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25"/>
  </p:notesMasterIdLst>
  <p:sldIdLst>
    <p:sldId id="256" r:id="rId2"/>
    <p:sldId id="257" r:id="rId3"/>
    <p:sldId id="259" r:id="rId4"/>
    <p:sldId id="260" r:id="rId5"/>
    <p:sldId id="261" r:id="rId6"/>
    <p:sldId id="258" r:id="rId7"/>
    <p:sldId id="262" r:id="rId8"/>
    <p:sldId id="280" r:id="rId9"/>
    <p:sldId id="264" r:id="rId10"/>
    <p:sldId id="263" r:id="rId11"/>
    <p:sldId id="265" r:id="rId12"/>
    <p:sldId id="267" r:id="rId13"/>
    <p:sldId id="276" r:id="rId14"/>
    <p:sldId id="271" r:id="rId15"/>
    <p:sldId id="272" r:id="rId16"/>
    <p:sldId id="273" r:id="rId17"/>
    <p:sldId id="274" r:id="rId18"/>
    <p:sldId id="275" r:id="rId19"/>
    <p:sldId id="278" r:id="rId20"/>
    <p:sldId id="266" r:id="rId21"/>
    <p:sldId id="270" r:id="rId22"/>
    <p:sldId id="268" r:id="rId23"/>
    <p:sldId id="277" r:id="rId24"/>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84" autoAdjust="0"/>
    <p:restoredTop sz="94660"/>
  </p:normalViewPr>
  <p:slideViewPr>
    <p:cSldViewPr>
      <p:cViewPr varScale="1">
        <p:scale>
          <a:sx n="53" d="100"/>
          <a:sy n="53" d="100"/>
        </p:scale>
        <p:origin x="-970"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DAA507C6-16A2-4CC1-8025-C9A75BDCBC95}" type="datetimeFigureOut">
              <a:rPr lang="en-US"/>
              <a:pPr>
                <a:defRPr/>
              </a:pPr>
              <a:t>1/23/2012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B295A510-9016-417B-9BE6-017B3589E7D4}"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
          <p:cNvPicPr>
            <a:picLocks noChangeAspect="1" noChangeArrowheads="1"/>
          </p:cNvPicPr>
          <p:nvPr/>
        </p:nvPicPr>
        <p:blipFill>
          <a:blip r:embed="rId2" cstate="print"/>
          <a:srcRect/>
          <a:stretch>
            <a:fillRect/>
          </a:stretch>
        </p:blipFill>
        <p:spPr bwMode="auto">
          <a:xfrm>
            <a:off x="0" y="685800"/>
            <a:ext cx="1447800" cy="5794375"/>
          </a:xfrm>
          <a:prstGeom prst="rect">
            <a:avLst/>
          </a:prstGeom>
          <a:noFill/>
          <a:ln w="9525">
            <a:noFill/>
            <a:round/>
            <a:headEnd/>
            <a:tailEnd/>
          </a:ln>
        </p:spPr>
      </p:pic>
      <p:sp>
        <p:nvSpPr>
          <p:cNvPr id="5" name="Text Box 2"/>
          <p:cNvSpPr txBox="1">
            <a:spLocks noChangeArrowheads="1"/>
          </p:cNvSpPr>
          <p:nvPr/>
        </p:nvSpPr>
        <p:spPr bwMode="auto">
          <a:xfrm>
            <a:off x="0" y="6308725"/>
            <a:ext cx="9144000" cy="549275"/>
          </a:xfrm>
          <a:prstGeom prst="rect">
            <a:avLst/>
          </a:prstGeom>
          <a:solidFill>
            <a:srgbClr val="0067B1"/>
          </a:solidFill>
          <a:ln w="9525">
            <a:noFill/>
            <a:round/>
            <a:headEnd/>
            <a:tailEnd/>
          </a:ln>
        </p:spPr>
        <p:txBody>
          <a:bodyPr wrap="none" anchor="ctr"/>
          <a:lstStyle/>
          <a:p>
            <a:endParaRPr lang="en-US">
              <a:latin typeface="Calibri" pitchFamily="34" charset="0"/>
            </a:endParaRPr>
          </a:p>
        </p:txBody>
      </p:sp>
      <p:grpSp>
        <p:nvGrpSpPr>
          <p:cNvPr id="6" name="Group 21"/>
          <p:cNvGrpSpPr>
            <a:grpSpLocks/>
          </p:cNvGrpSpPr>
          <p:nvPr/>
        </p:nvGrpSpPr>
        <p:grpSpPr bwMode="auto">
          <a:xfrm>
            <a:off x="0" y="0"/>
            <a:ext cx="9215438" cy="1081088"/>
            <a:chOff x="-1" y="0"/>
            <a:chExt cx="9215439" cy="1081088"/>
          </a:xfrm>
        </p:grpSpPr>
        <p:sp>
          <p:nvSpPr>
            <p:cNvPr id="7" name="Rectangle 4"/>
            <p:cNvSpPr>
              <a:spLocks noChangeArrowheads="1"/>
            </p:cNvSpPr>
            <p:nvPr/>
          </p:nvSpPr>
          <p:spPr bwMode="auto">
            <a:xfrm>
              <a:off x="-1" y="0"/>
              <a:ext cx="9144001" cy="1044575"/>
            </a:xfrm>
            <a:prstGeom prst="rect">
              <a:avLst/>
            </a:prstGeom>
            <a:solidFill>
              <a:srgbClr val="0067B1"/>
            </a:solidFill>
            <a:ln w="9360">
              <a:solidFill>
                <a:srgbClr val="0067B1"/>
              </a:solidFill>
              <a:round/>
              <a:headEnd/>
              <a:tailEnd/>
            </a:ln>
          </p:spPr>
          <p:txBody>
            <a:bodyPr wrap="none" anchor="ctr"/>
            <a:lstStyle/>
            <a:p>
              <a:endParaRPr lang="en-US">
                <a:latin typeface="Calibri" pitchFamily="34" charset="0"/>
              </a:endParaRPr>
            </a:p>
          </p:txBody>
        </p:sp>
        <p:pic>
          <p:nvPicPr>
            <p:cNvPr id="8" name="Picture 5"/>
            <p:cNvPicPr>
              <a:picLocks noChangeAspect="1" noChangeArrowheads="1"/>
            </p:cNvPicPr>
            <p:nvPr/>
          </p:nvPicPr>
          <p:blipFill>
            <a:blip r:embed="rId3" cstate="print"/>
            <a:srcRect/>
            <a:stretch>
              <a:fillRect/>
            </a:stretch>
          </p:blipFill>
          <p:spPr bwMode="auto">
            <a:xfrm>
              <a:off x="0" y="0"/>
              <a:ext cx="1735138" cy="979488"/>
            </a:xfrm>
            <a:prstGeom prst="rect">
              <a:avLst/>
            </a:prstGeom>
            <a:noFill/>
            <a:ln w="9525">
              <a:noFill/>
              <a:round/>
              <a:headEnd/>
              <a:tailEnd/>
            </a:ln>
          </p:spPr>
        </p:pic>
        <p:sp>
          <p:nvSpPr>
            <p:cNvPr id="9" name="Rectangle 6"/>
            <p:cNvSpPr>
              <a:spLocks noChangeArrowheads="1"/>
            </p:cNvSpPr>
            <p:nvPr/>
          </p:nvSpPr>
          <p:spPr bwMode="auto">
            <a:xfrm>
              <a:off x="1619249" y="0"/>
              <a:ext cx="1800225" cy="979488"/>
            </a:xfrm>
            <a:prstGeom prst="rect">
              <a:avLst/>
            </a:prstGeom>
            <a:solidFill>
              <a:srgbClr val="FFFFFF"/>
            </a:solidFill>
            <a:ln w="9360">
              <a:solidFill>
                <a:srgbClr val="FFFFFF"/>
              </a:solidFill>
              <a:round/>
              <a:headEnd/>
              <a:tailEnd/>
            </a:ln>
          </p:spPr>
          <p:txBody>
            <a:bodyPr wrap="none" anchor="ctr"/>
            <a:lstStyle/>
            <a:p>
              <a:endParaRPr lang="en-US">
                <a:latin typeface="Calibri" pitchFamily="34" charset="0"/>
              </a:endParaRPr>
            </a:p>
          </p:txBody>
        </p:sp>
        <p:sp>
          <p:nvSpPr>
            <p:cNvPr id="10" name="Freeform 7"/>
            <p:cNvSpPr>
              <a:spLocks noChangeArrowheads="1"/>
            </p:cNvSpPr>
            <p:nvPr/>
          </p:nvSpPr>
          <p:spPr bwMode="auto">
            <a:xfrm>
              <a:off x="1619249" y="0"/>
              <a:ext cx="1800225" cy="979488"/>
            </a:xfrm>
            <a:custGeom>
              <a:avLst/>
              <a:gdLst>
                <a:gd name="T0" fmla="*/ 5000 w 5001"/>
                <a:gd name="T1" fmla="*/ 0 h 2721"/>
                <a:gd name="T2" fmla="*/ 5000 w 5001"/>
                <a:gd name="T3" fmla="*/ 2720 h 2721"/>
                <a:gd name="T4" fmla="*/ 0 w 5001"/>
                <a:gd name="T5" fmla="*/ 2720 h 2721"/>
                <a:gd name="T6" fmla="*/ 2000 w 5001"/>
                <a:gd name="T7" fmla="*/ 0 h 2721"/>
                <a:gd name="T8" fmla="*/ 5000 w 5001"/>
                <a:gd name="T9" fmla="*/ 0 h 27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001" h="2721">
                  <a:moveTo>
                    <a:pt x="5000" y="0"/>
                  </a:moveTo>
                  <a:lnTo>
                    <a:pt x="5000" y="2720"/>
                  </a:lnTo>
                  <a:lnTo>
                    <a:pt x="0" y="2720"/>
                  </a:lnTo>
                  <a:cubicBezTo>
                    <a:pt x="2000" y="2720"/>
                    <a:pt x="0" y="0"/>
                    <a:pt x="2000" y="0"/>
                  </a:cubicBezTo>
                  <a:cubicBezTo>
                    <a:pt x="2667" y="0"/>
                    <a:pt x="4333" y="0"/>
                    <a:pt x="5000" y="0"/>
                  </a:cubicBezTo>
                </a:path>
              </a:pathLst>
            </a:custGeom>
            <a:solidFill>
              <a:srgbClr val="0067B1"/>
            </a:solidFill>
            <a:ln w="9360">
              <a:solidFill>
                <a:srgbClr val="0067B1"/>
              </a:solidFill>
              <a:round/>
              <a:headEnd/>
              <a:tailEnd/>
            </a:ln>
          </p:spPr>
          <p:txBody>
            <a:bodyPr wrap="none" anchor="ctr"/>
            <a:lstStyle/>
            <a:p>
              <a:endParaRPr lang="en-GB"/>
            </a:p>
          </p:txBody>
        </p:sp>
        <p:sp>
          <p:nvSpPr>
            <p:cNvPr id="11" name="Text Box 12"/>
            <p:cNvSpPr txBox="1">
              <a:spLocks noChangeArrowheads="1"/>
            </p:cNvSpPr>
            <p:nvPr/>
          </p:nvSpPr>
          <p:spPr bwMode="auto">
            <a:xfrm>
              <a:off x="6551613" y="503238"/>
              <a:ext cx="2663825" cy="577850"/>
            </a:xfrm>
            <a:prstGeom prst="rect">
              <a:avLst/>
            </a:prstGeom>
            <a:noFill/>
            <a:ln w="9525">
              <a:noFill/>
              <a:round/>
              <a:headEnd/>
              <a:tailEnd/>
            </a:ln>
          </p:spPr>
          <p:txBody>
            <a:bodyPr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3200" b="1">
                  <a:solidFill>
                    <a:srgbClr val="FFFFFF"/>
                  </a:solidFill>
                  <a:ea typeface="SimSun" pitchFamily="2" charset="-122"/>
                  <a:cs typeface="Arial" charset="0"/>
                </a:rPr>
                <a:t>EGI-InSPIRE</a:t>
              </a:r>
            </a:p>
          </p:txBody>
        </p:sp>
      </p:grpSp>
      <p:pic>
        <p:nvPicPr>
          <p:cNvPr id="12" name="Picture 3"/>
          <p:cNvPicPr>
            <a:picLocks noChangeAspect="1" noChangeArrowheads="1"/>
          </p:cNvPicPr>
          <p:nvPr/>
        </p:nvPicPr>
        <p:blipFill>
          <a:blip r:embed="rId4" cstate="print"/>
          <a:srcRect/>
          <a:stretch>
            <a:fillRect/>
          </a:stretch>
        </p:blipFill>
        <p:spPr bwMode="auto">
          <a:xfrm>
            <a:off x="8243888" y="5713413"/>
            <a:ext cx="781050" cy="523875"/>
          </a:xfrm>
          <a:prstGeom prst="rect">
            <a:avLst/>
          </a:prstGeom>
          <a:noFill/>
          <a:ln w="9525">
            <a:noFill/>
            <a:round/>
            <a:headEnd/>
            <a:tailEnd/>
          </a:ln>
        </p:spPr>
      </p:pic>
      <p:pic>
        <p:nvPicPr>
          <p:cNvPr id="13" name="Picture 4"/>
          <p:cNvPicPr>
            <a:picLocks noChangeAspect="1" noChangeArrowheads="1"/>
          </p:cNvPicPr>
          <p:nvPr/>
        </p:nvPicPr>
        <p:blipFill>
          <a:blip r:embed="rId5" cstate="print"/>
          <a:srcRect/>
          <a:stretch>
            <a:fillRect/>
          </a:stretch>
        </p:blipFill>
        <p:spPr bwMode="auto">
          <a:xfrm>
            <a:off x="6516688" y="5640388"/>
            <a:ext cx="1447800" cy="588962"/>
          </a:xfrm>
          <a:prstGeom prst="rect">
            <a:avLst/>
          </a:prstGeom>
          <a:noFill/>
          <a:ln w="9525">
            <a:noFill/>
            <a:round/>
            <a:headEnd/>
            <a:tailEnd/>
          </a:ln>
        </p:spPr>
      </p:pic>
      <p:sp>
        <p:nvSpPr>
          <p:cNvPr id="14" name="Rectangle 17"/>
          <p:cNvSpPr>
            <a:spLocks noChangeArrowheads="1"/>
          </p:cNvSpPr>
          <p:nvPr/>
        </p:nvSpPr>
        <p:spPr bwMode="auto">
          <a:xfrm>
            <a:off x="7667625" y="6586538"/>
            <a:ext cx="1447800" cy="279400"/>
          </a:xfrm>
          <a:prstGeom prst="rect">
            <a:avLst/>
          </a:prstGeom>
          <a:noFill/>
          <a:ln w="9525">
            <a:noFill/>
            <a:round/>
            <a:headEnd/>
            <a:tailEnd/>
          </a:ln>
        </p:spPr>
        <p:txBody>
          <a:bodyPr lIns="90000" tIns="46800" rIns="90000" bIns="46800">
            <a:spAutoFit/>
          </a:bodyPr>
          <a:lstStyle/>
          <a:p>
            <a:pPr algn="r">
              <a:spcBef>
                <a:spcPts val="8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a:solidFill>
                  <a:srgbClr val="FFFFFF"/>
                </a:solidFill>
                <a:ea typeface="SimSun" pitchFamily="2" charset="-122"/>
                <a:cs typeface="Arial" charset="0"/>
              </a:rPr>
              <a:t>www.egi.eu</a:t>
            </a:r>
          </a:p>
        </p:txBody>
      </p:sp>
      <p:sp>
        <p:nvSpPr>
          <p:cNvPr id="15" name="Rectangle 18"/>
          <p:cNvSpPr>
            <a:spLocks noChangeArrowheads="1"/>
          </p:cNvSpPr>
          <p:nvPr/>
        </p:nvSpPr>
        <p:spPr bwMode="auto">
          <a:xfrm>
            <a:off x="53975" y="6605588"/>
            <a:ext cx="2286000" cy="279400"/>
          </a:xfrm>
          <a:prstGeom prst="rect">
            <a:avLst/>
          </a:prstGeom>
          <a:noFill/>
          <a:ln w="9525">
            <a:noFill/>
            <a:round/>
            <a:headEnd/>
            <a:tailEnd/>
          </a:ln>
        </p:spPr>
        <p:txBody>
          <a:bodyPr lIns="90000" tIns="46800" rIns="90000" bIns="46800">
            <a:spAutoFit/>
          </a:bodyPr>
          <a:lstStyle/>
          <a:p>
            <a:pPr>
              <a:spcBef>
                <a:spcPts val="8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a:solidFill>
                  <a:srgbClr val="FFFFFF"/>
                </a:solidFill>
                <a:ea typeface="SimSun" pitchFamily="2" charset="-122"/>
                <a:cs typeface="Arial" charset="0"/>
              </a:rPr>
              <a:t>EGI-InSPIRE RI-261323</a:t>
            </a:r>
          </a:p>
        </p:txBody>
      </p:sp>
      <p:sp>
        <p:nvSpPr>
          <p:cNvPr id="2" name="Title 1"/>
          <p:cNvSpPr>
            <a:spLocks noGrp="1"/>
          </p:cNvSpPr>
          <p:nvPr>
            <p:ph type="ctrTitle"/>
          </p:nvPr>
        </p:nvSpPr>
        <p:spPr>
          <a:xfrm>
            <a:off x="1619672" y="2130425"/>
            <a:ext cx="7200800" cy="1470025"/>
          </a:xfrm>
        </p:spPr>
        <p:txBody>
          <a:bodyPr/>
          <a:lstStyle>
            <a:lvl1pPr>
              <a:defRPr>
                <a:solidFill>
                  <a:schemeClr val="tx1"/>
                </a:solidFill>
                <a:latin typeface="Arial" pitchFamily="34" charset="0"/>
                <a:cs typeface="Arial"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267744" y="3886200"/>
            <a:ext cx="5832648" cy="1343000"/>
          </a:xfrm>
        </p:spPr>
        <p:txBody>
          <a:bodyPr/>
          <a:lstStyle>
            <a:lvl1pPr marL="0" indent="0" algn="ctr">
              <a:buNone/>
              <a:defRPr>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6" name="Date Placeholder 3"/>
          <p:cNvSpPr>
            <a:spLocks noGrp="1"/>
          </p:cNvSpPr>
          <p:nvPr>
            <p:ph type="dt" sz="half" idx="10"/>
          </p:nvPr>
        </p:nvSpPr>
        <p:spPr/>
        <p:txBody>
          <a:bodyPr/>
          <a:lstStyle>
            <a:lvl1pPr>
              <a:defRPr>
                <a:solidFill>
                  <a:schemeClr val="bg1"/>
                </a:solidFill>
                <a:latin typeface="Arial" pitchFamily="34" charset="0"/>
                <a:cs typeface="Arial" pitchFamily="34" charset="0"/>
              </a:defRPr>
            </a:lvl1pPr>
          </a:lstStyle>
          <a:p>
            <a:pPr>
              <a:defRPr/>
            </a:pPr>
            <a:fld id="{5D30BDEB-DAC9-4436-925D-F77FA7140691}" type="datetime1">
              <a:rPr lang="en-US"/>
              <a:pPr>
                <a:defRPr/>
              </a:pPr>
              <a:t>1/23/2012</a:t>
            </a:fld>
            <a:endParaRPr lang="en-US" dirty="0"/>
          </a:p>
        </p:txBody>
      </p:sp>
      <p:sp>
        <p:nvSpPr>
          <p:cNvPr id="17" name="Footer Placeholder 4"/>
          <p:cNvSpPr>
            <a:spLocks noGrp="1"/>
          </p:cNvSpPr>
          <p:nvPr>
            <p:ph type="ftr" sz="quarter" idx="11"/>
          </p:nvPr>
        </p:nvSpPr>
        <p:spPr/>
        <p:txBody>
          <a:bodyPr/>
          <a:lstStyle>
            <a:lvl1pPr>
              <a:defRPr>
                <a:solidFill>
                  <a:schemeClr val="bg1"/>
                </a:solidFill>
                <a:latin typeface="Arial" pitchFamily="34" charset="0"/>
                <a:cs typeface="Arial" pitchFamily="34" charset="0"/>
              </a:defRPr>
            </a:lvl1pPr>
          </a:lstStyle>
          <a:p>
            <a:pPr>
              <a:defRPr/>
            </a:pPr>
            <a:endParaRPr lang="en-US"/>
          </a:p>
        </p:txBody>
      </p:sp>
      <p:sp>
        <p:nvSpPr>
          <p:cNvPr id="18" name="Slide Number Placeholder 5"/>
          <p:cNvSpPr>
            <a:spLocks noGrp="1"/>
          </p:cNvSpPr>
          <p:nvPr>
            <p:ph type="sldNum" sz="quarter" idx="12"/>
          </p:nvPr>
        </p:nvSpPr>
        <p:spPr>
          <a:xfrm>
            <a:off x="6975475" y="6356350"/>
            <a:ext cx="2133600" cy="365125"/>
          </a:xfrm>
        </p:spPr>
        <p:txBody>
          <a:bodyPr/>
          <a:lstStyle>
            <a:lvl1pPr>
              <a:defRPr>
                <a:solidFill>
                  <a:schemeClr val="bg1"/>
                </a:solidFill>
                <a:latin typeface="Arial" pitchFamily="34" charset="0"/>
                <a:cs typeface="Arial" pitchFamily="34" charset="0"/>
              </a:defRPr>
            </a:lvl1pPr>
          </a:lstStyle>
          <a:p>
            <a:pPr>
              <a:defRPr/>
            </a:pPr>
            <a:fld id="{19486CE0-EFEE-45A7-BADA-8E8F67A50649}"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ontent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11188" y="1412776"/>
            <a:ext cx="8075612" cy="4525963"/>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54DF643C-AFD5-414E-B86E-2DFA4486C9DE}" type="datetimeFigureOut">
              <a:rPr lang="en-US"/>
              <a:pPr>
                <a:defRPr/>
              </a:pPr>
              <a:t>1/23/2012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53DED90-9EF8-4C51-8C61-9E346240EED1}"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7E068F1E-18A6-4488-8709-39E58027300B}" type="datetimeFigureOut">
              <a:rPr lang="en-US"/>
              <a:pPr>
                <a:defRPr/>
              </a:pPr>
              <a:t>1/23/2012</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8C66619-4FBD-43F2-A995-C3BC0D1A5EE2}"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ext Box 2"/>
          <p:cNvSpPr txBox="1">
            <a:spLocks noChangeArrowheads="1"/>
          </p:cNvSpPr>
          <p:nvPr/>
        </p:nvSpPr>
        <p:spPr bwMode="auto">
          <a:xfrm>
            <a:off x="0" y="6308725"/>
            <a:ext cx="9144000" cy="549275"/>
          </a:xfrm>
          <a:prstGeom prst="rect">
            <a:avLst/>
          </a:prstGeom>
          <a:solidFill>
            <a:srgbClr val="0067B1"/>
          </a:solidFill>
          <a:ln w="9525">
            <a:noFill/>
            <a:round/>
            <a:headEnd/>
            <a:tailEnd/>
          </a:ln>
        </p:spPr>
        <p:txBody>
          <a:bodyPr wrap="none" anchor="ctr"/>
          <a:lstStyle/>
          <a:p>
            <a:endParaRPr lang="en-US">
              <a:latin typeface="Calibri" pitchFamily="34" charset="0"/>
            </a:endParaRPr>
          </a:p>
        </p:txBody>
      </p:sp>
      <p:grpSp>
        <p:nvGrpSpPr>
          <p:cNvPr id="1027" name="Group 12"/>
          <p:cNvGrpSpPr>
            <a:grpSpLocks/>
          </p:cNvGrpSpPr>
          <p:nvPr/>
        </p:nvGrpSpPr>
        <p:grpSpPr bwMode="auto">
          <a:xfrm>
            <a:off x="0" y="0"/>
            <a:ext cx="9144000" cy="1044575"/>
            <a:chOff x="-1" y="0"/>
            <a:chExt cx="9144001" cy="1044575"/>
          </a:xfrm>
        </p:grpSpPr>
        <p:sp>
          <p:nvSpPr>
            <p:cNvPr id="1035" name="Rectangle 4"/>
            <p:cNvSpPr>
              <a:spLocks noChangeArrowheads="1"/>
            </p:cNvSpPr>
            <p:nvPr/>
          </p:nvSpPr>
          <p:spPr bwMode="auto">
            <a:xfrm>
              <a:off x="-1" y="0"/>
              <a:ext cx="9144001" cy="1044575"/>
            </a:xfrm>
            <a:prstGeom prst="rect">
              <a:avLst/>
            </a:prstGeom>
            <a:solidFill>
              <a:srgbClr val="0067B1"/>
            </a:solidFill>
            <a:ln w="9360">
              <a:solidFill>
                <a:srgbClr val="0067B1"/>
              </a:solidFill>
              <a:round/>
              <a:headEnd/>
              <a:tailEnd/>
            </a:ln>
          </p:spPr>
          <p:txBody>
            <a:bodyPr wrap="none" anchor="ctr"/>
            <a:lstStyle/>
            <a:p>
              <a:endParaRPr lang="en-US">
                <a:latin typeface="Calibri" pitchFamily="34" charset="0"/>
              </a:endParaRPr>
            </a:p>
          </p:txBody>
        </p:sp>
        <p:pic>
          <p:nvPicPr>
            <p:cNvPr id="1036" name="Picture 5"/>
            <p:cNvPicPr>
              <a:picLocks noChangeAspect="1" noChangeArrowheads="1"/>
            </p:cNvPicPr>
            <p:nvPr/>
          </p:nvPicPr>
          <p:blipFill>
            <a:blip r:embed="rId5" cstate="print"/>
            <a:srcRect/>
            <a:stretch>
              <a:fillRect/>
            </a:stretch>
          </p:blipFill>
          <p:spPr bwMode="auto">
            <a:xfrm>
              <a:off x="0" y="0"/>
              <a:ext cx="1735138" cy="979488"/>
            </a:xfrm>
            <a:prstGeom prst="rect">
              <a:avLst/>
            </a:prstGeom>
            <a:noFill/>
            <a:ln w="9525">
              <a:noFill/>
              <a:round/>
              <a:headEnd/>
              <a:tailEnd/>
            </a:ln>
          </p:spPr>
        </p:pic>
        <p:sp>
          <p:nvSpPr>
            <p:cNvPr id="1037" name="Rectangle 6"/>
            <p:cNvSpPr>
              <a:spLocks noChangeArrowheads="1"/>
            </p:cNvSpPr>
            <p:nvPr/>
          </p:nvSpPr>
          <p:spPr bwMode="auto">
            <a:xfrm>
              <a:off x="1619249" y="0"/>
              <a:ext cx="1800225" cy="979488"/>
            </a:xfrm>
            <a:prstGeom prst="rect">
              <a:avLst/>
            </a:prstGeom>
            <a:solidFill>
              <a:srgbClr val="FFFFFF"/>
            </a:solidFill>
            <a:ln w="9360">
              <a:solidFill>
                <a:srgbClr val="FFFFFF"/>
              </a:solidFill>
              <a:round/>
              <a:headEnd/>
              <a:tailEnd/>
            </a:ln>
          </p:spPr>
          <p:txBody>
            <a:bodyPr wrap="none" anchor="ctr"/>
            <a:lstStyle/>
            <a:p>
              <a:endParaRPr lang="en-US">
                <a:latin typeface="Calibri" pitchFamily="34" charset="0"/>
              </a:endParaRPr>
            </a:p>
          </p:txBody>
        </p:sp>
        <p:sp>
          <p:nvSpPr>
            <p:cNvPr id="1038" name="Freeform 7"/>
            <p:cNvSpPr>
              <a:spLocks noChangeArrowheads="1"/>
            </p:cNvSpPr>
            <p:nvPr/>
          </p:nvSpPr>
          <p:spPr bwMode="auto">
            <a:xfrm>
              <a:off x="1619249" y="0"/>
              <a:ext cx="1800225" cy="979488"/>
            </a:xfrm>
            <a:custGeom>
              <a:avLst/>
              <a:gdLst>
                <a:gd name="T0" fmla="*/ 5000 w 5001"/>
                <a:gd name="T1" fmla="*/ 0 h 2721"/>
                <a:gd name="T2" fmla="*/ 5000 w 5001"/>
                <a:gd name="T3" fmla="*/ 2720 h 2721"/>
                <a:gd name="T4" fmla="*/ 0 w 5001"/>
                <a:gd name="T5" fmla="*/ 2720 h 2721"/>
                <a:gd name="T6" fmla="*/ 2000 w 5001"/>
                <a:gd name="T7" fmla="*/ 0 h 2721"/>
                <a:gd name="T8" fmla="*/ 5000 w 5001"/>
                <a:gd name="T9" fmla="*/ 0 h 27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001" h="2721">
                  <a:moveTo>
                    <a:pt x="5000" y="0"/>
                  </a:moveTo>
                  <a:lnTo>
                    <a:pt x="5000" y="2720"/>
                  </a:lnTo>
                  <a:lnTo>
                    <a:pt x="0" y="2720"/>
                  </a:lnTo>
                  <a:cubicBezTo>
                    <a:pt x="2000" y="2720"/>
                    <a:pt x="0" y="0"/>
                    <a:pt x="2000" y="0"/>
                  </a:cubicBezTo>
                  <a:cubicBezTo>
                    <a:pt x="2667" y="0"/>
                    <a:pt x="4333" y="0"/>
                    <a:pt x="5000" y="0"/>
                  </a:cubicBezTo>
                </a:path>
              </a:pathLst>
            </a:custGeom>
            <a:solidFill>
              <a:srgbClr val="0067B1"/>
            </a:solidFill>
            <a:ln w="9360">
              <a:solidFill>
                <a:srgbClr val="0067B1"/>
              </a:solidFill>
              <a:round/>
              <a:headEnd/>
              <a:tailEnd/>
            </a:ln>
          </p:spPr>
          <p:txBody>
            <a:bodyPr wrap="none" anchor="ctr"/>
            <a:lstStyle/>
            <a:p>
              <a:endParaRPr lang="en-GB"/>
            </a:p>
          </p:txBody>
        </p:sp>
      </p:grpSp>
      <p:sp>
        <p:nvSpPr>
          <p:cNvPr id="1028" name="Title Placeholder 1"/>
          <p:cNvSpPr>
            <a:spLocks noGrp="1"/>
          </p:cNvSpPr>
          <p:nvPr>
            <p:ph type="title"/>
          </p:nvPr>
        </p:nvSpPr>
        <p:spPr bwMode="auto">
          <a:xfrm>
            <a:off x="2124075" y="115888"/>
            <a:ext cx="6840538" cy="86518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9" name="Text Placeholder 2"/>
          <p:cNvSpPr>
            <a:spLocks noGrp="1"/>
          </p:cNvSpPr>
          <p:nvPr>
            <p:ph type="body" idx="1"/>
          </p:nvPr>
        </p:nvSpPr>
        <p:spPr bwMode="auto">
          <a:xfrm>
            <a:off x="611188" y="1600200"/>
            <a:ext cx="8075612"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61913" y="6376988"/>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bg1"/>
                </a:solidFill>
                <a:latin typeface="Arial" pitchFamily="34" charset="0"/>
                <a:cs typeface="Arial" pitchFamily="34" charset="0"/>
              </a:defRPr>
            </a:lvl1pPr>
          </a:lstStyle>
          <a:p>
            <a:pPr>
              <a:defRPr/>
            </a:pPr>
            <a:fld id="{DD5814EB-9D06-46F4-A14D-85FDE46B8E1C}" type="datetimeFigureOut">
              <a:rPr lang="en-US"/>
              <a:pPr>
                <a:defRPr/>
              </a:pPr>
              <a:t>1/23/2012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bg1"/>
                </a:solidFill>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4"/>
          </p:nvPr>
        </p:nvSpPr>
        <p:spPr>
          <a:xfrm>
            <a:off x="7019925"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bg1"/>
                </a:solidFill>
                <a:latin typeface="Arial" pitchFamily="34" charset="0"/>
                <a:cs typeface="Arial" pitchFamily="34" charset="0"/>
              </a:defRPr>
            </a:lvl1pPr>
          </a:lstStyle>
          <a:p>
            <a:pPr>
              <a:defRPr/>
            </a:pPr>
            <a:fld id="{138570AF-CC89-45E8-9B76-79F9A75B04B6}" type="slidenum">
              <a:rPr lang="en-US"/>
              <a:pPr>
                <a:defRPr/>
              </a:pPr>
              <a:t>‹#›</a:t>
            </a:fld>
            <a:endParaRPr lang="en-US" dirty="0"/>
          </a:p>
        </p:txBody>
      </p:sp>
      <p:sp>
        <p:nvSpPr>
          <p:cNvPr id="1033" name="Rectangle 17"/>
          <p:cNvSpPr>
            <a:spLocks noChangeArrowheads="1"/>
          </p:cNvSpPr>
          <p:nvPr/>
        </p:nvSpPr>
        <p:spPr bwMode="auto">
          <a:xfrm>
            <a:off x="7667625" y="6586538"/>
            <a:ext cx="1447800" cy="279400"/>
          </a:xfrm>
          <a:prstGeom prst="rect">
            <a:avLst/>
          </a:prstGeom>
          <a:noFill/>
          <a:ln w="9525">
            <a:noFill/>
            <a:round/>
            <a:headEnd/>
            <a:tailEnd/>
          </a:ln>
        </p:spPr>
        <p:txBody>
          <a:bodyPr lIns="90000" tIns="46800" rIns="90000" bIns="46800">
            <a:spAutoFit/>
          </a:bodyPr>
          <a:lstStyle/>
          <a:p>
            <a:pPr algn="r">
              <a:spcBef>
                <a:spcPts val="8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a:solidFill>
                  <a:srgbClr val="FFFFFF"/>
                </a:solidFill>
                <a:ea typeface="SimSun" pitchFamily="2" charset="-122"/>
                <a:cs typeface="Arial" charset="0"/>
              </a:rPr>
              <a:t>www.egi.eu</a:t>
            </a:r>
          </a:p>
        </p:txBody>
      </p:sp>
      <p:sp>
        <p:nvSpPr>
          <p:cNvPr id="1034" name="Rectangle 18"/>
          <p:cNvSpPr>
            <a:spLocks noChangeArrowheads="1"/>
          </p:cNvSpPr>
          <p:nvPr/>
        </p:nvSpPr>
        <p:spPr bwMode="auto">
          <a:xfrm>
            <a:off x="53975" y="6605588"/>
            <a:ext cx="2286000" cy="279400"/>
          </a:xfrm>
          <a:prstGeom prst="rect">
            <a:avLst/>
          </a:prstGeom>
          <a:noFill/>
          <a:ln w="9525">
            <a:noFill/>
            <a:round/>
            <a:headEnd/>
            <a:tailEnd/>
          </a:ln>
        </p:spPr>
        <p:txBody>
          <a:bodyPr lIns="90000" tIns="46800" rIns="90000" bIns="46800">
            <a:spAutoFit/>
          </a:bodyPr>
          <a:lstStyle/>
          <a:p>
            <a:pPr>
              <a:spcBef>
                <a:spcPts val="8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a:solidFill>
                  <a:srgbClr val="FFFFFF"/>
                </a:solidFill>
                <a:ea typeface="SimSun" pitchFamily="2" charset="-122"/>
                <a:cs typeface="Arial" charset="0"/>
              </a:rPr>
              <a:t>EGI-InSPIRE RI-261323</a:t>
            </a:r>
          </a:p>
        </p:txBody>
      </p:sp>
    </p:spTree>
  </p:cSld>
  <p:clrMap bg1="lt1" tx1="dk1" bg2="lt2" tx2="dk2" accent1="accent1" accent2="accent2" accent3="accent3" accent4="accent4" accent5="accent5" accent6="accent6" hlink="hlink" folHlink="folHlink"/>
  <p:sldLayoutIdLst>
    <p:sldLayoutId id="2147483662" r:id="rId1"/>
    <p:sldLayoutId id="2147483660" r:id="rId2"/>
    <p:sldLayoutId id="2147483661" r:id="rId3"/>
  </p:sldLayoutIdLst>
  <p:txStyles>
    <p:titleStyle>
      <a:lvl1pPr algn="ctr" rtl="0" eaLnBrk="1" fontAlgn="base" hangingPunct="1">
        <a:spcBef>
          <a:spcPct val="0"/>
        </a:spcBef>
        <a:spcAft>
          <a:spcPct val="0"/>
        </a:spcAft>
        <a:defRPr sz="4400" kern="1200">
          <a:solidFill>
            <a:schemeClr val="bg1"/>
          </a:solidFill>
          <a:latin typeface="Arial" pitchFamily="34" charset="0"/>
          <a:ea typeface="+mj-ea"/>
          <a:cs typeface="Arial" pitchFamily="34" charset="0"/>
        </a:defRPr>
      </a:lvl1pPr>
      <a:lvl2pPr algn="ctr" rtl="0" eaLnBrk="1" fontAlgn="base" hangingPunct="1">
        <a:spcBef>
          <a:spcPct val="0"/>
        </a:spcBef>
        <a:spcAft>
          <a:spcPct val="0"/>
        </a:spcAft>
        <a:defRPr sz="4400">
          <a:solidFill>
            <a:schemeClr val="bg1"/>
          </a:solidFill>
          <a:latin typeface="Arial" pitchFamily="34" charset="0"/>
          <a:cs typeface="Arial" pitchFamily="34" charset="0"/>
        </a:defRPr>
      </a:lvl2pPr>
      <a:lvl3pPr algn="ctr" rtl="0" eaLnBrk="1" fontAlgn="base" hangingPunct="1">
        <a:spcBef>
          <a:spcPct val="0"/>
        </a:spcBef>
        <a:spcAft>
          <a:spcPct val="0"/>
        </a:spcAft>
        <a:defRPr sz="4400">
          <a:solidFill>
            <a:schemeClr val="bg1"/>
          </a:solidFill>
          <a:latin typeface="Arial" pitchFamily="34" charset="0"/>
          <a:cs typeface="Arial" pitchFamily="34" charset="0"/>
        </a:defRPr>
      </a:lvl3pPr>
      <a:lvl4pPr algn="ctr" rtl="0" eaLnBrk="1" fontAlgn="base" hangingPunct="1">
        <a:spcBef>
          <a:spcPct val="0"/>
        </a:spcBef>
        <a:spcAft>
          <a:spcPct val="0"/>
        </a:spcAft>
        <a:defRPr sz="4400">
          <a:solidFill>
            <a:schemeClr val="bg1"/>
          </a:solidFill>
          <a:latin typeface="Arial" pitchFamily="34" charset="0"/>
          <a:cs typeface="Arial" pitchFamily="34" charset="0"/>
        </a:defRPr>
      </a:lvl4pPr>
      <a:lvl5pPr algn="ctr" rtl="0" eaLnBrk="1" fontAlgn="base" hangingPunct="1">
        <a:spcBef>
          <a:spcPct val="0"/>
        </a:spcBef>
        <a:spcAft>
          <a:spcPct val="0"/>
        </a:spcAft>
        <a:defRPr sz="4400">
          <a:solidFill>
            <a:schemeClr val="bg1"/>
          </a:solidFill>
          <a:latin typeface="Arial" pitchFamily="34" charset="0"/>
          <a:cs typeface="Arial" pitchFamily="34" charset="0"/>
        </a:defRPr>
      </a:lvl5pPr>
      <a:lvl6pPr marL="457200" algn="ctr" rtl="0" eaLnBrk="1" fontAlgn="base" hangingPunct="1">
        <a:spcBef>
          <a:spcPct val="0"/>
        </a:spcBef>
        <a:spcAft>
          <a:spcPct val="0"/>
        </a:spcAft>
        <a:defRPr sz="4400">
          <a:solidFill>
            <a:schemeClr val="bg1"/>
          </a:solidFill>
          <a:latin typeface="Arial" pitchFamily="34" charset="0"/>
          <a:cs typeface="Arial" pitchFamily="34" charset="0"/>
        </a:defRPr>
      </a:lvl6pPr>
      <a:lvl7pPr marL="914400" algn="ctr" rtl="0" eaLnBrk="1" fontAlgn="base" hangingPunct="1">
        <a:spcBef>
          <a:spcPct val="0"/>
        </a:spcBef>
        <a:spcAft>
          <a:spcPct val="0"/>
        </a:spcAft>
        <a:defRPr sz="4400">
          <a:solidFill>
            <a:schemeClr val="bg1"/>
          </a:solidFill>
          <a:latin typeface="Arial" pitchFamily="34" charset="0"/>
          <a:cs typeface="Arial" pitchFamily="34" charset="0"/>
        </a:defRPr>
      </a:lvl7pPr>
      <a:lvl8pPr marL="1371600" algn="ctr" rtl="0" eaLnBrk="1" fontAlgn="base" hangingPunct="1">
        <a:spcBef>
          <a:spcPct val="0"/>
        </a:spcBef>
        <a:spcAft>
          <a:spcPct val="0"/>
        </a:spcAft>
        <a:defRPr sz="4400">
          <a:solidFill>
            <a:schemeClr val="bg1"/>
          </a:solidFill>
          <a:latin typeface="Arial" pitchFamily="34" charset="0"/>
          <a:cs typeface="Arial" pitchFamily="34" charset="0"/>
        </a:defRPr>
      </a:lvl8pPr>
      <a:lvl9pPr marL="1828800" algn="ctr" rtl="0" eaLnBrk="1" fontAlgn="base" hangingPunct="1">
        <a:spcBef>
          <a:spcPct val="0"/>
        </a:spcBef>
        <a:spcAft>
          <a:spcPct val="0"/>
        </a:spcAft>
        <a:defRPr sz="4400">
          <a:solidFill>
            <a:schemeClr val="bg1"/>
          </a:solidFill>
          <a:latin typeface="Arial" pitchFamily="34" charset="0"/>
          <a:cs typeface="Arial"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https://documents.egi.eu/secure/ShowDocument?docid=863"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3"/>
          <p:cNvSpPr>
            <a:spLocks noGrp="1"/>
          </p:cNvSpPr>
          <p:nvPr>
            <p:ph type="ctrTitle"/>
          </p:nvPr>
        </p:nvSpPr>
        <p:spPr>
          <a:xfrm>
            <a:off x="1619250" y="2130425"/>
            <a:ext cx="7200900" cy="1470025"/>
          </a:xfrm>
        </p:spPr>
        <p:txBody>
          <a:bodyPr/>
          <a:lstStyle/>
          <a:p>
            <a:pPr eaLnBrk="1" hangingPunct="1"/>
            <a:r>
              <a:rPr lang="en-GB" dirty="0" smtClean="0">
                <a:latin typeface="Arial" charset="0"/>
                <a:cs typeface="Arial" charset="0"/>
              </a:rPr>
              <a:t>EGI D4.4 and EGI Security Assessment</a:t>
            </a:r>
          </a:p>
        </p:txBody>
      </p:sp>
      <p:sp>
        <p:nvSpPr>
          <p:cNvPr id="3075" name="Subtitle 4"/>
          <p:cNvSpPr>
            <a:spLocks noGrp="1"/>
          </p:cNvSpPr>
          <p:nvPr>
            <p:ph type="subTitle" idx="1"/>
          </p:nvPr>
        </p:nvSpPr>
        <p:spPr>
          <a:xfrm>
            <a:off x="2268538" y="3886200"/>
            <a:ext cx="5832475" cy="1343025"/>
          </a:xfrm>
        </p:spPr>
        <p:txBody>
          <a:bodyPr/>
          <a:lstStyle/>
          <a:p>
            <a:pPr eaLnBrk="1" hangingPunct="1"/>
            <a:r>
              <a:rPr lang="en-GB" dirty="0" smtClean="0">
                <a:latin typeface="Arial" charset="0"/>
                <a:cs typeface="Arial" charset="0"/>
              </a:rPr>
              <a:t>Linda Cornwall, STFC</a:t>
            </a:r>
          </a:p>
          <a:p>
            <a:pPr eaLnBrk="1" hangingPunct="1"/>
            <a:r>
              <a:rPr lang="en-GB" dirty="0" smtClean="0">
                <a:latin typeface="Arial" charset="0"/>
                <a:cs typeface="Arial" charset="0"/>
              </a:rPr>
              <a:t>OMB 24</a:t>
            </a:r>
            <a:r>
              <a:rPr lang="en-GB" baseline="30000" dirty="0" smtClean="0">
                <a:latin typeface="Arial" charset="0"/>
                <a:cs typeface="Arial" charset="0"/>
              </a:rPr>
              <a:t>th</a:t>
            </a:r>
            <a:r>
              <a:rPr lang="en-GB" dirty="0" smtClean="0">
                <a:latin typeface="Arial" charset="0"/>
                <a:cs typeface="Arial" charset="0"/>
              </a:rPr>
              <a:t> Jan 2012</a:t>
            </a:r>
          </a:p>
        </p:txBody>
      </p:sp>
      <p:sp>
        <p:nvSpPr>
          <p:cNvPr id="3076" name="Date Placeholder 3"/>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4CE9793-6E59-4DBD-B642-4B5E0CD424EC}" type="datetime1">
              <a:rPr lang="en-GB" smtClean="0">
                <a:latin typeface="Arial" charset="0"/>
                <a:cs typeface="Arial" charset="0"/>
              </a:rPr>
              <a:pPr fontAlgn="base">
                <a:spcBef>
                  <a:spcPct val="0"/>
                </a:spcBef>
                <a:spcAft>
                  <a:spcPct val="0"/>
                </a:spcAft>
              </a:pPr>
              <a:t>23/01/2012</a:t>
            </a:fld>
            <a:endParaRPr lang="en-GB" smtClean="0">
              <a:latin typeface="Arial" charset="0"/>
              <a:cs typeface="Arial" charset="0"/>
            </a:endParaRPr>
          </a:p>
        </p:txBody>
      </p:sp>
      <p:sp>
        <p:nvSpPr>
          <p:cNvPr id="3077" name="Footer Placeholder 5"/>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endParaRPr lang="en-US" smtClean="0">
              <a:latin typeface="Arial" charset="0"/>
              <a:cs typeface="Arial" charset="0"/>
            </a:endParaRPr>
          </a:p>
        </p:txBody>
      </p:sp>
      <p:sp>
        <p:nvSpPr>
          <p:cNvPr id="3078" name="Slide Number Placeholder 4"/>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E4D440A-744E-41F7-92A1-997FE060359E}" type="slidenum">
              <a:rPr lang="en-GB" smtClean="0">
                <a:latin typeface="Arial" charset="0"/>
                <a:cs typeface="Arial" charset="0"/>
              </a:rPr>
              <a:pPr fontAlgn="base">
                <a:spcBef>
                  <a:spcPct val="0"/>
                </a:spcBef>
                <a:spcAft>
                  <a:spcPct val="0"/>
                </a:spcAft>
              </a:pPr>
              <a:t>1</a:t>
            </a:fld>
            <a:endParaRPr lang="en-GB" smtClean="0">
              <a:latin typeface="Arial" charset="0"/>
              <a:cs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0"/>
          <p:cNvSpPr>
            <a:spLocks noGrp="1"/>
          </p:cNvSpPr>
          <p:nvPr>
            <p:ph type="title"/>
          </p:nvPr>
        </p:nvSpPr>
        <p:spPr/>
        <p:txBody>
          <a:bodyPr/>
          <a:lstStyle/>
          <a:p>
            <a:pPr eaLnBrk="1" hangingPunct="1"/>
            <a:r>
              <a:rPr lang="en-US" sz="3600" dirty="0" smtClean="0">
                <a:latin typeface="Arial" charset="0"/>
                <a:cs typeface="Arial" charset="0"/>
              </a:rPr>
              <a:t>Security Threat Risk assessment</a:t>
            </a:r>
          </a:p>
        </p:txBody>
      </p:sp>
      <p:sp>
        <p:nvSpPr>
          <p:cNvPr id="4099" name="Content Placeholder 13"/>
          <p:cNvSpPr>
            <a:spLocks noGrp="1"/>
          </p:cNvSpPr>
          <p:nvPr>
            <p:ph idx="1"/>
          </p:nvPr>
        </p:nvSpPr>
        <p:spPr>
          <a:xfrm>
            <a:off x="611560" y="1268760"/>
            <a:ext cx="8075612" cy="4525963"/>
          </a:xfrm>
        </p:spPr>
        <p:txBody>
          <a:bodyPr/>
          <a:lstStyle/>
          <a:p>
            <a:r>
              <a:rPr lang="en-US" dirty="0" smtClean="0">
                <a:latin typeface="Arial" charset="0"/>
                <a:cs typeface="Arial" charset="0"/>
              </a:rPr>
              <a:t>Threats are seen as threats to EGI’s assets, whether they be technical threats or social </a:t>
            </a:r>
            <a:r>
              <a:rPr lang="en-US" dirty="0" smtClean="0">
                <a:latin typeface="Arial" charset="0"/>
                <a:cs typeface="Arial" charset="0"/>
              </a:rPr>
              <a:t>threats</a:t>
            </a:r>
          </a:p>
          <a:p>
            <a:r>
              <a:rPr lang="en-US" dirty="0" smtClean="0">
                <a:latin typeface="Arial" charset="0"/>
                <a:cs typeface="Arial" charset="0"/>
              </a:rPr>
              <a:t>Risk is usually the product of the likelihood and impact/cost</a:t>
            </a:r>
            <a:endParaRPr lang="en-US" dirty="0" smtClean="0">
              <a:latin typeface="Arial" charset="0"/>
              <a:cs typeface="Arial" charset="0"/>
            </a:endParaRPr>
          </a:p>
          <a:p>
            <a:r>
              <a:rPr lang="en-US" dirty="0" smtClean="0">
                <a:latin typeface="Arial" charset="0"/>
                <a:cs typeface="Arial" charset="0"/>
              </a:rPr>
              <a:t>Actuarial computation of risk </a:t>
            </a:r>
            <a:endParaRPr lang="en-US" dirty="0" smtClean="0">
              <a:solidFill>
                <a:srgbClr val="FF0000"/>
              </a:solidFill>
              <a:latin typeface="Arial" charset="0"/>
              <a:cs typeface="Arial" charset="0"/>
            </a:endParaRPr>
          </a:p>
          <a:p>
            <a:pPr lvl="1"/>
            <a:r>
              <a:rPr lang="en-US" dirty="0" smtClean="0">
                <a:latin typeface="Arial" charset="0"/>
                <a:cs typeface="Arial" charset="0"/>
              </a:rPr>
              <a:t>This is the typical method used by insurance companies based on statistics (e.g. death rates at a given age)</a:t>
            </a:r>
          </a:p>
          <a:p>
            <a:pPr lvl="1"/>
            <a:r>
              <a:rPr lang="en-US" dirty="0" smtClean="0">
                <a:latin typeface="Arial" charset="0"/>
                <a:cs typeface="Arial" charset="0"/>
              </a:rPr>
              <a:t>No suitable statistics</a:t>
            </a:r>
          </a:p>
        </p:txBody>
      </p:sp>
      <p:sp>
        <p:nvSpPr>
          <p:cNvPr id="4100" name="Date Placeholder 3"/>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95671BE-1BB4-4591-8A28-40708B9A4E6F}" type="datetime1">
              <a:rPr lang="en-GB" smtClean="0">
                <a:latin typeface="Arial" charset="0"/>
                <a:cs typeface="Arial" charset="0"/>
              </a:rPr>
              <a:pPr fontAlgn="base">
                <a:spcBef>
                  <a:spcPct val="0"/>
                </a:spcBef>
                <a:spcAft>
                  <a:spcPct val="0"/>
                </a:spcAft>
              </a:pPr>
              <a:t>23/01/2012</a:t>
            </a:fld>
            <a:endParaRPr lang="en-GB" smtClean="0">
              <a:latin typeface="Arial" charset="0"/>
              <a:cs typeface="Arial" charset="0"/>
            </a:endParaRPr>
          </a:p>
        </p:txBody>
      </p:sp>
      <p:sp>
        <p:nvSpPr>
          <p:cNvPr id="4101" name="Footer Placeholder 4"/>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dirty="0" smtClean="0">
                <a:latin typeface="Arial" charset="0"/>
                <a:cs typeface="Arial" charset="0"/>
              </a:rPr>
              <a:t>Linda Cornwall EGI OMB 24</a:t>
            </a:r>
            <a:r>
              <a:rPr lang="en-US" baseline="30000" dirty="0" smtClean="0">
                <a:latin typeface="Arial" charset="0"/>
                <a:cs typeface="Arial" charset="0"/>
              </a:rPr>
              <a:t>th</a:t>
            </a:r>
            <a:r>
              <a:rPr lang="en-US" dirty="0" smtClean="0">
                <a:latin typeface="Arial" charset="0"/>
                <a:cs typeface="Arial" charset="0"/>
              </a:rPr>
              <a:t> Jan 2012</a:t>
            </a:r>
          </a:p>
        </p:txBody>
      </p:sp>
      <p:sp>
        <p:nvSpPr>
          <p:cNvPr id="4102"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6330584-4C41-4782-AA2E-22F522C7A452}" type="slidenum">
              <a:rPr lang="en-GB" smtClean="0">
                <a:latin typeface="Arial" charset="0"/>
                <a:cs typeface="Arial" charset="0"/>
              </a:rPr>
              <a:pPr fontAlgn="base">
                <a:spcBef>
                  <a:spcPct val="0"/>
                </a:spcBef>
                <a:spcAft>
                  <a:spcPct val="0"/>
                </a:spcAft>
              </a:pPr>
              <a:t>10</a:t>
            </a:fld>
            <a:endParaRPr lang="en-GB" smtClean="0">
              <a:latin typeface="Arial" charset="0"/>
              <a:cs typeface="Arial"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0"/>
          <p:cNvSpPr>
            <a:spLocks noGrp="1"/>
          </p:cNvSpPr>
          <p:nvPr>
            <p:ph type="title"/>
          </p:nvPr>
        </p:nvSpPr>
        <p:spPr/>
        <p:txBody>
          <a:bodyPr/>
          <a:lstStyle/>
          <a:p>
            <a:pPr eaLnBrk="1" hangingPunct="1"/>
            <a:r>
              <a:rPr lang="en-US" dirty="0" smtClean="0">
                <a:latin typeface="Arial" charset="0"/>
                <a:cs typeface="Arial" charset="0"/>
              </a:rPr>
              <a:t>Computation of Risk</a:t>
            </a:r>
          </a:p>
        </p:txBody>
      </p:sp>
      <p:sp>
        <p:nvSpPr>
          <p:cNvPr id="4099" name="Content Placeholder 13"/>
          <p:cNvSpPr>
            <a:spLocks noGrp="1"/>
          </p:cNvSpPr>
          <p:nvPr>
            <p:ph idx="1"/>
          </p:nvPr>
        </p:nvSpPr>
        <p:spPr>
          <a:xfrm>
            <a:off x="611188" y="1412875"/>
            <a:ext cx="8075612" cy="4525963"/>
          </a:xfrm>
        </p:spPr>
        <p:txBody>
          <a:bodyPr/>
          <a:lstStyle/>
          <a:p>
            <a:r>
              <a:rPr lang="en-US" dirty="0" smtClean="0">
                <a:latin typeface="Arial" charset="0"/>
                <a:cs typeface="Arial" charset="0"/>
              </a:rPr>
              <a:t>Numerical value in absence of statistics</a:t>
            </a:r>
          </a:p>
          <a:p>
            <a:pPr lvl="1"/>
            <a:r>
              <a:rPr lang="en-US" dirty="0" smtClean="0"/>
              <a:t>Based on judgment</a:t>
            </a:r>
            <a:endParaRPr lang="en-US" dirty="0" smtClean="0">
              <a:latin typeface="Arial" charset="0"/>
              <a:cs typeface="Arial" charset="0"/>
            </a:endParaRPr>
          </a:p>
          <a:p>
            <a:r>
              <a:rPr lang="en-US" dirty="0" smtClean="0">
                <a:latin typeface="Arial" charset="0"/>
                <a:cs typeface="Arial" charset="0"/>
              </a:rPr>
              <a:t>Ask members of the team to judge </a:t>
            </a:r>
          </a:p>
          <a:p>
            <a:pPr lvl="1"/>
            <a:r>
              <a:rPr lang="en-US" dirty="0" smtClean="0">
                <a:latin typeface="Arial" charset="0"/>
                <a:cs typeface="Arial" charset="0"/>
              </a:rPr>
              <a:t>likelihood (between 1 and 5)</a:t>
            </a:r>
          </a:p>
          <a:p>
            <a:pPr lvl="1"/>
            <a:r>
              <a:rPr lang="en-US" dirty="0" smtClean="0">
                <a:latin typeface="Arial" charset="0"/>
                <a:cs typeface="Arial" charset="0"/>
              </a:rPr>
              <a:t>Impact (between 1 and 5)</a:t>
            </a:r>
          </a:p>
          <a:p>
            <a:r>
              <a:rPr lang="en-US" dirty="0" smtClean="0">
                <a:latin typeface="Arial" charset="0"/>
                <a:cs typeface="Arial" charset="0"/>
              </a:rPr>
              <a:t>Multiply the two together to give the </a:t>
            </a:r>
            <a:r>
              <a:rPr lang="en-US" dirty="0" smtClean="0">
                <a:latin typeface="Arial" charset="0"/>
                <a:cs typeface="Arial" charset="0"/>
              </a:rPr>
              <a:t>risk</a:t>
            </a:r>
          </a:p>
          <a:p>
            <a:r>
              <a:rPr lang="en-US" dirty="0" smtClean="0">
                <a:latin typeface="Arial" charset="0"/>
                <a:cs typeface="Arial" charset="0"/>
              </a:rPr>
              <a:t>This method used by others</a:t>
            </a:r>
          </a:p>
          <a:p>
            <a:pPr lvl="1"/>
            <a:r>
              <a:rPr lang="en-US" dirty="0" smtClean="0">
                <a:latin typeface="Arial" charset="0"/>
                <a:cs typeface="Arial" charset="0"/>
              </a:rPr>
              <a:t>WLCG</a:t>
            </a:r>
            <a:r>
              <a:rPr lang="en-US" dirty="0" smtClean="0">
                <a:latin typeface="Arial" charset="0"/>
                <a:cs typeface="Arial" charset="0"/>
              </a:rPr>
              <a:t> EGEE</a:t>
            </a:r>
          </a:p>
          <a:p>
            <a:pPr lvl="1"/>
            <a:r>
              <a:rPr lang="en-US" dirty="0" smtClean="0">
                <a:latin typeface="Arial" charset="0"/>
                <a:cs typeface="Arial" charset="0"/>
              </a:rPr>
              <a:t>others</a:t>
            </a:r>
          </a:p>
        </p:txBody>
      </p:sp>
      <p:sp>
        <p:nvSpPr>
          <p:cNvPr id="4100" name="Date Placeholder 3"/>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95671BE-1BB4-4591-8A28-40708B9A4E6F}" type="datetime1">
              <a:rPr lang="en-GB" smtClean="0">
                <a:latin typeface="Arial" charset="0"/>
                <a:cs typeface="Arial" charset="0"/>
              </a:rPr>
              <a:pPr fontAlgn="base">
                <a:spcBef>
                  <a:spcPct val="0"/>
                </a:spcBef>
                <a:spcAft>
                  <a:spcPct val="0"/>
                </a:spcAft>
              </a:pPr>
              <a:t>23/01/2012</a:t>
            </a:fld>
            <a:endParaRPr lang="en-GB" smtClean="0">
              <a:latin typeface="Arial" charset="0"/>
              <a:cs typeface="Arial" charset="0"/>
            </a:endParaRPr>
          </a:p>
        </p:txBody>
      </p:sp>
      <p:sp>
        <p:nvSpPr>
          <p:cNvPr id="4101" name="Footer Placeholder 4"/>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dirty="0" smtClean="0">
                <a:latin typeface="Arial" charset="0"/>
                <a:cs typeface="Arial" charset="0"/>
              </a:rPr>
              <a:t>Linda Cornwall EGI OMB 24</a:t>
            </a:r>
            <a:r>
              <a:rPr lang="en-US" baseline="30000" dirty="0" smtClean="0">
                <a:latin typeface="Arial" charset="0"/>
                <a:cs typeface="Arial" charset="0"/>
              </a:rPr>
              <a:t>th</a:t>
            </a:r>
            <a:r>
              <a:rPr lang="en-US" dirty="0" smtClean="0">
                <a:latin typeface="Arial" charset="0"/>
                <a:cs typeface="Arial" charset="0"/>
              </a:rPr>
              <a:t> Jan 2012</a:t>
            </a:r>
          </a:p>
        </p:txBody>
      </p:sp>
      <p:sp>
        <p:nvSpPr>
          <p:cNvPr id="4102"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6330584-4C41-4782-AA2E-22F522C7A452}" type="slidenum">
              <a:rPr lang="en-GB" smtClean="0">
                <a:latin typeface="Arial" charset="0"/>
                <a:cs typeface="Arial" charset="0"/>
              </a:rPr>
              <a:pPr fontAlgn="base">
                <a:spcBef>
                  <a:spcPct val="0"/>
                </a:spcBef>
                <a:spcAft>
                  <a:spcPct val="0"/>
                </a:spcAft>
              </a:pPr>
              <a:t>11</a:t>
            </a:fld>
            <a:endParaRPr lang="en-GB" smtClean="0">
              <a:latin typeface="Arial" charset="0"/>
              <a:cs typeface="Arial"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0"/>
          <p:cNvSpPr>
            <a:spLocks noGrp="1"/>
          </p:cNvSpPr>
          <p:nvPr>
            <p:ph type="title"/>
          </p:nvPr>
        </p:nvSpPr>
        <p:spPr/>
        <p:txBody>
          <a:bodyPr/>
          <a:lstStyle/>
          <a:p>
            <a:pPr eaLnBrk="1" hangingPunct="1"/>
            <a:r>
              <a:rPr lang="en-US" sz="4000" dirty="0" smtClean="0">
                <a:latin typeface="Arial" charset="0"/>
                <a:cs typeface="Arial" charset="0"/>
              </a:rPr>
              <a:t>Steps of Risk Assessment</a:t>
            </a:r>
          </a:p>
        </p:txBody>
      </p:sp>
      <p:sp>
        <p:nvSpPr>
          <p:cNvPr id="4099" name="Content Placeholder 13"/>
          <p:cNvSpPr>
            <a:spLocks noGrp="1"/>
          </p:cNvSpPr>
          <p:nvPr>
            <p:ph idx="1"/>
          </p:nvPr>
        </p:nvSpPr>
        <p:spPr>
          <a:xfrm>
            <a:off x="611560" y="1268760"/>
            <a:ext cx="8075612" cy="4525963"/>
          </a:xfrm>
        </p:spPr>
        <p:txBody>
          <a:bodyPr/>
          <a:lstStyle/>
          <a:p>
            <a:r>
              <a:rPr lang="en-US" dirty="0" smtClean="0">
                <a:latin typeface="Arial" charset="0"/>
                <a:cs typeface="Arial" charset="0"/>
              </a:rPr>
              <a:t>Establish Team</a:t>
            </a:r>
          </a:p>
          <a:p>
            <a:pPr lvl="1"/>
            <a:r>
              <a:rPr lang="en-US" dirty="0" smtClean="0">
                <a:latin typeface="Arial" charset="0"/>
                <a:cs typeface="Arial" charset="0"/>
              </a:rPr>
              <a:t>EGI Security Assessment group</a:t>
            </a:r>
          </a:p>
          <a:p>
            <a:pPr lvl="1"/>
            <a:r>
              <a:rPr lang="en-US" dirty="0" smtClean="0">
                <a:latin typeface="Arial" charset="0"/>
                <a:cs typeface="Arial" charset="0"/>
              </a:rPr>
              <a:t>15 members so </a:t>
            </a:r>
            <a:r>
              <a:rPr lang="en-US" dirty="0" smtClean="0">
                <a:latin typeface="Arial" charset="0"/>
                <a:cs typeface="Arial" charset="0"/>
              </a:rPr>
              <a:t>far – more welcome!</a:t>
            </a:r>
            <a:endParaRPr lang="en-US" dirty="0" smtClean="0">
              <a:latin typeface="Arial" charset="0"/>
              <a:cs typeface="Arial" charset="0"/>
            </a:endParaRPr>
          </a:p>
          <a:p>
            <a:r>
              <a:rPr lang="en-US" dirty="0" smtClean="0">
                <a:latin typeface="Arial" charset="0"/>
                <a:cs typeface="Arial" charset="0"/>
              </a:rPr>
              <a:t>Select threats</a:t>
            </a:r>
          </a:p>
          <a:p>
            <a:pPr lvl="1"/>
            <a:r>
              <a:rPr lang="en-US" dirty="0" smtClean="0">
                <a:latin typeface="Arial" charset="0"/>
                <a:cs typeface="Arial" charset="0"/>
              </a:rPr>
              <a:t>Security Assessment team selects threats</a:t>
            </a:r>
          </a:p>
          <a:p>
            <a:pPr lvl="1"/>
            <a:r>
              <a:rPr lang="en-US" dirty="0" smtClean="0">
                <a:latin typeface="Arial" charset="0"/>
                <a:cs typeface="Arial" charset="0"/>
              </a:rPr>
              <a:t>Including indicating assets under threat</a:t>
            </a:r>
          </a:p>
          <a:p>
            <a:r>
              <a:rPr lang="en-US" dirty="0" smtClean="0">
                <a:latin typeface="Arial" charset="0"/>
                <a:cs typeface="Arial" charset="0"/>
              </a:rPr>
              <a:t>Select ‘contact’ for each threat</a:t>
            </a:r>
          </a:p>
          <a:p>
            <a:pPr lvl="1"/>
            <a:r>
              <a:rPr lang="en-US" dirty="0" smtClean="0">
                <a:latin typeface="Arial" charset="0"/>
                <a:cs typeface="Arial" charset="0"/>
              </a:rPr>
              <a:t>This is the person who is or becomes ‘expert’ on this threat.</a:t>
            </a:r>
          </a:p>
        </p:txBody>
      </p:sp>
      <p:sp>
        <p:nvSpPr>
          <p:cNvPr id="4100" name="Date Placeholder 3"/>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95671BE-1BB4-4591-8A28-40708B9A4E6F}" type="datetime1">
              <a:rPr lang="en-GB" smtClean="0">
                <a:latin typeface="Arial" charset="0"/>
                <a:cs typeface="Arial" charset="0"/>
              </a:rPr>
              <a:pPr fontAlgn="base">
                <a:spcBef>
                  <a:spcPct val="0"/>
                </a:spcBef>
                <a:spcAft>
                  <a:spcPct val="0"/>
                </a:spcAft>
              </a:pPr>
              <a:t>23/01/2012</a:t>
            </a:fld>
            <a:endParaRPr lang="en-GB" smtClean="0">
              <a:latin typeface="Arial" charset="0"/>
              <a:cs typeface="Arial" charset="0"/>
            </a:endParaRPr>
          </a:p>
        </p:txBody>
      </p:sp>
      <p:sp>
        <p:nvSpPr>
          <p:cNvPr id="4101" name="Footer Placeholder 4"/>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dirty="0" smtClean="0">
                <a:latin typeface="Arial" charset="0"/>
                <a:cs typeface="Arial" charset="0"/>
              </a:rPr>
              <a:t>Linda Cornwall EGI OMB 24</a:t>
            </a:r>
            <a:r>
              <a:rPr lang="en-US" baseline="30000" dirty="0" smtClean="0">
                <a:latin typeface="Arial" charset="0"/>
                <a:cs typeface="Arial" charset="0"/>
              </a:rPr>
              <a:t>th</a:t>
            </a:r>
            <a:r>
              <a:rPr lang="en-US" dirty="0" smtClean="0">
                <a:latin typeface="Arial" charset="0"/>
                <a:cs typeface="Arial" charset="0"/>
              </a:rPr>
              <a:t> Jan 2012</a:t>
            </a:r>
          </a:p>
        </p:txBody>
      </p:sp>
      <p:sp>
        <p:nvSpPr>
          <p:cNvPr id="4102"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6330584-4C41-4782-AA2E-22F522C7A452}" type="slidenum">
              <a:rPr lang="en-GB" smtClean="0">
                <a:latin typeface="Arial" charset="0"/>
                <a:cs typeface="Arial" charset="0"/>
              </a:rPr>
              <a:pPr fontAlgn="base">
                <a:spcBef>
                  <a:spcPct val="0"/>
                </a:spcBef>
                <a:spcAft>
                  <a:spcPct val="0"/>
                </a:spcAft>
              </a:pPr>
              <a:t>12</a:t>
            </a:fld>
            <a:endParaRPr lang="en-GB" smtClean="0">
              <a:latin typeface="Arial" charset="0"/>
              <a:cs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0"/>
          <p:cNvSpPr>
            <a:spLocks noGrp="1"/>
          </p:cNvSpPr>
          <p:nvPr>
            <p:ph type="title"/>
          </p:nvPr>
        </p:nvSpPr>
        <p:spPr/>
        <p:txBody>
          <a:bodyPr/>
          <a:lstStyle/>
          <a:p>
            <a:pPr eaLnBrk="1" hangingPunct="1"/>
            <a:r>
              <a:rPr lang="en-US" sz="4000" dirty="0" smtClean="0">
                <a:latin typeface="Arial" charset="0"/>
                <a:cs typeface="Arial" charset="0"/>
              </a:rPr>
              <a:t>Steps of Risk Assessment(2)</a:t>
            </a:r>
          </a:p>
        </p:txBody>
      </p:sp>
      <p:sp>
        <p:nvSpPr>
          <p:cNvPr id="4099" name="Content Placeholder 13"/>
          <p:cNvSpPr>
            <a:spLocks noGrp="1"/>
          </p:cNvSpPr>
          <p:nvPr>
            <p:ph idx="1"/>
          </p:nvPr>
        </p:nvSpPr>
        <p:spPr>
          <a:xfrm>
            <a:off x="611560" y="1340768"/>
            <a:ext cx="8075612" cy="4525963"/>
          </a:xfrm>
        </p:spPr>
        <p:txBody>
          <a:bodyPr/>
          <a:lstStyle/>
          <a:p>
            <a:r>
              <a:rPr lang="en-US" dirty="0" smtClean="0">
                <a:latin typeface="Arial" charset="0"/>
                <a:cs typeface="Arial" charset="0"/>
              </a:rPr>
              <a:t>Establish current situation</a:t>
            </a:r>
          </a:p>
          <a:p>
            <a:pPr lvl="1"/>
            <a:r>
              <a:rPr lang="en-US" dirty="0" smtClean="0">
                <a:latin typeface="Arial" charset="0"/>
                <a:cs typeface="Arial" charset="0"/>
              </a:rPr>
              <a:t>Including what mitigation is in place</a:t>
            </a:r>
          </a:p>
          <a:p>
            <a:pPr lvl="1"/>
            <a:r>
              <a:rPr lang="en-US" dirty="0" smtClean="0">
                <a:latin typeface="Arial" charset="0"/>
                <a:cs typeface="Arial" charset="0"/>
              </a:rPr>
              <a:t>The contact does this for each </a:t>
            </a:r>
            <a:r>
              <a:rPr lang="en-US" dirty="0" smtClean="0">
                <a:latin typeface="Arial" charset="0"/>
                <a:cs typeface="Arial" charset="0"/>
              </a:rPr>
              <a:t>threat</a:t>
            </a:r>
            <a:endParaRPr lang="en-US" dirty="0" smtClean="0">
              <a:latin typeface="Arial" charset="0"/>
              <a:cs typeface="Arial" charset="0"/>
            </a:endParaRPr>
          </a:p>
          <a:p>
            <a:r>
              <a:rPr lang="en-US" dirty="0" smtClean="0">
                <a:latin typeface="Arial" charset="0"/>
                <a:cs typeface="Arial" charset="0"/>
              </a:rPr>
              <a:t>Compute risk</a:t>
            </a:r>
          </a:p>
          <a:p>
            <a:pPr lvl="1"/>
            <a:r>
              <a:rPr lang="en-US" dirty="0" smtClean="0">
                <a:latin typeface="Arial" charset="0"/>
                <a:cs typeface="Arial" charset="0"/>
              </a:rPr>
              <a:t>Ideally by consensus</a:t>
            </a:r>
          </a:p>
          <a:p>
            <a:pPr lvl="1"/>
            <a:r>
              <a:rPr lang="en-US" dirty="0" smtClean="0">
                <a:latin typeface="Arial" charset="0"/>
                <a:cs typeface="Arial" charset="0"/>
              </a:rPr>
              <a:t>If not vote</a:t>
            </a:r>
          </a:p>
          <a:p>
            <a:pPr lvl="1"/>
            <a:r>
              <a:rPr lang="en-US" dirty="0" smtClean="0">
                <a:latin typeface="Arial" charset="0"/>
                <a:cs typeface="Arial" charset="0"/>
              </a:rPr>
              <a:t>Ideally get together for a day or two</a:t>
            </a:r>
          </a:p>
          <a:p>
            <a:r>
              <a:rPr lang="en-US" dirty="0" smtClean="0">
                <a:latin typeface="Arial" charset="0"/>
                <a:cs typeface="Arial" charset="0"/>
              </a:rPr>
              <a:t>Recommend mitigations/risk treatment where necessary</a:t>
            </a:r>
          </a:p>
          <a:p>
            <a:pPr lvl="1">
              <a:buNone/>
            </a:pPr>
            <a:endParaRPr lang="en-US" dirty="0" smtClean="0">
              <a:latin typeface="Arial" charset="0"/>
              <a:cs typeface="Arial" charset="0"/>
            </a:endParaRPr>
          </a:p>
        </p:txBody>
      </p:sp>
      <p:sp>
        <p:nvSpPr>
          <p:cNvPr id="4100" name="Date Placeholder 3"/>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95671BE-1BB4-4591-8A28-40708B9A4E6F}" type="datetime1">
              <a:rPr lang="en-GB" smtClean="0">
                <a:latin typeface="Arial" charset="0"/>
                <a:cs typeface="Arial" charset="0"/>
              </a:rPr>
              <a:pPr fontAlgn="base">
                <a:spcBef>
                  <a:spcPct val="0"/>
                </a:spcBef>
                <a:spcAft>
                  <a:spcPct val="0"/>
                </a:spcAft>
              </a:pPr>
              <a:t>23/01/2012</a:t>
            </a:fld>
            <a:endParaRPr lang="en-GB" smtClean="0">
              <a:latin typeface="Arial" charset="0"/>
              <a:cs typeface="Arial" charset="0"/>
            </a:endParaRPr>
          </a:p>
        </p:txBody>
      </p:sp>
      <p:sp>
        <p:nvSpPr>
          <p:cNvPr id="4101" name="Footer Placeholder 4"/>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dirty="0" smtClean="0">
                <a:latin typeface="Arial" charset="0"/>
                <a:cs typeface="Arial" charset="0"/>
              </a:rPr>
              <a:t>Linda Cornwall EGI OMB 24</a:t>
            </a:r>
            <a:r>
              <a:rPr lang="en-US" baseline="30000" dirty="0" smtClean="0">
                <a:latin typeface="Arial" charset="0"/>
                <a:cs typeface="Arial" charset="0"/>
              </a:rPr>
              <a:t>th</a:t>
            </a:r>
            <a:r>
              <a:rPr lang="en-US" dirty="0" smtClean="0">
                <a:latin typeface="Arial" charset="0"/>
                <a:cs typeface="Arial" charset="0"/>
              </a:rPr>
              <a:t> Jan 2012</a:t>
            </a:r>
          </a:p>
        </p:txBody>
      </p:sp>
      <p:sp>
        <p:nvSpPr>
          <p:cNvPr id="4102"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6330584-4C41-4782-AA2E-22F522C7A452}" type="slidenum">
              <a:rPr lang="en-GB" smtClean="0">
                <a:latin typeface="Arial" charset="0"/>
                <a:cs typeface="Arial" charset="0"/>
              </a:rPr>
              <a:pPr fontAlgn="base">
                <a:spcBef>
                  <a:spcPct val="0"/>
                </a:spcBef>
                <a:spcAft>
                  <a:spcPct val="0"/>
                </a:spcAft>
              </a:pPr>
              <a:t>13</a:t>
            </a:fld>
            <a:endParaRPr lang="en-GB" smtClean="0">
              <a:latin typeface="Arial" charset="0"/>
              <a:cs typeface="Arial"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0"/>
          <p:cNvSpPr>
            <a:spLocks noGrp="1"/>
          </p:cNvSpPr>
          <p:nvPr>
            <p:ph type="title"/>
          </p:nvPr>
        </p:nvSpPr>
        <p:spPr/>
        <p:txBody>
          <a:bodyPr/>
          <a:lstStyle/>
          <a:p>
            <a:pPr eaLnBrk="1" hangingPunct="1"/>
            <a:r>
              <a:rPr lang="en-US" dirty="0" smtClean="0">
                <a:latin typeface="Arial" charset="0"/>
                <a:cs typeface="Arial" charset="0"/>
              </a:rPr>
              <a:t>Selection of threats</a:t>
            </a:r>
          </a:p>
        </p:txBody>
      </p:sp>
      <p:sp>
        <p:nvSpPr>
          <p:cNvPr id="4099" name="Content Placeholder 13"/>
          <p:cNvSpPr>
            <a:spLocks noGrp="1"/>
          </p:cNvSpPr>
          <p:nvPr>
            <p:ph idx="1"/>
          </p:nvPr>
        </p:nvSpPr>
        <p:spPr>
          <a:xfrm>
            <a:off x="611188" y="1412875"/>
            <a:ext cx="8075612" cy="4525963"/>
          </a:xfrm>
        </p:spPr>
        <p:txBody>
          <a:bodyPr/>
          <a:lstStyle/>
          <a:p>
            <a:r>
              <a:rPr lang="en-US" dirty="0" smtClean="0">
                <a:latin typeface="Arial" charset="0"/>
                <a:cs typeface="Arial" charset="0"/>
              </a:rPr>
              <a:t>This should be carried out by the EGI security assessment group</a:t>
            </a:r>
          </a:p>
          <a:p>
            <a:r>
              <a:rPr lang="en-US" dirty="0" smtClean="0">
                <a:latin typeface="Arial" charset="0"/>
                <a:cs typeface="Arial" charset="0"/>
              </a:rPr>
              <a:t>EGEE </a:t>
            </a:r>
            <a:r>
              <a:rPr lang="en-US" dirty="0" smtClean="0">
                <a:latin typeface="Arial" charset="0"/>
                <a:cs typeface="Arial" charset="0"/>
              </a:rPr>
              <a:t>100</a:t>
            </a:r>
            <a:r>
              <a:rPr lang="en-US" dirty="0" smtClean="0">
                <a:latin typeface="Arial" charset="0"/>
                <a:cs typeface="Arial" charset="0"/>
              </a:rPr>
              <a:t>+ (too fine grained)</a:t>
            </a:r>
            <a:endParaRPr lang="en-US" dirty="0" smtClean="0">
              <a:latin typeface="Arial" charset="0"/>
              <a:cs typeface="Arial" charset="0"/>
            </a:endParaRPr>
          </a:p>
          <a:p>
            <a:r>
              <a:rPr lang="en-US" dirty="0" smtClean="0">
                <a:latin typeface="Arial" charset="0"/>
                <a:cs typeface="Arial" charset="0"/>
              </a:rPr>
              <a:t>Small number as WLCG </a:t>
            </a:r>
            <a:r>
              <a:rPr lang="en-US" dirty="0" smtClean="0">
                <a:latin typeface="Arial" charset="0"/>
                <a:cs typeface="Arial" charset="0"/>
              </a:rPr>
              <a:t>12</a:t>
            </a:r>
          </a:p>
          <a:p>
            <a:pPr lvl="1"/>
            <a:r>
              <a:rPr lang="en-US" dirty="0" smtClean="0">
                <a:latin typeface="Arial" charset="0"/>
                <a:cs typeface="Arial" charset="0"/>
              </a:rPr>
              <a:t>We probably want broader scope</a:t>
            </a:r>
            <a:endParaRPr lang="en-US" dirty="0" smtClean="0">
              <a:latin typeface="Arial" charset="0"/>
              <a:cs typeface="Arial" charset="0"/>
            </a:endParaRPr>
          </a:p>
          <a:p>
            <a:r>
              <a:rPr lang="en-US" dirty="0" smtClean="0">
                <a:latin typeface="Arial" charset="0"/>
                <a:cs typeface="Arial" charset="0"/>
              </a:rPr>
              <a:t>Probably we will go for somewhere in between (30-50)</a:t>
            </a:r>
          </a:p>
          <a:p>
            <a:r>
              <a:rPr lang="en-US" dirty="0" smtClean="0">
                <a:latin typeface="Arial" charset="0"/>
                <a:cs typeface="Arial" charset="0"/>
              </a:rPr>
              <a:t>They should be what we can think of but course grained</a:t>
            </a:r>
          </a:p>
        </p:txBody>
      </p:sp>
      <p:sp>
        <p:nvSpPr>
          <p:cNvPr id="4100" name="Date Placeholder 3"/>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95671BE-1BB4-4591-8A28-40708B9A4E6F}" type="datetime1">
              <a:rPr lang="en-GB" smtClean="0">
                <a:latin typeface="Arial" charset="0"/>
                <a:cs typeface="Arial" charset="0"/>
              </a:rPr>
              <a:pPr fontAlgn="base">
                <a:spcBef>
                  <a:spcPct val="0"/>
                </a:spcBef>
                <a:spcAft>
                  <a:spcPct val="0"/>
                </a:spcAft>
              </a:pPr>
              <a:t>23/01/2012</a:t>
            </a:fld>
            <a:endParaRPr lang="en-GB" smtClean="0">
              <a:latin typeface="Arial" charset="0"/>
              <a:cs typeface="Arial" charset="0"/>
            </a:endParaRPr>
          </a:p>
        </p:txBody>
      </p:sp>
      <p:sp>
        <p:nvSpPr>
          <p:cNvPr id="4101" name="Footer Placeholder 4"/>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dirty="0" smtClean="0">
                <a:latin typeface="Arial" charset="0"/>
                <a:cs typeface="Arial" charset="0"/>
              </a:rPr>
              <a:t>Linda Cornwall EGI OMB 24</a:t>
            </a:r>
            <a:r>
              <a:rPr lang="en-US" baseline="30000" dirty="0" smtClean="0">
                <a:latin typeface="Arial" charset="0"/>
                <a:cs typeface="Arial" charset="0"/>
              </a:rPr>
              <a:t>th</a:t>
            </a:r>
            <a:r>
              <a:rPr lang="en-US" dirty="0" smtClean="0">
                <a:latin typeface="Arial" charset="0"/>
                <a:cs typeface="Arial" charset="0"/>
              </a:rPr>
              <a:t> Jan 2012</a:t>
            </a:r>
          </a:p>
        </p:txBody>
      </p:sp>
      <p:sp>
        <p:nvSpPr>
          <p:cNvPr id="4102"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6330584-4C41-4782-AA2E-22F522C7A452}" type="slidenum">
              <a:rPr lang="en-GB" smtClean="0">
                <a:latin typeface="Arial" charset="0"/>
                <a:cs typeface="Arial" charset="0"/>
              </a:rPr>
              <a:pPr fontAlgn="base">
                <a:spcBef>
                  <a:spcPct val="0"/>
                </a:spcBef>
                <a:spcAft>
                  <a:spcPct val="0"/>
                </a:spcAft>
              </a:pPr>
              <a:t>14</a:t>
            </a:fld>
            <a:endParaRPr lang="en-GB" smtClean="0">
              <a:latin typeface="Arial" charset="0"/>
              <a:cs typeface="Arial"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0"/>
          <p:cNvSpPr>
            <a:spLocks noGrp="1"/>
          </p:cNvSpPr>
          <p:nvPr>
            <p:ph type="title"/>
          </p:nvPr>
        </p:nvSpPr>
        <p:spPr/>
        <p:txBody>
          <a:bodyPr/>
          <a:lstStyle/>
          <a:p>
            <a:pPr eaLnBrk="1" hangingPunct="1"/>
            <a:r>
              <a:rPr lang="en-US" dirty="0" smtClean="0">
                <a:latin typeface="Arial" charset="0"/>
                <a:cs typeface="Arial" charset="0"/>
              </a:rPr>
              <a:t>Threat e.g. 1</a:t>
            </a:r>
          </a:p>
        </p:txBody>
      </p:sp>
      <p:sp>
        <p:nvSpPr>
          <p:cNvPr id="4099" name="Content Placeholder 13"/>
          <p:cNvSpPr>
            <a:spLocks noGrp="1"/>
          </p:cNvSpPr>
          <p:nvPr>
            <p:ph idx="1"/>
          </p:nvPr>
        </p:nvSpPr>
        <p:spPr>
          <a:xfrm>
            <a:off x="611188" y="1412875"/>
            <a:ext cx="8075612" cy="4525963"/>
          </a:xfrm>
        </p:spPr>
        <p:txBody>
          <a:bodyPr/>
          <a:lstStyle/>
          <a:p>
            <a:r>
              <a:rPr lang="en-US" dirty="0" smtClean="0">
                <a:latin typeface="Arial" charset="0"/>
                <a:cs typeface="Arial" charset="0"/>
              </a:rPr>
              <a:t>Infrastructure attacked due to software vulnerability exploit</a:t>
            </a:r>
          </a:p>
          <a:p>
            <a:r>
              <a:rPr lang="en-US" dirty="0" smtClean="0">
                <a:latin typeface="Arial" charset="0"/>
                <a:cs typeface="Arial" charset="0"/>
              </a:rPr>
              <a:t>Too fine grained</a:t>
            </a:r>
          </a:p>
          <a:p>
            <a:pPr lvl="1"/>
            <a:r>
              <a:rPr lang="en-US" dirty="0" smtClean="0">
                <a:latin typeface="Arial" charset="0"/>
                <a:cs typeface="Arial" charset="0"/>
              </a:rPr>
              <a:t>Vulnerability in EGI middleware</a:t>
            </a:r>
          </a:p>
          <a:p>
            <a:pPr lvl="1"/>
            <a:r>
              <a:rPr lang="en-US" dirty="0" smtClean="0">
                <a:latin typeface="Arial" charset="0"/>
                <a:cs typeface="Arial" charset="0"/>
              </a:rPr>
              <a:t>Vulnerability in SSL</a:t>
            </a:r>
          </a:p>
          <a:p>
            <a:pPr lvl="1"/>
            <a:r>
              <a:rPr lang="en-US" dirty="0" smtClean="0">
                <a:latin typeface="Arial" charset="0"/>
                <a:cs typeface="Arial" charset="0"/>
              </a:rPr>
              <a:t>Attacker without credentials gains access</a:t>
            </a:r>
          </a:p>
          <a:p>
            <a:pPr lvl="1"/>
            <a:r>
              <a:rPr lang="en-US" dirty="0" smtClean="0">
                <a:latin typeface="Arial" charset="0"/>
                <a:cs typeface="Arial" charset="0"/>
              </a:rPr>
              <a:t>Privilege </a:t>
            </a:r>
            <a:r>
              <a:rPr lang="en-US" dirty="0" smtClean="0">
                <a:latin typeface="Arial" charset="0"/>
                <a:cs typeface="Arial" charset="0"/>
              </a:rPr>
              <a:t>escalation?</a:t>
            </a:r>
            <a:endParaRPr lang="en-US" dirty="0" smtClean="0">
              <a:latin typeface="Arial" charset="0"/>
              <a:cs typeface="Arial" charset="0"/>
            </a:endParaRPr>
          </a:p>
          <a:p>
            <a:r>
              <a:rPr lang="en-US" dirty="0" smtClean="0">
                <a:latin typeface="Arial" charset="0"/>
                <a:cs typeface="Arial" charset="0"/>
              </a:rPr>
              <a:t>Mitigation in place – SVG</a:t>
            </a:r>
          </a:p>
          <a:p>
            <a:pPr lvl="1"/>
            <a:endParaRPr lang="en-US" dirty="0" smtClean="0">
              <a:latin typeface="Arial" charset="0"/>
              <a:cs typeface="Arial" charset="0"/>
            </a:endParaRPr>
          </a:p>
        </p:txBody>
      </p:sp>
      <p:sp>
        <p:nvSpPr>
          <p:cNvPr id="4100" name="Date Placeholder 3"/>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95671BE-1BB4-4591-8A28-40708B9A4E6F}" type="datetime1">
              <a:rPr lang="en-GB" smtClean="0">
                <a:latin typeface="Arial" charset="0"/>
                <a:cs typeface="Arial" charset="0"/>
              </a:rPr>
              <a:pPr fontAlgn="base">
                <a:spcBef>
                  <a:spcPct val="0"/>
                </a:spcBef>
                <a:spcAft>
                  <a:spcPct val="0"/>
                </a:spcAft>
              </a:pPr>
              <a:t>23/01/2012</a:t>
            </a:fld>
            <a:endParaRPr lang="en-GB" smtClean="0">
              <a:latin typeface="Arial" charset="0"/>
              <a:cs typeface="Arial" charset="0"/>
            </a:endParaRPr>
          </a:p>
        </p:txBody>
      </p:sp>
      <p:sp>
        <p:nvSpPr>
          <p:cNvPr id="4101" name="Footer Placeholder 4"/>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dirty="0" smtClean="0">
                <a:latin typeface="Arial" charset="0"/>
                <a:cs typeface="Arial" charset="0"/>
              </a:rPr>
              <a:t>Linda Cornwall EGI OMB 24</a:t>
            </a:r>
            <a:r>
              <a:rPr lang="en-US" baseline="30000" dirty="0" smtClean="0">
                <a:latin typeface="Arial" charset="0"/>
                <a:cs typeface="Arial" charset="0"/>
              </a:rPr>
              <a:t>th</a:t>
            </a:r>
            <a:r>
              <a:rPr lang="en-US" dirty="0" smtClean="0">
                <a:latin typeface="Arial" charset="0"/>
                <a:cs typeface="Arial" charset="0"/>
              </a:rPr>
              <a:t> Jan 2012</a:t>
            </a:r>
          </a:p>
        </p:txBody>
      </p:sp>
      <p:sp>
        <p:nvSpPr>
          <p:cNvPr id="4102"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6330584-4C41-4782-AA2E-22F522C7A452}" type="slidenum">
              <a:rPr lang="en-GB" smtClean="0">
                <a:latin typeface="Arial" charset="0"/>
                <a:cs typeface="Arial" charset="0"/>
              </a:rPr>
              <a:pPr fontAlgn="base">
                <a:spcBef>
                  <a:spcPct val="0"/>
                </a:spcBef>
                <a:spcAft>
                  <a:spcPct val="0"/>
                </a:spcAft>
              </a:pPr>
              <a:t>15</a:t>
            </a:fld>
            <a:endParaRPr lang="en-GB" smtClean="0">
              <a:latin typeface="Arial" charset="0"/>
              <a:cs typeface="Arial"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0"/>
          <p:cNvSpPr>
            <a:spLocks noGrp="1"/>
          </p:cNvSpPr>
          <p:nvPr>
            <p:ph type="title"/>
          </p:nvPr>
        </p:nvSpPr>
        <p:spPr/>
        <p:txBody>
          <a:bodyPr/>
          <a:lstStyle/>
          <a:p>
            <a:pPr eaLnBrk="1" hangingPunct="1"/>
            <a:r>
              <a:rPr lang="en-US" dirty="0" smtClean="0">
                <a:latin typeface="Arial" charset="0"/>
                <a:cs typeface="Arial" charset="0"/>
              </a:rPr>
              <a:t>Threat e.g. 2</a:t>
            </a:r>
          </a:p>
        </p:txBody>
      </p:sp>
      <p:sp>
        <p:nvSpPr>
          <p:cNvPr id="4099" name="Content Placeholder 13"/>
          <p:cNvSpPr>
            <a:spLocks noGrp="1"/>
          </p:cNvSpPr>
          <p:nvPr>
            <p:ph idx="1"/>
          </p:nvPr>
        </p:nvSpPr>
        <p:spPr>
          <a:xfrm>
            <a:off x="611188" y="1412875"/>
            <a:ext cx="8075612" cy="4525963"/>
          </a:xfrm>
        </p:spPr>
        <p:txBody>
          <a:bodyPr/>
          <a:lstStyle/>
          <a:p>
            <a:r>
              <a:rPr lang="en-US" dirty="0" smtClean="0">
                <a:latin typeface="Arial" charset="0"/>
                <a:cs typeface="Arial" charset="0"/>
              </a:rPr>
              <a:t>EGI infrastructure used for online attack on other systems</a:t>
            </a:r>
          </a:p>
          <a:p>
            <a:r>
              <a:rPr lang="en-US" dirty="0" smtClean="0">
                <a:latin typeface="Arial" charset="0"/>
                <a:cs typeface="Arial" charset="0"/>
              </a:rPr>
              <a:t>Too fine grained</a:t>
            </a:r>
          </a:p>
          <a:p>
            <a:pPr lvl="1"/>
            <a:r>
              <a:rPr lang="en-US" dirty="0" err="1" smtClean="0">
                <a:latin typeface="Arial" charset="0"/>
                <a:cs typeface="Arial" charset="0"/>
              </a:rPr>
              <a:t>authz</a:t>
            </a:r>
            <a:r>
              <a:rPr lang="en-US" dirty="0" smtClean="0">
                <a:latin typeface="Arial" charset="0"/>
                <a:cs typeface="Arial" charset="0"/>
              </a:rPr>
              <a:t> user uses system for online attack</a:t>
            </a:r>
          </a:p>
          <a:p>
            <a:pPr lvl="1"/>
            <a:r>
              <a:rPr lang="en-US" dirty="0" smtClean="0">
                <a:latin typeface="Arial" charset="0"/>
                <a:cs typeface="Arial" charset="0"/>
              </a:rPr>
              <a:t>Defense systems attacked using EGI</a:t>
            </a:r>
          </a:p>
          <a:p>
            <a:r>
              <a:rPr lang="en-US" dirty="0" smtClean="0">
                <a:latin typeface="Arial" charset="0"/>
                <a:cs typeface="Arial" charset="0"/>
              </a:rPr>
              <a:t>Was highest risk in EGEE assessment!</a:t>
            </a:r>
          </a:p>
          <a:p>
            <a:r>
              <a:rPr lang="en-US" dirty="0" smtClean="0">
                <a:latin typeface="Arial" charset="0"/>
                <a:cs typeface="Arial" charset="0"/>
              </a:rPr>
              <a:t>Recommendation for mitigation – e.g. monitoring connections external to EGI.</a:t>
            </a:r>
          </a:p>
        </p:txBody>
      </p:sp>
      <p:sp>
        <p:nvSpPr>
          <p:cNvPr id="4100" name="Date Placeholder 3"/>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95671BE-1BB4-4591-8A28-40708B9A4E6F}" type="datetime1">
              <a:rPr lang="en-GB" smtClean="0">
                <a:latin typeface="Arial" charset="0"/>
                <a:cs typeface="Arial" charset="0"/>
              </a:rPr>
              <a:pPr fontAlgn="base">
                <a:spcBef>
                  <a:spcPct val="0"/>
                </a:spcBef>
                <a:spcAft>
                  <a:spcPct val="0"/>
                </a:spcAft>
              </a:pPr>
              <a:t>23/01/2012</a:t>
            </a:fld>
            <a:endParaRPr lang="en-GB" smtClean="0">
              <a:latin typeface="Arial" charset="0"/>
              <a:cs typeface="Arial" charset="0"/>
            </a:endParaRPr>
          </a:p>
        </p:txBody>
      </p:sp>
      <p:sp>
        <p:nvSpPr>
          <p:cNvPr id="4101" name="Footer Placeholder 4"/>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dirty="0" smtClean="0">
                <a:latin typeface="Arial" charset="0"/>
                <a:cs typeface="Arial" charset="0"/>
              </a:rPr>
              <a:t>Linda Cornwall EGI OMB 24</a:t>
            </a:r>
            <a:r>
              <a:rPr lang="en-US" baseline="30000" dirty="0" smtClean="0">
                <a:latin typeface="Arial" charset="0"/>
                <a:cs typeface="Arial" charset="0"/>
              </a:rPr>
              <a:t>th</a:t>
            </a:r>
            <a:r>
              <a:rPr lang="en-US" dirty="0" smtClean="0">
                <a:latin typeface="Arial" charset="0"/>
                <a:cs typeface="Arial" charset="0"/>
              </a:rPr>
              <a:t> Jan 2012</a:t>
            </a:r>
          </a:p>
        </p:txBody>
      </p:sp>
      <p:sp>
        <p:nvSpPr>
          <p:cNvPr id="4102"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6330584-4C41-4782-AA2E-22F522C7A452}" type="slidenum">
              <a:rPr lang="en-GB" smtClean="0">
                <a:latin typeface="Arial" charset="0"/>
                <a:cs typeface="Arial" charset="0"/>
              </a:rPr>
              <a:pPr fontAlgn="base">
                <a:spcBef>
                  <a:spcPct val="0"/>
                </a:spcBef>
                <a:spcAft>
                  <a:spcPct val="0"/>
                </a:spcAft>
              </a:pPr>
              <a:t>16</a:t>
            </a:fld>
            <a:endParaRPr lang="en-GB" smtClean="0">
              <a:latin typeface="Arial" charset="0"/>
              <a:cs typeface="Arial"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0"/>
          <p:cNvSpPr>
            <a:spLocks noGrp="1"/>
          </p:cNvSpPr>
          <p:nvPr>
            <p:ph type="title"/>
          </p:nvPr>
        </p:nvSpPr>
        <p:spPr/>
        <p:txBody>
          <a:bodyPr/>
          <a:lstStyle/>
          <a:p>
            <a:pPr eaLnBrk="1" hangingPunct="1"/>
            <a:r>
              <a:rPr lang="en-US" dirty="0" smtClean="0">
                <a:latin typeface="Arial" charset="0"/>
                <a:cs typeface="Arial" charset="0"/>
              </a:rPr>
              <a:t>Threat e.g. 3</a:t>
            </a:r>
          </a:p>
        </p:txBody>
      </p:sp>
      <p:sp>
        <p:nvSpPr>
          <p:cNvPr id="4099" name="Content Placeholder 13"/>
          <p:cNvSpPr>
            <a:spLocks noGrp="1"/>
          </p:cNvSpPr>
          <p:nvPr>
            <p:ph idx="1"/>
          </p:nvPr>
        </p:nvSpPr>
        <p:spPr>
          <a:xfrm>
            <a:off x="611188" y="1412875"/>
            <a:ext cx="8075612" cy="4525963"/>
          </a:xfrm>
        </p:spPr>
        <p:txBody>
          <a:bodyPr/>
          <a:lstStyle/>
          <a:p>
            <a:r>
              <a:rPr lang="en-US" dirty="0" smtClean="0">
                <a:latin typeface="Arial" charset="0"/>
                <a:cs typeface="Arial" charset="0"/>
              </a:rPr>
              <a:t>EGI IT services not available</a:t>
            </a:r>
          </a:p>
          <a:p>
            <a:r>
              <a:rPr lang="en-US" dirty="0" smtClean="0">
                <a:latin typeface="Arial" charset="0"/>
                <a:cs typeface="Arial" charset="0"/>
              </a:rPr>
              <a:t>Too fine grained</a:t>
            </a:r>
          </a:p>
          <a:p>
            <a:pPr lvl="1"/>
            <a:r>
              <a:rPr lang="en-US" dirty="0" smtClean="0">
                <a:latin typeface="Arial" charset="0"/>
                <a:cs typeface="Arial" charset="0"/>
              </a:rPr>
              <a:t>EGI mail services not available</a:t>
            </a:r>
          </a:p>
          <a:p>
            <a:pPr lvl="1"/>
            <a:r>
              <a:rPr lang="en-US" dirty="0" smtClean="0">
                <a:latin typeface="Arial" charset="0"/>
                <a:cs typeface="Arial" charset="0"/>
              </a:rPr>
              <a:t>RT not available</a:t>
            </a:r>
          </a:p>
        </p:txBody>
      </p:sp>
      <p:sp>
        <p:nvSpPr>
          <p:cNvPr id="4100" name="Date Placeholder 3"/>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95671BE-1BB4-4591-8A28-40708B9A4E6F}" type="datetime1">
              <a:rPr lang="en-GB" smtClean="0">
                <a:latin typeface="Arial" charset="0"/>
                <a:cs typeface="Arial" charset="0"/>
              </a:rPr>
              <a:pPr fontAlgn="base">
                <a:spcBef>
                  <a:spcPct val="0"/>
                </a:spcBef>
                <a:spcAft>
                  <a:spcPct val="0"/>
                </a:spcAft>
              </a:pPr>
              <a:t>23/01/2012</a:t>
            </a:fld>
            <a:endParaRPr lang="en-GB" smtClean="0">
              <a:latin typeface="Arial" charset="0"/>
              <a:cs typeface="Arial" charset="0"/>
            </a:endParaRPr>
          </a:p>
        </p:txBody>
      </p:sp>
      <p:sp>
        <p:nvSpPr>
          <p:cNvPr id="4101" name="Footer Placeholder 4"/>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dirty="0" smtClean="0">
                <a:latin typeface="Arial" charset="0"/>
                <a:cs typeface="Arial" charset="0"/>
              </a:rPr>
              <a:t>Linda Cornwall EGI OMB 24</a:t>
            </a:r>
            <a:r>
              <a:rPr lang="en-US" baseline="30000" dirty="0" smtClean="0">
                <a:latin typeface="Arial" charset="0"/>
                <a:cs typeface="Arial" charset="0"/>
              </a:rPr>
              <a:t>th</a:t>
            </a:r>
            <a:r>
              <a:rPr lang="en-US" dirty="0" smtClean="0">
                <a:latin typeface="Arial" charset="0"/>
                <a:cs typeface="Arial" charset="0"/>
              </a:rPr>
              <a:t> Jan 2012</a:t>
            </a:r>
          </a:p>
        </p:txBody>
      </p:sp>
      <p:sp>
        <p:nvSpPr>
          <p:cNvPr id="4102"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6330584-4C41-4782-AA2E-22F522C7A452}" type="slidenum">
              <a:rPr lang="en-GB" smtClean="0">
                <a:latin typeface="Arial" charset="0"/>
                <a:cs typeface="Arial" charset="0"/>
              </a:rPr>
              <a:pPr fontAlgn="base">
                <a:spcBef>
                  <a:spcPct val="0"/>
                </a:spcBef>
                <a:spcAft>
                  <a:spcPct val="0"/>
                </a:spcAft>
              </a:pPr>
              <a:t>17</a:t>
            </a:fld>
            <a:endParaRPr lang="en-GB" smtClean="0">
              <a:latin typeface="Arial" charset="0"/>
              <a:cs typeface="Arial"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0"/>
          <p:cNvSpPr>
            <a:spLocks noGrp="1"/>
          </p:cNvSpPr>
          <p:nvPr>
            <p:ph type="title"/>
          </p:nvPr>
        </p:nvSpPr>
        <p:spPr/>
        <p:txBody>
          <a:bodyPr/>
          <a:lstStyle/>
          <a:p>
            <a:pPr eaLnBrk="1" hangingPunct="1"/>
            <a:r>
              <a:rPr lang="en-US" dirty="0" smtClean="0">
                <a:latin typeface="Arial" charset="0"/>
                <a:cs typeface="Arial" charset="0"/>
              </a:rPr>
              <a:t>Threat e.g. 4</a:t>
            </a:r>
          </a:p>
        </p:txBody>
      </p:sp>
      <p:sp>
        <p:nvSpPr>
          <p:cNvPr id="4099" name="Content Placeholder 13"/>
          <p:cNvSpPr>
            <a:spLocks noGrp="1"/>
          </p:cNvSpPr>
          <p:nvPr>
            <p:ph idx="1"/>
          </p:nvPr>
        </p:nvSpPr>
        <p:spPr>
          <a:xfrm>
            <a:off x="611188" y="1412875"/>
            <a:ext cx="8075612" cy="4525963"/>
          </a:xfrm>
        </p:spPr>
        <p:txBody>
          <a:bodyPr/>
          <a:lstStyle/>
          <a:p>
            <a:r>
              <a:rPr lang="en-US" dirty="0" smtClean="0">
                <a:latin typeface="Arial" charset="0"/>
                <a:cs typeface="Arial" charset="0"/>
              </a:rPr>
              <a:t>Physical site security breach leads to theft or damage to systems or data</a:t>
            </a:r>
          </a:p>
          <a:p>
            <a:r>
              <a:rPr lang="en-US" dirty="0" smtClean="0">
                <a:latin typeface="Arial" charset="0"/>
                <a:cs typeface="Arial" charset="0"/>
              </a:rPr>
              <a:t>Too fine grained</a:t>
            </a:r>
          </a:p>
          <a:p>
            <a:pPr lvl="1"/>
            <a:r>
              <a:rPr lang="en-US" dirty="0" smtClean="0">
                <a:latin typeface="Arial" charset="0"/>
                <a:cs typeface="Arial" charset="0"/>
              </a:rPr>
              <a:t>Theft of disk or backup data leads to data leak</a:t>
            </a:r>
          </a:p>
          <a:p>
            <a:pPr lvl="1"/>
            <a:r>
              <a:rPr lang="en-US" dirty="0" smtClean="0">
                <a:latin typeface="Arial" charset="0"/>
                <a:cs typeface="Arial" charset="0"/>
              </a:rPr>
              <a:t>Site manager lets friend into machine room who attacks system with an axe</a:t>
            </a:r>
          </a:p>
        </p:txBody>
      </p:sp>
      <p:sp>
        <p:nvSpPr>
          <p:cNvPr id="4100" name="Date Placeholder 3"/>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95671BE-1BB4-4591-8A28-40708B9A4E6F}" type="datetime1">
              <a:rPr lang="en-GB" smtClean="0">
                <a:latin typeface="Arial" charset="0"/>
                <a:cs typeface="Arial" charset="0"/>
              </a:rPr>
              <a:pPr fontAlgn="base">
                <a:spcBef>
                  <a:spcPct val="0"/>
                </a:spcBef>
                <a:spcAft>
                  <a:spcPct val="0"/>
                </a:spcAft>
              </a:pPr>
              <a:t>23/01/2012</a:t>
            </a:fld>
            <a:endParaRPr lang="en-GB" smtClean="0">
              <a:latin typeface="Arial" charset="0"/>
              <a:cs typeface="Arial" charset="0"/>
            </a:endParaRPr>
          </a:p>
        </p:txBody>
      </p:sp>
      <p:sp>
        <p:nvSpPr>
          <p:cNvPr id="4101" name="Footer Placeholder 4"/>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dirty="0" smtClean="0">
                <a:latin typeface="Arial" charset="0"/>
                <a:cs typeface="Arial" charset="0"/>
              </a:rPr>
              <a:t>Linda Cornwall EGI OMB 24</a:t>
            </a:r>
            <a:r>
              <a:rPr lang="en-US" baseline="30000" dirty="0" smtClean="0">
                <a:latin typeface="Arial" charset="0"/>
                <a:cs typeface="Arial" charset="0"/>
              </a:rPr>
              <a:t>th</a:t>
            </a:r>
            <a:r>
              <a:rPr lang="en-US" dirty="0" smtClean="0">
                <a:latin typeface="Arial" charset="0"/>
                <a:cs typeface="Arial" charset="0"/>
              </a:rPr>
              <a:t> Jan 2012</a:t>
            </a:r>
          </a:p>
        </p:txBody>
      </p:sp>
      <p:sp>
        <p:nvSpPr>
          <p:cNvPr id="4102"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6330584-4C41-4782-AA2E-22F522C7A452}" type="slidenum">
              <a:rPr lang="en-GB" smtClean="0">
                <a:latin typeface="Arial" charset="0"/>
                <a:cs typeface="Arial" charset="0"/>
              </a:rPr>
              <a:pPr fontAlgn="base">
                <a:spcBef>
                  <a:spcPct val="0"/>
                </a:spcBef>
                <a:spcAft>
                  <a:spcPct val="0"/>
                </a:spcAft>
              </a:pPr>
              <a:t>18</a:t>
            </a:fld>
            <a:endParaRPr lang="en-GB" smtClean="0">
              <a:latin typeface="Arial" charset="0"/>
              <a:cs typeface="Arial"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0"/>
          <p:cNvSpPr>
            <a:spLocks noGrp="1"/>
          </p:cNvSpPr>
          <p:nvPr>
            <p:ph type="title"/>
          </p:nvPr>
        </p:nvSpPr>
        <p:spPr/>
        <p:txBody>
          <a:bodyPr/>
          <a:lstStyle/>
          <a:p>
            <a:pPr eaLnBrk="1" hangingPunct="1"/>
            <a:r>
              <a:rPr lang="en-US" dirty="0" smtClean="0">
                <a:latin typeface="Arial" charset="0"/>
                <a:cs typeface="Arial" charset="0"/>
              </a:rPr>
              <a:t>Threat e.g. 5</a:t>
            </a:r>
          </a:p>
        </p:txBody>
      </p:sp>
      <p:sp>
        <p:nvSpPr>
          <p:cNvPr id="4099" name="Content Placeholder 13"/>
          <p:cNvSpPr>
            <a:spLocks noGrp="1"/>
          </p:cNvSpPr>
          <p:nvPr>
            <p:ph idx="1"/>
          </p:nvPr>
        </p:nvSpPr>
        <p:spPr>
          <a:xfrm>
            <a:off x="611560" y="1196752"/>
            <a:ext cx="8075612" cy="4525963"/>
          </a:xfrm>
        </p:spPr>
        <p:txBody>
          <a:bodyPr/>
          <a:lstStyle/>
          <a:p>
            <a:r>
              <a:rPr lang="en-US" dirty="0" smtClean="0">
                <a:latin typeface="Arial" charset="0"/>
                <a:cs typeface="Arial" charset="0"/>
              </a:rPr>
              <a:t>Trusted person (e.g. site administrator) or ex-employee carries out actions outside policy or remit</a:t>
            </a:r>
          </a:p>
          <a:p>
            <a:r>
              <a:rPr lang="en-US" dirty="0" smtClean="0">
                <a:latin typeface="Arial" charset="0"/>
                <a:cs typeface="Arial" charset="0"/>
              </a:rPr>
              <a:t>Too fine grained</a:t>
            </a:r>
          </a:p>
          <a:p>
            <a:pPr lvl="1"/>
            <a:r>
              <a:rPr lang="en-US" dirty="0" smtClean="0">
                <a:latin typeface="Arial" charset="0"/>
                <a:cs typeface="Arial" charset="0"/>
              </a:rPr>
              <a:t>Site administrator copies confidential biomedical research data</a:t>
            </a:r>
          </a:p>
          <a:p>
            <a:pPr lvl="1"/>
            <a:r>
              <a:rPr lang="en-US" dirty="0" smtClean="0">
                <a:latin typeface="Arial" charset="0"/>
                <a:cs typeface="Arial" charset="0"/>
              </a:rPr>
              <a:t>CA/VO manager gives access to friend who is not entitled to access</a:t>
            </a:r>
          </a:p>
          <a:p>
            <a:r>
              <a:rPr lang="en-US" dirty="0" smtClean="0">
                <a:latin typeface="Arial" charset="0"/>
                <a:cs typeface="Arial" charset="0"/>
              </a:rPr>
              <a:t>Mitigation – staff vetting, ensuring credentials revoked when staff leave….</a:t>
            </a:r>
          </a:p>
        </p:txBody>
      </p:sp>
      <p:sp>
        <p:nvSpPr>
          <p:cNvPr id="4100" name="Date Placeholder 3"/>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95671BE-1BB4-4591-8A28-40708B9A4E6F}" type="datetime1">
              <a:rPr lang="en-GB" smtClean="0">
                <a:latin typeface="Arial" charset="0"/>
                <a:cs typeface="Arial" charset="0"/>
              </a:rPr>
              <a:pPr fontAlgn="base">
                <a:spcBef>
                  <a:spcPct val="0"/>
                </a:spcBef>
                <a:spcAft>
                  <a:spcPct val="0"/>
                </a:spcAft>
              </a:pPr>
              <a:t>23/01/2012</a:t>
            </a:fld>
            <a:endParaRPr lang="en-GB" smtClean="0">
              <a:latin typeface="Arial" charset="0"/>
              <a:cs typeface="Arial" charset="0"/>
            </a:endParaRPr>
          </a:p>
        </p:txBody>
      </p:sp>
      <p:sp>
        <p:nvSpPr>
          <p:cNvPr id="4101" name="Footer Placeholder 4"/>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dirty="0" smtClean="0">
                <a:latin typeface="Arial" charset="0"/>
                <a:cs typeface="Arial" charset="0"/>
              </a:rPr>
              <a:t>Linda Cornwall EGI OMB 24</a:t>
            </a:r>
            <a:r>
              <a:rPr lang="en-US" baseline="30000" dirty="0" smtClean="0">
                <a:latin typeface="Arial" charset="0"/>
                <a:cs typeface="Arial" charset="0"/>
              </a:rPr>
              <a:t>th</a:t>
            </a:r>
            <a:r>
              <a:rPr lang="en-US" dirty="0" smtClean="0">
                <a:latin typeface="Arial" charset="0"/>
                <a:cs typeface="Arial" charset="0"/>
              </a:rPr>
              <a:t> Jan 2012</a:t>
            </a:r>
          </a:p>
        </p:txBody>
      </p:sp>
      <p:sp>
        <p:nvSpPr>
          <p:cNvPr id="4102"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6330584-4C41-4782-AA2E-22F522C7A452}" type="slidenum">
              <a:rPr lang="en-GB" smtClean="0">
                <a:latin typeface="Arial" charset="0"/>
                <a:cs typeface="Arial" charset="0"/>
              </a:rPr>
              <a:pPr fontAlgn="base">
                <a:spcBef>
                  <a:spcPct val="0"/>
                </a:spcBef>
                <a:spcAft>
                  <a:spcPct val="0"/>
                </a:spcAft>
              </a:pPr>
              <a:t>19</a:t>
            </a:fld>
            <a:endParaRPr lang="en-GB" smtClean="0">
              <a:latin typeface="Arial" charset="0"/>
              <a:cs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0"/>
          <p:cNvSpPr>
            <a:spLocks noGrp="1"/>
          </p:cNvSpPr>
          <p:nvPr>
            <p:ph type="title"/>
          </p:nvPr>
        </p:nvSpPr>
        <p:spPr/>
        <p:txBody>
          <a:bodyPr/>
          <a:lstStyle/>
          <a:p>
            <a:pPr eaLnBrk="1" hangingPunct="1"/>
            <a:r>
              <a:rPr lang="en-US" dirty="0" smtClean="0">
                <a:latin typeface="Arial" charset="0"/>
                <a:cs typeface="Arial" charset="0"/>
              </a:rPr>
              <a:t>Contents of talk</a:t>
            </a:r>
          </a:p>
        </p:txBody>
      </p:sp>
      <p:sp>
        <p:nvSpPr>
          <p:cNvPr id="4099" name="Content Placeholder 13"/>
          <p:cNvSpPr>
            <a:spLocks noGrp="1"/>
          </p:cNvSpPr>
          <p:nvPr>
            <p:ph idx="1"/>
          </p:nvPr>
        </p:nvSpPr>
        <p:spPr>
          <a:xfrm>
            <a:off x="611188" y="1412875"/>
            <a:ext cx="8075612" cy="4525963"/>
          </a:xfrm>
        </p:spPr>
        <p:txBody>
          <a:bodyPr/>
          <a:lstStyle/>
          <a:p>
            <a:pPr eaLnBrk="1" hangingPunct="1"/>
            <a:r>
              <a:rPr lang="en-US" dirty="0" smtClean="0">
                <a:latin typeface="Arial" charset="0"/>
                <a:cs typeface="Arial" charset="0"/>
              </a:rPr>
              <a:t>Reminder EGI Reviewers comments from last year</a:t>
            </a:r>
          </a:p>
          <a:p>
            <a:r>
              <a:rPr lang="en-US" dirty="0" smtClean="0">
                <a:latin typeface="Arial" charset="0"/>
                <a:cs typeface="Arial" charset="0"/>
              </a:rPr>
              <a:t>Status of D4.4</a:t>
            </a:r>
          </a:p>
          <a:p>
            <a:pPr eaLnBrk="1" hangingPunct="1"/>
            <a:r>
              <a:rPr lang="en-US" dirty="0" smtClean="0">
                <a:latin typeface="Arial" charset="0"/>
                <a:cs typeface="Arial" charset="0"/>
              </a:rPr>
              <a:t>Contents of  EGI D4.4</a:t>
            </a:r>
          </a:p>
          <a:p>
            <a:r>
              <a:rPr lang="en-US" dirty="0" smtClean="0">
                <a:latin typeface="Arial" charset="0"/>
                <a:cs typeface="Arial" charset="0"/>
              </a:rPr>
              <a:t>Security Assessment</a:t>
            </a:r>
          </a:p>
          <a:p>
            <a:r>
              <a:rPr lang="en-US" dirty="0" smtClean="0">
                <a:latin typeface="Arial" charset="0"/>
                <a:cs typeface="Arial" charset="0"/>
              </a:rPr>
              <a:t>Examples of threats</a:t>
            </a:r>
          </a:p>
          <a:p>
            <a:r>
              <a:rPr lang="en-US" dirty="0" smtClean="0">
                <a:latin typeface="Arial" charset="0"/>
                <a:cs typeface="Arial" charset="0"/>
              </a:rPr>
              <a:t>Disclosure of assessment</a:t>
            </a:r>
          </a:p>
          <a:p>
            <a:r>
              <a:rPr lang="en-US" dirty="0" smtClean="0">
                <a:latin typeface="Arial" charset="0"/>
                <a:cs typeface="Arial" charset="0"/>
              </a:rPr>
              <a:t>Plan</a:t>
            </a:r>
          </a:p>
          <a:p>
            <a:pPr>
              <a:buNone/>
            </a:pPr>
            <a:endParaRPr lang="en-US" dirty="0" smtClean="0">
              <a:latin typeface="Arial" charset="0"/>
              <a:cs typeface="Arial" charset="0"/>
            </a:endParaRPr>
          </a:p>
          <a:p>
            <a:endParaRPr lang="en-US" dirty="0" smtClean="0">
              <a:latin typeface="Arial" charset="0"/>
              <a:cs typeface="Arial" charset="0"/>
            </a:endParaRPr>
          </a:p>
        </p:txBody>
      </p:sp>
      <p:sp>
        <p:nvSpPr>
          <p:cNvPr id="4100" name="Date Placeholder 3"/>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95671BE-1BB4-4591-8A28-40708B9A4E6F}" type="datetime1">
              <a:rPr lang="en-GB" smtClean="0">
                <a:latin typeface="Arial" charset="0"/>
                <a:cs typeface="Arial" charset="0"/>
              </a:rPr>
              <a:pPr fontAlgn="base">
                <a:spcBef>
                  <a:spcPct val="0"/>
                </a:spcBef>
                <a:spcAft>
                  <a:spcPct val="0"/>
                </a:spcAft>
              </a:pPr>
              <a:t>23/01/2012</a:t>
            </a:fld>
            <a:endParaRPr lang="en-GB" smtClean="0">
              <a:latin typeface="Arial" charset="0"/>
              <a:cs typeface="Arial" charset="0"/>
            </a:endParaRPr>
          </a:p>
        </p:txBody>
      </p:sp>
      <p:sp>
        <p:nvSpPr>
          <p:cNvPr id="4101" name="Footer Placeholder 4"/>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dirty="0" smtClean="0">
                <a:latin typeface="Arial" charset="0"/>
                <a:cs typeface="Arial" charset="0"/>
              </a:rPr>
              <a:t>Linda Cornwall EGI OMB 24</a:t>
            </a:r>
            <a:r>
              <a:rPr lang="en-US" baseline="30000" dirty="0" smtClean="0">
                <a:latin typeface="Arial" charset="0"/>
                <a:cs typeface="Arial" charset="0"/>
              </a:rPr>
              <a:t>th</a:t>
            </a:r>
            <a:r>
              <a:rPr lang="en-US" dirty="0" smtClean="0">
                <a:latin typeface="Arial" charset="0"/>
                <a:cs typeface="Arial" charset="0"/>
              </a:rPr>
              <a:t> Jan 2012</a:t>
            </a:r>
          </a:p>
        </p:txBody>
      </p:sp>
      <p:sp>
        <p:nvSpPr>
          <p:cNvPr id="4102"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6330584-4C41-4782-AA2E-22F522C7A452}" type="slidenum">
              <a:rPr lang="en-GB" smtClean="0">
                <a:latin typeface="Arial" charset="0"/>
                <a:cs typeface="Arial" charset="0"/>
              </a:rPr>
              <a:pPr fontAlgn="base">
                <a:spcBef>
                  <a:spcPct val="0"/>
                </a:spcBef>
                <a:spcAft>
                  <a:spcPct val="0"/>
                </a:spcAft>
              </a:pPr>
              <a:t>2</a:t>
            </a:fld>
            <a:endParaRPr lang="en-GB" smtClean="0">
              <a:latin typeface="Arial" charset="0"/>
              <a:cs typeface="Arial"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0"/>
          <p:cNvSpPr>
            <a:spLocks noGrp="1"/>
          </p:cNvSpPr>
          <p:nvPr>
            <p:ph type="title"/>
          </p:nvPr>
        </p:nvSpPr>
        <p:spPr/>
        <p:txBody>
          <a:bodyPr/>
          <a:lstStyle/>
          <a:p>
            <a:pPr eaLnBrk="1" hangingPunct="1"/>
            <a:r>
              <a:rPr lang="en-US" dirty="0" smtClean="0">
                <a:latin typeface="Arial" charset="0"/>
                <a:cs typeface="Arial" charset="0"/>
              </a:rPr>
              <a:t>Timetable</a:t>
            </a:r>
          </a:p>
        </p:txBody>
      </p:sp>
      <p:sp>
        <p:nvSpPr>
          <p:cNvPr id="4100" name="Date Placeholder 3"/>
          <p:cNvSpPr>
            <a:spLocks noGrp="1"/>
          </p:cNvSpPr>
          <p:nvPr>
            <p:ph type="dt" sz="half"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95671BE-1BB4-4591-8A28-40708B9A4E6F}" type="datetime1">
              <a:rPr lang="en-GB" smtClean="0">
                <a:latin typeface="Arial" charset="0"/>
                <a:cs typeface="Arial" charset="0"/>
              </a:rPr>
              <a:pPr fontAlgn="base">
                <a:spcBef>
                  <a:spcPct val="0"/>
                </a:spcBef>
                <a:spcAft>
                  <a:spcPct val="0"/>
                </a:spcAft>
              </a:pPr>
              <a:t>23/01/2012</a:t>
            </a:fld>
            <a:endParaRPr lang="en-GB" smtClean="0">
              <a:latin typeface="Arial" charset="0"/>
              <a:cs typeface="Arial" charset="0"/>
            </a:endParaRPr>
          </a:p>
        </p:txBody>
      </p:sp>
      <p:sp>
        <p:nvSpPr>
          <p:cNvPr id="4101" name="Footer Placeholder 4"/>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dirty="0" smtClean="0">
                <a:latin typeface="Arial" charset="0"/>
                <a:cs typeface="Arial" charset="0"/>
              </a:rPr>
              <a:t>Linda Cornwall EGI OMB 24</a:t>
            </a:r>
            <a:r>
              <a:rPr lang="en-US" baseline="30000" dirty="0" smtClean="0">
                <a:latin typeface="Arial" charset="0"/>
                <a:cs typeface="Arial" charset="0"/>
              </a:rPr>
              <a:t>th</a:t>
            </a:r>
            <a:r>
              <a:rPr lang="en-US" dirty="0" smtClean="0">
                <a:latin typeface="Arial" charset="0"/>
                <a:cs typeface="Arial" charset="0"/>
              </a:rPr>
              <a:t> Jan 2012</a:t>
            </a:r>
          </a:p>
        </p:txBody>
      </p:sp>
      <p:sp>
        <p:nvSpPr>
          <p:cNvPr id="4102"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6330584-4C41-4782-AA2E-22F522C7A452}" type="slidenum">
              <a:rPr lang="en-GB" smtClean="0">
                <a:latin typeface="Arial" charset="0"/>
                <a:cs typeface="Arial" charset="0"/>
              </a:rPr>
              <a:pPr fontAlgn="base">
                <a:spcBef>
                  <a:spcPct val="0"/>
                </a:spcBef>
                <a:spcAft>
                  <a:spcPct val="0"/>
                </a:spcAft>
              </a:pPr>
              <a:t>20</a:t>
            </a:fld>
            <a:endParaRPr lang="en-GB" smtClean="0">
              <a:latin typeface="Arial" charset="0"/>
              <a:cs typeface="Arial" charset="0"/>
            </a:endParaRPr>
          </a:p>
        </p:txBody>
      </p:sp>
      <p:graphicFrame>
        <p:nvGraphicFramePr>
          <p:cNvPr id="6" name="Table 5"/>
          <p:cNvGraphicFramePr>
            <a:graphicFrameLocks noGrp="1"/>
          </p:cNvGraphicFramePr>
          <p:nvPr/>
        </p:nvGraphicFramePr>
        <p:xfrm>
          <a:off x="179512" y="1124745"/>
          <a:ext cx="8784976" cy="4824534"/>
        </p:xfrm>
        <a:graphic>
          <a:graphicData uri="http://schemas.openxmlformats.org/drawingml/2006/table">
            <a:tbl>
              <a:tblPr/>
              <a:tblGrid>
                <a:gridCol w="2928009"/>
                <a:gridCol w="1871541"/>
                <a:gridCol w="3985426"/>
              </a:tblGrid>
              <a:tr h="371118">
                <a:tc>
                  <a:txBody>
                    <a:bodyPr/>
                    <a:lstStyle/>
                    <a:p>
                      <a:pPr algn="just">
                        <a:spcBef>
                          <a:spcPts val="200"/>
                        </a:spcBef>
                        <a:spcAft>
                          <a:spcPts val="200"/>
                        </a:spcAft>
                      </a:pPr>
                      <a:r>
                        <a:rPr lang="en-GB" sz="1600" b="1">
                          <a:latin typeface="Times New Roman"/>
                          <a:ea typeface="Times New Roman"/>
                          <a:cs typeface="Times New Roman"/>
                        </a:rPr>
                        <a:t>Task</a:t>
                      </a:r>
                      <a:endParaRPr lang="en-GB" sz="16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200"/>
                        </a:spcBef>
                        <a:spcAft>
                          <a:spcPts val="200"/>
                        </a:spcAft>
                      </a:pPr>
                      <a:r>
                        <a:rPr lang="en-GB" sz="1600" b="1">
                          <a:latin typeface="Times New Roman"/>
                          <a:ea typeface="Times New Roman"/>
                          <a:cs typeface="Times New Roman"/>
                        </a:rPr>
                        <a:t>Carried out by</a:t>
                      </a:r>
                      <a:endParaRPr lang="en-GB" sz="16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200"/>
                        </a:spcBef>
                        <a:spcAft>
                          <a:spcPts val="200"/>
                        </a:spcAft>
                      </a:pPr>
                      <a:r>
                        <a:rPr lang="en-GB" sz="1600" b="1">
                          <a:latin typeface="Times New Roman"/>
                          <a:ea typeface="Times New Roman"/>
                          <a:cs typeface="Times New Roman"/>
                        </a:rPr>
                        <a:t>Notes</a:t>
                      </a:r>
                      <a:endParaRPr lang="en-GB" sz="16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2236">
                <a:tc>
                  <a:txBody>
                    <a:bodyPr/>
                    <a:lstStyle/>
                    <a:p>
                      <a:pPr algn="just">
                        <a:spcBef>
                          <a:spcPts val="200"/>
                        </a:spcBef>
                        <a:spcAft>
                          <a:spcPts val="200"/>
                        </a:spcAft>
                      </a:pPr>
                      <a:r>
                        <a:rPr lang="en-GB" sz="1600">
                          <a:latin typeface="Times New Roman"/>
                          <a:ea typeface="Times New Roman"/>
                          <a:cs typeface="Times New Roman"/>
                        </a:rPr>
                        <a:t>Selection of Threats and assets under threat.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200"/>
                        </a:spcBef>
                        <a:spcAft>
                          <a:spcPts val="200"/>
                        </a:spcAft>
                      </a:pPr>
                      <a:r>
                        <a:rPr lang="en-GB" sz="1600">
                          <a:latin typeface="Times New Roman"/>
                          <a:ea typeface="Times New Roman"/>
                          <a:cs typeface="Times New Roman"/>
                        </a:rPr>
                        <a:t>Mid February 2012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200"/>
                        </a:spcBef>
                        <a:spcAft>
                          <a:spcPts val="200"/>
                        </a:spcAft>
                      </a:pPr>
                      <a:r>
                        <a:rPr lang="en-GB" sz="1600">
                          <a:latin typeface="Times New Roman"/>
                          <a:ea typeface="Times New Roman"/>
                          <a:cs typeface="Times New Roman"/>
                        </a:rPr>
                        <a:t>Should be done by e-mail. This includes ‘Contact’ for each threat. (see 7.3.5)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2236">
                <a:tc>
                  <a:txBody>
                    <a:bodyPr/>
                    <a:lstStyle/>
                    <a:p>
                      <a:pPr algn="just">
                        <a:spcBef>
                          <a:spcPts val="200"/>
                        </a:spcBef>
                        <a:spcAft>
                          <a:spcPts val="200"/>
                        </a:spcAft>
                      </a:pPr>
                      <a:r>
                        <a:rPr lang="en-GB" sz="1600">
                          <a:latin typeface="Times New Roman"/>
                          <a:ea typeface="Times New Roman"/>
                          <a:cs typeface="Times New Roman"/>
                        </a:rPr>
                        <a:t>First ‘quick’ assessment of risks, initial report.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200"/>
                        </a:spcBef>
                        <a:spcAft>
                          <a:spcPts val="200"/>
                        </a:spcAft>
                      </a:pPr>
                      <a:r>
                        <a:rPr lang="en-GB" sz="1600">
                          <a:latin typeface="Times New Roman"/>
                          <a:ea typeface="Times New Roman"/>
                          <a:cs typeface="Times New Roman"/>
                        </a:rPr>
                        <a:t>End February 2012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200"/>
                        </a:spcBef>
                        <a:spcAft>
                          <a:spcPts val="200"/>
                        </a:spcAft>
                      </a:pPr>
                      <a:r>
                        <a:rPr lang="en-GB" sz="1600">
                          <a:latin typeface="Times New Roman"/>
                          <a:ea typeface="Times New Roman"/>
                          <a:cs typeface="Times New Roman"/>
                        </a:rPr>
                        <a:t>By e-mail, this has been requested.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13354">
                <a:tc>
                  <a:txBody>
                    <a:bodyPr/>
                    <a:lstStyle/>
                    <a:p>
                      <a:pPr algn="just">
                        <a:spcBef>
                          <a:spcPts val="200"/>
                        </a:spcBef>
                        <a:spcAft>
                          <a:spcPts val="200"/>
                        </a:spcAft>
                      </a:pPr>
                      <a:r>
                        <a:rPr lang="en-GB" sz="1600">
                          <a:latin typeface="Times New Roman"/>
                          <a:ea typeface="Times New Roman"/>
                          <a:cs typeface="Times New Roman"/>
                        </a:rPr>
                        <a:t>Detailed establishment of current situation and current mitigation in place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200"/>
                        </a:spcBef>
                        <a:spcAft>
                          <a:spcPts val="200"/>
                        </a:spcAft>
                      </a:pPr>
                      <a:r>
                        <a:rPr lang="en-GB" sz="1600">
                          <a:latin typeface="Times New Roman"/>
                          <a:ea typeface="Times New Roman"/>
                          <a:cs typeface="Times New Roman"/>
                        </a:rPr>
                        <a:t>Mid March 2012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200"/>
                        </a:spcBef>
                        <a:spcAft>
                          <a:spcPts val="200"/>
                        </a:spcAft>
                      </a:pPr>
                      <a:r>
                        <a:rPr lang="en-GB" sz="1600">
                          <a:latin typeface="Times New Roman"/>
                          <a:ea typeface="Times New Roman"/>
                          <a:cs typeface="Times New Roman"/>
                        </a:rPr>
                        <a:t>Again by e-mail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13354">
                <a:tc>
                  <a:txBody>
                    <a:bodyPr/>
                    <a:lstStyle/>
                    <a:p>
                      <a:pPr algn="just">
                        <a:spcBef>
                          <a:spcPts val="200"/>
                        </a:spcBef>
                        <a:spcAft>
                          <a:spcPts val="200"/>
                        </a:spcAft>
                      </a:pPr>
                      <a:r>
                        <a:rPr lang="en-GB" sz="1600">
                          <a:latin typeface="Times New Roman"/>
                          <a:ea typeface="Times New Roman"/>
                          <a:cs typeface="Times New Roman"/>
                        </a:rPr>
                        <a:t>Risk Assessment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200"/>
                        </a:spcBef>
                        <a:spcAft>
                          <a:spcPts val="200"/>
                        </a:spcAft>
                      </a:pPr>
                      <a:r>
                        <a:rPr lang="en-GB" sz="1600">
                          <a:latin typeface="Times New Roman"/>
                          <a:ea typeface="Times New Roman"/>
                          <a:cs typeface="Times New Roman"/>
                        </a:rPr>
                        <a:t>End March 2012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200"/>
                        </a:spcBef>
                        <a:spcAft>
                          <a:spcPts val="200"/>
                        </a:spcAft>
                      </a:pPr>
                      <a:r>
                        <a:rPr lang="en-GB" sz="1600">
                          <a:latin typeface="Times New Roman"/>
                          <a:ea typeface="Times New Roman"/>
                          <a:cs typeface="Times New Roman"/>
                        </a:rPr>
                        <a:t>Would be good if this could be done round a room, i.e. a 1-2 days meeting. If not, by e-mail and maybe some EVO discussions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2236">
                <a:tc>
                  <a:txBody>
                    <a:bodyPr/>
                    <a:lstStyle/>
                    <a:p>
                      <a:pPr algn="just">
                        <a:spcBef>
                          <a:spcPts val="200"/>
                        </a:spcBef>
                        <a:spcAft>
                          <a:spcPts val="200"/>
                        </a:spcAft>
                      </a:pPr>
                      <a:r>
                        <a:rPr lang="en-GB" sz="1600">
                          <a:latin typeface="Times New Roman"/>
                          <a:ea typeface="Times New Roman"/>
                          <a:cs typeface="Times New Roman"/>
                        </a:rPr>
                        <a:t>Suggest any further mitigation, and write report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200"/>
                        </a:spcBef>
                        <a:spcAft>
                          <a:spcPts val="200"/>
                        </a:spcAft>
                      </a:pPr>
                      <a:r>
                        <a:rPr lang="en-GB" sz="1600">
                          <a:latin typeface="Times New Roman"/>
                          <a:ea typeface="Times New Roman"/>
                          <a:cs typeface="Times New Roman"/>
                        </a:rPr>
                        <a:t>April 2012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200"/>
                        </a:spcBef>
                        <a:spcAft>
                          <a:spcPts val="200"/>
                        </a:spcAft>
                      </a:pPr>
                      <a:r>
                        <a:rPr lang="en-GB" sz="1600" dirty="0">
                          <a:latin typeface="Times New Roman"/>
                          <a:ea typeface="Times New Roman"/>
                          <a:cs typeface="Times New Roman"/>
                        </a:rPr>
                        <a:t>Suggestions for mitigation and report writing by co-ordinator can be done in parallel.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0"/>
          <p:cNvSpPr>
            <a:spLocks noGrp="1"/>
          </p:cNvSpPr>
          <p:nvPr>
            <p:ph type="title"/>
          </p:nvPr>
        </p:nvSpPr>
        <p:spPr/>
        <p:txBody>
          <a:bodyPr/>
          <a:lstStyle/>
          <a:p>
            <a:pPr eaLnBrk="1" hangingPunct="1"/>
            <a:r>
              <a:rPr lang="en-US" dirty="0" smtClean="0">
                <a:latin typeface="Arial" charset="0"/>
                <a:cs typeface="Arial" charset="0"/>
              </a:rPr>
              <a:t>Privacy</a:t>
            </a:r>
          </a:p>
        </p:txBody>
      </p:sp>
      <p:sp>
        <p:nvSpPr>
          <p:cNvPr id="4100" name="Date Placeholder 3"/>
          <p:cNvSpPr>
            <a:spLocks noGrp="1"/>
          </p:cNvSpPr>
          <p:nvPr>
            <p:ph type="dt" sz="half"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95671BE-1BB4-4591-8A28-40708B9A4E6F}" type="datetime1">
              <a:rPr lang="en-GB" smtClean="0">
                <a:latin typeface="Arial" charset="0"/>
                <a:cs typeface="Arial" charset="0"/>
              </a:rPr>
              <a:pPr fontAlgn="base">
                <a:spcBef>
                  <a:spcPct val="0"/>
                </a:spcBef>
                <a:spcAft>
                  <a:spcPct val="0"/>
                </a:spcAft>
              </a:pPr>
              <a:t>23/01/2012</a:t>
            </a:fld>
            <a:endParaRPr lang="en-GB" smtClean="0">
              <a:latin typeface="Arial" charset="0"/>
              <a:cs typeface="Arial" charset="0"/>
            </a:endParaRPr>
          </a:p>
        </p:txBody>
      </p:sp>
      <p:sp>
        <p:nvSpPr>
          <p:cNvPr id="4101" name="Footer Placeholder 4"/>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dirty="0" smtClean="0">
                <a:latin typeface="Arial" charset="0"/>
                <a:cs typeface="Arial" charset="0"/>
              </a:rPr>
              <a:t>Linda Cornwall EGI OMB 24</a:t>
            </a:r>
            <a:r>
              <a:rPr lang="en-US" baseline="30000" dirty="0" smtClean="0">
                <a:latin typeface="Arial" charset="0"/>
                <a:cs typeface="Arial" charset="0"/>
              </a:rPr>
              <a:t>th</a:t>
            </a:r>
            <a:r>
              <a:rPr lang="en-US" dirty="0" smtClean="0">
                <a:latin typeface="Arial" charset="0"/>
                <a:cs typeface="Arial" charset="0"/>
              </a:rPr>
              <a:t> Jan 2012</a:t>
            </a:r>
          </a:p>
        </p:txBody>
      </p:sp>
      <p:sp>
        <p:nvSpPr>
          <p:cNvPr id="4102"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6330584-4C41-4782-AA2E-22F522C7A452}" type="slidenum">
              <a:rPr lang="en-GB" smtClean="0">
                <a:latin typeface="Arial" charset="0"/>
                <a:cs typeface="Arial" charset="0"/>
              </a:rPr>
              <a:pPr fontAlgn="base">
                <a:spcBef>
                  <a:spcPct val="0"/>
                </a:spcBef>
                <a:spcAft>
                  <a:spcPct val="0"/>
                </a:spcAft>
              </a:pPr>
              <a:t>21</a:t>
            </a:fld>
            <a:endParaRPr lang="en-GB" smtClean="0">
              <a:latin typeface="Arial" charset="0"/>
              <a:cs typeface="Arial" charset="0"/>
            </a:endParaRPr>
          </a:p>
        </p:txBody>
      </p:sp>
      <p:sp>
        <p:nvSpPr>
          <p:cNvPr id="7" name="Rectangle 6"/>
          <p:cNvSpPr/>
          <p:nvPr/>
        </p:nvSpPr>
        <p:spPr>
          <a:xfrm>
            <a:off x="467544" y="1268760"/>
            <a:ext cx="8424936" cy="4062651"/>
          </a:xfrm>
          <a:prstGeom prst="rect">
            <a:avLst/>
          </a:prstGeom>
        </p:spPr>
        <p:txBody>
          <a:bodyPr wrap="square">
            <a:spAutoFit/>
          </a:bodyPr>
          <a:lstStyle/>
          <a:p>
            <a:pPr lvl="1">
              <a:buNone/>
            </a:pPr>
            <a:r>
              <a:rPr lang="en-GB" sz="2400" dirty="0" smtClean="0"/>
              <a:t>The assessment will be carried out privately, information will only be distributed within the assessment team and other selected individuals and groups, and the results will not be distributed publicly. </a:t>
            </a:r>
          </a:p>
          <a:p>
            <a:pPr lvl="1">
              <a:buNone/>
            </a:pPr>
            <a:endParaRPr lang="en-GB" sz="2400" dirty="0" smtClean="0"/>
          </a:p>
          <a:p>
            <a:pPr lvl="1">
              <a:buNone/>
            </a:pPr>
            <a:r>
              <a:rPr lang="en-GB" sz="2400" dirty="0" smtClean="0"/>
              <a:t>The assessment will inevitably include a list of weaknesses within the existing infrastructure and planned mitigations; if it were public it would be a valuable source of information to potential attackers. </a:t>
            </a:r>
          </a:p>
          <a:p>
            <a:pPr lvl="1">
              <a:buNone/>
            </a:pPr>
            <a:r>
              <a:rPr lang="en-GB" sz="2400" dirty="0" smtClean="0"/>
              <a:t> </a:t>
            </a:r>
            <a:endParaRPr lang="en-US" sz="2400" dirty="0" smtClean="0">
              <a:cs typeface="Arial" charset="0"/>
            </a:endParaRPr>
          </a:p>
          <a:p>
            <a:pPr lvl="1">
              <a:buNone/>
            </a:pPr>
            <a:endParaRPr lang="en-US" dirty="0" smtClean="0">
              <a:cs typeface="Arial"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0"/>
          <p:cNvSpPr>
            <a:spLocks noGrp="1"/>
          </p:cNvSpPr>
          <p:nvPr>
            <p:ph type="title"/>
          </p:nvPr>
        </p:nvSpPr>
        <p:spPr/>
        <p:txBody>
          <a:bodyPr/>
          <a:lstStyle/>
          <a:p>
            <a:pPr eaLnBrk="1" hangingPunct="1"/>
            <a:r>
              <a:rPr lang="en-US" dirty="0" smtClean="0">
                <a:latin typeface="Arial" charset="0"/>
                <a:cs typeface="Arial" charset="0"/>
              </a:rPr>
              <a:t>Report to Management</a:t>
            </a:r>
          </a:p>
        </p:txBody>
      </p:sp>
      <p:sp>
        <p:nvSpPr>
          <p:cNvPr id="4099" name="Content Placeholder 13"/>
          <p:cNvSpPr>
            <a:spLocks noGrp="1"/>
          </p:cNvSpPr>
          <p:nvPr>
            <p:ph idx="1"/>
          </p:nvPr>
        </p:nvSpPr>
        <p:spPr>
          <a:xfrm>
            <a:off x="611188" y="1412875"/>
            <a:ext cx="8075612" cy="4525963"/>
          </a:xfrm>
        </p:spPr>
        <p:txBody>
          <a:bodyPr/>
          <a:lstStyle/>
          <a:p>
            <a:r>
              <a:rPr lang="en-US" dirty="0" smtClean="0">
                <a:latin typeface="Arial" charset="0"/>
                <a:cs typeface="Arial" charset="0"/>
              </a:rPr>
              <a:t>Report and make recommendations to management</a:t>
            </a:r>
          </a:p>
          <a:p>
            <a:r>
              <a:rPr lang="en-US" dirty="0" smtClean="0">
                <a:latin typeface="Arial" charset="0"/>
                <a:cs typeface="Arial" charset="0"/>
              </a:rPr>
              <a:t>Distribution of report is TBD</a:t>
            </a:r>
          </a:p>
          <a:p>
            <a:r>
              <a:rPr lang="en-US" dirty="0" smtClean="0">
                <a:latin typeface="Arial" charset="0"/>
                <a:cs typeface="Arial" charset="0"/>
              </a:rPr>
              <a:t>Good thing to discuss here!</a:t>
            </a:r>
          </a:p>
        </p:txBody>
      </p:sp>
      <p:sp>
        <p:nvSpPr>
          <p:cNvPr id="4100" name="Date Placeholder 3"/>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95671BE-1BB4-4591-8A28-40708B9A4E6F}" type="datetime1">
              <a:rPr lang="en-GB" smtClean="0">
                <a:latin typeface="Arial" charset="0"/>
                <a:cs typeface="Arial" charset="0"/>
              </a:rPr>
              <a:pPr fontAlgn="base">
                <a:spcBef>
                  <a:spcPct val="0"/>
                </a:spcBef>
                <a:spcAft>
                  <a:spcPct val="0"/>
                </a:spcAft>
              </a:pPr>
              <a:t>23/01/2012</a:t>
            </a:fld>
            <a:endParaRPr lang="en-GB" smtClean="0">
              <a:latin typeface="Arial" charset="0"/>
              <a:cs typeface="Arial" charset="0"/>
            </a:endParaRPr>
          </a:p>
        </p:txBody>
      </p:sp>
      <p:sp>
        <p:nvSpPr>
          <p:cNvPr id="4101" name="Footer Placeholder 4"/>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dirty="0" smtClean="0">
                <a:latin typeface="Arial" charset="0"/>
                <a:cs typeface="Arial" charset="0"/>
              </a:rPr>
              <a:t>Linda Cornwall EGI OMB 24</a:t>
            </a:r>
            <a:r>
              <a:rPr lang="en-US" baseline="30000" dirty="0" smtClean="0">
                <a:latin typeface="Arial" charset="0"/>
                <a:cs typeface="Arial" charset="0"/>
              </a:rPr>
              <a:t>th</a:t>
            </a:r>
            <a:r>
              <a:rPr lang="en-US" dirty="0" smtClean="0">
                <a:latin typeface="Arial" charset="0"/>
                <a:cs typeface="Arial" charset="0"/>
              </a:rPr>
              <a:t> Jan 2012</a:t>
            </a:r>
          </a:p>
        </p:txBody>
      </p:sp>
      <p:sp>
        <p:nvSpPr>
          <p:cNvPr id="4102"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6330584-4C41-4782-AA2E-22F522C7A452}" type="slidenum">
              <a:rPr lang="en-GB" smtClean="0">
                <a:latin typeface="Arial" charset="0"/>
                <a:cs typeface="Arial" charset="0"/>
              </a:rPr>
              <a:pPr fontAlgn="base">
                <a:spcBef>
                  <a:spcPct val="0"/>
                </a:spcBef>
                <a:spcAft>
                  <a:spcPct val="0"/>
                </a:spcAft>
              </a:pPr>
              <a:t>22</a:t>
            </a:fld>
            <a:endParaRPr lang="en-GB" smtClean="0">
              <a:latin typeface="Arial" charset="0"/>
              <a:cs typeface="Arial"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0"/>
          <p:cNvSpPr>
            <a:spLocks noGrp="1"/>
          </p:cNvSpPr>
          <p:nvPr>
            <p:ph type="title"/>
          </p:nvPr>
        </p:nvSpPr>
        <p:spPr/>
        <p:txBody>
          <a:bodyPr/>
          <a:lstStyle/>
          <a:p>
            <a:pPr eaLnBrk="1" hangingPunct="1"/>
            <a:r>
              <a:rPr lang="en-US" dirty="0" smtClean="0">
                <a:latin typeface="Arial" charset="0"/>
                <a:cs typeface="Arial" charset="0"/>
              </a:rPr>
              <a:t>Questions and discussion</a:t>
            </a:r>
          </a:p>
        </p:txBody>
      </p:sp>
      <p:sp>
        <p:nvSpPr>
          <p:cNvPr id="4099" name="Content Placeholder 13"/>
          <p:cNvSpPr>
            <a:spLocks noGrp="1"/>
          </p:cNvSpPr>
          <p:nvPr>
            <p:ph idx="1"/>
          </p:nvPr>
        </p:nvSpPr>
        <p:spPr>
          <a:xfrm>
            <a:off x="611188" y="1412875"/>
            <a:ext cx="8075612" cy="4525963"/>
          </a:xfrm>
        </p:spPr>
        <p:txBody>
          <a:bodyPr/>
          <a:lstStyle/>
          <a:p>
            <a:r>
              <a:rPr lang="en-US" smtClean="0">
                <a:latin typeface="Arial" charset="0"/>
                <a:cs typeface="Arial" charset="0"/>
              </a:rPr>
              <a:t>??</a:t>
            </a:r>
            <a:endParaRPr lang="en-US" dirty="0" smtClean="0">
              <a:latin typeface="Arial" charset="0"/>
              <a:cs typeface="Arial" charset="0"/>
            </a:endParaRPr>
          </a:p>
        </p:txBody>
      </p:sp>
      <p:sp>
        <p:nvSpPr>
          <p:cNvPr id="4100" name="Date Placeholder 3"/>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95671BE-1BB4-4591-8A28-40708B9A4E6F}" type="datetime1">
              <a:rPr lang="en-GB" smtClean="0">
                <a:latin typeface="Arial" charset="0"/>
                <a:cs typeface="Arial" charset="0"/>
              </a:rPr>
              <a:pPr fontAlgn="base">
                <a:spcBef>
                  <a:spcPct val="0"/>
                </a:spcBef>
                <a:spcAft>
                  <a:spcPct val="0"/>
                </a:spcAft>
              </a:pPr>
              <a:t>23/01/2012</a:t>
            </a:fld>
            <a:endParaRPr lang="en-GB" smtClean="0">
              <a:latin typeface="Arial" charset="0"/>
              <a:cs typeface="Arial" charset="0"/>
            </a:endParaRPr>
          </a:p>
        </p:txBody>
      </p:sp>
      <p:sp>
        <p:nvSpPr>
          <p:cNvPr id="4101" name="Footer Placeholder 4"/>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dirty="0" smtClean="0">
                <a:latin typeface="Arial" charset="0"/>
                <a:cs typeface="Arial" charset="0"/>
              </a:rPr>
              <a:t>Linda Cornwall EGI OMB 24</a:t>
            </a:r>
            <a:r>
              <a:rPr lang="en-US" baseline="30000" dirty="0" smtClean="0">
                <a:latin typeface="Arial" charset="0"/>
                <a:cs typeface="Arial" charset="0"/>
              </a:rPr>
              <a:t>th</a:t>
            </a:r>
            <a:r>
              <a:rPr lang="en-US" dirty="0" smtClean="0">
                <a:latin typeface="Arial" charset="0"/>
                <a:cs typeface="Arial" charset="0"/>
              </a:rPr>
              <a:t> Jan 2012</a:t>
            </a:r>
          </a:p>
        </p:txBody>
      </p:sp>
      <p:sp>
        <p:nvSpPr>
          <p:cNvPr id="4102"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6330584-4C41-4782-AA2E-22F522C7A452}" type="slidenum">
              <a:rPr lang="en-GB" smtClean="0">
                <a:latin typeface="Arial" charset="0"/>
                <a:cs typeface="Arial" charset="0"/>
              </a:rPr>
              <a:pPr fontAlgn="base">
                <a:spcBef>
                  <a:spcPct val="0"/>
                </a:spcBef>
                <a:spcAft>
                  <a:spcPct val="0"/>
                </a:spcAft>
              </a:pPr>
              <a:t>23</a:t>
            </a:fld>
            <a:endParaRPr lang="en-GB" smtClean="0">
              <a:latin typeface="Arial" charset="0"/>
              <a:cs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0"/>
          <p:cNvSpPr>
            <a:spLocks noGrp="1"/>
          </p:cNvSpPr>
          <p:nvPr>
            <p:ph type="title"/>
          </p:nvPr>
        </p:nvSpPr>
        <p:spPr/>
        <p:txBody>
          <a:bodyPr/>
          <a:lstStyle/>
          <a:p>
            <a:r>
              <a:rPr lang="en-GB" sz="4000" dirty="0" smtClean="0">
                <a:latin typeface="Arial" charset="0"/>
                <a:ea typeface="ＭＳ Ｐゴシック" pitchFamily="34" charset="-128"/>
                <a:cs typeface="Arial" charset="0"/>
              </a:rPr>
              <a:t>Review Recommendation 7</a:t>
            </a:r>
            <a:endParaRPr lang="en-US" sz="4000" dirty="0" smtClean="0">
              <a:latin typeface="Arial" charset="0"/>
              <a:cs typeface="Arial" charset="0"/>
            </a:endParaRPr>
          </a:p>
        </p:txBody>
      </p:sp>
      <p:sp>
        <p:nvSpPr>
          <p:cNvPr id="4100" name="Date Placeholder 3"/>
          <p:cNvSpPr>
            <a:spLocks noGrp="1"/>
          </p:cNvSpPr>
          <p:nvPr>
            <p:ph type="dt" sz="half"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95671BE-1BB4-4591-8A28-40708B9A4E6F}" type="datetime1">
              <a:rPr lang="en-GB" smtClean="0">
                <a:latin typeface="Arial" charset="0"/>
                <a:cs typeface="Arial" charset="0"/>
              </a:rPr>
              <a:pPr fontAlgn="base">
                <a:spcBef>
                  <a:spcPct val="0"/>
                </a:spcBef>
                <a:spcAft>
                  <a:spcPct val="0"/>
                </a:spcAft>
              </a:pPr>
              <a:t>23/01/2012</a:t>
            </a:fld>
            <a:endParaRPr lang="en-GB" smtClean="0">
              <a:latin typeface="Arial" charset="0"/>
              <a:cs typeface="Arial" charset="0"/>
            </a:endParaRPr>
          </a:p>
        </p:txBody>
      </p:sp>
      <p:sp>
        <p:nvSpPr>
          <p:cNvPr id="4101" name="Footer Placeholder 4"/>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dirty="0" smtClean="0">
                <a:latin typeface="Arial" charset="0"/>
                <a:cs typeface="Arial" charset="0"/>
              </a:rPr>
              <a:t>Linda Cornwall EGI OMB 24</a:t>
            </a:r>
            <a:r>
              <a:rPr lang="en-US" baseline="30000" dirty="0" smtClean="0">
                <a:latin typeface="Arial" charset="0"/>
                <a:cs typeface="Arial" charset="0"/>
              </a:rPr>
              <a:t>th</a:t>
            </a:r>
            <a:r>
              <a:rPr lang="en-US" dirty="0" smtClean="0">
                <a:latin typeface="Arial" charset="0"/>
                <a:cs typeface="Arial" charset="0"/>
              </a:rPr>
              <a:t> Jan 2012</a:t>
            </a:r>
          </a:p>
        </p:txBody>
      </p:sp>
      <p:sp>
        <p:nvSpPr>
          <p:cNvPr id="4102"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6330584-4C41-4782-AA2E-22F522C7A452}" type="slidenum">
              <a:rPr lang="en-GB" smtClean="0">
                <a:latin typeface="Arial" charset="0"/>
                <a:cs typeface="Arial" charset="0"/>
              </a:rPr>
              <a:pPr fontAlgn="base">
                <a:spcBef>
                  <a:spcPct val="0"/>
                </a:spcBef>
                <a:spcAft>
                  <a:spcPct val="0"/>
                </a:spcAft>
              </a:pPr>
              <a:t>3</a:t>
            </a:fld>
            <a:endParaRPr lang="en-GB" smtClean="0">
              <a:latin typeface="Arial" charset="0"/>
              <a:cs typeface="Arial" charset="0"/>
            </a:endParaRPr>
          </a:p>
        </p:txBody>
      </p:sp>
      <p:sp>
        <p:nvSpPr>
          <p:cNvPr id="7" name="Rectangle 6"/>
          <p:cNvSpPr/>
          <p:nvPr/>
        </p:nvSpPr>
        <p:spPr>
          <a:xfrm>
            <a:off x="323528" y="1305342"/>
            <a:ext cx="8496944" cy="3785652"/>
          </a:xfrm>
          <a:prstGeom prst="rect">
            <a:avLst/>
          </a:prstGeom>
        </p:spPr>
        <p:txBody>
          <a:bodyPr wrap="square">
            <a:spAutoFit/>
          </a:bodyPr>
          <a:lstStyle/>
          <a:p>
            <a:r>
              <a:rPr lang="en-GB" sz="2400" dirty="0" smtClean="0"/>
              <a:t>Consider a ground up security review for grid infrastructures in general and EGI in particular. Start from the question: “what does it mean to be secure (trusted, private, controlled, etc.) in the grid? Remember that people are part of a grid. Consider the results from a verification point of view: can the grid infrastructure offer security assurances in the context of systems accreditation to conduct a range of sensitive services that meet both commercial and regulatory requirements? Work is underway in the ISO 27000 community to try to resolve these types of problem.</a:t>
            </a:r>
            <a:endParaRPr lang="en-GB"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And in SA1 comments</a:t>
            </a:r>
            <a:endParaRPr lang="en-GB" dirty="0"/>
          </a:p>
        </p:txBody>
      </p:sp>
      <p:sp>
        <p:nvSpPr>
          <p:cNvPr id="4100" name="Date Placeholder 3"/>
          <p:cNvSpPr>
            <a:spLocks noGrp="1"/>
          </p:cNvSpPr>
          <p:nvPr>
            <p:ph type="dt" sz="half"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95671BE-1BB4-4591-8A28-40708B9A4E6F}" type="datetime1">
              <a:rPr lang="en-GB" smtClean="0">
                <a:latin typeface="Arial" charset="0"/>
                <a:cs typeface="Arial" charset="0"/>
              </a:rPr>
              <a:pPr fontAlgn="base">
                <a:spcBef>
                  <a:spcPct val="0"/>
                </a:spcBef>
                <a:spcAft>
                  <a:spcPct val="0"/>
                </a:spcAft>
              </a:pPr>
              <a:t>23/01/2012</a:t>
            </a:fld>
            <a:endParaRPr lang="en-GB" smtClean="0">
              <a:latin typeface="Arial" charset="0"/>
              <a:cs typeface="Arial" charset="0"/>
            </a:endParaRPr>
          </a:p>
        </p:txBody>
      </p:sp>
      <p:sp>
        <p:nvSpPr>
          <p:cNvPr id="4101" name="Footer Placeholder 4"/>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dirty="0" smtClean="0">
                <a:latin typeface="Arial" charset="0"/>
                <a:cs typeface="Arial" charset="0"/>
              </a:rPr>
              <a:t>Linda Cornwall EGI OMB 24</a:t>
            </a:r>
            <a:r>
              <a:rPr lang="en-US" baseline="30000" dirty="0" smtClean="0">
                <a:latin typeface="Arial" charset="0"/>
                <a:cs typeface="Arial" charset="0"/>
              </a:rPr>
              <a:t>th</a:t>
            </a:r>
            <a:r>
              <a:rPr lang="en-US" dirty="0" smtClean="0">
                <a:latin typeface="Arial" charset="0"/>
                <a:cs typeface="Arial" charset="0"/>
              </a:rPr>
              <a:t> Jan 2012</a:t>
            </a:r>
          </a:p>
        </p:txBody>
      </p:sp>
      <p:sp>
        <p:nvSpPr>
          <p:cNvPr id="4102"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6330584-4C41-4782-AA2E-22F522C7A452}" type="slidenum">
              <a:rPr lang="en-GB" smtClean="0">
                <a:latin typeface="Arial" charset="0"/>
                <a:cs typeface="Arial" charset="0"/>
              </a:rPr>
              <a:pPr fontAlgn="base">
                <a:spcBef>
                  <a:spcPct val="0"/>
                </a:spcBef>
                <a:spcAft>
                  <a:spcPct val="0"/>
                </a:spcAft>
              </a:pPr>
              <a:t>4</a:t>
            </a:fld>
            <a:endParaRPr lang="en-GB" smtClean="0">
              <a:latin typeface="Arial" charset="0"/>
              <a:cs typeface="Arial" charset="0"/>
            </a:endParaRPr>
          </a:p>
        </p:txBody>
      </p:sp>
      <p:sp>
        <p:nvSpPr>
          <p:cNvPr id="8" name="Rectangle 7"/>
          <p:cNvSpPr/>
          <p:nvPr/>
        </p:nvSpPr>
        <p:spPr>
          <a:xfrm>
            <a:off x="107504" y="1412776"/>
            <a:ext cx="8784976" cy="4093428"/>
          </a:xfrm>
          <a:prstGeom prst="rect">
            <a:avLst/>
          </a:prstGeom>
        </p:spPr>
        <p:txBody>
          <a:bodyPr wrap="square">
            <a:spAutoFit/>
          </a:bodyPr>
          <a:lstStyle/>
          <a:p>
            <a:pPr algn="just" eaLnBrk="0" hangingPunct="0"/>
            <a:r>
              <a:rPr lang="en-GB" sz="2000" dirty="0" smtClean="0">
                <a:latin typeface="Calibri" pitchFamily="34" charset="0"/>
                <a:cs typeface="Calibri" pitchFamily="34" charset="0"/>
              </a:rPr>
              <a:t>Security measures are in place beyond the technical FPVA methodology and are reported in the EGI milestones rather than deliverables. There seems to be a tendency to focus almost exclusively on threats to technical vulnerabilities. While it is gratifying, indeed, that security is being taken seriously in EGI, the current focus may well be too tight. It is a mature but very conventional risk-assessment based technical software system security model. Grids present a particularly complex threat surface and (non-technical) system vulnerabilities may well go completely unobserved, unless a comprehensive approach is taken. Has the question: </a:t>
            </a:r>
            <a:r>
              <a:rPr lang="en-GB" sz="2000" dirty="0" smtClean="0">
                <a:cs typeface="Calibri" pitchFamily="34" charset="0"/>
              </a:rPr>
              <a:t>“</a:t>
            </a:r>
            <a:r>
              <a:rPr lang="en-GB" sz="2000" dirty="0" smtClean="0">
                <a:latin typeface="Calibri" pitchFamily="34" charset="0"/>
                <a:cs typeface="Calibri" pitchFamily="34" charset="0"/>
              </a:rPr>
              <a:t>What does it mean to be secure in a grid</a:t>
            </a:r>
            <a:r>
              <a:rPr lang="en-GB" sz="2000" dirty="0" smtClean="0">
                <a:cs typeface="Calibri" pitchFamily="34" charset="0"/>
              </a:rPr>
              <a:t>”</a:t>
            </a:r>
            <a:r>
              <a:rPr lang="en-GB" sz="2000" dirty="0" smtClean="0">
                <a:latin typeface="Calibri" pitchFamily="34" charset="0"/>
                <a:cs typeface="Calibri" pitchFamily="34" charset="0"/>
              </a:rPr>
              <a:t> been asked? Given sufficient resources and time, a grid infrastructure could be rendered secure in the fullest sense, this is very likely not possible in other more highly virtualised environments and represents one of the key grid differentiators. The delivery of D4.4 in M19 offers the opportunity to initiate this investigation and discussion.</a:t>
            </a:r>
            <a:endParaRPr lang="en-GB"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0"/>
          <p:cNvSpPr>
            <a:spLocks noGrp="1"/>
          </p:cNvSpPr>
          <p:nvPr>
            <p:ph type="title"/>
          </p:nvPr>
        </p:nvSpPr>
        <p:spPr/>
        <p:txBody>
          <a:bodyPr/>
          <a:lstStyle/>
          <a:p>
            <a:pPr eaLnBrk="1" hangingPunct="1"/>
            <a:r>
              <a:rPr lang="en-US" dirty="0" smtClean="0">
                <a:latin typeface="Arial" charset="0"/>
                <a:cs typeface="Arial" charset="0"/>
              </a:rPr>
              <a:t>Status of D4.4</a:t>
            </a:r>
          </a:p>
        </p:txBody>
      </p:sp>
      <p:sp>
        <p:nvSpPr>
          <p:cNvPr id="4099" name="Content Placeholder 13"/>
          <p:cNvSpPr>
            <a:spLocks noGrp="1"/>
          </p:cNvSpPr>
          <p:nvPr>
            <p:ph idx="1"/>
          </p:nvPr>
        </p:nvSpPr>
        <p:spPr>
          <a:xfrm>
            <a:off x="611560" y="1196752"/>
            <a:ext cx="8075612" cy="4525963"/>
          </a:xfrm>
        </p:spPr>
        <p:txBody>
          <a:bodyPr/>
          <a:lstStyle/>
          <a:p>
            <a:r>
              <a:rPr lang="en-US" dirty="0" smtClean="0">
                <a:latin typeface="Arial" charset="0"/>
                <a:cs typeface="Arial" charset="0"/>
              </a:rPr>
              <a:t>Version 1.0 sent to the external reviewers on 2</a:t>
            </a:r>
            <a:r>
              <a:rPr lang="en-US" baseline="30000" dirty="0" smtClean="0">
                <a:latin typeface="Arial" charset="0"/>
                <a:cs typeface="Arial" charset="0"/>
              </a:rPr>
              <a:t>nd</a:t>
            </a:r>
            <a:r>
              <a:rPr lang="en-US" dirty="0" smtClean="0">
                <a:latin typeface="Arial" charset="0"/>
                <a:cs typeface="Arial" charset="0"/>
              </a:rPr>
              <a:t> January 2012</a:t>
            </a:r>
          </a:p>
          <a:p>
            <a:r>
              <a:rPr lang="en-US" dirty="0" smtClean="0">
                <a:latin typeface="Arial" charset="0"/>
                <a:cs typeface="Arial" charset="0"/>
              </a:rPr>
              <a:t>Received external reviewers comments on 14</a:t>
            </a:r>
            <a:r>
              <a:rPr lang="en-US" baseline="30000" dirty="0" smtClean="0">
                <a:latin typeface="Arial" charset="0"/>
                <a:cs typeface="Arial" charset="0"/>
              </a:rPr>
              <a:t>th</a:t>
            </a:r>
            <a:r>
              <a:rPr lang="en-US" dirty="0" smtClean="0">
                <a:latin typeface="Arial" charset="0"/>
                <a:cs typeface="Arial" charset="0"/>
              </a:rPr>
              <a:t> January 2012</a:t>
            </a:r>
          </a:p>
          <a:p>
            <a:r>
              <a:rPr lang="en-US" dirty="0" smtClean="0">
                <a:latin typeface="Arial" charset="0"/>
                <a:cs typeface="Arial" charset="0"/>
              </a:rPr>
              <a:t>Addressing these, hope to complete this week</a:t>
            </a:r>
          </a:p>
          <a:p>
            <a:r>
              <a:rPr lang="en-US" dirty="0" smtClean="0">
                <a:latin typeface="Arial" charset="0"/>
                <a:cs typeface="Arial" charset="0"/>
              </a:rPr>
              <a:t>Then if reviewers happy can go to EU</a:t>
            </a:r>
          </a:p>
          <a:p>
            <a:pPr lvl="1">
              <a:buNone/>
            </a:pPr>
            <a:r>
              <a:rPr lang="en-US" dirty="0" smtClean="0">
                <a:latin typeface="Arial" charset="0"/>
                <a:cs typeface="Arial" charset="0"/>
              </a:rPr>
              <a:t>Current version at</a:t>
            </a:r>
          </a:p>
          <a:p>
            <a:pPr lvl="1">
              <a:buNone/>
            </a:pPr>
            <a:r>
              <a:rPr lang="en-US" sz="2000" dirty="0" smtClean="0">
                <a:latin typeface="Arial" charset="0"/>
                <a:cs typeface="Arial" charset="0"/>
                <a:hlinkClick r:id="rId2"/>
              </a:rPr>
              <a:t>https://documents.egi.eu/secure/ShowDocument?docid=863</a:t>
            </a:r>
            <a:endParaRPr lang="en-US" sz="2000" dirty="0" smtClean="0">
              <a:latin typeface="Arial" charset="0"/>
              <a:cs typeface="Arial" charset="0"/>
            </a:endParaRPr>
          </a:p>
          <a:p>
            <a:pPr lvl="1">
              <a:buNone/>
            </a:pPr>
            <a:r>
              <a:rPr lang="en-US" sz="2000" dirty="0" smtClean="0">
                <a:latin typeface="Arial" charset="0"/>
                <a:cs typeface="Arial" charset="0"/>
              </a:rPr>
              <a:t>(40 pages)</a:t>
            </a:r>
          </a:p>
          <a:p>
            <a:pPr lvl="1">
              <a:buNone/>
            </a:pPr>
            <a:endParaRPr lang="en-US" sz="2000" dirty="0" smtClean="0">
              <a:latin typeface="Arial" charset="0"/>
              <a:cs typeface="Arial" charset="0"/>
            </a:endParaRPr>
          </a:p>
        </p:txBody>
      </p:sp>
      <p:sp>
        <p:nvSpPr>
          <p:cNvPr id="4100" name="Date Placeholder 3"/>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95671BE-1BB4-4591-8A28-40708B9A4E6F}" type="datetime1">
              <a:rPr lang="en-GB" smtClean="0">
                <a:latin typeface="Arial" charset="0"/>
                <a:cs typeface="Arial" charset="0"/>
              </a:rPr>
              <a:pPr fontAlgn="base">
                <a:spcBef>
                  <a:spcPct val="0"/>
                </a:spcBef>
                <a:spcAft>
                  <a:spcPct val="0"/>
                </a:spcAft>
              </a:pPr>
              <a:t>23/01/2012</a:t>
            </a:fld>
            <a:endParaRPr lang="en-GB" smtClean="0">
              <a:latin typeface="Arial" charset="0"/>
              <a:cs typeface="Arial" charset="0"/>
            </a:endParaRPr>
          </a:p>
        </p:txBody>
      </p:sp>
      <p:sp>
        <p:nvSpPr>
          <p:cNvPr id="4101" name="Footer Placeholder 4"/>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dirty="0" smtClean="0">
                <a:latin typeface="Arial" charset="0"/>
                <a:cs typeface="Arial" charset="0"/>
              </a:rPr>
              <a:t>Linda Cornwall EGI OMB 24</a:t>
            </a:r>
            <a:r>
              <a:rPr lang="en-US" baseline="30000" dirty="0" smtClean="0">
                <a:latin typeface="Arial" charset="0"/>
                <a:cs typeface="Arial" charset="0"/>
              </a:rPr>
              <a:t>th</a:t>
            </a:r>
            <a:r>
              <a:rPr lang="en-US" dirty="0" smtClean="0">
                <a:latin typeface="Arial" charset="0"/>
                <a:cs typeface="Arial" charset="0"/>
              </a:rPr>
              <a:t> Jan 2012</a:t>
            </a:r>
          </a:p>
        </p:txBody>
      </p:sp>
      <p:sp>
        <p:nvSpPr>
          <p:cNvPr id="4102"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6330584-4C41-4782-AA2E-22F522C7A452}" type="slidenum">
              <a:rPr lang="en-GB" smtClean="0">
                <a:latin typeface="Arial" charset="0"/>
                <a:cs typeface="Arial" charset="0"/>
              </a:rPr>
              <a:pPr fontAlgn="base">
                <a:spcBef>
                  <a:spcPct val="0"/>
                </a:spcBef>
                <a:spcAft>
                  <a:spcPct val="0"/>
                </a:spcAft>
              </a:pPr>
              <a:t>5</a:t>
            </a:fld>
            <a:endParaRPr lang="en-GB" smtClean="0">
              <a:latin typeface="Arial" charset="0"/>
              <a:cs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0"/>
          <p:cNvSpPr>
            <a:spLocks noGrp="1"/>
          </p:cNvSpPr>
          <p:nvPr>
            <p:ph type="title"/>
          </p:nvPr>
        </p:nvSpPr>
        <p:spPr/>
        <p:txBody>
          <a:bodyPr/>
          <a:lstStyle/>
          <a:p>
            <a:pPr eaLnBrk="1" hangingPunct="1"/>
            <a:r>
              <a:rPr lang="en-US" sz="3600" dirty="0" smtClean="0">
                <a:latin typeface="Arial" charset="0"/>
                <a:cs typeface="Arial" charset="0"/>
              </a:rPr>
              <a:t>Scope and Aims of EGI Security</a:t>
            </a:r>
            <a:r>
              <a:rPr lang="en-US" sz="3600" dirty="0" smtClean="0">
                <a:latin typeface="Arial" charset="0"/>
                <a:cs typeface="Arial" charset="0"/>
              </a:rPr>
              <a:t> </a:t>
            </a:r>
            <a:endParaRPr lang="en-US" sz="3600" dirty="0" smtClean="0">
              <a:latin typeface="Arial" charset="0"/>
              <a:cs typeface="Arial" charset="0"/>
            </a:endParaRPr>
          </a:p>
        </p:txBody>
      </p:sp>
      <p:sp>
        <p:nvSpPr>
          <p:cNvPr id="4099" name="Content Placeholder 13"/>
          <p:cNvSpPr>
            <a:spLocks noGrp="1"/>
          </p:cNvSpPr>
          <p:nvPr>
            <p:ph idx="1"/>
          </p:nvPr>
        </p:nvSpPr>
        <p:spPr>
          <a:xfrm>
            <a:off x="683568" y="1052736"/>
            <a:ext cx="8075612" cy="4525963"/>
          </a:xfrm>
        </p:spPr>
        <p:txBody>
          <a:bodyPr/>
          <a:lstStyle/>
          <a:p>
            <a:r>
              <a:rPr lang="en-US" dirty="0" smtClean="0">
                <a:latin typeface="Arial" charset="0"/>
                <a:cs typeface="Arial" charset="0"/>
              </a:rPr>
              <a:t>Where we give our answer to the question “what does it mean to be secure in the Grid”</a:t>
            </a:r>
          </a:p>
          <a:p>
            <a:r>
              <a:rPr lang="en-US" dirty="0" smtClean="0">
                <a:latin typeface="Arial" charset="0"/>
                <a:cs typeface="Arial" charset="0"/>
              </a:rPr>
              <a:t>The EGI Ecosystem</a:t>
            </a:r>
          </a:p>
          <a:p>
            <a:pPr lvl="1"/>
            <a:r>
              <a:rPr lang="en-US" dirty="0" smtClean="0">
                <a:latin typeface="Arial" charset="0"/>
                <a:cs typeface="Arial" charset="0"/>
              </a:rPr>
              <a:t>Service and RPs, funding bodies, SW providers, User community.</a:t>
            </a:r>
            <a:endParaRPr lang="en-US" dirty="0" smtClean="0">
              <a:latin typeface="Arial" charset="0"/>
              <a:cs typeface="Arial" charset="0"/>
            </a:endParaRPr>
          </a:p>
          <a:p>
            <a:r>
              <a:rPr lang="en-US" dirty="0" smtClean="0">
                <a:latin typeface="Arial" charset="0"/>
                <a:cs typeface="Arial" charset="0"/>
              </a:rPr>
              <a:t>EGI’s Assets </a:t>
            </a:r>
            <a:endParaRPr lang="en-US" dirty="0" smtClean="0">
              <a:latin typeface="Arial" charset="0"/>
              <a:cs typeface="Arial" charset="0"/>
            </a:endParaRPr>
          </a:p>
          <a:p>
            <a:r>
              <a:rPr lang="en-US" dirty="0" smtClean="0">
                <a:latin typeface="Arial" charset="0"/>
                <a:cs typeface="Arial" charset="0"/>
              </a:rPr>
              <a:t>Aims and Role of </a:t>
            </a:r>
            <a:r>
              <a:rPr lang="en-US" dirty="0" smtClean="0">
                <a:latin typeface="Arial" charset="0"/>
                <a:cs typeface="Arial" charset="0"/>
              </a:rPr>
              <a:t>EGI.eu</a:t>
            </a:r>
            <a:endParaRPr lang="en-US" dirty="0" smtClean="0">
              <a:latin typeface="Arial" charset="0"/>
              <a:cs typeface="Arial" charset="0"/>
            </a:endParaRPr>
          </a:p>
        </p:txBody>
      </p:sp>
      <p:sp>
        <p:nvSpPr>
          <p:cNvPr id="4100" name="Date Placeholder 3"/>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95671BE-1BB4-4591-8A28-40708B9A4E6F}" type="datetime1">
              <a:rPr lang="en-GB" smtClean="0">
                <a:latin typeface="Arial" charset="0"/>
                <a:cs typeface="Arial" charset="0"/>
              </a:rPr>
              <a:pPr fontAlgn="base">
                <a:spcBef>
                  <a:spcPct val="0"/>
                </a:spcBef>
                <a:spcAft>
                  <a:spcPct val="0"/>
                </a:spcAft>
              </a:pPr>
              <a:t>23/01/2012</a:t>
            </a:fld>
            <a:endParaRPr lang="en-GB" smtClean="0">
              <a:latin typeface="Arial" charset="0"/>
              <a:cs typeface="Arial" charset="0"/>
            </a:endParaRPr>
          </a:p>
        </p:txBody>
      </p:sp>
      <p:sp>
        <p:nvSpPr>
          <p:cNvPr id="4101" name="Footer Placeholder 4"/>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dirty="0" smtClean="0">
                <a:latin typeface="Arial" charset="0"/>
                <a:cs typeface="Arial" charset="0"/>
              </a:rPr>
              <a:t>Linda Cornwall EGI OMB 24</a:t>
            </a:r>
            <a:r>
              <a:rPr lang="en-US" baseline="30000" dirty="0" smtClean="0">
                <a:latin typeface="Arial" charset="0"/>
                <a:cs typeface="Arial" charset="0"/>
              </a:rPr>
              <a:t>th</a:t>
            </a:r>
            <a:r>
              <a:rPr lang="en-US" dirty="0" smtClean="0">
                <a:latin typeface="Arial" charset="0"/>
                <a:cs typeface="Arial" charset="0"/>
              </a:rPr>
              <a:t> Jan 2012</a:t>
            </a:r>
          </a:p>
        </p:txBody>
      </p:sp>
      <p:sp>
        <p:nvSpPr>
          <p:cNvPr id="4102"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6330584-4C41-4782-AA2E-22F522C7A452}" type="slidenum">
              <a:rPr lang="en-GB" smtClean="0">
                <a:latin typeface="Arial" charset="0"/>
                <a:cs typeface="Arial" charset="0"/>
              </a:rPr>
              <a:pPr fontAlgn="base">
                <a:spcBef>
                  <a:spcPct val="0"/>
                </a:spcBef>
                <a:spcAft>
                  <a:spcPct val="0"/>
                </a:spcAft>
              </a:pPr>
              <a:t>6</a:t>
            </a:fld>
            <a:endParaRPr lang="en-GB" smtClean="0">
              <a:latin typeface="Arial" charset="0"/>
              <a:cs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0"/>
          <p:cNvSpPr>
            <a:spLocks noGrp="1"/>
          </p:cNvSpPr>
          <p:nvPr>
            <p:ph type="title"/>
          </p:nvPr>
        </p:nvSpPr>
        <p:spPr/>
        <p:txBody>
          <a:bodyPr/>
          <a:lstStyle/>
          <a:p>
            <a:pPr eaLnBrk="1" hangingPunct="1"/>
            <a:r>
              <a:rPr lang="en-US" dirty="0" smtClean="0">
                <a:latin typeface="Arial" charset="0"/>
                <a:cs typeface="Arial" charset="0"/>
              </a:rPr>
              <a:t>Scope and aims</a:t>
            </a:r>
            <a:r>
              <a:rPr lang="en-US" dirty="0" smtClean="0">
                <a:latin typeface="Arial" charset="0"/>
                <a:cs typeface="Arial" charset="0"/>
              </a:rPr>
              <a:t> </a:t>
            </a:r>
            <a:r>
              <a:rPr lang="en-US" dirty="0" smtClean="0">
                <a:latin typeface="Arial" charset="0"/>
                <a:cs typeface="Arial" charset="0"/>
              </a:rPr>
              <a:t>(cont)</a:t>
            </a:r>
          </a:p>
        </p:txBody>
      </p:sp>
      <p:sp>
        <p:nvSpPr>
          <p:cNvPr id="4099" name="Content Placeholder 13"/>
          <p:cNvSpPr>
            <a:spLocks noGrp="1"/>
          </p:cNvSpPr>
          <p:nvPr>
            <p:ph idx="1"/>
          </p:nvPr>
        </p:nvSpPr>
        <p:spPr>
          <a:xfrm>
            <a:off x="611560" y="1196752"/>
            <a:ext cx="8075612" cy="4525963"/>
          </a:xfrm>
        </p:spPr>
        <p:txBody>
          <a:bodyPr/>
          <a:lstStyle/>
          <a:p>
            <a:r>
              <a:rPr lang="en-US" dirty="0" smtClean="0">
                <a:latin typeface="Arial" charset="0"/>
                <a:cs typeface="Arial" charset="0"/>
              </a:rPr>
              <a:t>Users and EGI Security</a:t>
            </a:r>
          </a:p>
          <a:p>
            <a:pPr lvl="1"/>
            <a:r>
              <a:rPr lang="en-US" dirty="0" smtClean="0">
                <a:latin typeface="Arial" charset="0"/>
                <a:cs typeface="Arial" charset="0"/>
              </a:rPr>
              <a:t>Including assurances they can expect/not expect  and obligations</a:t>
            </a:r>
          </a:p>
          <a:p>
            <a:r>
              <a:rPr lang="en-US" dirty="0" smtClean="0">
                <a:latin typeface="Arial" charset="0"/>
                <a:cs typeface="Arial" charset="0"/>
              </a:rPr>
              <a:t>Resource </a:t>
            </a:r>
            <a:r>
              <a:rPr lang="en-US" dirty="0" smtClean="0">
                <a:latin typeface="Arial" charset="0"/>
                <a:cs typeface="Arial" charset="0"/>
              </a:rPr>
              <a:t>providers</a:t>
            </a:r>
          </a:p>
          <a:p>
            <a:pPr lvl="1"/>
            <a:r>
              <a:rPr lang="en-US" dirty="0" smtClean="0">
                <a:latin typeface="Arial" charset="0"/>
                <a:cs typeface="Arial" charset="0"/>
              </a:rPr>
              <a:t>Again assurances they can expect and obligations</a:t>
            </a:r>
            <a:endParaRPr lang="en-US" dirty="0" smtClean="0">
              <a:latin typeface="Arial" charset="0"/>
              <a:cs typeface="Arial" charset="0"/>
            </a:endParaRPr>
          </a:p>
          <a:p>
            <a:r>
              <a:rPr lang="en-US" dirty="0" smtClean="0">
                <a:latin typeface="Arial" charset="0"/>
                <a:cs typeface="Arial" charset="0"/>
              </a:rPr>
              <a:t>Data </a:t>
            </a:r>
            <a:r>
              <a:rPr lang="en-US" dirty="0" smtClean="0">
                <a:latin typeface="Arial" charset="0"/>
                <a:cs typeface="Arial" charset="0"/>
              </a:rPr>
              <a:t>and information security</a:t>
            </a:r>
          </a:p>
          <a:p>
            <a:pPr lvl="1"/>
            <a:r>
              <a:rPr lang="en-US" dirty="0" smtClean="0">
                <a:latin typeface="Arial" charset="0"/>
                <a:cs typeface="Arial" charset="0"/>
              </a:rPr>
              <a:t>Including what types of data EGI infrastructure is/is not suitable </a:t>
            </a:r>
            <a:r>
              <a:rPr lang="en-US" dirty="0" smtClean="0">
                <a:latin typeface="Arial" charset="0"/>
                <a:cs typeface="Arial" charset="0"/>
              </a:rPr>
              <a:t>for</a:t>
            </a:r>
            <a:endParaRPr lang="en-US" dirty="0" smtClean="0">
              <a:latin typeface="Arial" charset="0"/>
              <a:cs typeface="Arial" charset="0"/>
            </a:endParaRPr>
          </a:p>
        </p:txBody>
      </p:sp>
      <p:sp>
        <p:nvSpPr>
          <p:cNvPr id="4100" name="Date Placeholder 3"/>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95671BE-1BB4-4591-8A28-40708B9A4E6F}" type="datetime1">
              <a:rPr lang="en-GB" smtClean="0">
                <a:latin typeface="Arial" charset="0"/>
                <a:cs typeface="Arial" charset="0"/>
              </a:rPr>
              <a:pPr fontAlgn="base">
                <a:spcBef>
                  <a:spcPct val="0"/>
                </a:spcBef>
                <a:spcAft>
                  <a:spcPct val="0"/>
                </a:spcAft>
              </a:pPr>
              <a:t>23/01/2012</a:t>
            </a:fld>
            <a:endParaRPr lang="en-GB" dirty="0" smtClean="0">
              <a:latin typeface="Arial" charset="0"/>
              <a:cs typeface="Arial" charset="0"/>
            </a:endParaRPr>
          </a:p>
        </p:txBody>
      </p:sp>
      <p:sp>
        <p:nvSpPr>
          <p:cNvPr id="4101" name="Footer Placeholder 4"/>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dirty="0" smtClean="0">
                <a:latin typeface="Arial" charset="0"/>
                <a:cs typeface="Arial" charset="0"/>
              </a:rPr>
              <a:t>Linda Cornwall EGI OMB 24</a:t>
            </a:r>
            <a:r>
              <a:rPr lang="en-US" baseline="30000" dirty="0" smtClean="0">
                <a:latin typeface="Arial" charset="0"/>
                <a:cs typeface="Arial" charset="0"/>
              </a:rPr>
              <a:t>th</a:t>
            </a:r>
            <a:r>
              <a:rPr lang="en-US" dirty="0" smtClean="0">
                <a:latin typeface="Arial" charset="0"/>
                <a:cs typeface="Arial" charset="0"/>
              </a:rPr>
              <a:t> Jan 2012</a:t>
            </a:r>
          </a:p>
        </p:txBody>
      </p:sp>
      <p:sp>
        <p:nvSpPr>
          <p:cNvPr id="4102"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6330584-4C41-4782-AA2E-22F522C7A452}" type="slidenum">
              <a:rPr lang="en-GB" smtClean="0">
                <a:latin typeface="Arial" charset="0"/>
                <a:cs typeface="Arial" charset="0"/>
              </a:rPr>
              <a:pPr fontAlgn="base">
                <a:spcBef>
                  <a:spcPct val="0"/>
                </a:spcBef>
                <a:spcAft>
                  <a:spcPct val="0"/>
                </a:spcAft>
              </a:pPr>
              <a:t>7</a:t>
            </a:fld>
            <a:endParaRPr lang="en-GB" smtClean="0">
              <a:latin typeface="Arial" charset="0"/>
              <a:cs typeface="Arial"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0"/>
          <p:cNvSpPr>
            <a:spLocks noGrp="1"/>
          </p:cNvSpPr>
          <p:nvPr>
            <p:ph type="title"/>
          </p:nvPr>
        </p:nvSpPr>
        <p:spPr/>
        <p:txBody>
          <a:bodyPr/>
          <a:lstStyle/>
          <a:p>
            <a:pPr eaLnBrk="1" hangingPunct="1"/>
            <a:r>
              <a:rPr lang="en-US" dirty="0" smtClean="0">
                <a:latin typeface="Arial" charset="0"/>
                <a:cs typeface="Arial" charset="0"/>
              </a:rPr>
              <a:t>EGI </a:t>
            </a:r>
            <a:r>
              <a:rPr lang="en-US" dirty="0" smtClean="0">
                <a:latin typeface="Arial" charset="0"/>
                <a:cs typeface="Arial" charset="0"/>
              </a:rPr>
              <a:t>D4.4 other </a:t>
            </a:r>
            <a:r>
              <a:rPr lang="en-US" dirty="0" smtClean="0">
                <a:latin typeface="Arial" charset="0"/>
                <a:cs typeface="Arial" charset="0"/>
              </a:rPr>
              <a:t>contents </a:t>
            </a:r>
          </a:p>
        </p:txBody>
      </p:sp>
      <p:sp>
        <p:nvSpPr>
          <p:cNvPr id="4099" name="Content Placeholder 13"/>
          <p:cNvSpPr>
            <a:spLocks noGrp="1"/>
          </p:cNvSpPr>
          <p:nvPr>
            <p:ph idx="1"/>
          </p:nvPr>
        </p:nvSpPr>
        <p:spPr>
          <a:xfrm>
            <a:off x="611560" y="1052736"/>
            <a:ext cx="8075612" cy="4525963"/>
          </a:xfrm>
        </p:spPr>
        <p:txBody>
          <a:bodyPr/>
          <a:lstStyle/>
          <a:p>
            <a:r>
              <a:rPr lang="en-US" dirty="0" smtClean="0">
                <a:latin typeface="Arial" charset="0"/>
                <a:cs typeface="Arial" charset="0"/>
              </a:rPr>
              <a:t>Security Groups and activities in </a:t>
            </a:r>
            <a:r>
              <a:rPr lang="en-US" dirty="0" smtClean="0">
                <a:latin typeface="Arial" charset="0"/>
                <a:cs typeface="Arial" charset="0"/>
              </a:rPr>
              <a:t>EGI</a:t>
            </a:r>
            <a:endParaRPr lang="en-US" dirty="0" smtClean="0">
              <a:latin typeface="Arial" charset="0"/>
              <a:cs typeface="Arial" charset="0"/>
            </a:endParaRPr>
          </a:p>
          <a:p>
            <a:r>
              <a:rPr lang="en-US" dirty="0" smtClean="0">
                <a:latin typeface="Arial" charset="0"/>
                <a:cs typeface="Arial" charset="0"/>
              </a:rPr>
              <a:t>Practices and standards</a:t>
            </a:r>
          </a:p>
          <a:p>
            <a:pPr lvl="1"/>
            <a:r>
              <a:rPr lang="en-US" dirty="0" smtClean="0">
                <a:latin typeface="Arial" charset="0"/>
                <a:cs typeface="Arial" charset="0"/>
              </a:rPr>
              <a:t>This includes standards for information management  e.g. ISO series and how </a:t>
            </a:r>
            <a:r>
              <a:rPr lang="en-US" dirty="0" smtClean="0">
                <a:latin typeface="Arial" charset="0"/>
                <a:cs typeface="Arial" charset="0"/>
              </a:rPr>
              <a:t>some procedures are already partially compliant </a:t>
            </a:r>
            <a:endParaRPr lang="en-US" dirty="0" smtClean="0">
              <a:latin typeface="Arial" charset="0"/>
              <a:cs typeface="Arial" charset="0"/>
            </a:endParaRPr>
          </a:p>
          <a:p>
            <a:pPr lvl="1"/>
            <a:r>
              <a:rPr lang="en-US" dirty="0" smtClean="0">
                <a:latin typeface="Arial" charset="0"/>
                <a:cs typeface="Arial" charset="0"/>
              </a:rPr>
              <a:t>Possible further </a:t>
            </a:r>
            <a:r>
              <a:rPr lang="en-US" dirty="0" err="1" smtClean="0">
                <a:latin typeface="Arial" charset="0"/>
                <a:cs typeface="Arial" charset="0"/>
              </a:rPr>
              <a:t>furture</a:t>
            </a:r>
            <a:r>
              <a:rPr lang="en-US" dirty="0" smtClean="0">
                <a:latin typeface="Arial" charset="0"/>
                <a:cs typeface="Arial" charset="0"/>
              </a:rPr>
              <a:t> usage </a:t>
            </a:r>
            <a:r>
              <a:rPr lang="en-US" dirty="0" smtClean="0">
                <a:latin typeface="Arial" charset="0"/>
                <a:cs typeface="Arial" charset="0"/>
              </a:rPr>
              <a:t>of standards and conclusions</a:t>
            </a:r>
          </a:p>
          <a:p>
            <a:r>
              <a:rPr lang="en-US" dirty="0" smtClean="0">
                <a:latin typeface="Arial" charset="0"/>
                <a:cs typeface="Arial" charset="0"/>
              </a:rPr>
              <a:t>Operational </a:t>
            </a:r>
            <a:r>
              <a:rPr lang="en-US" dirty="0" smtClean="0">
                <a:latin typeface="Arial" charset="0"/>
                <a:cs typeface="Arial" charset="0"/>
              </a:rPr>
              <a:t>Security during EGI</a:t>
            </a:r>
          </a:p>
          <a:p>
            <a:r>
              <a:rPr lang="en-US" dirty="0" smtClean="0">
                <a:latin typeface="Arial" charset="0"/>
                <a:cs typeface="Arial" charset="0"/>
              </a:rPr>
              <a:t>Plans for the Security Threat Risk Assessment</a:t>
            </a:r>
          </a:p>
        </p:txBody>
      </p:sp>
      <p:sp>
        <p:nvSpPr>
          <p:cNvPr id="4100" name="Date Placeholder 3"/>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95671BE-1BB4-4591-8A28-40708B9A4E6F}" type="datetime1">
              <a:rPr lang="en-GB" smtClean="0">
                <a:latin typeface="Arial" charset="0"/>
                <a:cs typeface="Arial" charset="0"/>
              </a:rPr>
              <a:pPr fontAlgn="base">
                <a:spcBef>
                  <a:spcPct val="0"/>
                </a:spcBef>
                <a:spcAft>
                  <a:spcPct val="0"/>
                </a:spcAft>
              </a:pPr>
              <a:t>23/01/2012</a:t>
            </a:fld>
            <a:endParaRPr lang="en-GB" smtClean="0">
              <a:latin typeface="Arial" charset="0"/>
              <a:cs typeface="Arial" charset="0"/>
            </a:endParaRPr>
          </a:p>
        </p:txBody>
      </p:sp>
      <p:sp>
        <p:nvSpPr>
          <p:cNvPr id="4101" name="Footer Placeholder 4"/>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dirty="0" smtClean="0">
                <a:latin typeface="Arial" charset="0"/>
                <a:cs typeface="Arial" charset="0"/>
              </a:rPr>
              <a:t>Linda Cornwall EGI OMB 24</a:t>
            </a:r>
            <a:r>
              <a:rPr lang="en-US" baseline="30000" dirty="0" smtClean="0">
                <a:latin typeface="Arial" charset="0"/>
                <a:cs typeface="Arial" charset="0"/>
              </a:rPr>
              <a:t>th</a:t>
            </a:r>
            <a:r>
              <a:rPr lang="en-US" dirty="0" smtClean="0">
                <a:latin typeface="Arial" charset="0"/>
                <a:cs typeface="Arial" charset="0"/>
              </a:rPr>
              <a:t> Jan 2012</a:t>
            </a:r>
          </a:p>
        </p:txBody>
      </p:sp>
      <p:sp>
        <p:nvSpPr>
          <p:cNvPr id="4102"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6330584-4C41-4782-AA2E-22F522C7A452}" type="slidenum">
              <a:rPr lang="en-GB" smtClean="0">
                <a:latin typeface="Arial" charset="0"/>
                <a:cs typeface="Arial" charset="0"/>
              </a:rPr>
              <a:pPr fontAlgn="base">
                <a:spcBef>
                  <a:spcPct val="0"/>
                </a:spcBef>
                <a:spcAft>
                  <a:spcPct val="0"/>
                </a:spcAft>
              </a:pPr>
              <a:t>8</a:t>
            </a:fld>
            <a:endParaRPr lang="en-GB" smtClean="0">
              <a:latin typeface="Arial" charset="0"/>
              <a:cs typeface="Aria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0"/>
          <p:cNvSpPr>
            <a:spLocks noGrp="1"/>
          </p:cNvSpPr>
          <p:nvPr>
            <p:ph type="title"/>
          </p:nvPr>
        </p:nvSpPr>
        <p:spPr/>
        <p:txBody>
          <a:bodyPr/>
          <a:lstStyle/>
          <a:p>
            <a:pPr eaLnBrk="1" hangingPunct="1"/>
            <a:r>
              <a:rPr lang="en-US" dirty="0" smtClean="0">
                <a:latin typeface="Arial" charset="0"/>
                <a:cs typeface="Arial" charset="0"/>
              </a:rPr>
              <a:t>EGI’s Assets - examples</a:t>
            </a:r>
          </a:p>
        </p:txBody>
      </p:sp>
      <p:sp>
        <p:nvSpPr>
          <p:cNvPr id="4099" name="Content Placeholder 13"/>
          <p:cNvSpPr>
            <a:spLocks noGrp="1"/>
          </p:cNvSpPr>
          <p:nvPr>
            <p:ph idx="1"/>
          </p:nvPr>
        </p:nvSpPr>
        <p:spPr>
          <a:xfrm>
            <a:off x="611560" y="980728"/>
            <a:ext cx="8075612" cy="4525963"/>
          </a:xfrm>
        </p:spPr>
        <p:txBody>
          <a:bodyPr/>
          <a:lstStyle/>
          <a:p>
            <a:r>
              <a:rPr lang="en-US" dirty="0" smtClean="0">
                <a:latin typeface="Arial" charset="0"/>
                <a:cs typeface="Arial" charset="0"/>
              </a:rPr>
              <a:t>Organization</a:t>
            </a:r>
          </a:p>
          <a:p>
            <a:pPr lvl="1"/>
            <a:r>
              <a:rPr lang="en-US" dirty="0" smtClean="0">
                <a:latin typeface="Arial" charset="0"/>
                <a:cs typeface="Arial" charset="0"/>
              </a:rPr>
              <a:t>EGI relies on widespread organization to keep things </a:t>
            </a:r>
            <a:r>
              <a:rPr lang="en-US" dirty="0" smtClean="0">
                <a:latin typeface="Arial" charset="0"/>
                <a:cs typeface="Arial" charset="0"/>
              </a:rPr>
              <a:t>together GGUS</a:t>
            </a:r>
            <a:r>
              <a:rPr lang="en-US" dirty="0" smtClean="0">
                <a:latin typeface="Arial" charset="0"/>
                <a:cs typeface="Arial" charset="0"/>
              </a:rPr>
              <a:t>, GOCDB, NGIs, VOs……</a:t>
            </a:r>
          </a:p>
          <a:p>
            <a:r>
              <a:rPr lang="en-US" dirty="0" smtClean="0">
                <a:latin typeface="Arial" charset="0"/>
                <a:cs typeface="Arial" charset="0"/>
              </a:rPr>
              <a:t>Knowledge</a:t>
            </a:r>
          </a:p>
          <a:p>
            <a:r>
              <a:rPr lang="en-US" dirty="0" smtClean="0">
                <a:latin typeface="Arial" charset="0"/>
                <a:cs typeface="Arial" charset="0"/>
              </a:rPr>
              <a:t>Information and data</a:t>
            </a:r>
          </a:p>
          <a:p>
            <a:r>
              <a:rPr lang="en-US" dirty="0" smtClean="0">
                <a:latin typeface="Arial" charset="0"/>
                <a:cs typeface="Arial" charset="0"/>
              </a:rPr>
              <a:t>Software and Applications</a:t>
            </a:r>
          </a:p>
          <a:p>
            <a:r>
              <a:rPr lang="en-US" dirty="0" smtClean="0">
                <a:latin typeface="Arial" charset="0"/>
                <a:cs typeface="Arial" charset="0"/>
              </a:rPr>
              <a:t>Infrastructure</a:t>
            </a:r>
          </a:p>
          <a:p>
            <a:r>
              <a:rPr lang="en-US" dirty="0" smtClean="0">
                <a:latin typeface="Arial" charset="0"/>
                <a:cs typeface="Arial" charset="0"/>
              </a:rPr>
              <a:t>People</a:t>
            </a:r>
          </a:p>
          <a:p>
            <a:r>
              <a:rPr lang="en-US" dirty="0" smtClean="0">
                <a:latin typeface="Arial" charset="0"/>
                <a:cs typeface="Arial" charset="0"/>
              </a:rPr>
              <a:t>Reputation</a:t>
            </a:r>
            <a:endParaRPr lang="en-US" dirty="0" smtClean="0">
              <a:latin typeface="Arial" charset="0"/>
              <a:cs typeface="Arial" charset="0"/>
            </a:endParaRPr>
          </a:p>
        </p:txBody>
      </p:sp>
      <p:sp>
        <p:nvSpPr>
          <p:cNvPr id="4100" name="Date Placeholder 3"/>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95671BE-1BB4-4591-8A28-40708B9A4E6F}" type="datetime1">
              <a:rPr lang="en-GB" smtClean="0">
                <a:latin typeface="Arial" charset="0"/>
                <a:cs typeface="Arial" charset="0"/>
              </a:rPr>
              <a:pPr fontAlgn="base">
                <a:spcBef>
                  <a:spcPct val="0"/>
                </a:spcBef>
                <a:spcAft>
                  <a:spcPct val="0"/>
                </a:spcAft>
              </a:pPr>
              <a:t>23/01/2012</a:t>
            </a:fld>
            <a:endParaRPr lang="en-GB" smtClean="0">
              <a:latin typeface="Arial" charset="0"/>
              <a:cs typeface="Arial" charset="0"/>
            </a:endParaRPr>
          </a:p>
        </p:txBody>
      </p:sp>
      <p:sp>
        <p:nvSpPr>
          <p:cNvPr id="4101" name="Footer Placeholder 4"/>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dirty="0" smtClean="0">
                <a:latin typeface="Arial" charset="0"/>
                <a:cs typeface="Arial" charset="0"/>
              </a:rPr>
              <a:t>Linda Cornwall EGI OMB 24</a:t>
            </a:r>
            <a:r>
              <a:rPr lang="en-US" baseline="30000" dirty="0" smtClean="0">
                <a:latin typeface="Arial" charset="0"/>
                <a:cs typeface="Arial" charset="0"/>
              </a:rPr>
              <a:t>th</a:t>
            </a:r>
            <a:r>
              <a:rPr lang="en-US" dirty="0" smtClean="0">
                <a:latin typeface="Arial" charset="0"/>
                <a:cs typeface="Arial" charset="0"/>
              </a:rPr>
              <a:t> Jan 2012</a:t>
            </a:r>
          </a:p>
        </p:txBody>
      </p:sp>
      <p:sp>
        <p:nvSpPr>
          <p:cNvPr id="4102"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6330584-4C41-4782-AA2E-22F522C7A452}" type="slidenum">
              <a:rPr lang="en-GB" smtClean="0">
                <a:latin typeface="Arial" charset="0"/>
                <a:cs typeface="Arial" charset="0"/>
              </a:rPr>
              <a:pPr fontAlgn="base">
                <a:spcBef>
                  <a:spcPct val="0"/>
                </a:spcBef>
                <a:spcAft>
                  <a:spcPct val="0"/>
                </a:spcAft>
              </a:pPr>
              <a:t>9</a:t>
            </a:fld>
            <a:endParaRPr lang="en-GB" smtClean="0">
              <a:latin typeface="Arial" charset="0"/>
              <a:cs typeface="Arial"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EGI-InSPIRE-Slide-Template_v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EGI-InSPIRE-Slide-Template_v4</Template>
  <TotalTime>552</TotalTime>
  <Words>1431</Words>
  <Application>Microsoft Office PowerPoint</Application>
  <PresentationFormat>On-screen Show (4:3)</PresentationFormat>
  <Paragraphs>222</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EGI-InSPIRE-Slide-Template_v4</vt:lpstr>
      <vt:lpstr>EGI D4.4 and EGI Security Assessment</vt:lpstr>
      <vt:lpstr>Contents of talk</vt:lpstr>
      <vt:lpstr>Review Recommendation 7</vt:lpstr>
      <vt:lpstr>And in SA1 comments</vt:lpstr>
      <vt:lpstr>Status of D4.4</vt:lpstr>
      <vt:lpstr>Scope and Aims of EGI Security </vt:lpstr>
      <vt:lpstr>Scope and aims (cont)</vt:lpstr>
      <vt:lpstr>EGI D4.4 other contents </vt:lpstr>
      <vt:lpstr>EGI’s Assets - examples</vt:lpstr>
      <vt:lpstr>Security Threat Risk assessment</vt:lpstr>
      <vt:lpstr>Computation of Risk</vt:lpstr>
      <vt:lpstr>Steps of Risk Assessment</vt:lpstr>
      <vt:lpstr>Steps of Risk Assessment(2)</vt:lpstr>
      <vt:lpstr>Selection of threats</vt:lpstr>
      <vt:lpstr>Threat e.g. 1</vt:lpstr>
      <vt:lpstr>Threat e.g. 2</vt:lpstr>
      <vt:lpstr>Threat e.g. 3</vt:lpstr>
      <vt:lpstr>Threat e.g. 4</vt:lpstr>
      <vt:lpstr>Threat e.g. 5</vt:lpstr>
      <vt:lpstr>Timetable</vt:lpstr>
      <vt:lpstr>Privacy</vt:lpstr>
      <vt:lpstr>Report to Management</vt:lpstr>
      <vt:lpstr>Questions and discussion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EGI D4.4 and EGI Security Assessment</dc:title>
  <dc:creator>Linda Cornwall</dc:creator>
  <cp:lastModifiedBy>Linda Cornwall</cp:lastModifiedBy>
  <cp:revision>50</cp:revision>
  <dcterms:created xsi:type="dcterms:W3CDTF">2012-01-20T11:37:51Z</dcterms:created>
  <dcterms:modified xsi:type="dcterms:W3CDTF">2012-01-23T22:18:03Z</dcterms:modified>
</cp:coreProperties>
</file>