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7" r:id="rId3"/>
    <p:sldMasterId id="2147483700" r:id="rId4"/>
  </p:sldMasterIdLst>
  <p:notesMasterIdLst>
    <p:notesMasterId r:id="rId12"/>
  </p:notesMasterIdLst>
  <p:sldIdLst>
    <p:sldId id="256" r:id="rId5"/>
    <p:sldId id="257" r:id="rId6"/>
    <p:sldId id="262" r:id="rId7"/>
    <p:sldId id="258" r:id="rId8"/>
    <p:sldId id="260" r:id="rId9"/>
    <p:sldId id="263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0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16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27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27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27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28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6C57E2FA-6007-4BE5-BD3A-6A7AECA1B82E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2" name="Google Shape;3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94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- Text Only">
  <p:cSld name="Content - Text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9" descr="Image"/>
          <p:cNvPicPr preferRelativeResize="0"/>
          <p:nvPr/>
        </p:nvPicPr>
        <p:blipFill rotWithShape="1">
          <a:blip r:embed="rId2">
            <a:alphaModFix amt="25000"/>
          </a:blip>
          <a:srcRect t="12" b="11"/>
          <a:stretch/>
        </p:blipFill>
        <p:spPr>
          <a:xfrm>
            <a:off x="7446356" y="407966"/>
            <a:ext cx="1838327" cy="615793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" name="Google Shape;27;p9"/>
          <p:cNvGrpSpPr/>
          <p:nvPr/>
        </p:nvGrpSpPr>
        <p:grpSpPr>
          <a:xfrm>
            <a:off x="117525" y="-320669"/>
            <a:ext cx="722271" cy="1208103"/>
            <a:chOff x="0" y="0"/>
            <a:chExt cx="1926056" cy="2416204"/>
          </a:xfrm>
        </p:grpSpPr>
        <p:sp>
          <p:nvSpPr>
            <p:cNvPr id="28" name="Google Shape;28;p9"/>
            <p:cNvSpPr/>
            <p:nvPr/>
          </p:nvSpPr>
          <p:spPr>
            <a:xfrm>
              <a:off x="0" y="0"/>
              <a:ext cx="1926056" cy="2416204"/>
            </a:xfrm>
            <a:prstGeom prst="roundRect">
              <a:avLst>
                <a:gd name="adj" fmla="val 1881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900" b="1" i="0" u="none" strike="noStrike" cap="none">
                <a:solidFill>
                  <a:srgbClr val="5E5E5E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pic>
          <p:nvPicPr>
            <p:cNvPr id="29" name="Google Shape;29;p9" descr="Image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24692" y="1128751"/>
              <a:ext cx="1276671" cy="94242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961555" y="267349"/>
            <a:ext cx="7886700" cy="701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1B0"/>
              </a:buClr>
              <a:buSzPts val="5400"/>
              <a:buFont typeface="DM Sans"/>
              <a:buNone/>
              <a:defRPr>
                <a:solidFill>
                  <a:srgbClr val="0061B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FAA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FAA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FAA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FAA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FAA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FAA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FAA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FAA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961431" y="877887"/>
            <a:ext cx="7886700" cy="266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171450" marR="0" lvl="0" indent="-857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28282"/>
              </a:buClr>
              <a:buSzPts val="3100"/>
              <a:buFont typeface="DM Sans"/>
              <a:buNone/>
              <a:defRPr sz="1163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342900" marR="0" lvl="1" indent="-857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28282"/>
              </a:buClr>
              <a:buSzPts val="3100"/>
              <a:buFont typeface="DM Sans"/>
              <a:buNone/>
              <a:defRPr sz="1163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514350" marR="0" lvl="2" indent="-857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28282"/>
              </a:buClr>
              <a:buSzPts val="3100"/>
              <a:buFont typeface="DM Sans"/>
              <a:buNone/>
              <a:defRPr sz="1163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685800" marR="0" lvl="3" indent="-857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28282"/>
              </a:buClr>
              <a:buSzPts val="3100"/>
              <a:buFont typeface="DM Sans"/>
              <a:buNone/>
              <a:defRPr sz="1163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857250" marR="0" lvl="4" indent="-857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28282"/>
              </a:buClr>
              <a:buSzPts val="3100"/>
              <a:buFont typeface="DM Sans"/>
              <a:buNone/>
              <a:defRPr sz="1163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1028700" marR="0" lvl="5" indent="-191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8"/>
              <a:buFont typeface="DM Sans"/>
              <a:buChar char="•"/>
              <a:defRPr sz="1350" b="1" i="0" u="none" strike="noStrike" cap="non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1200150" marR="0" lvl="6" indent="-191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8"/>
              <a:buFont typeface="DM Sans"/>
              <a:buChar char="•"/>
              <a:defRPr sz="1350" b="1" i="0" u="none" strike="noStrike" cap="non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1371600" marR="0" lvl="7" indent="-191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8"/>
              <a:buFont typeface="DM Sans"/>
              <a:buChar char="•"/>
              <a:defRPr sz="1350" b="1" i="0" u="none" strike="noStrike" cap="non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1543050" marR="0" lvl="8" indent="-191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8"/>
              <a:buFont typeface="DM Sans"/>
              <a:buChar char="•"/>
              <a:defRPr sz="1350" b="1" i="0" u="none" strike="noStrike" cap="non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704847" y="6406205"/>
            <a:ext cx="256259" cy="40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DM Sans"/>
              <a:buNone/>
              <a:defRPr sz="675" b="0" i="0" u="none" strike="noStrike" cap="none">
                <a:solidFill>
                  <a:srgbClr val="999999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DM Sans"/>
              <a:buNone/>
              <a:defRPr sz="675" b="0" i="0" u="none" strike="noStrike" cap="none">
                <a:solidFill>
                  <a:srgbClr val="999999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DM Sans"/>
              <a:buNone/>
              <a:defRPr sz="675" b="0" i="0" u="none" strike="noStrike" cap="none">
                <a:solidFill>
                  <a:srgbClr val="999999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DM Sans"/>
              <a:buNone/>
              <a:defRPr sz="675" b="0" i="0" u="none" strike="noStrike" cap="none">
                <a:solidFill>
                  <a:srgbClr val="999999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DM Sans"/>
              <a:buNone/>
              <a:defRPr sz="675" b="0" i="0" u="none" strike="noStrike" cap="none">
                <a:solidFill>
                  <a:srgbClr val="999999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DM Sans"/>
              <a:buNone/>
              <a:defRPr sz="675" b="0" i="0" u="none" strike="noStrike" cap="none">
                <a:solidFill>
                  <a:srgbClr val="999999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DM Sans"/>
              <a:buNone/>
              <a:defRPr sz="675" b="0" i="0" u="none" strike="noStrike" cap="none">
                <a:solidFill>
                  <a:srgbClr val="999999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DM Sans"/>
              <a:buNone/>
              <a:defRPr sz="675" b="0" i="0" u="none" strike="noStrike" cap="none">
                <a:solidFill>
                  <a:srgbClr val="999999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DM Sans"/>
              <a:buNone/>
              <a:defRPr sz="675" b="0" i="0" u="none" strike="noStrike" cap="none">
                <a:solidFill>
                  <a:srgbClr val="999999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381000" y="1451809"/>
            <a:ext cx="84671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171450" marR="0" lvl="0" indent="-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1B0"/>
              </a:buClr>
              <a:buSzPts val="3200"/>
              <a:buFont typeface="DM Sans"/>
              <a:buNone/>
              <a:defRPr sz="1200" b="1" i="0" u="none" strike="noStrike" cap="none">
                <a:solidFill>
                  <a:srgbClr val="0061B0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342900" marR="0" lvl="1" indent="-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282"/>
              </a:buClr>
              <a:buSzPts val="4000"/>
              <a:buFont typeface="DM Sans"/>
              <a:buNone/>
              <a:defRPr sz="1500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514350" marR="0" lvl="2" indent="-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282"/>
              </a:buClr>
              <a:buSzPts val="4000"/>
              <a:buFont typeface="DM Sans"/>
              <a:buNone/>
              <a:defRPr sz="1500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685800" marR="0" lvl="3" indent="-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282"/>
              </a:buClr>
              <a:buSzPts val="4000"/>
              <a:buFont typeface="DM Sans"/>
              <a:buNone/>
              <a:defRPr sz="1500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857250" marR="0" lvl="4" indent="-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282"/>
              </a:buClr>
              <a:buSzPts val="4000"/>
              <a:buFont typeface="DM Sans"/>
              <a:buNone/>
              <a:defRPr sz="1500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1028700" marR="0" lvl="5" indent="-191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8"/>
              <a:buFont typeface="DM Sans"/>
              <a:buChar char="•"/>
              <a:defRPr sz="1350" b="1" i="0" u="none" strike="noStrike" cap="non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1200150" marR="0" lvl="6" indent="-191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8"/>
              <a:buFont typeface="DM Sans"/>
              <a:buChar char="•"/>
              <a:defRPr sz="1350" b="1" i="0" u="none" strike="noStrike" cap="non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1371600" marR="0" lvl="7" indent="-191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8"/>
              <a:buFont typeface="DM Sans"/>
              <a:buChar char="•"/>
              <a:defRPr sz="1350" b="1" i="0" u="none" strike="noStrike" cap="non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1543050" marR="0" lvl="8" indent="-191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8"/>
              <a:buFont typeface="DM Sans"/>
              <a:buChar char="•"/>
              <a:defRPr sz="1350" b="1" i="0" u="none" strike="noStrike" cap="non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3"/>
          </p:nvPr>
        </p:nvSpPr>
        <p:spPr>
          <a:xfrm>
            <a:off x="381000" y="1768133"/>
            <a:ext cx="8467130" cy="4138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171450" marR="0" lvl="0" indent="-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282"/>
              </a:buClr>
              <a:buSzPts val="3200"/>
              <a:buFont typeface="DM Sans"/>
              <a:buNone/>
              <a:defRPr sz="1200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342900" marR="0" lvl="1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282"/>
              </a:buClr>
              <a:buSzPts val="3200"/>
              <a:buFont typeface="DM Sans"/>
              <a:buChar char="•"/>
              <a:defRPr sz="1200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514350" marR="0" lvl="2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282"/>
              </a:buClr>
              <a:buSzPts val="3200"/>
              <a:buFont typeface="DM Sans"/>
              <a:buChar char="•"/>
              <a:defRPr sz="1200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685800" marR="0" lvl="3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282"/>
              </a:buClr>
              <a:buSzPts val="3200"/>
              <a:buFont typeface="DM Sans"/>
              <a:buChar char="•"/>
              <a:defRPr sz="1200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857250" marR="0" lvl="4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282"/>
              </a:buClr>
              <a:buSzPts val="3200"/>
              <a:buFont typeface="DM Sans"/>
              <a:buChar char="•"/>
              <a:defRPr sz="1200" b="0" i="0" u="none" strike="noStrike" cap="none">
                <a:solidFill>
                  <a:srgbClr val="82828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1028700" marR="0" lvl="5" indent="-191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8"/>
              <a:buFont typeface="DM Sans"/>
              <a:buChar char="•"/>
              <a:defRPr sz="1350" b="1" i="0" u="none" strike="noStrike" cap="non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1200150" marR="0" lvl="6" indent="-191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8"/>
              <a:buFont typeface="DM Sans"/>
              <a:buChar char="•"/>
              <a:defRPr sz="1350" b="1" i="0" u="none" strike="noStrike" cap="non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1371600" marR="0" lvl="7" indent="-191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8"/>
              <a:buFont typeface="DM Sans"/>
              <a:buChar char="•"/>
              <a:defRPr sz="1350" b="1" i="0" u="none" strike="noStrike" cap="non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1543050" marR="0" lvl="8" indent="-191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8"/>
              <a:buFont typeface="DM Sans"/>
              <a:buChar char="•"/>
              <a:defRPr sz="1350" b="1" i="0" u="none" strike="noStrike" cap="non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88438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718200" y="1405440"/>
            <a:ext cx="1654920" cy="41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900" b="1" strike="noStrike" spc="-1">
                <a:solidFill>
                  <a:srgbClr val="0E67AD"/>
                </a:solidFill>
                <a:latin typeface="Calibri"/>
                <a:ea typeface="Open Sans"/>
              </a:rPr>
              <a:t>www.egi.eu</a:t>
            </a:r>
            <a:endParaRPr lang="en-GB" sz="9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900" b="0" strike="noStrike" spc="-1">
                <a:solidFill>
                  <a:srgbClr val="0E67AD"/>
                </a:solidFill>
                <a:latin typeface="Calibri"/>
                <a:ea typeface="Open Sans"/>
              </a:rPr>
              <a:t>@EGI_eInfra</a:t>
            </a:r>
            <a:endParaRPr lang="en-GB" sz="900" b="0" strike="noStrike" spc="-1">
              <a:latin typeface="Arial"/>
            </a:endParaRPr>
          </a:p>
        </p:txBody>
      </p:sp>
      <p:sp>
        <p:nvSpPr>
          <p:cNvPr id="10" name="CustomShape 2"/>
          <p:cNvSpPr/>
          <p:nvPr/>
        </p:nvSpPr>
        <p:spPr>
          <a:xfrm>
            <a:off x="855720" y="6101640"/>
            <a:ext cx="2171880" cy="41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700" b="1" strike="noStrike" spc="-1">
                <a:solidFill>
                  <a:srgbClr val="0E67AD"/>
                </a:solidFill>
                <a:latin typeface="Calibri"/>
                <a:ea typeface="Open Sans"/>
              </a:rPr>
              <a:t>The work of the EGI Foundation</a:t>
            </a:r>
            <a:endParaRPr lang="en-GB" sz="7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700" b="0" i="1" strike="noStrike" spc="-1">
                <a:solidFill>
                  <a:srgbClr val="0E67AD"/>
                </a:solidFill>
                <a:latin typeface="Calibri"/>
                <a:ea typeface="Open Sans"/>
              </a:rPr>
              <a:t>is partly funded by the European Commission</a:t>
            </a:r>
            <a:endParaRPr lang="en-GB" sz="7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700" b="0" i="1" strike="noStrike" spc="-1">
                <a:solidFill>
                  <a:srgbClr val="0E67AD"/>
                </a:solidFill>
                <a:latin typeface="Calibri"/>
                <a:ea typeface="Open Sans"/>
              </a:rPr>
              <a:t>under H2020 Framework Programme</a:t>
            </a:r>
            <a:endParaRPr lang="en-GB" sz="700" b="0" strike="noStrike" spc="-1">
              <a:latin typeface="Arial"/>
            </a:endParaRPr>
          </a:p>
        </p:txBody>
      </p:sp>
      <p:pic>
        <p:nvPicPr>
          <p:cNvPr id="2" name="Image 3"/>
          <p:cNvPicPr/>
          <p:nvPr/>
        </p:nvPicPr>
        <p:blipFill>
          <a:blip r:embed="rId15"/>
          <a:stretch/>
        </p:blipFill>
        <p:spPr>
          <a:xfrm>
            <a:off x="6285600" y="2964600"/>
            <a:ext cx="2396880" cy="1840680"/>
          </a:xfrm>
          <a:prstGeom prst="rect">
            <a:avLst/>
          </a:prstGeom>
          <a:ln>
            <a:noFill/>
          </a:ln>
        </p:spPr>
      </p:pic>
      <p:pic>
        <p:nvPicPr>
          <p:cNvPr id="3" name="Image 5"/>
          <p:cNvPicPr/>
          <p:nvPr/>
        </p:nvPicPr>
        <p:blipFill>
          <a:blip r:embed="rId16"/>
          <a:stretch/>
        </p:blipFill>
        <p:spPr>
          <a:xfrm>
            <a:off x="295920" y="6136920"/>
            <a:ext cx="558000" cy="365040"/>
          </a:xfrm>
          <a:prstGeom prst="rect">
            <a:avLst/>
          </a:prstGeom>
          <a:ln>
            <a:noFill/>
          </a:ln>
        </p:spPr>
      </p:pic>
      <p:pic>
        <p:nvPicPr>
          <p:cNvPr id="4" name="Image 7"/>
          <p:cNvPicPr/>
          <p:nvPr/>
        </p:nvPicPr>
        <p:blipFill>
          <a:blip r:embed="rId17"/>
          <a:stretch/>
        </p:blipFill>
        <p:spPr>
          <a:xfrm>
            <a:off x="521280" y="1649520"/>
            <a:ext cx="140760" cy="124920"/>
          </a:xfrm>
          <a:prstGeom prst="rect">
            <a:avLst/>
          </a:prstGeom>
          <a:ln>
            <a:noFill/>
          </a:ln>
        </p:spPr>
      </p:pic>
      <p:pic>
        <p:nvPicPr>
          <p:cNvPr id="5" name="Image 14"/>
          <p:cNvPicPr/>
          <p:nvPr/>
        </p:nvPicPr>
        <p:blipFill>
          <a:blip r:embed="rId18"/>
          <a:stretch/>
        </p:blipFill>
        <p:spPr>
          <a:xfrm>
            <a:off x="543240" y="1476000"/>
            <a:ext cx="119160" cy="124920"/>
          </a:xfrm>
          <a:prstGeom prst="rect">
            <a:avLst/>
          </a:prstGeom>
          <a:ln>
            <a:noFill/>
          </a:ln>
        </p:spPr>
      </p:pic>
      <p:sp>
        <p:nvSpPr>
          <p:cNvPr id="6" name="CustomShape 3"/>
          <p:cNvSpPr/>
          <p:nvPr/>
        </p:nvSpPr>
        <p:spPr>
          <a:xfrm>
            <a:off x="3393360" y="125640"/>
            <a:ext cx="4089600" cy="44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800" b="1" strike="noStrike" spc="-1">
                <a:solidFill>
                  <a:srgbClr val="0E67AD"/>
                </a:solidFill>
                <a:latin typeface="Calibri"/>
                <a:ea typeface="Open Sans"/>
              </a:rPr>
              <a:t>EGI: Advanced Computing for Research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 4"/>
          <p:cNvPicPr/>
          <p:nvPr/>
        </p:nvPicPr>
        <p:blipFill>
          <a:blip r:embed="rId16"/>
          <a:stretch/>
        </p:blipFill>
        <p:spPr>
          <a:xfrm>
            <a:off x="1509480" y="131400"/>
            <a:ext cx="542160" cy="41616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6330600" y="6613560"/>
            <a:ext cx="978480" cy="15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-1">
                <a:solidFill>
                  <a:srgbClr val="0E67AD"/>
                </a:solidFill>
                <a:latin typeface="Calibri"/>
                <a:ea typeface="Open Sans"/>
              </a:rPr>
              <a:t>@EGI_eInfra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5451840" y="6613560"/>
            <a:ext cx="714960" cy="16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1" strike="noStrike" spc="-1">
                <a:solidFill>
                  <a:srgbClr val="0E67AD"/>
                </a:solidFill>
                <a:latin typeface="Calibri"/>
                <a:ea typeface="Open Sans"/>
              </a:rPr>
              <a:t>www.egi.eu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48" name="Line 3"/>
          <p:cNvSpPr/>
          <p:nvPr/>
        </p:nvSpPr>
        <p:spPr>
          <a:xfrm>
            <a:off x="6120720" y="6669000"/>
            <a:ext cx="360" cy="178200"/>
          </a:xfrm>
          <a:prstGeom prst="line">
            <a:avLst/>
          </a:prstGeom>
          <a:ln w="9360">
            <a:solidFill>
              <a:srgbClr val="3F6EC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4"/>
          <p:cNvSpPr/>
          <p:nvPr/>
        </p:nvSpPr>
        <p:spPr>
          <a:xfrm>
            <a:off x="7234920" y="6620760"/>
            <a:ext cx="894600" cy="2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94F3C926-E237-4241-A1AD-467A375C75E4}" type="datetime1">
              <a:rPr lang="en-GB" sz="900" b="1" strike="noStrike" spc="-1">
                <a:solidFill>
                  <a:srgbClr val="FFFFFF"/>
                </a:solidFill>
                <a:latin typeface="Calibri"/>
                <a:ea typeface="Open Sans"/>
              </a:rPr>
              <a:t>26/10/2023</a:t>
            </a:fld>
            <a:endParaRPr lang="en-GB" sz="900" b="0" strike="noStrike" spc="-1"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8773200" y="6612840"/>
            <a:ext cx="388080" cy="2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8D7DCA9B-A678-4950-ABE8-E6C95F2FDD98}" type="slidenum">
              <a:rPr lang="en-GB" sz="900" b="1" strike="noStrike" spc="-1">
                <a:solidFill>
                  <a:srgbClr val="FFFFFF"/>
                </a:solidFill>
                <a:latin typeface="Calibri"/>
                <a:ea typeface="Open Sans"/>
              </a:rPr>
              <a:t>‹#›</a:t>
            </a:fld>
            <a:endParaRPr lang="en-GB" sz="900" b="0" strike="noStrike" spc="-1">
              <a:latin typeface="Arial"/>
            </a:endParaRPr>
          </a:p>
        </p:txBody>
      </p:sp>
      <p:pic>
        <p:nvPicPr>
          <p:cNvPr id="51" name="Image 18"/>
          <p:cNvPicPr/>
          <p:nvPr/>
        </p:nvPicPr>
        <p:blipFill>
          <a:blip r:embed="rId17"/>
          <a:stretch/>
        </p:blipFill>
        <p:spPr>
          <a:xfrm>
            <a:off x="6247440" y="6669360"/>
            <a:ext cx="117720" cy="104760"/>
          </a:xfrm>
          <a:prstGeom prst="rect">
            <a:avLst/>
          </a:prstGeom>
          <a:ln>
            <a:noFill/>
          </a:ln>
        </p:spPr>
      </p:pic>
      <p:pic>
        <p:nvPicPr>
          <p:cNvPr id="52" name="Image 19"/>
          <p:cNvPicPr/>
          <p:nvPr/>
        </p:nvPicPr>
        <p:blipFill>
          <a:blip r:embed="rId18"/>
          <a:stretch/>
        </p:blipFill>
        <p:spPr>
          <a:xfrm>
            <a:off x="5400000" y="6669720"/>
            <a:ext cx="91440" cy="96120"/>
          </a:xfrm>
          <a:prstGeom prst="rect">
            <a:avLst/>
          </a:prstGeom>
          <a:ln>
            <a:noFill/>
          </a:ln>
        </p:spPr>
      </p:pic>
      <p:sp>
        <p:nvSpPr>
          <p:cNvPr id="53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4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1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 4"/>
          <p:cNvPicPr/>
          <p:nvPr/>
        </p:nvPicPr>
        <p:blipFill>
          <a:blip r:embed="rId15"/>
          <a:stretch/>
        </p:blipFill>
        <p:spPr>
          <a:xfrm>
            <a:off x="1509480" y="131400"/>
            <a:ext cx="542160" cy="416160"/>
          </a:xfrm>
          <a:prstGeom prst="rect">
            <a:avLst/>
          </a:prstGeom>
          <a:ln>
            <a:noFill/>
          </a:ln>
        </p:spPr>
      </p:pic>
      <p:sp>
        <p:nvSpPr>
          <p:cNvPr id="138" name="CustomShape 1"/>
          <p:cNvSpPr/>
          <p:nvPr/>
        </p:nvSpPr>
        <p:spPr>
          <a:xfrm>
            <a:off x="6330600" y="6613560"/>
            <a:ext cx="978480" cy="15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-1">
                <a:solidFill>
                  <a:srgbClr val="0E67AD"/>
                </a:solidFill>
                <a:latin typeface="Calibri"/>
                <a:ea typeface="Open Sans"/>
              </a:rPr>
              <a:t>@EGI_eInfra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5451840" y="6613560"/>
            <a:ext cx="714960" cy="16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1" strike="noStrike" spc="-1">
                <a:solidFill>
                  <a:srgbClr val="0E67AD"/>
                </a:solidFill>
                <a:latin typeface="Calibri"/>
                <a:ea typeface="Open Sans"/>
              </a:rPr>
              <a:t>www.egi.eu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140" name="Line 3"/>
          <p:cNvSpPr/>
          <p:nvPr/>
        </p:nvSpPr>
        <p:spPr>
          <a:xfrm>
            <a:off x="6120720" y="6669000"/>
            <a:ext cx="360" cy="178200"/>
          </a:xfrm>
          <a:prstGeom prst="line">
            <a:avLst/>
          </a:prstGeom>
          <a:ln w="9360">
            <a:solidFill>
              <a:srgbClr val="3F6EC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4"/>
          <p:cNvSpPr/>
          <p:nvPr/>
        </p:nvSpPr>
        <p:spPr>
          <a:xfrm>
            <a:off x="7234920" y="6620760"/>
            <a:ext cx="894600" cy="2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E3D9000B-8999-46A6-8ACF-CEE0CC83423F}" type="datetime1">
              <a:rPr lang="en-GB" sz="900" b="1" strike="noStrike" spc="-1">
                <a:solidFill>
                  <a:srgbClr val="FFFFFF"/>
                </a:solidFill>
                <a:latin typeface="Calibri"/>
                <a:ea typeface="Open Sans"/>
              </a:rPr>
              <a:t>26/10/2023</a:t>
            </a:fld>
            <a:endParaRPr lang="en-GB" sz="900" b="0" strike="noStrike" spc="-1">
              <a:latin typeface="Arial"/>
            </a:endParaRPr>
          </a:p>
        </p:txBody>
      </p:sp>
      <p:sp>
        <p:nvSpPr>
          <p:cNvPr id="142" name="CustomShape 5"/>
          <p:cNvSpPr/>
          <p:nvPr/>
        </p:nvSpPr>
        <p:spPr>
          <a:xfrm>
            <a:off x="8773200" y="6612840"/>
            <a:ext cx="388080" cy="2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A2AA2A3F-E641-4F3A-925E-59ADF78F4141}" type="slidenum">
              <a:rPr lang="en-GB" sz="900" b="1" strike="noStrike" spc="-1">
                <a:solidFill>
                  <a:srgbClr val="FFFFFF"/>
                </a:solidFill>
                <a:latin typeface="Calibri"/>
                <a:ea typeface="Open Sans"/>
              </a:rPr>
              <a:t>‹#›</a:t>
            </a:fld>
            <a:endParaRPr lang="en-GB" sz="900" b="0" strike="noStrike" spc="-1">
              <a:latin typeface="Arial"/>
            </a:endParaRPr>
          </a:p>
        </p:txBody>
      </p:sp>
      <p:pic>
        <p:nvPicPr>
          <p:cNvPr id="143" name="Image 18"/>
          <p:cNvPicPr/>
          <p:nvPr/>
        </p:nvPicPr>
        <p:blipFill>
          <a:blip r:embed="rId16"/>
          <a:stretch/>
        </p:blipFill>
        <p:spPr>
          <a:xfrm>
            <a:off x="6247440" y="6669360"/>
            <a:ext cx="117720" cy="104760"/>
          </a:xfrm>
          <a:prstGeom prst="rect">
            <a:avLst/>
          </a:prstGeom>
          <a:ln>
            <a:noFill/>
          </a:ln>
        </p:spPr>
      </p:pic>
      <p:pic>
        <p:nvPicPr>
          <p:cNvPr id="144" name="Image 19"/>
          <p:cNvPicPr/>
          <p:nvPr/>
        </p:nvPicPr>
        <p:blipFill>
          <a:blip r:embed="rId17"/>
          <a:stretch/>
        </p:blipFill>
        <p:spPr>
          <a:xfrm>
            <a:off x="5400000" y="6669720"/>
            <a:ext cx="91440" cy="96120"/>
          </a:xfrm>
          <a:prstGeom prst="rect">
            <a:avLst/>
          </a:prstGeom>
          <a:ln>
            <a:noFill/>
          </a:ln>
        </p:spPr>
      </p:pic>
      <p:sp>
        <p:nvSpPr>
          <p:cNvPr id="14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4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Image 4"/>
          <p:cNvPicPr/>
          <p:nvPr/>
        </p:nvPicPr>
        <p:blipFill>
          <a:blip r:embed="rId15"/>
          <a:stretch/>
        </p:blipFill>
        <p:spPr>
          <a:xfrm>
            <a:off x="1509480" y="131400"/>
            <a:ext cx="542160" cy="416160"/>
          </a:xfrm>
          <a:prstGeom prst="rect">
            <a:avLst/>
          </a:prstGeom>
          <a:ln>
            <a:noFill/>
          </a:ln>
        </p:spPr>
      </p:pic>
      <p:sp>
        <p:nvSpPr>
          <p:cNvPr id="184" name="CustomShape 1"/>
          <p:cNvSpPr/>
          <p:nvPr/>
        </p:nvSpPr>
        <p:spPr>
          <a:xfrm>
            <a:off x="6330600" y="6613560"/>
            <a:ext cx="978480" cy="15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-1">
                <a:solidFill>
                  <a:srgbClr val="0E67AD"/>
                </a:solidFill>
                <a:latin typeface="Calibri"/>
                <a:ea typeface="Open Sans"/>
              </a:rPr>
              <a:t>@EGI_eInfra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5451840" y="6613560"/>
            <a:ext cx="714960" cy="16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1" strike="noStrike" spc="-1">
                <a:solidFill>
                  <a:srgbClr val="0E67AD"/>
                </a:solidFill>
                <a:latin typeface="Calibri"/>
                <a:ea typeface="Open Sans"/>
              </a:rPr>
              <a:t>www.egi.eu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186" name="Line 3"/>
          <p:cNvSpPr/>
          <p:nvPr/>
        </p:nvSpPr>
        <p:spPr>
          <a:xfrm>
            <a:off x="6120720" y="6669000"/>
            <a:ext cx="360" cy="178200"/>
          </a:xfrm>
          <a:prstGeom prst="line">
            <a:avLst/>
          </a:prstGeom>
          <a:ln w="9360">
            <a:solidFill>
              <a:srgbClr val="3F6EC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4"/>
          <p:cNvSpPr/>
          <p:nvPr/>
        </p:nvSpPr>
        <p:spPr>
          <a:xfrm>
            <a:off x="7234920" y="6620760"/>
            <a:ext cx="894600" cy="2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403A0D74-C79F-4F97-8940-F377822586FC}" type="datetime1">
              <a:rPr lang="en-GB" sz="900" b="1" strike="noStrike" spc="-1">
                <a:solidFill>
                  <a:srgbClr val="FFFFFF"/>
                </a:solidFill>
                <a:latin typeface="Calibri"/>
                <a:ea typeface="Open Sans"/>
              </a:rPr>
              <a:t>26/10/2023</a:t>
            </a:fld>
            <a:endParaRPr lang="en-GB" sz="900" b="0" strike="noStrike" spc="-1">
              <a:latin typeface="Arial"/>
            </a:endParaRPr>
          </a:p>
        </p:txBody>
      </p:sp>
      <p:sp>
        <p:nvSpPr>
          <p:cNvPr id="188" name="CustomShape 5"/>
          <p:cNvSpPr/>
          <p:nvPr/>
        </p:nvSpPr>
        <p:spPr>
          <a:xfrm>
            <a:off x="8773200" y="6612840"/>
            <a:ext cx="388080" cy="2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C08EC09B-23C3-42DB-A4A3-66C7890DF116}" type="slidenum">
              <a:rPr lang="en-GB" sz="900" b="1" strike="noStrike" spc="-1">
                <a:solidFill>
                  <a:srgbClr val="FFFFFF"/>
                </a:solidFill>
                <a:latin typeface="Calibri"/>
                <a:ea typeface="Open Sans"/>
              </a:rPr>
              <a:t>‹#›</a:t>
            </a:fld>
            <a:endParaRPr lang="en-GB" sz="900" b="0" strike="noStrike" spc="-1">
              <a:latin typeface="Arial"/>
            </a:endParaRPr>
          </a:p>
        </p:txBody>
      </p:sp>
      <p:pic>
        <p:nvPicPr>
          <p:cNvPr id="189" name="Image 18"/>
          <p:cNvPicPr/>
          <p:nvPr/>
        </p:nvPicPr>
        <p:blipFill>
          <a:blip r:embed="rId16"/>
          <a:stretch/>
        </p:blipFill>
        <p:spPr>
          <a:xfrm>
            <a:off x="6247440" y="6669360"/>
            <a:ext cx="117720" cy="104760"/>
          </a:xfrm>
          <a:prstGeom prst="rect">
            <a:avLst/>
          </a:prstGeom>
          <a:ln>
            <a:noFill/>
          </a:ln>
        </p:spPr>
      </p:pic>
      <p:pic>
        <p:nvPicPr>
          <p:cNvPr id="190" name="Image 19"/>
          <p:cNvPicPr/>
          <p:nvPr/>
        </p:nvPicPr>
        <p:blipFill>
          <a:blip r:embed="rId17"/>
          <a:stretch/>
        </p:blipFill>
        <p:spPr>
          <a:xfrm>
            <a:off x="5400000" y="6669720"/>
            <a:ext cx="91440" cy="96120"/>
          </a:xfrm>
          <a:prstGeom prst="rect">
            <a:avLst/>
          </a:prstGeom>
          <a:ln>
            <a:noFill/>
          </a:ln>
        </p:spPr>
      </p:pic>
      <p:sp>
        <p:nvSpPr>
          <p:cNvPr id="191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92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LCG/ChangesForHEPsco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1225116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387720" y="2938320"/>
            <a:ext cx="4813560" cy="50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spcBef>
                <a:spcPts val="751"/>
              </a:spcBef>
            </a:pP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Open Sans"/>
              </a:rPr>
              <a:t>OMB Oct 2023</a:t>
            </a:r>
            <a:endParaRPr lang="en-GB" sz="3000" b="0" strike="noStrike" spc="-1" dirty="0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387720" y="4796640"/>
            <a:ext cx="1934640" cy="26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spcBef>
                <a:spcPts val="751"/>
              </a:spcBef>
            </a:pPr>
            <a:r>
              <a:rPr lang="en-US" sz="900" b="1" i="1" strike="noStrike" spc="-1">
                <a:solidFill>
                  <a:srgbClr val="FFFFFF"/>
                </a:solidFill>
                <a:latin typeface="Calibri"/>
                <a:ea typeface="Open Sans"/>
              </a:rPr>
              <a:t>EGI Foundation</a:t>
            </a:r>
            <a:endParaRPr lang="en-GB" sz="900" b="0" strike="noStrike" spc="-1">
              <a:latin typeface="Arial"/>
            </a:endParaRPr>
          </a:p>
        </p:txBody>
      </p:sp>
      <p:sp>
        <p:nvSpPr>
          <p:cNvPr id="283" name="CustomShape 3"/>
          <p:cNvSpPr/>
          <p:nvPr/>
        </p:nvSpPr>
        <p:spPr>
          <a:xfrm>
            <a:off x="387720" y="4395240"/>
            <a:ext cx="4491000" cy="26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spcBef>
                <a:spcPts val="751"/>
              </a:spcBef>
            </a:pPr>
            <a:r>
              <a:rPr lang="en-US" sz="1100" b="1" strike="noStrike" spc="-1">
                <a:solidFill>
                  <a:srgbClr val="FFFFFF"/>
                </a:solidFill>
                <a:latin typeface="Calibri"/>
                <a:ea typeface="Open Sans"/>
              </a:rPr>
              <a:t>Matthew Viljoen, </a:t>
            </a:r>
            <a:endParaRPr lang="en-GB" sz="11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lang="en-US" sz="1100" b="1" strike="noStrike" spc="-1">
                <a:solidFill>
                  <a:srgbClr val="FFFFFF"/>
                </a:solidFill>
                <a:latin typeface="Calibri"/>
                <a:ea typeface="Open Sans"/>
              </a:rPr>
              <a:t>Operations Manager</a:t>
            </a:r>
            <a:r>
              <a:rPr lang="en-US" sz="1300" b="1" strike="noStrike" spc="-1">
                <a:solidFill>
                  <a:srgbClr val="FFFFFF"/>
                </a:solidFill>
                <a:latin typeface="Calibri"/>
                <a:ea typeface="Open Sans"/>
              </a:rPr>
              <a:t> </a:t>
            </a:r>
            <a:endParaRPr lang="en-GB" sz="13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2579040" y="169200"/>
            <a:ext cx="4727160" cy="33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500" b="1" strike="noStrike" spc="-1">
                <a:solidFill>
                  <a:srgbClr val="0E67AD"/>
                </a:solidFill>
                <a:latin typeface="Calibri"/>
                <a:ea typeface="Open Sans"/>
              </a:rPr>
              <a:t>Agenda</a:t>
            </a:r>
            <a:endParaRPr lang="en-GB" sz="2500" b="0" strike="noStrike" spc="-1">
              <a:latin typeface="Arial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48B57479-2846-625B-9F70-D350BD609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50" y="800100"/>
            <a:ext cx="72263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2"/>
          <p:cNvSpPr txBox="1">
            <a:spLocks noGrp="1"/>
          </p:cNvSpPr>
          <p:nvPr>
            <p:ph type="title"/>
          </p:nvPr>
        </p:nvSpPr>
        <p:spPr>
          <a:xfrm>
            <a:off x="961555" y="899484"/>
            <a:ext cx="7886700" cy="422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38" tIns="17138" rIns="17138" bIns="17138" anchor="ctr" anchorCtr="0">
            <a:spAutoFit/>
          </a:bodyPr>
          <a:lstStyle/>
          <a:p>
            <a:r>
              <a:rPr lang="en-GB" sz="2800" dirty="0"/>
              <a:t>Deployment of new benchmark HEPscore23</a:t>
            </a:r>
            <a:endParaRPr sz="2800" dirty="0"/>
          </a:p>
        </p:txBody>
      </p:sp>
      <p:sp>
        <p:nvSpPr>
          <p:cNvPr id="387" name="Google Shape;387;p2"/>
          <p:cNvSpPr txBox="1">
            <a:spLocks noGrp="1"/>
          </p:cNvSpPr>
          <p:nvPr>
            <p:ph type="body" idx="1"/>
          </p:nvPr>
        </p:nvSpPr>
        <p:spPr>
          <a:xfrm>
            <a:off x="961431" y="1515666"/>
            <a:ext cx="7886700" cy="199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38" tIns="17138" rIns="17138" bIns="17138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388" name="Google Shape;388;p2"/>
          <p:cNvSpPr txBox="1">
            <a:spLocks noGrp="1"/>
          </p:cNvSpPr>
          <p:nvPr>
            <p:ph type="sldNum" idx="12"/>
          </p:nvPr>
        </p:nvSpPr>
        <p:spPr>
          <a:xfrm>
            <a:off x="8704847" y="5744129"/>
            <a:ext cx="256259" cy="138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spAutoFit/>
          </a:bodyPr>
          <a:lstStyle/>
          <a:p>
            <a:fld id="{00000000-1234-1234-1234-123412341234}" type="slidenum">
              <a:rPr lang="en-GB"/>
              <a:pPr/>
              <a:t>3</a:t>
            </a:fld>
            <a:endParaRPr/>
          </a:p>
        </p:txBody>
      </p:sp>
      <p:sp>
        <p:nvSpPr>
          <p:cNvPr id="389" name="Google Shape;389;p2"/>
          <p:cNvSpPr txBox="1">
            <a:spLocks noGrp="1"/>
          </p:cNvSpPr>
          <p:nvPr>
            <p:ph type="body" idx="3"/>
          </p:nvPr>
        </p:nvSpPr>
        <p:spPr>
          <a:xfrm>
            <a:off x="381000" y="1840230"/>
            <a:ext cx="8467130" cy="3668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t" anchorCtr="0">
            <a:noAutofit/>
          </a:bodyPr>
          <a:lstStyle/>
          <a:p>
            <a:pPr indent="-171450">
              <a:buSzPts val="4400"/>
              <a:buFont typeface="Arial"/>
              <a:buChar char="•"/>
            </a:pPr>
            <a:r>
              <a:rPr lang="en-GB" sz="1650" dirty="0"/>
              <a:t>The benchmark HEPscore23 is replacing HEPSPEC06</a:t>
            </a:r>
            <a:endParaRPr dirty="0"/>
          </a:p>
          <a:p>
            <a:pPr indent="-66675">
              <a:buSzPts val="4400"/>
            </a:pPr>
            <a:endParaRPr sz="1650" dirty="0"/>
          </a:p>
          <a:p>
            <a:pPr indent="-171450">
              <a:buSzPts val="4400"/>
              <a:buFont typeface="Arial"/>
              <a:buChar char="•"/>
            </a:pPr>
            <a:r>
              <a:rPr lang="en-GB" sz="1650" dirty="0"/>
              <a:t>New version of APEL client compliant with HEPScore23 to be released in UMD</a:t>
            </a:r>
            <a:endParaRPr dirty="0"/>
          </a:p>
          <a:p>
            <a:pPr indent="-66675">
              <a:buSzPts val="4400"/>
            </a:pPr>
            <a:endParaRPr sz="1650" dirty="0"/>
          </a:p>
          <a:p>
            <a:pPr indent="-171450">
              <a:buSzPts val="4400"/>
              <a:buFont typeface="Arial"/>
              <a:buChar char="•"/>
            </a:pPr>
            <a:r>
              <a:rPr lang="en-GB" sz="1650" dirty="0"/>
              <a:t>Testing on the central repository the aggregation of the accounting records and by benchmarks</a:t>
            </a:r>
            <a:endParaRPr dirty="0"/>
          </a:p>
          <a:p>
            <a:pPr marL="571500" lvl="1" indent="-171450">
              <a:buSzPts val="4400"/>
              <a:buFont typeface="Arial"/>
              <a:buChar char="•"/>
            </a:pPr>
            <a:r>
              <a:rPr lang="en-GB" sz="1650" dirty="0"/>
              <a:t>To monitor the move of resources to the new benchmark over the time</a:t>
            </a:r>
            <a:endParaRPr dirty="0"/>
          </a:p>
          <a:p>
            <a:pPr marL="571500" lvl="1" indent="-171450">
              <a:buSzPts val="4400"/>
              <a:buFont typeface="Arial"/>
              <a:buChar char="•"/>
            </a:pPr>
            <a:r>
              <a:rPr lang="en-GB" sz="1650" dirty="0"/>
              <a:t>The Accounting Portal will implement the change afterwards</a:t>
            </a:r>
            <a:endParaRPr sz="1650" dirty="0"/>
          </a:p>
          <a:p>
            <a:pPr marL="214313" indent="-214313">
              <a:buSzPts val="4400"/>
              <a:buFont typeface="Arial"/>
              <a:buChar char="•"/>
            </a:pPr>
            <a:endParaRPr lang="en-GB" sz="1650" dirty="0"/>
          </a:p>
          <a:p>
            <a:pPr marL="214313" indent="-214313">
              <a:buSzPts val="4400"/>
              <a:buFont typeface="Arial"/>
              <a:buChar char="•"/>
            </a:pPr>
            <a:r>
              <a:rPr lang="en-GB" sz="1650" dirty="0"/>
              <a:t>Investigating an issues preventing the staging Accounting Portal instance to retrieve the </a:t>
            </a:r>
            <a:r>
              <a:rPr lang="en-GB" sz="1650" dirty="0" err="1"/>
              <a:t>accountin</a:t>
            </a:r>
            <a:r>
              <a:rPr lang="en-GB" sz="1650" dirty="0"/>
              <a:t> records via the Message Service</a:t>
            </a:r>
          </a:p>
          <a:p>
            <a:pPr marL="214313" indent="-214313">
              <a:buSzPts val="4400"/>
              <a:buFont typeface="Arial"/>
              <a:buChar char="•"/>
            </a:pPr>
            <a:endParaRPr lang="en-GB" sz="1650" dirty="0"/>
          </a:p>
          <a:p>
            <a:pPr marL="214313" indent="-214313">
              <a:buSzPts val="4400"/>
              <a:buFont typeface="Arial"/>
              <a:buChar char="•"/>
            </a:pPr>
            <a:r>
              <a:rPr lang="en-GB" sz="1650" dirty="0"/>
              <a:t>Created </a:t>
            </a:r>
            <a:r>
              <a:rPr lang="en-GB" sz="1650" u="sng" dirty="0">
                <a:solidFill>
                  <a:schemeClr val="hlink"/>
                </a:solidFill>
                <a:hlinkClick r:id="rId3"/>
              </a:rPr>
              <a:t>Instructions</a:t>
            </a:r>
            <a:r>
              <a:rPr lang="en-GB" sz="1650" dirty="0"/>
              <a:t> for the sites for updating the </a:t>
            </a:r>
            <a:r>
              <a:rPr lang="en-GB" sz="1650" dirty="0" err="1"/>
              <a:t>apel</a:t>
            </a:r>
            <a:r>
              <a:rPr lang="en-GB" sz="1650" dirty="0"/>
              <a:t> client and use the new benchmark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"/>
          <p:cNvSpPr txBox="1">
            <a:spLocks noGrp="1"/>
          </p:cNvSpPr>
          <p:nvPr>
            <p:ph type="title"/>
          </p:nvPr>
        </p:nvSpPr>
        <p:spPr>
          <a:xfrm>
            <a:off x="961555" y="825912"/>
            <a:ext cx="7886700" cy="422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38" tIns="17138" rIns="17138" bIns="17138" anchor="ctr" anchorCtr="0">
            <a:spAutoFit/>
          </a:bodyPr>
          <a:lstStyle/>
          <a:p>
            <a:r>
              <a:rPr lang="en-GB" sz="2800" dirty="0"/>
              <a:t>Transition from X509 to federated identities</a:t>
            </a:r>
            <a:endParaRPr sz="2800" dirty="0"/>
          </a:p>
        </p:txBody>
      </p:sp>
      <p:sp>
        <p:nvSpPr>
          <p:cNvPr id="395" name="Google Shape;395;p3"/>
          <p:cNvSpPr txBox="1">
            <a:spLocks noGrp="1"/>
          </p:cNvSpPr>
          <p:nvPr>
            <p:ph type="body" idx="1"/>
          </p:nvPr>
        </p:nvSpPr>
        <p:spPr>
          <a:xfrm>
            <a:off x="961431" y="1515666"/>
            <a:ext cx="7886700" cy="199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38" tIns="17138" rIns="17138" bIns="17138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GB"/>
              <a:t>Focussing on the computing elements</a:t>
            </a:r>
            <a:endParaRPr/>
          </a:p>
        </p:txBody>
      </p:sp>
      <p:sp>
        <p:nvSpPr>
          <p:cNvPr id="396" name="Google Shape;396;p3"/>
          <p:cNvSpPr txBox="1">
            <a:spLocks noGrp="1"/>
          </p:cNvSpPr>
          <p:nvPr>
            <p:ph type="sldNum" idx="12"/>
          </p:nvPr>
        </p:nvSpPr>
        <p:spPr>
          <a:xfrm>
            <a:off x="8704847" y="5744129"/>
            <a:ext cx="256259" cy="138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spAutoFit/>
          </a:bodyPr>
          <a:lstStyle/>
          <a:p>
            <a:fld id="{00000000-1234-1234-1234-123412341234}" type="slidenum">
              <a:rPr lang="en-GB"/>
              <a:pPr/>
              <a:t>4</a:t>
            </a:fld>
            <a:endParaRPr/>
          </a:p>
        </p:txBody>
      </p:sp>
      <p:sp>
        <p:nvSpPr>
          <p:cNvPr id="397" name="Google Shape;397;p3"/>
          <p:cNvSpPr txBox="1">
            <a:spLocks noGrp="1"/>
          </p:cNvSpPr>
          <p:nvPr>
            <p:ph type="body" idx="3"/>
          </p:nvPr>
        </p:nvSpPr>
        <p:spPr>
          <a:xfrm>
            <a:off x="381000" y="1824990"/>
            <a:ext cx="8467130" cy="346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t" anchorCtr="0">
            <a:noAutofit/>
          </a:bodyPr>
          <a:lstStyle/>
          <a:p>
            <a:pPr marL="214313" indent="-214313">
              <a:buSzPts val="4400"/>
              <a:buFont typeface="Arial"/>
              <a:buChar char="•"/>
            </a:pPr>
            <a:r>
              <a:rPr lang="en-GB" sz="1650" dirty="0"/>
              <a:t>The </a:t>
            </a:r>
            <a:r>
              <a:rPr lang="en-GB" sz="1650" b="1" dirty="0"/>
              <a:t>Check-in team released a plugin </a:t>
            </a:r>
            <a:r>
              <a:rPr lang="en-GB" sz="1650" dirty="0"/>
              <a:t>for the CEs allowing the Check-in/AARC token profile to work</a:t>
            </a:r>
            <a:endParaRPr dirty="0"/>
          </a:p>
          <a:p>
            <a:pPr marL="214313" indent="-109538">
              <a:buSzPts val="4400"/>
            </a:pPr>
            <a:endParaRPr sz="1650" dirty="0"/>
          </a:p>
          <a:p>
            <a:pPr marL="214313" indent="-214313">
              <a:buSzPts val="4400"/>
              <a:buFont typeface="Arial"/>
              <a:buChar char="•"/>
            </a:pPr>
            <a:r>
              <a:rPr lang="en-GB" sz="1650" dirty="0"/>
              <a:t>The </a:t>
            </a:r>
            <a:r>
              <a:rPr lang="en-GB" sz="1650" b="1" dirty="0" err="1"/>
              <a:t>HTCondor</a:t>
            </a:r>
            <a:r>
              <a:rPr lang="en-GB" sz="1650" b="1" dirty="0"/>
              <a:t> team set-up an upgrade procedure </a:t>
            </a:r>
            <a:r>
              <a:rPr lang="en-GB" sz="1650" dirty="0"/>
              <a:t>to help sites and VOs with the migration from X509 personal certificates to tokens.</a:t>
            </a:r>
            <a:endParaRPr dirty="0"/>
          </a:p>
          <a:p>
            <a:pPr marL="614363" lvl="1" indent="-214313">
              <a:buSzPts val="4400"/>
              <a:buFont typeface="Arial"/>
              <a:buChar char="•"/>
            </a:pPr>
            <a:r>
              <a:rPr lang="en-GB" sz="1650" dirty="0"/>
              <a:t>Created an intermediate step where the plain SSL authentication (X509) can be used to authenticate a client' proxy, in addition to the VOMS-based or to the token-based one</a:t>
            </a:r>
            <a:endParaRPr dirty="0"/>
          </a:p>
          <a:p>
            <a:pPr marL="214313" indent="-109538">
              <a:buSzPts val="4400"/>
            </a:pPr>
            <a:endParaRPr sz="1650" dirty="0"/>
          </a:p>
          <a:p>
            <a:pPr marL="214313" indent="-214313">
              <a:buSzPts val="4400"/>
              <a:buFont typeface="Arial"/>
              <a:buChar char="•"/>
            </a:pPr>
            <a:r>
              <a:rPr lang="en-GB" sz="1650" dirty="0"/>
              <a:t>Agreed with WLCG to start with the upgrade/migration campaign when the LHC Heavy-Ion has finished (by the end of October</a:t>
            </a:r>
          </a:p>
          <a:p>
            <a:pPr marL="385763" lvl="1" indent="-214313">
              <a:buSzPts val="4400"/>
              <a:buFont typeface="Arial"/>
              <a:buChar char="•"/>
            </a:pPr>
            <a:r>
              <a:rPr lang="en-GB" sz="1650" dirty="0"/>
              <a:t>Waiting also for the new </a:t>
            </a:r>
            <a:r>
              <a:rPr lang="en-GB" sz="1650" dirty="0" err="1"/>
              <a:t>HTCondorCE</a:t>
            </a:r>
            <a:r>
              <a:rPr lang="en-GB" sz="1650" dirty="0"/>
              <a:t> version (9.0.19) included in UMD</a:t>
            </a:r>
            <a:endParaRPr dirty="0"/>
          </a:p>
          <a:p>
            <a:pPr marL="214313" indent="-109538">
              <a:buSzPts val="4400"/>
            </a:pPr>
            <a:endParaRPr sz="1650" dirty="0"/>
          </a:p>
          <a:p>
            <a:pPr marL="214313" indent="-214313">
              <a:buSzPts val="4400"/>
              <a:buFont typeface="Arial"/>
              <a:buChar char="•"/>
            </a:pPr>
            <a:r>
              <a:rPr lang="en-GB" sz="1650" dirty="0"/>
              <a:t>ARC-CE can still work with both VOMS and token </a:t>
            </a:r>
            <a:r>
              <a:rPr lang="en-GB" sz="1650" dirty="0" err="1"/>
              <a:t>authz</a:t>
            </a:r>
            <a:endParaRPr sz="16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5"/>
          <p:cNvSpPr txBox="1">
            <a:spLocks noGrp="1"/>
          </p:cNvSpPr>
          <p:nvPr>
            <p:ph type="title"/>
          </p:nvPr>
        </p:nvSpPr>
        <p:spPr>
          <a:xfrm>
            <a:off x="961555" y="840253"/>
            <a:ext cx="7886700" cy="477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38" tIns="17138" rIns="17138" bIns="17138" anchor="ctr" anchorCtr="0">
            <a:spAutoFit/>
          </a:bodyPr>
          <a:lstStyle/>
          <a:p>
            <a:r>
              <a:rPr lang="en-GB" sz="3200" dirty="0"/>
              <a:t>DPM decommissioning campaign</a:t>
            </a:r>
            <a:endParaRPr sz="3200" dirty="0"/>
          </a:p>
        </p:txBody>
      </p:sp>
      <p:sp>
        <p:nvSpPr>
          <p:cNvPr id="411" name="Google Shape;411;p5"/>
          <p:cNvSpPr txBox="1">
            <a:spLocks noGrp="1"/>
          </p:cNvSpPr>
          <p:nvPr>
            <p:ph type="body" idx="1"/>
          </p:nvPr>
        </p:nvSpPr>
        <p:spPr>
          <a:xfrm>
            <a:off x="961431" y="1515666"/>
            <a:ext cx="7886700" cy="199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38" tIns="17138" rIns="17138" bIns="17138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GB"/>
              <a:t>Started in Sept 2022</a:t>
            </a:r>
            <a:endParaRPr/>
          </a:p>
        </p:txBody>
      </p:sp>
      <p:sp>
        <p:nvSpPr>
          <p:cNvPr id="412" name="Google Shape;412;p5"/>
          <p:cNvSpPr txBox="1">
            <a:spLocks noGrp="1"/>
          </p:cNvSpPr>
          <p:nvPr>
            <p:ph type="sldNum" idx="12"/>
          </p:nvPr>
        </p:nvSpPr>
        <p:spPr>
          <a:xfrm>
            <a:off x="8704847" y="5744129"/>
            <a:ext cx="256259" cy="138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spAutoFit/>
          </a:bodyPr>
          <a:lstStyle/>
          <a:p>
            <a:fld id="{00000000-1234-1234-1234-123412341234}" type="slidenum">
              <a:rPr lang="en-GB"/>
              <a:pPr/>
              <a:t>5</a:t>
            </a:fld>
            <a:endParaRPr/>
          </a:p>
        </p:txBody>
      </p:sp>
      <p:sp>
        <p:nvSpPr>
          <p:cNvPr id="413" name="Google Shape;413;p5"/>
          <p:cNvSpPr txBox="1">
            <a:spLocks noGrp="1"/>
          </p:cNvSpPr>
          <p:nvPr>
            <p:ph type="body" idx="3"/>
          </p:nvPr>
        </p:nvSpPr>
        <p:spPr>
          <a:xfrm>
            <a:off x="381000" y="1824990"/>
            <a:ext cx="8467130" cy="346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t" anchorCtr="0">
            <a:noAutofit/>
          </a:bodyPr>
          <a:lstStyle/>
          <a:p>
            <a:pPr marL="214313" indent="-214313">
              <a:buSzPts val="4400"/>
              <a:buFont typeface="Arial"/>
              <a:buChar char="•"/>
            </a:pPr>
            <a:r>
              <a:rPr lang="en-GB" sz="1650"/>
              <a:t>DPM support ended in June 2023</a:t>
            </a:r>
            <a:endParaRPr/>
          </a:p>
          <a:p>
            <a:pPr marL="614363" lvl="1" indent="-214313">
              <a:buSzPts val="4400"/>
              <a:buFont typeface="Arial"/>
              <a:buChar char="•"/>
            </a:pPr>
            <a:r>
              <a:rPr lang="en-GB" sz="1650"/>
              <a:t>CERN takes care of security fix until June 2024</a:t>
            </a:r>
            <a:endParaRPr/>
          </a:p>
          <a:p>
            <a:pPr marL="214313" indent="-214313">
              <a:buSzPts val="4400"/>
              <a:buFont typeface="Arial"/>
              <a:buChar char="•"/>
            </a:pPr>
            <a:r>
              <a:rPr lang="en-GB" sz="1650"/>
              <a:t>57 sites involved</a:t>
            </a:r>
            <a:endParaRPr/>
          </a:p>
          <a:p>
            <a:pPr marL="214313" indent="-214313">
              <a:buSzPts val="4400"/>
              <a:buFont typeface="Arial"/>
              <a:buChar char="•"/>
            </a:pPr>
            <a:r>
              <a:rPr lang="en-GB" sz="1650"/>
              <a:t>Most of the sites migrated to dCache, EOS, xrootd.</a:t>
            </a:r>
            <a:endParaRPr/>
          </a:p>
          <a:p>
            <a:pPr marL="614363" lvl="1" indent="-214313">
              <a:buSzPts val="4400"/>
              <a:buFont typeface="Arial"/>
              <a:buChar char="•"/>
            </a:pPr>
            <a:r>
              <a:rPr lang="en-GB" sz="1650"/>
              <a:t>The rest will complete it either by the end 2023 or beginning of 2024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5"/>
          <p:cNvSpPr txBox="1">
            <a:spLocks noGrp="1"/>
          </p:cNvSpPr>
          <p:nvPr>
            <p:ph type="title"/>
          </p:nvPr>
        </p:nvSpPr>
        <p:spPr>
          <a:xfrm>
            <a:off x="961555" y="808723"/>
            <a:ext cx="7886700" cy="477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38" tIns="17138" rIns="17138" bIns="17138" anchor="ctr" anchorCtr="0">
            <a:spAutoFit/>
          </a:bodyPr>
          <a:lstStyle/>
          <a:p>
            <a:r>
              <a:rPr lang="en-GB" sz="3200" dirty="0"/>
              <a:t>Next Linux distribution to use</a:t>
            </a:r>
            <a:endParaRPr sz="3200" dirty="0"/>
          </a:p>
        </p:txBody>
      </p:sp>
      <p:sp>
        <p:nvSpPr>
          <p:cNvPr id="411" name="Google Shape;411;p5"/>
          <p:cNvSpPr txBox="1">
            <a:spLocks noGrp="1"/>
          </p:cNvSpPr>
          <p:nvPr>
            <p:ph type="body" idx="1"/>
          </p:nvPr>
        </p:nvSpPr>
        <p:spPr>
          <a:xfrm>
            <a:off x="961431" y="1515666"/>
            <a:ext cx="7886700" cy="199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138" tIns="17138" rIns="17138" bIns="17138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GB" dirty="0"/>
              <a:t>See also September GDB agenda: </a:t>
            </a:r>
            <a:r>
              <a:rPr lang="en-GB" dirty="0">
                <a:hlinkClick r:id="rId3"/>
              </a:rPr>
              <a:t>https://indico.cern.ch/event/1225116/</a:t>
            </a:r>
            <a:r>
              <a:rPr lang="en-GB" dirty="0"/>
              <a:t> </a:t>
            </a:r>
            <a:endParaRPr dirty="0"/>
          </a:p>
        </p:txBody>
      </p:sp>
      <p:sp>
        <p:nvSpPr>
          <p:cNvPr id="412" name="Google Shape;412;p5"/>
          <p:cNvSpPr txBox="1">
            <a:spLocks noGrp="1"/>
          </p:cNvSpPr>
          <p:nvPr>
            <p:ph type="sldNum" idx="12"/>
          </p:nvPr>
        </p:nvSpPr>
        <p:spPr>
          <a:xfrm>
            <a:off x="8704847" y="5744129"/>
            <a:ext cx="256259" cy="138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spAutoFit/>
          </a:bodyPr>
          <a:lstStyle/>
          <a:p>
            <a:fld id="{00000000-1234-1234-1234-123412341234}" type="slidenum">
              <a:rPr lang="en-GB"/>
              <a:pPr/>
              <a:t>6</a:t>
            </a:fld>
            <a:endParaRPr/>
          </a:p>
        </p:txBody>
      </p:sp>
      <p:sp>
        <p:nvSpPr>
          <p:cNvPr id="413" name="Google Shape;413;p5"/>
          <p:cNvSpPr txBox="1">
            <a:spLocks noGrp="1"/>
          </p:cNvSpPr>
          <p:nvPr>
            <p:ph type="body" idx="3"/>
          </p:nvPr>
        </p:nvSpPr>
        <p:spPr>
          <a:xfrm>
            <a:off x="381000" y="1793460"/>
            <a:ext cx="8467130" cy="346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t" anchorCtr="0">
            <a:noAutofit/>
          </a:bodyPr>
          <a:lstStyle/>
          <a:p>
            <a:pPr marL="214313" indent="-214313">
              <a:buSzPts val="4400"/>
              <a:buFont typeface="Arial"/>
              <a:buChar char="•"/>
            </a:pPr>
            <a:r>
              <a:rPr lang="en-GB" sz="1500" dirty="0"/>
              <a:t>All EL9 variants are deemed </a:t>
            </a:r>
            <a:r>
              <a:rPr lang="en-GB" sz="1500" b="1" dirty="0"/>
              <a:t>compatible</a:t>
            </a:r>
            <a:r>
              <a:rPr lang="en-GB" sz="1500" dirty="0"/>
              <a:t> with each other</a:t>
            </a:r>
          </a:p>
          <a:p>
            <a:pPr marL="385763" lvl="1" indent="-214313">
              <a:buSzPts val="4400"/>
              <a:buFont typeface="Arial"/>
              <a:buChar char="•"/>
            </a:pPr>
            <a:r>
              <a:rPr lang="en-GB" sz="1500" dirty="0"/>
              <a:t>Alma 9 (AL9) aims to remain </a:t>
            </a:r>
            <a:r>
              <a:rPr lang="en-GB" sz="1500" b="1" dirty="0"/>
              <a:t>ABI</a:t>
            </a:r>
            <a:r>
              <a:rPr lang="en-GB" sz="1500" dirty="0"/>
              <a:t> compatible with RHEL9</a:t>
            </a:r>
          </a:p>
          <a:p>
            <a:pPr marL="385763" lvl="1" indent="-214313">
              <a:buSzPts val="4400"/>
              <a:buFont typeface="Arial"/>
              <a:buChar char="•"/>
            </a:pPr>
            <a:r>
              <a:rPr lang="en-GB" sz="1500" dirty="0"/>
              <a:t>Rocky 9 (RL9) continues being </a:t>
            </a:r>
            <a:r>
              <a:rPr lang="en-GB" sz="1500" b="1" dirty="0"/>
              <a:t>exact</a:t>
            </a:r>
            <a:r>
              <a:rPr lang="en-GB" sz="1500" dirty="0"/>
              <a:t> rebuilds for now</a:t>
            </a:r>
          </a:p>
          <a:p>
            <a:pPr marL="385763" lvl="1" indent="-214313">
              <a:buSzPts val="4400"/>
              <a:buFont typeface="Arial"/>
              <a:buChar char="•"/>
            </a:pPr>
            <a:r>
              <a:rPr lang="en-GB" sz="1500" dirty="0"/>
              <a:t>CentOS 9 is </a:t>
            </a:r>
            <a:r>
              <a:rPr lang="en-GB" sz="1500" b="1" dirty="0"/>
              <a:t>discouraged</a:t>
            </a:r>
            <a:r>
              <a:rPr lang="en-GB" sz="1500" dirty="0"/>
              <a:t> because of questionable support</a:t>
            </a:r>
          </a:p>
          <a:p>
            <a:pPr marL="214313" indent="-214313">
              <a:buSzPts val="4400"/>
              <a:buFont typeface="Arial"/>
              <a:buChar char="•"/>
            </a:pPr>
            <a:endParaRPr lang="en-GB" sz="1500" dirty="0"/>
          </a:p>
          <a:p>
            <a:pPr marL="214313" indent="-214313">
              <a:buSzPts val="4400"/>
              <a:buFont typeface="Arial"/>
              <a:buChar char="•"/>
            </a:pPr>
            <a:r>
              <a:rPr lang="en-GB" sz="1500" dirty="0"/>
              <a:t>CERN and possibly FNAL will look into Debian as a </a:t>
            </a:r>
            <a:r>
              <a:rPr lang="en-GB" sz="1500" b="1" dirty="0"/>
              <a:t>future</a:t>
            </a:r>
            <a:r>
              <a:rPr lang="en-GB" sz="1500" dirty="0"/>
              <a:t> alternative.</a:t>
            </a:r>
          </a:p>
          <a:p>
            <a:pPr marL="214313" indent="-214313">
              <a:buSzPts val="4400"/>
              <a:buFont typeface="Arial"/>
              <a:buChar char="•"/>
            </a:pPr>
            <a:endParaRPr lang="en-GB" sz="1500" dirty="0"/>
          </a:p>
          <a:p>
            <a:pPr marL="214313" indent="-214313">
              <a:buSzPts val="4400"/>
              <a:buFont typeface="Arial"/>
              <a:buChar char="•"/>
            </a:pPr>
            <a:r>
              <a:rPr lang="en-GB" sz="1500" dirty="0"/>
              <a:t>Some discussions at the </a:t>
            </a:r>
            <a:r>
              <a:rPr lang="en-GB" sz="1500" dirty="0" err="1"/>
              <a:t>Hepix</a:t>
            </a:r>
            <a:r>
              <a:rPr lang="en-GB" sz="1500" dirty="0"/>
              <a:t> workshop last week</a:t>
            </a: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95558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176760" y="1825560"/>
            <a:ext cx="8752680" cy="426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71360" indent="-1695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Open Sans"/>
              </a:rPr>
              <a:t>21 Dec (provisional)</a:t>
            </a:r>
            <a:endParaRPr lang="en-GB" sz="2800" b="0" strike="noStrike" spc="-1" dirty="0">
              <a:latin typeface="Arial"/>
            </a:endParaRPr>
          </a:p>
          <a:p>
            <a:pPr marL="171360" indent="-1695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Open Sans"/>
              </a:rPr>
              <a:t>To be confirmed on ML</a:t>
            </a:r>
            <a:endParaRPr lang="en-GB" sz="2800" b="0" strike="noStrike" spc="-1" dirty="0">
              <a:latin typeface="Arial"/>
            </a:endParaRPr>
          </a:p>
        </p:txBody>
      </p:sp>
      <p:sp>
        <p:nvSpPr>
          <p:cNvPr id="293" name="CustomShape 2"/>
          <p:cNvSpPr/>
          <p:nvPr/>
        </p:nvSpPr>
        <p:spPr>
          <a:xfrm>
            <a:off x="2579040" y="225360"/>
            <a:ext cx="4727160" cy="45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500" b="1" strike="noStrike" spc="-1">
                <a:solidFill>
                  <a:srgbClr val="0E67AD"/>
                </a:solidFill>
                <a:latin typeface="Calibri"/>
                <a:ea typeface="Open Sans"/>
              </a:rPr>
              <a:t>Next OMB</a:t>
            </a:r>
            <a:endParaRPr lang="en-GB" sz="2500" b="0" strike="noStrike" spc="-1">
              <a:latin typeface="Arial"/>
            </a:endParaRPr>
          </a:p>
        </p:txBody>
      </p:sp>
      <p:sp>
        <p:nvSpPr>
          <p:cNvPr id="294" name="CustomShape 3"/>
          <p:cNvSpPr/>
          <p:nvPr/>
        </p:nvSpPr>
        <p:spPr>
          <a:xfrm>
            <a:off x="2579040" y="837720"/>
            <a:ext cx="4727160" cy="36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EGI_4-3_v1.3</Template>
  <TotalTime>9374</TotalTime>
  <Words>383</Words>
  <Application>Microsoft Macintosh PowerPoint</Application>
  <PresentationFormat>On-screen Show (4:3)</PresentationFormat>
  <Paragraphs>52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DM Sans</vt:lpstr>
      <vt:lpstr>Helvetica Neue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Deployment of new benchmark HEPscore23</vt:lpstr>
      <vt:lpstr>Transition from X509 to federated identities</vt:lpstr>
      <vt:lpstr>DPM decommissioning campaign</vt:lpstr>
      <vt:lpstr>Next Linux distribution to use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apaolini</dc:creator>
  <dc:description/>
  <cp:lastModifiedBy>Matthew Viljoen</cp:lastModifiedBy>
  <cp:revision>117</cp:revision>
  <dcterms:created xsi:type="dcterms:W3CDTF">2019-04-25T12:36:47Z</dcterms:created>
  <dcterms:modified xsi:type="dcterms:W3CDTF">2023-10-26T07:34:52Z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Hewlett-Packard 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</vt:i4>
  </property>
</Properties>
</file>