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75" r:id="rId9"/>
    <p:sldId id="277" r:id="rId10"/>
    <p:sldId id="269" r:id="rId11"/>
    <p:sldId id="271" r:id="rId12"/>
    <p:sldId id="278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00C52-C040-472B-5093-4E48DC2AA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9C43EC-FD88-E3A3-87B5-DAE651B2C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FEB8A-E5F2-FBF0-940F-B90A73310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601E-4064-4433-AECE-C446AC6A7A7E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49DEB-DD41-35DC-C775-E11C2B448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C3A33-23D4-532D-BFF6-0E57B7E62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51AA-696B-4515-BE69-D77EF2335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556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CC05-1826-6B8D-38BD-29C6E7D3C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35DF39-943F-187A-EC57-0DC8F5B363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CF293-51FB-2D9D-E75F-5BA396E0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601E-4064-4433-AECE-C446AC6A7A7E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4257E-3289-A4EF-1C54-347803E14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F7683-AEBB-FE72-04D8-F28965D60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51AA-696B-4515-BE69-D77EF2335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72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4A96EA-D3FE-61A8-084D-F49C563B32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154FE0-4C11-7B85-2BE9-A42C191B66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36A8A-8AE6-F4BA-33F0-6021C3041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601E-4064-4433-AECE-C446AC6A7A7E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80CA4-10F4-5555-9656-77EA629DF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C8D76-B619-1309-C9FA-B19169E25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51AA-696B-4515-BE69-D77EF2335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52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C1593-4AC7-E6D2-2402-FF3228366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6884A-30F8-BDB2-B6F7-98068A275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2C832-B70E-035B-ECD1-016B8545A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601E-4064-4433-AECE-C446AC6A7A7E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BAF3A-5CF0-A71C-19B7-0D4BAB649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E786F-77D7-A18B-D93D-6E1C0892C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51AA-696B-4515-BE69-D77EF2335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12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F5763-AF08-7B2E-C004-86C8E1CDD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E33C2F-FA67-70BB-B363-31B35ED72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53711-3C08-05D5-8D53-8E88E6FEA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601E-4064-4433-AECE-C446AC6A7A7E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3D06A-0D0A-75BB-969B-CF82607C0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9B1E5-4913-9CFD-B904-B3071CD23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51AA-696B-4515-BE69-D77EF2335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044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2F4EA-EB4B-AA79-C8DD-2BC46F325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355F7-D321-5B5B-8830-E67DBD6CAA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4D47D2-EEF7-2228-FA45-4650EFE2D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3C2F0-73DD-18A3-BDDF-C4CE70C13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601E-4064-4433-AECE-C446AC6A7A7E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DA704-97EB-7379-1A10-8071A4E29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7F586-B19A-40A2-83D1-C171FDAC4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51AA-696B-4515-BE69-D77EF2335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943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21DE4-5FEA-2A7D-161D-73085EDFC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03108-214C-B4A3-FC3C-63C189613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50528F-A11D-4DD4-B3B3-81ED611A5C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82B584-FFDC-6B28-ECC8-9EEC0E89DF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9AD0DD-2194-B582-AA0C-2F6ABEB206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EED05A-7845-6E55-BCBE-CB6C4DD92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601E-4064-4433-AECE-C446AC6A7A7E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A0D945-EF23-25B7-F605-2A6CB1045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2D02A7-EC1B-A81F-6E1B-1A06B2A66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51AA-696B-4515-BE69-D77EF2335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70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98018-39EF-3D57-52C4-BC7B6AED1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F231C1-2573-DAAE-CE13-294BFE6AE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601E-4064-4433-AECE-C446AC6A7A7E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CE0E88-4E08-FBFA-A019-E743B2C33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A59DC2-8982-1D84-0578-4AD7148CD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51AA-696B-4515-BE69-D77EF2335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13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C372E4-BE06-1B0A-622F-11878476E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601E-4064-4433-AECE-C446AC6A7A7E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81E86B-8C3A-CF37-FD8E-BD1EB7312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651C4-25B0-75A9-7BB5-2E36A95E1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51AA-696B-4515-BE69-D77EF2335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799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C63A-E361-0DB8-D9F7-4491B35D1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C00F6-94D7-644B-11FF-F2F2C67CD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2F1AA4-662F-D060-26D6-DABFCA097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F5DD01-8AC7-548A-4401-0EF1A1592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601E-4064-4433-AECE-C446AC6A7A7E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E2DE24-35B7-DC90-AE7C-A98EC7BD8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6D634C-B1F5-2488-2B7E-6F198F2A8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51AA-696B-4515-BE69-D77EF2335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471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9BC8D-DC44-C055-268E-4ED10BF6C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F51689-6123-8A27-4284-E5DA2B78F4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62E412-52CE-BD96-F059-337E3F99E2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57288A-3520-5BD7-8BD8-388436849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601E-4064-4433-AECE-C446AC6A7A7E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836CC-3FD3-C71F-E550-64FD9FCB6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9F909A-8E04-4F80-91D1-77B4CC5C2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51AA-696B-4515-BE69-D77EF2335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84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84267B-4CFD-5A5D-A758-9D18C59D2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0903DF-4193-EAE8-AF51-F840DE977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B7E6A-0EFD-85FB-F536-4D899CAE9C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E601E-4064-4433-AECE-C446AC6A7A7E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643F9-6A67-E8DB-FE5B-8B1A70EBC5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EB542-4FC3-E219-2975-2E8A3B6CBE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51AA-696B-4515-BE69-D77EF2335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83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visories.egi.eu/Advisory-EGI-SVG-%3cCVE" TargetMode="External"/><Relationship Id="rId2" Type="http://schemas.openxmlformats.org/officeDocument/2006/relationships/hyperlink" Target="https://advisories.egi.eu/Advisory-EGI-SVG-%3cyear%3e-N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dvisories.egi.eu/Advisory-EGI-SVG-2023-5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5E637-C01F-33E8-824B-C108F360C6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EGI SVG</a:t>
            </a:r>
            <a:br>
              <a:rPr lang="en-GB" dirty="0"/>
            </a:br>
            <a:r>
              <a:rPr lang="en-GB" dirty="0"/>
              <a:t>New Advisory style/template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B42C38-9F4B-FFDD-5BB4-9DEF8DB842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Linda Cornwall and the EGI SVG</a:t>
            </a:r>
          </a:p>
          <a:p>
            <a:r>
              <a:rPr lang="en-GB" dirty="0"/>
              <a:t>EGI OMB 26</a:t>
            </a:r>
            <a:r>
              <a:rPr lang="en-GB" baseline="30000" dirty="0"/>
              <a:t>th</a:t>
            </a:r>
            <a:r>
              <a:rPr lang="en-GB" dirty="0"/>
              <a:t> October 2023</a:t>
            </a:r>
          </a:p>
        </p:txBody>
      </p:sp>
    </p:spTree>
    <p:extLst>
      <p:ext uri="{BB962C8B-B14F-4D97-AF65-F5344CB8AC3E}">
        <p14:creationId xmlns:p14="http://schemas.microsoft.com/office/powerpoint/2010/main" val="3416991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92B99-AE68-4415-70F0-3EA438AF8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So.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2E968-B70A-5AA1-63EC-FF09A3636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do people think?</a:t>
            </a:r>
          </a:p>
          <a:p>
            <a:r>
              <a:rPr lang="en-GB" dirty="0"/>
              <a:t>You should have seen some, advisories are cc’d to </a:t>
            </a:r>
            <a:r>
              <a:rPr lang="en-GB" dirty="0" err="1"/>
              <a:t>noc</a:t>
            </a:r>
            <a:r>
              <a:rPr lang="en-GB" dirty="0"/>
              <a:t>-managers list</a:t>
            </a:r>
          </a:p>
          <a:p>
            <a:r>
              <a:rPr lang="en-GB" dirty="0"/>
              <a:t>Are you happy that we removed the context from the advisory, and just have it as a reference to a web page?</a:t>
            </a:r>
          </a:p>
          <a:p>
            <a:r>
              <a:rPr lang="en-GB" dirty="0"/>
              <a:t>Are you happy that the procedure itself is referred to in the web page, not in the advisory?</a:t>
            </a:r>
          </a:p>
          <a:p>
            <a:r>
              <a:rPr lang="en-GB" dirty="0"/>
              <a:t>Are you happy that we removed the timeline?</a:t>
            </a:r>
          </a:p>
          <a:p>
            <a:r>
              <a:rPr lang="en-GB" dirty="0"/>
              <a:t>Should the credit stay in the e-mail, or only be on the web page?</a:t>
            </a:r>
          </a:p>
          <a:p>
            <a:r>
              <a:rPr lang="en-GB" dirty="0"/>
              <a:t>Comments/suggestions for improvements welcome.</a:t>
            </a:r>
          </a:p>
        </p:txBody>
      </p:sp>
    </p:spTree>
    <p:extLst>
      <p:ext uri="{BB962C8B-B14F-4D97-AF65-F5344CB8AC3E}">
        <p14:creationId xmlns:p14="http://schemas.microsoft.com/office/powerpoint/2010/main" val="3880767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13F54-95A7-CAAE-F088-B9F7EDDC2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Also - Using CERN CodiMD for 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52101-C00A-6AFB-5F06-FBD1D2BF4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have started using CERN CodiMD for joint drafting of advisories</a:t>
            </a:r>
          </a:p>
          <a:p>
            <a:r>
              <a:rPr lang="en-GB" dirty="0"/>
              <a:t>This is more efficient</a:t>
            </a:r>
          </a:p>
          <a:p>
            <a:r>
              <a:rPr lang="en-GB" dirty="0"/>
              <a:t>Better than text files attached to RT tickets/e-mails</a:t>
            </a:r>
          </a:p>
        </p:txBody>
      </p:sp>
    </p:spTree>
    <p:extLst>
      <p:ext uri="{BB962C8B-B14F-4D97-AF65-F5344CB8AC3E}">
        <p14:creationId xmlns:p14="http://schemas.microsoft.com/office/powerpoint/2010/main" val="3700619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43222-53B5-5E2A-5298-59D63D5A5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And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CF64F-38D6-2F12-9844-D6715595C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12 advisories since last OMB in June.</a:t>
            </a:r>
          </a:p>
          <a:p>
            <a:r>
              <a:rPr lang="en-GB" dirty="0"/>
              <a:t>2 critical, 7 High, 2 Alert, 1 Moderate</a:t>
            </a:r>
          </a:p>
        </p:txBody>
      </p:sp>
    </p:spTree>
    <p:extLst>
      <p:ext uri="{BB962C8B-B14F-4D97-AF65-F5344CB8AC3E}">
        <p14:creationId xmlns:p14="http://schemas.microsoft.com/office/powerpoint/2010/main" val="1866273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4C775-D370-0622-2F42-D434B8C28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More at a </a:t>
            </a:r>
            <a:r>
              <a:rPr lang="en-GB"/>
              <a:t>later date on </a:t>
            </a:r>
            <a:r>
              <a:rPr lang="en-GB" dirty="0"/>
              <a:t>EGI SVG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28558-0B1C-0191-F41A-8433576C5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Plan to summarize what we do, who our contacts are at present</a:t>
            </a:r>
          </a:p>
          <a:p>
            <a:r>
              <a:rPr lang="en-GB" dirty="0"/>
              <a:t>Look at plans for further improvements in the future</a:t>
            </a:r>
          </a:p>
        </p:txBody>
      </p:sp>
    </p:spTree>
    <p:extLst>
      <p:ext uri="{BB962C8B-B14F-4D97-AF65-F5344CB8AC3E}">
        <p14:creationId xmlns:p14="http://schemas.microsoft.com/office/powerpoint/2010/main" val="52329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A04CE-628F-602E-A84B-786E10D9E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did we change the Advisory template?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7AAD1-B585-EB72-BBC3-28616AE3B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People thought it should be shorter</a:t>
            </a:r>
          </a:p>
          <a:p>
            <a:r>
              <a:rPr lang="en-GB" dirty="0"/>
              <a:t>Easier to read/quicker for people to act</a:t>
            </a:r>
          </a:p>
          <a:p>
            <a:r>
              <a:rPr lang="en-GB" dirty="0"/>
              <a:t>Other services such as OSG have shorter advisories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912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E844E-895F-0D80-2AEF-12CD2FFF0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the main changes?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CB589-1993-F8C3-641F-F825F61EB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Shorter e-mail title</a:t>
            </a:r>
          </a:p>
          <a:p>
            <a:r>
              <a:rPr lang="en-GB" dirty="0"/>
              <a:t>Advisory Id  EGI-SVG-&lt;year&gt;-&lt;NN&gt;</a:t>
            </a:r>
          </a:p>
          <a:p>
            <a:pPr lvl="1"/>
            <a:r>
              <a:rPr lang="en-GB" dirty="0">
                <a:hlinkClick r:id="rId2"/>
              </a:rPr>
              <a:t>https://advisories.egi.eu/Advisory-EGI-SVG-&lt;year&gt;-NN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But continue to have the link to </a:t>
            </a:r>
          </a:p>
          <a:p>
            <a:pPr lvl="1"/>
            <a:r>
              <a:rPr lang="en-GB" dirty="0">
                <a:hlinkClick r:id="rId3"/>
              </a:rPr>
              <a:t>https://advisories.egi.eu/Advisory-SVG-&lt;CVE</a:t>
            </a:r>
            <a:r>
              <a:rPr lang="en-GB" dirty="0"/>
              <a:t>&gt;  </a:t>
            </a:r>
          </a:p>
          <a:p>
            <a:pPr lvl="1"/>
            <a:r>
              <a:rPr lang="en-GB" dirty="0"/>
              <a:t>Where there IS a CVE, as this is used by CSIRT/IRTF</a:t>
            </a:r>
          </a:p>
          <a:p>
            <a:r>
              <a:rPr lang="en-GB" dirty="0"/>
              <a:t>Headings</a:t>
            </a:r>
          </a:p>
          <a:p>
            <a:pPr lvl="1"/>
            <a:r>
              <a:rPr lang="en-GB" dirty="0"/>
              <a:t>Instead of underlining, headings are in capitols and begin with ##</a:t>
            </a:r>
          </a:p>
          <a:p>
            <a:pPr lvl="1"/>
            <a:r>
              <a:rPr lang="en-GB" dirty="0"/>
              <a:t>This makes it a bit shorter</a:t>
            </a:r>
          </a:p>
          <a:p>
            <a:pPr lvl="1"/>
            <a:r>
              <a:rPr lang="en-GB" dirty="0"/>
              <a:t>And the ## works as a sub-heading in markdown</a:t>
            </a:r>
          </a:p>
          <a:p>
            <a:r>
              <a:rPr lang="en-GB" dirty="0"/>
              <a:t>Removed the detailed context – and refer to a web page</a:t>
            </a:r>
          </a:p>
          <a:p>
            <a:pPr lvl="1"/>
            <a:r>
              <a:rPr lang="en-GB" dirty="0"/>
              <a:t>This makes it substantially shorter</a:t>
            </a:r>
          </a:p>
          <a:p>
            <a:pPr lvl="2"/>
            <a:r>
              <a:rPr lang="en-US" dirty="0"/>
              <a:t>Also no longer including link to the procedure document</a:t>
            </a:r>
            <a:endParaRPr lang="en-GB" dirty="0"/>
          </a:p>
          <a:p>
            <a:pPr lvl="1"/>
            <a:r>
              <a:rPr lang="en-GB" dirty="0"/>
              <a:t>Other organisations’ advisories don’t have this</a:t>
            </a:r>
          </a:p>
          <a:p>
            <a:pPr lvl="1"/>
            <a:r>
              <a:rPr lang="en-GB" dirty="0"/>
              <a:t>Ideally this aspect should have approval, or at least agreement from the OMB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76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D09B4-CAA7-BAD9-211F-07CCF9C48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 changes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69844-572C-9121-6695-0A30337A1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Removed the timeline</a:t>
            </a:r>
          </a:p>
          <a:p>
            <a:pPr lvl="1"/>
            <a:r>
              <a:rPr lang="en-GB" dirty="0"/>
              <a:t>Other organisations’ advisories don’t have this</a:t>
            </a:r>
          </a:p>
          <a:p>
            <a:pPr lvl="1"/>
            <a:r>
              <a:rPr lang="en-GB" dirty="0"/>
              <a:t>Probably also ideally needs approval/agreement</a:t>
            </a:r>
          </a:p>
          <a:p>
            <a:r>
              <a:rPr lang="en-GB" dirty="0"/>
              <a:t>Actions required/recommended – majority of cases something like </a:t>
            </a:r>
            <a:r>
              <a:rPr lang="en-US" dirty="0"/>
              <a:t>(e.g. for High Risk)</a:t>
            </a:r>
            <a:endParaRPr lang="en-GB" dirty="0"/>
          </a:p>
          <a:p>
            <a:pPr lvl="1"/>
            <a:r>
              <a:rPr lang="en-US" dirty="0"/>
              <a:t>Affected sites are recommended to update relevant components as soon as possible. </a:t>
            </a:r>
          </a:p>
          <a:p>
            <a:pPr lvl="1"/>
            <a:r>
              <a:rPr lang="en-US" b="0" i="0" dirty="0">
                <a:solidFill>
                  <a:srgbClr val="333333"/>
                </a:solidFill>
                <a:effectLst/>
                <a:latin typeface="-apple-system"/>
              </a:rPr>
              <a:t>Sites should update the relevant components using the RedHat or other vendor updates, see references below</a:t>
            </a:r>
          </a:p>
          <a:p>
            <a:r>
              <a:rPr lang="en-US" dirty="0">
                <a:solidFill>
                  <a:srgbClr val="333333"/>
                </a:solidFill>
                <a:latin typeface="-apple-system"/>
              </a:rPr>
              <a:t>Component Installation information</a:t>
            </a:r>
          </a:p>
          <a:p>
            <a:pPr lvl="1"/>
            <a:r>
              <a:rPr lang="en-US" b="0" i="0" dirty="0">
                <a:solidFill>
                  <a:srgbClr val="333333"/>
                </a:solidFill>
                <a:effectLst/>
                <a:latin typeface="-apple-system"/>
              </a:rPr>
              <a:t>Probably only include this if detailed instructions are needed for some reason</a:t>
            </a:r>
          </a:p>
          <a:p>
            <a:pPr lvl="1"/>
            <a:r>
              <a:rPr lang="en-US" b="0" i="0" dirty="0">
                <a:solidFill>
                  <a:srgbClr val="333333"/>
                </a:solidFill>
                <a:effectLst/>
                <a:latin typeface="-apple-system"/>
              </a:rPr>
              <a:t>E.g. for something which is non-standard, or instructions needed for s/w written by our collaborators.</a:t>
            </a:r>
          </a:p>
          <a:p>
            <a:r>
              <a:rPr lang="en-US" dirty="0">
                <a:solidFill>
                  <a:srgbClr val="333333"/>
                </a:solidFill>
                <a:latin typeface="-apple-system"/>
              </a:rPr>
              <a:t>Should we include the credit in the e-mail advisory – or only on the web?</a:t>
            </a:r>
          </a:p>
          <a:p>
            <a:pPr lvl="1"/>
            <a:r>
              <a:rPr lang="en-US" b="0" i="0" dirty="0">
                <a:solidFill>
                  <a:srgbClr val="333333"/>
                </a:solidFill>
                <a:effectLst/>
                <a:latin typeface="-apple-system"/>
              </a:rPr>
              <a:t>Again, other advisories don’t have this</a:t>
            </a:r>
          </a:p>
          <a:p>
            <a:pPr lvl="1"/>
            <a:r>
              <a:rPr lang="en-US" dirty="0">
                <a:solidFill>
                  <a:srgbClr val="333333"/>
                </a:solidFill>
                <a:latin typeface="-apple-system"/>
              </a:rPr>
              <a:t>But it’s at the bottom</a:t>
            </a:r>
          </a:p>
          <a:p>
            <a:pPr lvl="1"/>
            <a:r>
              <a:rPr lang="en-US" b="0" i="0" dirty="0">
                <a:solidFill>
                  <a:srgbClr val="333333"/>
                </a:solidFill>
                <a:effectLst/>
                <a:latin typeface="-apple-system"/>
              </a:rPr>
              <a:t>We have been including it so far</a:t>
            </a:r>
          </a:p>
          <a:p>
            <a:pPr lvl="1"/>
            <a:endParaRPr lang="en-US" b="0" i="0" dirty="0">
              <a:solidFill>
                <a:srgbClr val="333333"/>
              </a:solidFill>
              <a:effectLst/>
              <a:latin typeface="-apple-system"/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9375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65318-8854-122B-C611-01E101D6E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Advisory Template Content –Summary only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34EBE-3DFE-251D-C8F8-53C34673C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Summary only – template itself also includes some instructions</a:t>
            </a:r>
          </a:p>
          <a:p>
            <a:pPr lvl="1"/>
            <a:r>
              <a:rPr lang="en-GB" dirty="0"/>
              <a:t>And is quite long</a:t>
            </a:r>
          </a:p>
          <a:p>
            <a:pPr lvl="1"/>
            <a:r>
              <a:rPr lang="en-GB" dirty="0"/>
              <a:t>Copy at :-</a:t>
            </a:r>
          </a:p>
          <a:p>
            <a:pPr lvl="1"/>
            <a:r>
              <a:rPr lang="en-GB" dirty="0"/>
              <a:t>https://confluence.egi.eu/display/EGIBG/New+Template+-+28th+September+2023</a:t>
            </a:r>
          </a:p>
          <a:p>
            <a:r>
              <a:rPr lang="en-GB" dirty="0"/>
              <a:t>Title:    'HEADS UP'/'ADVISORY'/'ALERT'/'INFORMATION' [TLP:&lt;Choose TLP colour&gt;] &lt;RISK&gt; risk &lt;short title of issue/e-mail &gt; [EGI-SVG-&lt;year&gt;-&lt;NN&gt;]</a:t>
            </a:r>
          </a:p>
          <a:p>
            <a:pPr lvl="1"/>
            <a:r>
              <a:rPr lang="en-GB" dirty="0"/>
              <a:t>Title is shorter so it’s better as an e-mail title.</a:t>
            </a:r>
          </a:p>
          <a:p>
            <a:r>
              <a:rPr lang="en-GB" dirty="0"/>
              <a:t>Title also in body of text (without ID)</a:t>
            </a:r>
          </a:p>
          <a:p>
            <a:r>
              <a:rPr lang="en-US" dirty="0"/>
              <a:t>Followed by longer sentence describing problem- CRITICAL/HIGH/MODERATE/LOW  risk vulnerability/vulnerabilities concerning &lt;software/package&gt;. Include basic versions, e.g. which versions of RedHat. </a:t>
            </a:r>
          </a:p>
          <a:p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9956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2ECD2-7B85-B8F1-EEFC-4B5A2D725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Advisory Template content -2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DCC64-47CC-A998-0CEF-0F25991A8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## IDs AND CVSS SCORE </a:t>
            </a:r>
          </a:p>
          <a:p>
            <a:r>
              <a:rPr lang="en-GB" dirty="0"/>
              <a:t>## AFFECTED SOFTWARE AND VERSIONS</a:t>
            </a:r>
          </a:p>
          <a:p>
            <a:pPr lvl="1"/>
            <a:r>
              <a:rPr lang="en-GB" dirty="0"/>
              <a:t>Optional, for straightforward cases the initial sentence is enough</a:t>
            </a:r>
          </a:p>
          <a:p>
            <a:r>
              <a:rPr lang="en-GB" dirty="0"/>
              <a:t>## ACTIONS REQUIRED/RECOMMENDED</a:t>
            </a:r>
          </a:p>
          <a:p>
            <a:pPr lvl="1"/>
            <a:r>
              <a:rPr lang="en-GB" dirty="0"/>
              <a:t>Usually patch, but sometimes mitigation</a:t>
            </a:r>
          </a:p>
          <a:p>
            <a:pPr lvl="1"/>
            <a:r>
              <a:rPr lang="en-GB" dirty="0"/>
              <a:t>Include 7 day deadline if critical</a:t>
            </a:r>
          </a:p>
          <a:p>
            <a:r>
              <a:rPr lang="en-GB" dirty="0"/>
              <a:t>## COMPONENT INSTALLATION INFORMATION</a:t>
            </a:r>
          </a:p>
          <a:p>
            <a:pPr lvl="1"/>
            <a:r>
              <a:rPr lang="en-GB" dirty="0"/>
              <a:t>Only include if detailed information/instructions are needed in this case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7484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0EEA1-BEA2-FFEB-3C79-4E2ED1B67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Advisory template content -3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82C0A-3583-1FC1-6A82-CD7040D76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## MITIGATION</a:t>
            </a:r>
          </a:p>
          <a:p>
            <a:pPr lvl="1"/>
            <a:r>
              <a:rPr lang="en-GB" dirty="0"/>
              <a:t>In cases where we recommend mitigating action</a:t>
            </a:r>
          </a:p>
          <a:p>
            <a:r>
              <a:rPr lang="en-GB" dirty="0"/>
              <a:t>## MORE INFORMATION</a:t>
            </a:r>
          </a:p>
          <a:p>
            <a:pPr lvl="1"/>
            <a:r>
              <a:rPr lang="en-GB" dirty="0"/>
              <a:t>If and as required</a:t>
            </a:r>
          </a:p>
          <a:p>
            <a:r>
              <a:rPr lang="en-GB" dirty="0"/>
              <a:t>## STATUS OF THIS ADVISORY</a:t>
            </a:r>
          </a:p>
          <a:p>
            <a:pPr lvl="1"/>
            <a:r>
              <a:rPr lang="en-GB" dirty="0"/>
              <a:t>TLP and where it will be on the web</a:t>
            </a:r>
          </a:p>
          <a:p>
            <a:r>
              <a:rPr lang="en-US" dirty="0"/>
              <a:t>## CONTACT AND OTHER INFORMATION ON SVG</a:t>
            </a:r>
          </a:p>
          <a:p>
            <a:pPr lvl="1"/>
            <a:r>
              <a:rPr lang="en-GB" dirty="0"/>
              <a:t>E-mail for reporting, e-mail for RAT</a:t>
            </a:r>
          </a:p>
          <a:p>
            <a:pPr lvl="1"/>
            <a:r>
              <a:rPr lang="en-GB" dirty="0"/>
              <a:t>plus link to further info including context which is now on the web </a:t>
            </a:r>
          </a:p>
          <a:p>
            <a:r>
              <a:rPr lang="en-GB" dirty="0"/>
              <a:t>## REFERENCES</a:t>
            </a:r>
          </a:p>
          <a:p>
            <a:r>
              <a:rPr lang="en-GB" dirty="0"/>
              <a:t>## CREDITS </a:t>
            </a:r>
          </a:p>
          <a:p>
            <a:pPr lvl="1"/>
            <a:r>
              <a:rPr lang="en-GB" dirty="0"/>
              <a:t>Who reported.  </a:t>
            </a:r>
          </a:p>
        </p:txBody>
      </p:sp>
    </p:spTree>
    <p:extLst>
      <p:ext uri="{BB962C8B-B14F-4D97-AF65-F5344CB8AC3E}">
        <p14:creationId xmlns:p14="http://schemas.microsoft.com/office/powerpoint/2010/main" val="1128926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CE0ED-39D8-EC98-801C-3BBFE6C65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And it works well in advisories.egi.eu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C8745-56E8-72BB-0114-7BD6F3474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Pasting it into advisories.egi.eu works quite well</a:t>
            </a:r>
          </a:p>
          <a:p>
            <a:pPr lvl="1"/>
            <a:r>
              <a:rPr lang="en-GB" dirty="0"/>
              <a:t>i.e. via GitHub</a:t>
            </a:r>
          </a:p>
          <a:p>
            <a:r>
              <a:rPr lang="en-GB" dirty="0"/>
              <a:t>Less adjusting than plain text</a:t>
            </a:r>
          </a:p>
          <a:p>
            <a:pPr lvl="1"/>
            <a:r>
              <a:rPr lang="en-GB" dirty="0"/>
              <a:t>But still needs some modification</a:t>
            </a:r>
          </a:p>
          <a:p>
            <a:r>
              <a:rPr lang="en-GB" dirty="0"/>
              <a:t>Links work, rather than people having to copy from plain text.</a:t>
            </a:r>
          </a:p>
          <a:p>
            <a:r>
              <a:rPr lang="en-GB" dirty="0"/>
              <a:t>Example at</a:t>
            </a:r>
          </a:p>
          <a:p>
            <a:r>
              <a:rPr lang="en-GB" dirty="0">
                <a:hlinkClick r:id="rId2"/>
              </a:rPr>
              <a:t>https://advisories.egi.eu/Advisory-EGI-SVG-2023-52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693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E86B5-8654-A37C-B0F5-1B56B9B4F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And it is a similar style to the OSG advisories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0E39F-B1B2-A33E-DD3E-1A0ACF661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Heading titles slightly different – but similar style</a:t>
            </a:r>
          </a:p>
          <a:p>
            <a:r>
              <a:rPr lang="en-GB" dirty="0"/>
              <a:t>We do exchange info on vulnerabilities</a:t>
            </a:r>
          </a:p>
        </p:txBody>
      </p:sp>
    </p:spTree>
    <p:extLst>
      <p:ext uri="{BB962C8B-B14F-4D97-AF65-F5344CB8AC3E}">
        <p14:creationId xmlns:p14="http://schemas.microsoft.com/office/powerpoint/2010/main" val="4136460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857</Words>
  <Application>Microsoft Office PowerPoint</Application>
  <PresentationFormat>Widescreen</PresentationFormat>
  <Paragraphs>99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-apple-system</vt:lpstr>
      <vt:lpstr>Arial</vt:lpstr>
      <vt:lpstr>Calibri</vt:lpstr>
      <vt:lpstr>Calibri Light</vt:lpstr>
      <vt:lpstr>Office Theme</vt:lpstr>
      <vt:lpstr>EGI SVG New Advisory style/template</vt:lpstr>
      <vt:lpstr>Why did we change the Advisory template?</vt:lpstr>
      <vt:lpstr>What are the main changes?</vt:lpstr>
      <vt:lpstr>Main changes (2)</vt:lpstr>
      <vt:lpstr>Advisory Template Content –Summary only</vt:lpstr>
      <vt:lpstr>Advisory Template content -2 </vt:lpstr>
      <vt:lpstr>Advisory template content -3 </vt:lpstr>
      <vt:lpstr>And it works well in advisories.egi.eu</vt:lpstr>
      <vt:lpstr>And it is a similar style to the OSG advisories</vt:lpstr>
      <vt:lpstr>So.</vt:lpstr>
      <vt:lpstr>Also - Using CERN CodiMD for drafting</vt:lpstr>
      <vt:lpstr>And numbers</vt:lpstr>
      <vt:lpstr>More at a later date on EGI SVG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 SVG –Proposed New Advisory Template</dc:title>
  <dc:creator>Cornwall, Linda (STFC,RAL,PPD)</dc:creator>
  <cp:lastModifiedBy>Cornwall, Linda (STFC,RAL,PPD)</cp:lastModifiedBy>
  <cp:revision>30</cp:revision>
  <dcterms:created xsi:type="dcterms:W3CDTF">2023-07-06T14:06:24Z</dcterms:created>
  <dcterms:modified xsi:type="dcterms:W3CDTF">2023-10-26T08:45:27Z</dcterms:modified>
</cp:coreProperties>
</file>