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4"/>
    <p:sldMasterId id="2147483677" r:id="rId5"/>
    <p:sldMasterId id="214748367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y="13716000" cx="24384000"/>
  <p:notesSz cx="6858000" cy="9144000"/>
  <p:embeddedFontLst>
    <p:embeddedFont>
      <p:font typeface="Ubuntu"/>
      <p:regular r:id="rId52"/>
      <p:bold r:id="rId53"/>
      <p:italic r:id="rId54"/>
      <p:boldItalic r:id="rId55"/>
    </p:embeddedFont>
    <p:embeddedFont>
      <p:font typeface="Roboto Slab Light"/>
      <p:regular r:id="rId56"/>
      <p:bold r:id="rId57"/>
    </p:embeddedFont>
    <p:embeddedFont>
      <p:font typeface="Ubuntu Light"/>
      <p:regular r:id="rId58"/>
      <p:bold r:id="rId59"/>
      <p:italic r:id="rId60"/>
      <p:boldItalic r:id="rId61"/>
    </p:embeddedFont>
    <p:embeddedFont>
      <p:font typeface="Roboto Slab"/>
      <p:regular r:id="rId62"/>
      <p:bold r:id="rId63"/>
    </p:embeddedFont>
    <p:embeddedFont>
      <p:font typeface="Playfair Display"/>
      <p:regular r:id="rId64"/>
      <p:bold r:id="rId65"/>
      <p:italic r:id="rId66"/>
      <p:boldItalic r:id="rId67"/>
    </p:embeddedFont>
    <p:embeddedFont>
      <p:font typeface="Lato"/>
      <p:regular r:id="rId68"/>
      <p:bold r:id="rId69"/>
      <p:italic r:id="rId70"/>
      <p:boldItalic r:id="rId71"/>
    </p:embeddedFont>
    <p:embeddedFont>
      <p:font typeface="Helvetica Neue"/>
      <p:regular r:id="rId72"/>
      <p:bold r:id="rId73"/>
      <p:italic r:id="rId74"/>
      <p:boldItalic r:id="rId7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E4FDD5E-522D-4AB4-9A03-7DD357A40F29}">
  <a:tblStyle styleId="{0E4FDD5E-522D-4AB4-9A03-7DD357A40F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HelveticaNeue-bold.fntdata"/><Relationship Id="rId72" Type="http://schemas.openxmlformats.org/officeDocument/2006/relationships/font" Target="fonts/HelveticaNeue-regular.fntdata"/><Relationship Id="rId31" Type="http://schemas.openxmlformats.org/officeDocument/2006/relationships/slide" Target="slides/slide24.xml"/><Relationship Id="rId75" Type="http://schemas.openxmlformats.org/officeDocument/2006/relationships/font" Target="fonts/HelveticaNeue-boldItalic.fntdata"/><Relationship Id="rId30" Type="http://schemas.openxmlformats.org/officeDocument/2006/relationships/slide" Target="slides/slide23.xml"/><Relationship Id="rId74" Type="http://schemas.openxmlformats.org/officeDocument/2006/relationships/font" Target="fonts/HelveticaNeue-italic.fntdata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1" Type="http://schemas.openxmlformats.org/officeDocument/2006/relationships/font" Target="fonts/Lato-boldItalic.fntdata"/><Relationship Id="rId70" Type="http://schemas.openxmlformats.org/officeDocument/2006/relationships/font" Target="fonts/Lato-italic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RobotoSlab-regular.fntdata"/><Relationship Id="rId61" Type="http://schemas.openxmlformats.org/officeDocument/2006/relationships/font" Target="fonts/UbuntuLight-boldItalic.fntdata"/><Relationship Id="rId20" Type="http://schemas.openxmlformats.org/officeDocument/2006/relationships/slide" Target="slides/slide13.xml"/><Relationship Id="rId64" Type="http://schemas.openxmlformats.org/officeDocument/2006/relationships/font" Target="fonts/PlayfairDisplay-regular.fntdata"/><Relationship Id="rId63" Type="http://schemas.openxmlformats.org/officeDocument/2006/relationships/font" Target="fonts/RobotoSlab-bold.fntdata"/><Relationship Id="rId22" Type="http://schemas.openxmlformats.org/officeDocument/2006/relationships/slide" Target="slides/slide15.xml"/><Relationship Id="rId66" Type="http://schemas.openxmlformats.org/officeDocument/2006/relationships/font" Target="fonts/PlayfairDisplay-italic.fntdata"/><Relationship Id="rId21" Type="http://schemas.openxmlformats.org/officeDocument/2006/relationships/slide" Target="slides/slide14.xml"/><Relationship Id="rId65" Type="http://schemas.openxmlformats.org/officeDocument/2006/relationships/font" Target="fonts/PlayfairDisplay-bold.fntdata"/><Relationship Id="rId24" Type="http://schemas.openxmlformats.org/officeDocument/2006/relationships/slide" Target="slides/slide17.xml"/><Relationship Id="rId68" Type="http://schemas.openxmlformats.org/officeDocument/2006/relationships/font" Target="fonts/Lato-regular.fntdata"/><Relationship Id="rId23" Type="http://schemas.openxmlformats.org/officeDocument/2006/relationships/slide" Target="slides/slide16.xml"/><Relationship Id="rId67" Type="http://schemas.openxmlformats.org/officeDocument/2006/relationships/font" Target="fonts/PlayfairDisplay-boldItalic.fntdata"/><Relationship Id="rId60" Type="http://schemas.openxmlformats.org/officeDocument/2006/relationships/font" Target="fonts/UbuntuLight-italic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Lato-bold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font" Target="fonts/Ubuntu-bold.fntdata"/><Relationship Id="rId52" Type="http://schemas.openxmlformats.org/officeDocument/2006/relationships/font" Target="fonts/Ubuntu-regular.fntdata"/><Relationship Id="rId11" Type="http://schemas.openxmlformats.org/officeDocument/2006/relationships/slide" Target="slides/slide4.xml"/><Relationship Id="rId55" Type="http://schemas.openxmlformats.org/officeDocument/2006/relationships/font" Target="fonts/Ubuntu-boldItalic.fntdata"/><Relationship Id="rId10" Type="http://schemas.openxmlformats.org/officeDocument/2006/relationships/slide" Target="slides/slide3.xml"/><Relationship Id="rId54" Type="http://schemas.openxmlformats.org/officeDocument/2006/relationships/font" Target="fonts/Ubuntu-italic.fntdata"/><Relationship Id="rId13" Type="http://schemas.openxmlformats.org/officeDocument/2006/relationships/slide" Target="slides/slide6.xml"/><Relationship Id="rId57" Type="http://schemas.openxmlformats.org/officeDocument/2006/relationships/font" Target="fonts/RobotoSlabLight-bold.fntdata"/><Relationship Id="rId12" Type="http://schemas.openxmlformats.org/officeDocument/2006/relationships/slide" Target="slides/slide5.xml"/><Relationship Id="rId56" Type="http://schemas.openxmlformats.org/officeDocument/2006/relationships/font" Target="fonts/RobotoSlabLight-regular.fntdata"/><Relationship Id="rId15" Type="http://schemas.openxmlformats.org/officeDocument/2006/relationships/slide" Target="slides/slide8.xml"/><Relationship Id="rId59" Type="http://schemas.openxmlformats.org/officeDocument/2006/relationships/font" Target="fonts/UbuntuLight-bold.fntdata"/><Relationship Id="rId14" Type="http://schemas.openxmlformats.org/officeDocument/2006/relationships/slide" Target="slides/slide7.xml"/><Relationship Id="rId58" Type="http://schemas.openxmlformats.org/officeDocument/2006/relationships/font" Target="fonts/UbuntuLight-regular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159732e2f_0_6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e159732e2f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5b46f97e20_0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5b46f97e20_0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e0b5293979_0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e0b5293979_0_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01fa275c7a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01fa275c7a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e159732e2f_0_1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e159732e2f_0_1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e0b5293979_0_1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1" name="Google Shape;321;g2e0b5293979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Multiple Dataverses, aggregator and enricher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Loads of functionality off-the-shelf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e0b5293979_0_1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7" name="Google Shape;337;g2e0b5293979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Voorbeeld dataset</a:t>
            </a:r>
            <a:endParaRPr/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Variable-level information!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e0b5293979_0_1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5" name="Google Shape;345;g2e0b5293979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Dutch data set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ELSST, Taxonomy, Classifications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e0b5293979_0_2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2" name="Google Shape;352;g2e0b5293979_0_2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010204006c_0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0" name="Google Shape;360;g3010204006c_0_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0b5293979_0_2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9" name="Google Shape;369;g2e0b5293979_0_2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010204006c_0_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010204006c_0_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e159732e2f_0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e159732e2f_0_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e159732e2f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e159732e2f_0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01fa275c7a_0_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01fa275c7a_0_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534f9c4e45_0_3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534f9c4e45_0_38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06e014fa33_0_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06e014fa33_0_6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06e014fa33_0_1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06e014fa33_0_1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8f365457ed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g28f365457ed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g28f365457ed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8b7502296e_0_65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8b7502296e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5b46f97e20_0_6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5b46f97e20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5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8f365457ed_0_41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28f365457ed_0_41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e0b5293979_0_6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e0b5293979_0_6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8f365457ed_1_50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28f365457ed_1_50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8f365457ed_1_2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28f365457ed_1_27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EduGain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8f365457ed_1_3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28f365457ed_1_38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8f365457ed_1_39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28f365457ed_1_39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e0b5293979_0_2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2e0b5293979_0_28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ff831bc5bf_0_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2ff831bc5bf_0_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Mention visual workflow on the demo session</a:t>
            </a:r>
            <a:endParaRPr sz="16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06e014fa33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06e014fa33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simply a web client; real DAB is the API behind it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06e014fa33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06e014fa33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e0b5293979_0_3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2e0b5293979_0_3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providers specify their conditions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06e014fa33_0_1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306e014fa33_0_1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cb3f8aa76c_0_1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cb3f8aa76c_0_1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e159732e2f_0_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e159732e2f_0_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e159732e2f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2e159732e2f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0723141ce8_3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30723141ce8_3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e0b5293979_0_67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2e0b5293979_0_67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0723141ce8_3_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30723141ce8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01fa275c7a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01fa275c7a_0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e10cf975de_0_8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e10cf975de_0_8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e0b5293979_0_49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e0b5293979_0_4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e159732e2f_0_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e159732e2f_0_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e0b5293979_0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e0b5293979_0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9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330800" y="1996800"/>
            <a:ext cx="9722400" cy="9722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81200" y="2647200"/>
            <a:ext cx="8421600" cy="84216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8256667" y="4339200"/>
            <a:ext cx="7870500" cy="42249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8256967" y="8711814"/>
            <a:ext cx="7870500" cy="18705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fair Display"/>
              <a:buNone/>
              <a:defRPr b="1" sz="4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fair Display"/>
              <a:buNone/>
              <a:defRPr b="1" sz="4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fair Display"/>
              <a:buNone/>
              <a:defRPr b="1" sz="4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fair Display"/>
              <a:buNone/>
              <a:defRPr b="1" sz="4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fair Display"/>
              <a:buNone/>
              <a:defRPr b="1" sz="4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fair Display"/>
              <a:buNone/>
              <a:defRPr b="1" sz="4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fair Display"/>
              <a:buNone/>
              <a:defRPr b="1" sz="4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layfair Display"/>
              <a:buNone/>
              <a:defRPr b="1" sz="4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22640667" y="12482692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13455200"/>
            <a:ext cx="24384000" cy="260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831200" y="3288267"/>
            <a:ext cx="22721700" cy="42936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6700"/>
              <a:buFont typeface="Lato"/>
              <a:buNone/>
              <a:defRPr sz="267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6700"/>
              <a:buFont typeface="Lato"/>
              <a:buNone/>
              <a:defRPr sz="267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6700"/>
              <a:buFont typeface="Lato"/>
              <a:buNone/>
              <a:defRPr sz="267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6700"/>
              <a:buFont typeface="Lato"/>
              <a:buNone/>
              <a:defRPr sz="267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6700"/>
              <a:buFont typeface="Lato"/>
              <a:buNone/>
              <a:defRPr sz="267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6700"/>
              <a:buFont typeface="Lato"/>
              <a:buNone/>
              <a:defRPr sz="267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6700"/>
              <a:buFont typeface="Lato"/>
              <a:buNone/>
              <a:defRPr sz="267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6700"/>
              <a:buFont typeface="Lato"/>
              <a:buNone/>
              <a:defRPr sz="267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6700"/>
              <a:buFont typeface="Lato"/>
              <a:buNone/>
              <a:defRPr sz="267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831200" y="7785200"/>
            <a:ext cx="22721700" cy="2857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indent="-533400" lvl="0" marL="45720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indent="-463550" lvl="1" marL="91440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indent="-463550" lvl="2" marL="137160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indent="-463550" lvl="3" marL="1828800" algn="ctr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indent="-463550" lvl="4" marL="228600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indent="-463550" lvl="5" marL="274320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indent="-463550" lvl="6" marL="3200400" algn="ctr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indent="-463550" lvl="7" marL="365760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indent="-463550" lvl="8" marL="411480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22640667" y="12482692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22640667" y="12482692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 showMasterSp="0">
  <p:cSld name="Tekst">
    <p:bg>
      <p:bgPr>
        <a:solidFill>
          <a:srgbClr val="FFFFFF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>
            <a:off x="3060700" y="1280070"/>
            <a:ext cx="18054900" cy="18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7F"/>
              </a:buClr>
              <a:buSzPts val="5500"/>
              <a:buFont typeface="Ubuntu"/>
              <a:buNone/>
              <a:defRPr sz="5500">
                <a:solidFill>
                  <a:srgbClr val="004C7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pic>
        <p:nvPicPr>
          <p:cNvPr descr="ODISSEI_LOGO.png" id="57" name="Google Shape;57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64583" y="11147378"/>
            <a:ext cx="3906992" cy="22934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DISSEI_BLOK.png" id="58" name="Google Shape;5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31830" y="10224541"/>
            <a:ext cx="3200074" cy="264798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>
            <p:ph idx="12" type="sldNum"/>
          </p:nvPr>
        </p:nvSpPr>
        <p:spPr>
          <a:xfrm>
            <a:off x="23627892" y="13081000"/>
            <a:ext cx="458100" cy="4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b="0" i="0" sz="2400" u="none" cap="none" strike="noStrike">
                <a:solidFill>
                  <a:srgbClr val="92929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b="0" i="0" sz="2400" u="none" cap="none" strike="noStrike">
                <a:solidFill>
                  <a:srgbClr val="929292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b="0" i="0" sz="2400" u="none" cap="none" strike="noStrike">
                <a:solidFill>
                  <a:srgbClr val="929292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b="0" i="0" sz="2400" u="none" cap="none" strike="noStrike">
                <a:solidFill>
                  <a:srgbClr val="929292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b="0" i="0" sz="2400" u="none" cap="none" strike="noStrike">
                <a:solidFill>
                  <a:srgbClr val="929292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b="0" i="0" sz="2400" u="none" cap="none" strike="noStrike">
                <a:solidFill>
                  <a:srgbClr val="929292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b="0" i="0" sz="2400" u="none" cap="none" strike="noStrike">
                <a:solidFill>
                  <a:srgbClr val="929292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b="0" i="0" sz="2400" u="none" cap="none" strike="noStrike">
                <a:solidFill>
                  <a:srgbClr val="929292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400"/>
              <a:buFont typeface="Ubuntu"/>
              <a:buNone/>
              <a:defRPr b="0" i="0" sz="2400" u="none" cap="none" strike="noStrike">
                <a:solidFill>
                  <a:srgbClr val="929292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" name="Google Shape;60;p13"/>
          <p:cNvSpPr txBox="1"/>
          <p:nvPr>
            <p:ph idx="1" type="body"/>
          </p:nvPr>
        </p:nvSpPr>
        <p:spPr>
          <a:xfrm>
            <a:off x="3060700" y="2829545"/>
            <a:ext cx="18054900" cy="87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7150" spcFirstLastPara="1" rIns="50800" wrap="square" tIns="0">
            <a:noAutofit/>
          </a:bodyPr>
          <a:lstStyle>
            <a:lvl1pPr indent="-495300" lvl="0" marL="457200" marR="0" rtl="0" algn="l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Roboto Slab Light"/>
              <a:buChar char="●"/>
              <a:defRPr b="0" i="0" sz="4200" u="none" cap="none" strike="noStrike">
                <a:solidFill>
                  <a:srgbClr val="000000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indent="-450850" lvl="1" marL="914400" marR="0" rtl="0" algn="l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Roboto Slab Light"/>
              <a:buChar char="○"/>
              <a:defRPr b="0" i="0" sz="3500" u="none" cap="none" strike="noStrike">
                <a:solidFill>
                  <a:srgbClr val="000000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indent="-450850" lvl="2" marL="1371600" marR="0" rtl="0" algn="l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Roboto Slab Light"/>
              <a:buChar char="■"/>
              <a:defRPr b="0" i="0" sz="3500" u="none" cap="none" strike="noStrike">
                <a:solidFill>
                  <a:srgbClr val="000000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indent="-450850" lvl="3" marL="1828800" marR="0" rtl="0" algn="l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Roboto Slab Light"/>
              <a:buChar char="●"/>
              <a:defRPr b="0" i="0" sz="3500" u="none" cap="none" strike="noStrike">
                <a:solidFill>
                  <a:srgbClr val="000000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indent="-450850" lvl="4" marL="2286000" marR="0" rtl="0" algn="l">
              <a:lnSpc>
                <a:spcPct val="12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Roboto Slab Light"/>
              <a:buChar char="○"/>
              <a:defRPr b="0" i="0" sz="3500" u="none" cap="none" strike="noStrike">
                <a:solidFill>
                  <a:srgbClr val="000000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indent="-4508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Roboto Slab Light"/>
              <a:buChar char="■"/>
              <a:defRPr b="0" i="0" sz="3500" u="none" cap="none" strike="noStrike">
                <a:solidFill>
                  <a:srgbClr val="000000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indent="-4508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Roboto Slab Light"/>
              <a:buChar char="●"/>
              <a:defRPr b="0" i="0" sz="3500" u="none" cap="none" strike="noStrike">
                <a:solidFill>
                  <a:srgbClr val="000000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indent="-4508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Roboto Slab Light"/>
              <a:buChar char="○"/>
              <a:defRPr b="0" i="0" sz="3500" u="none" cap="none" strike="noStrike">
                <a:solidFill>
                  <a:srgbClr val="000000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indent="-4508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Roboto Slab Light"/>
              <a:buChar char="■"/>
              <a:defRPr b="0" i="0" sz="3500" u="none" cap="none" strike="noStrike">
                <a:solidFill>
                  <a:srgbClr val="000000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320">
          <p15:clr>
            <a:srgbClr val="FA7B17"/>
          </p15:clr>
        </p15:guide>
        <p15:guide id="2" pos="7680">
          <p15:clr>
            <a:srgbClr val="FA7B17"/>
          </p15:clr>
        </p15:guide>
        <p15:guide id="3" pos="2304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ctrTitle"/>
          </p:nvPr>
        </p:nvSpPr>
        <p:spPr>
          <a:xfrm>
            <a:off x="831222" y="1985533"/>
            <a:ext cx="22721700" cy="54735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3900"/>
              <a:buFont typeface="Calibri"/>
              <a:buNone/>
              <a:defRPr sz="13900"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3900"/>
              <a:buFont typeface="Calibri"/>
              <a:buNone/>
              <a:defRPr sz="13900">
                <a:latin typeface="Calibri"/>
                <a:ea typeface="Calibri"/>
                <a:cs typeface="Calibri"/>
                <a:sym typeface="Calibr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3900"/>
              <a:buFont typeface="Calibri"/>
              <a:buNone/>
              <a:defRPr sz="13900">
                <a:latin typeface="Calibri"/>
                <a:ea typeface="Calibri"/>
                <a:cs typeface="Calibri"/>
                <a:sym typeface="Calibr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3900"/>
              <a:buFont typeface="Calibri"/>
              <a:buNone/>
              <a:defRPr sz="13900">
                <a:latin typeface="Calibri"/>
                <a:ea typeface="Calibri"/>
                <a:cs typeface="Calibri"/>
                <a:sym typeface="Calibr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3900"/>
              <a:buFont typeface="Calibri"/>
              <a:buNone/>
              <a:defRPr sz="13900">
                <a:latin typeface="Calibri"/>
                <a:ea typeface="Calibri"/>
                <a:cs typeface="Calibri"/>
                <a:sym typeface="Calibr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3900"/>
              <a:buFont typeface="Calibri"/>
              <a:buNone/>
              <a:defRPr sz="13900">
                <a:latin typeface="Calibri"/>
                <a:ea typeface="Calibri"/>
                <a:cs typeface="Calibri"/>
                <a:sym typeface="Calibr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3900"/>
              <a:buFont typeface="Calibri"/>
              <a:buNone/>
              <a:defRPr sz="13900">
                <a:latin typeface="Calibri"/>
                <a:ea typeface="Calibri"/>
                <a:cs typeface="Calibri"/>
                <a:sym typeface="Calibr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3900"/>
              <a:buFont typeface="Calibri"/>
              <a:buNone/>
              <a:defRPr sz="13900">
                <a:latin typeface="Calibri"/>
                <a:ea typeface="Calibri"/>
                <a:cs typeface="Calibri"/>
                <a:sym typeface="Calibr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3900"/>
              <a:buFont typeface="Calibri"/>
              <a:buNone/>
              <a:defRPr sz="139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5"/>
          <p:cNvSpPr txBox="1"/>
          <p:nvPr>
            <p:ph idx="1" type="subTitle"/>
          </p:nvPr>
        </p:nvSpPr>
        <p:spPr>
          <a:xfrm>
            <a:off x="831200" y="7557667"/>
            <a:ext cx="22721700" cy="2113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 sz="7500"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 sz="7500">
                <a:latin typeface="Calibri"/>
                <a:ea typeface="Calibri"/>
                <a:cs typeface="Calibri"/>
                <a:sym typeface="Calibri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 sz="7500">
                <a:latin typeface="Calibri"/>
                <a:ea typeface="Calibri"/>
                <a:cs typeface="Calibri"/>
                <a:sym typeface="Calibri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 sz="7500">
                <a:latin typeface="Calibri"/>
                <a:ea typeface="Calibri"/>
                <a:cs typeface="Calibri"/>
                <a:sym typeface="Calibri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 sz="7500">
                <a:latin typeface="Calibri"/>
                <a:ea typeface="Calibri"/>
                <a:cs typeface="Calibri"/>
                <a:sym typeface="Calibri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 sz="7500">
                <a:latin typeface="Calibri"/>
                <a:ea typeface="Calibri"/>
                <a:cs typeface="Calibri"/>
                <a:sym typeface="Calibri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 sz="7500">
                <a:latin typeface="Calibri"/>
                <a:ea typeface="Calibri"/>
                <a:cs typeface="Calibri"/>
                <a:sym typeface="Calibri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 sz="7500">
                <a:latin typeface="Calibri"/>
                <a:ea typeface="Calibri"/>
                <a:cs typeface="Calibri"/>
                <a:sym typeface="Calibri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 sz="75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40667" y="11476867"/>
            <a:ext cx="5418400" cy="17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831200" y="5735600"/>
            <a:ext cx="22721700" cy="22449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600"/>
              <a:buFont typeface="Calibri"/>
              <a:buNone/>
              <a:defRPr sz="9600"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indent="-533400" lvl="0" marL="457200" rtl="0">
              <a:spcBef>
                <a:spcPts val="0"/>
              </a:spcBef>
              <a:spcAft>
                <a:spcPts val="0"/>
              </a:spcAft>
              <a:buSzPts val="48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463550" lvl="1" marL="914400" rtl="0">
              <a:spcBef>
                <a:spcPts val="0"/>
              </a:spcBef>
              <a:spcAft>
                <a:spcPts val="0"/>
              </a:spcAft>
              <a:buSzPts val="37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463550" lvl="2" marL="1371600" rtl="0">
              <a:spcBef>
                <a:spcPts val="0"/>
              </a:spcBef>
              <a:spcAft>
                <a:spcPts val="0"/>
              </a:spcAft>
              <a:buSzPts val="37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463550" lvl="3" marL="1828800" rtl="0">
              <a:spcBef>
                <a:spcPts val="0"/>
              </a:spcBef>
              <a:spcAft>
                <a:spcPts val="0"/>
              </a:spcAft>
              <a:buSzPts val="37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463550" lvl="4" marL="2286000" rtl="0">
              <a:spcBef>
                <a:spcPts val="0"/>
              </a:spcBef>
              <a:spcAft>
                <a:spcPts val="0"/>
              </a:spcAft>
              <a:buSzPts val="37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463550" lvl="5" marL="2743200" rtl="0">
              <a:spcBef>
                <a:spcPts val="0"/>
              </a:spcBef>
              <a:spcAft>
                <a:spcPts val="0"/>
              </a:spcAft>
              <a:buSzPts val="37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-463550" lvl="6" marL="3200400" rtl="0">
              <a:spcBef>
                <a:spcPts val="0"/>
              </a:spcBef>
              <a:spcAft>
                <a:spcPts val="0"/>
              </a:spcAft>
              <a:buSzPts val="37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-463550" lvl="7" marL="3657600" rtl="0">
              <a:spcBef>
                <a:spcPts val="0"/>
              </a:spcBef>
              <a:spcAft>
                <a:spcPts val="0"/>
              </a:spcAft>
              <a:buSzPts val="37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-463550" lvl="8" marL="4114800" rtl="0">
              <a:spcBef>
                <a:spcPts val="0"/>
              </a:spcBef>
              <a:spcAft>
                <a:spcPts val="0"/>
              </a:spcAft>
              <a:buSzPts val="37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8"/>
          <p:cNvSpPr txBox="1"/>
          <p:nvPr>
            <p:ph idx="1" type="body"/>
          </p:nvPr>
        </p:nvSpPr>
        <p:spPr>
          <a:xfrm>
            <a:off x="831200" y="3073267"/>
            <a:ext cx="10666500" cy="91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indent="-463550" lvl="0" marL="457200" rtl="0">
              <a:spcBef>
                <a:spcPts val="0"/>
              </a:spcBef>
              <a:spcAft>
                <a:spcPts val="0"/>
              </a:spcAft>
              <a:buSzPts val="3700"/>
              <a:buFont typeface="Calibri"/>
              <a:buChar char="●"/>
              <a:defRPr sz="3700"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○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■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○"/>
              <a:defRPr sz="3200"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■"/>
              <a:defRPr sz="3200"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  <a:defRPr sz="3200"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○"/>
              <a:defRPr sz="3200"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■"/>
              <a:defRPr sz="32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8"/>
          <p:cNvSpPr txBox="1"/>
          <p:nvPr>
            <p:ph idx="2" type="body"/>
          </p:nvPr>
        </p:nvSpPr>
        <p:spPr>
          <a:xfrm>
            <a:off x="12886400" y="3073267"/>
            <a:ext cx="10666500" cy="91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indent="-463550" lvl="0" marL="457200" rtl="0">
              <a:spcBef>
                <a:spcPts val="0"/>
              </a:spcBef>
              <a:spcAft>
                <a:spcPts val="0"/>
              </a:spcAft>
              <a:buSzPts val="3700"/>
              <a:buFont typeface="Calibri"/>
              <a:buChar char="●"/>
              <a:defRPr sz="3700"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○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■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○"/>
              <a:defRPr sz="3200"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■"/>
              <a:defRPr sz="3200"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  <a:defRPr sz="3200"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○"/>
              <a:defRPr sz="3200"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■"/>
              <a:defRPr sz="32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5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/>
          <p:nvPr>
            <p:ph type="title"/>
          </p:nvPr>
        </p:nvSpPr>
        <p:spPr>
          <a:xfrm>
            <a:off x="831200" y="1481600"/>
            <a:ext cx="7488000" cy="20151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Font typeface="Calibri"/>
              <a:buNone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Font typeface="Calibri"/>
              <a:buNone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Font typeface="Calibri"/>
              <a:buNone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Font typeface="Calibri"/>
              <a:buNone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Font typeface="Calibri"/>
              <a:buNone/>
              <a:defRPr sz="6400"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Font typeface="Calibri"/>
              <a:buNone/>
              <a:defRPr sz="6400"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Font typeface="Calibri"/>
              <a:buNone/>
              <a:defRPr sz="6400"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Font typeface="Calibri"/>
              <a:buNone/>
              <a:defRPr sz="6400"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Font typeface="Calibri"/>
              <a:buNone/>
              <a:defRPr sz="6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20"/>
          <p:cNvSpPr txBox="1"/>
          <p:nvPr>
            <p:ph idx="1" type="body"/>
          </p:nvPr>
        </p:nvSpPr>
        <p:spPr>
          <a:xfrm>
            <a:off x="831200" y="3705600"/>
            <a:ext cx="7488000" cy="84783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○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■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○"/>
              <a:defRPr sz="3200"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■"/>
              <a:defRPr sz="3200"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  <a:defRPr sz="3200"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○"/>
              <a:defRPr sz="3200"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■"/>
              <a:defRPr sz="32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20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type="title"/>
          </p:nvPr>
        </p:nvSpPr>
        <p:spPr>
          <a:xfrm>
            <a:off x="1307333" y="1200400"/>
            <a:ext cx="16980900" cy="109089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800"/>
              <a:buFont typeface="Calibri"/>
              <a:buNone/>
              <a:defRPr sz="12800"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2pPr>
            <a:lvl3pPr lvl="2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3pPr>
            <a:lvl4pPr lvl="3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4pPr>
            <a:lvl5pPr lvl="4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5pPr>
            <a:lvl6pPr lvl="5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6pPr>
            <a:lvl7pPr lvl="6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7pPr>
            <a:lvl8pPr lvl="7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8pPr>
            <a:lvl9pPr lvl="8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9pPr>
          </a:lstStyle>
          <a:p/>
        </p:txBody>
      </p:sp>
      <p:sp>
        <p:nvSpPr>
          <p:cNvPr id="94" name="Google Shape;94;p21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1358800" y="3797000"/>
            <a:ext cx="21666300" cy="47952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800"/>
              <a:buFont typeface="Lato"/>
              <a:buNone/>
              <a:defRPr b="0" sz="1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800"/>
              <a:buFont typeface="Lato"/>
              <a:buNone/>
              <a:defRPr b="0" sz="1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800"/>
              <a:buFont typeface="Lato"/>
              <a:buNone/>
              <a:defRPr b="0" sz="1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800"/>
              <a:buFont typeface="Lato"/>
              <a:buNone/>
              <a:defRPr b="0" sz="1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800"/>
              <a:buFont typeface="Lato"/>
              <a:buNone/>
              <a:defRPr b="0" sz="1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800"/>
              <a:buFont typeface="Lato"/>
              <a:buNone/>
              <a:defRPr b="0" sz="1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800"/>
              <a:buFont typeface="Lato"/>
              <a:buNone/>
              <a:defRPr b="0" sz="1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800"/>
              <a:buFont typeface="Lato"/>
              <a:buNone/>
              <a:defRPr b="0" sz="1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800"/>
              <a:buFont typeface="Lato"/>
              <a:buNone/>
              <a:defRPr b="0" sz="1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22640667" y="12482692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/>
          <p:nvPr/>
        </p:nvSpPr>
        <p:spPr>
          <a:xfrm>
            <a:off x="12192000" y="-333"/>
            <a:ext cx="12192000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2"/>
          <p:cNvSpPr txBox="1"/>
          <p:nvPr>
            <p:ph type="title"/>
          </p:nvPr>
        </p:nvSpPr>
        <p:spPr>
          <a:xfrm>
            <a:off x="708000" y="3288467"/>
            <a:ext cx="10787100" cy="39528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200"/>
              <a:buFont typeface="Calibri"/>
              <a:buNone/>
              <a:defRPr sz="11200"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200"/>
              <a:buFont typeface="Calibri"/>
              <a:buNone/>
              <a:defRPr sz="11200">
                <a:latin typeface="Calibri"/>
                <a:ea typeface="Calibri"/>
                <a:cs typeface="Calibri"/>
                <a:sym typeface="Calibr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200"/>
              <a:buFont typeface="Calibri"/>
              <a:buNone/>
              <a:defRPr sz="11200">
                <a:latin typeface="Calibri"/>
                <a:ea typeface="Calibri"/>
                <a:cs typeface="Calibri"/>
                <a:sym typeface="Calibr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200"/>
              <a:buFont typeface="Calibri"/>
              <a:buNone/>
              <a:defRPr sz="11200">
                <a:latin typeface="Calibri"/>
                <a:ea typeface="Calibri"/>
                <a:cs typeface="Calibri"/>
                <a:sym typeface="Calibr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200"/>
              <a:buFont typeface="Calibri"/>
              <a:buNone/>
              <a:defRPr sz="11200">
                <a:latin typeface="Calibri"/>
                <a:ea typeface="Calibri"/>
                <a:cs typeface="Calibri"/>
                <a:sym typeface="Calibr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200"/>
              <a:buFont typeface="Calibri"/>
              <a:buNone/>
              <a:defRPr sz="11200">
                <a:latin typeface="Calibri"/>
                <a:ea typeface="Calibri"/>
                <a:cs typeface="Calibri"/>
                <a:sym typeface="Calibr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200"/>
              <a:buFont typeface="Calibri"/>
              <a:buNone/>
              <a:defRPr sz="11200">
                <a:latin typeface="Calibri"/>
                <a:ea typeface="Calibri"/>
                <a:cs typeface="Calibri"/>
                <a:sym typeface="Calibr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200"/>
              <a:buFont typeface="Calibri"/>
              <a:buNone/>
              <a:defRPr sz="11200">
                <a:latin typeface="Calibri"/>
                <a:ea typeface="Calibri"/>
                <a:cs typeface="Calibri"/>
                <a:sym typeface="Calibr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200"/>
              <a:buFont typeface="Calibri"/>
              <a:buNone/>
              <a:defRPr sz="112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2"/>
          <p:cNvSpPr txBox="1"/>
          <p:nvPr>
            <p:ph idx="1" type="subTitle"/>
          </p:nvPr>
        </p:nvSpPr>
        <p:spPr>
          <a:xfrm>
            <a:off x="708000" y="7474867"/>
            <a:ext cx="10787100" cy="32937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Calibri"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Calibri"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Calibri"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Calibri"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Calibri"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Calibri"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Calibri"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Calibri"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Font typeface="Calibri"/>
              <a:buNone/>
              <a:defRPr sz="56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22"/>
          <p:cNvSpPr txBox="1"/>
          <p:nvPr>
            <p:ph idx="2" type="body"/>
          </p:nvPr>
        </p:nvSpPr>
        <p:spPr>
          <a:xfrm>
            <a:off x="13172000" y="1930867"/>
            <a:ext cx="10232100" cy="98535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indent="-533400" lvl="0" marL="457200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indent="-463550" lvl="1" marL="914400" rtl="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indent="-463550" lvl="2" marL="1371600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indent="-463550" lvl="3" marL="1828800" rtl="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indent="-463550" lvl="4" marL="2286000" rtl="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indent="-463550" lvl="5" marL="2743200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indent="-463550" lvl="6" marL="3200400" rtl="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indent="-463550" lvl="7" marL="3657600" rtl="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indent="-463550" lvl="8" marL="4114800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/>
        </p:txBody>
      </p:sp>
      <p:sp>
        <p:nvSpPr>
          <p:cNvPr id="100" name="Google Shape;100;p22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/>
          <p:nvPr>
            <p:ph idx="1" type="body"/>
          </p:nvPr>
        </p:nvSpPr>
        <p:spPr>
          <a:xfrm>
            <a:off x="831200" y="11281533"/>
            <a:ext cx="15996900" cy="1613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</a:lstStyle>
          <a:p/>
        </p:txBody>
      </p:sp>
      <p:sp>
        <p:nvSpPr>
          <p:cNvPr id="103" name="Google Shape;103;p23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4"/>
          <p:cNvSpPr txBox="1"/>
          <p:nvPr>
            <p:ph hasCustomPrompt="1" type="title"/>
          </p:nvPr>
        </p:nvSpPr>
        <p:spPr>
          <a:xfrm>
            <a:off x="831200" y="2949667"/>
            <a:ext cx="22721700" cy="52359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9pPr>
          </a:lstStyle>
          <a:p>
            <a:r>
              <a:t>xx%</a:t>
            </a:r>
          </a:p>
        </p:txBody>
      </p:sp>
      <p:sp>
        <p:nvSpPr>
          <p:cNvPr id="106" name="Google Shape;106;p24"/>
          <p:cNvSpPr txBox="1"/>
          <p:nvPr>
            <p:ph idx="1" type="body"/>
          </p:nvPr>
        </p:nvSpPr>
        <p:spPr>
          <a:xfrm>
            <a:off x="831200" y="8405933"/>
            <a:ext cx="22721700" cy="34689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indent="-533400" lvl="0" marL="457200" rtl="0" algn="ctr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indent="-463550" lvl="1" marL="914400" rtl="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indent="-463550" lvl="2" marL="1371600" rtl="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indent="-463550" lvl="3" marL="1828800" rtl="0" algn="ctr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indent="-463550" lvl="4" marL="2286000" rtl="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indent="-463550" lvl="5" marL="2743200" rtl="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indent="-463550" lvl="6" marL="3200400" rtl="0" algn="ctr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indent="-463550" lvl="7" marL="3657600" rtl="0" algn="ctr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indent="-463550" lvl="8" marL="4114800" rtl="0" algn="ctr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/>
        </p:txBody>
      </p:sp>
      <p:sp>
        <p:nvSpPr>
          <p:cNvPr id="107" name="Google Shape;107;p24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5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3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/>
          <p:nvPr>
            <p:ph type="title"/>
          </p:nvPr>
        </p:nvSpPr>
        <p:spPr>
          <a:xfrm>
            <a:off x="1663700" y="3419476"/>
            <a:ext cx="21031200" cy="570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182875" spcFirstLastPara="1" rIns="182875" wrap="square" tIns="914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112" name="Google Shape;112;p26"/>
          <p:cNvSpPr txBox="1"/>
          <p:nvPr>
            <p:ph idx="1" type="body"/>
          </p:nvPr>
        </p:nvSpPr>
        <p:spPr>
          <a:xfrm>
            <a:off x="1663700" y="9178926"/>
            <a:ext cx="21031200" cy="30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75" spcFirstLastPara="1" rIns="182875" wrap="square" tIns="914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 sz="4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700"/>
              <a:buNone/>
              <a:defRPr sz="37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3200"/>
              </a:spcBef>
              <a:spcAft>
                <a:spcPts val="320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3" name="Google Shape;113;p26"/>
          <p:cNvSpPr txBox="1"/>
          <p:nvPr>
            <p:ph idx="10" type="dt"/>
          </p:nvPr>
        </p:nvSpPr>
        <p:spPr>
          <a:xfrm>
            <a:off x="1676400" y="12712700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75" spcFirstLastPara="1" rIns="182875" wrap="square" tIns="914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114" name="Google Shape;114;p26"/>
          <p:cNvSpPr txBox="1"/>
          <p:nvPr>
            <p:ph idx="11" type="ftr"/>
          </p:nvPr>
        </p:nvSpPr>
        <p:spPr>
          <a:xfrm>
            <a:off x="8077200" y="12712700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75" spcFirstLastPara="1" rIns="182875" wrap="square" tIns="914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115" name="Google Shape;115;p26"/>
          <p:cNvSpPr txBox="1"/>
          <p:nvPr>
            <p:ph idx="12" type="sldNum"/>
          </p:nvPr>
        </p:nvSpPr>
        <p:spPr>
          <a:xfrm>
            <a:off x="17221200" y="12712700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75" spcFirstLastPara="1" rIns="182875" wrap="square" tIns="914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SECTION_HEADER_4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7"/>
          <p:cNvSpPr txBox="1"/>
          <p:nvPr>
            <p:ph type="title"/>
          </p:nvPr>
        </p:nvSpPr>
        <p:spPr>
          <a:xfrm>
            <a:off x="1663700" y="3419476"/>
            <a:ext cx="21031200" cy="570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182875" spcFirstLastPara="1" rIns="182875" wrap="square" tIns="914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118" name="Google Shape;118;p27"/>
          <p:cNvSpPr txBox="1"/>
          <p:nvPr>
            <p:ph idx="1" type="body"/>
          </p:nvPr>
        </p:nvSpPr>
        <p:spPr>
          <a:xfrm>
            <a:off x="1663700" y="9178926"/>
            <a:ext cx="21031200" cy="30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75" spcFirstLastPara="1" rIns="182875" wrap="square" tIns="914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 sz="4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700"/>
              <a:buNone/>
              <a:defRPr sz="37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3200"/>
              </a:spcBef>
              <a:spcAft>
                <a:spcPts val="320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9" name="Google Shape;119;p27"/>
          <p:cNvSpPr txBox="1"/>
          <p:nvPr>
            <p:ph idx="10" type="dt"/>
          </p:nvPr>
        </p:nvSpPr>
        <p:spPr>
          <a:xfrm>
            <a:off x="1676400" y="12712700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75" spcFirstLastPara="1" rIns="182875" wrap="square" tIns="914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120" name="Google Shape;120;p27"/>
          <p:cNvSpPr txBox="1"/>
          <p:nvPr>
            <p:ph idx="11" type="ftr"/>
          </p:nvPr>
        </p:nvSpPr>
        <p:spPr>
          <a:xfrm>
            <a:off x="8077200" y="12712700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75" spcFirstLastPara="1" rIns="182875" wrap="square" tIns="914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121" name="Google Shape;121;p27"/>
          <p:cNvSpPr txBox="1"/>
          <p:nvPr>
            <p:ph idx="12" type="sldNum"/>
          </p:nvPr>
        </p:nvSpPr>
        <p:spPr>
          <a:xfrm>
            <a:off x="17221200" y="12712700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75" spcFirstLastPara="1" rIns="182875" wrap="square" tIns="914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5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/>
          <p:nvPr>
            <p:ph type="title"/>
          </p:nvPr>
        </p:nvSpPr>
        <p:spPr>
          <a:xfrm>
            <a:off x="1663700" y="3419476"/>
            <a:ext cx="21031200" cy="570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182875" spcFirstLastPara="1" rIns="182875" wrap="square" tIns="914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124" name="Google Shape;124;p28"/>
          <p:cNvSpPr txBox="1"/>
          <p:nvPr>
            <p:ph idx="1" type="body"/>
          </p:nvPr>
        </p:nvSpPr>
        <p:spPr>
          <a:xfrm>
            <a:off x="1663700" y="9178926"/>
            <a:ext cx="21031200" cy="30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75" spcFirstLastPara="1" rIns="182875" wrap="square" tIns="914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 sz="4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700"/>
              <a:buNone/>
              <a:defRPr sz="37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3200"/>
              </a:spcBef>
              <a:spcAft>
                <a:spcPts val="320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5" name="Google Shape;125;p28"/>
          <p:cNvSpPr txBox="1"/>
          <p:nvPr>
            <p:ph idx="10" type="dt"/>
          </p:nvPr>
        </p:nvSpPr>
        <p:spPr>
          <a:xfrm>
            <a:off x="1676400" y="12712700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75" spcFirstLastPara="1" rIns="182875" wrap="square" tIns="914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126" name="Google Shape;126;p28"/>
          <p:cNvSpPr txBox="1"/>
          <p:nvPr>
            <p:ph idx="11" type="ftr"/>
          </p:nvPr>
        </p:nvSpPr>
        <p:spPr>
          <a:xfrm>
            <a:off x="8077200" y="12712700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75" spcFirstLastPara="1" rIns="182875" wrap="square" tIns="914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127" name="Google Shape;127;p28"/>
          <p:cNvSpPr txBox="1"/>
          <p:nvPr>
            <p:ph idx="12" type="sldNum"/>
          </p:nvPr>
        </p:nvSpPr>
        <p:spPr>
          <a:xfrm>
            <a:off x="17221200" y="12712700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75" spcFirstLastPara="1" rIns="182875" wrap="square" tIns="914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6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9"/>
          <p:cNvSpPr txBox="1"/>
          <p:nvPr>
            <p:ph type="title"/>
          </p:nvPr>
        </p:nvSpPr>
        <p:spPr>
          <a:xfrm>
            <a:off x="1663700" y="3419476"/>
            <a:ext cx="21031200" cy="570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182875" spcFirstLastPara="1" rIns="182875" wrap="square" tIns="914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130" name="Google Shape;130;p29"/>
          <p:cNvSpPr txBox="1"/>
          <p:nvPr>
            <p:ph idx="1" type="body"/>
          </p:nvPr>
        </p:nvSpPr>
        <p:spPr>
          <a:xfrm>
            <a:off x="1663700" y="9178926"/>
            <a:ext cx="21031200" cy="30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75" spcFirstLastPara="1" rIns="182875" wrap="square" tIns="914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 sz="4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700"/>
              <a:buNone/>
              <a:defRPr sz="37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3200"/>
              </a:spcBef>
              <a:spcAft>
                <a:spcPts val="320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1" name="Google Shape;131;p29"/>
          <p:cNvSpPr txBox="1"/>
          <p:nvPr>
            <p:ph idx="10" type="dt"/>
          </p:nvPr>
        </p:nvSpPr>
        <p:spPr>
          <a:xfrm>
            <a:off x="1676400" y="12712700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75" spcFirstLastPara="1" rIns="182875" wrap="square" tIns="914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132" name="Google Shape;132;p29"/>
          <p:cNvSpPr txBox="1"/>
          <p:nvPr>
            <p:ph idx="11" type="ftr"/>
          </p:nvPr>
        </p:nvSpPr>
        <p:spPr>
          <a:xfrm>
            <a:off x="8077200" y="12712700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75" spcFirstLastPara="1" rIns="182875" wrap="square" tIns="914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133" name="Google Shape;133;p29"/>
          <p:cNvSpPr txBox="1"/>
          <p:nvPr>
            <p:ph idx="12" type="sldNum"/>
          </p:nvPr>
        </p:nvSpPr>
        <p:spPr>
          <a:xfrm>
            <a:off x="17221200" y="12712700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75" spcFirstLastPara="1" rIns="182875" wrap="square" tIns="914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13455200"/>
            <a:ext cx="24384000" cy="260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831200" y="1043600"/>
            <a:ext cx="22721700" cy="1669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indent="-533400" lvl="0" marL="45720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indent="-463550" lvl="1" marL="91440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indent="-463550" lvl="2" marL="137160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indent="-463550" lvl="3" marL="182880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indent="-463550" lvl="4" marL="228600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indent="-463550" lvl="5" marL="274320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indent="-463550" lvl="6" marL="320040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indent="-463550" lvl="7" marL="365760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indent="-463550" lvl="8" marL="411480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22640667" y="12482692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831200" y="1043600"/>
            <a:ext cx="22721700" cy="1669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831200" y="3073267"/>
            <a:ext cx="10666500" cy="91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indent="-463550" lvl="0" marL="45720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indent="-431800" lvl="1" marL="9144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indent="-431800" lvl="2" marL="13716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indent="-431800" lvl="3" marL="1828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indent="-431800" lvl="4" marL="22860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indent="-431800" lvl="5" marL="27432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indent="-431800" lvl="6" marL="32004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indent="-431800" lvl="7" marL="36576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indent="-431800" lvl="8" marL="4114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12886400" y="3073267"/>
            <a:ext cx="10666500" cy="91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indent="-463550" lvl="0" marL="45720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indent="-431800" lvl="1" marL="9144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indent="-431800" lvl="2" marL="13716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indent="-431800" lvl="3" marL="1828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indent="-431800" lvl="4" marL="22860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indent="-431800" lvl="5" marL="27432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indent="-431800" lvl="6" marL="32004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indent="-431800" lvl="7" marL="36576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indent="-431800" lvl="8" marL="4114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22640667" y="12482692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831200" y="1043600"/>
            <a:ext cx="22721700" cy="1669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5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22640667" y="12482692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831200" y="1481600"/>
            <a:ext cx="7488000" cy="20151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831200" y="3710340"/>
            <a:ext cx="7488000" cy="84783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1pPr>
            <a:lvl2pPr indent="-431800" lvl="1" marL="9144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indent="-431800" lvl="2" marL="13716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indent="-431800" lvl="3" marL="18288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indent="-431800" lvl="4" marL="22860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indent="-431800" lvl="5" marL="27432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indent="-431800" lvl="6" marL="320040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indent="-431800" lvl="7" marL="365760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indent="-431800" lvl="8" marL="411480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22640667" y="12482692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1307333" y="1403600"/>
            <a:ext cx="14983200" cy="109089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800"/>
              <a:buFont typeface="Lato"/>
              <a:buNone/>
              <a:defRPr b="0" sz="1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800"/>
              <a:buFont typeface="Lato"/>
              <a:buNone/>
              <a:defRPr b="0" sz="1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800"/>
              <a:buFont typeface="Lato"/>
              <a:buNone/>
              <a:defRPr b="0" sz="1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800"/>
              <a:buFont typeface="Lato"/>
              <a:buNone/>
              <a:defRPr b="0" sz="1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800"/>
              <a:buFont typeface="Lato"/>
              <a:buNone/>
              <a:defRPr b="0" sz="1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800"/>
              <a:buFont typeface="Lato"/>
              <a:buNone/>
              <a:defRPr b="0" sz="1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800"/>
              <a:buFont typeface="Lato"/>
              <a:buNone/>
              <a:defRPr b="0" sz="1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800"/>
              <a:buFont typeface="Lato"/>
              <a:buNone/>
              <a:defRPr b="0" sz="1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800"/>
              <a:buFont typeface="Lato"/>
              <a:buNone/>
              <a:defRPr b="0" sz="12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22640667" y="12482692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12192000" y="-67"/>
            <a:ext cx="121920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13412467" y="11988000"/>
            <a:ext cx="1248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708000" y="2954533"/>
            <a:ext cx="10787100" cy="44895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708000" y="7587203"/>
            <a:ext cx="10787100" cy="35880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13172000" y="1931200"/>
            <a:ext cx="10232100" cy="98535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indent="-5334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Char char="●"/>
              <a:defRPr>
                <a:solidFill>
                  <a:schemeClr val="lt1"/>
                </a:solidFill>
              </a:defRPr>
            </a:lvl1pPr>
            <a:lvl2pPr indent="-4635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Char char="○"/>
              <a:defRPr>
                <a:solidFill>
                  <a:schemeClr val="lt1"/>
                </a:solidFill>
              </a:defRPr>
            </a:lvl2pPr>
            <a:lvl3pPr indent="-4635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Char char="■"/>
              <a:defRPr>
                <a:solidFill>
                  <a:schemeClr val="lt1"/>
                </a:solidFill>
              </a:defRPr>
            </a:lvl3pPr>
            <a:lvl4pPr indent="-4635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Char char="●"/>
              <a:defRPr>
                <a:solidFill>
                  <a:schemeClr val="lt1"/>
                </a:solidFill>
              </a:defRPr>
            </a:lvl4pPr>
            <a:lvl5pPr indent="-4635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Char char="○"/>
              <a:defRPr>
                <a:solidFill>
                  <a:schemeClr val="lt1"/>
                </a:solidFill>
              </a:defRPr>
            </a:lvl5pPr>
            <a:lvl6pPr indent="-4635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Char char="■"/>
              <a:defRPr>
                <a:solidFill>
                  <a:schemeClr val="lt1"/>
                </a:solidFill>
              </a:defRPr>
            </a:lvl6pPr>
            <a:lvl7pPr indent="-4635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Char char="●"/>
              <a:defRPr>
                <a:solidFill>
                  <a:schemeClr val="lt1"/>
                </a:solidFill>
              </a:defRPr>
            </a:lvl7pPr>
            <a:lvl8pPr indent="-4635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Char char="○"/>
              <a:defRPr>
                <a:solidFill>
                  <a:schemeClr val="lt1"/>
                </a:solidFill>
              </a:defRPr>
            </a:lvl8pPr>
            <a:lvl9pPr indent="-4635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22640667" y="12482692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852000" y="11281533"/>
            <a:ext cx="15996900" cy="15969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22640667" y="12482692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15.png"/><Relationship Id="rId2" Type="http://schemas.openxmlformats.org/officeDocument/2006/relationships/image" Target="../media/image12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4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1200" y="1043600"/>
            <a:ext cx="22721700" cy="16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Playfair Display"/>
              <a:buNone/>
              <a:defRPr b="1" sz="8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Playfair Display"/>
              <a:buNone/>
              <a:defRPr b="1" sz="8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Playfair Display"/>
              <a:buNone/>
              <a:defRPr b="1" sz="8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Playfair Display"/>
              <a:buNone/>
              <a:defRPr b="1" sz="8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Playfair Display"/>
              <a:buNone/>
              <a:defRPr b="1" sz="8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Playfair Display"/>
              <a:buNone/>
              <a:defRPr b="1" sz="8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Playfair Display"/>
              <a:buNone/>
              <a:defRPr b="1" sz="8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Playfair Display"/>
              <a:buNone/>
              <a:defRPr b="1" sz="8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Playfair Display"/>
              <a:buNone/>
              <a:defRPr b="1" sz="8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rmAutofit/>
          </a:bodyPr>
          <a:lstStyle>
            <a:lvl1pPr indent="-533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ato"/>
              <a:buChar char="●"/>
              <a:defRPr sz="4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35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Lato"/>
              <a:buChar char="○"/>
              <a:defRPr sz="3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35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Lato"/>
              <a:buChar char="■"/>
              <a:defRPr sz="3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35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Lato"/>
              <a:buChar char="●"/>
              <a:defRPr sz="3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35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Lato"/>
              <a:buChar char="○"/>
              <a:defRPr sz="3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35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Lato"/>
              <a:buChar char="■"/>
              <a:defRPr sz="3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35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Lato"/>
              <a:buChar char="●"/>
              <a:defRPr sz="3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35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Lato"/>
              <a:buChar char="○"/>
              <a:defRPr sz="3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35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Lato"/>
              <a:buChar char="■"/>
              <a:defRPr sz="3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22640667" y="12482692"/>
            <a:ext cx="14631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 algn="r">
              <a:buNone/>
              <a:defRPr sz="2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2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2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2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2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2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2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2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2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00C48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normAutofit/>
          </a:bodyPr>
          <a:lstStyle>
            <a:lvl1pPr indent="-533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Char char="●"/>
              <a:defRPr sz="4800">
                <a:solidFill>
                  <a:schemeClr val="lt1"/>
                </a:solidFill>
              </a:defRPr>
            </a:lvl1pPr>
            <a:lvl2pPr indent="-4635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Char char="○"/>
              <a:defRPr sz="3700">
                <a:solidFill>
                  <a:schemeClr val="lt1"/>
                </a:solidFill>
              </a:defRPr>
            </a:lvl2pPr>
            <a:lvl3pPr indent="-4635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Char char="■"/>
              <a:defRPr sz="3700">
                <a:solidFill>
                  <a:schemeClr val="lt1"/>
                </a:solidFill>
              </a:defRPr>
            </a:lvl3pPr>
            <a:lvl4pPr indent="-4635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Char char="●"/>
              <a:defRPr sz="3700">
                <a:solidFill>
                  <a:schemeClr val="lt1"/>
                </a:solidFill>
              </a:defRPr>
            </a:lvl4pPr>
            <a:lvl5pPr indent="-4635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Char char="○"/>
              <a:defRPr sz="3700">
                <a:solidFill>
                  <a:schemeClr val="lt1"/>
                </a:solidFill>
              </a:defRPr>
            </a:lvl5pPr>
            <a:lvl6pPr indent="-4635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Char char="■"/>
              <a:defRPr sz="3700">
                <a:solidFill>
                  <a:schemeClr val="lt1"/>
                </a:solidFill>
              </a:defRPr>
            </a:lvl6pPr>
            <a:lvl7pPr indent="-4635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Char char="●"/>
              <a:defRPr sz="3700">
                <a:solidFill>
                  <a:schemeClr val="lt1"/>
                </a:solidFill>
              </a:defRPr>
            </a:lvl7pPr>
            <a:lvl8pPr indent="-4635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Char char="○"/>
              <a:defRPr sz="3700">
                <a:solidFill>
                  <a:schemeClr val="lt1"/>
                </a:solidFill>
              </a:defRPr>
            </a:lvl8pPr>
            <a:lvl9pPr indent="-4635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Char char="■"/>
              <a:defRPr sz="37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800" lIns="243800" spcFirstLastPara="1" rIns="243800" wrap="square" tIns="243800">
            <a:normAutofit/>
          </a:bodyPr>
          <a:lstStyle>
            <a:lvl1pPr lvl="0" rtl="0" algn="r">
              <a:buNone/>
              <a:defRPr sz="2700">
                <a:solidFill>
                  <a:schemeClr val="dk2"/>
                </a:solidFill>
              </a:defRPr>
            </a:lvl1pPr>
            <a:lvl2pPr lvl="1" rtl="0" algn="r">
              <a:buNone/>
              <a:defRPr sz="2700">
                <a:solidFill>
                  <a:schemeClr val="dk2"/>
                </a:solidFill>
              </a:defRPr>
            </a:lvl2pPr>
            <a:lvl3pPr lvl="2" rtl="0" algn="r">
              <a:buNone/>
              <a:defRPr sz="2700">
                <a:solidFill>
                  <a:schemeClr val="dk2"/>
                </a:solidFill>
              </a:defRPr>
            </a:lvl3pPr>
            <a:lvl4pPr lvl="3" rtl="0" algn="r">
              <a:buNone/>
              <a:defRPr sz="2700">
                <a:solidFill>
                  <a:schemeClr val="dk2"/>
                </a:solidFill>
              </a:defRPr>
            </a:lvl4pPr>
            <a:lvl5pPr lvl="4" rtl="0" algn="r">
              <a:buNone/>
              <a:defRPr sz="2700">
                <a:solidFill>
                  <a:schemeClr val="dk2"/>
                </a:solidFill>
              </a:defRPr>
            </a:lvl5pPr>
            <a:lvl6pPr lvl="5" rtl="0" algn="r">
              <a:buNone/>
              <a:defRPr sz="2700">
                <a:solidFill>
                  <a:schemeClr val="dk2"/>
                </a:solidFill>
              </a:defRPr>
            </a:lvl6pPr>
            <a:lvl7pPr lvl="6" rtl="0" algn="r">
              <a:buNone/>
              <a:defRPr sz="2700">
                <a:solidFill>
                  <a:schemeClr val="dk2"/>
                </a:solidFill>
              </a:defRPr>
            </a:lvl7pPr>
            <a:lvl8pPr lvl="7" rtl="0" algn="r">
              <a:buNone/>
              <a:defRPr sz="2700">
                <a:solidFill>
                  <a:schemeClr val="dk2"/>
                </a:solidFill>
              </a:defRPr>
            </a:lvl8pPr>
            <a:lvl9pPr lvl="8" rtl="0" algn="r">
              <a:buNone/>
              <a:defRPr sz="27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1">
            <a:alphaModFix/>
          </a:blip>
          <a:srcRect b="0" l="61844" r="7801" t="9698"/>
          <a:stretch/>
        </p:blipFill>
        <p:spPr>
          <a:xfrm>
            <a:off x="16793597" y="863467"/>
            <a:ext cx="7590396" cy="1122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40667" y="11476867"/>
            <a:ext cx="5418400" cy="17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250" y="11101666"/>
            <a:ext cx="2151242" cy="211360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10.jpg"/><Relationship Id="rId7" Type="http://schemas.openxmlformats.org/officeDocument/2006/relationships/image" Target="../media/image7.png"/><Relationship Id="rId8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37.png"/><Relationship Id="rId13" Type="http://schemas.openxmlformats.org/officeDocument/2006/relationships/image" Target="../media/image48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5" Type="http://schemas.openxmlformats.org/officeDocument/2006/relationships/image" Target="../media/image41.png"/><Relationship Id="rId14" Type="http://schemas.openxmlformats.org/officeDocument/2006/relationships/image" Target="../media/image45.png"/><Relationship Id="rId16" Type="http://schemas.openxmlformats.org/officeDocument/2006/relationships/image" Target="../media/image49.png"/><Relationship Id="rId5" Type="http://schemas.openxmlformats.org/officeDocument/2006/relationships/image" Target="../media/image28.png"/><Relationship Id="rId6" Type="http://schemas.openxmlformats.org/officeDocument/2006/relationships/image" Target="../media/image25.png"/><Relationship Id="rId7" Type="http://schemas.openxmlformats.org/officeDocument/2006/relationships/image" Target="../media/image33.png"/><Relationship Id="rId8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20" Type="http://schemas.openxmlformats.org/officeDocument/2006/relationships/image" Target="../media/image62.png"/><Relationship Id="rId22" Type="http://schemas.openxmlformats.org/officeDocument/2006/relationships/image" Target="../media/image6.png"/><Relationship Id="rId21" Type="http://schemas.openxmlformats.org/officeDocument/2006/relationships/image" Target="../media/image65.png"/><Relationship Id="rId24" Type="http://schemas.openxmlformats.org/officeDocument/2006/relationships/image" Target="../media/image64.png"/><Relationship Id="rId23" Type="http://schemas.openxmlformats.org/officeDocument/2006/relationships/image" Target="../media/image67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3.png"/><Relationship Id="rId4" Type="http://schemas.openxmlformats.org/officeDocument/2006/relationships/image" Target="../media/image50.png"/><Relationship Id="rId9" Type="http://schemas.openxmlformats.org/officeDocument/2006/relationships/image" Target="../media/image25.png"/><Relationship Id="rId26" Type="http://schemas.openxmlformats.org/officeDocument/2006/relationships/image" Target="../media/image22.png"/><Relationship Id="rId25" Type="http://schemas.openxmlformats.org/officeDocument/2006/relationships/image" Target="../media/image59.png"/><Relationship Id="rId27" Type="http://schemas.openxmlformats.org/officeDocument/2006/relationships/image" Target="../media/image30.png"/><Relationship Id="rId5" Type="http://schemas.openxmlformats.org/officeDocument/2006/relationships/image" Target="../media/image42.png"/><Relationship Id="rId6" Type="http://schemas.openxmlformats.org/officeDocument/2006/relationships/image" Target="../media/image24.png"/><Relationship Id="rId7" Type="http://schemas.openxmlformats.org/officeDocument/2006/relationships/image" Target="../media/image29.png"/><Relationship Id="rId8" Type="http://schemas.openxmlformats.org/officeDocument/2006/relationships/image" Target="../media/image28.png"/><Relationship Id="rId11" Type="http://schemas.openxmlformats.org/officeDocument/2006/relationships/image" Target="../media/image31.png"/><Relationship Id="rId10" Type="http://schemas.openxmlformats.org/officeDocument/2006/relationships/image" Target="../media/image33.png"/><Relationship Id="rId13" Type="http://schemas.openxmlformats.org/officeDocument/2006/relationships/image" Target="../media/image49.png"/><Relationship Id="rId12" Type="http://schemas.openxmlformats.org/officeDocument/2006/relationships/image" Target="../media/image34.png"/><Relationship Id="rId15" Type="http://schemas.openxmlformats.org/officeDocument/2006/relationships/image" Target="../media/image10.jpg"/><Relationship Id="rId14" Type="http://schemas.openxmlformats.org/officeDocument/2006/relationships/image" Target="../media/image58.png"/><Relationship Id="rId17" Type="http://schemas.openxmlformats.org/officeDocument/2006/relationships/image" Target="../media/image43.png"/><Relationship Id="rId16" Type="http://schemas.openxmlformats.org/officeDocument/2006/relationships/image" Target="../media/image35.png"/><Relationship Id="rId19" Type="http://schemas.openxmlformats.org/officeDocument/2006/relationships/image" Target="../media/image61.png"/><Relationship Id="rId18" Type="http://schemas.openxmlformats.org/officeDocument/2006/relationships/image" Target="../media/image6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2.png"/><Relationship Id="rId4" Type="http://schemas.openxmlformats.org/officeDocument/2006/relationships/image" Target="../media/image71.png"/><Relationship Id="rId5" Type="http://schemas.openxmlformats.org/officeDocument/2006/relationships/image" Target="../media/image7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2.png"/><Relationship Id="rId4" Type="http://schemas.openxmlformats.org/officeDocument/2006/relationships/image" Target="../media/image7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docs.google.com/spreadsheets/d/10Luzti7svVTVKTA-px27oq3RxCUM-QbiTkm8iMd5C54/edit?gid=0#gid=0" TargetMode="External"/><Relationship Id="rId4" Type="http://schemas.openxmlformats.org/officeDocument/2006/relationships/image" Target="../media/image77.png"/><Relationship Id="rId5" Type="http://schemas.openxmlformats.org/officeDocument/2006/relationships/image" Target="../media/image7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elsst.cessda.eu/" TargetMode="External"/><Relationship Id="rId4" Type="http://schemas.openxmlformats.org/officeDocument/2006/relationships/hyperlink" Target="https://taxonomie.cbs.nl/taxonomie/nl/" TargetMode="External"/><Relationship Id="rId5" Type="http://schemas.openxmlformats.org/officeDocument/2006/relationships/hyperlink" Target="https://skosmos.odissei.nl/en/" TargetMode="External"/><Relationship Id="rId6" Type="http://schemas.openxmlformats.org/officeDocument/2006/relationships/image" Target="../media/image7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8.png"/><Relationship Id="rId4" Type="http://schemas.openxmlformats.org/officeDocument/2006/relationships/image" Target="../media/image8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4.png"/><Relationship Id="rId4" Type="http://schemas.openxmlformats.org/officeDocument/2006/relationships/hyperlink" Target="https://li.wiktionary.org/wiki/fort" TargetMode="External"/><Relationship Id="rId5" Type="http://schemas.openxmlformats.org/officeDocument/2006/relationships/hyperlink" Target="https://li.wiktionary.org/wiki/fort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3.png"/><Relationship Id="rId4" Type="http://schemas.openxmlformats.org/officeDocument/2006/relationships/image" Target="../media/image8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6.png"/><Relationship Id="rId4" Type="http://schemas.openxmlformats.org/officeDocument/2006/relationships/image" Target="../media/image90.png"/><Relationship Id="rId5" Type="http://schemas.openxmlformats.org/officeDocument/2006/relationships/image" Target="../media/image85.png"/><Relationship Id="rId6" Type="http://schemas.openxmlformats.org/officeDocument/2006/relationships/image" Target="../media/image76.png"/><Relationship Id="rId7" Type="http://schemas.openxmlformats.org/officeDocument/2006/relationships/image" Target="../media/image88.png"/><Relationship Id="rId8" Type="http://schemas.openxmlformats.org/officeDocument/2006/relationships/image" Target="../media/image9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9" Type="http://schemas.openxmlformats.org/officeDocument/2006/relationships/image" Target="../media/image105.png"/><Relationship Id="rId5" Type="http://schemas.openxmlformats.org/officeDocument/2006/relationships/image" Target="../media/image90.png"/><Relationship Id="rId6" Type="http://schemas.openxmlformats.org/officeDocument/2006/relationships/image" Target="../media/image89.png"/><Relationship Id="rId7" Type="http://schemas.openxmlformats.org/officeDocument/2006/relationships/image" Target="../media/image85.png"/><Relationship Id="rId8" Type="http://schemas.openxmlformats.org/officeDocument/2006/relationships/image" Target="../media/image91.png"/><Relationship Id="rId11" Type="http://schemas.openxmlformats.org/officeDocument/2006/relationships/image" Target="../media/image8.png"/><Relationship Id="rId10" Type="http://schemas.openxmlformats.org/officeDocument/2006/relationships/image" Target="../media/image104.png"/><Relationship Id="rId13" Type="http://schemas.openxmlformats.org/officeDocument/2006/relationships/image" Target="../media/image76.png"/><Relationship Id="rId12" Type="http://schemas.openxmlformats.org/officeDocument/2006/relationships/image" Target="../media/image9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2.png"/><Relationship Id="rId4" Type="http://schemas.openxmlformats.org/officeDocument/2006/relationships/image" Target="../media/image85.png"/><Relationship Id="rId9" Type="http://schemas.openxmlformats.org/officeDocument/2006/relationships/hyperlink" Target="https://aws.amazon.com/ec2/pricing/on-demand/" TargetMode="External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93.png"/><Relationship Id="rId8" Type="http://schemas.openxmlformats.org/officeDocument/2006/relationships/image" Target="../media/image95.png"/><Relationship Id="rId11" Type="http://schemas.openxmlformats.org/officeDocument/2006/relationships/image" Target="../media/image97.png"/><Relationship Id="rId10" Type="http://schemas.openxmlformats.org/officeDocument/2006/relationships/image" Target="../media/image9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0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google.com/url?sa=i&amp;url=https%3A%2F%2Fbg.legal%2Fis-mijn-gekozen-bedrijfsnaam-beschikbaar&amp;psig=AOvVaw3aOoXIz-utyKz70KtY0N8K&amp;ust=1674989373873000&amp;source=images&amp;cd=vfe&amp;ved=0CBEQjhxqFwoTCMiC7-aL6vwCFQAAAAAdAAAAABAE" TargetMode="External"/><Relationship Id="rId10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hyperlink" Target="https://businessfilmschool.nl/cases/pgb-pensioenfonds/" TargetMode="External"/><Relationship Id="rId9" Type="http://schemas.openxmlformats.org/officeDocument/2006/relationships/image" Target="../media/image4.png"/><Relationship Id="rId5" Type="http://schemas.openxmlformats.org/officeDocument/2006/relationships/image" Target="../media/image53.jpg"/><Relationship Id="rId6" Type="http://schemas.openxmlformats.org/officeDocument/2006/relationships/image" Target="../media/image3.jpg"/><Relationship Id="rId7" Type="http://schemas.openxmlformats.org/officeDocument/2006/relationships/hyperlink" Target="https://commons.wikimedia.org/wiki/File:Koninklijke_Bibliotheek_%287985207450%29.jpg" TargetMode="External"/><Relationship Id="rId8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10.jpg"/><Relationship Id="rId7" Type="http://schemas.openxmlformats.org/officeDocument/2006/relationships/image" Target="../media/image7.png"/><Relationship Id="rId8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3.jpg"/><Relationship Id="rId5" Type="http://schemas.openxmlformats.org/officeDocument/2006/relationships/hyperlink" Target="https://www.google.com/url?sa=i&amp;url=https%3A%2F%2Fbg.legal%2Fis-mijn-gekozen-bedrijfsnaam-beschikbaar&amp;psig=AOvVaw3aOoXIz-utyKz70KtY0N8K&amp;ust=1674989373873000&amp;source=images&amp;cd=vfe&amp;ved=0CBEQjhxqFwoTCMiC7-aL6vwCFQAAAAAdAAAAABAE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9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5" Type="http://schemas.openxmlformats.org/officeDocument/2006/relationships/image" Target="../media/image30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hyperlink" Target="https://ukdataservice.ac.uk/help/secure-lab/what-is-the-five-safes-framework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2"/>
          <p:cNvSpPr txBox="1"/>
          <p:nvPr>
            <p:ph idx="12" type="sldNum"/>
          </p:nvPr>
        </p:nvSpPr>
        <p:spPr>
          <a:xfrm>
            <a:off x="22640667" y="12482692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" name="Google Shape;141;p32"/>
          <p:cNvSpPr txBox="1"/>
          <p:nvPr>
            <p:ph idx="1" type="subTitle"/>
          </p:nvPr>
        </p:nvSpPr>
        <p:spPr>
          <a:xfrm>
            <a:off x="7706850" y="9169025"/>
            <a:ext cx="8970300" cy="18705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-US" sz="4065"/>
              <a:t>1 October </a:t>
            </a:r>
            <a:r>
              <a:rPr lang="en-US" sz="4065"/>
              <a:t>2024</a:t>
            </a:r>
            <a:br>
              <a:rPr lang="en-US" sz="3865"/>
            </a:br>
            <a:r>
              <a:rPr lang="en-US" sz="3865"/>
              <a:t>Lucas van der Meer &amp; </a:t>
            </a:r>
            <a:br>
              <a:rPr lang="en-US" sz="3865"/>
            </a:br>
            <a:r>
              <a:rPr lang="en-US" sz="3865"/>
              <a:t>Ahmad Hesam</a:t>
            </a:r>
            <a:br>
              <a:rPr lang="en-US" sz="3865"/>
            </a:br>
            <a:r>
              <a:rPr b="0" lang="en-US" sz="3865"/>
              <a:t>(ODISSEI &amp; SURF, NL)</a:t>
            </a:r>
            <a:endParaRPr sz="3865"/>
          </a:p>
        </p:txBody>
      </p:sp>
      <p:pic>
        <p:nvPicPr>
          <p:cNvPr id="142" name="Google Shape;142;p32"/>
          <p:cNvPicPr preferRelativeResize="0"/>
          <p:nvPr/>
        </p:nvPicPr>
        <p:blipFill rotWithShape="1">
          <a:blip r:embed="rId3">
            <a:alphaModFix/>
          </a:blip>
          <a:srcRect b="21143" l="3780" r="6412" t="16376"/>
          <a:stretch/>
        </p:blipFill>
        <p:spPr>
          <a:xfrm>
            <a:off x="1229738" y="3386598"/>
            <a:ext cx="4279275" cy="119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679" y="1468750"/>
            <a:ext cx="4279393" cy="108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2"/>
          <p:cNvPicPr preferRelativeResize="0"/>
          <p:nvPr/>
        </p:nvPicPr>
        <p:blipFill rotWithShape="1">
          <a:blip r:embed="rId5">
            <a:alphaModFix/>
          </a:blip>
          <a:srcRect b="28470" l="0" r="0" t="29862"/>
          <a:stretch/>
        </p:blipFill>
        <p:spPr>
          <a:xfrm>
            <a:off x="1939139" y="5413866"/>
            <a:ext cx="2860473" cy="119786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2"/>
          <p:cNvSpPr txBox="1"/>
          <p:nvPr>
            <p:ph type="ctrTitle"/>
          </p:nvPr>
        </p:nvSpPr>
        <p:spPr>
          <a:xfrm>
            <a:off x="8256675" y="2662800"/>
            <a:ext cx="7870500" cy="49767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/>
              <a:t>The complete SSH workflow for sharing sensitive data</a:t>
            </a:r>
            <a:endParaRPr sz="2722"/>
          </a:p>
        </p:txBody>
      </p:sp>
      <p:pic>
        <p:nvPicPr>
          <p:cNvPr id="146" name="Google Shape;146;p32"/>
          <p:cNvPicPr preferRelativeResize="0"/>
          <p:nvPr/>
        </p:nvPicPr>
        <p:blipFill rotWithShape="1">
          <a:blip r:embed="rId6">
            <a:alphaModFix/>
          </a:blip>
          <a:srcRect b="0" l="2629" r="0" t="0"/>
          <a:stretch/>
        </p:blipFill>
        <p:spPr>
          <a:xfrm>
            <a:off x="1386588" y="11495638"/>
            <a:ext cx="3965576" cy="119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2" title="dans.png"/>
          <p:cNvPicPr preferRelativeResize="0"/>
          <p:nvPr/>
        </p:nvPicPr>
        <p:blipFill rotWithShape="1">
          <a:blip r:embed="rId7">
            <a:alphaModFix/>
          </a:blip>
          <a:srcRect b="27761" l="0" r="0" t="31426"/>
          <a:stretch/>
        </p:blipFill>
        <p:spPr>
          <a:xfrm>
            <a:off x="2035876" y="9468380"/>
            <a:ext cx="2667000" cy="119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 title="File:VU logo.png - Wikimedia Commons"/>
          <p:cNvPicPr preferRelativeResize="0"/>
          <p:nvPr/>
        </p:nvPicPr>
        <p:blipFill rotWithShape="1">
          <a:blip r:embed="rId8">
            <a:alphaModFix/>
          </a:blip>
          <a:srcRect b="17739" l="0" r="40472" t="8098"/>
          <a:stretch/>
        </p:blipFill>
        <p:spPr>
          <a:xfrm>
            <a:off x="1732113" y="7441125"/>
            <a:ext cx="3274549" cy="119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954569" y="152400"/>
            <a:ext cx="5247331" cy="526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1"/>
          <p:cNvSpPr txBox="1"/>
          <p:nvPr>
            <p:ph type="title"/>
          </p:nvPr>
        </p:nvSpPr>
        <p:spPr>
          <a:xfrm>
            <a:off x="831200" y="662600"/>
            <a:ext cx="22721700" cy="1669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Complete workflow</a:t>
            </a:r>
            <a:endParaRPr/>
          </a:p>
        </p:txBody>
      </p:sp>
      <p:pic>
        <p:nvPicPr>
          <p:cNvPr id="227" name="Google Shape;22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0467" y="10894506"/>
            <a:ext cx="983125" cy="8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3424" y="10848056"/>
            <a:ext cx="1866900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\cbsp.nl\Profiel\Productie\RSNN\Desktop\CBS_beeldmerk_RGB.png" id="229" name="Google Shape;229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53510" y="10819481"/>
            <a:ext cx="627124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40157" y="10703594"/>
            <a:ext cx="2387600" cy="119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897589" y="10808931"/>
            <a:ext cx="983125" cy="9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250547" y="10854851"/>
            <a:ext cx="2387600" cy="891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007979" y="10779857"/>
            <a:ext cx="2719300" cy="104127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1"/>
          <p:cNvSpPr txBox="1"/>
          <p:nvPr/>
        </p:nvSpPr>
        <p:spPr>
          <a:xfrm>
            <a:off x="1830300" y="9770400"/>
            <a:ext cx="49014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700"/>
              <a:buFont typeface="Titillium Web Light"/>
              <a:buNone/>
            </a:pPr>
            <a:r>
              <a:rPr lang="en-US" sz="3500">
                <a:solidFill>
                  <a:schemeClr val="accent2"/>
                </a:solidFill>
                <a:latin typeface="Ubuntu Light"/>
                <a:ea typeface="Ubuntu Light"/>
                <a:cs typeface="Ubuntu Light"/>
                <a:sym typeface="Ubuntu Light"/>
              </a:rPr>
              <a:t>Metadata Providers</a:t>
            </a:r>
            <a:endParaRPr sz="3500">
              <a:solidFill>
                <a:schemeClr val="accen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35" name="Google Shape;235;p41"/>
          <p:cNvSpPr txBox="1"/>
          <p:nvPr/>
        </p:nvSpPr>
        <p:spPr>
          <a:xfrm>
            <a:off x="3586108" y="2979165"/>
            <a:ext cx="32424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300"/>
              <a:buFont typeface="Titillium Web Light"/>
              <a:buNone/>
            </a:pPr>
            <a:r>
              <a:rPr lang="en-US" sz="3500">
                <a:solidFill>
                  <a:schemeClr val="accent3"/>
                </a:solidFill>
                <a:latin typeface="Ubuntu Light"/>
                <a:ea typeface="Ubuntu Light"/>
                <a:cs typeface="Ubuntu Light"/>
                <a:sym typeface="Ubuntu Light"/>
              </a:rPr>
              <a:t>Researcher</a:t>
            </a:r>
            <a:endParaRPr sz="3500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36" name="Google Shape;236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53998" y="3885835"/>
            <a:ext cx="1841700" cy="18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1"/>
          <p:cNvSpPr txBox="1"/>
          <p:nvPr/>
        </p:nvSpPr>
        <p:spPr>
          <a:xfrm>
            <a:off x="1982700" y="7243800"/>
            <a:ext cx="6384300" cy="904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rPr>
              <a:t>1</a:t>
            </a:r>
            <a:r>
              <a:rPr lang="en-US" sz="35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rPr>
              <a:t> Finding data</a:t>
            </a:r>
            <a:endParaRPr sz="3500">
              <a:solidFill>
                <a:srgbClr val="FFFFFF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38" name="Google Shape;238;p41"/>
          <p:cNvSpPr txBox="1"/>
          <p:nvPr/>
        </p:nvSpPr>
        <p:spPr>
          <a:xfrm>
            <a:off x="11692550" y="7243800"/>
            <a:ext cx="6384300" cy="904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rPr>
              <a:t>2 Requesting access</a:t>
            </a:r>
            <a:endParaRPr sz="3500">
              <a:solidFill>
                <a:srgbClr val="FFFFFF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239" name="Google Shape;239;p41"/>
          <p:cNvCxnSpPr>
            <a:stCxn id="234" idx="1"/>
            <a:endCxn id="237" idx="1"/>
          </p:cNvCxnSpPr>
          <p:nvPr/>
        </p:nvCxnSpPr>
        <p:spPr>
          <a:xfrm flipH="1" rot="10800000">
            <a:off x="1830300" y="7696200"/>
            <a:ext cx="152400" cy="2526600"/>
          </a:xfrm>
          <a:prstGeom prst="bentConnector3">
            <a:avLst>
              <a:gd fmla="val -156250" name="adj1"/>
            </a:avLst>
          </a:prstGeom>
          <a:noFill/>
          <a:ln cap="flat" cmpd="sng" w="9525">
            <a:solidFill>
              <a:srgbClr val="5E5E5E"/>
            </a:solidFill>
            <a:prstDash val="solid"/>
            <a:round/>
            <a:headEnd len="med" w="med" type="none"/>
            <a:tailEnd len="med" w="med" type="none"/>
          </a:ln>
          <a:effectLst>
            <a:reflection blurRad="0" dir="5400000" dist="38100" endA="0" endPos="30000" fadeDir="5400012" kx="0" rotWithShape="0" algn="bl" stPos="0" sy="-100000" ky="0"/>
          </a:effectLst>
        </p:spPr>
      </p:cxnSp>
      <p:cxnSp>
        <p:nvCxnSpPr>
          <p:cNvPr id="240" name="Google Shape;240;p41"/>
          <p:cNvCxnSpPr>
            <a:stCxn id="237" idx="3"/>
            <a:endCxn id="238" idx="1"/>
          </p:cNvCxnSpPr>
          <p:nvPr/>
        </p:nvCxnSpPr>
        <p:spPr>
          <a:xfrm>
            <a:off x="8367000" y="7696200"/>
            <a:ext cx="3325500" cy="0"/>
          </a:xfrm>
          <a:prstGeom prst="straightConnector1">
            <a:avLst/>
          </a:prstGeom>
          <a:noFill/>
          <a:ln cap="flat" cmpd="sng" w="9525">
            <a:solidFill>
              <a:srgbClr val="5E5E5E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1" name="Google Shape;241;p41"/>
          <p:cNvCxnSpPr>
            <a:stCxn id="238" idx="2"/>
          </p:cNvCxnSpPr>
          <p:nvPr/>
        </p:nvCxnSpPr>
        <p:spPr>
          <a:xfrm>
            <a:off x="14884700" y="8148600"/>
            <a:ext cx="1200" cy="1930800"/>
          </a:xfrm>
          <a:prstGeom prst="straightConnector1">
            <a:avLst/>
          </a:prstGeom>
          <a:noFill/>
          <a:ln cap="flat" cmpd="sng" w="9525">
            <a:solidFill>
              <a:srgbClr val="5E5E5E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2" name="Google Shape;242;p41"/>
          <p:cNvCxnSpPr>
            <a:stCxn id="236" idx="2"/>
            <a:endCxn id="237" idx="0"/>
          </p:cNvCxnSpPr>
          <p:nvPr/>
        </p:nvCxnSpPr>
        <p:spPr>
          <a:xfrm>
            <a:off x="5174847" y="5727535"/>
            <a:ext cx="0" cy="1516200"/>
          </a:xfrm>
          <a:prstGeom prst="straightConnector1">
            <a:avLst/>
          </a:prstGeom>
          <a:noFill/>
          <a:ln cap="flat" cmpd="sng" w="9525">
            <a:solidFill>
              <a:srgbClr val="5E5E5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3" name="Google Shape;243;p41"/>
          <p:cNvSpPr txBox="1"/>
          <p:nvPr/>
        </p:nvSpPr>
        <p:spPr>
          <a:xfrm>
            <a:off x="8430150" y="7738350"/>
            <a:ext cx="32754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700"/>
              <a:buFont typeface="Titillium Web Light"/>
              <a:buNone/>
            </a:pPr>
            <a:r>
              <a:rPr lang="en-US" sz="3500">
                <a:solidFill>
                  <a:schemeClr val="accent2"/>
                </a:solidFill>
                <a:latin typeface="Ubuntu Light"/>
                <a:ea typeface="Ubuntu Light"/>
                <a:cs typeface="Ubuntu Light"/>
                <a:sym typeface="Ubuntu Light"/>
              </a:rPr>
              <a:t>Data Request</a:t>
            </a:r>
            <a:endParaRPr sz="3500">
              <a:solidFill>
                <a:schemeClr val="accen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44" name="Google Shape;244;p41"/>
          <p:cNvSpPr txBox="1"/>
          <p:nvPr/>
        </p:nvSpPr>
        <p:spPr>
          <a:xfrm>
            <a:off x="14853175" y="8735700"/>
            <a:ext cx="32754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700"/>
              <a:buFont typeface="Titillium Web Light"/>
              <a:buNone/>
            </a:pPr>
            <a:r>
              <a:rPr lang="en-US" sz="3500">
                <a:solidFill>
                  <a:schemeClr val="accent2"/>
                </a:solidFill>
                <a:latin typeface="Ubuntu Light"/>
                <a:ea typeface="Ubuntu Light"/>
                <a:cs typeface="Ubuntu Light"/>
                <a:sym typeface="Ubuntu Light"/>
              </a:rPr>
              <a:t>Data Request</a:t>
            </a:r>
            <a:endParaRPr sz="3500">
              <a:solidFill>
                <a:schemeClr val="accen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245" name="Google Shape;245;p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54283" y="10847865"/>
            <a:ext cx="829395" cy="905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1"/>
          <p:cNvPicPr preferRelativeResize="0"/>
          <p:nvPr/>
        </p:nvPicPr>
        <p:blipFill rotWithShape="1">
          <a:blip r:embed="rId12">
            <a:alphaModFix/>
          </a:blip>
          <a:srcRect b="0" l="0" r="54898" t="0"/>
          <a:stretch/>
        </p:blipFill>
        <p:spPr>
          <a:xfrm>
            <a:off x="2056274" y="10847868"/>
            <a:ext cx="1928177" cy="9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1"/>
          <p:cNvSpPr/>
          <p:nvPr/>
        </p:nvSpPr>
        <p:spPr>
          <a:xfrm>
            <a:off x="14174325" y="2521975"/>
            <a:ext cx="9392400" cy="3599700"/>
          </a:xfrm>
          <a:prstGeom prst="rect">
            <a:avLst/>
          </a:prstGeom>
          <a:noFill/>
          <a:ln cap="flat" cmpd="sng" w="38100">
            <a:solidFill>
              <a:srgbClr val="004C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8" name="Google Shape;248;p4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722375" y="3654173"/>
            <a:ext cx="139065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158300" y="3694235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7975328" y="3654161"/>
            <a:ext cx="1371600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1"/>
          <p:cNvSpPr txBox="1"/>
          <p:nvPr/>
        </p:nvSpPr>
        <p:spPr>
          <a:xfrm>
            <a:off x="14570724" y="4993188"/>
            <a:ext cx="16854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300"/>
              <a:buFont typeface="Titillium Web Light"/>
              <a:buNone/>
            </a:pPr>
            <a:r>
              <a:rPr lang="en-US" sz="3500">
                <a:solidFill>
                  <a:schemeClr val="accent2"/>
                </a:solidFill>
                <a:latin typeface="Ubuntu Light"/>
                <a:ea typeface="Ubuntu Light"/>
                <a:cs typeface="Ubuntu Light"/>
                <a:sym typeface="Ubuntu Light"/>
              </a:rPr>
              <a:t>OSSC</a:t>
            </a:r>
            <a:endParaRPr sz="3500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2" name="Google Shape;252;p41"/>
          <p:cNvSpPr txBox="1"/>
          <p:nvPr/>
        </p:nvSpPr>
        <p:spPr>
          <a:xfrm>
            <a:off x="17661978" y="5044800"/>
            <a:ext cx="1998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300"/>
              <a:buFont typeface="Titillium Web Light"/>
              <a:buNone/>
            </a:pPr>
            <a:r>
              <a:rPr b="1" lang="en-US" sz="3500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SANE</a:t>
            </a:r>
            <a:endParaRPr b="1" sz="3500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3" name="Google Shape;253;p41"/>
          <p:cNvSpPr txBox="1"/>
          <p:nvPr/>
        </p:nvSpPr>
        <p:spPr>
          <a:xfrm>
            <a:off x="20844950" y="5044800"/>
            <a:ext cx="1998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300"/>
              <a:buFont typeface="Titillium Web Light"/>
              <a:buNone/>
            </a:pPr>
            <a:r>
              <a:rPr lang="en-US" sz="3500">
                <a:solidFill>
                  <a:schemeClr val="accent2"/>
                </a:solidFill>
                <a:latin typeface="Ubuntu Light"/>
                <a:ea typeface="Ubuntu Light"/>
                <a:cs typeface="Ubuntu Light"/>
                <a:sym typeface="Ubuntu Light"/>
              </a:rPr>
              <a:t>CBS RA</a:t>
            </a:r>
            <a:endParaRPr sz="3500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54" name="Google Shape;254;p41"/>
          <p:cNvSpPr txBox="1"/>
          <p:nvPr/>
        </p:nvSpPr>
        <p:spPr>
          <a:xfrm>
            <a:off x="14285150" y="2720075"/>
            <a:ext cx="122298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700"/>
              <a:buFont typeface="Titillium Web Light"/>
              <a:buNone/>
            </a:pPr>
            <a:r>
              <a:rPr lang="en-US" sz="3500">
                <a:solidFill>
                  <a:schemeClr val="accent2"/>
                </a:solidFill>
                <a:latin typeface="Ubuntu Light"/>
                <a:ea typeface="Ubuntu Light"/>
                <a:cs typeface="Ubuntu Light"/>
                <a:sym typeface="Ubuntu Light"/>
              </a:rPr>
              <a:t>3 </a:t>
            </a:r>
            <a:r>
              <a:rPr lang="en-US" sz="3500">
                <a:solidFill>
                  <a:schemeClr val="accent2"/>
                </a:solidFill>
                <a:latin typeface="Ubuntu Light"/>
                <a:ea typeface="Ubuntu Light"/>
                <a:cs typeface="Ubuntu Light"/>
                <a:sym typeface="Ubuntu Light"/>
              </a:rPr>
              <a:t>Analysing</a:t>
            </a:r>
            <a:r>
              <a:rPr lang="en-US" sz="3500">
                <a:solidFill>
                  <a:schemeClr val="accent2"/>
                </a:solidFill>
                <a:latin typeface="Ubuntu Light"/>
                <a:ea typeface="Ubuntu Light"/>
                <a:cs typeface="Ubuntu Light"/>
                <a:sym typeface="Ubuntu Light"/>
              </a:rPr>
              <a:t> data</a:t>
            </a:r>
            <a:endParaRPr sz="3500">
              <a:solidFill>
                <a:schemeClr val="accen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255" name="Google Shape;255;p41"/>
          <p:cNvCxnSpPr/>
          <p:nvPr/>
        </p:nvCxnSpPr>
        <p:spPr>
          <a:xfrm flipH="1" rot="10800000">
            <a:off x="20021175" y="6514425"/>
            <a:ext cx="30000" cy="3257100"/>
          </a:xfrm>
          <a:prstGeom prst="straightConnector1">
            <a:avLst/>
          </a:prstGeom>
          <a:noFill/>
          <a:ln cap="flat" cmpd="sng" w="9525">
            <a:solidFill>
              <a:srgbClr val="5E5E5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6" name="Google Shape;256;p41"/>
          <p:cNvSpPr txBox="1"/>
          <p:nvPr/>
        </p:nvSpPr>
        <p:spPr>
          <a:xfrm>
            <a:off x="20291400" y="7534450"/>
            <a:ext cx="32754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700"/>
              <a:buFont typeface="Titillium Web Light"/>
              <a:buNone/>
            </a:pPr>
            <a:r>
              <a:rPr lang="en-US" sz="3500">
                <a:solidFill>
                  <a:schemeClr val="accent2"/>
                </a:solidFill>
                <a:latin typeface="Ubuntu Light"/>
                <a:ea typeface="Ubuntu Light"/>
                <a:cs typeface="Ubuntu Light"/>
                <a:sym typeface="Ubuntu Light"/>
              </a:rPr>
              <a:t>Data Transfer</a:t>
            </a:r>
            <a:endParaRPr sz="3500">
              <a:solidFill>
                <a:schemeClr val="accen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257" name="Google Shape;257;p41"/>
          <p:cNvCxnSpPr>
            <a:endCxn id="247" idx="1"/>
          </p:cNvCxnSpPr>
          <p:nvPr/>
        </p:nvCxnSpPr>
        <p:spPr>
          <a:xfrm flipH="1" rot="10800000">
            <a:off x="9751425" y="4321825"/>
            <a:ext cx="4422900" cy="27600"/>
          </a:xfrm>
          <a:prstGeom prst="straightConnector1">
            <a:avLst/>
          </a:prstGeom>
          <a:noFill/>
          <a:ln cap="flat" cmpd="sng" w="9525">
            <a:solidFill>
              <a:srgbClr val="5E5E5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8" name="Google Shape;258;p41"/>
          <p:cNvSpPr txBox="1"/>
          <p:nvPr/>
        </p:nvSpPr>
        <p:spPr>
          <a:xfrm>
            <a:off x="6883450" y="3440450"/>
            <a:ext cx="32754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700"/>
              <a:buFont typeface="Titillium Web Light"/>
              <a:buNone/>
            </a:pPr>
            <a:r>
              <a:rPr lang="en-US" sz="3500">
                <a:solidFill>
                  <a:schemeClr val="accent2"/>
                </a:solidFill>
                <a:latin typeface="Ubuntu Light"/>
                <a:ea typeface="Ubuntu Light"/>
                <a:cs typeface="Ubuntu Light"/>
                <a:sym typeface="Ubuntu Light"/>
              </a:rPr>
              <a:t>Data Access</a:t>
            </a:r>
            <a:endParaRPr sz="3500">
              <a:solidFill>
                <a:schemeClr val="accen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259" name="Google Shape;259;p41"/>
          <p:cNvPicPr preferRelativeResize="0"/>
          <p:nvPr/>
        </p:nvPicPr>
        <p:blipFill rotWithShape="1">
          <a:blip r:embed="rId16">
            <a:alphaModFix/>
          </a:blip>
          <a:srcRect b="24581" l="0" r="0" t="24067"/>
          <a:stretch/>
        </p:blipFill>
        <p:spPr>
          <a:xfrm>
            <a:off x="20097112" y="10898325"/>
            <a:ext cx="3173139" cy="89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2"/>
          <p:cNvSpPr txBox="1"/>
          <p:nvPr>
            <p:ph type="title"/>
          </p:nvPr>
        </p:nvSpPr>
        <p:spPr>
          <a:xfrm>
            <a:off x="1358800" y="3797000"/>
            <a:ext cx="21666300" cy="47952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-1041400" lvl="0" marL="457200" rtl="0" algn="ctr">
              <a:spcBef>
                <a:spcPts val="0"/>
              </a:spcBef>
              <a:spcAft>
                <a:spcPts val="0"/>
              </a:spcAft>
              <a:buSzPts val="12800"/>
              <a:buAutoNum type="arabicPeriod"/>
            </a:pPr>
            <a:r>
              <a:rPr lang="en-US"/>
              <a:t>Finding data</a:t>
            </a:r>
            <a:br>
              <a:rPr lang="en-US"/>
            </a:br>
            <a:r>
              <a:rPr lang="en-US"/>
              <a:t>[04:00] Lucas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3"/>
          <p:cNvSpPr txBox="1"/>
          <p:nvPr>
            <p:ph type="title"/>
          </p:nvPr>
        </p:nvSpPr>
        <p:spPr>
          <a:xfrm>
            <a:off x="1358800" y="3797000"/>
            <a:ext cx="21666300" cy="47952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-1041400" lvl="0" marL="457200" rtl="0" algn="ctr">
              <a:spcBef>
                <a:spcPts val="0"/>
              </a:spcBef>
              <a:spcAft>
                <a:spcPts val="0"/>
              </a:spcAft>
              <a:buSzPts val="12800"/>
              <a:buAutoNum type="arabicPeriod"/>
            </a:pPr>
            <a:r>
              <a:rPr lang="en-US"/>
              <a:t>Finding data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41675" y="2908113"/>
            <a:ext cx="7802700" cy="7716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 rotWithShape="1">
          <a:blip r:embed="rId4">
            <a:alphaModFix/>
          </a:blip>
          <a:srcRect b="35575" l="6961" r="8557" t="37379"/>
          <a:stretch/>
        </p:blipFill>
        <p:spPr>
          <a:xfrm>
            <a:off x="13937200" y="9879261"/>
            <a:ext cx="1866900" cy="55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 rotWithShape="1">
          <a:blip r:embed="rId5">
            <a:alphaModFix/>
          </a:blip>
          <a:srcRect b="0" l="16877" r="26024" t="0"/>
          <a:stretch/>
        </p:blipFill>
        <p:spPr>
          <a:xfrm>
            <a:off x="8205200" y="3327363"/>
            <a:ext cx="2719300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64675" y="8400147"/>
            <a:ext cx="983125" cy="81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51225" y="9980095"/>
            <a:ext cx="1866900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\cbsp.nl\Profiel\Productie\RSNN\Desktop\CBS_beeldmerk_RGB.png" id="279" name="Google Shape;279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683250" y="2520900"/>
            <a:ext cx="627124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4"/>
          <p:cNvPicPr preferRelativeResize="0"/>
          <p:nvPr/>
        </p:nvPicPr>
        <p:blipFill rotWithShape="1">
          <a:blip r:embed="rId9">
            <a:alphaModFix/>
          </a:blip>
          <a:srcRect b="0" l="4370" r="0" t="0"/>
          <a:stretch/>
        </p:blipFill>
        <p:spPr>
          <a:xfrm>
            <a:off x="12008887" y="2124500"/>
            <a:ext cx="2283175" cy="119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098838" y="5232885"/>
            <a:ext cx="983125" cy="9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10725" y="5278790"/>
            <a:ext cx="2387600" cy="891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333575" y="6510703"/>
            <a:ext cx="2719300" cy="104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4"/>
          <p:cNvPicPr preferRelativeResize="0"/>
          <p:nvPr/>
        </p:nvPicPr>
        <p:blipFill rotWithShape="1">
          <a:blip r:embed="rId13">
            <a:alphaModFix/>
          </a:blip>
          <a:srcRect b="24581" l="0" r="0" t="24067"/>
          <a:stretch/>
        </p:blipFill>
        <p:spPr>
          <a:xfrm>
            <a:off x="17422500" y="4330812"/>
            <a:ext cx="1990242" cy="55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4"/>
          <p:cNvSpPr txBox="1"/>
          <p:nvPr/>
        </p:nvSpPr>
        <p:spPr>
          <a:xfrm>
            <a:off x="8501200" y="4571075"/>
            <a:ext cx="1118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latin typeface="Ubuntu"/>
                <a:ea typeface="Ubuntu"/>
                <a:cs typeface="Ubuntu"/>
                <a:sym typeface="Ubuntu"/>
              </a:rPr>
              <a:t>…</a:t>
            </a:r>
            <a:endParaRPr sz="31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86" name="Google Shape;286;p4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9052875" y="6735629"/>
            <a:ext cx="1118700" cy="71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4"/>
          <p:cNvPicPr preferRelativeResize="0"/>
          <p:nvPr/>
        </p:nvPicPr>
        <p:blipFill rotWithShape="1">
          <a:blip r:embed="rId15">
            <a:alphaModFix/>
          </a:blip>
          <a:srcRect b="0" l="2629" r="0" t="0"/>
          <a:stretch/>
        </p:blipFill>
        <p:spPr>
          <a:xfrm>
            <a:off x="5654275" y="6447188"/>
            <a:ext cx="3965576" cy="119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505283" y="6658477"/>
            <a:ext cx="829395" cy="905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4"/>
          <p:cNvPicPr preferRelativeResize="0"/>
          <p:nvPr/>
        </p:nvPicPr>
        <p:blipFill rotWithShape="1">
          <a:blip r:embed="rId17">
            <a:alphaModFix/>
          </a:blip>
          <a:srcRect b="0" l="0" r="54898" t="0"/>
          <a:stretch/>
        </p:blipFill>
        <p:spPr>
          <a:xfrm>
            <a:off x="2505274" y="4934518"/>
            <a:ext cx="1928177" cy="905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p44"/>
          <p:cNvCxnSpPr>
            <a:stCxn id="289" idx="3"/>
            <a:endCxn id="287" idx="1"/>
          </p:cNvCxnSpPr>
          <p:nvPr/>
        </p:nvCxnSpPr>
        <p:spPr>
          <a:xfrm>
            <a:off x="4433450" y="5387143"/>
            <a:ext cx="1220700" cy="165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291" name="Google Shape;291;p44"/>
          <p:cNvCxnSpPr>
            <a:stCxn id="288" idx="3"/>
            <a:endCxn id="287" idx="1"/>
          </p:cNvCxnSpPr>
          <p:nvPr/>
        </p:nvCxnSpPr>
        <p:spPr>
          <a:xfrm flipH="1" rot="10800000">
            <a:off x="3334677" y="7044206"/>
            <a:ext cx="2319600" cy="6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pic>
        <p:nvPicPr>
          <p:cNvPr id="292" name="Google Shape;292;p4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4786300" y="2520912"/>
            <a:ext cx="1193800" cy="119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4"/>
          <p:cNvSpPr txBox="1"/>
          <p:nvPr/>
        </p:nvSpPr>
        <p:spPr>
          <a:xfrm>
            <a:off x="3816075" y="7784538"/>
            <a:ext cx="134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/>
              <a:t>Ineo</a:t>
            </a:r>
            <a:endParaRPr b="1" sz="2800"/>
          </a:p>
        </p:txBody>
      </p:sp>
      <p:cxnSp>
        <p:nvCxnSpPr>
          <p:cNvPr id="294" name="Google Shape;294;p44"/>
          <p:cNvCxnSpPr>
            <a:stCxn id="293" idx="0"/>
            <a:endCxn id="287" idx="1"/>
          </p:cNvCxnSpPr>
          <p:nvPr/>
        </p:nvCxnSpPr>
        <p:spPr>
          <a:xfrm flipH="1" rot="10800000">
            <a:off x="4488375" y="7044138"/>
            <a:ext cx="1165800" cy="740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pic>
        <p:nvPicPr>
          <p:cNvPr id="295" name="Google Shape;295;p44"/>
          <p:cNvPicPr preferRelativeResize="0"/>
          <p:nvPr/>
        </p:nvPicPr>
        <p:blipFill rotWithShape="1">
          <a:blip r:embed="rId19">
            <a:alphaModFix/>
          </a:blip>
          <a:srcRect b="0" l="8434" r="8384" t="0"/>
          <a:stretch/>
        </p:blipFill>
        <p:spPr>
          <a:xfrm>
            <a:off x="16933375" y="1006650"/>
            <a:ext cx="3098376" cy="1287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6" name="Google Shape;296;p44"/>
          <p:cNvCxnSpPr>
            <a:stCxn id="295" idx="1"/>
            <a:endCxn id="292" idx="3"/>
          </p:cNvCxnSpPr>
          <p:nvPr/>
        </p:nvCxnSpPr>
        <p:spPr>
          <a:xfrm flipH="1">
            <a:off x="15979975" y="1650488"/>
            <a:ext cx="953400" cy="1467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grpSp>
        <p:nvGrpSpPr>
          <p:cNvPr id="297" name="Google Shape;297;p44"/>
          <p:cNvGrpSpPr/>
          <p:nvPr/>
        </p:nvGrpSpPr>
        <p:grpSpPr>
          <a:xfrm>
            <a:off x="17200588" y="2549788"/>
            <a:ext cx="4127909" cy="1136037"/>
            <a:chOff x="17060163" y="4400800"/>
            <a:chExt cx="4127909" cy="1136037"/>
          </a:xfrm>
        </p:grpSpPr>
        <p:pic>
          <p:nvPicPr>
            <p:cNvPr id="298" name="Google Shape;298;p44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19614422" y="4495525"/>
              <a:ext cx="1573649" cy="1041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44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17060163" y="4400800"/>
              <a:ext cx="2387600" cy="113603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00" name="Google Shape;300;p44"/>
          <p:cNvCxnSpPr>
            <a:stCxn id="299" idx="1"/>
            <a:endCxn id="292" idx="3"/>
          </p:cNvCxnSpPr>
          <p:nvPr/>
        </p:nvCxnSpPr>
        <p:spPr>
          <a:xfrm rot="10800000">
            <a:off x="15980188" y="3117806"/>
            <a:ext cx="1220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01" name="Google Shape;301;p44"/>
          <p:cNvSpPr txBox="1"/>
          <p:nvPr/>
        </p:nvSpPr>
        <p:spPr>
          <a:xfrm>
            <a:off x="8062250" y="7640975"/>
            <a:ext cx="1557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/>
              <a:t>MCAL</a:t>
            </a:r>
            <a:endParaRPr b="1" sz="3400"/>
          </a:p>
        </p:txBody>
      </p:sp>
      <p:sp>
        <p:nvSpPr>
          <p:cNvPr id="302" name="Google Shape;302;p44"/>
          <p:cNvSpPr txBox="1"/>
          <p:nvPr/>
        </p:nvSpPr>
        <p:spPr>
          <a:xfrm>
            <a:off x="15559650" y="9154550"/>
            <a:ext cx="2283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/>
              <a:t>Data scouts</a:t>
            </a:r>
            <a:endParaRPr b="1" sz="2800"/>
          </a:p>
        </p:txBody>
      </p:sp>
      <p:cxnSp>
        <p:nvCxnSpPr>
          <p:cNvPr id="303" name="Google Shape;303;p44"/>
          <p:cNvCxnSpPr>
            <a:stCxn id="304" idx="0"/>
            <a:endCxn id="302" idx="3"/>
          </p:cNvCxnSpPr>
          <p:nvPr/>
        </p:nvCxnSpPr>
        <p:spPr>
          <a:xfrm rot="10800000">
            <a:off x="17842800" y="9462275"/>
            <a:ext cx="1216200" cy="228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305" name="Google Shape;305;p44"/>
          <p:cNvCxnSpPr>
            <a:stCxn id="306" idx="1"/>
            <a:endCxn id="302" idx="3"/>
          </p:cNvCxnSpPr>
          <p:nvPr/>
        </p:nvCxnSpPr>
        <p:spPr>
          <a:xfrm rot="10800000">
            <a:off x="17842950" y="9462350"/>
            <a:ext cx="2328600" cy="161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grpSp>
        <p:nvGrpSpPr>
          <p:cNvPr id="307" name="Google Shape;307;p44"/>
          <p:cNvGrpSpPr/>
          <p:nvPr/>
        </p:nvGrpSpPr>
        <p:grpSpPr>
          <a:xfrm>
            <a:off x="11909567" y="6526100"/>
            <a:ext cx="1866900" cy="708000"/>
            <a:chOff x="1230442" y="3500950"/>
            <a:chExt cx="1866900" cy="708000"/>
          </a:xfrm>
        </p:grpSpPr>
        <p:sp>
          <p:nvSpPr>
            <p:cNvPr id="308" name="Google Shape;308;p44"/>
            <p:cNvSpPr/>
            <p:nvPr/>
          </p:nvSpPr>
          <p:spPr>
            <a:xfrm>
              <a:off x="1230442" y="3500950"/>
              <a:ext cx="1866900" cy="708000"/>
            </a:xfrm>
            <a:prstGeom prst="roundRect">
              <a:avLst>
                <a:gd fmla="val 16667" name="adj"/>
              </a:avLst>
            </a:prstGeom>
            <a:solidFill>
              <a:srgbClr val="F3F3F3">
                <a:alpha val="51250"/>
              </a:srgbClr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09" name="Google Shape;309;p44"/>
            <p:cNvPicPr preferRelativeResize="0"/>
            <p:nvPr/>
          </p:nvPicPr>
          <p:blipFill rotWithShape="1">
            <a:blip r:embed="rId22">
              <a:alphaModFix/>
            </a:blip>
            <a:srcRect b="0" l="0" r="69201" t="0"/>
            <a:stretch/>
          </p:blipFill>
          <p:spPr>
            <a:xfrm>
              <a:off x="1358875" y="3616563"/>
              <a:ext cx="575002" cy="476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Google Shape;310;p44"/>
            <p:cNvSpPr txBox="1"/>
            <p:nvPr/>
          </p:nvSpPr>
          <p:spPr>
            <a:xfrm>
              <a:off x="1850237" y="3601000"/>
              <a:ext cx="12471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00">
                  <a:solidFill>
                    <a:srgbClr val="0070C0"/>
                  </a:solidFill>
                  <a:latin typeface="Ubuntu"/>
                  <a:ea typeface="Ubuntu"/>
                  <a:cs typeface="Ubuntu"/>
                  <a:sym typeface="Ubuntu"/>
                </a:rPr>
                <a:t>PORTAL</a:t>
              </a:r>
              <a:endParaRPr b="1" sz="2100">
                <a:solidFill>
                  <a:srgbClr val="0070C0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cxnSp>
        <p:nvCxnSpPr>
          <p:cNvPr id="311" name="Google Shape;311;p44"/>
          <p:cNvCxnSpPr>
            <a:stCxn id="284" idx="1"/>
            <a:endCxn id="292" idx="3"/>
          </p:cNvCxnSpPr>
          <p:nvPr/>
        </p:nvCxnSpPr>
        <p:spPr>
          <a:xfrm rot="10800000">
            <a:off x="15980100" y="3117825"/>
            <a:ext cx="1442400" cy="149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pic>
        <p:nvPicPr>
          <p:cNvPr id="312" name="Google Shape;312;p4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9972000" y="9175663"/>
            <a:ext cx="952500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6987148" y="7965325"/>
            <a:ext cx="2454298" cy="889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0031743" y="9320225"/>
            <a:ext cx="2201709" cy="55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4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7563575" y="11746475"/>
            <a:ext cx="2990850" cy="119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p44"/>
          <p:cNvCxnSpPr>
            <a:stCxn id="314" idx="1"/>
            <a:endCxn id="302" idx="3"/>
          </p:cNvCxnSpPr>
          <p:nvPr/>
        </p:nvCxnSpPr>
        <p:spPr>
          <a:xfrm rot="10800000">
            <a:off x="17842943" y="9462337"/>
            <a:ext cx="2188800" cy="13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16" name="Google Shape;316;p44"/>
          <p:cNvSpPr txBox="1"/>
          <p:nvPr/>
        </p:nvSpPr>
        <p:spPr>
          <a:xfrm>
            <a:off x="19388275" y="4252800"/>
            <a:ext cx="4128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/>
              <a:t>/ Firmbackbone</a:t>
            </a:r>
            <a:endParaRPr b="1" sz="3000"/>
          </a:p>
        </p:txBody>
      </p:sp>
      <p:pic>
        <p:nvPicPr>
          <p:cNvPr id="317" name="Google Shape;317;p4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20394300" y="10712825"/>
            <a:ext cx="1557600" cy="835154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4"/>
          <p:cNvSpPr/>
          <p:nvPr/>
        </p:nvSpPr>
        <p:spPr>
          <a:xfrm>
            <a:off x="15362875" y="9047200"/>
            <a:ext cx="7518300" cy="3889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5"/>
          <p:cNvSpPr/>
          <p:nvPr/>
        </p:nvSpPr>
        <p:spPr>
          <a:xfrm>
            <a:off x="138775" y="10015225"/>
            <a:ext cx="24245100" cy="3700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45"/>
          <p:cNvSpPr/>
          <p:nvPr/>
        </p:nvSpPr>
        <p:spPr>
          <a:xfrm>
            <a:off x="1151525" y="1587425"/>
            <a:ext cx="20035500" cy="455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45"/>
          <p:cNvPicPr preferRelativeResize="0"/>
          <p:nvPr/>
        </p:nvPicPr>
        <p:blipFill rotWithShape="1">
          <a:blip r:embed="rId3">
            <a:alphaModFix/>
          </a:blip>
          <a:srcRect b="22907" l="25064" r="27239" t="9698"/>
          <a:stretch/>
        </p:blipFill>
        <p:spPr>
          <a:xfrm>
            <a:off x="3657600" y="825050"/>
            <a:ext cx="15860101" cy="12607174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5"/>
          <p:cNvSpPr/>
          <p:nvPr/>
        </p:nvSpPr>
        <p:spPr>
          <a:xfrm>
            <a:off x="17428050" y="2143800"/>
            <a:ext cx="6423300" cy="9398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7860000" dist="952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7" name="Google Shape;32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66887" y="2519850"/>
            <a:ext cx="3545626" cy="354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74701" y="6540075"/>
            <a:ext cx="1417750" cy="14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44850" y="6540075"/>
            <a:ext cx="1417750" cy="14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45050" y="6540075"/>
            <a:ext cx="1417750" cy="1417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" name="Google Shape;331;p45"/>
          <p:cNvCxnSpPr/>
          <p:nvPr/>
        </p:nvCxnSpPr>
        <p:spPr>
          <a:xfrm flipH="1" rot="10800000">
            <a:off x="19246325" y="5820025"/>
            <a:ext cx="316200" cy="29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2" name="Google Shape;332;p45"/>
          <p:cNvCxnSpPr/>
          <p:nvPr/>
        </p:nvCxnSpPr>
        <p:spPr>
          <a:xfrm flipH="1" rot="5400000">
            <a:off x="21837125" y="5820025"/>
            <a:ext cx="316200" cy="29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3" name="Google Shape;333;p45"/>
          <p:cNvCxnSpPr/>
          <p:nvPr/>
        </p:nvCxnSpPr>
        <p:spPr>
          <a:xfrm flipH="1" rot="10601888">
            <a:off x="20624046" y="6065551"/>
            <a:ext cx="15626" cy="347582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4" name="Google Shape;334;p45"/>
          <p:cNvSpPr txBox="1"/>
          <p:nvPr/>
        </p:nvSpPr>
        <p:spPr>
          <a:xfrm>
            <a:off x="17950125" y="8040400"/>
            <a:ext cx="5407200" cy="3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Aggregate</a:t>
            </a:r>
            <a:br>
              <a:rPr lang="en-US" sz="6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6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&amp; </a:t>
            </a:r>
            <a:endParaRPr sz="67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Enrich</a:t>
            </a:r>
            <a:endParaRPr sz="67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6"/>
          <p:cNvSpPr/>
          <p:nvPr/>
        </p:nvSpPr>
        <p:spPr>
          <a:xfrm>
            <a:off x="69450" y="10015200"/>
            <a:ext cx="24245100" cy="3700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5175" y="2285675"/>
            <a:ext cx="13926850" cy="953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71425" y="367725"/>
            <a:ext cx="16497300" cy="6115050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2" name="Google Shape;342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71420" y="6635175"/>
            <a:ext cx="13464399" cy="7080824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7"/>
          <p:cNvSpPr/>
          <p:nvPr/>
        </p:nvSpPr>
        <p:spPr>
          <a:xfrm>
            <a:off x="69450" y="10015200"/>
            <a:ext cx="24245100" cy="3700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5175" y="2285675"/>
            <a:ext cx="13926850" cy="953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61607" y="741556"/>
            <a:ext cx="16421100" cy="4114800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8"/>
          <p:cNvSpPr txBox="1"/>
          <p:nvPr>
            <p:ph type="title"/>
          </p:nvPr>
        </p:nvSpPr>
        <p:spPr>
          <a:xfrm>
            <a:off x="3060700" y="1280070"/>
            <a:ext cx="18054900" cy="18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a Aggregate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</p:txBody>
      </p:sp>
      <p:sp>
        <p:nvSpPr>
          <p:cNvPr id="355" name="Google Shape;355;p48"/>
          <p:cNvSpPr txBox="1"/>
          <p:nvPr>
            <p:ph idx="1" type="body"/>
          </p:nvPr>
        </p:nvSpPr>
        <p:spPr>
          <a:xfrm>
            <a:off x="3060700" y="2829550"/>
            <a:ext cx="12651300" cy="87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7150" spcFirstLastPara="1" rIns="50800" wrap="square" tIns="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/>
          </a:p>
          <a:p>
            <a:pPr indent="-495300" lvl="0" marL="5143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200"/>
              <a:buChar char="●"/>
            </a:pPr>
            <a:r>
              <a:rPr lang="en-US"/>
              <a:t>Periodic ingest from providers through OAI-PMH endpoint</a:t>
            </a:r>
            <a:endParaRPr/>
          </a:p>
          <a:p>
            <a:pPr indent="-45085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0"/>
              <a:buChar char="○"/>
            </a:pPr>
            <a:r>
              <a:rPr lang="en-US"/>
              <a:t>Provenance as nano publication</a:t>
            </a:r>
            <a:endParaRPr/>
          </a:p>
          <a:p>
            <a:pPr indent="-457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200"/>
              <a:buChar char="●"/>
            </a:pPr>
            <a:r>
              <a:rPr lang="en-US" u="sng">
                <a:solidFill>
                  <a:schemeClr val="hlink"/>
                </a:solidFill>
                <a:hlinkClick r:id="rId3"/>
              </a:rPr>
              <a:t>Mapping</a:t>
            </a:r>
            <a:r>
              <a:rPr lang="en-US"/>
              <a:t> of providers’ high-level metadata to CESSDA Metadata Model (CMM)</a:t>
            </a:r>
            <a:endParaRPr/>
          </a:p>
          <a:p>
            <a:pPr indent="-45085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0"/>
              <a:buChar char="○"/>
            </a:pPr>
            <a:r>
              <a:rPr lang="en-US"/>
              <a:t>Extension of DDI Codebook</a:t>
            </a:r>
            <a:endParaRPr/>
          </a:p>
          <a:p>
            <a:pPr indent="-457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200"/>
              <a:buChar char="●"/>
            </a:pPr>
            <a:r>
              <a:rPr lang="en-US"/>
              <a:t>Adding rich variable-level metadata for key providers</a:t>
            </a:r>
            <a:endParaRPr/>
          </a:p>
          <a:p>
            <a:pPr indent="-228600" lvl="1" marL="14287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pic>
        <p:nvPicPr>
          <p:cNvPr id="356" name="Google Shape;356;p48"/>
          <p:cNvPicPr preferRelativeResize="0"/>
          <p:nvPr/>
        </p:nvPicPr>
        <p:blipFill rotWithShape="1">
          <a:blip r:embed="rId4">
            <a:alphaModFix/>
          </a:blip>
          <a:srcRect b="0" l="2090" r="1132" t="0"/>
          <a:stretch/>
        </p:blipFill>
        <p:spPr>
          <a:xfrm>
            <a:off x="5810525" y="10473175"/>
            <a:ext cx="17673677" cy="182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40025" y="3325275"/>
            <a:ext cx="7555451" cy="38744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9"/>
          <p:cNvSpPr/>
          <p:nvPr/>
        </p:nvSpPr>
        <p:spPr>
          <a:xfrm>
            <a:off x="17310400" y="772200"/>
            <a:ext cx="6423300" cy="8319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85725" rotWithShape="0" algn="bl" dir="7860000" dist="952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3" name="Google Shape;363;p49"/>
          <p:cNvSpPr txBox="1"/>
          <p:nvPr>
            <p:ph type="title"/>
          </p:nvPr>
        </p:nvSpPr>
        <p:spPr>
          <a:xfrm>
            <a:off x="3060700" y="1280070"/>
            <a:ext cx="18054900" cy="18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b Enrich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</p:txBody>
      </p:sp>
      <p:sp>
        <p:nvSpPr>
          <p:cNvPr id="364" name="Google Shape;364;p49"/>
          <p:cNvSpPr txBox="1"/>
          <p:nvPr>
            <p:ph idx="1" type="body"/>
          </p:nvPr>
        </p:nvSpPr>
        <p:spPr>
          <a:xfrm>
            <a:off x="3060700" y="2829550"/>
            <a:ext cx="13663500" cy="87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7150" spcFirstLastPara="1" rIns="50800" wrap="square" tIns="0">
            <a:noAutofit/>
          </a:bodyPr>
          <a:lstStyle/>
          <a:p>
            <a:pPr indent="-495300" lvl="0" marL="5143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200"/>
              <a:buChar char="●"/>
            </a:pPr>
            <a:r>
              <a:rPr lang="en-US"/>
              <a:t>Keywords in current metadata</a:t>
            </a:r>
            <a:endParaRPr/>
          </a:p>
          <a:p>
            <a:pPr indent="-450850" lvl="1" marL="14287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0"/>
              <a:buChar char="○"/>
            </a:pPr>
            <a:r>
              <a:rPr lang="en-US"/>
              <a:t>Ad hoc and not systematic</a:t>
            </a:r>
            <a:endParaRPr/>
          </a:p>
          <a:p>
            <a:pPr indent="457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US" sz="3500"/>
              <a:t>→ Which keywords is used by which data provider?</a:t>
            </a:r>
            <a:endParaRPr/>
          </a:p>
          <a:p>
            <a:pPr indent="-450850" lvl="1" marL="14287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0"/>
              <a:buChar char="○"/>
            </a:pPr>
            <a:r>
              <a:rPr lang="en-US"/>
              <a:t>For CBS: Dutch only</a:t>
            </a:r>
            <a:endParaRPr/>
          </a:p>
          <a:p>
            <a:pPr indent="-450850" lvl="1" marL="14287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0"/>
              <a:buChar char="○"/>
            </a:pPr>
            <a:r>
              <a:rPr lang="en-US"/>
              <a:t>Not linked to broader/narrower/related terms</a:t>
            </a:r>
            <a:endParaRPr/>
          </a:p>
          <a:p>
            <a:pPr indent="0" lvl="0" marL="5143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/>
          </a:p>
          <a:p>
            <a:pPr indent="-495300" lvl="0" marL="5143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200"/>
              <a:buChar char="●"/>
            </a:pPr>
            <a:r>
              <a:rPr lang="en-US"/>
              <a:t>We used controlled vocabularies to solve some of these issues</a:t>
            </a:r>
            <a:endParaRPr/>
          </a:p>
          <a:p>
            <a:pPr indent="-450850" lvl="1" marL="14287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0"/>
              <a:buChar char="○"/>
            </a:pPr>
            <a:r>
              <a:rPr lang="en-US"/>
              <a:t>Use PIDs to concepts defined in a vocabulary </a:t>
            </a:r>
            <a:endParaRPr/>
          </a:p>
          <a:p>
            <a:pPr indent="-450850" lvl="1" marL="14287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0"/>
              <a:buChar char="○"/>
            </a:pPr>
            <a:r>
              <a:rPr lang="en-US"/>
              <a:t>Link to translated terms </a:t>
            </a:r>
            <a:endParaRPr/>
          </a:p>
          <a:p>
            <a:pPr indent="-450850" lvl="1" marL="14287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0"/>
              <a:buChar char="○"/>
            </a:pPr>
            <a:r>
              <a:rPr lang="en-US"/>
              <a:t>Link to broader/narrower/related terms</a:t>
            </a:r>
            <a:endParaRPr/>
          </a:p>
          <a:p>
            <a:pPr indent="-228600" lvl="1" marL="14287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  <a:p>
            <a:pPr indent="-45085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0"/>
              <a:buChar char="■"/>
            </a:pPr>
            <a:r>
              <a:rPr lang="en-US" u="sng">
                <a:solidFill>
                  <a:schemeClr val="hlink"/>
                </a:solidFill>
                <a:hlinkClick r:id="rId3"/>
              </a:rPr>
              <a:t>ELSST terms</a:t>
            </a:r>
            <a:r>
              <a:rPr lang="en-US"/>
              <a:t> </a:t>
            </a:r>
            <a:endParaRPr/>
          </a:p>
          <a:p>
            <a:pPr indent="-450850" lvl="2" marL="1371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0"/>
              <a:buChar char="■"/>
            </a:pPr>
            <a:r>
              <a:rPr lang="en-US" u="sng">
                <a:solidFill>
                  <a:schemeClr val="hlink"/>
                </a:solidFill>
                <a:hlinkClick r:id="rId4"/>
              </a:rPr>
              <a:t>CBS classificaties en begrippen</a:t>
            </a:r>
            <a:endParaRPr/>
          </a:p>
          <a:p>
            <a:pPr indent="-228600" lvl="1" marL="142875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t/>
            </a:r>
            <a:endParaRPr/>
          </a:p>
        </p:txBody>
      </p:sp>
      <p:sp>
        <p:nvSpPr>
          <p:cNvPr id="365" name="Google Shape;365;p49"/>
          <p:cNvSpPr txBox="1"/>
          <p:nvPr/>
        </p:nvSpPr>
        <p:spPr>
          <a:xfrm>
            <a:off x="16724200" y="1280075"/>
            <a:ext cx="7595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sng" cap="none" strike="noStrike">
                <a:solidFill>
                  <a:srgbClr val="0B87A1"/>
                </a:solidFill>
                <a:latin typeface="Roboto Slab"/>
                <a:ea typeface="Roboto Slab"/>
                <a:cs typeface="Roboto Slab"/>
                <a:sym typeface="Roboto Slab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skosmos.odissei.nl/en/</a:t>
            </a:r>
            <a:r>
              <a:rPr b="1" i="0" lang="en-US" sz="3000" u="none" cap="none" strike="noStrike">
                <a:solidFill>
                  <a:srgbClr val="0B87A1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endParaRPr b="1" i="0" sz="3000" u="none" cap="none" strike="noStrike">
              <a:solidFill>
                <a:srgbClr val="0B87A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366" name="Google Shape;366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648388" y="2184400"/>
            <a:ext cx="3747325" cy="575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92700" y="2654050"/>
            <a:ext cx="5381918" cy="7089425"/>
          </a:xfrm>
          <a:prstGeom prst="rect">
            <a:avLst/>
          </a:prstGeom>
          <a:noFill/>
          <a:ln cap="flat" cmpd="sng" w="9525">
            <a:solidFill>
              <a:srgbClr val="56B5C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2" name="Google Shape;372;p50"/>
          <p:cNvSpPr txBox="1"/>
          <p:nvPr>
            <p:ph type="title"/>
          </p:nvPr>
        </p:nvSpPr>
        <p:spPr>
          <a:xfrm>
            <a:off x="3060700" y="1280070"/>
            <a:ext cx="18054900" cy="18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en-US"/>
              <a:t>The power of CVs - ELSST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t/>
            </a:r>
            <a:endParaRPr/>
          </a:p>
        </p:txBody>
      </p:sp>
      <p:sp>
        <p:nvSpPr>
          <p:cNvPr id="373" name="Google Shape;373;p50"/>
          <p:cNvSpPr txBox="1"/>
          <p:nvPr/>
        </p:nvSpPr>
        <p:spPr>
          <a:xfrm>
            <a:off x="15082225" y="9949425"/>
            <a:ext cx="7595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https://skosmos.odissei.nl/en/</a:t>
            </a:r>
            <a:endParaRPr b="0" i="0" sz="3000" u="none" cap="none" strike="noStrik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74" name="Google Shape;374;p50"/>
          <p:cNvSpPr/>
          <p:nvPr/>
        </p:nvSpPr>
        <p:spPr>
          <a:xfrm>
            <a:off x="16134950" y="7913825"/>
            <a:ext cx="4240200" cy="644700"/>
          </a:xfrm>
          <a:prstGeom prst="rect">
            <a:avLst/>
          </a:prstGeom>
          <a:noFill/>
          <a:ln cap="flat" cmpd="sng" w="76200">
            <a:solidFill>
              <a:srgbClr val="56B5C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p50"/>
          <p:cNvPicPr preferRelativeResize="0"/>
          <p:nvPr/>
        </p:nvPicPr>
        <p:blipFill rotWithShape="1">
          <a:blip r:embed="rId4">
            <a:alphaModFix/>
          </a:blip>
          <a:srcRect b="9795" l="0" r="0" t="1236"/>
          <a:stretch/>
        </p:blipFill>
        <p:spPr>
          <a:xfrm>
            <a:off x="1127875" y="2548100"/>
            <a:ext cx="20570875" cy="8221649"/>
          </a:xfrm>
          <a:prstGeom prst="rect">
            <a:avLst/>
          </a:prstGeom>
          <a:noFill/>
          <a:ln cap="flat" cmpd="sng" w="9525">
            <a:solidFill>
              <a:srgbClr val="56B5C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6" name="Google Shape;376;p50"/>
          <p:cNvSpPr/>
          <p:nvPr/>
        </p:nvSpPr>
        <p:spPr>
          <a:xfrm>
            <a:off x="15647000" y="3669300"/>
            <a:ext cx="3304500" cy="644700"/>
          </a:xfrm>
          <a:prstGeom prst="rect">
            <a:avLst/>
          </a:prstGeom>
          <a:noFill/>
          <a:ln cap="flat" cmpd="sng" w="1524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50"/>
          <p:cNvSpPr/>
          <p:nvPr/>
        </p:nvSpPr>
        <p:spPr>
          <a:xfrm>
            <a:off x="8672650" y="7663775"/>
            <a:ext cx="3092400" cy="644700"/>
          </a:xfrm>
          <a:prstGeom prst="rect">
            <a:avLst/>
          </a:prstGeom>
          <a:noFill/>
          <a:ln cap="flat" cmpd="sng" w="1524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3225" y="2165225"/>
            <a:ext cx="5486400" cy="54864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5" name="Google Shape;15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60900" y="2165225"/>
            <a:ext cx="5486400" cy="54864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6" name="Google Shape;156;p33"/>
          <p:cNvSpPr txBox="1"/>
          <p:nvPr/>
        </p:nvSpPr>
        <p:spPr>
          <a:xfrm>
            <a:off x="4335925" y="7902400"/>
            <a:ext cx="6621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Ahmad Hesam</a:t>
            </a:r>
            <a:endParaRPr sz="4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Project Manager</a:t>
            </a:r>
            <a:endParaRPr sz="4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SURF, NL</a:t>
            </a:r>
            <a:endParaRPr sz="4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7" name="Google Shape;157;p33"/>
          <p:cNvSpPr txBox="1"/>
          <p:nvPr/>
        </p:nvSpPr>
        <p:spPr>
          <a:xfrm>
            <a:off x="13493600" y="7902400"/>
            <a:ext cx="6621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Lucas van der Meer</a:t>
            </a:r>
            <a:endParaRPr sz="4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CTO</a:t>
            </a:r>
            <a:endParaRPr sz="4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ODISSEI, NL</a:t>
            </a:r>
            <a:endParaRPr sz="4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1"/>
          <p:cNvSpPr txBox="1"/>
          <p:nvPr>
            <p:ph type="title"/>
          </p:nvPr>
        </p:nvSpPr>
        <p:spPr>
          <a:xfrm>
            <a:off x="1358800" y="3797000"/>
            <a:ext cx="21666300" cy="47952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 Requesting data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[07:00] Ahmad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11"/>
              <a:t>Data Access Broker (Ahmad)</a:t>
            </a:r>
            <a:endParaRPr sz="491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1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2"/>
          <p:cNvSpPr txBox="1"/>
          <p:nvPr>
            <p:ph type="title"/>
          </p:nvPr>
        </p:nvSpPr>
        <p:spPr>
          <a:xfrm>
            <a:off x="1358800" y="3797000"/>
            <a:ext cx="21666300" cy="47952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3. Analysing data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[12:00] Lucas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3"/>
          <p:cNvSpPr txBox="1"/>
          <p:nvPr>
            <p:ph type="title"/>
          </p:nvPr>
        </p:nvSpPr>
        <p:spPr>
          <a:xfrm>
            <a:off x="1358800" y="3797000"/>
            <a:ext cx="21666300" cy="47952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3. Analysing data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4"/>
          <p:cNvSpPr txBox="1"/>
          <p:nvPr>
            <p:ph type="title"/>
          </p:nvPr>
        </p:nvSpPr>
        <p:spPr>
          <a:xfrm>
            <a:off x="3060700" y="1280070"/>
            <a:ext cx="18054900" cy="1841700"/>
          </a:xfrm>
          <a:prstGeom prst="rect">
            <a:avLst/>
          </a:prstGeom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54"/>
          <p:cNvSpPr txBox="1"/>
          <p:nvPr>
            <p:ph idx="1" type="body"/>
          </p:nvPr>
        </p:nvSpPr>
        <p:spPr>
          <a:xfrm>
            <a:off x="3060700" y="2829545"/>
            <a:ext cx="18054900" cy="8753700"/>
          </a:xfrm>
          <a:prstGeom prst="rect">
            <a:avLst/>
          </a:prstGeom>
        </p:spPr>
        <p:txBody>
          <a:bodyPr anchorCtr="0" anchor="t" bIns="50800" lIns="57150" spcFirstLastPara="1" rIns="50800" wrap="square" tIns="0">
            <a:noAutofit/>
          </a:bodyPr>
          <a:lstStyle/>
          <a:p>
            <a:pPr indent="0" lvl="0" marL="0" rtl="0" algn="l">
              <a:spcBef>
                <a:spcPts val="4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9" name="Google Shape;39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-2876550"/>
            <a:ext cx="24384000" cy="18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4"/>
          <p:cNvSpPr txBox="1"/>
          <p:nvPr/>
        </p:nvSpPr>
        <p:spPr>
          <a:xfrm>
            <a:off x="16443300" y="13027550"/>
            <a:ext cx="7626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Figure</a:t>
            </a:r>
            <a:r>
              <a:rPr lang="en-US" sz="1600" u="sng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: Wiktionary ©</a:t>
            </a:r>
            <a:endParaRPr sz="1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1" name="Google Shape;401;p54"/>
          <p:cNvSpPr txBox="1"/>
          <p:nvPr/>
        </p:nvSpPr>
        <p:spPr>
          <a:xfrm rot="5400000">
            <a:off x="19446395" y="8037259"/>
            <a:ext cx="3204000" cy="388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54"/>
          <p:cNvSpPr txBox="1"/>
          <p:nvPr/>
        </p:nvSpPr>
        <p:spPr>
          <a:xfrm>
            <a:off x="19373405" y="9243970"/>
            <a:ext cx="3240000" cy="1773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8000"/>
              </a:srgbClr>
            </a:outerShdw>
          </a:effectLst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600">
                <a:solidFill>
                  <a:srgbClr val="177ABF"/>
                </a:solidFill>
                <a:latin typeface="Calibri"/>
                <a:ea typeface="Calibri"/>
                <a:cs typeface="Calibri"/>
                <a:sym typeface="Calibri"/>
              </a:rPr>
              <a:t>SANE: </a:t>
            </a:r>
            <a:endParaRPr b="1" sz="4600">
              <a:solidFill>
                <a:srgbClr val="177AB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>
                <a:solidFill>
                  <a:srgbClr val="177ABF"/>
                </a:solidFill>
                <a:latin typeface="Calibri"/>
                <a:ea typeface="Calibri"/>
                <a:cs typeface="Calibri"/>
                <a:sym typeface="Calibri"/>
              </a:rPr>
              <a:t>Secure ANalysis Environment</a:t>
            </a:r>
            <a:endParaRPr sz="4600">
              <a:solidFill>
                <a:srgbClr val="177A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5"/>
          <p:cNvSpPr txBox="1"/>
          <p:nvPr>
            <p:ph type="title"/>
          </p:nvPr>
        </p:nvSpPr>
        <p:spPr>
          <a:xfrm>
            <a:off x="831200" y="1043600"/>
            <a:ext cx="22721700" cy="1669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Trusted Research Environments (TREs)</a:t>
            </a:r>
            <a:endParaRPr/>
          </a:p>
        </p:txBody>
      </p:sp>
      <p:sp>
        <p:nvSpPr>
          <p:cNvPr id="408" name="Google Shape;408;p55"/>
          <p:cNvSpPr txBox="1"/>
          <p:nvPr>
            <p:ph idx="1" type="body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lnSpcReduction="20000"/>
          </a:bodyPr>
          <a:lstStyle/>
          <a:p>
            <a:pPr indent="-533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</a:pPr>
            <a:r>
              <a:rPr lang="en-US"/>
              <a:t>What is it? Ask 10 people, get 11 answers</a:t>
            </a:r>
            <a:endParaRPr/>
          </a:p>
          <a:p>
            <a:pPr indent="-533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</a:pPr>
            <a:r>
              <a:rPr lang="en-US"/>
              <a:t>Standard Architecture Trusted Research Environments (SATRE):</a:t>
            </a:r>
            <a:endParaRPr/>
          </a:p>
          <a:p>
            <a:pPr indent="-482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000"/>
              <a:buChar char="○"/>
            </a:pPr>
            <a:r>
              <a:rPr i="1" lang="en-US" sz="4000">
                <a:solidFill>
                  <a:srgbClr val="000000"/>
                </a:solidFill>
              </a:rPr>
              <a:t>“Any</a:t>
            </a:r>
            <a:r>
              <a:rPr lang="en-US" sz="4000">
                <a:solidFill>
                  <a:srgbClr val="000000"/>
                </a:solidFill>
              </a:rPr>
              <a:t> kind of computing environment set up for research with </a:t>
            </a:r>
            <a:r>
              <a:rPr b="1" lang="en-US" sz="4000">
                <a:solidFill>
                  <a:srgbClr val="000000"/>
                </a:solidFill>
              </a:rPr>
              <a:t>sensitive data </a:t>
            </a:r>
            <a:r>
              <a:rPr lang="en-US" sz="4000">
                <a:solidFill>
                  <a:srgbClr val="000000"/>
                </a:solidFill>
              </a:rPr>
              <a:t>that has </a:t>
            </a:r>
            <a:r>
              <a:rPr b="1" lang="en-US" sz="4000">
                <a:solidFill>
                  <a:srgbClr val="000000"/>
                </a:solidFill>
              </a:rPr>
              <a:t>built-in security controls </a:t>
            </a:r>
            <a:r>
              <a:rPr lang="en-US" sz="4000">
                <a:solidFill>
                  <a:srgbClr val="000000"/>
                </a:solidFill>
              </a:rPr>
              <a:t>and </a:t>
            </a:r>
            <a:r>
              <a:rPr b="1" lang="en-US" sz="4000">
                <a:solidFill>
                  <a:srgbClr val="000000"/>
                </a:solidFill>
              </a:rPr>
              <a:t>user access management </a:t>
            </a:r>
            <a:r>
              <a:rPr lang="en-US" sz="4000">
                <a:solidFill>
                  <a:srgbClr val="000000"/>
                </a:solidFill>
              </a:rPr>
              <a:t>feature”</a:t>
            </a:r>
            <a:endParaRPr sz="4000">
              <a:solidFill>
                <a:srgbClr val="000000"/>
              </a:solidFill>
            </a:endParaRPr>
          </a:p>
          <a:p>
            <a:pPr indent="-482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○"/>
            </a:pPr>
            <a:r>
              <a:rPr lang="en-US" sz="4000">
                <a:solidFill>
                  <a:srgbClr val="000000"/>
                </a:solidFill>
              </a:rPr>
              <a:t>DARE UK (2021)</a:t>
            </a:r>
            <a:endParaRPr sz="4000">
              <a:solidFill>
                <a:srgbClr val="000000"/>
              </a:solidFill>
            </a:endParaRPr>
          </a:p>
          <a:p>
            <a:pPr indent="-482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○"/>
            </a:pPr>
            <a:r>
              <a:rPr lang="en-US" sz="4000">
                <a:solidFill>
                  <a:srgbClr val="000000"/>
                </a:solidFill>
              </a:rPr>
              <a:t>List of 160+ requirements (mandatory, recommended, optional)</a:t>
            </a:r>
            <a:endParaRPr sz="4000">
              <a:solidFill>
                <a:srgbClr val="000000"/>
              </a:solidFill>
            </a:endParaRPr>
          </a:p>
          <a:p>
            <a:pPr indent="-4826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■"/>
            </a:pPr>
            <a:r>
              <a:rPr lang="en-US" sz="4000">
                <a:solidFill>
                  <a:srgbClr val="000000"/>
                </a:solidFill>
              </a:rPr>
              <a:t>SANE evaluation done → 96% score (considering mandatory only)</a:t>
            </a:r>
            <a:endParaRPr sz="4000">
              <a:solidFill>
                <a:srgbClr val="000000"/>
              </a:solidFill>
            </a:endParaRPr>
          </a:p>
          <a:p>
            <a:pPr indent="-533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</a:pPr>
            <a:r>
              <a:rPr lang="en-US"/>
              <a:t>EOSC-ENTRUST: Blueprint architecture for federating TREs</a:t>
            </a:r>
            <a:endParaRPr/>
          </a:p>
          <a:p>
            <a:pPr indent="-463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</a:pPr>
            <a:r>
              <a:rPr lang="en-US"/>
              <a:t>Keeping track of developments on EU level</a:t>
            </a:r>
            <a:endParaRPr/>
          </a:p>
          <a:p>
            <a:pPr indent="-533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</a:pPr>
            <a:r>
              <a:rPr lang="en-US"/>
              <a:t>TRE Working Groups at EGI and RDA</a:t>
            </a:r>
            <a:endParaRPr sz="4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6"/>
          <p:cNvSpPr txBox="1"/>
          <p:nvPr>
            <p:ph type="title"/>
          </p:nvPr>
        </p:nvSpPr>
        <p:spPr>
          <a:xfrm>
            <a:off x="831200" y="596925"/>
            <a:ext cx="13121400" cy="22686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Secure Analysis Environment (SANE)</a:t>
            </a:r>
            <a:endParaRPr/>
          </a:p>
        </p:txBody>
      </p:sp>
      <p:sp>
        <p:nvSpPr>
          <p:cNvPr id="414" name="Google Shape;414;p56"/>
          <p:cNvSpPr txBox="1"/>
          <p:nvPr/>
        </p:nvSpPr>
        <p:spPr>
          <a:xfrm>
            <a:off x="1159700" y="3404900"/>
            <a:ext cx="12464400" cy="52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SANE is a virtual, fully shielded computing environment containing pre-approved analysis software and access to the sensitive data. It allows the data provider to maintain complete control while still allowing the researcher to study the data in a convenient manner</a:t>
            </a:r>
            <a:r>
              <a:rPr lang="en-US" sz="3500">
                <a:latin typeface="Roboto Slab"/>
                <a:ea typeface="Roboto Slab"/>
                <a:cs typeface="Roboto Slab"/>
                <a:sym typeface="Roboto Slab"/>
              </a:rPr>
              <a:t>.</a:t>
            </a:r>
            <a:endParaRPr sz="35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5" name="Google Shape;415;p56"/>
          <p:cNvSpPr txBox="1"/>
          <p:nvPr/>
        </p:nvSpPr>
        <p:spPr>
          <a:xfrm>
            <a:off x="1159700" y="7707450"/>
            <a:ext cx="11965200" cy="47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EE7628"/>
                </a:solidFill>
              </a:rPr>
              <a:t>Tinker SANE: </a:t>
            </a:r>
            <a:r>
              <a:rPr lang="en-US" sz="3500"/>
              <a:t>allows the researcher to see, manipulate and play with the data</a:t>
            </a:r>
            <a:endParaRPr sz="35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EE7628"/>
                </a:solidFill>
              </a:rPr>
              <a:t>Blind SANE: </a:t>
            </a:r>
            <a:r>
              <a:rPr lang="en-US" sz="3500"/>
              <a:t>the researcher submits an algorithm without being able to see the data and the data provider approves the algorithm and output</a:t>
            </a:r>
            <a:endParaRPr sz="35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6" name="Google Shape;41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36516" y="341587"/>
            <a:ext cx="11681260" cy="13032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7"/>
          <p:cNvSpPr/>
          <p:nvPr/>
        </p:nvSpPr>
        <p:spPr>
          <a:xfrm>
            <a:off x="152775" y="10546150"/>
            <a:ext cx="6654300" cy="301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57"/>
          <p:cNvSpPr txBox="1"/>
          <p:nvPr>
            <p:ph type="title"/>
          </p:nvPr>
        </p:nvSpPr>
        <p:spPr>
          <a:xfrm>
            <a:off x="3060700" y="1280070"/>
            <a:ext cx="18054900" cy="18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Calibri"/>
              <a:buNone/>
            </a:pPr>
            <a:r>
              <a:rPr lang="en-US"/>
              <a:t>SANE: an off-the-shelve, data holder-agnostic TRE</a:t>
            </a:r>
            <a:endParaRPr/>
          </a:p>
        </p:txBody>
      </p:sp>
      <p:pic>
        <p:nvPicPr>
          <p:cNvPr id="424" name="Google Shape;424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9025" y="3745850"/>
            <a:ext cx="22105928" cy="680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27000" y="10850950"/>
            <a:ext cx="4529999" cy="27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8"/>
          <p:cNvSpPr/>
          <p:nvPr/>
        </p:nvSpPr>
        <p:spPr>
          <a:xfrm>
            <a:off x="9308075" y="4036425"/>
            <a:ext cx="12128100" cy="6756600"/>
          </a:xfrm>
          <a:prstGeom prst="rect">
            <a:avLst/>
          </a:prstGeom>
          <a:solidFill>
            <a:srgbClr val="D9EAD3"/>
          </a:solidFill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Arial"/>
              <a:buNone/>
            </a:pPr>
            <a:r>
              <a:t/>
            </a:r>
            <a:endParaRPr b="0" i="0" sz="4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58"/>
          <p:cNvSpPr/>
          <p:nvPr/>
        </p:nvSpPr>
        <p:spPr>
          <a:xfrm>
            <a:off x="9457325" y="4169525"/>
            <a:ext cx="11829600" cy="64905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Arial"/>
              <a:buNone/>
            </a:pPr>
            <a:r>
              <a:t/>
            </a:r>
            <a:endParaRPr b="0" i="0" sz="4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58"/>
          <p:cNvSpPr/>
          <p:nvPr/>
        </p:nvSpPr>
        <p:spPr>
          <a:xfrm>
            <a:off x="15520721" y="4692475"/>
            <a:ext cx="5068200" cy="239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Titillium Web Light"/>
              <a:buNone/>
            </a:pPr>
            <a:r>
              <a:rPr lang="en-US" sz="35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Sensitive data</a:t>
            </a:r>
            <a:endParaRPr sz="3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33" name="Google Shape;433;p58"/>
          <p:cNvSpPr/>
          <p:nvPr/>
        </p:nvSpPr>
        <p:spPr>
          <a:xfrm>
            <a:off x="10263267" y="6320600"/>
            <a:ext cx="57351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Titillium Web Light"/>
              <a:buNone/>
            </a:pPr>
            <a:r>
              <a:rPr lang="en-US" sz="3500">
                <a:solidFill>
                  <a:schemeClr val="accent6"/>
                </a:solidFill>
                <a:latin typeface="Ubuntu Light"/>
                <a:ea typeface="Ubuntu Light"/>
                <a:cs typeface="Ubuntu Light"/>
                <a:sym typeface="Ubuntu Light"/>
              </a:rPr>
              <a:t>Private cloud</a:t>
            </a:r>
            <a:endParaRPr sz="3500">
              <a:solidFill>
                <a:schemeClr val="accent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34" name="Google Shape;43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5033" y="4762625"/>
            <a:ext cx="1371601" cy="1371601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58"/>
          <p:cNvSpPr/>
          <p:nvPr/>
        </p:nvSpPr>
        <p:spPr>
          <a:xfrm>
            <a:off x="15520736" y="7702425"/>
            <a:ext cx="5068200" cy="239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Titillium Web Light"/>
              <a:buNone/>
            </a:pPr>
            <a:r>
              <a:rPr lang="en-US" sz="35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Own data</a:t>
            </a:r>
            <a:endParaRPr sz="3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36" name="Google Shape;436;p58"/>
          <p:cNvSpPr/>
          <p:nvPr/>
        </p:nvSpPr>
        <p:spPr>
          <a:xfrm>
            <a:off x="9919974" y="7652825"/>
            <a:ext cx="3562500" cy="23985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6"/>
          </a:solidFill>
          <a:ln cap="flat" cmpd="sng" w="12700">
            <a:solidFill>
              <a:srgbClr val="2A5E8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Titillium Web Light"/>
              <a:buNone/>
            </a:pPr>
            <a:r>
              <a:rPr lang="en-US" sz="3500">
                <a:solidFill>
                  <a:schemeClr val="accent2"/>
                </a:solidFill>
                <a:latin typeface="Ubuntu Light"/>
                <a:ea typeface="Ubuntu Light"/>
                <a:cs typeface="Ubuntu Light"/>
                <a:sym typeface="Ubuntu Light"/>
              </a:rPr>
              <a:t>Analysis</a:t>
            </a:r>
            <a:endParaRPr sz="3500">
              <a:solidFill>
                <a:schemeClr val="accent2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Titillium Web Light"/>
              <a:buNone/>
            </a:pPr>
            <a:r>
              <a:rPr lang="en-US" sz="3500">
                <a:solidFill>
                  <a:schemeClr val="accent2"/>
                </a:solidFill>
                <a:latin typeface="Ubuntu Light"/>
                <a:ea typeface="Ubuntu Light"/>
                <a:cs typeface="Ubuntu Light"/>
                <a:sym typeface="Ubuntu Light"/>
              </a:rPr>
              <a:t>tools</a:t>
            </a:r>
            <a:endParaRPr sz="3500">
              <a:solidFill>
                <a:schemeClr val="accen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437" name="Google Shape;437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76025" y="4169526"/>
            <a:ext cx="1841700" cy="18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66650" y="5842025"/>
            <a:ext cx="1743900" cy="87195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8"/>
          <p:cNvSpPr txBox="1"/>
          <p:nvPr>
            <p:ph type="title"/>
          </p:nvPr>
        </p:nvSpPr>
        <p:spPr>
          <a:xfrm>
            <a:off x="831200" y="1043600"/>
            <a:ext cx="22721700" cy="1669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7450"/>
              <a:t>SANE: an off-the-shelve, data holder-agnostic TRE</a:t>
            </a:r>
            <a:endParaRPr sz="7450"/>
          </a:p>
        </p:txBody>
      </p:sp>
      <p:cxnSp>
        <p:nvCxnSpPr>
          <p:cNvPr id="440" name="Google Shape;440;p58"/>
          <p:cNvCxnSpPr/>
          <p:nvPr/>
        </p:nvCxnSpPr>
        <p:spPr>
          <a:xfrm rot="10800000">
            <a:off x="5629550" y="7414725"/>
            <a:ext cx="34083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441" name="Google Shape;441;p58"/>
          <p:cNvCxnSpPr/>
          <p:nvPr/>
        </p:nvCxnSpPr>
        <p:spPr>
          <a:xfrm>
            <a:off x="5618450" y="7058350"/>
            <a:ext cx="32226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442" name="Google Shape;442;p58"/>
          <p:cNvSpPr txBox="1"/>
          <p:nvPr/>
        </p:nvSpPr>
        <p:spPr>
          <a:xfrm>
            <a:off x="6034302" y="6165525"/>
            <a:ext cx="25335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700"/>
              <a:buFont typeface="Titillium Web Light"/>
              <a:buNone/>
            </a:pPr>
            <a:r>
              <a:rPr lang="en-US" sz="3500">
                <a:solidFill>
                  <a:schemeClr val="accent1"/>
                </a:solidFill>
                <a:latin typeface="Ubuntu Light"/>
                <a:ea typeface="Ubuntu Light"/>
                <a:cs typeface="Ubuntu Light"/>
                <a:sym typeface="Ubuntu Light"/>
              </a:rPr>
              <a:t>Enter</a:t>
            </a:r>
            <a:endParaRPr sz="35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43" name="Google Shape;443;p58"/>
          <p:cNvSpPr txBox="1"/>
          <p:nvPr/>
        </p:nvSpPr>
        <p:spPr>
          <a:xfrm>
            <a:off x="5598375" y="7652825"/>
            <a:ext cx="3915000" cy="15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700"/>
              <a:buFont typeface="Titillium Web Light"/>
              <a:buNone/>
            </a:pPr>
            <a:r>
              <a:rPr i="0" lang="en-US" sz="3500" u="none" cap="none" strike="noStrike">
                <a:solidFill>
                  <a:schemeClr val="accent1"/>
                </a:solidFill>
                <a:latin typeface="Ubuntu Light"/>
                <a:ea typeface="Ubuntu Light"/>
                <a:cs typeface="Ubuntu Light"/>
                <a:sym typeface="Ubuntu Light"/>
              </a:rPr>
              <a:t>Output</a:t>
            </a:r>
            <a:r>
              <a:rPr lang="en-US" sz="3500">
                <a:solidFill>
                  <a:schemeClr val="accent1"/>
                </a:solidFill>
                <a:latin typeface="Ubuntu Light"/>
                <a:ea typeface="Ubuntu Light"/>
                <a:cs typeface="Ubuntu Light"/>
                <a:sym typeface="Ubuntu Light"/>
              </a:rPr>
              <a:t> checks</a:t>
            </a:r>
            <a:endParaRPr sz="3500">
              <a:solidFill>
                <a:schemeClr val="accen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44" name="Google Shape;444;p58"/>
          <p:cNvSpPr txBox="1"/>
          <p:nvPr/>
        </p:nvSpPr>
        <p:spPr>
          <a:xfrm>
            <a:off x="3326133" y="5516740"/>
            <a:ext cx="32424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300"/>
              <a:buFont typeface="Titillium Web Light"/>
              <a:buNone/>
            </a:pPr>
            <a:r>
              <a:rPr lang="en-US" sz="3500">
                <a:solidFill>
                  <a:schemeClr val="accent1"/>
                </a:solidFill>
                <a:latin typeface="Ubuntu Light"/>
                <a:ea typeface="Ubuntu Light"/>
                <a:cs typeface="Ubuntu Light"/>
                <a:sym typeface="Ubuntu Light"/>
              </a:rPr>
              <a:t>Researcher</a:t>
            </a:r>
            <a:endParaRPr sz="35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45" name="Google Shape;445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6483" y="6165523"/>
            <a:ext cx="1841700" cy="18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8"/>
          <p:cNvSpPr/>
          <p:nvPr/>
        </p:nvSpPr>
        <p:spPr>
          <a:xfrm>
            <a:off x="9006427" y="6833930"/>
            <a:ext cx="787800" cy="8208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Arial"/>
              <a:buNone/>
            </a:pPr>
            <a:r>
              <a:t/>
            </a:r>
            <a:endParaRPr b="0" i="0" sz="4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89926" y="6833929"/>
            <a:ext cx="820801" cy="820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8" name="Google Shape;448;p58"/>
          <p:cNvGrpSpPr/>
          <p:nvPr/>
        </p:nvGrpSpPr>
        <p:grpSpPr>
          <a:xfrm>
            <a:off x="19770012" y="4680615"/>
            <a:ext cx="715155" cy="692203"/>
            <a:chOff x="15655800" y="4680809"/>
            <a:chExt cx="1211100" cy="1172232"/>
          </a:xfrm>
        </p:grpSpPr>
        <p:pic>
          <p:nvPicPr>
            <p:cNvPr id="449" name="Google Shape;449;p5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5662792" y="4680809"/>
              <a:ext cx="1172232" cy="117223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0" name="Google Shape;450;p58"/>
            <p:cNvCxnSpPr/>
            <p:nvPr/>
          </p:nvCxnSpPr>
          <p:spPr>
            <a:xfrm flipH="1" rot="10800000">
              <a:off x="15655800" y="4894675"/>
              <a:ext cx="1211100" cy="699000"/>
            </a:xfrm>
            <a:prstGeom prst="straightConnector1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5" name="Google Shape;455;p59"/>
          <p:cNvCxnSpPr/>
          <p:nvPr/>
        </p:nvCxnSpPr>
        <p:spPr>
          <a:xfrm rot="10800000">
            <a:off x="5629550" y="7414725"/>
            <a:ext cx="3408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456" name="Google Shape;456;p59"/>
          <p:cNvSpPr/>
          <p:nvPr/>
        </p:nvSpPr>
        <p:spPr>
          <a:xfrm>
            <a:off x="9308075" y="4036425"/>
            <a:ext cx="12128100" cy="6756600"/>
          </a:xfrm>
          <a:prstGeom prst="rect">
            <a:avLst/>
          </a:prstGeom>
          <a:solidFill>
            <a:srgbClr val="D9EAD3"/>
          </a:solidFill>
          <a:ln cap="flat" cmpd="sng" w="762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Arial"/>
              <a:buNone/>
            </a:pPr>
            <a:r>
              <a:t/>
            </a:r>
            <a:endParaRPr b="0" i="0" sz="4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59"/>
          <p:cNvSpPr/>
          <p:nvPr/>
        </p:nvSpPr>
        <p:spPr>
          <a:xfrm>
            <a:off x="9457325" y="4169525"/>
            <a:ext cx="11829600" cy="64905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Arial"/>
              <a:buNone/>
            </a:pPr>
            <a:r>
              <a:t/>
            </a:r>
            <a:endParaRPr b="0" i="0" sz="4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59"/>
          <p:cNvSpPr/>
          <p:nvPr/>
        </p:nvSpPr>
        <p:spPr>
          <a:xfrm>
            <a:off x="15520721" y="4692475"/>
            <a:ext cx="5068200" cy="239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Titillium Web Light"/>
              <a:buNone/>
            </a:pPr>
            <a:r>
              <a:rPr lang="en-US" sz="35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Sensitive data</a:t>
            </a:r>
            <a:endParaRPr sz="3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59" name="Google Shape;459;p59"/>
          <p:cNvSpPr/>
          <p:nvPr/>
        </p:nvSpPr>
        <p:spPr>
          <a:xfrm>
            <a:off x="10263267" y="6320600"/>
            <a:ext cx="57351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Titillium Web Light"/>
              <a:buNone/>
            </a:pPr>
            <a:r>
              <a:rPr lang="en-US" sz="3500">
                <a:solidFill>
                  <a:schemeClr val="accent6"/>
                </a:solidFill>
                <a:latin typeface="Ubuntu Light"/>
                <a:ea typeface="Ubuntu Light"/>
                <a:cs typeface="Ubuntu Light"/>
                <a:sym typeface="Ubuntu Light"/>
              </a:rPr>
              <a:t>Private </a:t>
            </a:r>
            <a:br>
              <a:rPr lang="en-US" sz="3500">
                <a:solidFill>
                  <a:schemeClr val="accent6"/>
                </a:solidFill>
                <a:latin typeface="Ubuntu Light"/>
                <a:ea typeface="Ubuntu Light"/>
                <a:cs typeface="Ubuntu Light"/>
                <a:sym typeface="Ubuntu Light"/>
              </a:rPr>
            </a:br>
            <a:r>
              <a:rPr lang="en-US" sz="3500">
                <a:solidFill>
                  <a:schemeClr val="accent6"/>
                </a:solidFill>
                <a:latin typeface="Ubuntu Light"/>
                <a:ea typeface="Ubuntu Light"/>
                <a:cs typeface="Ubuntu Light"/>
                <a:sym typeface="Ubuntu Light"/>
              </a:rPr>
              <a:t>cloud</a:t>
            </a:r>
            <a:endParaRPr sz="3500">
              <a:solidFill>
                <a:schemeClr val="accent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60" name="Google Shape;46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5033" y="4762625"/>
            <a:ext cx="1371601" cy="1371601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9"/>
          <p:cNvSpPr/>
          <p:nvPr/>
        </p:nvSpPr>
        <p:spPr>
          <a:xfrm>
            <a:off x="15520736" y="7702425"/>
            <a:ext cx="5068200" cy="239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Titillium Web Light"/>
              <a:buNone/>
            </a:pPr>
            <a:r>
              <a:rPr lang="en-US" sz="35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Own data</a:t>
            </a:r>
            <a:endParaRPr sz="35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462" name="Google Shape;462;p59"/>
          <p:cNvGrpSpPr/>
          <p:nvPr/>
        </p:nvGrpSpPr>
        <p:grpSpPr>
          <a:xfrm>
            <a:off x="6562275" y="934875"/>
            <a:ext cx="2303950" cy="5673200"/>
            <a:chOff x="6562275" y="934875"/>
            <a:chExt cx="2303950" cy="5673200"/>
          </a:xfrm>
        </p:grpSpPr>
        <p:pic>
          <p:nvPicPr>
            <p:cNvPr id="463" name="Google Shape;463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62275" y="934875"/>
              <a:ext cx="1608500" cy="16085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64" name="Google Shape;464;p59"/>
            <p:cNvCxnSpPr>
              <a:stCxn id="463" idx="2"/>
            </p:cNvCxnSpPr>
            <p:nvPr/>
          </p:nvCxnSpPr>
          <p:spPr>
            <a:xfrm>
              <a:off x="7366525" y="2543375"/>
              <a:ext cx="1499700" cy="40647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465" name="Google Shape;465;p59"/>
          <p:cNvSpPr/>
          <p:nvPr/>
        </p:nvSpPr>
        <p:spPr>
          <a:xfrm>
            <a:off x="9919974" y="7652825"/>
            <a:ext cx="3562500" cy="2398500"/>
          </a:xfrm>
          <a:prstGeom prst="pentagon">
            <a:avLst>
              <a:gd fmla="val 105146" name="hf"/>
              <a:gd fmla="val 110557" name="vf"/>
            </a:avLst>
          </a:prstGeom>
          <a:solidFill>
            <a:schemeClr val="accent6"/>
          </a:solidFill>
          <a:ln cap="flat" cmpd="sng" w="12700">
            <a:solidFill>
              <a:srgbClr val="2A5E8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Titillium Web Light"/>
              <a:buNone/>
            </a:pPr>
            <a:r>
              <a:rPr lang="en-US" sz="3500">
                <a:solidFill>
                  <a:schemeClr val="accent2"/>
                </a:solidFill>
                <a:latin typeface="Ubuntu Light"/>
                <a:ea typeface="Ubuntu Light"/>
                <a:cs typeface="Ubuntu Light"/>
                <a:sym typeface="Ubuntu Light"/>
              </a:rPr>
              <a:t>Analysis</a:t>
            </a:r>
            <a:endParaRPr sz="3500">
              <a:solidFill>
                <a:schemeClr val="accent2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Titillium Web Light"/>
              <a:buNone/>
            </a:pPr>
            <a:r>
              <a:rPr lang="en-US" sz="3500">
                <a:solidFill>
                  <a:schemeClr val="accent2"/>
                </a:solidFill>
                <a:latin typeface="Ubuntu Light"/>
                <a:ea typeface="Ubuntu Light"/>
                <a:cs typeface="Ubuntu Light"/>
                <a:sym typeface="Ubuntu Light"/>
              </a:rPr>
              <a:t>tools</a:t>
            </a:r>
            <a:endParaRPr sz="3500">
              <a:solidFill>
                <a:schemeClr val="accent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466" name="Google Shape;466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76025" y="4169526"/>
            <a:ext cx="1841700" cy="1841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7" name="Google Shape;467;p59"/>
          <p:cNvCxnSpPr/>
          <p:nvPr/>
        </p:nvCxnSpPr>
        <p:spPr>
          <a:xfrm>
            <a:off x="5618450" y="7058350"/>
            <a:ext cx="32226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468" name="Google Shape;468;p59"/>
          <p:cNvSpPr txBox="1"/>
          <p:nvPr/>
        </p:nvSpPr>
        <p:spPr>
          <a:xfrm>
            <a:off x="6034302" y="6165525"/>
            <a:ext cx="25335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700"/>
              <a:buFont typeface="Titillium Web Light"/>
              <a:buNone/>
            </a:pPr>
            <a:r>
              <a:rPr lang="en-US" sz="3500"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rPr>
              <a:t>Enter</a:t>
            </a:r>
            <a:endParaRPr sz="3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69" name="Google Shape;469;p59"/>
          <p:cNvSpPr txBox="1"/>
          <p:nvPr/>
        </p:nvSpPr>
        <p:spPr>
          <a:xfrm>
            <a:off x="5598375" y="7652825"/>
            <a:ext cx="3915000" cy="15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700"/>
              <a:buFont typeface="Titillium Web Light"/>
              <a:buNone/>
            </a:pPr>
            <a:r>
              <a:rPr i="0" lang="en-US" sz="3500" u="none" cap="none" strike="noStrike"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rPr>
              <a:t>Output</a:t>
            </a:r>
            <a:r>
              <a:rPr lang="en-US" sz="3500">
                <a:solidFill>
                  <a:schemeClr val="dk2"/>
                </a:solidFill>
                <a:latin typeface="Ubuntu Light"/>
                <a:ea typeface="Ubuntu Light"/>
                <a:cs typeface="Ubuntu Light"/>
                <a:sym typeface="Ubuntu Light"/>
              </a:rPr>
              <a:t> checks</a:t>
            </a:r>
            <a:endParaRPr sz="3500">
              <a:solidFill>
                <a:schemeClr val="dk2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70" name="Google Shape;470;p59"/>
          <p:cNvSpPr/>
          <p:nvPr/>
        </p:nvSpPr>
        <p:spPr>
          <a:xfrm>
            <a:off x="9006427" y="6833930"/>
            <a:ext cx="787800" cy="8208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Arial"/>
              <a:buNone/>
            </a:pPr>
            <a:r>
              <a:t/>
            </a:r>
            <a:endParaRPr b="0" i="0" sz="4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" name="Google Shape;471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89926" y="6833929"/>
            <a:ext cx="820801" cy="82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66650" y="5842025"/>
            <a:ext cx="1743900" cy="871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3" name="Google Shape;473;p59"/>
          <p:cNvGrpSpPr/>
          <p:nvPr/>
        </p:nvGrpSpPr>
        <p:grpSpPr>
          <a:xfrm>
            <a:off x="19939538" y="4680829"/>
            <a:ext cx="574425" cy="556107"/>
            <a:chOff x="15655800" y="4680809"/>
            <a:chExt cx="1211100" cy="1172232"/>
          </a:xfrm>
        </p:grpSpPr>
        <p:pic>
          <p:nvPicPr>
            <p:cNvPr id="474" name="Google Shape;474;p5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5662792" y="4680809"/>
              <a:ext cx="1172232" cy="117223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75" name="Google Shape;475;p59"/>
            <p:cNvCxnSpPr/>
            <p:nvPr/>
          </p:nvCxnSpPr>
          <p:spPr>
            <a:xfrm flipH="1" rot="10800000">
              <a:off x="15655800" y="4894675"/>
              <a:ext cx="1211100" cy="6990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76" name="Google Shape;476;p59"/>
          <p:cNvGrpSpPr/>
          <p:nvPr/>
        </p:nvGrpSpPr>
        <p:grpSpPr>
          <a:xfrm>
            <a:off x="8771525" y="10051176"/>
            <a:ext cx="6766327" cy="3068887"/>
            <a:chOff x="8771525" y="10051176"/>
            <a:chExt cx="6766327" cy="3068887"/>
          </a:xfrm>
        </p:grpSpPr>
        <p:pic>
          <p:nvPicPr>
            <p:cNvPr id="477" name="Google Shape;477;p5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771525" y="11692925"/>
              <a:ext cx="1841700" cy="142713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78" name="Google Shape;478;p59"/>
            <p:cNvCxnSpPr>
              <a:stCxn id="477" idx="0"/>
              <a:endCxn id="465" idx="3"/>
            </p:cNvCxnSpPr>
            <p:nvPr/>
          </p:nvCxnSpPr>
          <p:spPr>
            <a:xfrm flipH="1" rot="10800000">
              <a:off x="9692375" y="10051325"/>
              <a:ext cx="2008800" cy="16416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479" name="Google Shape;479;p5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404225" y="11864976"/>
              <a:ext cx="4133627" cy="122515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80" name="Google Shape;480;p59"/>
            <p:cNvCxnSpPr>
              <a:stCxn id="479" idx="0"/>
              <a:endCxn id="465" idx="3"/>
            </p:cNvCxnSpPr>
            <p:nvPr/>
          </p:nvCxnSpPr>
          <p:spPr>
            <a:xfrm rot="10800000">
              <a:off x="11701338" y="10051176"/>
              <a:ext cx="1769700" cy="18138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481" name="Google Shape;481;p59"/>
          <p:cNvGrpSpPr/>
          <p:nvPr/>
        </p:nvGrpSpPr>
        <p:grpSpPr>
          <a:xfrm>
            <a:off x="20588800" y="8901775"/>
            <a:ext cx="3545400" cy="3695700"/>
            <a:chOff x="20588800" y="8901775"/>
            <a:chExt cx="3545400" cy="3695700"/>
          </a:xfrm>
        </p:grpSpPr>
        <p:sp>
          <p:nvSpPr>
            <p:cNvPr id="482" name="Google Shape;482;p59"/>
            <p:cNvSpPr txBox="1"/>
            <p:nvPr/>
          </p:nvSpPr>
          <p:spPr>
            <a:xfrm>
              <a:off x="20714800" y="11581675"/>
              <a:ext cx="3419400" cy="10158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>
                  <a:latin typeface="Ubuntu"/>
                  <a:ea typeface="Ubuntu"/>
                  <a:cs typeface="Ubuntu"/>
                  <a:sym typeface="Ubuntu"/>
                </a:rPr>
                <a:t>SURF Research </a:t>
              </a:r>
              <a:br>
                <a:rPr lang="en-US" sz="2700">
                  <a:latin typeface="Ubuntu"/>
                  <a:ea typeface="Ubuntu"/>
                  <a:cs typeface="Ubuntu"/>
                  <a:sym typeface="Ubuntu"/>
                </a:rPr>
              </a:br>
              <a:r>
                <a:rPr lang="en-US" sz="2700">
                  <a:latin typeface="Ubuntu"/>
                  <a:ea typeface="Ubuntu"/>
                  <a:cs typeface="Ubuntu"/>
                  <a:sym typeface="Ubuntu"/>
                </a:rPr>
                <a:t>Drive</a:t>
              </a:r>
              <a:endParaRPr sz="2700"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483" name="Google Shape;483;p59"/>
            <p:cNvCxnSpPr>
              <a:stCxn id="482" idx="0"/>
              <a:endCxn id="461" idx="3"/>
            </p:cNvCxnSpPr>
            <p:nvPr/>
          </p:nvCxnSpPr>
          <p:spPr>
            <a:xfrm rot="10800000">
              <a:off x="20588800" y="8901775"/>
              <a:ext cx="1835700" cy="26799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484" name="Google Shape;484;p59"/>
            <p:cNvPicPr preferRelativeResize="0"/>
            <p:nvPr/>
          </p:nvPicPr>
          <p:blipFill rotWithShape="1">
            <a:blip r:embed="rId11">
              <a:alphaModFix/>
            </a:blip>
            <a:srcRect b="22985" l="0" r="0" t="23334"/>
            <a:stretch/>
          </p:blipFill>
          <p:spPr>
            <a:xfrm>
              <a:off x="23346400" y="12174585"/>
              <a:ext cx="787800" cy="422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5" name="Google Shape;485;p59"/>
          <p:cNvGrpSpPr/>
          <p:nvPr/>
        </p:nvGrpSpPr>
        <p:grpSpPr>
          <a:xfrm>
            <a:off x="12208800" y="1023325"/>
            <a:ext cx="3419400" cy="4155000"/>
            <a:chOff x="12208800" y="1023325"/>
            <a:chExt cx="3419400" cy="4155000"/>
          </a:xfrm>
        </p:grpSpPr>
        <p:sp>
          <p:nvSpPr>
            <p:cNvPr id="486" name="Google Shape;486;p59"/>
            <p:cNvSpPr txBox="1"/>
            <p:nvPr/>
          </p:nvSpPr>
          <p:spPr>
            <a:xfrm>
              <a:off x="12208800" y="1023325"/>
              <a:ext cx="3419400" cy="14316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>
                  <a:latin typeface="Ubuntu"/>
                  <a:ea typeface="Ubuntu"/>
                  <a:cs typeface="Ubuntu"/>
                  <a:sym typeface="Ubuntu"/>
                </a:rPr>
                <a:t>SURF Research Cloud &amp; </a:t>
              </a:r>
              <a:br>
                <a:rPr lang="en-US" sz="2700">
                  <a:latin typeface="Ubuntu"/>
                  <a:ea typeface="Ubuntu"/>
                  <a:cs typeface="Ubuntu"/>
                  <a:sym typeface="Ubuntu"/>
                </a:rPr>
              </a:br>
              <a:r>
                <a:rPr lang="en-US" sz="2700">
                  <a:latin typeface="Ubuntu"/>
                  <a:ea typeface="Ubuntu"/>
                  <a:cs typeface="Ubuntu"/>
                  <a:sym typeface="Ubuntu"/>
                </a:rPr>
                <a:t>HPC cloud</a:t>
              </a:r>
              <a:endParaRPr sz="2700">
                <a:latin typeface="Ubuntu"/>
                <a:ea typeface="Ubuntu"/>
                <a:cs typeface="Ubuntu"/>
                <a:sym typeface="Ubuntu"/>
              </a:endParaRPr>
            </a:p>
          </p:txBody>
        </p:sp>
        <p:cxnSp>
          <p:nvCxnSpPr>
            <p:cNvPr id="487" name="Google Shape;487;p59"/>
            <p:cNvCxnSpPr>
              <a:stCxn id="486" idx="2"/>
            </p:cNvCxnSpPr>
            <p:nvPr/>
          </p:nvCxnSpPr>
          <p:spPr>
            <a:xfrm flipH="1">
              <a:off x="13130700" y="2454925"/>
              <a:ext cx="787800" cy="27234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488" name="Google Shape;488;p59"/>
            <p:cNvPicPr preferRelativeResize="0"/>
            <p:nvPr/>
          </p:nvPicPr>
          <p:blipFill rotWithShape="1">
            <a:blip r:embed="rId11">
              <a:alphaModFix/>
            </a:blip>
            <a:srcRect b="22985" l="0" r="0" t="23334"/>
            <a:stretch/>
          </p:blipFill>
          <p:spPr>
            <a:xfrm>
              <a:off x="14840400" y="2032035"/>
              <a:ext cx="787800" cy="42287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9" name="Google Shape;489;p59"/>
          <p:cNvGrpSpPr/>
          <p:nvPr/>
        </p:nvGrpSpPr>
        <p:grpSpPr>
          <a:xfrm>
            <a:off x="172825" y="7088400"/>
            <a:ext cx="4190100" cy="1533301"/>
            <a:chOff x="1349950" y="9080525"/>
            <a:chExt cx="4190100" cy="1533301"/>
          </a:xfrm>
        </p:grpSpPr>
        <p:sp>
          <p:nvSpPr>
            <p:cNvPr id="490" name="Google Shape;490;p59"/>
            <p:cNvSpPr txBox="1"/>
            <p:nvPr/>
          </p:nvSpPr>
          <p:spPr>
            <a:xfrm>
              <a:off x="1349950" y="9182225"/>
              <a:ext cx="3419400" cy="14316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>
                  <a:latin typeface="Ubuntu"/>
                  <a:ea typeface="Ubuntu"/>
                  <a:cs typeface="Ubuntu"/>
                  <a:sym typeface="Ubuntu"/>
                </a:rPr>
                <a:t>SURF Research Access Management</a:t>
              </a:r>
              <a:endParaRPr sz="2700">
                <a:latin typeface="Ubuntu"/>
                <a:ea typeface="Ubuntu"/>
                <a:cs typeface="Ubuntu"/>
                <a:sym typeface="Ubuntu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>
                  <a:latin typeface="Ubuntu"/>
                  <a:ea typeface="Ubuntu"/>
                  <a:cs typeface="Ubuntu"/>
                  <a:sym typeface="Ubuntu"/>
                </a:rPr>
                <a:t>(SRAM)</a:t>
              </a:r>
              <a:endParaRPr sz="2700">
                <a:latin typeface="Ubuntu"/>
                <a:ea typeface="Ubuntu"/>
                <a:cs typeface="Ubuntu"/>
                <a:sym typeface="Ubuntu"/>
              </a:endParaRPr>
            </a:p>
          </p:txBody>
        </p:sp>
        <p:pic>
          <p:nvPicPr>
            <p:cNvPr id="491" name="Google Shape;491;p59"/>
            <p:cNvPicPr preferRelativeResize="0"/>
            <p:nvPr/>
          </p:nvPicPr>
          <p:blipFill rotWithShape="1">
            <a:blip r:embed="rId11">
              <a:alphaModFix/>
            </a:blip>
            <a:srcRect b="22985" l="0" r="0" t="23334"/>
            <a:stretch/>
          </p:blipFill>
          <p:spPr>
            <a:xfrm>
              <a:off x="4026475" y="10190948"/>
              <a:ext cx="787800" cy="42287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2" name="Google Shape;492;p59"/>
            <p:cNvCxnSpPr>
              <a:stCxn id="490" idx="3"/>
            </p:cNvCxnSpPr>
            <p:nvPr/>
          </p:nvCxnSpPr>
          <p:spPr>
            <a:xfrm flipH="1" rot="10800000">
              <a:off x="4769350" y="9080525"/>
              <a:ext cx="770700" cy="8175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pic>
        <p:nvPicPr>
          <p:cNvPr id="493" name="Google Shape;493;p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029925" y="1302925"/>
            <a:ext cx="948900" cy="9489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59"/>
          <p:cNvSpPr txBox="1"/>
          <p:nvPr/>
        </p:nvSpPr>
        <p:spPr>
          <a:xfrm>
            <a:off x="3326133" y="5516740"/>
            <a:ext cx="32424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300"/>
              <a:buFont typeface="Titillium Web Light"/>
              <a:buNone/>
            </a:pPr>
            <a:r>
              <a:rPr lang="en-US" sz="3500">
                <a:solidFill>
                  <a:schemeClr val="accent1"/>
                </a:solidFill>
                <a:latin typeface="Ubuntu Light"/>
                <a:ea typeface="Ubuntu Light"/>
                <a:cs typeface="Ubuntu Light"/>
                <a:sym typeface="Ubuntu Light"/>
              </a:rPr>
              <a:t>Researcher</a:t>
            </a:r>
            <a:endParaRPr sz="35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95" name="Google Shape;495;p5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26483" y="6165523"/>
            <a:ext cx="1841700" cy="184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0"/>
          <p:cNvSpPr txBox="1"/>
          <p:nvPr>
            <p:ph type="title"/>
          </p:nvPr>
        </p:nvSpPr>
        <p:spPr>
          <a:xfrm>
            <a:off x="831200" y="1043600"/>
            <a:ext cx="22721700" cy="1669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SURF Research Cloud</a:t>
            </a:r>
            <a:endParaRPr/>
          </a:p>
        </p:txBody>
      </p:sp>
      <p:sp>
        <p:nvSpPr>
          <p:cNvPr id="501" name="Google Shape;501;p60"/>
          <p:cNvSpPr txBox="1"/>
          <p:nvPr>
            <p:ph idx="1" type="body"/>
          </p:nvPr>
        </p:nvSpPr>
        <p:spPr>
          <a:xfrm>
            <a:off x="13693750" y="5130675"/>
            <a:ext cx="10946400" cy="27942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Infinite</a:t>
            </a:r>
            <a:r>
              <a:rPr lang="en-US"/>
              <a:t> scalability</a:t>
            </a:r>
            <a:endParaRPr/>
          </a:p>
          <a:p>
            <a:pPr indent="0" lvl="0" marL="0" rtl="0" algn="l">
              <a:spcBef>
                <a:spcPts val="3200"/>
              </a:spcBef>
              <a:spcAft>
                <a:spcPts val="3200"/>
              </a:spcAft>
              <a:buNone/>
            </a:pPr>
            <a:r>
              <a:rPr lang="en-US"/>
              <a:t>On-premise deployment</a:t>
            </a:r>
            <a:endParaRPr/>
          </a:p>
        </p:txBody>
      </p:sp>
      <p:pic>
        <p:nvPicPr>
          <p:cNvPr id="502" name="Google Shape;50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7063" y="5205500"/>
            <a:ext cx="5024774" cy="5024776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60"/>
          <p:cNvSpPr/>
          <p:nvPr/>
        </p:nvSpPr>
        <p:spPr>
          <a:xfrm>
            <a:off x="3948364" y="4082522"/>
            <a:ext cx="4944000" cy="4944000"/>
          </a:xfrm>
          <a:prstGeom prst="ellipse">
            <a:avLst/>
          </a:prstGeom>
          <a:solidFill>
            <a:srgbClr val="D83729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4" name="Google Shape;504;p60"/>
          <p:cNvSpPr txBox="1"/>
          <p:nvPr/>
        </p:nvSpPr>
        <p:spPr>
          <a:xfrm>
            <a:off x="4760447" y="5752358"/>
            <a:ext cx="3414900" cy="160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Researcher environment</a:t>
            </a:r>
            <a:endParaRPr sz="2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5" name="Google Shape;505;p60"/>
          <p:cNvSpPr/>
          <p:nvPr/>
        </p:nvSpPr>
        <p:spPr>
          <a:xfrm>
            <a:off x="6117936" y="7776937"/>
            <a:ext cx="4944000" cy="4944000"/>
          </a:xfrm>
          <a:prstGeom prst="ellipse">
            <a:avLst/>
          </a:prstGeom>
          <a:solidFill>
            <a:srgbClr val="B02B20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60"/>
          <p:cNvSpPr txBox="1"/>
          <p:nvPr/>
        </p:nvSpPr>
        <p:spPr>
          <a:xfrm>
            <a:off x="6882493" y="9446737"/>
            <a:ext cx="3414900" cy="160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Data provider portal</a:t>
            </a:r>
            <a:endParaRPr sz="2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7" name="Google Shape;507;p60"/>
          <p:cNvSpPr/>
          <p:nvPr/>
        </p:nvSpPr>
        <p:spPr>
          <a:xfrm>
            <a:off x="1873710" y="7776938"/>
            <a:ext cx="4944000" cy="4944000"/>
          </a:xfrm>
          <a:prstGeom prst="ellipse">
            <a:avLst/>
          </a:prstGeom>
          <a:solidFill>
            <a:srgbClr val="801F17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8" name="Google Shape;508;p60"/>
          <p:cNvSpPr txBox="1"/>
          <p:nvPr/>
        </p:nvSpPr>
        <p:spPr>
          <a:xfrm>
            <a:off x="2638266" y="9446774"/>
            <a:ext cx="3414900" cy="160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Data server</a:t>
            </a:r>
            <a:endParaRPr sz="27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9" name="Google Shape;50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7650" y="4622825"/>
            <a:ext cx="1743900" cy="8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0225" y="8456941"/>
            <a:ext cx="871950" cy="8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52950" y="8258300"/>
            <a:ext cx="871950" cy="10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422150" y="10724425"/>
            <a:ext cx="16455992" cy="110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387388" y="9391650"/>
            <a:ext cx="16202025" cy="14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60"/>
          <p:cNvSpPr txBox="1"/>
          <p:nvPr/>
        </p:nvSpPr>
        <p:spPr>
          <a:xfrm>
            <a:off x="13732975" y="11808975"/>
            <a:ext cx="458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9"/>
              </a:rPr>
              <a:t>https://aws.amazon.com/ec2/pricing/on-demand/</a:t>
            </a:r>
            <a:r>
              <a:rPr lang="en-US"/>
              <a:t> </a:t>
            </a:r>
            <a:endParaRPr/>
          </a:p>
        </p:txBody>
      </p:sp>
      <p:pic>
        <p:nvPicPr>
          <p:cNvPr id="515" name="Google Shape;515;p60"/>
          <p:cNvPicPr preferRelativeResize="0"/>
          <p:nvPr/>
        </p:nvPicPr>
        <p:blipFill rotWithShape="1">
          <a:blip r:embed="rId10">
            <a:alphaModFix/>
          </a:blip>
          <a:srcRect b="0" l="0" r="0" t="12365"/>
          <a:stretch/>
        </p:blipFill>
        <p:spPr>
          <a:xfrm>
            <a:off x="12890725" y="2636900"/>
            <a:ext cx="1348500" cy="14061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6" name="Google Shape;516;p60"/>
          <p:cNvSpPr txBox="1"/>
          <p:nvPr>
            <p:ph idx="1" type="body"/>
          </p:nvPr>
        </p:nvSpPr>
        <p:spPr>
          <a:xfrm>
            <a:off x="892150" y="2616075"/>
            <a:ext cx="12530100" cy="27942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3200"/>
              </a:spcAft>
              <a:buNone/>
            </a:pPr>
            <a:r>
              <a:rPr lang="en-US"/>
              <a:t>Easily create predefined cloud workspaces</a:t>
            </a:r>
            <a:endParaRPr/>
          </a:p>
        </p:txBody>
      </p:sp>
      <p:pic>
        <p:nvPicPr>
          <p:cNvPr id="517" name="Google Shape;517;p6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866074" y="1183025"/>
            <a:ext cx="4944000" cy="2899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4"/>
          <p:cNvSpPr txBox="1"/>
          <p:nvPr>
            <p:ph type="title"/>
          </p:nvPr>
        </p:nvSpPr>
        <p:spPr>
          <a:xfrm>
            <a:off x="1358800" y="3797000"/>
            <a:ext cx="21666300" cy="47952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0. Introduction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[02:00] Lucas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61"/>
          <p:cNvSpPr txBox="1"/>
          <p:nvPr>
            <p:ph type="title"/>
          </p:nvPr>
        </p:nvSpPr>
        <p:spPr>
          <a:xfrm>
            <a:off x="831200" y="1043600"/>
            <a:ext cx="22721700" cy="1669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Compliant</a:t>
            </a:r>
            <a:endParaRPr/>
          </a:p>
        </p:txBody>
      </p:sp>
      <p:sp>
        <p:nvSpPr>
          <p:cNvPr id="523" name="Google Shape;523;p61"/>
          <p:cNvSpPr txBox="1"/>
          <p:nvPr>
            <p:ph idx="1" type="body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GDPR compliant</a:t>
            </a:r>
            <a:endParaRPr/>
          </a:p>
          <a:p>
            <a:pPr indent="-533400" lvl="0" marL="457200" rtl="0" algn="l">
              <a:spcBef>
                <a:spcPts val="3200"/>
              </a:spcBef>
              <a:spcAft>
                <a:spcPts val="0"/>
              </a:spcAft>
              <a:buSzPts val="4800"/>
              <a:buChar char="●"/>
            </a:pPr>
            <a:r>
              <a:rPr lang="en-US"/>
              <a:t>Full control over the sensitive data by the original data controller</a:t>
            </a:r>
            <a:endParaRPr/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SzPts val="4800"/>
              <a:buChar char="●"/>
            </a:pPr>
            <a:r>
              <a:rPr lang="en-US"/>
              <a:t>Appropriate safeguards via the</a:t>
            </a:r>
            <a:r>
              <a:rPr lang="en-US"/>
              <a:t> </a:t>
            </a:r>
            <a:r>
              <a:rPr lang="en-US"/>
              <a:t>Five Safes principle, ISO 27k1 certification, independent penetration test, on-premise deployment…</a:t>
            </a:r>
            <a:endParaRPr/>
          </a:p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rPr lang="en-US"/>
              <a:t>DGA / DA compliant</a:t>
            </a:r>
            <a:endParaRPr/>
          </a:p>
          <a:p>
            <a:pPr indent="-533400" lvl="0" marL="457200" rtl="0" algn="l">
              <a:spcBef>
                <a:spcPts val="3200"/>
              </a:spcBef>
              <a:spcAft>
                <a:spcPts val="0"/>
              </a:spcAft>
              <a:buSzPts val="4800"/>
              <a:buChar char="●"/>
            </a:pPr>
            <a:r>
              <a:rPr lang="en-US"/>
              <a:t>Data altruistic organisations can impose conditions for data sharing </a:t>
            </a:r>
            <a:endParaRPr/>
          </a:p>
        </p:txBody>
      </p:sp>
      <p:pic>
        <p:nvPicPr>
          <p:cNvPr id="524" name="Google Shape;52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33000" y="10546150"/>
            <a:ext cx="4529999" cy="27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8950" y="1276350"/>
            <a:ext cx="18630900" cy="1146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62"/>
          <p:cNvSpPr/>
          <p:nvPr/>
        </p:nvSpPr>
        <p:spPr>
          <a:xfrm>
            <a:off x="4762500" y="9736675"/>
            <a:ext cx="2407800" cy="291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1" name="Google Shape;531;p62"/>
          <p:cNvSpPr/>
          <p:nvPr/>
        </p:nvSpPr>
        <p:spPr>
          <a:xfrm>
            <a:off x="4762500" y="10920950"/>
            <a:ext cx="2407800" cy="291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2" name="Google Shape;532;p62"/>
          <p:cNvSpPr/>
          <p:nvPr/>
        </p:nvSpPr>
        <p:spPr>
          <a:xfrm>
            <a:off x="4762500" y="12105225"/>
            <a:ext cx="2407800" cy="291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3"/>
          <p:cNvSpPr txBox="1"/>
          <p:nvPr>
            <p:ph type="title"/>
          </p:nvPr>
        </p:nvSpPr>
        <p:spPr>
          <a:xfrm>
            <a:off x="831200" y="1043600"/>
            <a:ext cx="22721700" cy="1669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Logging in</a:t>
            </a:r>
            <a:endParaRPr/>
          </a:p>
        </p:txBody>
      </p:sp>
      <p:pic>
        <p:nvPicPr>
          <p:cNvPr id="538" name="Google Shape;53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1538" y="4140075"/>
            <a:ext cx="9955525" cy="638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4"/>
          <p:cNvSpPr txBox="1"/>
          <p:nvPr>
            <p:ph type="title"/>
          </p:nvPr>
        </p:nvSpPr>
        <p:spPr>
          <a:xfrm>
            <a:off x="831200" y="1043600"/>
            <a:ext cx="22721700" cy="1669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4. Analyse</a:t>
            </a:r>
            <a:endParaRPr/>
          </a:p>
        </p:txBody>
      </p:sp>
      <p:sp>
        <p:nvSpPr>
          <p:cNvPr id="544" name="Google Shape;544;p64"/>
          <p:cNvSpPr txBox="1"/>
          <p:nvPr>
            <p:ph idx="1" type="body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3200"/>
              </a:spcAft>
              <a:buNone/>
            </a:pPr>
            <a:r>
              <a:t/>
            </a:r>
            <a:endParaRPr/>
          </a:p>
        </p:txBody>
      </p:sp>
      <p:pic>
        <p:nvPicPr>
          <p:cNvPr id="545" name="Google Shape;54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5"/>
          <p:cNvSpPr txBox="1"/>
          <p:nvPr>
            <p:ph type="title"/>
          </p:nvPr>
        </p:nvSpPr>
        <p:spPr>
          <a:xfrm>
            <a:off x="1358800" y="3797000"/>
            <a:ext cx="21666300" cy="47952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 Requesting data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713" y="2017975"/>
            <a:ext cx="23868575" cy="1038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7"/>
          <p:cNvSpPr txBox="1"/>
          <p:nvPr>
            <p:ph type="title"/>
          </p:nvPr>
        </p:nvSpPr>
        <p:spPr>
          <a:xfrm>
            <a:off x="831200" y="1043600"/>
            <a:ext cx="22721700" cy="1669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Access Broker</a:t>
            </a:r>
            <a:endParaRPr/>
          </a:p>
        </p:txBody>
      </p:sp>
      <p:pic>
        <p:nvPicPr>
          <p:cNvPr id="561" name="Google Shape;56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0700" y="3001575"/>
            <a:ext cx="19507200" cy="968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8"/>
          <p:cNvSpPr txBox="1"/>
          <p:nvPr>
            <p:ph type="title"/>
          </p:nvPr>
        </p:nvSpPr>
        <p:spPr>
          <a:xfrm>
            <a:off x="831200" y="1043600"/>
            <a:ext cx="22721700" cy="1669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data access request process</a:t>
            </a:r>
            <a:endParaRPr/>
          </a:p>
        </p:txBody>
      </p:sp>
      <p:sp>
        <p:nvSpPr>
          <p:cNvPr id="567" name="Google Shape;567;p68"/>
          <p:cNvSpPr txBox="1"/>
          <p:nvPr>
            <p:ph idx="1" type="body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/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SzPts val="4800"/>
              <a:buAutoNum type="arabicPeriod"/>
            </a:pPr>
            <a:r>
              <a:rPr lang="en-US"/>
              <a:t>The user selects DOIs in the Portal</a:t>
            </a:r>
            <a:endParaRPr/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SzPts val="4800"/>
              <a:buAutoNum type="arabicPeriod"/>
            </a:pPr>
            <a:r>
              <a:rPr lang="en-US"/>
              <a:t>The user authenticates him/herself</a:t>
            </a:r>
            <a:endParaRPr/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SzPts val="4800"/>
              <a:buAutoNum type="arabicPeriod"/>
            </a:pPr>
            <a:r>
              <a:rPr lang="en-US"/>
              <a:t>The user requests access</a:t>
            </a:r>
            <a:endParaRPr/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SzPts val="4800"/>
              <a:buAutoNum type="arabicPeriod"/>
            </a:pPr>
            <a:r>
              <a:rPr lang="en-US"/>
              <a:t>The DAB parses the licences and other relevant metadata (e.g. access conditions) associated with the DOIs</a:t>
            </a:r>
            <a:endParaRPr/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SzPts val="4800"/>
              <a:buAutoNum type="arabicPeriod"/>
            </a:pPr>
            <a:r>
              <a:rPr lang="en-US"/>
              <a:t>The DAB automatically performs checks when possible and displays the parsed result</a:t>
            </a:r>
            <a:endParaRPr/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SzPts val="4800"/>
              <a:buAutoNum type="arabicPeriod"/>
            </a:pPr>
            <a:r>
              <a:rPr lang="en-US"/>
              <a:t>The DAB sends the parsed result (i.e. advice) to the data provider</a:t>
            </a:r>
            <a:endParaRPr/>
          </a:p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SzPts val="4800"/>
              <a:buAutoNum type="arabicPeriod"/>
            </a:pPr>
            <a:r>
              <a:rPr lang="en-US"/>
              <a:t>The data provider acts, for instances places the data in a TRE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9"/>
          <p:cNvSpPr txBox="1"/>
          <p:nvPr>
            <p:ph type="title"/>
          </p:nvPr>
        </p:nvSpPr>
        <p:spPr>
          <a:xfrm>
            <a:off x="831200" y="1043600"/>
            <a:ext cx="22721700" cy="1669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Access Broker parses the licenses</a:t>
            </a:r>
            <a:endParaRPr/>
          </a:p>
        </p:txBody>
      </p:sp>
      <p:graphicFrame>
        <p:nvGraphicFramePr>
          <p:cNvPr id="573" name="Google Shape;573;p69"/>
          <p:cNvGraphicFramePr/>
          <p:nvPr/>
        </p:nvGraphicFramePr>
        <p:xfrm>
          <a:off x="1790700" y="4724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{0E4FDD5E-522D-4AB4-9A03-7DD357A40F29}</a:tableStyleId>
              </a:tblPr>
              <a:tblGrid>
                <a:gridCol w="6215950"/>
                <a:gridCol w="2068750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200"/>
                        </a:spcAft>
                        <a:buNone/>
                      </a:pPr>
                      <a:r>
                        <a:rPr lang="en-US" sz="4800">
                          <a:solidFill>
                            <a:srgbClr val="5E696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Statistics NL</a:t>
                      </a:r>
                      <a:endParaRPr b="1"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Condition</a:t>
                      </a:r>
                      <a:endParaRPr b="1"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Check</a:t>
                      </a:r>
                      <a:endParaRPr b="1"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Researcher Dutch Uni</a:t>
                      </a:r>
                      <a:endParaRPr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Yes ✅</a:t>
                      </a:r>
                      <a:endParaRPr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Signed NDA</a:t>
                      </a:r>
                      <a:endParaRPr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Yes ✅ </a:t>
                      </a:r>
                      <a:endParaRPr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Data in archive</a:t>
                      </a:r>
                      <a:endParaRPr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Yes ✅</a:t>
                      </a:r>
                      <a:endParaRPr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Research purpose</a:t>
                      </a:r>
                      <a:endParaRPr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N/A ✅</a:t>
                      </a:r>
                      <a:endParaRPr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SANE allowed</a:t>
                      </a:r>
                      <a:endParaRPr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Yes ✅</a:t>
                      </a:r>
                      <a:endParaRPr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⇒ Check passed ✅</a:t>
                      </a:r>
                      <a:endParaRPr b="1"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i="1"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</a:br>
                      <a:r>
                        <a:rPr i="1"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DAB tells the data provider to </a:t>
                      </a:r>
                      <a:br>
                        <a:rPr i="1"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</a:br>
                      <a:r>
                        <a:rPr i="1"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transfer the data of the DOIs to SANE</a:t>
                      </a:r>
                      <a:endParaRPr i="1"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graphicFrame>
        <p:nvGraphicFramePr>
          <p:cNvPr id="574" name="Google Shape;574;p69"/>
          <p:cNvGraphicFramePr/>
          <p:nvPr/>
        </p:nvGraphicFramePr>
        <p:xfrm>
          <a:off x="14281327" y="4724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{0E4FDD5E-522D-4AB4-9A03-7DD357A40F29}</a:tableStyleId>
              </a:tblPr>
              <a:tblGrid>
                <a:gridCol w="6280625"/>
                <a:gridCol w="2003825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3200"/>
                        </a:spcAft>
                        <a:buNone/>
                      </a:pPr>
                      <a:r>
                        <a:rPr lang="en-US" sz="4800">
                          <a:solidFill>
                            <a:srgbClr val="5E696C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Institute Sound &amp; Vision</a:t>
                      </a:r>
                      <a:endParaRPr b="1"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Condition</a:t>
                      </a:r>
                      <a:endParaRPr b="1"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Check</a:t>
                      </a:r>
                      <a:endParaRPr b="1"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Researcher Dutch Uni</a:t>
                      </a:r>
                      <a:endParaRPr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Yes ✅</a:t>
                      </a:r>
                      <a:endParaRPr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Signed NDA</a:t>
                      </a:r>
                      <a:endParaRPr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Yes ✅</a:t>
                      </a:r>
                      <a:endParaRPr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Data in archive</a:t>
                      </a:r>
                      <a:endParaRPr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Yes ✅</a:t>
                      </a:r>
                      <a:endParaRPr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Research purpose</a:t>
                      </a:r>
                      <a:endParaRPr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No ❌</a:t>
                      </a:r>
                      <a:endParaRPr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SANE allowed</a:t>
                      </a:r>
                      <a:endParaRPr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Yes ✅</a:t>
                      </a:r>
                      <a:endParaRPr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5E696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⇒ Manual action needed 🟡</a:t>
                      </a:r>
                      <a:endParaRPr b="1"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810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i="1"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</a:br>
                      <a:r>
                        <a:rPr i="1"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Data provider informs the DAB of the </a:t>
                      </a:r>
                      <a:br>
                        <a:rPr i="1"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</a:br>
                      <a:r>
                        <a:rPr i="1" lang="en-US" sz="2900">
                          <a:latin typeface="Ubuntu"/>
                          <a:ea typeface="Ubuntu"/>
                          <a:cs typeface="Ubuntu"/>
                          <a:sym typeface="Ubuntu"/>
                        </a:rPr>
                        <a:t>status of the access request for the DOIs</a:t>
                      </a:r>
                      <a:endParaRPr i="1" sz="29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70"/>
          <p:cNvSpPr txBox="1"/>
          <p:nvPr>
            <p:ph type="title"/>
          </p:nvPr>
        </p:nvSpPr>
        <p:spPr>
          <a:xfrm>
            <a:off x="831200" y="1043600"/>
            <a:ext cx="22721700" cy="1669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Standardizing data access conditions</a:t>
            </a:r>
            <a:endParaRPr/>
          </a:p>
        </p:txBody>
      </p:sp>
      <p:sp>
        <p:nvSpPr>
          <p:cNvPr id="580" name="Google Shape;580;p70"/>
          <p:cNvSpPr txBox="1"/>
          <p:nvPr>
            <p:ph idx="1" type="body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/>
          <a:p>
            <a:pPr indent="-533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</a:pPr>
            <a:r>
              <a:rPr lang="en-US"/>
              <a:t>Make an inventory of existing data access conditions (however way they are defined)</a:t>
            </a:r>
            <a:endParaRPr/>
          </a:p>
          <a:p>
            <a:pPr indent="-463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</a:pPr>
            <a:r>
              <a:rPr lang="en-US"/>
              <a:t>Active survey by DANS, </a:t>
            </a:r>
            <a:r>
              <a:rPr lang="en-US"/>
              <a:t>the Dutch national centre of expertise and repository for research data</a:t>
            </a:r>
            <a:endParaRPr/>
          </a:p>
          <a:p>
            <a:pPr indent="-533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</a:pPr>
            <a:r>
              <a:rPr lang="en-US"/>
              <a:t>Workshop to create a ‘profile’ for (SSH) data providers </a:t>
            </a:r>
            <a:endParaRPr/>
          </a:p>
          <a:p>
            <a:pPr indent="-463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</a:pPr>
            <a:r>
              <a:rPr lang="en-US"/>
              <a:t>Various Dutch research communities, under guidance of UK Data Services</a:t>
            </a:r>
            <a:endParaRPr/>
          </a:p>
          <a:p>
            <a:pPr indent="-463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</a:pPr>
            <a:r>
              <a:rPr lang="en-US"/>
              <a:t>Making access conditions from the data providers machine-readable &amp; -actionable using Open Digital Rights Language (ODRL)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5"/>
          <p:cNvPicPr preferRelativeResize="0"/>
          <p:nvPr/>
        </p:nvPicPr>
        <p:blipFill rotWithShape="1">
          <a:blip r:embed="rId3">
            <a:alphaModFix/>
          </a:blip>
          <a:srcRect b="5669" l="27300" r="-27300" t="0"/>
          <a:stretch/>
        </p:blipFill>
        <p:spPr>
          <a:xfrm>
            <a:off x="633350" y="4510124"/>
            <a:ext cx="9753600" cy="516635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5"/>
          <p:cNvSpPr txBox="1"/>
          <p:nvPr/>
        </p:nvSpPr>
        <p:spPr>
          <a:xfrm>
            <a:off x="665250" y="9144000"/>
            <a:ext cx="3467700" cy="415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Foto: Business Film School ©</a:t>
            </a:r>
            <a:endParaRPr sz="1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35"/>
          <p:cNvSpPr txBox="1"/>
          <p:nvPr>
            <p:ph idx="1" type="body"/>
          </p:nvPr>
        </p:nvSpPr>
        <p:spPr>
          <a:xfrm>
            <a:off x="2147875" y="2987250"/>
            <a:ext cx="20015100" cy="82737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Autofit/>
          </a:bodyPr>
          <a:lstStyle/>
          <a:p>
            <a:pPr indent="-533400" lvl="0" marL="457200" rtl="0" algn="l">
              <a:spcBef>
                <a:spcPts val="0"/>
              </a:spcBef>
              <a:spcAft>
                <a:spcPts val="0"/>
              </a:spcAft>
              <a:buSzPts val="4800"/>
              <a:buChar char="●"/>
            </a:pPr>
            <a:r>
              <a:rPr lang="en-US"/>
              <a:t>Increasing willingness to share data with researchers</a:t>
            </a:r>
            <a:endParaRPr/>
          </a:p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 sz="3400"/>
          </a:p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br>
              <a:rPr lang="en-US" sz="3400"/>
            </a:br>
            <a:br>
              <a:rPr lang="en-US" sz="3400"/>
            </a:br>
            <a:br>
              <a:rPr lang="en-US" sz="3400"/>
            </a:br>
            <a:endParaRPr sz="3400"/>
          </a:p>
          <a:p>
            <a:pPr indent="0" lvl="0" marL="0" rtl="0" algn="l">
              <a:spcBef>
                <a:spcPts val="3200"/>
              </a:spcBef>
              <a:spcAft>
                <a:spcPts val="320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76808" y="4571722"/>
            <a:ext cx="7157274" cy="510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5"/>
          <p:cNvPicPr preferRelativeResize="0"/>
          <p:nvPr/>
        </p:nvPicPr>
        <p:blipFill rotWithShape="1">
          <a:blip r:embed="rId6">
            <a:alphaModFix/>
          </a:blip>
          <a:srcRect b="2498" l="0" r="0" t="2507"/>
          <a:stretch/>
        </p:blipFill>
        <p:spPr>
          <a:xfrm>
            <a:off x="16520277" y="4510125"/>
            <a:ext cx="7157274" cy="510231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5"/>
          <p:cNvSpPr txBox="1"/>
          <p:nvPr/>
        </p:nvSpPr>
        <p:spPr>
          <a:xfrm>
            <a:off x="8753250" y="9144000"/>
            <a:ext cx="3467700" cy="415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Foto: Wikimedia © 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35"/>
          <p:cNvSpPr txBox="1"/>
          <p:nvPr>
            <p:ph type="title"/>
          </p:nvPr>
        </p:nvSpPr>
        <p:spPr>
          <a:xfrm>
            <a:off x="831200" y="1043600"/>
            <a:ext cx="22721700" cy="1669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Sharing research data</a:t>
            </a:r>
            <a:endParaRPr/>
          </a:p>
        </p:txBody>
      </p:sp>
      <p:pic>
        <p:nvPicPr>
          <p:cNvPr id="174" name="Google Shape;174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24750" y="8633670"/>
            <a:ext cx="3420988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535117" y="8633670"/>
            <a:ext cx="2900516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5"/>
          <p:cNvPicPr preferRelativeResize="0"/>
          <p:nvPr/>
        </p:nvPicPr>
        <p:blipFill rotWithShape="1">
          <a:blip r:embed="rId10">
            <a:alphaModFix/>
          </a:blip>
          <a:srcRect b="8263" l="0" r="0" t="8263"/>
          <a:stretch/>
        </p:blipFill>
        <p:spPr>
          <a:xfrm>
            <a:off x="20805907" y="8633670"/>
            <a:ext cx="3286421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5"/>
          <p:cNvSpPr txBox="1"/>
          <p:nvPr/>
        </p:nvSpPr>
        <p:spPr>
          <a:xfrm>
            <a:off x="16587378" y="9047429"/>
            <a:ext cx="4979400" cy="431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Foto: BG Legal 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1"/>
          <p:cNvSpPr txBox="1"/>
          <p:nvPr>
            <p:ph type="title"/>
          </p:nvPr>
        </p:nvSpPr>
        <p:spPr>
          <a:xfrm>
            <a:off x="831200" y="1043600"/>
            <a:ext cx="22721700" cy="1669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a DAB?	</a:t>
            </a:r>
            <a:endParaRPr/>
          </a:p>
        </p:txBody>
      </p:sp>
      <p:sp>
        <p:nvSpPr>
          <p:cNvPr id="586" name="Google Shape;586;p71"/>
          <p:cNvSpPr txBox="1"/>
          <p:nvPr>
            <p:ph idx="1" type="body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 non-institutional data providers, sharing data with researchers only </a:t>
            </a:r>
            <a:r>
              <a:rPr lang="en-US"/>
              <a:t>costs</a:t>
            </a:r>
            <a:r>
              <a:rPr lang="en-US"/>
              <a:t> time and effort. </a:t>
            </a:r>
            <a:endParaRPr/>
          </a:p>
          <a:p>
            <a:pPr indent="0" lvl="0" marL="0" rtl="0" algn="l">
              <a:spcBef>
                <a:spcPts val="3200"/>
              </a:spcBef>
              <a:spcAft>
                <a:spcPts val="3200"/>
              </a:spcAft>
              <a:buNone/>
            </a:pPr>
            <a:r>
              <a:rPr lang="en-US"/>
              <a:t>Every second less it takes, increases the probability of sharing. 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2"/>
          <p:cNvSpPr txBox="1"/>
          <p:nvPr>
            <p:ph type="title"/>
          </p:nvPr>
        </p:nvSpPr>
        <p:spPr>
          <a:xfrm>
            <a:off x="1358800" y="3797000"/>
            <a:ext cx="21666300" cy="47952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4. Use cases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[16:00]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73"/>
          <p:cNvSpPr txBox="1"/>
          <p:nvPr>
            <p:ph type="title"/>
          </p:nvPr>
        </p:nvSpPr>
        <p:spPr>
          <a:xfrm>
            <a:off x="1358800" y="3797000"/>
            <a:ext cx="21666300" cy="47952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4. Demo &amp; wireframes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4"/>
          <p:cNvSpPr txBox="1"/>
          <p:nvPr>
            <p:ph type="title"/>
          </p:nvPr>
        </p:nvSpPr>
        <p:spPr>
          <a:xfrm>
            <a:off x="1358800" y="3797000"/>
            <a:ext cx="21666300" cy="47952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5. Q&amp;A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75"/>
          <p:cNvSpPr txBox="1"/>
          <p:nvPr>
            <p:ph idx="12" type="sldNum"/>
          </p:nvPr>
        </p:nvSpPr>
        <p:spPr>
          <a:xfrm>
            <a:off x="22640667" y="12482692"/>
            <a:ext cx="1463100" cy="10497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7" name="Google Shape;607;p75"/>
          <p:cNvSpPr txBox="1"/>
          <p:nvPr>
            <p:ph idx="1" type="subTitle"/>
          </p:nvPr>
        </p:nvSpPr>
        <p:spPr>
          <a:xfrm>
            <a:off x="7706850" y="9169025"/>
            <a:ext cx="8970300" cy="18705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-US" sz="4065"/>
              <a:t>1 October 2024</a:t>
            </a:r>
            <a:br>
              <a:rPr lang="en-US" sz="3865"/>
            </a:br>
            <a:r>
              <a:rPr lang="en-US" sz="3865"/>
              <a:t>Lucas van der Meer &amp; </a:t>
            </a:r>
            <a:br>
              <a:rPr lang="en-US" sz="3865"/>
            </a:br>
            <a:r>
              <a:rPr lang="en-US" sz="3865"/>
              <a:t>Ahmad Hesam</a:t>
            </a:r>
            <a:br>
              <a:rPr lang="en-US" sz="3865"/>
            </a:br>
            <a:r>
              <a:rPr b="0" lang="en-US" sz="3865"/>
              <a:t>(ODISSEI &amp; SURF, NL)</a:t>
            </a:r>
            <a:endParaRPr sz="3865"/>
          </a:p>
        </p:txBody>
      </p:sp>
      <p:pic>
        <p:nvPicPr>
          <p:cNvPr id="608" name="Google Shape;608;p75"/>
          <p:cNvPicPr preferRelativeResize="0"/>
          <p:nvPr/>
        </p:nvPicPr>
        <p:blipFill rotWithShape="1">
          <a:blip r:embed="rId3">
            <a:alphaModFix/>
          </a:blip>
          <a:srcRect b="21143" l="3780" r="6412" t="16376"/>
          <a:stretch/>
        </p:blipFill>
        <p:spPr>
          <a:xfrm>
            <a:off x="1229738" y="3386598"/>
            <a:ext cx="4279275" cy="119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679" y="1468750"/>
            <a:ext cx="4279393" cy="108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75"/>
          <p:cNvPicPr preferRelativeResize="0"/>
          <p:nvPr/>
        </p:nvPicPr>
        <p:blipFill rotWithShape="1">
          <a:blip r:embed="rId5">
            <a:alphaModFix/>
          </a:blip>
          <a:srcRect b="28470" l="0" r="0" t="29862"/>
          <a:stretch/>
        </p:blipFill>
        <p:spPr>
          <a:xfrm>
            <a:off x="1939139" y="5413866"/>
            <a:ext cx="2860473" cy="1197864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75"/>
          <p:cNvSpPr txBox="1"/>
          <p:nvPr>
            <p:ph type="ctrTitle"/>
          </p:nvPr>
        </p:nvSpPr>
        <p:spPr>
          <a:xfrm>
            <a:off x="8256675" y="2662800"/>
            <a:ext cx="7870500" cy="4976700"/>
          </a:xfrm>
          <a:prstGeom prst="rect">
            <a:avLst/>
          </a:prstGeom>
        </p:spPr>
        <p:txBody>
          <a:bodyPr anchorCtr="0" anchor="b" bIns="243800" lIns="243800" spcFirstLastPara="1" rIns="243800" wrap="square" tIns="2438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/>
              <a:t>The complete SSH workflow for sharing sensitive data</a:t>
            </a:r>
            <a:endParaRPr sz="2722"/>
          </a:p>
        </p:txBody>
      </p:sp>
      <p:pic>
        <p:nvPicPr>
          <p:cNvPr id="612" name="Google Shape;612;p75"/>
          <p:cNvPicPr preferRelativeResize="0"/>
          <p:nvPr/>
        </p:nvPicPr>
        <p:blipFill rotWithShape="1">
          <a:blip r:embed="rId6">
            <a:alphaModFix/>
          </a:blip>
          <a:srcRect b="0" l="2629" r="0" t="0"/>
          <a:stretch/>
        </p:blipFill>
        <p:spPr>
          <a:xfrm>
            <a:off x="1386588" y="11495638"/>
            <a:ext cx="3965576" cy="119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75" title="dans.png"/>
          <p:cNvPicPr preferRelativeResize="0"/>
          <p:nvPr/>
        </p:nvPicPr>
        <p:blipFill rotWithShape="1">
          <a:blip r:embed="rId7">
            <a:alphaModFix/>
          </a:blip>
          <a:srcRect b="27761" l="0" r="0" t="31426"/>
          <a:stretch/>
        </p:blipFill>
        <p:spPr>
          <a:xfrm>
            <a:off x="2035876" y="9468380"/>
            <a:ext cx="2667000" cy="1197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75" title="File:VU logo.png - Wikimedia Commons"/>
          <p:cNvPicPr preferRelativeResize="0"/>
          <p:nvPr/>
        </p:nvPicPr>
        <p:blipFill rotWithShape="1">
          <a:blip r:embed="rId8">
            <a:alphaModFix/>
          </a:blip>
          <a:srcRect b="17739" l="0" r="40472" t="8098"/>
          <a:stretch/>
        </p:blipFill>
        <p:spPr>
          <a:xfrm>
            <a:off x="1732113" y="7441125"/>
            <a:ext cx="3274549" cy="119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954569" y="152400"/>
            <a:ext cx="5247331" cy="526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6"/>
          <p:cNvSpPr txBox="1"/>
          <p:nvPr>
            <p:ph type="title"/>
          </p:nvPr>
        </p:nvSpPr>
        <p:spPr>
          <a:xfrm>
            <a:off x="1358800" y="3797000"/>
            <a:ext cx="21666300" cy="4795200"/>
          </a:xfrm>
          <a:prstGeom prst="rect">
            <a:avLst/>
          </a:prstGeom>
        </p:spPr>
        <p:txBody>
          <a:bodyPr anchorCtr="0" anchor="ctr" bIns="243800" lIns="243800" spcFirstLastPara="1" rIns="243800" wrap="square" tIns="2438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4. Use cases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7"/>
          <p:cNvSpPr txBox="1"/>
          <p:nvPr>
            <p:ph type="title"/>
          </p:nvPr>
        </p:nvSpPr>
        <p:spPr>
          <a:xfrm>
            <a:off x="831200" y="803333"/>
            <a:ext cx="22721700" cy="15273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 “Who is Speaking” with face/voice models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/>
              <a:t>Analysis of presence of  Dutch politicians on television during the elections</a:t>
            </a:r>
            <a:endParaRPr sz="4200"/>
          </a:p>
        </p:txBody>
      </p:sp>
      <p:sp>
        <p:nvSpPr>
          <p:cNvPr id="188" name="Google Shape;188;p37"/>
          <p:cNvSpPr txBox="1"/>
          <p:nvPr/>
        </p:nvSpPr>
        <p:spPr>
          <a:xfrm>
            <a:off x="11417533" y="0"/>
            <a:ext cx="146919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43800" lIns="243800" spcFirstLastPara="1" rIns="243800" wrap="square" tIns="243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>
                <a:solidFill>
                  <a:schemeClr val="lt1"/>
                </a:solidFill>
              </a:rPr>
              <a:t>https://mediasuitedatastories.clariah.nl/elections-dec-2021/</a:t>
            </a:r>
            <a:endParaRPr sz="3700">
              <a:solidFill>
                <a:schemeClr val="lt1"/>
              </a:solidFill>
            </a:endParaRPr>
          </a:p>
        </p:txBody>
      </p:sp>
      <p:pic>
        <p:nvPicPr>
          <p:cNvPr id="189" name="Google Shape;18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067" y="2971133"/>
            <a:ext cx="11843959" cy="10572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50567" y="2971133"/>
            <a:ext cx="11531764" cy="10744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8"/>
          <p:cNvSpPr txBox="1"/>
          <p:nvPr>
            <p:ph type="title"/>
          </p:nvPr>
        </p:nvSpPr>
        <p:spPr>
          <a:xfrm>
            <a:off x="831200" y="1043600"/>
            <a:ext cx="22721700" cy="1669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Researcher on KvK</a:t>
            </a:r>
            <a:endParaRPr/>
          </a:p>
        </p:txBody>
      </p:sp>
      <p:pic>
        <p:nvPicPr>
          <p:cNvPr id="196" name="Google Shape;196;p38"/>
          <p:cNvPicPr preferRelativeResize="0"/>
          <p:nvPr/>
        </p:nvPicPr>
        <p:blipFill rotWithShape="1">
          <a:blip r:embed="rId3">
            <a:alphaModFix/>
          </a:blip>
          <a:srcRect b="23716" l="0" r="0" t="0"/>
          <a:stretch/>
        </p:blipFill>
        <p:spPr>
          <a:xfrm>
            <a:off x="12075400" y="6203500"/>
            <a:ext cx="11829601" cy="7512499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7" name="Google Shape;197;p38"/>
          <p:cNvPicPr preferRelativeResize="0"/>
          <p:nvPr/>
        </p:nvPicPr>
        <p:blipFill rotWithShape="1">
          <a:blip r:embed="rId4">
            <a:alphaModFix/>
          </a:blip>
          <a:srcRect b="2498" l="0" r="0" t="2507"/>
          <a:stretch/>
        </p:blipFill>
        <p:spPr>
          <a:xfrm>
            <a:off x="15682054" y="0"/>
            <a:ext cx="8701947" cy="620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8"/>
          <p:cNvSpPr txBox="1"/>
          <p:nvPr/>
        </p:nvSpPr>
        <p:spPr>
          <a:xfrm>
            <a:off x="15986303" y="5627404"/>
            <a:ext cx="4979400" cy="431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Foto: BG Legal 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8"/>
          <p:cNvSpPr txBox="1"/>
          <p:nvPr/>
        </p:nvSpPr>
        <p:spPr>
          <a:xfrm>
            <a:off x="18078650" y="11013525"/>
            <a:ext cx="5669700" cy="60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Part-time employees</a:t>
            </a:r>
            <a:endParaRPr sz="27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0" name="Google Shape;200;p38"/>
          <p:cNvSpPr txBox="1"/>
          <p:nvPr>
            <p:ph idx="1" type="body"/>
          </p:nvPr>
        </p:nvSpPr>
        <p:spPr>
          <a:xfrm>
            <a:off x="2184400" y="4394075"/>
            <a:ext cx="9891000" cy="8219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400">
                <a:solidFill>
                  <a:schemeClr val="accent3"/>
                </a:solidFill>
              </a:rPr>
              <a:t>“To what extent does the proportion of part-time employees affect firm closure?”</a:t>
            </a:r>
            <a:endParaRPr i="1" sz="4400">
              <a:solidFill>
                <a:schemeClr val="accent3"/>
              </a:solidFill>
            </a:endParaRPr>
          </a:p>
          <a:p>
            <a:pPr indent="-508000" lvl="0" marL="457200" rtl="0" algn="l">
              <a:spcBef>
                <a:spcPts val="3200"/>
              </a:spcBef>
              <a:spcAft>
                <a:spcPts val="0"/>
              </a:spcAft>
              <a:buSzPts val="4400"/>
              <a:buChar char="●"/>
            </a:pPr>
            <a:r>
              <a:rPr lang="en-US" sz="4400"/>
              <a:t>Firm closure data from KvK</a:t>
            </a:r>
            <a:endParaRPr sz="4400"/>
          </a:p>
          <a:p>
            <a:pPr indent="-508000" lvl="0" marL="457200" rtl="0" algn="l">
              <a:spcBef>
                <a:spcPts val="0"/>
              </a:spcBef>
              <a:spcAft>
                <a:spcPts val="0"/>
              </a:spcAft>
              <a:buSzPts val="4400"/>
              <a:buChar char="●"/>
            </a:pPr>
            <a:r>
              <a:rPr lang="en-US" sz="4400"/>
              <a:t>Access provided by the Firmbackbone project</a:t>
            </a:r>
            <a:endParaRPr sz="4400"/>
          </a:p>
          <a:p>
            <a:pPr indent="-508000" lvl="0" marL="457200" rtl="0" algn="l">
              <a:spcBef>
                <a:spcPts val="0"/>
              </a:spcBef>
              <a:spcAft>
                <a:spcPts val="0"/>
              </a:spcAft>
              <a:buSzPts val="4400"/>
              <a:buChar char="●"/>
            </a:pPr>
            <a:r>
              <a:rPr lang="en-US" sz="4400"/>
              <a:t>Own data set on age of employees</a:t>
            </a:r>
            <a:endParaRPr sz="4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9"/>
          <p:cNvSpPr txBox="1"/>
          <p:nvPr>
            <p:ph type="title"/>
          </p:nvPr>
        </p:nvSpPr>
        <p:spPr>
          <a:xfrm>
            <a:off x="831200" y="1043600"/>
            <a:ext cx="22721700" cy="1669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Recipe for non-scientific data providers</a:t>
            </a:r>
            <a:endParaRPr/>
          </a:p>
        </p:txBody>
      </p:sp>
      <p:sp>
        <p:nvSpPr>
          <p:cNvPr id="206" name="Google Shape;206;p39"/>
          <p:cNvSpPr txBox="1"/>
          <p:nvPr>
            <p:ph idx="1" type="body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200"/>
              </a:spcBef>
              <a:spcAft>
                <a:spcPts val="3200"/>
              </a:spcAft>
              <a:buNone/>
            </a:pPr>
            <a:r>
              <a:rPr lang="en-US"/>
              <a:t>Delivering trust through use cases</a:t>
            </a:r>
            <a:endParaRPr/>
          </a:p>
        </p:txBody>
      </p:sp>
      <p:pic>
        <p:nvPicPr>
          <p:cNvPr id="207" name="Google Shape;20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19877" y="3482530"/>
            <a:ext cx="5025574" cy="1276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4">
            <a:alphaModFix/>
          </a:blip>
          <a:srcRect b="0" l="0" r="12033" t="0"/>
          <a:stretch/>
        </p:blipFill>
        <p:spPr>
          <a:xfrm>
            <a:off x="18919886" y="7184900"/>
            <a:ext cx="5025575" cy="227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19886" y="5411170"/>
            <a:ext cx="2659382" cy="14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19886" y="9730832"/>
            <a:ext cx="4695494" cy="1190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39"/>
          <p:cNvGrpSpPr/>
          <p:nvPr/>
        </p:nvGrpSpPr>
        <p:grpSpPr>
          <a:xfrm>
            <a:off x="5392947" y="2831978"/>
            <a:ext cx="7000050" cy="7294631"/>
            <a:chOff x="2421147" y="2831978"/>
            <a:chExt cx="7000050" cy="7294631"/>
          </a:xfrm>
        </p:grpSpPr>
        <p:pic>
          <p:nvPicPr>
            <p:cNvPr id="212" name="Google Shape;212;p3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421147" y="2831978"/>
              <a:ext cx="7000050" cy="70000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39"/>
            <p:cNvSpPr txBox="1"/>
            <p:nvPr/>
          </p:nvSpPr>
          <p:spPr>
            <a:xfrm>
              <a:off x="3913894" y="9765709"/>
              <a:ext cx="4979700" cy="36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u="sng">
                  <a:solidFill>
                    <a:srgbClr val="AF4345"/>
                  </a:solidFill>
                  <a:latin typeface="Calibri"/>
                  <a:ea typeface="Calibri"/>
                  <a:cs typeface="Calibri"/>
                  <a:sym typeface="Calibri"/>
                  <a:hlinkClick r:id="rId8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Figure: UKDS © </a:t>
              </a:r>
              <a:endParaRPr sz="1500">
                <a:solidFill>
                  <a:srgbClr val="5E696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4" name="Google Shape;214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98607" y="5635275"/>
            <a:ext cx="3433000" cy="343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9"/>
          <p:cNvSpPr txBox="1"/>
          <p:nvPr/>
        </p:nvSpPr>
        <p:spPr>
          <a:xfrm>
            <a:off x="13129250" y="3468400"/>
            <a:ext cx="5407200" cy="74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Banks</a:t>
            </a:r>
            <a:endParaRPr sz="67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Pension funds</a:t>
            </a:r>
            <a:endParaRPr sz="67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Governments</a:t>
            </a:r>
            <a:endParaRPr sz="7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Companies</a:t>
            </a:r>
            <a:endParaRPr sz="7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0"/>
          <p:cNvSpPr txBox="1"/>
          <p:nvPr>
            <p:ph type="title"/>
          </p:nvPr>
        </p:nvSpPr>
        <p:spPr>
          <a:xfrm>
            <a:off x="831200" y="1043600"/>
            <a:ext cx="22721700" cy="16695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FAIR data ~= Open Science &lt;&gt; Open data</a:t>
            </a:r>
            <a:endParaRPr/>
          </a:p>
        </p:txBody>
      </p:sp>
      <p:sp>
        <p:nvSpPr>
          <p:cNvPr id="221" name="Google Shape;221;p40"/>
          <p:cNvSpPr txBox="1"/>
          <p:nvPr>
            <p:ph idx="1" type="body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anchorCtr="0" anchor="t" bIns="243800" lIns="243800" spcFirstLastPara="1" rIns="243800" wrap="square" tIns="243800">
            <a:normAutofit/>
          </a:bodyPr>
          <a:lstStyle/>
          <a:p>
            <a:pPr indent="-533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</a:pPr>
            <a:r>
              <a:rPr lang="en-US"/>
              <a:t>Data findable based on metadata (description, variables…)</a:t>
            </a:r>
            <a:endParaRPr/>
          </a:p>
          <a:p>
            <a:pPr indent="-533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</a:pPr>
            <a:r>
              <a:rPr lang="en-US"/>
              <a:t>Access </a:t>
            </a:r>
            <a:r>
              <a:rPr lang="en-US"/>
              <a:t>requirements</a:t>
            </a:r>
            <a:r>
              <a:rPr lang="en-US"/>
              <a:t> clearly defined</a:t>
            </a:r>
            <a:endParaRPr/>
          </a:p>
          <a:p>
            <a:pPr indent="-533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</a:pPr>
            <a:r>
              <a:rPr lang="en-US"/>
              <a:t>Interoperable metadata across a wide diversity of data</a:t>
            </a:r>
            <a:endParaRPr/>
          </a:p>
          <a:p>
            <a:pPr indent="-533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</a:pPr>
            <a:r>
              <a:rPr lang="en-US"/>
              <a:t>Reusable after a granted access request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