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59" r:id="rId2"/>
    <p:sldId id="269" r:id="rId3"/>
    <p:sldId id="270" r:id="rId4"/>
    <p:sldId id="271" r:id="rId5"/>
    <p:sldId id="265" r:id="rId6"/>
    <p:sldId id="272" r:id="rId7"/>
    <p:sldId id="273" r:id="rId8"/>
    <p:sldId id="274" r:id="rId9"/>
    <p:sldId id="275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67"/>
    <p:restoredTop sz="95187"/>
  </p:normalViewPr>
  <p:slideViewPr>
    <p:cSldViewPr>
      <p:cViewPr varScale="1">
        <p:scale>
          <a:sx n="103" d="100"/>
          <a:sy n="103" d="100"/>
        </p:scale>
        <p:origin x="200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2DDF2-7F92-4851-9295-0C070BE95E1F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70397-9720-4D88-B6CA-880DBEA64215}" type="slidenum">
              <a:rPr lang="en-GB" smtClean="0"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maze background.png">
            <a:extLst>
              <a:ext uri="{FF2B5EF4-FFF2-40B4-BE49-F238E27FC236}">
                <a16:creationId xmlns:a16="http://schemas.microsoft.com/office/drawing/2014/main" id="{622EBEC4-0056-304F-A579-B6BFA85832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050"/>
            <a:ext cx="12192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7A30664-12EF-AD4D-8106-490F206A284D}"/>
              </a:ext>
            </a:extLst>
          </p:cNvPr>
          <p:cNvSpPr/>
          <p:nvPr userDrawn="1"/>
        </p:nvSpPr>
        <p:spPr>
          <a:xfrm>
            <a:off x="-282497" y="6449743"/>
            <a:ext cx="12712391" cy="50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983217-F5F0-7048-89ED-6F2F6D6E49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6885" y="6497369"/>
            <a:ext cx="895138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it-IT" sz="1200" dirty="0"/>
              <a:t>ARIADNEplus is funded by the European Commission’s Horizon 2020 </a:t>
            </a:r>
            <a:r>
              <a:rPr lang="en-US" altLang="it-IT" sz="1200" dirty="0" err="1"/>
              <a:t>Programme</a:t>
            </a:r>
            <a:endParaRPr lang="en-US" altLang="it-IT" sz="1200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00561CA6-AC34-D145-ABBE-A4955B8B6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8267" y="6497368"/>
            <a:ext cx="65616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932" y="1530986"/>
            <a:ext cx="10430933" cy="998855"/>
          </a:xfrm>
          <a:solidFill>
            <a:schemeClr val="bg1">
              <a:alpha val="95000"/>
            </a:schemeClr>
          </a:solidFill>
          <a:ln w="1905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rgbClr val="619B9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2975187"/>
            <a:ext cx="104309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ACAE25E-246A-E645-AAA5-AF2517AEB5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87" y="222058"/>
            <a:ext cx="7870971" cy="1086254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20454765-EC92-514B-8C9F-F7987BF39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41793"/>
            <a:ext cx="12192000" cy="107950"/>
          </a:xfrm>
          <a:prstGeom prst="rect">
            <a:avLst/>
          </a:prstGeom>
          <a:gradFill rotWithShape="1">
            <a:gsLst>
              <a:gs pos="0">
                <a:srgbClr val="619B91"/>
              </a:gs>
              <a:gs pos="81000">
                <a:srgbClr val="FFFFFF">
                  <a:alpha val="44919"/>
                </a:srgbClr>
              </a:gs>
              <a:gs pos="100000">
                <a:srgbClr val="FFFFFF">
                  <a:alpha val="31999"/>
                </a:srgbClr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428625" sx="196001" sy="196001" rotWithShape="0">
              <a:srgbClr val="BFBFBF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0258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riadne-Logo---Final-symbol.png">
            <a:extLst>
              <a:ext uri="{FF2B5EF4-FFF2-40B4-BE49-F238E27FC236}">
                <a16:creationId xmlns:a16="http://schemas.microsoft.com/office/drawing/2014/main" id="{BE1C81A7-153B-8B44-BEEC-425648188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34" y="5751513"/>
            <a:ext cx="149013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38DCF810-93EF-BA4C-96E1-5C566BEFCA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5867" y="6419850"/>
            <a:ext cx="10126133" cy="90488"/>
          </a:xfrm>
          <a:prstGeom prst="rect">
            <a:avLst/>
          </a:prstGeom>
          <a:gradFill rotWithShape="1">
            <a:gsLst>
              <a:gs pos="0">
                <a:srgbClr val="619B91"/>
              </a:gs>
              <a:gs pos="81000">
                <a:srgbClr val="FFFFFF">
                  <a:alpha val="44919"/>
                </a:srgbClr>
              </a:gs>
              <a:gs pos="100000">
                <a:srgbClr val="FFFFFF">
                  <a:alpha val="31999"/>
                </a:srgbClr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428625" sx="196001" sy="196001" rotWithShape="0">
              <a:srgbClr val="BFBFBF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6A9488C-6F7E-0B40-A470-F96C7DD676F6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0" y="838200"/>
            <a:ext cx="12192000" cy="90488"/>
          </a:xfrm>
          <a:prstGeom prst="rect">
            <a:avLst/>
          </a:prstGeom>
          <a:gradFill rotWithShape="1">
            <a:gsLst>
              <a:gs pos="0">
                <a:srgbClr val="CA901E"/>
              </a:gs>
              <a:gs pos="81000">
                <a:srgbClr val="FFFFFF">
                  <a:alpha val="44919"/>
                </a:srgbClr>
              </a:gs>
              <a:gs pos="100000">
                <a:srgbClr val="FFFFFF">
                  <a:alpha val="31999"/>
                </a:srgbClr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428625" sx="196001" sy="196001" rotWithShape="0">
              <a:srgbClr val="BFBFBF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CA901E"/>
              </a:buClr>
              <a:defRPr/>
            </a:lvl1pPr>
            <a:lvl2pPr>
              <a:buClr>
                <a:srgbClr val="619B91"/>
              </a:buClr>
              <a:defRPr/>
            </a:lvl2pPr>
            <a:lvl3pPr>
              <a:buClr>
                <a:srgbClr val="CA901E"/>
              </a:buClr>
              <a:defRPr/>
            </a:lvl3pPr>
            <a:lvl4pPr>
              <a:buClr>
                <a:srgbClr val="619B91"/>
              </a:buClr>
              <a:defRPr/>
            </a:lvl4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maze background.png">
            <a:extLst>
              <a:ext uri="{FF2B5EF4-FFF2-40B4-BE49-F238E27FC236}">
                <a16:creationId xmlns:a16="http://schemas.microsoft.com/office/drawing/2014/main" id="{5143569A-357D-6240-A08A-34F436028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41680"/>
            <a:ext cx="12192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87A53C0A-DA2E-B04C-91AA-53B30DA57B4F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0" y="838200"/>
            <a:ext cx="12192000" cy="90488"/>
          </a:xfrm>
          <a:prstGeom prst="rect">
            <a:avLst/>
          </a:prstGeom>
          <a:gradFill rotWithShape="1">
            <a:gsLst>
              <a:gs pos="0">
                <a:srgbClr val="CA901E"/>
              </a:gs>
              <a:gs pos="81000">
                <a:srgbClr val="FFFFFF">
                  <a:alpha val="44919"/>
                </a:srgbClr>
              </a:gs>
              <a:gs pos="100000">
                <a:srgbClr val="FFFFFF">
                  <a:alpha val="31999"/>
                </a:srgbClr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428625" sx="196001" sy="196001" rotWithShape="0">
              <a:srgbClr val="BFBFBF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2683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3D407E-4032-4841-96DC-C4E6AA38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6108E9E-68B7-BF4D-A2B3-EB268E1C979A}" type="datetimeFigureOut">
              <a:rPr lang="en-US" altLang="it-IT"/>
              <a:pPr/>
              <a:t>9/29/24</a:t>
            </a:fld>
            <a:endParaRPr lang="en-US" alt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09D818-EF46-AE48-84EB-25FFCCB8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0C5BFC-9DE7-6148-878F-E819E286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BA3E4F-53A9-8F4A-87D5-9D5821BDC2B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0931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CC0A3-AC5C-A240-8035-92AF36D1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0597AB9-34EF-4143-AE55-1BBE6C3959F2}" type="datetimeFigureOut">
              <a:rPr lang="en-US" altLang="it-IT"/>
              <a:pPr/>
              <a:t>9/29/24</a:t>
            </a:fld>
            <a:endParaRPr lang="en-US" alt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08ECE-4671-3442-9F20-27FFA6E81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14C1C-4E66-D24A-A8A3-2A5339AD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41E0F28-C45C-5340-9F06-5FBA05D544F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0802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207994-9FA6-7E44-AFBE-005EA282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3089FB-B84E-E548-ACA9-D4A1FD5D4CB4}" type="datetimeFigureOut">
              <a:rPr lang="en-US" altLang="it-IT"/>
              <a:pPr/>
              <a:t>9/29/24</a:t>
            </a:fld>
            <a:endParaRPr lang="en-US" alt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FE9B12-E56C-D243-B9DD-882F9E86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FB0D4-3F6B-1740-8986-72A424A9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5C033FF-1158-9044-B71B-0B72DC8E993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3557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2FCF5B28-7605-DE44-BA17-585188DD8ED0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0" y="838200"/>
            <a:ext cx="12192000" cy="90488"/>
          </a:xfrm>
          <a:prstGeom prst="rect">
            <a:avLst/>
          </a:prstGeom>
          <a:gradFill rotWithShape="1">
            <a:gsLst>
              <a:gs pos="0">
                <a:srgbClr val="CA901E"/>
              </a:gs>
              <a:gs pos="81000">
                <a:srgbClr val="FFFFFF">
                  <a:alpha val="44919"/>
                </a:srgbClr>
              </a:gs>
              <a:gs pos="100000">
                <a:srgbClr val="FFFFFF">
                  <a:alpha val="31999"/>
                </a:srgbClr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428625" sx="196001" sy="196001" rotWithShape="0">
              <a:srgbClr val="BFBFBF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58333"/>
            <a:ext cx="7315200" cy="366924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Trascinare l'immagine su un segnaposto o fare clic sull'icona per aggiungerla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4805E6A-C9D0-3C43-82EB-FC806000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FCC7C48-C185-1942-9BB9-49EC046625CE}" type="datetimeFigureOut">
              <a:rPr lang="en-US" altLang="it-IT"/>
              <a:pPr/>
              <a:t>9/29/24</a:t>
            </a:fld>
            <a:endParaRPr lang="en-US" altLang="it-IT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415FCFE-DEA7-8849-ABB3-22827E4D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38A24D4-D432-8A4E-A75F-2CBB0C83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1CB497E-BE31-6D41-969F-29F9D8BA40A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5820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2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aze background.png">
            <a:extLst>
              <a:ext uri="{FF2B5EF4-FFF2-40B4-BE49-F238E27FC236}">
                <a16:creationId xmlns:a16="http://schemas.microsoft.com/office/drawing/2014/main" id="{B25A49A8-F0C6-A743-8C20-2A637537F58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41680"/>
            <a:ext cx="12192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6A34CE08-64CD-BC40-927F-86F83282ED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93234" y="20638"/>
            <a:ext cx="1068916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  <a:endParaRPr lang="en-US" alt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67BFA-E5A4-F346-A4EE-415C3A4CC6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93234" y="1046164"/>
            <a:ext cx="10689167" cy="4562475"/>
          </a:xfrm>
          <a:prstGeom prst="rect">
            <a:avLst/>
          </a:prstGeom>
          <a:solidFill>
            <a:schemeClr val="bg1">
              <a:alpha val="94901"/>
            </a:schemeClr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05CF322-553D-A54A-B928-D391E00D4CD8}"/>
              </a:ext>
            </a:extLst>
          </p:cNvPr>
          <p:cNvSpPr txBox="1">
            <a:spLocks/>
          </p:cNvSpPr>
          <p:nvPr userDrawn="1"/>
        </p:nvSpPr>
        <p:spPr>
          <a:xfrm>
            <a:off x="1" y="6426200"/>
            <a:ext cx="12191187" cy="5130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14000"/>
                </a:schemeClr>
              </a:gs>
              <a:gs pos="45000">
                <a:schemeClr val="bg1">
                  <a:alpha val="91000"/>
                </a:schemeClr>
              </a:gs>
            </a:gsLst>
            <a:lin ang="0" scaled="1"/>
            <a:tileRect/>
          </a:gradFill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002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8" r:id="rId7"/>
  </p:sldLayoutIdLst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629B91"/>
          </a:solidFill>
          <a:latin typeface="+mj-lt"/>
          <a:ea typeface="ＭＳ Ｐゴシック" charset="0"/>
          <a:cs typeface="ＭＳ Ｐゴシック" charset="0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29B91"/>
          </a:solidFill>
          <a:latin typeface="Calibri" charset="0"/>
          <a:ea typeface="ＭＳ Ｐゴシック" charset="0"/>
          <a:cs typeface="ＭＳ Ｐゴシック" charset="0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29B91"/>
          </a:solidFill>
          <a:latin typeface="Calibri" charset="0"/>
          <a:ea typeface="ＭＳ Ｐゴシック" charset="0"/>
          <a:cs typeface="ＭＳ Ｐゴシック" charset="0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29B91"/>
          </a:solidFill>
          <a:latin typeface="Calibri" charset="0"/>
          <a:ea typeface="ＭＳ Ｐゴシック" charset="0"/>
          <a:cs typeface="ＭＳ Ｐゴシック" charset="0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29B9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29B9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29B9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29B9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29B9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8550/arXiv.2302.07138" TargetMode="External"/><Relationship Id="rId2" Type="http://schemas.openxmlformats.org/officeDocument/2006/relationships/hyperlink" Target="https://doi.org/10.3390/data708010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390/s2412397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5CB5-EEA9-B24D-8144-A6D84807C04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62844" y="2319339"/>
            <a:ext cx="11017224" cy="1944216"/>
          </a:xfrm>
          <a:solidFill>
            <a:schemeClr val="bg1"/>
          </a:solidFill>
          <a:ln w="9525"/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 algn="l"/>
            <a:r>
              <a:rPr lang="en-US" dirty="0"/>
              <a:t>Enlivening the Heritage Digital Twin</a:t>
            </a:r>
            <a:br>
              <a:rPr lang="en-US" dirty="0"/>
            </a:br>
            <a:r>
              <a:rPr lang="en-US" sz="2800" dirty="0">
                <a:solidFill>
                  <a:schemeClr val="tx1"/>
                </a:solidFill>
              </a:rPr>
              <a:t>Franco Niccolucci (ARIADNE RI &amp; PIN)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Achille </a:t>
            </a:r>
            <a:r>
              <a:rPr lang="en-US" sz="2800" dirty="0" err="1">
                <a:solidFill>
                  <a:schemeClr val="tx1"/>
                </a:solidFill>
              </a:rPr>
              <a:t>Felicetti</a:t>
            </a:r>
            <a:r>
              <a:rPr lang="en-US" sz="2800" dirty="0">
                <a:solidFill>
                  <a:schemeClr val="tx1"/>
                </a:solidFill>
              </a:rPr>
              <a:t> (ARIADNE RI &amp; PIN)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F1923-B724-23D7-5B95-E8E733952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106934"/>
            <a:ext cx="614468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9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78371D-D171-D83C-B23E-4457B319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E74E57-EDCD-8352-A1AD-F4E128C0D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 RHDT ontology (RHDTO) can be used to organize data in many application domains</a:t>
            </a:r>
          </a:p>
          <a:p>
            <a:r>
              <a:rPr lang="en-GB" dirty="0"/>
              <a:t>Datasets encoded according to the CRM standard can be straightforwardly mapped to the RHDTO</a:t>
            </a:r>
          </a:p>
          <a:p>
            <a:r>
              <a:rPr lang="en-GB" dirty="0"/>
              <a:t>The RHDTO allows the aggregation and integration of distributed data, organizing their metadata in a knowledge base which can be explored navigating the corresponding semantic graph</a:t>
            </a:r>
          </a:p>
          <a:p>
            <a:r>
              <a:rPr lang="en-GB" dirty="0"/>
              <a:t>It is flexible and adapts to heritage assets of various nature, including the intangible ones as well as the intangible component of tangible assets (see the Baptistry example)</a:t>
            </a:r>
          </a:p>
          <a:p>
            <a:r>
              <a:rPr lang="en-GB" dirty="0"/>
              <a:t>It </a:t>
            </a:r>
            <a:r>
              <a:rPr lang="en-GB"/>
              <a:t>is conceived as </a:t>
            </a:r>
            <a:r>
              <a:rPr lang="en-GB" dirty="0"/>
              <a:t>interoperable with the Digital Twin of the Earth</a:t>
            </a:r>
          </a:p>
        </p:txBody>
      </p:sp>
    </p:spTree>
    <p:extLst>
      <p:ext uri="{BB962C8B-B14F-4D97-AF65-F5344CB8AC3E}">
        <p14:creationId xmlns:p14="http://schemas.microsoft.com/office/powerpoint/2010/main" val="423294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0960E-6BCF-194E-7ABC-2E66CA89E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0A0147-374E-BA03-AA91-51086B1C6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95000"/>
              </a:lnSpc>
              <a:buSzPts val="900"/>
              <a:buNone/>
            </a:pPr>
            <a:r>
              <a:rPr lang="en-GB" sz="18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Niccolucci, F.;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Felicetti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A.; Hermon, S. “Populating the Digital Space for Cultural Heritage with Heritage Digital Twins”. </a:t>
            </a:r>
            <a:r>
              <a:rPr lang="en-GB" sz="1800" i="1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i="1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en-US" sz="1800" kern="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  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https://doi.org/10.3390/data7080105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800" kern="1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95000"/>
              </a:lnSpc>
              <a:buSzPts val="900"/>
              <a:buNone/>
            </a:pPr>
            <a:endParaRPr lang="en-GB" sz="1800" kern="1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95000"/>
              </a:lnSpc>
              <a:buSzPts val="900"/>
              <a:buNone/>
            </a:pPr>
            <a:r>
              <a:rPr lang="en-GB" sz="18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Niccolucci, F.;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Markhoff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B.;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Theodoridou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M.;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Felicetti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A.; Hermon, S. “The Heritage Digital Twin: A bicycle made for two. The integration of digital methodologies into cultural heritage research”. </a:t>
            </a:r>
            <a:r>
              <a:rPr lang="en-GB" sz="1800" i="1" kern="1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2023,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arXiv:2302.07138. 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https://doi.org/10.48550/arXiv.2302.07138</a:t>
            </a:r>
            <a:endParaRPr lang="en-GB" sz="1800" kern="1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95000"/>
              </a:lnSpc>
              <a:buSzPts val="900"/>
              <a:buNone/>
            </a:pPr>
            <a:endParaRPr lang="en-GB" sz="1800" kern="1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95000"/>
              </a:lnSpc>
              <a:buSzPts val="900"/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Niccolucci, F.;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Felicetti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, A. “Digital Twin Sensors in Cultural Heritage Ontology Applications”. </a:t>
            </a:r>
            <a:r>
              <a:rPr lang="en-GB" sz="1800" i="1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Sensors </a:t>
            </a:r>
            <a:r>
              <a:rPr lang="en-GB" sz="1800" b="1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2024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sz="1800" i="1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, 3978. 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  <a:hlinkClick r:id="rId4"/>
              </a:rPr>
              <a:t>https://doi.org/10.3390/s24123978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it-IT" sz="1800" kern="1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0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F288D7-FE4A-2B20-599F-4CE8EB74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documentation of cultural heritage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FDA117-CE39-4812-4676-00E025D2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234" y="1046164"/>
            <a:ext cx="10819390" cy="4562475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The </a:t>
            </a:r>
            <a:r>
              <a:rPr lang="en-GB" b="1" dirty="0"/>
              <a:t>EU Commission </a:t>
            </a:r>
            <a:r>
              <a:rPr lang="en-GB" dirty="0"/>
              <a:t>pushes the digitisation of monuments and sites, heritage objects and artefacts to boost their reuse in domains such as </a:t>
            </a:r>
            <a:r>
              <a:rPr lang="en-GB" i="1" dirty="0">
                <a:solidFill>
                  <a:srgbClr val="C00000"/>
                </a:solidFill>
              </a:rPr>
              <a:t>education, sustainable tourism and cultural creative sectors</a:t>
            </a:r>
            <a:r>
              <a:rPr lang="en-GB" dirty="0"/>
              <a:t>: creation of the Data Space for Cultural Heritage (Commission Recommendation of 10.11.2021 on a common European data space for CH) and increase the number of 3D models</a:t>
            </a:r>
          </a:p>
          <a:p>
            <a:r>
              <a:rPr lang="en-GB" b="1" dirty="0"/>
              <a:t>Europeana</a:t>
            </a:r>
            <a:r>
              <a:rPr lang="en-GB" dirty="0"/>
              <a:t> manages 58 million </a:t>
            </a:r>
            <a:r>
              <a:rPr lang="en-GB" i="1" dirty="0">
                <a:solidFill>
                  <a:srgbClr val="C00000"/>
                </a:solidFill>
              </a:rPr>
              <a:t>digitised</a:t>
            </a:r>
            <a:r>
              <a:rPr lang="en-GB" dirty="0"/>
              <a:t> </a:t>
            </a:r>
            <a:r>
              <a:rPr lang="en-GB" i="1" dirty="0">
                <a:solidFill>
                  <a:srgbClr val="C00000"/>
                </a:solidFill>
              </a:rPr>
              <a:t>cultural heritage records </a:t>
            </a:r>
            <a:r>
              <a:rPr lang="en-GB" dirty="0"/>
              <a:t>from over 3600 European cultural heritage institutions, using the EDM metadata ontology, and is creating the Data Space for CH</a:t>
            </a:r>
          </a:p>
          <a:p>
            <a:r>
              <a:rPr lang="en-GB" b="1" dirty="0"/>
              <a:t>ARIADNE RI </a:t>
            </a:r>
            <a:r>
              <a:rPr lang="en-GB" dirty="0"/>
              <a:t>manages 4.000.000 </a:t>
            </a:r>
            <a:r>
              <a:rPr lang="en-GB" i="1" dirty="0">
                <a:solidFill>
                  <a:srgbClr val="C00000"/>
                </a:solidFill>
              </a:rPr>
              <a:t>archaeological </a:t>
            </a:r>
            <a:r>
              <a:rPr lang="en-GB" b="1" i="1" dirty="0">
                <a:solidFill>
                  <a:srgbClr val="C00000"/>
                </a:solidFill>
              </a:rPr>
              <a:t>research</a:t>
            </a:r>
            <a:r>
              <a:rPr lang="en-GB" i="1" dirty="0">
                <a:solidFill>
                  <a:srgbClr val="C00000"/>
                </a:solidFill>
              </a:rPr>
              <a:t> datasets </a:t>
            </a:r>
            <a:r>
              <a:rPr lang="en-GB" dirty="0"/>
              <a:t>from 35 research centres of 20 countries, using a specialization of the CIDOC CRM ISO standard</a:t>
            </a:r>
          </a:p>
          <a:p>
            <a:r>
              <a:rPr lang="en-GB" dirty="0"/>
              <a:t>The </a:t>
            </a:r>
            <a:r>
              <a:rPr lang="en-GB" b="1" dirty="0"/>
              <a:t>4CH</a:t>
            </a:r>
            <a:r>
              <a:rPr lang="en-GB" dirty="0"/>
              <a:t> project has developed tools to avail of digital tools (notably 3D models) to support the </a:t>
            </a:r>
            <a:r>
              <a:rPr lang="en-GB" i="1" dirty="0">
                <a:solidFill>
                  <a:srgbClr val="C00000"/>
                </a:solidFill>
              </a:rPr>
              <a:t>conservation of monuments and sites</a:t>
            </a:r>
            <a:r>
              <a:rPr lang="en-GB" dirty="0"/>
              <a:t>. It started the </a:t>
            </a:r>
            <a:r>
              <a:rPr lang="en-GB" i="1" dirty="0">
                <a:solidFill>
                  <a:srgbClr val="C00000"/>
                </a:solidFill>
              </a:rPr>
              <a:t>development of the HDT</a:t>
            </a:r>
          </a:p>
          <a:p>
            <a:r>
              <a:rPr lang="en-GB" dirty="0"/>
              <a:t>The ECCCH project </a:t>
            </a:r>
            <a:r>
              <a:rPr lang="en-GB" b="1" dirty="0"/>
              <a:t>ECHOES</a:t>
            </a:r>
            <a:r>
              <a:rPr lang="en-GB" dirty="0"/>
              <a:t> (start May 2024) will create tools to manage heritage data</a:t>
            </a:r>
          </a:p>
          <a:p>
            <a:r>
              <a:rPr lang="en-GB" dirty="0"/>
              <a:t>The </a:t>
            </a:r>
            <a:r>
              <a:rPr lang="en-GB" b="1" dirty="0"/>
              <a:t>3D-4CH</a:t>
            </a:r>
            <a:r>
              <a:rPr lang="en-GB" dirty="0"/>
              <a:t> project (start 2025) will create a virtual research centre about 3D for CH</a:t>
            </a:r>
          </a:p>
          <a:p>
            <a:r>
              <a:rPr lang="en-GB" dirty="0"/>
              <a:t>The </a:t>
            </a:r>
            <a:r>
              <a:rPr lang="en-GB" b="1" dirty="0"/>
              <a:t>ARTEMIS</a:t>
            </a:r>
            <a:r>
              <a:rPr lang="en-GB" dirty="0"/>
              <a:t> project (start 2025) will support the use of AR and VR for the conservation and restoration of heritage assets</a:t>
            </a:r>
          </a:p>
          <a:p>
            <a:r>
              <a:rPr lang="en-GB" b="1" dirty="0">
                <a:solidFill>
                  <a:srgbClr val="C00000"/>
                </a:solidFill>
              </a:rPr>
              <a:t>There is an urgent need of organizing the heritage (meta)data in an efficient way, compliant with existing standards and suitable for collaborative heritage research, study and conservation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68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024FB7-2C40-BEF2-66D1-EC88E88F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Misconceptions about CH digital twins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3F646E-53E2-DD78-D766-D725AA5F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234" y="1046164"/>
            <a:ext cx="6154538" cy="4869106"/>
          </a:xfrm>
          <a:noFill/>
        </p:spPr>
        <p:txBody>
          <a:bodyPr>
            <a:normAutofit/>
          </a:bodyPr>
          <a:lstStyle/>
          <a:p>
            <a:r>
              <a:rPr lang="en-GB" sz="2800" i="1" dirty="0"/>
              <a:t>“A digital twin is the 3D model of a heritage asset”</a:t>
            </a:r>
          </a:p>
          <a:p>
            <a:r>
              <a:rPr lang="en-GB" sz="2800" dirty="0"/>
              <a:t>Information is “attached” to the model</a:t>
            </a:r>
          </a:p>
          <a:p>
            <a:pPr lvl="1"/>
            <a:r>
              <a:rPr lang="en-GB" sz="2400" dirty="0"/>
              <a:t>Using 3D scan point clouds and attaching “sticky” information</a:t>
            </a:r>
          </a:p>
          <a:p>
            <a:pPr lvl="2"/>
            <a:r>
              <a:rPr lang="en-GB" sz="2000" dirty="0"/>
              <a:t>Does not allow cross-model searches</a:t>
            </a:r>
          </a:p>
          <a:p>
            <a:pPr lvl="1"/>
            <a:r>
              <a:rPr lang="en-GB" sz="2400" dirty="0"/>
              <a:t>Using BIM models (= CAD-based) and extending BIM to include heritage information (➜ HBIM)</a:t>
            </a:r>
          </a:p>
          <a:p>
            <a:pPr lvl="2"/>
            <a:r>
              <a:rPr lang="en-GB" sz="2000" dirty="0"/>
              <a:t>Uses non-standard (meta)data formats</a:t>
            </a:r>
          </a:p>
          <a:p>
            <a:r>
              <a:rPr lang="en-GB" sz="2800" dirty="0"/>
              <a:t>Neither works for intangible assets</a:t>
            </a:r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  <p:pic>
        <p:nvPicPr>
          <p:cNvPr id="5" name="Immagine 4" descr="Immagine che contiene casa, edificio, erba, finestra&#10;&#10;Descrizione generata automaticamente">
            <a:extLst>
              <a:ext uri="{FF2B5EF4-FFF2-40B4-BE49-F238E27FC236}">
                <a16:creationId xmlns:a16="http://schemas.microsoft.com/office/drawing/2014/main" id="{C4F0274B-2115-45AE-0837-8DD30A94E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" t="4586" r="3723" b="10128"/>
          <a:stretch/>
        </p:blipFill>
        <p:spPr>
          <a:xfrm>
            <a:off x="7135982" y="925995"/>
            <a:ext cx="2992466" cy="2503005"/>
          </a:xfrm>
          <a:prstGeom prst="rect">
            <a:avLst/>
          </a:prstGeom>
        </p:spPr>
      </p:pic>
      <p:pic>
        <p:nvPicPr>
          <p:cNvPr id="6" name="Immagine 5" descr="Immagine che contiene giallo, Biglietto Post-it, Prodotto di carta, design&#10;&#10;Descrizione generata automaticamente">
            <a:extLst>
              <a:ext uri="{FF2B5EF4-FFF2-40B4-BE49-F238E27FC236}">
                <a16:creationId xmlns:a16="http://schemas.microsoft.com/office/drawing/2014/main" id="{3B9D9771-6AC0-BD62-F10E-FA8D09463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12894" r="11151" b="15255"/>
          <a:stretch/>
        </p:blipFill>
        <p:spPr>
          <a:xfrm>
            <a:off x="8303480" y="1371314"/>
            <a:ext cx="342524" cy="396270"/>
          </a:xfrm>
          <a:prstGeom prst="rect">
            <a:avLst/>
          </a:prstGeom>
        </p:spPr>
      </p:pic>
      <p:pic>
        <p:nvPicPr>
          <p:cNvPr id="7" name="Immagine 6" descr="Immagine che contiene giallo, Biglietto Post-it, Prodotto di carta, design&#10;&#10;Descrizione generata automaticamente">
            <a:extLst>
              <a:ext uri="{FF2B5EF4-FFF2-40B4-BE49-F238E27FC236}">
                <a16:creationId xmlns:a16="http://schemas.microsoft.com/office/drawing/2014/main" id="{EECB4B5B-0C9F-4066-CC50-CB5F456F2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12894" r="11151" b="15255"/>
          <a:stretch/>
        </p:blipFill>
        <p:spPr>
          <a:xfrm>
            <a:off x="8132217" y="2365029"/>
            <a:ext cx="342524" cy="396270"/>
          </a:xfrm>
          <a:prstGeom prst="rect">
            <a:avLst/>
          </a:prstGeom>
        </p:spPr>
      </p:pic>
      <p:pic>
        <p:nvPicPr>
          <p:cNvPr id="8" name="Immagine 7" descr="Immagine che contiene giallo, Biglietto Post-it, Prodotto di carta, design&#10;&#10;Descrizione generata automaticamente">
            <a:extLst>
              <a:ext uri="{FF2B5EF4-FFF2-40B4-BE49-F238E27FC236}">
                <a16:creationId xmlns:a16="http://schemas.microsoft.com/office/drawing/2014/main" id="{61ACD863-107C-0131-DD3F-214F0E9EB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12894" r="11151" b="15255"/>
          <a:stretch/>
        </p:blipFill>
        <p:spPr>
          <a:xfrm>
            <a:off x="8646004" y="3060093"/>
            <a:ext cx="342524" cy="396270"/>
          </a:xfrm>
          <a:prstGeom prst="rect">
            <a:avLst/>
          </a:prstGeom>
        </p:spPr>
      </p:pic>
      <p:pic>
        <p:nvPicPr>
          <p:cNvPr id="9" name="Immagine 8" descr="Immagine che contiene giallo, Biglietto Post-it, Prodotto di carta, design&#10;&#10;Descrizione generata automaticamente">
            <a:extLst>
              <a:ext uri="{FF2B5EF4-FFF2-40B4-BE49-F238E27FC236}">
                <a16:creationId xmlns:a16="http://schemas.microsoft.com/office/drawing/2014/main" id="{AA6F1B54-C61C-0C2C-4C8B-C3DEA730A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12894" r="11151" b="15255"/>
          <a:stretch/>
        </p:blipFill>
        <p:spPr>
          <a:xfrm>
            <a:off x="7242044" y="2219355"/>
            <a:ext cx="536578" cy="39627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94579D5-193A-31D1-B633-81ACD8469E1C}"/>
              </a:ext>
            </a:extLst>
          </p:cNvPr>
          <p:cNvSpPr txBox="1"/>
          <p:nvPr/>
        </p:nvSpPr>
        <p:spPr>
          <a:xfrm>
            <a:off x="8230437" y="1422743"/>
            <a:ext cx="459442" cy="246221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algn="ctr"/>
            <a:r>
              <a:rPr lang="en-GB" sz="1000" b="1" dirty="0"/>
              <a:t>Roof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24DCD25-5698-AAC4-1DA0-121D1C7D436A}"/>
              </a:ext>
            </a:extLst>
          </p:cNvPr>
          <p:cNvSpPr txBox="1"/>
          <p:nvPr/>
        </p:nvSpPr>
        <p:spPr>
          <a:xfrm>
            <a:off x="8089844" y="2407839"/>
            <a:ext cx="459442" cy="246221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algn="ctr"/>
            <a:r>
              <a:rPr lang="en-GB" sz="1000" b="1" dirty="0"/>
              <a:t>Door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ACC3382-1DA8-465B-B291-C8E2BE9C944C}"/>
              </a:ext>
            </a:extLst>
          </p:cNvPr>
          <p:cNvSpPr txBox="1"/>
          <p:nvPr/>
        </p:nvSpPr>
        <p:spPr>
          <a:xfrm>
            <a:off x="8544272" y="3125772"/>
            <a:ext cx="508433" cy="246221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algn="ctr"/>
            <a:r>
              <a:rPr lang="en-GB" sz="1000" b="1" dirty="0"/>
              <a:t>Grass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2BDC849-F132-1CA1-E9DB-5DF50625355F}"/>
              </a:ext>
            </a:extLst>
          </p:cNvPr>
          <p:cNvSpPr txBox="1"/>
          <p:nvPr/>
        </p:nvSpPr>
        <p:spPr>
          <a:xfrm>
            <a:off x="7175986" y="2296158"/>
            <a:ext cx="694641" cy="246221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algn="ctr"/>
            <a:r>
              <a:rPr lang="en-GB" sz="1000" b="1" dirty="0"/>
              <a:t>Window</a:t>
            </a:r>
          </a:p>
        </p:txBody>
      </p:sp>
      <p:grpSp>
        <p:nvGrpSpPr>
          <p:cNvPr id="105" name="Gruppo 104">
            <a:extLst>
              <a:ext uri="{FF2B5EF4-FFF2-40B4-BE49-F238E27FC236}">
                <a16:creationId xmlns:a16="http://schemas.microsoft.com/office/drawing/2014/main" id="{858FA2BC-A719-C1E6-D695-D3704DEC1A18}"/>
              </a:ext>
            </a:extLst>
          </p:cNvPr>
          <p:cNvGrpSpPr/>
          <p:nvPr/>
        </p:nvGrpSpPr>
        <p:grpSpPr>
          <a:xfrm>
            <a:off x="7848174" y="3191589"/>
            <a:ext cx="3589346" cy="3189739"/>
            <a:chOff x="7848174" y="3398709"/>
            <a:chExt cx="3589346" cy="3189739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C5AB3B9D-1AB0-9C41-A71A-358FE0C09D30}"/>
                </a:ext>
              </a:extLst>
            </p:cNvPr>
            <p:cNvGrpSpPr/>
            <p:nvPr/>
          </p:nvGrpSpPr>
          <p:grpSpPr>
            <a:xfrm>
              <a:off x="8199854" y="3863406"/>
              <a:ext cx="3237666" cy="2161061"/>
              <a:chOff x="7320136" y="1575635"/>
              <a:chExt cx="3744416" cy="2499304"/>
            </a:xfrm>
          </p:grpSpPr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9F218739-37C9-ACDD-503E-17E8018E36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20136" y="2348880"/>
                <a:ext cx="720080" cy="6480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FC378441-73D3-044D-4029-C9F7486F24C4}"/>
                  </a:ext>
                </a:extLst>
              </p:cNvPr>
              <p:cNvCxnSpPr/>
              <p:nvPr/>
            </p:nvCxnSpPr>
            <p:spPr>
              <a:xfrm flipV="1">
                <a:off x="7824192" y="1844824"/>
                <a:ext cx="432048" cy="5040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>
                <a:extLst>
                  <a:ext uri="{FF2B5EF4-FFF2-40B4-BE49-F238E27FC236}">
                    <a16:creationId xmlns:a16="http://schemas.microsoft.com/office/drawing/2014/main" id="{CAAEF38D-7711-B2AC-1CF1-63FAEDAFD3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56240" y="1844824"/>
                <a:ext cx="433649" cy="5040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1 18">
                <a:extLst>
                  <a:ext uri="{FF2B5EF4-FFF2-40B4-BE49-F238E27FC236}">
                    <a16:creationId xmlns:a16="http://schemas.microsoft.com/office/drawing/2014/main" id="{876801CA-4B45-0796-CA79-03E43C3D58EA}"/>
                  </a:ext>
                </a:extLst>
              </p:cNvPr>
              <p:cNvCxnSpPr/>
              <p:nvPr/>
            </p:nvCxnSpPr>
            <p:spPr>
              <a:xfrm>
                <a:off x="8281295" y="1844824"/>
                <a:ext cx="691349" cy="17676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1 19">
                <a:extLst>
                  <a:ext uri="{FF2B5EF4-FFF2-40B4-BE49-F238E27FC236}">
                    <a16:creationId xmlns:a16="http://schemas.microsoft.com/office/drawing/2014/main" id="{9467C1B5-4540-36B7-B15E-C8260E57F788}"/>
                  </a:ext>
                </a:extLst>
              </p:cNvPr>
              <p:cNvCxnSpPr/>
              <p:nvPr/>
            </p:nvCxnSpPr>
            <p:spPr>
              <a:xfrm flipV="1">
                <a:off x="8933563" y="1916832"/>
                <a:ext cx="618821" cy="1047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1 20">
                <a:extLst>
                  <a:ext uri="{FF2B5EF4-FFF2-40B4-BE49-F238E27FC236}">
                    <a16:creationId xmlns:a16="http://schemas.microsoft.com/office/drawing/2014/main" id="{40D4B7AB-7089-594F-7FA3-FD686BE46A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52384" y="1657064"/>
                <a:ext cx="0" cy="4397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21">
                <a:extLst>
                  <a:ext uri="{FF2B5EF4-FFF2-40B4-BE49-F238E27FC236}">
                    <a16:creationId xmlns:a16="http://schemas.microsoft.com/office/drawing/2014/main" id="{34C1182B-5730-A7FA-FA4C-CDB66E17AE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52383" y="1587189"/>
                <a:ext cx="216024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1 22">
                <a:extLst>
                  <a:ext uri="{FF2B5EF4-FFF2-40B4-BE49-F238E27FC236}">
                    <a16:creationId xmlns:a16="http://schemas.microsoft.com/office/drawing/2014/main" id="{B086B7E7-DD95-FCD5-1DBC-E1B44E6409B2}"/>
                  </a:ext>
                </a:extLst>
              </p:cNvPr>
              <p:cNvCxnSpPr/>
              <p:nvPr/>
            </p:nvCxnSpPr>
            <p:spPr>
              <a:xfrm>
                <a:off x="9768408" y="1575635"/>
                <a:ext cx="216024" cy="8142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1 23">
                <a:extLst>
                  <a:ext uri="{FF2B5EF4-FFF2-40B4-BE49-F238E27FC236}">
                    <a16:creationId xmlns:a16="http://schemas.microsoft.com/office/drawing/2014/main" id="{510C4CDD-FE80-B121-8C2A-7C490E1C9E96}"/>
                  </a:ext>
                </a:extLst>
              </p:cNvPr>
              <p:cNvCxnSpPr/>
              <p:nvPr/>
            </p:nvCxnSpPr>
            <p:spPr>
              <a:xfrm>
                <a:off x="9984433" y="1684205"/>
                <a:ext cx="0" cy="14640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1 24">
                <a:extLst>
                  <a:ext uri="{FF2B5EF4-FFF2-40B4-BE49-F238E27FC236}">
                    <a16:creationId xmlns:a16="http://schemas.microsoft.com/office/drawing/2014/main" id="{46AFF293-5189-2E04-ABC2-7E977078B0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77779" y="1766635"/>
                <a:ext cx="579741" cy="715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>
                <a:extLst>
                  <a:ext uri="{FF2B5EF4-FFF2-40B4-BE49-F238E27FC236}">
                    <a16:creationId xmlns:a16="http://schemas.microsoft.com/office/drawing/2014/main" id="{3403360C-48A4-69C8-C5D9-ECADACDDE8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3583" y="1765163"/>
                <a:ext cx="610969" cy="13582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1 26">
                <a:extLst>
                  <a:ext uri="{FF2B5EF4-FFF2-40B4-BE49-F238E27FC236}">
                    <a16:creationId xmlns:a16="http://schemas.microsoft.com/office/drawing/2014/main" id="{630C20E2-4FA9-A29B-AE8F-E31B3C5FE0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50783" y="1765163"/>
                <a:ext cx="906736" cy="12122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1 27">
                <a:extLst>
                  <a:ext uri="{FF2B5EF4-FFF2-40B4-BE49-F238E27FC236}">
                    <a16:creationId xmlns:a16="http://schemas.microsoft.com/office/drawing/2014/main" id="{7F4EF5D5-D130-D8CB-C7C4-8B4FB0CCD76D}"/>
                  </a:ext>
                </a:extLst>
              </p:cNvPr>
              <p:cNvCxnSpPr/>
              <p:nvPr/>
            </p:nvCxnSpPr>
            <p:spPr>
              <a:xfrm>
                <a:off x="9552384" y="2996952"/>
                <a:ext cx="0" cy="10779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>
                <a:extLst>
                  <a:ext uri="{FF2B5EF4-FFF2-40B4-BE49-F238E27FC236}">
                    <a16:creationId xmlns:a16="http://schemas.microsoft.com/office/drawing/2014/main" id="{BF10962C-1F0C-4075-BE2C-0F8F981771A9}"/>
                  </a:ext>
                </a:extLst>
              </p:cNvPr>
              <p:cNvCxnSpPr/>
              <p:nvPr/>
            </p:nvCxnSpPr>
            <p:spPr>
              <a:xfrm flipV="1">
                <a:off x="9552384" y="3952456"/>
                <a:ext cx="1224136" cy="1224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>
                <a:extLst>
                  <a:ext uri="{FF2B5EF4-FFF2-40B4-BE49-F238E27FC236}">
                    <a16:creationId xmlns:a16="http://schemas.microsoft.com/office/drawing/2014/main" id="{ACCCFFBB-7F50-63D8-268F-521817FD63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76520" y="2924944"/>
                <a:ext cx="0" cy="10275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1 30">
                <a:extLst>
                  <a:ext uri="{FF2B5EF4-FFF2-40B4-BE49-F238E27FC236}">
                    <a16:creationId xmlns:a16="http://schemas.microsoft.com/office/drawing/2014/main" id="{FC007DB4-47F0-9EF2-7A76-25D3DEFEB0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83595" y="1986986"/>
                <a:ext cx="492925" cy="9379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1 31">
                <a:extLst>
                  <a:ext uri="{FF2B5EF4-FFF2-40B4-BE49-F238E27FC236}">
                    <a16:creationId xmlns:a16="http://schemas.microsoft.com/office/drawing/2014/main" id="{3F6D5248-8B37-A0E2-D008-262E9052F4AD}"/>
                  </a:ext>
                </a:extLst>
              </p:cNvPr>
              <p:cNvCxnSpPr/>
              <p:nvPr/>
            </p:nvCxnSpPr>
            <p:spPr>
              <a:xfrm>
                <a:off x="8717539" y="2996952"/>
                <a:ext cx="0" cy="9361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1 32">
                <a:extLst>
                  <a:ext uri="{FF2B5EF4-FFF2-40B4-BE49-F238E27FC236}">
                    <a16:creationId xmlns:a16="http://schemas.microsoft.com/office/drawing/2014/main" id="{C3F9B46B-6AFC-9F15-EE8E-AECB138D54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0136" y="2996952"/>
                <a:ext cx="223064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>
                <a:extLst>
                  <a:ext uri="{FF2B5EF4-FFF2-40B4-BE49-F238E27FC236}">
                    <a16:creationId xmlns:a16="http://schemas.microsoft.com/office/drawing/2014/main" id="{ED6B212B-F284-DBF4-6BC7-B66623F86E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8168" y="2996952"/>
                <a:ext cx="0" cy="100836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1 34">
                <a:extLst>
                  <a:ext uri="{FF2B5EF4-FFF2-40B4-BE49-F238E27FC236}">
                    <a16:creationId xmlns:a16="http://schemas.microsoft.com/office/drawing/2014/main" id="{1CC0E5C8-3578-591F-1FF5-18D167F5F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1295" y="2996952"/>
                <a:ext cx="0" cy="101674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1 35">
                <a:extLst>
                  <a:ext uri="{FF2B5EF4-FFF2-40B4-BE49-F238E27FC236}">
                    <a16:creationId xmlns:a16="http://schemas.microsoft.com/office/drawing/2014/main" id="{303D624D-45D3-E018-7903-479C0B3C4B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08167" y="4013697"/>
                <a:ext cx="672408" cy="128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>
                <a:extLst>
                  <a:ext uri="{FF2B5EF4-FFF2-40B4-BE49-F238E27FC236}">
                    <a16:creationId xmlns:a16="http://schemas.microsoft.com/office/drawing/2014/main" id="{1B1DE8E6-A744-9B6A-6052-28B8C33343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80575" y="3933056"/>
                <a:ext cx="436964" cy="8787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>
                <a:extLst>
                  <a:ext uri="{FF2B5EF4-FFF2-40B4-BE49-F238E27FC236}">
                    <a16:creationId xmlns:a16="http://schemas.microsoft.com/office/drawing/2014/main" id="{7F84E3D5-4A82-FB97-796F-B995FA70C671}"/>
                  </a:ext>
                </a:extLst>
              </p:cNvPr>
              <p:cNvCxnSpPr/>
              <p:nvPr/>
            </p:nvCxnSpPr>
            <p:spPr>
              <a:xfrm>
                <a:off x="8722195" y="3933056"/>
                <a:ext cx="830188" cy="1080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>
                <a:extLst>
                  <a:ext uri="{FF2B5EF4-FFF2-40B4-BE49-F238E27FC236}">
                    <a16:creationId xmlns:a16="http://schemas.microsoft.com/office/drawing/2014/main" id="{0D1911B5-B2B4-93ED-06B2-ADD771EC196C}"/>
                  </a:ext>
                </a:extLst>
              </p:cNvPr>
              <p:cNvCxnSpPr/>
              <p:nvPr/>
            </p:nvCxnSpPr>
            <p:spPr>
              <a:xfrm>
                <a:off x="7733134" y="3177916"/>
                <a:ext cx="38929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>
                <a:extLst>
                  <a:ext uri="{FF2B5EF4-FFF2-40B4-BE49-F238E27FC236}">
                    <a16:creationId xmlns:a16="http://schemas.microsoft.com/office/drawing/2014/main" id="{2D2CE569-42F4-5448-0ED7-9919315AB9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5755" y="3212872"/>
                <a:ext cx="0" cy="504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>
                <a:extLst>
                  <a:ext uri="{FF2B5EF4-FFF2-40B4-BE49-F238E27FC236}">
                    <a16:creationId xmlns:a16="http://schemas.microsoft.com/office/drawing/2014/main" id="{E6C7A36B-605F-D179-B473-8156CD51E2C1}"/>
                  </a:ext>
                </a:extLst>
              </p:cNvPr>
              <p:cNvCxnSpPr/>
              <p:nvPr/>
            </p:nvCxnSpPr>
            <p:spPr>
              <a:xfrm>
                <a:off x="7733134" y="3177916"/>
                <a:ext cx="0" cy="5391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>
                <a:extLst>
                  <a:ext uri="{FF2B5EF4-FFF2-40B4-BE49-F238E27FC236}">
                    <a16:creationId xmlns:a16="http://schemas.microsoft.com/office/drawing/2014/main" id="{E9BFBF49-970A-B98A-BA2E-CE913B3688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3134" y="3717032"/>
                <a:ext cx="38929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>
                <a:extLst>
                  <a:ext uri="{FF2B5EF4-FFF2-40B4-BE49-F238E27FC236}">
                    <a16:creationId xmlns:a16="http://schemas.microsoft.com/office/drawing/2014/main" id="{AF601744-83B5-11BF-7D9D-551E481709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72644" y="3212872"/>
                <a:ext cx="29170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>
                <a:extLst>
                  <a:ext uri="{FF2B5EF4-FFF2-40B4-BE49-F238E27FC236}">
                    <a16:creationId xmlns:a16="http://schemas.microsoft.com/office/drawing/2014/main" id="{460A5BDD-DDD0-A36B-BAB5-3753A2EAA0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4353" y="3212871"/>
                <a:ext cx="0" cy="7741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>
                <a:extLst>
                  <a:ext uri="{FF2B5EF4-FFF2-40B4-BE49-F238E27FC236}">
                    <a16:creationId xmlns:a16="http://schemas.microsoft.com/office/drawing/2014/main" id="{09342E74-2114-7EA5-FFAA-D7C1A171EF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72237" y="3230951"/>
                <a:ext cx="406" cy="7215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1 45">
                <a:extLst>
                  <a:ext uri="{FF2B5EF4-FFF2-40B4-BE49-F238E27FC236}">
                    <a16:creationId xmlns:a16="http://schemas.microsoft.com/office/drawing/2014/main" id="{13B1D3AC-07F4-85EB-A286-89972BAA53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1420" y="2276769"/>
                <a:ext cx="19888" cy="4999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>
                <a:extLst>
                  <a:ext uri="{FF2B5EF4-FFF2-40B4-BE49-F238E27FC236}">
                    <a16:creationId xmlns:a16="http://schemas.microsoft.com/office/drawing/2014/main" id="{52C5C363-FACB-8592-7418-2845B2EC90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15755" y="2758443"/>
                <a:ext cx="562492" cy="182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>
                <a:extLst>
                  <a:ext uri="{FF2B5EF4-FFF2-40B4-BE49-F238E27FC236}">
                    <a16:creationId xmlns:a16="http://schemas.microsoft.com/office/drawing/2014/main" id="{8DF93450-00D7-FAE3-07FD-7D2A1EFB1C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8248" y="2312824"/>
                <a:ext cx="10040" cy="4289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>
                <a:extLst>
                  <a:ext uri="{FF2B5EF4-FFF2-40B4-BE49-F238E27FC236}">
                    <a16:creationId xmlns:a16="http://schemas.microsoft.com/office/drawing/2014/main" id="{E591C332-E6EB-0C86-A6A6-05C6124ED6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81755" y="2428840"/>
                <a:ext cx="321398" cy="3478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>
                <a:extLst>
                  <a:ext uri="{FF2B5EF4-FFF2-40B4-BE49-F238E27FC236}">
                    <a16:creationId xmlns:a16="http://schemas.microsoft.com/office/drawing/2014/main" id="{7DF61097-6A54-FA44-4F70-B6CE59B991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8247" y="2329235"/>
                <a:ext cx="340509" cy="801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>
                <a:extLst>
                  <a:ext uri="{FF2B5EF4-FFF2-40B4-BE49-F238E27FC236}">
                    <a16:creationId xmlns:a16="http://schemas.microsoft.com/office/drawing/2014/main" id="{FFD394F3-127C-708D-A1C5-49BDC3B2FA31}"/>
                  </a:ext>
                </a:extLst>
              </p:cNvPr>
              <p:cNvCxnSpPr/>
              <p:nvPr/>
            </p:nvCxnSpPr>
            <p:spPr>
              <a:xfrm flipV="1">
                <a:off x="8075041" y="1969211"/>
                <a:ext cx="264025" cy="3225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51">
                <a:extLst>
                  <a:ext uri="{FF2B5EF4-FFF2-40B4-BE49-F238E27FC236}">
                    <a16:creationId xmlns:a16="http://schemas.microsoft.com/office/drawing/2014/main" id="{F236D030-ACBC-9FDD-4F59-BB22B7854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90026" y="2315212"/>
                <a:ext cx="174107" cy="107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>
                <a:extLst>
                  <a:ext uri="{FF2B5EF4-FFF2-40B4-BE49-F238E27FC236}">
                    <a16:creationId xmlns:a16="http://schemas.microsoft.com/office/drawing/2014/main" id="{D22C8549-E48C-F798-1FA5-93887D56CD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0456" y="2329235"/>
                <a:ext cx="0" cy="28853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>
                <a:extLst>
                  <a:ext uri="{FF2B5EF4-FFF2-40B4-BE49-F238E27FC236}">
                    <a16:creationId xmlns:a16="http://schemas.microsoft.com/office/drawing/2014/main" id="{A24345BF-9AC7-2072-0DE2-2B489D5225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0456" y="2617770"/>
                <a:ext cx="14349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1 54">
                <a:extLst>
                  <a:ext uri="{FF2B5EF4-FFF2-40B4-BE49-F238E27FC236}">
                    <a16:creationId xmlns:a16="http://schemas.microsoft.com/office/drawing/2014/main" id="{AE0BD2C4-05CE-6B44-0743-EB3F8D0A88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4228" y="2315528"/>
                <a:ext cx="0" cy="3154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1 55">
                <a:extLst>
                  <a:ext uri="{FF2B5EF4-FFF2-40B4-BE49-F238E27FC236}">
                    <a16:creationId xmlns:a16="http://schemas.microsoft.com/office/drawing/2014/main" id="{8D6571BE-8617-015C-2316-A1D8255B72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84738" y="2315212"/>
                <a:ext cx="232241" cy="260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1 56">
                <a:extLst>
                  <a:ext uri="{FF2B5EF4-FFF2-40B4-BE49-F238E27FC236}">
                    <a16:creationId xmlns:a16="http://schemas.microsoft.com/office/drawing/2014/main" id="{3519934A-A5CD-B060-8DAA-310778A21F02}"/>
                  </a:ext>
                </a:extLst>
              </p:cNvPr>
              <p:cNvCxnSpPr/>
              <p:nvPr/>
            </p:nvCxnSpPr>
            <p:spPr>
              <a:xfrm>
                <a:off x="8516979" y="2291726"/>
                <a:ext cx="6489" cy="393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ttore 1 57">
                <a:extLst>
                  <a:ext uri="{FF2B5EF4-FFF2-40B4-BE49-F238E27FC236}">
                    <a16:creationId xmlns:a16="http://schemas.microsoft.com/office/drawing/2014/main" id="{80B95621-00D9-DDA0-5C9B-3C8689B409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0575" y="2330475"/>
                <a:ext cx="0" cy="35291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ttore 1 58">
                <a:extLst>
                  <a:ext uri="{FF2B5EF4-FFF2-40B4-BE49-F238E27FC236}">
                    <a16:creationId xmlns:a16="http://schemas.microsoft.com/office/drawing/2014/main" id="{CB037A78-245D-8AA9-10E8-FE459156D8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83999" y="2670827"/>
                <a:ext cx="247423" cy="1429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1 59">
                <a:extLst>
                  <a:ext uri="{FF2B5EF4-FFF2-40B4-BE49-F238E27FC236}">
                    <a16:creationId xmlns:a16="http://schemas.microsoft.com/office/drawing/2014/main" id="{61FE495E-20DC-50D2-CC47-908B6EB6B5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98316" y="3212871"/>
                <a:ext cx="36613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1 60">
                <a:extLst>
                  <a:ext uri="{FF2B5EF4-FFF2-40B4-BE49-F238E27FC236}">
                    <a16:creationId xmlns:a16="http://schemas.microsoft.com/office/drawing/2014/main" id="{E8BAD550-A7C6-AA18-37A2-4C76BD3CB15B}"/>
                  </a:ext>
                </a:extLst>
              </p:cNvPr>
              <p:cNvCxnSpPr/>
              <p:nvPr/>
            </p:nvCxnSpPr>
            <p:spPr>
              <a:xfrm>
                <a:off x="10164452" y="3212871"/>
                <a:ext cx="0" cy="5041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ttore 1 61">
                <a:extLst>
                  <a:ext uri="{FF2B5EF4-FFF2-40B4-BE49-F238E27FC236}">
                    <a16:creationId xmlns:a16="http://schemas.microsoft.com/office/drawing/2014/main" id="{4A8CA33D-BE04-C715-8799-B12A72897106}"/>
                  </a:ext>
                </a:extLst>
              </p:cNvPr>
              <p:cNvCxnSpPr/>
              <p:nvPr/>
            </p:nvCxnSpPr>
            <p:spPr>
              <a:xfrm>
                <a:off x="9798316" y="3212871"/>
                <a:ext cx="0" cy="5041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1 62">
                <a:extLst>
                  <a:ext uri="{FF2B5EF4-FFF2-40B4-BE49-F238E27FC236}">
                    <a16:creationId xmlns:a16="http://schemas.microsoft.com/office/drawing/2014/main" id="{70C67DCB-824C-CE2F-D153-CC242BECBEF4}"/>
                  </a:ext>
                </a:extLst>
              </p:cNvPr>
              <p:cNvCxnSpPr/>
              <p:nvPr/>
            </p:nvCxnSpPr>
            <p:spPr>
              <a:xfrm>
                <a:off x="9798316" y="3717032"/>
                <a:ext cx="36613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ttore 1 63">
                <a:extLst>
                  <a:ext uri="{FF2B5EF4-FFF2-40B4-BE49-F238E27FC236}">
                    <a16:creationId xmlns:a16="http://schemas.microsoft.com/office/drawing/2014/main" id="{EB85A12C-BA04-49C2-3FF3-7F9B6D77B7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87229" y="3212976"/>
                <a:ext cx="245275" cy="28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1 64">
                <a:extLst>
                  <a:ext uri="{FF2B5EF4-FFF2-40B4-BE49-F238E27FC236}">
                    <a16:creationId xmlns:a16="http://schemas.microsoft.com/office/drawing/2014/main" id="{1517ACE9-7B97-A068-E66E-CA698BBDF4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32504" y="3230951"/>
                <a:ext cx="0" cy="4860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ttore 1 65">
                <a:extLst>
                  <a:ext uri="{FF2B5EF4-FFF2-40B4-BE49-F238E27FC236}">
                    <a16:creationId xmlns:a16="http://schemas.microsoft.com/office/drawing/2014/main" id="{FD6F1DA4-01D8-A3B2-754B-7A8DA5D610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87229" y="3230951"/>
                <a:ext cx="4013" cy="4860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1 66">
                <a:extLst>
                  <a:ext uri="{FF2B5EF4-FFF2-40B4-BE49-F238E27FC236}">
                    <a16:creationId xmlns:a16="http://schemas.microsoft.com/office/drawing/2014/main" id="{D8AF8F22-BD34-6873-4D6A-D3D11572C02C}"/>
                  </a:ext>
                </a:extLst>
              </p:cNvPr>
              <p:cNvCxnSpPr/>
              <p:nvPr/>
            </p:nvCxnSpPr>
            <p:spPr>
              <a:xfrm>
                <a:off x="10387229" y="3717032"/>
                <a:ext cx="24527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ttore 1 67">
                <a:extLst>
                  <a:ext uri="{FF2B5EF4-FFF2-40B4-BE49-F238E27FC236}">
                    <a16:creationId xmlns:a16="http://schemas.microsoft.com/office/drawing/2014/main" id="{A42C03E0-8272-0539-B761-34B116A4EEE1}"/>
                  </a:ext>
                </a:extLst>
              </p:cNvPr>
              <p:cNvCxnSpPr/>
              <p:nvPr/>
            </p:nvCxnSpPr>
            <p:spPr>
              <a:xfrm flipV="1">
                <a:off x="9768408" y="1616349"/>
                <a:ext cx="0" cy="4438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1 68">
                <a:extLst>
                  <a:ext uri="{FF2B5EF4-FFF2-40B4-BE49-F238E27FC236}">
                    <a16:creationId xmlns:a16="http://schemas.microsoft.com/office/drawing/2014/main" id="{20EE0FF8-FE1D-3090-CDA9-ED5F686C91EF}"/>
                  </a:ext>
                </a:extLst>
              </p:cNvPr>
              <p:cNvCxnSpPr/>
              <p:nvPr/>
            </p:nvCxnSpPr>
            <p:spPr>
              <a:xfrm flipV="1">
                <a:off x="9550783" y="2060175"/>
                <a:ext cx="217625" cy="366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ttore 1 69">
                <a:extLst>
                  <a:ext uri="{FF2B5EF4-FFF2-40B4-BE49-F238E27FC236}">
                    <a16:creationId xmlns:a16="http://schemas.microsoft.com/office/drawing/2014/main" id="{78330435-A4A0-E286-CC90-7EF2EBB83A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79867" y="1830606"/>
                <a:ext cx="96553" cy="23303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ttore 1 70">
                <a:extLst>
                  <a:ext uri="{FF2B5EF4-FFF2-40B4-BE49-F238E27FC236}">
                    <a16:creationId xmlns:a16="http://schemas.microsoft.com/office/drawing/2014/main" id="{11C6BB40-D010-D51F-46B9-77E4F8BA59F9}"/>
                  </a:ext>
                </a:extLst>
              </p:cNvPr>
              <p:cNvCxnSpPr/>
              <p:nvPr/>
            </p:nvCxnSpPr>
            <p:spPr>
              <a:xfrm flipH="1">
                <a:off x="10776260" y="3123420"/>
                <a:ext cx="2882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ttore 1 71">
                <a:extLst>
                  <a:ext uri="{FF2B5EF4-FFF2-40B4-BE49-F238E27FC236}">
                    <a16:creationId xmlns:a16="http://schemas.microsoft.com/office/drawing/2014/main" id="{4489821F-B3AD-6923-F219-A4CC75E689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4192" y="2355350"/>
                <a:ext cx="255704" cy="270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ttore 1 72">
                <a:extLst>
                  <a:ext uri="{FF2B5EF4-FFF2-40B4-BE49-F238E27FC236}">
                    <a16:creationId xmlns:a16="http://schemas.microsoft.com/office/drawing/2014/main" id="{C9A2B539-9902-7275-E1DF-644F7B10A2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7572" y="2039668"/>
                <a:ext cx="40127" cy="3749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4" name="Immagine 73" descr="Immagine che contiene schermata, Elementi grafici, nero, design&#10;&#10;Descrizione generata automaticamente">
              <a:extLst>
                <a:ext uri="{FF2B5EF4-FFF2-40B4-BE49-F238E27FC236}">
                  <a16:creationId xmlns:a16="http://schemas.microsoft.com/office/drawing/2014/main" id="{EEC8251E-356E-98D4-4815-9D718BCFD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480" y="3398709"/>
              <a:ext cx="720080" cy="56398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Immagine 74" descr="Immagine che contiene schermata, Elementi grafici, nero, design&#10;&#10;Descrizione generata automaticamente">
              <a:extLst>
                <a:ext uri="{FF2B5EF4-FFF2-40B4-BE49-F238E27FC236}">
                  <a16:creationId xmlns:a16="http://schemas.microsoft.com/office/drawing/2014/main" id="{9E3FF248-5867-D20A-9DC0-C20182CB9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4512" y="5977206"/>
              <a:ext cx="720080" cy="56398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Immagine 75" descr="Immagine che contiene schermata, Elementi grafici, nero, design&#10;&#10;Descrizione generata automaticamente">
              <a:extLst>
                <a:ext uri="{FF2B5EF4-FFF2-40B4-BE49-F238E27FC236}">
                  <a16:creationId xmlns:a16="http://schemas.microsoft.com/office/drawing/2014/main" id="{5CED29AC-1D24-48CD-9E64-299041EE0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174" y="5558418"/>
              <a:ext cx="720080" cy="56398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Immagine 76" descr="Immagine che contiene schermata, Elementi grafici, nero, design&#10;&#10;Descrizione generata automaticamente">
              <a:extLst>
                <a:ext uri="{FF2B5EF4-FFF2-40B4-BE49-F238E27FC236}">
                  <a16:creationId xmlns:a16="http://schemas.microsoft.com/office/drawing/2014/main" id="{26B532F0-B25F-FAE4-3309-CA6CBCA94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3893" y="6024467"/>
              <a:ext cx="720080" cy="56398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79" name="Connettore 4 78">
              <a:extLst>
                <a:ext uri="{FF2B5EF4-FFF2-40B4-BE49-F238E27FC236}">
                  <a16:creationId xmlns:a16="http://schemas.microsoft.com/office/drawing/2014/main" id="{FF55CBEA-C8F8-4709-B93C-6A0A7ADB2DA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348142" y="5645538"/>
              <a:ext cx="466049" cy="29181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4 81">
              <a:extLst>
                <a:ext uri="{FF2B5EF4-FFF2-40B4-BE49-F238E27FC236}">
                  <a16:creationId xmlns:a16="http://schemas.microsoft.com/office/drawing/2014/main" id="{A1E52FC8-AC48-BF47-1626-454034D6955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262725" y="5204863"/>
              <a:ext cx="184154" cy="522956"/>
            </a:xfrm>
            <a:prstGeom prst="bentConnector2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4 83">
              <a:extLst>
                <a:ext uri="{FF2B5EF4-FFF2-40B4-BE49-F238E27FC236}">
                  <a16:creationId xmlns:a16="http://schemas.microsoft.com/office/drawing/2014/main" id="{1759EE57-EC17-305E-0B1B-11E0790563F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916204" y="3756387"/>
              <a:ext cx="697612" cy="541294"/>
            </a:xfrm>
            <a:prstGeom prst="bentConnector3">
              <a:avLst>
                <a:gd name="adj1" fmla="val 1228"/>
              </a:avLst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4 90">
              <a:extLst>
                <a:ext uri="{FF2B5EF4-FFF2-40B4-BE49-F238E27FC236}">
                  <a16:creationId xmlns:a16="http://schemas.microsoft.com/office/drawing/2014/main" id="{75ADD65E-2E31-2400-F5C0-6BFE8F2F7E3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0317996" y="5745300"/>
              <a:ext cx="700773" cy="327020"/>
            </a:xfrm>
            <a:prstGeom prst="bentConnector3">
              <a:avLst>
                <a:gd name="adj1" fmla="val -576"/>
              </a:avLst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2CEE00A9-BCF3-3919-B44E-0697CF06D99A}"/>
              </a:ext>
            </a:extLst>
          </p:cNvPr>
          <p:cNvSpPr txBox="1"/>
          <p:nvPr/>
        </p:nvSpPr>
        <p:spPr>
          <a:xfrm>
            <a:off x="9857377" y="1444603"/>
            <a:ext cx="155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Point cloud with “notes”</a:t>
            </a: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181EE6D2-6F8D-8AD2-37C6-7EA3A0EDDB05}"/>
              </a:ext>
            </a:extLst>
          </p:cNvPr>
          <p:cNvSpPr txBox="1"/>
          <p:nvPr/>
        </p:nvSpPr>
        <p:spPr>
          <a:xfrm>
            <a:off x="7042791" y="4163114"/>
            <a:ext cx="1645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Wireframe (CAD) with extra info</a:t>
            </a:r>
          </a:p>
        </p:txBody>
      </p:sp>
    </p:spTree>
    <p:extLst>
      <p:ext uri="{BB962C8B-B14F-4D97-AF65-F5344CB8AC3E}">
        <p14:creationId xmlns:p14="http://schemas.microsoft.com/office/powerpoint/2010/main" val="156241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89026F-6EE8-F2F2-1411-96E99FCD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the Heritage Digital Twin (HDT)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1D2E25-911A-986C-0968-543AD8CD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HDT is defined as the </a:t>
            </a:r>
            <a:r>
              <a:rPr lang="en-GB" b="1" dirty="0">
                <a:solidFill>
                  <a:srgbClr val="C00000"/>
                </a:solidFill>
              </a:rPr>
              <a:t>holistic complex of all the information related to a heritage asset</a:t>
            </a:r>
            <a:r>
              <a:rPr lang="en-GB" dirty="0"/>
              <a:t> (movable, immovable, tangible or intangible)</a:t>
            </a:r>
            <a:endParaRPr lang="en-GB" b="1" dirty="0">
              <a:solidFill>
                <a:srgbClr val="C00000"/>
              </a:solidFill>
            </a:endParaRPr>
          </a:p>
          <a:p>
            <a:r>
              <a:rPr lang="en-GB" dirty="0"/>
              <a:t>It may incorporate references to graphic representations (including 3D, but also 2D, videos, 4D, etc.) as well as references to texts, results of scientific analyses and so on</a:t>
            </a:r>
          </a:p>
          <a:p>
            <a:r>
              <a:rPr lang="en-GB" dirty="0"/>
              <a:t>The first version (2022) was static: data may have a timestamp but there is no direct interaction with the reality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40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7891E9-D3E2-22BE-F528-A598BC19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(simplified) semantic diagram of the HDT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7DDE907-1610-6D3B-F223-44311A239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862197"/>
            <a:ext cx="7200800" cy="546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1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E28CDC-FF5D-6801-EEE7-326742CA0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An example: the Baptistry of St. John (Florence)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FA839A-9A08-6981-D77F-4D9596EBAD3E}"/>
              </a:ext>
            </a:extLst>
          </p:cNvPr>
          <p:cNvSpPr txBox="1"/>
          <p:nvPr/>
        </p:nvSpPr>
        <p:spPr>
          <a:xfrm>
            <a:off x="191344" y="1124744"/>
            <a:ext cx="2343832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XI century (building) XIV-XV century (doors)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0C9BEC-9F40-FB55-C71B-3F4B86C7E90A}"/>
              </a:ext>
            </a:extLst>
          </p:cNvPr>
          <p:cNvSpPr txBox="1"/>
          <p:nvPr/>
        </p:nvSpPr>
        <p:spPr>
          <a:xfrm>
            <a:off x="9582527" y="2074411"/>
            <a:ext cx="241583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This is only a part of the knowledge graph, evidencing the management of the intangible component data</a:t>
            </a:r>
          </a:p>
        </p:txBody>
      </p:sp>
      <p:pic>
        <p:nvPicPr>
          <p:cNvPr id="8" name="Immagine 7" descr="Immagine che contiene testo, diagramma, schermata, Parallelo&#10;&#10;Descrizione generata automaticamente">
            <a:extLst>
              <a:ext uri="{FF2B5EF4-FFF2-40B4-BE49-F238E27FC236}">
                <a16:creationId xmlns:a16="http://schemas.microsoft.com/office/drawing/2014/main" id="{23055987-64AA-B661-7BDF-12A8F3104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039075"/>
            <a:ext cx="6551421" cy="557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F45357-EF49-236F-3CAB-92DA0174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Reactive HDT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4EA337-EF6E-16D4-C90F-BE3A2EF51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The Reactive Heritage Digital Twin ontology introduces direct connections with the reality called </a:t>
            </a:r>
            <a:r>
              <a:rPr lang="en-GB" i="1" dirty="0">
                <a:solidFill>
                  <a:srgbClr val="C00000"/>
                </a:solidFill>
              </a:rPr>
              <a:t>sensors</a:t>
            </a:r>
            <a:r>
              <a:rPr lang="en-GB" dirty="0"/>
              <a:t>. These are elements (</a:t>
            </a:r>
            <a:r>
              <a:rPr lang="en-GB" dirty="0" err="1"/>
              <a:t>IoCT</a:t>
            </a:r>
            <a:r>
              <a:rPr lang="en-GB" dirty="0"/>
              <a:t> devices) which capture information from the real world with actual sensors; or receive information in real time from other digital systems. They send the data to a </a:t>
            </a:r>
            <a:r>
              <a:rPr lang="en-GB" i="1" dirty="0">
                <a:solidFill>
                  <a:srgbClr val="C00000"/>
                </a:solidFill>
              </a:rPr>
              <a:t>decider</a:t>
            </a:r>
            <a:r>
              <a:rPr lang="en-GB" dirty="0"/>
              <a:t> which evaluates the information and according to predetermined rules launch an interaction with the real world via </a:t>
            </a:r>
            <a:r>
              <a:rPr lang="en-GB" i="1" dirty="0">
                <a:solidFill>
                  <a:srgbClr val="C00000"/>
                </a:solidFill>
              </a:rPr>
              <a:t>activators</a:t>
            </a:r>
          </a:p>
          <a:p>
            <a:r>
              <a:rPr lang="en-GB" dirty="0"/>
              <a:t>Examples</a:t>
            </a:r>
          </a:p>
          <a:p>
            <a:pPr lvl="1"/>
            <a:r>
              <a:rPr lang="en-GB" b="1" dirty="0"/>
              <a:t>Fire sensors</a:t>
            </a:r>
            <a:r>
              <a:rPr lang="en-GB" dirty="0"/>
              <a:t>: a device measures the temperature (and possibly other values, e.g. smoke) and sends the information to the RHDT </a:t>
            </a:r>
            <a:r>
              <a:rPr lang="en-GB" i="1" dirty="0"/>
              <a:t>sensor</a:t>
            </a:r>
            <a:r>
              <a:rPr lang="en-GB" dirty="0"/>
              <a:t>. The data proceed to the </a:t>
            </a:r>
            <a:r>
              <a:rPr lang="en-GB" i="1" dirty="0"/>
              <a:t>decider</a:t>
            </a:r>
            <a:r>
              <a:rPr lang="en-GB" dirty="0"/>
              <a:t> which analyses them according to predetermined rules and, according to the result, alerts an </a:t>
            </a:r>
            <a:r>
              <a:rPr lang="en-GB" i="1" dirty="0"/>
              <a:t>activator</a:t>
            </a:r>
            <a:r>
              <a:rPr lang="en-GB" dirty="0"/>
              <a:t>, which executes actions such as opening a sprinkle, filling the site with azote, calling the fire brigade, etc. In practice the sensor is a door receiving data, the decider is software evaluating the input, possibly checking other internal information, and the activator sends orders to external devices.</a:t>
            </a:r>
          </a:p>
          <a:p>
            <a:pPr lvl="1"/>
            <a:r>
              <a:rPr lang="en-GB" b="1" dirty="0"/>
              <a:t>Environmental alarm</a:t>
            </a:r>
            <a:r>
              <a:rPr lang="en-GB" dirty="0"/>
              <a:t>: The sensor is software regularly interrogating an external data centre (e.g. a </a:t>
            </a:r>
            <a:r>
              <a:rPr lang="en-GB" dirty="0" err="1"/>
              <a:t>meteo</a:t>
            </a:r>
            <a:r>
              <a:rPr lang="en-GB" dirty="0"/>
              <a:t> forecast centre); the decider compares the input with the location data of the asset and decides if there is an alarm situation; the activator sends alarm messages and/or activates protection mechanisms (e.g. watertight doors, elevation machines, etc.)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01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574F3A-6BFB-7404-0560-31A46EEC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example of possible application</a:t>
            </a:r>
          </a:p>
        </p:txBody>
      </p:sp>
      <p:pic>
        <p:nvPicPr>
          <p:cNvPr id="5" name="Segnaposto contenuto 4" descr="Immagine che contiene Viso umano, portafotografie, vestiti, interno&#10;&#10;Descrizione generata automaticamente">
            <a:extLst>
              <a:ext uri="{FF2B5EF4-FFF2-40B4-BE49-F238E27FC236}">
                <a16:creationId xmlns:a16="http://schemas.microsoft.com/office/drawing/2014/main" id="{A4092DDA-34AB-57F9-B96B-362F4FDB0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1147762"/>
            <a:ext cx="6880132" cy="4562475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9711F9-50F2-B6FD-680A-58ADF77D939F}"/>
              </a:ext>
            </a:extLst>
          </p:cNvPr>
          <p:cNvSpPr txBox="1"/>
          <p:nvPr/>
        </p:nvSpPr>
        <p:spPr>
          <a:xfrm>
            <a:off x="893234" y="1147762"/>
            <a:ext cx="39066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Lifting system to protect the </a:t>
            </a:r>
            <a:r>
              <a:rPr lang="en-GB" sz="2000" i="1" dirty="0"/>
              <a:t>Last Supper</a:t>
            </a:r>
            <a:r>
              <a:rPr lang="en-GB" sz="2000" dirty="0"/>
              <a:t> by Giorgio Vasari - placed in the church of Santa Croce, Florence – from the risk of a flood. The painting was badly damaged by the 1966 flood.</a:t>
            </a:r>
          </a:p>
          <a:p>
            <a:r>
              <a:rPr lang="en-GB" sz="2000" dirty="0"/>
              <a:t>At present, the lifting system is manually activated but it might be connected to the activator of an RHDT, automatically lifting the painting when there is a flood risk, evaluated basing on weather forecasts and a terrain model </a:t>
            </a:r>
          </a:p>
        </p:txBody>
      </p:sp>
    </p:spTree>
    <p:extLst>
      <p:ext uri="{BB962C8B-B14F-4D97-AF65-F5344CB8AC3E}">
        <p14:creationId xmlns:p14="http://schemas.microsoft.com/office/powerpoint/2010/main" val="126650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006B3D-136D-2C66-1C31-28E283A5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RHDT </a:t>
            </a:r>
            <a:r>
              <a:rPr lang="en-GB" dirty="0"/>
              <a:t>a</a:t>
            </a:r>
            <a:r>
              <a:rPr lang="en-GB"/>
              <a:t>pplication </a:t>
            </a:r>
            <a:r>
              <a:rPr lang="en-GB" dirty="0"/>
              <a:t>to a monitoring system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D1F15C-2405-8168-412A-CDB75BE6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235" y="1046164"/>
            <a:ext cx="5099050" cy="4562475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Pulpit in the church of </a:t>
            </a:r>
            <a:r>
              <a:rPr lang="en-GB" sz="2800" dirty="0" err="1"/>
              <a:t>Sant’Andrea</a:t>
            </a:r>
            <a:r>
              <a:rPr lang="en-GB" sz="2800" dirty="0"/>
              <a:t> in Pistoia (Italy), a medieval masterwork by the Italian sculptor Giovanni Pisano</a:t>
            </a:r>
          </a:p>
          <a:p>
            <a:r>
              <a:rPr lang="en-GB" sz="2800" dirty="0"/>
              <a:t>Sensors gather environmental dynamic data and humidity, and include uniaxial accelerometers</a:t>
            </a:r>
          </a:p>
          <a:p>
            <a:r>
              <a:rPr lang="en-GB" sz="2800" dirty="0"/>
              <a:t>Data are sent to the decider/activator, which alerts the operators when necessary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4" name="Immagine 3" descr="Immagine che contiene testo, diagramma, Piano, Disegno tecnico&#10;&#10;Descrizione generata automaticamente">
            <a:extLst>
              <a:ext uri="{FF2B5EF4-FFF2-40B4-BE49-F238E27FC236}">
                <a16:creationId xmlns:a16="http://schemas.microsoft.com/office/drawing/2014/main" id="{BCF41446-34DD-15D5-3484-C72575F93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42" y="1251267"/>
            <a:ext cx="5099050" cy="435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67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IADNE_plus-presentation" id="{B5DCDF9B-775E-6043-BC17-EF8D4CAC59A3}" vid="{479828D5-CEC4-124E-9CAB-6F04CA1E38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4941</TotalTime>
  <Words>1115</Words>
  <Application>Microsoft Macintosh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di Office</vt:lpstr>
      <vt:lpstr>Enlivening the Heritage Digital Twin Franco Niccolucci (ARIADNE RI &amp; PIN) Achille Felicetti (ARIADNE RI &amp; PIN)</vt:lpstr>
      <vt:lpstr>Digital documentation of cultural heritage</vt:lpstr>
      <vt:lpstr>Misconceptions about CH digital twins</vt:lpstr>
      <vt:lpstr>Introducing the Heritage Digital Twin (HDT)</vt:lpstr>
      <vt:lpstr>A (simplified) semantic diagram of the HDT </vt:lpstr>
      <vt:lpstr>An example: the Baptistry of St. John (Florence)</vt:lpstr>
      <vt:lpstr>The Reactive HDT</vt:lpstr>
      <vt:lpstr>An example of possible application</vt:lpstr>
      <vt:lpstr>RHDT application to a monitoring system</vt:lpstr>
      <vt:lpstr>Conclusions</vt:lpstr>
      <vt:lpstr>References</vt:lpstr>
    </vt:vector>
  </TitlesOfParts>
  <Company>The 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 Bateman</dc:creator>
  <cp:lastModifiedBy>Franco Niccolucci</cp:lastModifiedBy>
  <cp:revision>213</cp:revision>
  <dcterms:created xsi:type="dcterms:W3CDTF">2011-02-23T12:53:40Z</dcterms:created>
  <dcterms:modified xsi:type="dcterms:W3CDTF">2024-09-29T17:02:30Z</dcterms:modified>
</cp:coreProperties>
</file>