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1" r:id="rId4"/>
    <p:sldMasterId id="2147484223" r:id="rId5"/>
    <p:sldMasterId id="2147484264" r:id="rId6"/>
    <p:sldMasterId id="2147484274" r:id="rId7"/>
    <p:sldMasterId id="2147484284" r:id="rId8"/>
  </p:sldMasterIdLst>
  <p:notesMasterIdLst>
    <p:notesMasterId r:id="rId30"/>
  </p:notesMasterIdLst>
  <p:sldIdLst>
    <p:sldId id="2147376351" r:id="rId9"/>
    <p:sldId id="11343" r:id="rId10"/>
    <p:sldId id="11468" r:id="rId11"/>
    <p:sldId id="2147376346" r:id="rId12"/>
    <p:sldId id="11417" r:id="rId13"/>
    <p:sldId id="1692" r:id="rId14"/>
    <p:sldId id="11459" r:id="rId15"/>
    <p:sldId id="11403" r:id="rId16"/>
    <p:sldId id="2147376368" r:id="rId17"/>
    <p:sldId id="2147376354" r:id="rId18"/>
    <p:sldId id="2147376355" r:id="rId19"/>
    <p:sldId id="2147376356" r:id="rId20"/>
    <p:sldId id="2147376357" r:id="rId21"/>
    <p:sldId id="282" r:id="rId22"/>
    <p:sldId id="2147376359" r:id="rId23"/>
    <p:sldId id="2147376360" r:id="rId24"/>
    <p:sldId id="2147376361" r:id="rId25"/>
    <p:sldId id="2147376362" r:id="rId26"/>
    <p:sldId id="2147376364" r:id="rId27"/>
    <p:sldId id="2147376365" r:id="rId28"/>
    <p:sldId id="2147376367" r:id="rId2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8B3E01-FCD4-7D7C-4EAC-5ACDC194710A}" name="Florence Rabier" initials="FR" userId="S::florence.rabier@ecmwf.int::51269635-8f5d-451e-a10b-c6fa178526fe" providerId="AD"/>
  <p188:author id="{CB1DBE2F-64D1-92E1-5F01-5A7ED2A9CD79}" name="Irina Sandu" initials="IS" userId="S::irina.sandu@ecmwf.int::361fd55e-a57c-4412-b20f-4753b66d884c" providerId="AD"/>
  <p188:author id="{D1BEB25F-88A5-B600-F0B4-358E02096D4D}" name="Jean-Noel Thepaut" initials="JT" userId="S::Jean-Noel.Thepaut@ecmwf.int::d91d44db-7edb-4ba5-9905-694337b66eed" providerId="AD"/>
  <p188:author id="{E0D3886D-C02B-E09F-1F06-A858165EA198}" name="Irina Sandu" initials="IS" userId="S::Irina.Sandu@ecmwf.int::361fd55e-a57c-4412-b20f-4753b66d884c" providerId="AD"/>
  <p188:author id="{4EBDB26F-8AE0-8FFE-C26F-E19927C3FA04}" name="Zeynep Musoglu" initials="ZM" userId="S::Zeynep.Musoglu@ecmwf.int::353ff916-ebbd-4495-9545-2f414527b077" providerId="AD"/>
  <p188:author id="{80C18B72-971E-A75C-5E82-66440B42BA99}" name="Joern Hoffmann" initials="JH" userId="S::joern.hoffmann@ecmwf.int::9413965e-bdbb-4448-ab1b-daa1d05d865b" providerId="AD"/>
  <p188:author id="{60814F79-9D4C-CC8C-9F1D-CAB3E904E7AE}" name="Zeynep Musoglu" initials="ZM" userId="S::zeynep.musoglu@ecmwf.int::353ff916-ebbd-4495-9545-2f414527b077" providerId="AD"/>
  <p188:author id="{5778EDBD-D106-93C0-5993-E3424C75C2CC}" name="Jörn Hoffmann" initials="JH" userId="Jörn Hoffmann" providerId="None"/>
  <p188:author id="{0B88A4E7-1B55-A440-9DA5-080F7C7DEC69}" name="Jean-Noel Thepaut" initials="JT" userId="S::jean-noel.thepaut@ecmwf.int::d91d44db-7edb-4ba5-9905-694337b66e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CE9"/>
    <a:srgbClr val="342BBD"/>
    <a:srgbClr val="0A6AA6"/>
    <a:srgbClr val="F55B6A"/>
    <a:srgbClr val="F58A78"/>
    <a:srgbClr val="63BEB3"/>
    <a:srgbClr val="F5A08C"/>
    <a:srgbClr val="F58589"/>
    <a:srgbClr val="F59C94"/>
    <a:srgbClr val="F575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EC400-68C6-0B46-B3B4-4D5D66D25C0E}" v="8" dt="2024-10-01T07:15:08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7"/>
    <p:restoredTop sz="94737"/>
  </p:normalViewPr>
  <p:slideViewPr>
    <p:cSldViewPr snapToGrid="0">
      <p:cViewPr varScale="1">
        <p:scale>
          <a:sx n="128" d="100"/>
          <a:sy n="128" d="100"/>
        </p:scale>
        <p:origin x="1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Geenen" userId="409e0ef0-e249-4a2d-91af-965bae2f4787" providerId="ADAL" clId="{265EC400-68C6-0B46-B3B4-4D5D66D25C0E}"/>
    <pc:docChg chg="undo custSel addSld delSld modSld sldOrd delMainMaster">
      <pc:chgData name="Thomas Geenen" userId="409e0ef0-e249-4a2d-91af-965bae2f4787" providerId="ADAL" clId="{265EC400-68C6-0B46-B3B4-4D5D66D25C0E}" dt="2024-10-01T07:16:09.991" v="163" actId="14100"/>
      <pc:docMkLst>
        <pc:docMk/>
      </pc:docMkLst>
      <pc:sldChg chg="add del">
        <pc:chgData name="Thomas Geenen" userId="409e0ef0-e249-4a2d-91af-965bae2f4787" providerId="ADAL" clId="{265EC400-68C6-0B46-B3B4-4D5D66D25C0E}" dt="2024-10-01T07:15:13.733" v="159" actId="2696"/>
        <pc:sldMkLst>
          <pc:docMk/>
          <pc:sldMk cId="0" sldId="274"/>
        </pc:sldMkLst>
      </pc:sldChg>
      <pc:sldChg chg="del">
        <pc:chgData name="Thomas Geenen" userId="409e0ef0-e249-4a2d-91af-965bae2f4787" providerId="ADAL" clId="{265EC400-68C6-0B46-B3B4-4D5D66D25C0E}" dt="2024-09-30T08:37:47.651" v="98" actId="2696"/>
        <pc:sldMkLst>
          <pc:docMk/>
          <pc:sldMk cId="0" sldId="275"/>
        </pc:sldMkLst>
      </pc:sldChg>
      <pc:sldChg chg="modSp add mod">
        <pc:chgData name="Thomas Geenen" userId="409e0ef0-e249-4a2d-91af-965bae2f4787" providerId="ADAL" clId="{265EC400-68C6-0B46-B3B4-4D5D66D25C0E}" dt="2024-10-01T07:16:09.991" v="163" actId="14100"/>
        <pc:sldMkLst>
          <pc:docMk/>
          <pc:sldMk cId="0" sldId="282"/>
        </pc:sldMkLst>
        <pc:spChg chg="mod">
          <ac:chgData name="Thomas Geenen" userId="409e0ef0-e249-4a2d-91af-965bae2f4787" providerId="ADAL" clId="{265EC400-68C6-0B46-B3B4-4D5D66D25C0E}" dt="2024-10-01T07:16:09.991" v="163" actId="14100"/>
          <ac:spMkLst>
            <pc:docMk/>
            <pc:sldMk cId="0" sldId="282"/>
            <ac:spMk id="364" creationId="{00000000-0000-0000-0000-000000000000}"/>
          </ac:spMkLst>
        </pc:spChg>
      </pc:sldChg>
      <pc:sldChg chg="del">
        <pc:chgData name="Thomas Geenen" userId="409e0ef0-e249-4a2d-91af-965bae2f4787" providerId="ADAL" clId="{265EC400-68C6-0B46-B3B4-4D5D66D25C0E}" dt="2024-09-30T08:37:34.194" v="94" actId="2696"/>
        <pc:sldMkLst>
          <pc:docMk/>
          <pc:sldMk cId="3202236417" sldId="286"/>
        </pc:sldMkLst>
      </pc:sldChg>
      <pc:sldChg chg="del">
        <pc:chgData name="Thomas Geenen" userId="409e0ef0-e249-4a2d-91af-965bae2f4787" providerId="ADAL" clId="{265EC400-68C6-0B46-B3B4-4D5D66D25C0E}" dt="2024-09-30T08:38:25.012" v="115" actId="2696"/>
        <pc:sldMkLst>
          <pc:docMk/>
          <pc:sldMk cId="3533083081" sldId="309"/>
        </pc:sldMkLst>
      </pc:sldChg>
      <pc:sldChg chg="del">
        <pc:chgData name="Thomas Geenen" userId="409e0ef0-e249-4a2d-91af-965bae2f4787" providerId="ADAL" clId="{265EC400-68C6-0B46-B3B4-4D5D66D25C0E}" dt="2024-09-30T08:38:12.890" v="109" actId="2696"/>
        <pc:sldMkLst>
          <pc:docMk/>
          <pc:sldMk cId="680720177" sldId="333"/>
        </pc:sldMkLst>
      </pc:sldChg>
      <pc:sldChg chg="del">
        <pc:chgData name="Thomas Geenen" userId="409e0ef0-e249-4a2d-91af-965bae2f4787" providerId="ADAL" clId="{265EC400-68C6-0B46-B3B4-4D5D66D25C0E}" dt="2024-09-30T08:38:12.110" v="108" actId="2696"/>
        <pc:sldMkLst>
          <pc:docMk/>
          <pc:sldMk cId="2855675016" sldId="335"/>
        </pc:sldMkLst>
      </pc:sldChg>
      <pc:sldChg chg="del">
        <pc:chgData name="Thomas Geenen" userId="409e0ef0-e249-4a2d-91af-965bae2f4787" providerId="ADAL" clId="{265EC400-68C6-0B46-B3B4-4D5D66D25C0E}" dt="2024-09-30T08:37:46.224" v="97" actId="2696"/>
        <pc:sldMkLst>
          <pc:docMk/>
          <pc:sldMk cId="2182773751" sldId="339"/>
        </pc:sldMkLst>
      </pc:sldChg>
      <pc:sldChg chg="del">
        <pc:chgData name="Thomas Geenen" userId="409e0ef0-e249-4a2d-91af-965bae2f4787" providerId="ADAL" clId="{265EC400-68C6-0B46-B3B4-4D5D66D25C0E}" dt="2024-09-30T08:38:13.839" v="110" actId="2696"/>
        <pc:sldMkLst>
          <pc:docMk/>
          <pc:sldMk cId="4251845637" sldId="349"/>
        </pc:sldMkLst>
      </pc:sldChg>
      <pc:sldChg chg="del">
        <pc:chgData name="Thomas Geenen" userId="409e0ef0-e249-4a2d-91af-965bae2f4787" providerId="ADAL" clId="{265EC400-68C6-0B46-B3B4-4D5D66D25C0E}" dt="2024-09-30T08:38:15.978" v="111" actId="2696"/>
        <pc:sldMkLst>
          <pc:docMk/>
          <pc:sldMk cId="2928496946" sldId="351"/>
        </pc:sldMkLst>
      </pc:sldChg>
      <pc:sldChg chg="del">
        <pc:chgData name="Thomas Geenen" userId="409e0ef0-e249-4a2d-91af-965bae2f4787" providerId="ADAL" clId="{265EC400-68C6-0B46-B3B4-4D5D66D25C0E}" dt="2024-09-30T08:38:03.806" v="105" actId="2696"/>
        <pc:sldMkLst>
          <pc:docMk/>
          <pc:sldMk cId="1891058426" sldId="362"/>
        </pc:sldMkLst>
      </pc:sldChg>
      <pc:sldChg chg="del">
        <pc:chgData name="Thomas Geenen" userId="409e0ef0-e249-4a2d-91af-965bae2f4787" providerId="ADAL" clId="{265EC400-68C6-0B46-B3B4-4D5D66D25C0E}" dt="2024-09-30T08:38:07.826" v="106" actId="2696"/>
        <pc:sldMkLst>
          <pc:docMk/>
          <pc:sldMk cId="3913916484" sldId="363"/>
        </pc:sldMkLst>
      </pc:sldChg>
      <pc:sldChg chg="del">
        <pc:chgData name="Thomas Geenen" userId="409e0ef0-e249-4a2d-91af-965bae2f4787" providerId="ADAL" clId="{265EC400-68C6-0B46-B3B4-4D5D66D25C0E}" dt="2024-09-30T08:38:10.810" v="107" actId="2696"/>
        <pc:sldMkLst>
          <pc:docMk/>
          <pc:sldMk cId="3117548715" sldId="364"/>
        </pc:sldMkLst>
      </pc:sldChg>
      <pc:sldChg chg="del">
        <pc:chgData name="Thomas Geenen" userId="409e0ef0-e249-4a2d-91af-965bae2f4787" providerId="ADAL" clId="{265EC400-68C6-0B46-B3B4-4D5D66D25C0E}" dt="2024-09-30T08:37:09.221" v="90" actId="2696"/>
        <pc:sldMkLst>
          <pc:docMk/>
          <pc:sldMk cId="3572269678" sldId="11309"/>
        </pc:sldMkLst>
      </pc:sldChg>
      <pc:sldChg chg="add">
        <pc:chgData name="Thomas Geenen" userId="409e0ef0-e249-4a2d-91af-965bae2f4787" providerId="ADAL" clId="{265EC400-68C6-0B46-B3B4-4D5D66D25C0E}" dt="2024-09-30T08:39:56.266" v="118"/>
        <pc:sldMkLst>
          <pc:docMk/>
          <pc:sldMk cId="139899908" sldId="11343"/>
        </pc:sldMkLst>
      </pc:sldChg>
      <pc:sldChg chg="del">
        <pc:chgData name="Thomas Geenen" userId="409e0ef0-e249-4a2d-91af-965bae2f4787" providerId="ADAL" clId="{265EC400-68C6-0B46-B3B4-4D5D66D25C0E}" dt="2024-09-30T08:37:59.714" v="103" actId="2696"/>
        <pc:sldMkLst>
          <pc:docMk/>
          <pc:sldMk cId="2860416231" sldId="11347"/>
        </pc:sldMkLst>
      </pc:sldChg>
      <pc:sldChg chg="del">
        <pc:chgData name="Thomas Geenen" userId="409e0ef0-e249-4a2d-91af-965bae2f4787" providerId="ADAL" clId="{265EC400-68C6-0B46-B3B4-4D5D66D25C0E}" dt="2024-09-30T08:38:43.073" v="117" actId="2696"/>
        <pc:sldMkLst>
          <pc:docMk/>
          <pc:sldMk cId="4010479750" sldId="11375"/>
        </pc:sldMkLst>
      </pc:sldChg>
      <pc:sldChg chg="del">
        <pc:chgData name="Thomas Geenen" userId="409e0ef0-e249-4a2d-91af-965bae2f4787" providerId="ADAL" clId="{265EC400-68C6-0B46-B3B4-4D5D66D25C0E}" dt="2024-09-30T08:37:24.128" v="92" actId="2696"/>
        <pc:sldMkLst>
          <pc:docMk/>
          <pc:sldMk cId="1687456183" sldId="11377"/>
        </pc:sldMkLst>
      </pc:sldChg>
      <pc:sldChg chg="del">
        <pc:chgData name="Thomas Geenen" userId="409e0ef0-e249-4a2d-91af-965bae2f4787" providerId="ADAL" clId="{265EC400-68C6-0B46-B3B4-4D5D66D25C0E}" dt="2024-09-30T08:37:39.168" v="96" actId="2696"/>
        <pc:sldMkLst>
          <pc:docMk/>
          <pc:sldMk cId="3969578723" sldId="11381"/>
        </pc:sldMkLst>
      </pc:sldChg>
      <pc:sldChg chg="del">
        <pc:chgData name="Thomas Geenen" userId="409e0ef0-e249-4a2d-91af-965bae2f4787" providerId="ADAL" clId="{265EC400-68C6-0B46-B3B4-4D5D66D25C0E}" dt="2024-09-30T08:37:20.570" v="91" actId="2696"/>
        <pc:sldMkLst>
          <pc:docMk/>
          <pc:sldMk cId="2813703539" sldId="11402"/>
        </pc:sldMkLst>
      </pc:sldChg>
      <pc:sldChg chg="del">
        <pc:chgData name="Thomas Geenen" userId="409e0ef0-e249-4a2d-91af-965bae2f4787" providerId="ADAL" clId="{265EC400-68C6-0B46-B3B4-4D5D66D25C0E}" dt="2024-09-30T08:37:52.076" v="99" actId="2696"/>
        <pc:sldMkLst>
          <pc:docMk/>
          <pc:sldMk cId="3885723626" sldId="11407"/>
        </pc:sldMkLst>
      </pc:sldChg>
      <pc:sldChg chg="add del">
        <pc:chgData name="Thomas Geenen" userId="409e0ef0-e249-4a2d-91af-965bae2f4787" providerId="ADAL" clId="{265EC400-68C6-0B46-B3B4-4D5D66D25C0E}" dt="2024-09-30T08:41:07.137" v="119"/>
        <pc:sldMkLst>
          <pc:docMk/>
          <pc:sldMk cId="1595245272" sldId="11417"/>
        </pc:sldMkLst>
      </pc:sldChg>
      <pc:sldChg chg="del">
        <pc:chgData name="Thomas Geenen" userId="409e0ef0-e249-4a2d-91af-965bae2f4787" providerId="ADAL" clId="{265EC400-68C6-0B46-B3B4-4D5D66D25C0E}" dt="2024-09-30T08:37:35.141" v="95" actId="2696"/>
        <pc:sldMkLst>
          <pc:docMk/>
          <pc:sldMk cId="405999999" sldId="11460"/>
        </pc:sldMkLst>
      </pc:sldChg>
      <pc:sldChg chg="del">
        <pc:chgData name="Thomas Geenen" userId="409e0ef0-e249-4a2d-91af-965bae2f4787" providerId="ADAL" clId="{265EC400-68C6-0B46-B3B4-4D5D66D25C0E}" dt="2024-09-30T08:37:55.239" v="101" actId="2696"/>
        <pc:sldMkLst>
          <pc:docMk/>
          <pc:sldMk cId="3270272875" sldId="11471"/>
        </pc:sldMkLst>
      </pc:sldChg>
      <pc:sldChg chg="del">
        <pc:chgData name="Thomas Geenen" userId="409e0ef0-e249-4a2d-91af-965bae2f4787" providerId="ADAL" clId="{265EC400-68C6-0B46-B3B4-4D5D66D25C0E}" dt="2024-09-30T08:37:56.824" v="102" actId="2696"/>
        <pc:sldMkLst>
          <pc:docMk/>
          <pc:sldMk cId="492159273" sldId="11472"/>
        </pc:sldMkLst>
      </pc:sldChg>
      <pc:sldChg chg="del">
        <pc:chgData name="Thomas Geenen" userId="409e0ef0-e249-4a2d-91af-965bae2f4787" providerId="ADAL" clId="{265EC400-68C6-0B46-B3B4-4D5D66D25C0E}" dt="2024-09-30T08:37:54.402" v="100" actId="2696"/>
        <pc:sldMkLst>
          <pc:docMk/>
          <pc:sldMk cId="353510313" sldId="2147376344"/>
        </pc:sldMkLst>
      </pc:sldChg>
      <pc:sldChg chg="del">
        <pc:chgData name="Thomas Geenen" userId="409e0ef0-e249-4a2d-91af-965bae2f4787" providerId="ADAL" clId="{265EC400-68C6-0B46-B3B4-4D5D66D25C0E}" dt="2024-09-30T08:38:02.405" v="104" actId="2696"/>
        <pc:sldMkLst>
          <pc:docMk/>
          <pc:sldMk cId="1577179786" sldId="2147376347"/>
        </pc:sldMkLst>
      </pc:sldChg>
      <pc:sldChg chg="del">
        <pc:chgData name="Thomas Geenen" userId="409e0ef0-e249-4a2d-91af-965bae2f4787" providerId="ADAL" clId="{265EC400-68C6-0B46-B3B4-4D5D66D25C0E}" dt="2024-09-30T08:38:17.825" v="112" actId="2696"/>
        <pc:sldMkLst>
          <pc:docMk/>
          <pc:sldMk cId="1572966699" sldId="2147376348"/>
        </pc:sldMkLst>
      </pc:sldChg>
      <pc:sldChg chg="del">
        <pc:chgData name="Thomas Geenen" userId="409e0ef0-e249-4a2d-91af-965bae2f4787" providerId="ADAL" clId="{265EC400-68C6-0B46-B3B4-4D5D66D25C0E}" dt="2024-09-30T08:38:19.893" v="113" actId="2696"/>
        <pc:sldMkLst>
          <pc:docMk/>
          <pc:sldMk cId="2311020216" sldId="2147376349"/>
        </pc:sldMkLst>
      </pc:sldChg>
      <pc:sldChg chg="modSp mod ord">
        <pc:chgData name="Thomas Geenen" userId="409e0ef0-e249-4a2d-91af-965bae2f4787" providerId="ADAL" clId="{265EC400-68C6-0B46-B3B4-4D5D66D25C0E}" dt="2024-09-30T08:38:22.344" v="114" actId="20578"/>
        <pc:sldMkLst>
          <pc:docMk/>
          <pc:sldMk cId="1720508335" sldId="2147376351"/>
        </pc:sldMkLst>
        <pc:spChg chg="mod">
          <ac:chgData name="Thomas Geenen" userId="409e0ef0-e249-4a2d-91af-965bae2f4787" providerId="ADAL" clId="{265EC400-68C6-0B46-B3B4-4D5D66D25C0E}" dt="2024-09-30T08:36:11.639" v="29" actId="20577"/>
          <ac:spMkLst>
            <pc:docMk/>
            <pc:sldMk cId="1720508335" sldId="2147376351"/>
            <ac:spMk id="15" creationId="{2E018A16-AE88-BC09-B3DA-0EA97F20718A}"/>
          </ac:spMkLst>
        </pc:spChg>
        <pc:spChg chg="mod">
          <ac:chgData name="Thomas Geenen" userId="409e0ef0-e249-4a2d-91af-965bae2f4787" providerId="ADAL" clId="{265EC400-68C6-0B46-B3B4-4D5D66D25C0E}" dt="2024-09-30T08:36:57.434" v="89" actId="1036"/>
          <ac:spMkLst>
            <pc:docMk/>
            <pc:sldMk cId="1720508335" sldId="2147376351"/>
            <ac:spMk id="16" creationId="{9E6F5993-2DE2-E67C-78FC-60111E7971A4}"/>
          </ac:spMkLst>
        </pc:spChg>
      </pc:sldChg>
      <pc:sldChg chg="addSp modSp mod">
        <pc:chgData name="Thomas Geenen" userId="409e0ef0-e249-4a2d-91af-965bae2f4787" providerId="ADAL" clId="{265EC400-68C6-0B46-B3B4-4D5D66D25C0E}" dt="2024-09-30T09:17:33.759" v="156" actId="20577"/>
        <pc:sldMkLst>
          <pc:docMk/>
          <pc:sldMk cId="3308829099" sldId="2147376357"/>
        </pc:sldMkLst>
        <pc:spChg chg="mod">
          <ac:chgData name="Thomas Geenen" userId="409e0ef0-e249-4a2d-91af-965bae2f4787" providerId="ADAL" clId="{265EC400-68C6-0B46-B3B4-4D5D66D25C0E}" dt="2024-09-30T09:17:33.759" v="156" actId="20577"/>
          <ac:spMkLst>
            <pc:docMk/>
            <pc:sldMk cId="3308829099" sldId="2147376357"/>
            <ac:spMk id="4" creationId="{7C22E242-87C7-CCB0-BB2D-C649D8AE9D7D}"/>
          </ac:spMkLst>
        </pc:spChg>
        <pc:picChg chg="add mod">
          <ac:chgData name="Thomas Geenen" userId="409e0ef0-e249-4a2d-91af-965bae2f4787" providerId="ADAL" clId="{265EC400-68C6-0B46-B3B4-4D5D66D25C0E}" dt="2024-09-30T08:59:19.721" v="149" actId="1076"/>
          <ac:picMkLst>
            <pc:docMk/>
            <pc:sldMk cId="3308829099" sldId="2147376357"/>
            <ac:picMk id="2" creationId="{9AE370E8-2861-F226-49BC-D3971FF5D528}"/>
          </ac:picMkLst>
        </pc:picChg>
        <pc:picChg chg="add mod">
          <ac:chgData name="Thomas Geenen" userId="409e0ef0-e249-4a2d-91af-965bae2f4787" providerId="ADAL" clId="{265EC400-68C6-0B46-B3B4-4D5D66D25C0E}" dt="2024-09-30T08:59:11.053" v="148" actId="1076"/>
          <ac:picMkLst>
            <pc:docMk/>
            <pc:sldMk cId="3308829099" sldId="2147376357"/>
            <ac:picMk id="3" creationId="{DAB55C2A-9B73-E513-204C-1DAFF6C75B15}"/>
          </ac:picMkLst>
        </pc:picChg>
        <pc:picChg chg="add mod">
          <ac:chgData name="Thomas Geenen" userId="409e0ef0-e249-4a2d-91af-965bae2f4787" providerId="ADAL" clId="{265EC400-68C6-0B46-B3B4-4D5D66D25C0E}" dt="2024-09-30T08:52:32.114" v="144" actId="1076"/>
          <ac:picMkLst>
            <pc:docMk/>
            <pc:sldMk cId="3308829099" sldId="2147376357"/>
            <ac:picMk id="5" creationId="{9FDFD294-47CC-2927-5286-346400EC4BEE}"/>
          </ac:picMkLst>
        </pc:picChg>
        <pc:picChg chg="add mod">
          <ac:chgData name="Thomas Geenen" userId="409e0ef0-e249-4a2d-91af-965bae2f4787" providerId="ADAL" clId="{265EC400-68C6-0B46-B3B4-4D5D66D25C0E}" dt="2024-09-30T08:52:35.920" v="145" actId="1076"/>
          <ac:picMkLst>
            <pc:docMk/>
            <pc:sldMk cId="3308829099" sldId="2147376357"/>
            <ac:picMk id="6" creationId="{2F0D3260-5E43-A5D2-A927-6844864D91F0}"/>
          </ac:picMkLst>
        </pc:picChg>
      </pc:sldChg>
      <pc:sldChg chg="del">
        <pc:chgData name="Thomas Geenen" userId="409e0ef0-e249-4a2d-91af-965bae2f4787" providerId="ADAL" clId="{265EC400-68C6-0B46-B3B4-4D5D66D25C0E}" dt="2024-09-30T08:41:29.098" v="120" actId="2696"/>
        <pc:sldMkLst>
          <pc:docMk/>
          <pc:sldMk cId="2255657515" sldId="2147376358"/>
        </pc:sldMkLst>
      </pc:sldChg>
      <pc:sldChg chg="del">
        <pc:chgData name="Thomas Geenen" userId="409e0ef0-e249-4a2d-91af-965bae2f4787" providerId="ADAL" clId="{265EC400-68C6-0B46-B3B4-4D5D66D25C0E}" dt="2024-09-30T08:41:47.754" v="122" actId="2696"/>
        <pc:sldMkLst>
          <pc:docMk/>
          <pc:sldMk cId="1217396852" sldId="2147376363"/>
        </pc:sldMkLst>
      </pc:sldChg>
      <pc:sldChg chg="del">
        <pc:chgData name="Thomas Geenen" userId="409e0ef0-e249-4a2d-91af-965bae2f4787" providerId="ADAL" clId="{265EC400-68C6-0B46-B3B4-4D5D66D25C0E}" dt="2024-09-30T08:41:37.913" v="121" actId="2696"/>
        <pc:sldMkLst>
          <pc:docMk/>
          <pc:sldMk cId="3860432692" sldId="2147376366"/>
        </pc:sldMkLst>
      </pc:sldChg>
      <pc:sldMasterChg chg="del">
        <pc:chgData name="Thomas Geenen" userId="409e0ef0-e249-4a2d-91af-965bae2f4787" providerId="ADAL" clId="{265EC400-68C6-0B46-B3B4-4D5D66D25C0E}" dt="2024-09-30T08:38:25.045" v="116" actId="2696"/>
        <pc:sldMasterMkLst>
          <pc:docMk/>
          <pc:sldMasterMk cId="1666344994" sldId="2147483660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57791-964F-4349-AD69-9CC8F2B8B7B8}" type="datetimeFigureOut">
              <a:rPr lang="en-DE" smtClean="0"/>
              <a:t>9/27/24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0EB6-4417-468C-BF19-B964BF82B3C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874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BB45D-262E-D882-C824-12DF3518C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9ACF4-15B1-7FBB-7600-3C959A74E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4615F7-34D8-4C3E-FE7D-85CAB5EFB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slide</a:t>
            </a:r>
            <a:endParaRPr lang="en-U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9D921-E57E-7EC2-EEAD-2B736B18C8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92B4D-99FA-8C4C-87C7-9B2A5636D0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4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4D7E0-4CC1-278A-7E08-EFE9C1323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F2C3DF-DCA6-A6E5-513C-7377EC9D9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269CA-CCB6-60E5-E295-2B338E62E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DDF03-76A2-122E-493F-F61E7C6E2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15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B2C8A-70CA-AFEC-C820-5B1BBCE1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6409E-FC0C-2253-4198-E928C9741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794BEC-4E36-3EE9-E585-1C7496ECE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EDF3D-E8AE-DBA1-71FA-AA3286720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389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e4944be3e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2e4944be3e4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2e4944be3e4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C6851-C374-92AF-E7D3-CB82504DB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98317-91E9-BDE8-F1AE-3D67BD579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64BFE-30EC-F4B5-FFAC-A1A05F799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6C329-A56A-7F3B-FC0C-EBD5EAC70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36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E0563-6496-E863-AA40-4FC5AA24E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3E196-0C74-14CA-C078-1B7C99BC7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8AAA7-4D24-A19E-BC60-6C0F8864E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E5B56-E380-C3F5-460B-A536BFE28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946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87095-8F2C-7B56-7439-40B8D754B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5BBCA1-968E-24B4-7A7E-27B55EEC7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C8987-EB66-B1D9-71E0-48EDDD447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D580D-EB75-6D06-4618-46D89DC3F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51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4F3C6-0514-24C3-2A19-5ECD13B0C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7E1050-D266-8D43-9C8C-E8B9E3339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5D6AA2-52D2-095A-8A11-DED2AD6CA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A8F46-581E-5F85-A4A5-9EDA84AB4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350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9816A-BF0E-A9AD-20EB-FCAAC9BF1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FC432-CC28-AF6D-E4AB-9B99A6152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C5DBDE-E285-9190-7553-722B51DB8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0EB55-4530-BDBA-BCB7-648825CF0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35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797AC-2F5A-2846-9201-E092FAE2B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AB5DAA-8467-5A25-B15F-824C5C0CD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C79A2-CB2B-45B3-F268-82290F07A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B5338-A44B-D4FA-1D69-80588281F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6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Destine is responding to this need by creating a digital replica of our planet</a:t>
            </a:r>
            <a:r>
              <a:rPr lang="en-GB" b="0" i="0" u="none" strike="noStrike">
                <a:solidFill>
                  <a:srgbClr val="FFFFFF"/>
                </a:solidFill>
                <a:effectLst/>
                <a:latin typeface="Helvetica Neue" panose="02000503000000020004" pitchFamily="2" charset="0"/>
                <a:cs typeface="Calibri"/>
              </a:rPr>
              <a:t> = this can</a:t>
            </a:r>
            <a:r>
              <a:rPr lang="en-GB" b="0" i="0" u="none" strike="noStrike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represent a gamechanger in this context. </a:t>
            </a:r>
            <a:r>
              <a:rPr lang="en-US">
                <a:cs typeface="Calibri"/>
              </a:rPr>
              <a:t>By using cutting-edge simulations, observations, AI, supercomputing and cloud technologies it creates a novel information system in support of the </a:t>
            </a:r>
            <a:r>
              <a:rPr lang="en-US" err="1">
                <a:cs typeface="Calibri"/>
              </a:rPr>
              <a:t>im</a:t>
            </a:r>
            <a:r>
              <a:rPr lang="en-GB" b="0" i="0" u="none" strike="noStrike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plementation</a:t>
            </a:r>
            <a:r>
              <a:rPr lang="en-GB" b="0" i="0" u="none" strike="noStrike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of the Green Deal and the Digital transition.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54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97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0586A-F7EA-9F45-BDD7-56D06385E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87AB8-85A3-AEE9-9C31-2B8B5699C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0562F-9DC0-48F8-753A-6E61C3C46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EDD0D-E1EB-C710-7367-58C7A18BB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A0EB6-4417-468C-BF19-B964BF82B3CF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4493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There are three global coupled models with a resolution of about 5 km. The Climate DT has its own challenges where we cannot store high frequency global fields. So we need to stream the data that cannot be stored!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 novel feature is the GSVs which will unify the model output format, </a:t>
            </a:r>
            <a:r>
              <a:rPr lang="en-GB" sz="1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 terms of parameters, units, and grid, facilitating consistency and interoperability across models and datasets. T</a:t>
            </a:r>
            <a:r>
              <a:rPr lang="en-US"/>
              <a:t>hen the impact sector models integrated into the workflow can be streamed directly. The one-pass algorithm makes it possible to compute statistics of high-frequency fields without archiving them. They are then </a:t>
            </a:r>
            <a:r>
              <a:rPr lang="en-US" err="1"/>
              <a:t>visualised</a:t>
            </a:r>
            <a:r>
              <a:rPr lang="en-US"/>
              <a:t> on a platform called AQUA, developed in DestinE.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07C5E-A450-5147-A615-31EB6FF5EB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56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Extremes DT is the tool that will help us respond to rapidly developing extreme weather events. </a:t>
            </a: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28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Creating</a:t>
            </a:r>
            <a:r>
              <a:rPr lang="fr-FR"/>
              <a:t> the digital </a:t>
            </a:r>
            <a:r>
              <a:rPr lang="fr-FR" err="1"/>
              <a:t>twin</a:t>
            </a:r>
            <a:r>
              <a:rPr lang="fr-FR"/>
              <a:t> </a:t>
            </a:r>
            <a:r>
              <a:rPr lang="fr-FR" err="1"/>
              <a:t>our</a:t>
            </a:r>
            <a:r>
              <a:rPr lang="fr-FR"/>
              <a:t> </a:t>
            </a:r>
            <a:r>
              <a:rPr lang="fr-FR" err="1"/>
              <a:t>planet</a:t>
            </a:r>
            <a:r>
              <a:rPr lang="fr-FR"/>
              <a:t> </a:t>
            </a:r>
            <a:r>
              <a:rPr lang="fr-FR" err="1"/>
              <a:t>also</a:t>
            </a:r>
            <a:r>
              <a:rPr lang="fr-FR"/>
              <a:t> </a:t>
            </a:r>
            <a:r>
              <a:rPr lang="fr-FR" err="1"/>
              <a:t>crucially</a:t>
            </a:r>
            <a:r>
              <a:rPr lang="fr-FR"/>
              <a:t> relies on </a:t>
            </a:r>
            <a:r>
              <a:rPr lang="fr-FR" err="1"/>
              <a:t>developing</a:t>
            </a:r>
            <a:r>
              <a:rPr lang="fr-FR"/>
              <a:t> the key </a:t>
            </a:r>
            <a:r>
              <a:rPr lang="fr-FR" err="1"/>
              <a:t>elements</a:t>
            </a:r>
            <a:r>
              <a:rPr lang="fr-FR"/>
              <a:t> of the destine system. The digital </a:t>
            </a:r>
            <a:r>
              <a:rPr lang="fr-FR" err="1"/>
              <a:t>twins</a:t>
            </a:r>
            <a:r>
              <a:rPr lang="fr-FR"/>
              <a:t> </a:t>
            </a:r>
            <a:r>
              <a:rPr lang="fr-FR" err="1"/>
              <a:t>built</a:t>
            </a:r>
            <a:r>
              <a:rPr lang="fr-FR"/>
              <a:t> in a close </a:t>
            </a:r>
            <a:r>
              <a:rPr lang="fr-FR" err="1"/>
              <a:t>co</a:t>
            </a:r>
            <a:r>
              <a:rPr lang="fr-FR"/>
              <a:t>-design </a:t>
            </a:r>
            <a:r>
              <a:rPr lang="fr-FR" err="1"/>
              <a:t>approach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the </a:t>
            </a:r>
            <a:r>
              <a:rPr lang="fr-FR" err="1"/>
              <a:t>users</a:t>
            </a:r>
            <a:r>
              <a:rPr lang="fr-FR"/>
              <a:t> are of course at the </a:t>
            </a:r>
            <a:r>
              <a:rPr lang="fr-FR" err="1"/>
              <a:t>heart</a:t>
            </a:r>
            <a:r>
              <a:rPr lang="fr-FR"/>
              <a:t> of </a:t>
            </a:r>
            <a:r>
              <a:rPr lang="fr-FR" err="1"/>
              <a:t>this</a:t>
            </a:r>
            <a:r>
              <a:rPr lang="fr-FR"/>
              <a:t> system – and </a:t>
            </a:r>
            <a:r>
              <a:rPr lang="fr-FR" err="1"/>
              <a:t>constitute</a:t>
            </a:r>
            <a:r>
              <a:rPr lang="fr-FR"/>
              <a:t> the main innovation </a:t>
            </a:r>
            <a:r>
              <a:rPr lang="fr-FR" err="1"/>
              <a:t>element</a:t>
            </a:r>
            <a:r>
              <a:rPr lang="fr-FR"/>
              <a:t>. The </a:t>
            </a:r>
            <a:r>
              <a:rPr lang="fr-FR" err="1"/>
              <a:t>other</a:t>
            </a:r>
            <a:r>
              <a:rPr lang="fr-FR"/>
              <a:t> main innovation </a:t>
            </a:r>
            <a:r>
              <a:rPr lang="fr-FR" err="1"/>
              <a:t>element</a:t>
            </a:r>
            <a:r>
              <a:rPr lang="fr-FR"/>
              <a:t> </a:t>
            </a:r>
            <a:r>
              <a:rPr lang="fr-FR" err="1"/>
              <a:t>is</a:t>
            </a:r>
            <a:r>
              <a:rPr lang="fr-FR"/>
              <a:t> the digital </a:t>
            </a:r>
            <a:r>
              <a:rPr lang="fr-FR" err="1"/>
              <a:t>twin</a:t>
            </a:r>
            <a:r>
              <a:rPr lang="fr-FR"/>
              <a:t> engine </a:t>
            </a:r>
            <a:r>
              <a:rPr lang="fr-FR" err="1"/>
              <a:t>which</a:t>
            </a:r>
            <a:r>
              <a:rPr lang="fr-FR"/>
              <a:t> </a:t>
            </a:r>
            <a:r>
              <a:rPr lang="fr-FR" err="1"/>
              <a:t>represents</a:t>
            </a:r>
            <a:r>
              <a:rPr lang="fr-FR"/>
              <a:t> the software infrastructure </a:t>
            </a:r>
            <a:r>
              <a:rPr lang="fr-FR" err="1"/>
              <a:t>which</a:t>
            </a:r>
            <a:r>
              <a:rPr lang="fr-FR"/>
              <a:t> </a:t>
            </a:r>
            <a:r>
              <a:rPr lang="fr-FR" err="1"/>
              <a:t>provide</a:t>
            </a:r>
            <a:r>
              <a:rPr lang="fr-FR"/>
              <a:t> the flexible </a:t>
            </a:r>
            <a:r>
              <a:rPr lang="fr-FR" err="1"/>
              <a:t>environment</a:t>
            </a:r>
            <a:r>
              <a:rPr lang="fr-FR"/>
              <a:t> to exploit the </a:t>
            </a:r>
            <a:r>
              <a:rPr lang="fr-FR" err="1"/>
              <a:t>euroHPC</a:t>
            </a:r>
            <a:r>
              <a:rPr lang="fr-FR"/>
              <a:t> </a:t>
            </a:r>
            <a:r>
              <a:rPr lang="fr-FR" err="1"/>
              <a:t>capabilities</a:t>
            </a:r>
            <a:r>
              <a:rPr lang="fr-FR"/>
              <a:t> and </a:t>
            </a:r>
            <a:r>
              <a:rPr lang="fr-FR" err="1"/>
              <a:t>operate</a:t>
            </a:r>
            <a:r>
              <a:rPr lang="fr-FR"/>
              <a:t> the digital </a:t>
            </a:r>
            <a:r>
              <a:rPr lang="fr-FR" err="1"/>
              <a:t>twins</a:t>
            </a:r>
            <a:r>
              <a:rPr lang="fr-FR"/>
              <a:t>. It </a:t>
            </a:r>
            <a:r>
              <a:rPr lang="fr-FR" err="1"/>
              <a:t>also</a:t>
            </a:r>
            <a:r>
              <a:rPr lang="fr-FR"/>
              <a:t> </a:t>
            </a:r>
            <a:r>
              <a:rPr lang="fr-FR" err="1"/>
              <a:t>allow</a:t>
            </a:r>
            <a:r>
              <a:rPr lang="fr-FR"/>
              <a:t> </a:t>
            </a:r>
            <a:r>
              <a:rPr lang="fr-FR" err="1"/>
              <a:t>users</a:t>
            </a:r>
            <a:r>
              <a:rPr lang="fr-FR"/>
              <a:t> to </a:t>
            </a:r>
            <a:r>
              <a:rPr lang="fr-FR" err="1"/>
              <a:t>interact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the digital </a:t>
            </a:r>
            <a:r>
              <a:rPr lang="fr-FR" err="1"/>
              <a:t>twins</a:t>
            </a:r>
            <a:r>
              <a:rPr lang="fr-FR"/>
              <a:t> and </a:t>
            </a:r>
            <a:r>
              <a:rPr lang="fr-FR" err="1"/>
              <a:t>their</a:t>
            </a:r>
            <a:r>
              <a:rPr lang="fr-FR"/>
              <a:t> data by </a:t>
            </a:r>
            <a:r>
              <a:rPr lang="fr-FR" err="1"/>
              <a:t>interfacing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the </a:t>
            </a:r>
            <a:r>
              <a:rPr lang="fr-FR" err="1"/>
              <a:t>two</a:t>
            </a:r>
            <a:r>
              <a:rPr lang="fr-FR"/>
              <a:t> are components of the system -  the data </a:t>
            </a:r>
            <a:r>
              <a:rPr lang="fr-FR" err="1"/>
              <a:t>lake</a:t>
            </a:r>
            <a:r>
              <a:rPr lang="fr-FR"/>
              <a:t> and the </a:t>
            </a:r>
            <a:r>
              <a:rPr lang="fr-FR" err="1"/>
              <a:t>core</a:t>
            </a:r>
            <a:r>
              <a:rPr lang="fr-FR"/>
              <a:t> platform. 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367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32945-137E-C0D7-A4A6-08A2F7F2A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F5D76-FD79-1A55-C6C3-B13397F99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15262D-4A9A-A1CE-B2D3-57EBDDE83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30381-0133-3BCE-25A9-F29384B9E8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44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E48E9-DBDE-8B3C-5789-A669B19EF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FAFD83-5A21-C636-807E-79E50E5AF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C8D6B2-A262-3645-C8E9-45A04D130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46FA4-33CA-3711-B7C1-852F174F7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0EB6-4417-468C-BF19-B964BF82B3C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14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" Target="../slides/slide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" Target="../slides/slide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slide" Target="../slides/slide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slide" Target="../slides/slide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Master" Target="../slideMasters/slideMaster2.xml"/><Relationship Id="rId7" Type="http://schemas.microsoft.com/office/2007/relationships/hdphoto" Target="../media/hdphoto2.wd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" Target="../slides/slide1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" Target="../slides/slide1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3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5.bin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7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9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0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2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3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4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5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6.bin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Master" Target="../slideMasters/slideMaster2.xml"/><Relationship Id="rId7" Type="http://schemas.openxmlformats.org/officeDocument/2006/relationships/hyperlink" Target="mailto:mail@vista-geo.de" TargetMode="Externa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4.jpeg"/><Relationship Id="rId9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Master" Target="../slideMasters/slideMaster2.xml"/><Relationship Id="rId7" Type="http://schemas.openxmlformats.org/officeDocument/2006/relationships/hyperlink" Target="mailto:mail@vista-geo.de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4.jpeg"/><Relationship Id="rId9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" Target="../slides/slide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BiodiversityDT" TargetMode="External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hyperlink" Target="https://www.linkedin.com/company/biodt/" TargetMode="External"/><Relationship Id="rId4" Type="http://schemas.openxmlformats.org/officeDocument/2006/relationships/image" Target="../media/image2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" Target="../slides/sl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036FE5B-6585-5DF9-4EFC-9D334A6CC690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0A6AA6"/>
              </a:gs>
              <a:gs pos="41000">
                <a:srgbClr val="191C38"/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5BEAB"/>
              </a:solidFill>
            </a:endParaRPr>
          </a:p>
        </p:txBody>
      </p:sp>
      <p:pic>
        <p:nvPicPr>
          <p:cNvPr id="8" name="Picture 10" descr="1. What is a digital twin-white-left-zero.png">
            <a:extLst>
              <a:ext uri="{FF2B5EF4-FFF2-40B4-BE49-F238E27FC236}">
                <a16:creationId xmlns:a16="http://schemas.microsoft.com/office/drawing/2014/main" id="{F9D1A281-453E-4E8A-6AFE-071424079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"/>
          <a:stretch/>
        </p:blipFill>
        <p:spPr>
          <a:xfrm>
            <a:off x="7264400" y="681253"/>
            <a:ext cx="8967025" cy="50439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914F039-0406-7B94-7481-A6968EF9E231}"/>
              </a:ext>
            </a:extLst>
          </p:cNvPr>
          <p:cNvSpPr txBox="1">
            <a:spLocks/>
          </p:cNvSpPr>
          <p:nvPr userDrawn="1"/>
        </p:nvSpPr>
        <p:spPr>
          <a:xfrm>
            <a:off x="454911" y="2955923"/>
            <a:ext cx="4921423" cy="757961"/>
          </a:xfrm>
          <a:prstGeom prst="rect">
            <a:avLst/>
          </a:prstGeom>
        </p:spPr>
        <p:txBody>
          <a:bodyPr lIns="121917" tIns="60959" rIns="121917" bIns="60959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0">
                <a:solidFill>
                  <a:srgbClr val="002742"/>
                </a:solidFill>
                <a:latin typeface="Rajdhani Medium"/>
                <a:ea typeface="+mj-ea"/>
                <a:cs typeface="Rajdhani Medium"/>
              </a:defRPr>
            </a:lvl1pPr>
          </a:lstStyle>
          <a:p>
            <a:r>
              <a:rPr lang="en-GB" sz="3200" b="1">
                <a:solidFill>
                  <a:srgbClr val="EB5761"/>
                </a:solidFill>
                <a:latin typeface="Rajdhani SemiBold" panose="02000000000000000000" pitchFamily="2" charset="77"/>
                <a:cs typeface="Rajdhani SemiBold" panose="02000000000000000000" pitchFamily="2" charset="77"/>
              </a:rPr>
              <a:t>Presentation Title</a:t>
            </a:r>
            <a:endParaRPr lang="en-US" sz="3200" b="1">
              <a:solidFill>
                <a:srgbClr val="EB5761"/>
              </a:solidFill>
              <a:latin typeface="Rajdhani SemiBold" panose="02000000000000000000" pitchFamily="2" charset="77"/>
              <a:cs typeface="Rajdhani SemiBold" panose="02000000000000000000" pitchFamily="2" charset="77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BEC5511-C7B2-03B1-F3DC-57DEB339DE60}"/>
              </a:ext>
            </a:extLst>
          </p:cNvPr>
          <p:cNvSpPr txBox="1">
            <a:spLocks/>
          </p:cNvSpPr>
          <p:nvPr userDrawn="1"/>
        </p:nvSpPr>
        <p:spPr>
          <a:xfrm>
            <a:off x="454911" y="3737790"/>
            <a:ext cx="3169375" cy="566500"/>
          </a:xfrm>
          <a:prstGeom prst="rect">
            <a:avLst/>
          </a:prstGeom>
        </p:spPr>
        <p:txBody>
          <a:bodyPr lIns="121917" tIns="60959" rIns="121917" bIns="60959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>
                <a:solidFill>
                  <a:srgbClr val="F7EBCD"/>
                </a:solidFill>
              </a:rPr>
              <a:t>Name</a:t>
            </a:r>
            <a:endParaRPr lang="en-US" sz="1867">
              <a:solidFill>
                <a:srgbClr val="F7EBCD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B95176-CCE2-B9EE-3FFB-F8466E54AE13}"/>
              </a:ext>
            </a:extLst>
          </p:cNvPr>
          <p:cNvSpPr txBox="1">
            <a:spLocks/>
          </p:cNvSpPr>
          <p:nvPr userDrawn="1"/>
        </p:nvSpPr>
        <p:spPr>
          <a:xfrm>
            <a:off x="454912" y="1343336"/>
            <a:ext cx="7393688" cy="1048553"/>
          </a:xfrm>
          <a:prstGeom prst="rect">
            <a:avLst/>
          </a:prstGeom>
        </p:spPr>
        <p:txBody>
          <a:bodyPr lIns="121917" tIns="60959" rIns="121917" bIns="60959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0">
                <a:solidFill>
                  <a:srgbClr val="002742"/>
                </a:solidFill>
                <a:latin typeface="Rajdhani Medium"/>
                <a:ea typeface="+mj-ea"/>
                <a:cs typeface="Rajdhani Medium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  <a:latin typeface="Rajdhani" panose="02000000000000000000" pitchFamily="2" charset="77"/>
                <a:cs typeface="Rajdhani" panose="02000000000000000000" pitchFamily="2" charset="77"/>
              </a:rPr>
              <a:t>ECMWF – DESTINATION EARTH</a:t>
            </a:r>
            <a:endParaRPr lang="en-US" sz="4000" b="1">
              <a:solidFill>
                <a:schemeClr val="bg1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</p:txBody>
      </p: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6A75B40F-C05B-30A7-1FE4-7BCC2C9C1727}"/>
              </a:ext>
            </a:extLst>
          </p:cNvPr>
          <p:cNvCxnSpPr>
            <a:cxnSpLocks/>
          </p:cNvCxnSpPr>
          <p:nvPr userDrawn="1"/>
        </p:nvCxnSpPr>
        <p:spPr>
          <a:xfrm>
            <a:off x="596911" y="2071412"/>
            <a:ext cx="6006313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B1996BC1-1827-DDB8-18CE-8FA894B3C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1" y="6057384"/>
            <a:ext cx="8967025" cy="3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97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BayWa_en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rId4" action="ppaction://hlinksldjump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  <a:effectLst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4954541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5AFA4593-1223-C3F7-16FC-EBBB2C99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7" y="3717137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67D627B-236D-3144-C97B-D498E076B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7AC809EB-69E9-9D7C-A955-266E99EEB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37" y="409062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70098F7-915D-0F30-DBEF-A34E8097B8E9}"/>
              </a:ext>
            </a:extLst>
          </p:cNvPr>
          <p:cNvSpPr txBox="1"/>
          <p:nvPr userDrawn="1"/>
        </p:nvSpPr>
        <p:spPr>
          <a:xfrm>
            <a:off x="235041" y="4821313"/>
            <a:ext cx="2392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Vista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founded</a:t>
            </a: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err="1">
                <a:solidFill>
                  <a:schemeClr val="tx1"/>
                </a:solidFill>
                <a:latin typeface="Calibri" panose="020F0502020204030204" pitchFamily="34" charset="0"/>
              </a:rPr>
              <a:t>Based</a:t>
            </a:r>
            <a:r>
              <a:rPr lang="de-DE" kern="0">
                <a:solidFill>
                  <a:schemeClr val="tx1"/>
                </a:solidFill>
                <a:latin typeface="Calibri" panose="020F0502020204030204" pitchFamily="34" charset="0"/>
              </a:rPr>
              <a:t> in Munich</a:t>
            </a: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err="1">
                <a:solidFill>
                  <a:schemeClr val="tx1"/>
                </a:solidFill>
                <a:latin typeface="Calibri" panose="020F0502020204030204" pitchFamily="34" charset="0"/>
              </a:rPr>
              <a:t>since</a:t>
            </a: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2017 BayWa </a:t>
            </a:r>
            <a:b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Majority</a:t>
            </a: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Shareholder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64F8105-0F94-55C9-FA2E-75EEDADDEC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80" y="5962919"/>
            <a:ext cx="460266" cy="4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3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lila_Bay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rId4" action="ppaction://hlinksldjump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  <a:effectLst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4954541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5AFA4593-1223-C3F7-16FC-EBBB2C99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7" y="3717137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DD1486-B18A-CE9C-1852-B9AA590AA8CF}"/>
              </a:ext>
            </a:extLst>
          </p:cNvPr>
          <p:cNvSpPr txBox="1"/>
          <p:nvPr userDrawn="1"/>
        </p:nvSpPr>
        <p:spPr>
          <a:xfrm>
            <a:off x="235041" y="4821313"/>
            <a:ext cx="2392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Vista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gegründet 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>
                <a:solidFill>
                  <a:schemeClr val="tx1"/>
                </a:solidFill>
                <a:latin typeface="Calibri" panose="020F0502020204030204" pitchFamily="34" charset="0"/>
              </a:rPr>
              <a:t>Sitz in München</a:t>
            </a: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>
                <a:solidFill>
                  <a:schemeClr val="tx1"/>
                </a:solidFill>
                <a:latin typeface="Calibri" panose="020F0502020204030204" pitchFamily="34" charset="0"/>
              </a:rPr>
              <a:t>seit</a:t>
            </a: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2017 BayWa </a:t>
            </a:r>
            <a:b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Mehrheitseigner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4A1A0F-C328-42A8-FBD8-6E14C3009D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73" y="5962919"/>
            <a:ext cx="460266" cy="485351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67D627B-236D-3144-C97B-D498E076B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7AC809EB-69E9-9D7C-A955-266E99EEB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37" y="409062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53078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3" y="-16925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rId4" action="ppaction://hlinksldjump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4954541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5AFA4593-1223-C3F7-16FC-EBBB2C99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7" y="3717137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4EB707F5-7EB7-997F-143B-80B84AA27C37}"/>
              </a:ext>
            </a:extLst>
          </p:cNvPr>
          <p:cNvSpPr txBox="1">
            <a:spLocks/>
          </p:cNvSpPr>
          <p:nvPr userDrawn="1"/>
        </p:nvSpPr>
        <p:spPr>
          <a:xfrm>
            <a:off x="5415590" y="3271234"/>
            <a:ext cx="4449628" cy="867589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2400"/>
              <a:t>Integrierte Lösungen für nachhaltiges Management des </a:t>
            </a:r>
            <a:r>
              <a:rPr lang="de-DE" sz="2400" err="1"/>
              <a:t>Water</a:t>
            </a:r>
            <a:r>
              <a:rPr lang="de-DE" sz="2400"/>
              <a:t>-Energy-Food-Nexus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E10E6132-1A4D-F65D-CBC3-376FA10E6F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8AC3EE3-1997-F5DD-EADA-2EB4D58082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037" y="409062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33DAF839-EBC1-B831-036A-BE1D88F9E6DA}"/>
              </a:ext>
            </a:extLst>
          </p:cNvPr>
          <p:cNvSpPr txBox="1">
            <a:spLocks/>
          </p:cNvSpPr>
          <p:nvPr userDrawn="1"/>
        </p:nvSpPr>
        <p:spPr>
          <a:xfrm>
            <a:off x="5387685" y="2547870"/>
            <a:ext cx="7856911" cy="867589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200"/>
              <a:t>Vista GmbH </a:t>
            </a:r>
          </a:p>
        </p:txBody>
      </p:sp>
    </p:spTree>
    <p:extLst>
      <p:ext uri="{BB962C8B-B14F-4D97-AF65-F5344CB8AC3E}">
        <p14:creationId xmlns:p14="http://schemas.microsoft.com/office/powerpoint/2010/main" val="116796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rId4" action="ppaction://hlinksldjump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  <a:effectLst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4954541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5AFA4593-1223-C3F7-16FC-EBBB2C99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7" y="3717137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46FC7DDE-B013-4823-5177-B92987269C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E12FB70B-C551-5449-F212-8B55AA24F5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37" y="409062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32077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lila_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406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2D7706-4C35-4835-E4FB-151EC975B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>
            <a:off x="4571999" y="-56080"/>
            <a:ext cx="7620001" cy="7519462"/>
          </a:xfrm>
          <a:prstGeom prst="rect">
            <a:avLst/>
          </a:prstGeom>
        </p:spPr>
      </p:pic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B73A5870-9AF4-FE3B-1AFD-C675FD16FC9D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CFA8D74-B1F7-4ED6-E472-26AB40C57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122595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9AE039E-EB31-F51A-6DED-59014A9AFF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494342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  <p:pic>
        <p:nvPicPr>
          <p:cNvPr id="12" name="Grafik 11">
            <a:hlinkClick r:id="rId8" action="ppaction://hlinksldjump"/>
            <a:extLst>
              <a:ext uri="{FF2B5EF4-FFF2-40B4-BE49-F238E27FC236}">
                <a16:creationId xmlns:a16="http://schemas.microsoft.com/office/drawing/2014/main" id="{5A78E3DE-A7D1-E22F-613A-DD46FB83580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88" y="2140366"/>
            <a:ext cx="3024943" cy="3024943"/>
          </a:xfrm>
          <a:prstGeom prst="rect">
            <a:avLst/>
          </a:prstGeom>
        </p:spPr>
      </p:pic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0830D7F5-AF6F-3F55-BAD1-3454D14A28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4713" y="443835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28622B4-12EA-E4DC-A2F8-BBD23D69F3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4713" y="5314118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E0E524E-33DF-FA41-9F51-EBEDD21936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6707" y="482471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4DCF0DF6-0F44-0AC0-53B5-36B1695A6F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6707" y="568760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3990816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26B43"/>
          </p15:clr>
        </p15:guide>
        <p15:guide id="2" pos="642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640">
          <p15:clr>
            <a:srgbClr val="A4A3A4"/>
          </p15:clr>
        </p15:guide>
        <p15:guide id="6" orient="horz" pos="210">
          <p15:clr>
            <a:srgbClr val="A4A3A4"/>
          </p15:clr>
        </p15:guide>
        <p15:guide id="7" pos="7197">
          <p15:clr>
            <a:srgbClr val="A4A3A4"/>
          </p15:clr>
        </p15:guide>
        <p15:guide id="8" orient="horz" pos="4065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U // Bildplatzhalter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7548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B04B2-B630-41B2-AFB3-553D6397A8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81757" y="-22008"/>
            <a:ext cx="8010243" cy="6880008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3460528 w 6969759"/>
              <a:gd name="connsiteY5" fmla="*/ 508268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3460528 w 6969759"/>
              <a:gd name="connsiteY5" fmla="*/ 508268 h 6858000"/>
              <a:gd name="connsiteX6" fmla="*/ 3460527 w 6969759"/>
              <a:gd name="connsiteY6" fmla="*/ 493321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3765268 w 6969759"/>
              <a:gd name="connsiteY0" fmla="*/ 328875 h 6857996"/>
              <a:gd name="connsiteX1" fmla="*/ 6969759 w 6969759"/>
              <a:gd name="connsiteY1" fmla="*/ 448468 h 6857996"/>
              <a:gd name="connsiteX2" fmla="*/ 6969759 w 6969759"/>
              <a:gd name="connsiteY2" fmla="*/ 6857996 h 6857996"/>
              <a:gd name="connsiteX3" fmla="*/ 508945 w 6969759"/>
              <a:gd name="connsiteY3" fmla="*/ 6857996 h 6857996"/>
              <a:gd name="connsiteX4" fmla="*/ 3486919 w 6969759"/>
              <a:gd name="connsiteY4" fmla="*/ 493315 h 6857996"/>
              <a:gd name="connsiteX5" fmla="*/ 3460528 w 6969759"/>
              <a:gd name="connsiteY5" fmla="*/ 508264 h 6857996"/>
              <a:gd name="connsiteX6" fmla="*/ 3460527 w 6969759"/>
              <a:gd name="connsiteY6" fmla="*/ 493317 h 6857996"/>
              <a:gd name="connsiteX7" fmla="*/ 0 w 6969759"/>
              <a:gd name="connsiteY7" fmla="*/ 0 h 6857996"/>
              <a:gd name="connsiteX8" fmla="*/ 3765268 w 6969759"/>
              <a:gd name="connsiteY8" fmla="*/ 328875 h 6857996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1936538 w 6460814"/>
              <a:gd name="connsiteY7" fmla="*/ 44851 h 6529121"/>
              <a:gd name="connsiteX8" fmla="*/ 3256323 w 6460814"/>
              <a:gd name="connsiteY8" fmla="*/ 0 h 6529121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2997542 w 6460814"/>
              <a:gd name="connsiteY7" fmla="*/ 44851 h 6529121"/>
              <a:gd name="connsiteX8" fmla="*/ 3256323 w 6460814"/>
              <a:gd name="connsiteY8" fmla="*/ 0 h 6529121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2997542 w 6460814"/>
              <a:gd name="connsiteY7" fmla="*/ 44851 h 6529121"/>
              <a:gd name="connsiteX8" fmla="*/ 3256323 w 6460814"/>
              <a:gd name="connsiteY8" fmla="*/ 0 h 6529121"/>
              <a:gd name="connsiteX0" fmla="*/ 3023421 w 6460814"/>
              <a:gd name="connsiteY0" fmla="*/ 119588 h 6484270"/>
              <a:gd name="connsiteX1" fmla="*/ 6460814 w 6460814"/>
              <a:gd name="connsiteY1" fmla="*/ 74742 h 6484270"/>
              <a:gd name="connsiteX2" fmla="*/ 6460814 w 6460814"/>
              <a:gd name="connsiteY2" fmla="*/ 6484270 h 6484270"/>
              <a:gd name="connsiteX3" fmla="*/ 0 w 6460814"/>
              <a:gd name="connsiteY3" fmla="*/ 6484270 h 6484270"/>
              <a:gd name="connsiteX4" fmla="*/ 2977974 w 6460814"/>
              <a:gd name="connsiteY4" fmla="*/ 119589 h 6484270"/>
              <a:gd name="connsiteX5" fmla="*/ 2951583 w 6460814"/>
              <a:gd name="connsiteY5" fmla="*/ 134538 h 6484270"/>
              <a:gd name="connsiteX6" fmla="*/ 2951582 w 6460814"/>
              <a:gd name="connsiteY6" fmla="*/ 119591 h 6484270"/>
              <a:gd name="connsiteX7" fmla="*/ 2997542 w 6460814"/>
              <a:gd name="connsiteY7" fmla="*/ 0 h 6484270"/>
              <a:gd name="connsiteX8" fmla="*/ 3023421 w 6460814"/>
              <a:gd name="connsiteY8" fmla="*/ 119588 h 6484270"/>
              <a:gd name="connsiteX0" fmla="*/ 3028543 w 6460814"/>
              <a:gd name="connsiteY0" fmla="*/ 95919 h 6484270"/>
              <a:gd name="connsiteX1" fmla="*/ 6460814 w 6460814"/>
              <a:gd name="connsiteY1" fmla="*/ 74742 h 6484270"/>
              <a:gd name="connsiteX2" fmla="*/ 6460814 w 6460814"/>
              <a:gd name="connsiteY2" fmla="*/ 6484270 h 6484270"/>
              <a:gd name="connsiteX3" fmla="*/ 0 w 6460814"/>
              <a:gd name="connsiteY3" fmla="*/ 6484270 h 6484270"/>
              <a:gd name="connsiteX4" fmla="*/ 2977974 w 6460814"/>
              <a:gd name="connsiteY4" fmla="*/ 119589 h 6484270"/>
              <a:gd name="connsiteX5" fmla="*/ 2951583 w 6460814"/>
              <a:gd name="connsiteY5" fmla="*/ 134538 h 6484270"/>
              <a:gd name="connsiteX6" fmla="*/ 2951582 w 6460814"/>
              <a:gd name="connsiteY6" fmla="*/ 119591 h 6484270"/>
              <a:gd name="connsiteX7" fmla="*/ 2997542 w 6460814"/>
              <a:gd name="connsiteY7" fmla="*/ 0 h 6484270"/>
              <a:gd name="connsiteX8" fmla="*/ 3028543 w 6460814"/>
              <a:gd name="connsiteY8" fmla="*/ 95919 h 6484270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51582 w 6460814"/>
              <a:gd name="connsiteY6" fmla="*/ 44849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51582 w 6460814"/>
              <a:gd name="connsiteY6" fmla="*/ 44849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89996 w 6460814"/>
              <a:gd name="connsiteY5" fmla="*/ 18374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93339 w 6460814"/>
              <a:gd name="connsiteY4" fmla="*/ 18219 h 6409528"/>
              <a:gd name="connsiteX5" fmla="*/ 2989996 w 6460814"/>
              <a:gd name="connsiteY5" fmla="*/ 18374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2989996 w 6460814"/>
              <a:gd name="connsiteY5" fmla="*/ 15415 h 6406569"/>
              <a:gd name="connsiteX6" fmla="*/ 2989995 w 6460814"/>
              <a:gd name="connsiteY6" fmla="*/ 21179 h 6406569"/>
              <a:gd name="connsiteX7" fmla="*/ 3023151 w 6460814"/>
              <a:gd name="connsiteY7" fmla="*/ 14018 h 6406569"/>
              <a:gd name="connsiteX8" fmla="*/ 3028543 w 6460814"/>
              <a:gd name="connsiteY8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2989996 w 6460814"/>
              <a:gd name="connsiteY5" fmla="*/ 15415 h 6406569"/>
              <a:gd name="connsiteX6" fmla="*/ 3023151 w 6460814"/>
              <a:gd name="connsiteY6" fmla="*/ 14018 h 6406569"/>
              <a:gd name="connsiteX7" fmla="*/ 3028543 w 6460814"/>
              <a:gd name="connsiteY7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3023151 w 6460814"/>
              <a:gd name="connsiteY5" fmla="*/ 14018 h 6406569"/>
              <a:gd name="connsiteX6" fmla="*/ 3028543 w 6460814"/>
              <a:gd name="connsiteY6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3023151 w 6460814"/>
              <a:gd name="connsiteY4" fmla="*/ 14018 h 6406569"/>
              <a:gd name="connsiteX5" fmla="*/ 3028543 w 6460814"/>
              <a:gd name="connsiteY5" fmla="*/ 18218 h 6406569"/>
              <a:gd name="connsiteX0" fmla="*/ 3028543 w 6460814"/>
              <a:gd name="connsiteY0" fmla="*/ 22879 h 6411230"/>
              <a:gd name="connsiteX1" fmla="*/ 6460814 w 6460814"/>
              <a:gd name="connsiteY1" fmla="*/ 4661 h 6411230"/>
              <a:gd name="connsiteX2" fmla="*/ 6460814 w 6460814"/>
              <a:gd name="connsiteY2" fmla="*/ 6411230 h 6411230"/>
              <a:gd name="connsiteX3" fmla="*/ 0 w 6460814"/>
              <a:gd name="connsiteY3" fmla="*/ 6411230 h 6411230"/>
              <a:gd name="connsiteX4" fmla="*/ 3023151 w 6460814"/>
              <a:gd name="connsiteY4" fmla="*/ 18679 h 6411230"/>
              <a:gd name="connsiteX5" fmla="*/ 3028543 w 6460814"/>
              <a:gd name="connsiteY5" fmla="*/ 22879 h 641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814" h="6411230">
                <a:moveTo>
                  <a:pt x="3028543" y="22879"/>
                </a:moveTo>
                <a:lnTo>
                  <a:pt x="6460814" y="4661"/>
                </a:lnTo>
                <a:lnTo>
                  <a:pt x="6460814" y="6411230"/>
                </a:lnTo>
                <a:lnTo>
                  <a:pt x="0" y="6411230"/>
                </a:lnTo>
                <a:lnTo>
                  <a:pt x="3023151" y="18679"/>
                </a:lnTo>
                <a:cubicBezTo>
                  <a:pt x="2995386" y="25997"/>
                  <a:pt x="2942283" y="-29798"/>
                  <a:pt x="3028543" y="228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pic>
        <p:nvPicPr>
          <p:cNvPr id="12" name="Grafik 11">
            <a:hlinkClick r:id="rId6" action="ppaction://hlinksldjump"/>
            <a:extLst>
              <a:ext uri="{FF2B5EF4-FFF2-40B4-BE49-F238E27FC236}">
                <a16:creationId xmlns:a16="http://schemas.microsoft.com/office/drawing/2014/main" id="{01A60FA7-A580-2ABE-9E5F-F0440A069A8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06" y="4636153"/>
            <a:ext cx="1977193" cy="1977193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0BF6F230-E8D8-02D6-A6EC-FCDBB3A80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377" y="2187806"/>
            <a:ext cx="6050183" cy="122595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849501EB-E31F-63B1-630F-9FC66E4ABA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75" y="3494342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31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LILA // Bild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25812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</a:endParaRPr>
          </a:p>
        </p:txBody>
      </p:sp>
      <p:pic>
        <p:nvPicPr>
          <p:cNvPr id="12" name="Grafik 11">
            <a:hlinkClick r:id="rId6" action="ppaction://hlinksldjump"/>
            <a:extLst>
              <a:ext uri="{FF2B5EF4-FFF2-40B4-BE49-F238E27FC236}">
                <a16:creationId xmlns:a16="http://schemas.microsoft.com/office/drawing/2014/main" id="{24067BAC-F671-E56D-19C1-FB142584C1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07" y="4636154"/>
            <a:ext cx="1977193" cy="1977193"/>
          </a:xfrm>
          <a:prstGeom prst="rect">
            <a:avLst/>
          </a:prstGeom>
        </p:spPr>
      </p:pic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F10343E-0676-F01D-3DF6-083D9C97DB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81757" y="-22008"/>
            <a:ext cx="8010243" cy="6880008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3460528 w 6969759"/>
              <a:gd name="connsiteY5" fmla="*/ 508268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3460528 w 6969759"/>
              <a:gd name="connsiteY5" fmla="*/ 508268 h 6858000"/>
              <a:gd name="connsiteX6" fmla="*/ 3460527 w 6969759"/>
              <a:gd name="connsiteY6" fmla="*/ 493321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3765268 w 6969759"/>
              <a:gd name="connsiteY0" fmla="*/ 328875 h 6857996"/>
              <a:gd name="connsiteX1" fmla="*/ 6969759 w 6969759"/>
              <a:gd name="connsiteY1" fmla="*/ 448468 h 6857996"/>
              <a:gd name="connsiteX2" fmla="*/ 6969759 w 6969759"/>
              <a:gd name="connsiteY2" fmla="*/ 6857996 h 6857996"/>
              <a:gd name="connsiteX3" fmla="*/ 508945 w 6969759"/>
              <a:gd name="connsiteY3" fmla="*/ 6857996 h 6857996"/>
              <a:gd name="connsiteX4" fmla="*/ 3486919 w 6969759"/>
              <a:gd name="connsiteY4" fmla="*/ 493315 h 6857996"/>
              <a:gd name="connsiteX5" fmla="*/ 3460528 w 6969759"/>
              <a:gd name="connsiteY5" fmla="*/ 508264 h 6857996"/>
              <a:gd name="connsiteX6" fmla="*/ 3460527 w 6969759"/>
              <a:gd name="connsiteY6" fmla="*/ 493317 h 6857996"/>
              <a:gd name="connsiteX7" fmla="*/ 0 w 6969759"/>
              <a:gd name="connsiteY7" fmla="*/ 0 h 6857996"/>
              <a:gd name="connsiteX8" fmla="*/ 3765268 w 6969759"/>
              <a:gd name="connsiteY8" fmla="*/ 328875 h 6857996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1936538 w 6460814"/>
              <a:gd name="connsiteY7" fmla="*/ 44851 h 6529121"/>
              <a:gd name="connsiteX8" fmla="*/ 3256323 w 6460814"/>
              <a:gd name="connsiteY8" fmla="*/ 0 h 6529121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2997542 w 6460814"/>
              <a:gd name="connsiteY7" fmla="*/ 44851 h 6529121"/>
              <a:gd name="connsiteX8" fmla="*/ 3256323 w 6460814"/>
              <a:gd name="connsiteY8" fmla="*/ 0 h 6529121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2997542 w 6460814"/>
              <a:gd name="connsiteY7" fmla="*/ 44851 h 6529121"/>
              <a:gd name="connsiteX8" fmla="*/ 3256323 w 6460814"/>
              <a:gd name="connsiteY8" fmla="*/ 0 h 6529121"/>
              <a:gd name="connsiteX0" fmla="*/ 3023421 w 6460814"/>
              <a:gd name="connsiteY0" fmla="*/ 119588 h 6484270"/>
              <a:gd name="connsiteX1" fmla="*/ 6460814 w 6460814"/>
              <a:gd name="connsiteY1" fmla="*/ 74742 h 6484270"/>
              <a:gd name="connsiteX2" fmla="*/ 6460814 w 6460814"/>
              <a:gd name="connsiteY2" fmla="*/ 6484270 h 6484270"/>
              <a:gd name="connsiteX3" fmla="*/ 0 w 6460814"/>
              <a:gd name="connsiteY3" fmla="*/ 6484270 h 6484270"/>
              <a:gd name="connsiteX4" fmla="*/ 2977974 w 6460814"/>
              <a:gd name="connsiteY4" fmla="*/ 119589 h 6484270"/>
              <a:gd name="connsiteX5" fmla="*/ 2951583 w 6460814"/>
              <a:gd name="connsiteY5" fmla="*/ 134538 h 6484270"/>
              <a:gd name="connsiteX6" fmla="*/ 2951582 w 6460814"/>
              <a:gd name="connsiteY6" fmla="*/ 119591 h 6484270"/>
              <a:gd name="connsiteX7" fmla="*/ 2997542 w 6460814"/>
              <a:gd name="connsiteY7" fmla="*/ 0 h 6484270"/>
              <a:gd name="connsiteX8" fmla="*/ 3023421 w 6460814"/>
              <a:gd name="connsiteY8" fmla="*/ 119588 h 6484270"/>
              <a:gd name="connsiteX0" fmla="*/ 3028543 w 6460814"/>
              <a:gd name="connsiteY0" fmla="*/ 95919 h 6484270"/>
              <a:gd name="connsiteX1" fmla="*/ 6460814 w 6460814"/>
              <a:gd name="connsiteY1" fmla="*/ 74742 h 6484270"/>
              <a:gd name="connsiteX2" fmla="*/ 6460814 w 6460814"/>
              <a:gd name="connsiteY2" fmla="*/ 6484270 h 6484270"/>
              <a:gd name="connsiteX3" fmla="*/ 0 w 6460814"/>
              <a:gd name="connsiteY3" fmla="*/ 6484270 h 6484270"/>
              <a:gd name="connsiteX4" fmla="*/ 2977974 w 6460814"/>
              <a:gd name="connsiteY4" fmla="*/ 119589 h 6484270"/>
              <a:gd name="connsiteX5" fmla="*/ 2951583 w 6460814"/>
              <a:gd name="connsiteY5" fmla="*/ 134538 h 6484270"/>
              <a:gd name="connsiteX6" fmla="*/ 2951582 w 6460814"/>
              <a:gd name="connsiteY6" fmla="*/ 119591 h 6484270"/>
              <a:gd name="connsiteX7" fmla="*/ 2997542 w 6460814"/>
              <a:gd name="connsiteY7" fmla="*/ 0 h 6484270"/>
              <a:gd name="connsiteX8" fmla="*/ 3028543 w 6460814"/>
              <a:gd name="connsiteY8" fmla="*/ 95919 h 6484270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51582 w 6460814"/>
              <a:gd name="connsiteY6" fmla="*/ 44849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51582 w 6460814"/>
              <a:gd name="connsiteY6" fmla="*/ 44849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89996 w 6460814"/>
              <a:gd name="connsiteY5" fmla="*/ 18374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93339 w 6460814"/>
              <a:gd name="connsiteY4" fmla="*/ 18219 h 6409528"/>
              <a:gd name="connsiteX5" fmla="*/ 2989996 w 6460814"/>
              <a:gd name="connsiteY5" fmla="*/ 18374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2989996 w 6460814"/>
              <a:gd name="connsiteY5" fmla="*/ 15415 h 6406569"/>
              <a:gd name="connsiteX6" fmla="*/ 2989995 w 6460814"/>
              <a:gd name="connsiteY6" fmla="*/ 21179 h 6406569"/>
              <a:gd name="connsiteX7" fmla="*/ 3023151 w 6460814"/>
              <a:gd name="connsiteY7" fmla="*/ 14018 h 6406569"/>
              <a:gd name="connsiteX8" fmla="*/ 3028543 w 6460814"/>
              <a:gd name="connsiteY8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2989996 w 6460814"/>
              <a:gd name="connsiteY5" fmla="*/ 15415 h 6406569"/>
              <a:gd name="connsiteX6" fmla="*/ 3023151 w 6460814"/>
              <a:gd name="connsiteY6" fmla="*/ 14018 h 6406569"/>
              <a:gd name="connsiteX7" fmla="*/ 3028543 w 6460814"/>
              <a:gd name="connsiteY7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3023151 w 6460814"/>
              <a:gd name="connsiteY5" fmla="*/ 14018 h 6406569"/>
              <a:gd name="connsiteX6" fmla="*/ 3028543 w 6460814"/>
              <a:gd name="connsiteY6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3023151 w 6460814"/>
              <a:gd name="connsiteY4" fmla="*/ 14018 h 6406569"/>
              <a:gd name="connsiteX5" fmla="*/ 3028543 w 6460814"/>
              <a:gd name="connsiteY5" fmla="*/ 18218 h 6406569"/>
              <a:gd name="connsiteX0" fmla="*/ 3028543 w 6460814"/>
              <a:gd name="connsiteY0" fmla="*/ 22879 h 6411230"/>
              <a:gd name="connsiteX1" fmla="*/ 6460814 w 6460814"/>
              <a:gd name="connsiteY1" fmla="*/ 4661 h 6411230"/>
              <a:gd name="connsiteX2" fmla="*/ 6460814 w 6460814"/>
              <a:gd name="connsiteY2" fmla="*/ 6411230 h 6411230"/>
              <a:gd name="connsiteX3" fmla="*/ 0 w 6460814"/>
              <a:gd name="connsiteY3" fmla="*/ 6411230 h 6411230"/>
              <a:gd name="connsiteX4" fmla="*/ 3023151 w 6460814"/>
              <a:gd name="connsiteY4" fmla="*/ 18679 h 6411230"/>
              <a:gd name="connsiteX5" fmla="*/ 3028543 w 6460814"/>
              <a:gd name="connsiteY5" fmla="*/ 22879 h 641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814" h="6411230">
                <a:moveTo>
                  <a:pt x="3028543" y="22879"/>
                </a:moveTo>
                <a:lnTo>
                  <a:pt x="6460814" y="4661"/>
                </a:lnTo>
                <a:lnTo>
                  <a:pt x="6460814" y="6411230"/>
                </a:lnTo>
                <a:lnTo>
                  <a:pt x="0" y="6411230"/>
                </a:lnTo>
                <a:lnTo>
                  <a:pt x="3023151" y="18679"/>
                </a:lnTo>
                <a:cubicBezTo>
                  <a:pt x="2995386" y="25997"/>
                  <a:pt x="2942283" y="-29798"/>
                  <a:pt x="3028543" y="228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E9F07464-242C-ADE7-8AD2-77CA104BE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377" y="2187806"/>
            <a:ext cx="6050183" cy="122595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A6ECE6CA-C10B-EAD6-DC3F-E439ECD420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75" y="3494342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393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Bild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FE2F32-6EE2-A66A-F049-A75EB8355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91044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F7FFF-4C5B-4019-9384-D49F46D526EB}"/>
              </a:ext>
            </a:extLst>
          </p:cNvPr>
          <p:cNvGrpSpPr/>
          <p:nvPr userDrawn="1"/>
        </p:nvGrpSpPr>
        <p:grpSpPr>
          <a:xfrm>
            <a:off x="300038" y="2622445"/>
            <a:ext cx="11530012" cy="2396064"/>
            <a:chOff x="705451" y="5067472"/>
            <a:chExt cx="11671993" cy="2379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86F8AD-DF01-425F-82E1-C7B3B54D2332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BEDEC5-A311-4772-8ED2-5EF31FB83501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7D64E6-1F9F-4943-B9B8-CBECB838132F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DB665266-C462-42A5-A4D5-0A4E4B3C8209}"/>
                </a:ext>
              </a:extLst>
            </p:cNvPr>
            <p:cNvSpPr/>
            <p:nvPr/>
          </p:nvSpPr>
          <p:spPr>
            <a:xfrm rot="10800000">
              <a:off x="7823797" y="5085324"/>
              <a:ext cx="3171078" cy="2359413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53017"/>
                <a:gd name="connsiteX1" fmla="*/ 2327681 w 2327681"/>
                <a:gd name="connsiteY1" fmla="*/ 0 h 1453017"/>
                <a:gd name="connsiteX2" fmla="*/ 1123354 w 2327681"/>
                <a:gd name="connsiteY2" fmla="*/ 1453017 h 1453017"/>
                <a:gd name="connsiteX3" fmla="*/ 0 w 2327681"/>
                <a:gd name="connsiteY3" fmla="*/ 1443354 h 1453017"/>
                <a:gd name="connsiteX4" fmla="*/ 0 w 2327681"/>
                <a:gd name="connsiteY4" fmla="*/ 0 h 1453017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357212 w 2327681"/>
                <a:gd name="connsiteY2" fmla="*/ 1404700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50756 w 2327681"/>
                <a:gd name="connsiteY2" fmla="*/ 141436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46128 w 2327681"/>
                <a:gd name="connsiteY2" fmla="*/ 1441140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18357 w 2327681"/>
                <a:gd name="connsiteY2" fmla="*/ 1437315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18357 w 2327681"/>
                <a:gd name="connsiteY2" fmla="*/ 1439228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20093 w 2327681"/>
                <a:gd name="connsiteY2" fmla="*/ 1442097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1420093" y="1442097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19B77B6-560F-4AB3-8F49-584C7551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3081813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311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64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  <p15:guide id="8" orient="horz" pos="4110">
          <p15:clr>
            <a:srgbClr val="F26B43"/>
          </p15:clr>
        </p15:guide>
        <p15:guide id="9" pos="226">
          <p15:clr>
            <a:srgbClr val="F26B43"/>
          </p15:clr>
        </p15:guide>
        <p15:guide id="10" pos="7452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LILA // Titel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713D4A-FDF8-A998-FD22-C655EA857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375" y="1052513"/>
            <a:ext cx="55752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75DE63E-7FFF-37EE-B128-8FB9108D3E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4185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LILA // // Titel mit Text und Bild (links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185" y="1052513"/>
            <a:ext cx="5587428" cy="52927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82014B-9E10-4003-A8A5-0A7AE084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57CD0DC-07D7-1C19-8379-6C8664096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92629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tabLst>
                <a:tab pos="6704013" algn="l"/>
              </a:tabLst>
            </a:pPr>
            <a:endParaRPr lang="de-D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8" y="321987"/>
            <a:ext cx="3034215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9466" y="2148596"/>
            <a:ext cx="11273919" cy="4022292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4755" y="-69840"/>
            <a:ext cx="2210256" cy="1243269"/>
          </a:xfrm>
          <a:prstGeom prst="rect">
            <a:avLst/>
          </a:prstGeom>
          <a:ln>
            <a:noFill/>
          </a:ln>
        </p:spPr>
      </p:pic>
      <p:pic>
        <p:nvPicPr>
          <p:cNvPr id="5" name="Picture 7" descr="ECMWF_Master_Logo_CMYK_nostrap (1).eps">
            <a:extLst>
              <a:ext uri="{FF2B5EF4-FFF2-40B4-BE49-F238E27FC236}">
                <a16:creationId xmlns:a16="http://schemas.microsoft.com/office/drawing/2014/main" id="{C9254126-6624-619B-1A8F-AC5583495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21" name="Grafik 18">
            <a:extLst>
              <a:ext uri="{FF2B5EF4-FFF2-40B4-BE49-F238E27FC236}">
                <a16:creationId xmlns:a16="http://schemas.microsoft.com/office/drawing/2014/main" id="{2CE6BABB-A4AC-9533-E5E5-910AA1ED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5" t="594"/>
          <a:stretch/>
        </p:blipFill>
        <p:spPr>
          <a:xfrm>
            <a:off x="4201579" y="272309"/>
            <a:ext cx="3836841" cy="335759"/>
          </a:xfrm>
          <a:prstGeom prst="rect">
            <a:avLst/>
          </a:prstGeom>
        </p:spPr>
      </p:pic>
      <p:pic>
        <p:nvPicPr>
          <p:cNvPr id="22" name="Grafik 18">
            <a:extLst>
              <a:ext uri="{FF2B5EF4-FFF2-40B4-BE49-F238E27FC236}">
                <a16:creationId xmlns:a16="http://schemas.microsoft.com/office/drawing/2014/main" id="{9469DF23-D1D5-F094-F2AF-8C3853CCE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97" b="-84959"/>
          <a:stretch/>
        </p:blipFill>
        <p:spPr>
          <a:xfrm>
            <a:off x="2597203" y="344073"/>
            <a:ext cx="1466424" cy="5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1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90920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0"/>
            <a:ext cx="11028363" cy="944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32214BA4-62B2-36A1-7AA0-5AAE44543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60153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2504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0"/>
            <a:ext cx="11028363" cy="9445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C5DB09-5C68-4A51-BB61-6A35A5EA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711615D-5A39-C77E-FD1A-4A38150B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1052513"/>
            <a:ext cx="1152048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9456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5">
            <a:extLst>
              <a:ext uri="{FF2B5EF4-FFF2-40B4-BE49-F238E27FC236}">
                <a16:creationId xmlns:a16="http://schemas.microsoft.com/office/drawing/2014/main" id="{D80CC195-B48D-1FA7-F30B-89EFECB80251}"/>
              </a:ext>
            </a:extLst>
          </p:cNvPr>
          <p:cNvSpPr/>
          <p:nvPr userDrawn="1"/>
        </p:nvSpPr>
        <p:spPr>
          <a:xfrm>
            <a:off x="0" y="0"/>
            <a:ext cx="11028363" cy="9445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8820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1182D8A-984B-E548-92ED-5A7391C9B6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183" y="1052513"/>
            <a:ext cx="5587429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EDB871B-B82A-8E75-D09E-726E836438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86B43051-C04A-4571-C300-D78A89B12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05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>
            <a:extLst>
              <a:ext uri="{FF2B5EF4-FFF2-40B4-BE49-F238E27FC236}">
                <a16:creationId xmlns:a16="http://schemas.microsoft.com/office/drawing/2014/main" id="{C5915DE7-5E30-8768-AAFD-52DC3A4A563D}"/>
              </a:ext>
            </a:extLst>
          </p:cNvPr>
          <p:cNvSpPr/>
          <p:nvPr userDrawn="1"/>
        </p:nvSpPr>
        <p:spPr>
          <a:xfrm>
            <a:off x="0" y="0"/>
            <a:ext cx="11028363" cy="9445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185" y="1052513"/>
            <a:ext cx="5587428" cy="52927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F1F2F1B-4C80-A20B-503F-0D685F1B01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04863A05-472D-7B9F-07E5-21B509F2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9391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0047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0"/>
            <a:ext cx="11028363" cy="944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F9595B-11B3-4259-84E9-EA0F02B6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0190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Ti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616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-1"/>
            <a:ext cx="11028363" cy="944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1052513"/>
            <a:ext cx="1152048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B2C323BD-80B8-8B00-4C67-F893954F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92403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Titel Text_Bild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616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-1"/>
            <a:ext cx="11028363" cy="944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2EA26DF-08BA-5B18-09E9-E2E3AFA102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72824" y="1052513"/>
            <a:ext cx="1019175" cy="52927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9E80A05-34D5-B821-6C64-135B72A4A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1052513"/>
            <a:ext cx="10728325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E43AB07A-A488-40F9-B394-26FF4B96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07081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Titel mit 2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5">
            <a:extLst>
              <a:ext uri="{FF2B5EF4-FFF2-40B4-BE49-F238E27FC236}">
                <a16:creationId xmlns:a16="http://schemas.microsoft.com/office/drawing/2014/main" id="{D80CC195-B48D-1FA7-F30B-89EFECB80251}"/>
              </a:ext>
            </a:extLst>
          </p:cNvPr>
          <p:cNvSpPr/>
          <p:nvPr userDrawn="1"/>
        </p:nvSpPr>
        <p:spPr>
          <a:xfrm>
            <a:off x="0" y="-1"/>
            <a:ext cx="11096053" cy="972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8820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F2E8EC38-3800-5B3F-19B0-830700A1547B}"/>
              </a:ext>
            </a:extLst>
          </p:cNvPr>
          <p:cNvSpPr/>
          <p:nvPr userDrawn="1"/>
        </p:nvSpPr>
        <p:spPr>
          <a:xfrm>
            <a:off x="0" y="-1"/>
            <a:ext cx="11028363" cy="944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9EE2288-6B2D-F5FD-C2AA-E090F24A2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183" y="1052513"/>
            <a:ext cx="5587429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848F1B-1622-CE2D-1EF6-99A24CEEAB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1295E353-4583-9764-089A-E212A4C6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9852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Titel mit 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185" y="1052513"/>
            <a:ext cx="5587428" cy="52927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B43AE4A8-1F08-001C-822E-F8D8A2B8A56A}"/>
              </a:ext>
            </a:extLst>
          </p:cNvPr>
          <p:cNvSpPr/>
          <p:nvPr userDrawn="1"/>
        </p:nvSpPr>
        <p:spPr>
          <a:xfrm>
            <a:off x="0" y="-1"/>
            <a:ext cx="11028363" cy="944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FC68A16-08D3-5699-C250-308A068D21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pc="0"/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pc="0"/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9CB150F-FBC3-B007-A48A-1F6CCCEC1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4129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//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-1"/>
            <a:ext cx="11028363" cy="944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87444A5-A456-A7F9-DBFE-173AC601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9806487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90DCEDC2-7ECC-93F4-1771-02C8B180DD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03099" y="205740"/>
            <a:ext cx="657001" cy="6324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/>
              <a:t>Partner</a:t>
            </a:r>
            <a:br>
              <a:rPr lang="de-DE"/>
            </a:br>
            <a:r>
              <a:rPr lang="de-DE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7453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8" y="321987"/>
            <a:ext cx="3034215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0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29D187-86F4-94E4-4D06-E36C1DF1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72832F9-FEEC-E483-2D63-3E671E05E8DA}"/>
              </a:ext>
            </a:extLst>
          </p:cNvPr>
          <p:cNvSpPr/>
          <p:nvPr userDrawn="1"/>
        </p:nvSpPr>
        <p:spPr>
          <a:xfrm>
            <a:off x="465665" y="2151366"/>
            <a:ext cx="5388483" cy="4063537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4053E21-5CD9-F3EF-EC6C-92E53C53C202}"/>
              </a:ext>
            </a:extLst>
          </p:cNvPr>
          <p:cNvSpPr/>
          <p:nvPr/>
        </p:nvSpPr>
        <p:spPr>
          <a:xfrm>
            <a:off x="6264964" y="2151366"/>
            <a:ext cx="5388483" cy="4063537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A05A0A9-3C28-B2A5-8D7B-BB06789A1CA0}"/>
              </a:ext>
            </a:extLst>
          </p:cNvPr>
          <p:cNvSpPr/>
          <p:nvPr/>
        </p:nvSpPr>
        <p:spPr>
          <a:xfrm>
            <a:off x="6274903" y="2151366"/>
            <a:ext cx="5388483" cy="698980"/>
          </a:xfrm>
          <a:prstGeom prst="rect">
            <a:avLst/>
          </a:prstGeom>
          <a:solidFill>
            <a:srgbClr val="1B2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8F07BDA-DA5E-44CD-4292-859CD9EF229D}"/>
              </a:ext>
            </a:extLst>
          </p:cNvPr>
          <p:cNvSpPr txBox="1"/>
          <p:nvPr/>
        </p:nvSpPr>
        <p:spPr>
          <a:xfrm>
            <a:off x="6256667" y="3123105"/>
            <a:ext cx="2901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How would heatwaves look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in 50 years in a +2° or +4° world?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AF106C5-E8E7-361A-B199-274BC1FE7BCC}"/>
              </a:ext>
            </a:extLst>
          </p:cNvPr>
          <p:cNvSpPr/>
          <p:nvPr userDrawn="1"/>
        </p:nvSpPr>
        <p:spPr>
          <a:xfrm>
            <a:off x="454056" y="2151366"/>
            <a:ext cx="5388483" cy="698980"/>
          </a:xfrm>
          <a:prstGeom prst="rect">
            <a:avLst/>
          </a:prstGeom>
          <a:solidFill>
            <a:srgbClr val="1B2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B1B8FA0-4D59-45B0-B06B-A43DAA3E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8" y="1109600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1" name="Picture 7" descr="ECMWF_Master_Logo_CMYK_nostrap (1).eps">
            <a:extLst>
              <a:ext uri="{FF2B5EF4-FFF2-40B4-BE49-F238E27FC236}">
                <a16:creationId xmlns:a16="http://schemas.microsoft.com/office/drawing/2014/main" id="{0021424A-40B0-4432-0BB0-8FF1FA675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5" name="Grafik 18">
            <a:extLst>
              <a:ext uri="{FF2B5EF4-FFF2-40B4-BE49-F238E27FC236}">
                <a16:creationId xmlns:a16="http://schemas.microsoft.com/office/drawing/2014/main" id="{374D67B7-C002-30A2-A3A7-484B23B40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2548" b="-19553"/>
          <a:stretch/>
        </p:blipFill>
        <p:spPr>
          <a:xfrm>
            <a:off x="11287635" y="282584"/>
            <a:ext cx="668217" cy="4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75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// TItel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38B0EC1-8D7F-8BED-9977-756CBF2762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1052513"/>
            <a:ext cx="1152048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EF010D-99B0-40C5-4135-EF4B80E9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9806487" cy="720725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CF68503B-5B46-19E8-3C2B-79F76F327C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03099" y="205740"/>
            <a:ext cx="657001" cy="6324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/>
              <a:t>Partner</a:t>
            </a:r>
            <a:br>
              <a:rPr lang="de-DE"/>
            </a:br>
            <a:r>
              <a:rPr lang="de-DE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565171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// Titel mit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713D4A-FDF8-A998-FD22-C655EA857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375" y="1052513"/>
            <a:ext cx="55752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75DE63E-7FFF-37EE-B128-8FB9108D3E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CF67A69-0E46-FB3E-0C0A-1B65076C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9806487" cy="720725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57D006D-2311-AD4E-17DF-9005E8BF8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03099" y="205740"/>
            <a:ext cx="657001" cy="6324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/>
              <a:t>Partner</a:t>
            </a:r>
            <a:br>
              <a:rPr lang="de-DE"/>
            </a:br>
            <a:r>
              <a:rPr lang="de-DE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93330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// // Titel mit Text und Bild (links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185" y="1052513"/>
            <a:ext cx="5587428" cy="52927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57CD0DC-07D7-1C19-8379-6C8664096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2093229-C08B-F1BE-C5CA-A0C7DD0D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9806487" cy="720725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51BE0378-4981-E236-93BA-6F8EF9493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03099" y="205740"/>
            <a:ext cx="657001" cy="6324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/>
              <a:t>Partner</a:t>
            </a:r>
            <a:br>
              <a:rPr lang="de-DE"/>
            </a:br>
            <a:r>
              <a:rPr lang="de-DE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3801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 ist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2EF8E0-6383-6636-5403-50083D1A0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394960"/>
          </a:xfrm>
          <a:prstGeom prst="rect">
            <a:avLst/>
          </a:prstGeom>
        </p:spPr>
      </p:pic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228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1E43A7E-92FC-DBE3-678B-A0B21C5584FA}"/>
              </a:ext>
            </a:extLst>
          </p:cNvPr>
          <p:cNvSpPr/>
          <p:nvPr userDrawn="1"/>
        </p:nvSpPr>
        <p:spPr>
          <a:xfrm>
            <a:off x="0" y="3791566"/>
            <a:ext cx="12192000" cy="3066434"/>
          </a:xfrm>
          <a:prstGeom prst="rect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9344108" cy="1516973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br>
              <a:rPr lang="de-DE"/>
            </a:br>
            <a:r>
              <a:rPr lang="de-DE"/>
              <a:t>title style</a:t>
            </a:r>
          </a:p>
        </p:txBody>
      </p:sp>
      <p:sp>
        <p:nvSpPr>
          <p:cNvPr id="20" name="Rechteck 9">
            <a:extLst>
              <a:ext uri="{FF2B5EF4-FFF2-40B4-BE49-F238E27FC236}">
                <a16:creationId xmlns:a16="http://schemas.microsoft.com/office/drawing/2014/main" id="{C0EFF9DA-A241-A53E-A401-F939F7099015}"/>
              </a:ext>
            </a:extLst>
          </p:cNvPr>
          <p:cNvSpPr/>
          <p:nvPr userDrawn="1"/>
        </p:nvSpPr>
        <p:spPr>
          <a:xfrm>
            <a:off x="8073823" y="55399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Tel: +49 89 45 21 614 – 0</a:t>
            </a:r>
            <a:br>
              <a:rPr lang="de-DE" sz="1800" ker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ker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de-DE" sz="18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mail@vista-geo.de</a:t>
            </a: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hteck 9">
            <a:extLst>
              <a:ext uri="{FF2B5EF4-FFF2-40B4-BE49-F238E27FC236}">
                <a16:creationId xmlns:a16="http://schemas.microsoft.com/office/drawing/2014/main" id="{C51CFAF3-2AA5-4A15-CF5F-C3A3C2109099}"/>
              </a:ext>
            </a:extLst>
          </p:cNvPr>
          <p:cNvSpPr/>
          <p:nvPr userDrawn="1"/>
        </p:nvSpPr>
        <p:spPr>
          <a:xfrm>
            <a:off x="8073823" y="4868566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800" ker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Gabelsbergerstraße 51</a:t>
            </a:r>
          </a:p>
          <a:p>
            <a:pPr lvl="0" defTabSz="914400">
              <a:defRPr/>
            </a:pPr>
            <a:r>
              <a:rPr lang="de-DE" sz="1800" ker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80333 München</a:t>
            </a:r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8594F0C7-07FD-F84A-9E8F-B66325E70723}"/>
              </a:ext>
            </a:extLst>
          </p:cNvPr>
          <p:cNvSpPr/>
          <p:nvPr userDrawn="1"/>
        </p:nvSpPr>
        <p:spPr>
          <a:xfrm>
            <a:off x="8073823" y="609417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1" ker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vista-geo.de</a:t>
            </a:r>
          </a:p>
          <a:p>
            <a:pPr lvl="0" defTabSz="914400"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rafik 22">
            <a:hlinkClick r:id="rId8" action="ppaction://hlinksldjump"/>
            <a:extLst>
              <a:ext uri="{FF2B5EF4-FFF2-40B4-BE49-F238E27FC236}">
                <a16:creationId xmlns:a16="http://schemas.microsoft.com/office/drawing/2014/main" id="{C6AF2872-1B97-1ED5-F1BD-79118A55EA3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12" y="4055957"/>
            <a:ext cx="2552531" cy="25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31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 fix_Kontaktper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2EF8E0-6383-6636-5403-50083D1A0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394960"/>
          </a:xfrm>
          <a:prstGeom prst="rect">
            <a:avLst/>
          </a:prstGeom>
        </p:spPr>
      </p:pic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228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1E43A7E-92FC-DBE3-678B-A0B21C5584FA}"/>
              </a:ext>
            </a:extLst>
          </p:cNvPr>
          <p:cNvSpPr/>
          <p:nvPr userDrawn="1"/>
        </p:nvSpPr>
        <p:spPr>
          <a:xfrm>
            <a:off x="0" y="3791566"/>
            <a:ext cx="12192000" cy="3066434"/>
          </a:xfrm>
          <a:prstGeom prst="rect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9344108" cy="1516973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br>
              <a:rPr lang="de-DE"/>
            </a:br>
            <a:r>
              <a:rPr lang="de-DE"/>
              <a:t>title style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D0A2B0C-202B-EE99-C22D-2CB8C8A865F5}"/>
              </a:ext>
            </a:extLst>
          </p:cNvPr>
          <p:cNvSpPr/>
          <p:nvPr userDrawn="1"/>
        </p:nvSpPr>
        <p:spPr>
          <a:xfrm>
            <a:off x="0" y="3791566"/>
            <a:ext cx="12192000" cy="3066434"/>
          </a:xfrm>
          <a:prstGeom prst="rect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5" name="Rechteck 9">
            <a:extLst>
              <a:ext uri="{FF2B5EF4-FFF2-40B4-BE49-F238E27FC236}">
                <a16:creationId xmlns:a16="http://schemas.microsoft.com/office/drawing/2014/main" id="{C54F06D2-1C28-9D4E-C5F2-41D00536E8CD}"/>
              </a:ext>
            </a:extLst>
          </p:cNvPr>
          <p:cNvSpPr/>
          <p:nvPr userDrawn="1"/>
        </p:nvSpPr>
        <p:spPr>
          <a:xfrm>
            <a:off x="9196568" y="55399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Tel: +49 89 45 21 614 – 0</a:t>
            </a:r>
            <a:br>
              <a:rPr lang="de-DE" sz="1800" ker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ker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de-DE" sz="18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mail@vista-geo.de</a:t>
            </a: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9">
            <a:extLst>
              <a:ext uri="{FF2B5EF4-FFF2-40B4-BE49-F238E27FC236}">
                <a16:creationId xmlns:a16="http://schemas.microsoft.com/office/drawing/2014/main" id="{AE95A797-5977-55D4-B8ED-F1C2BA6AB6D1}"/>
              </a:ext>
            </a:extLst>
          </p:cNvPr>
          <p:cNvSpPr/>
          <p:nvPr userDrawn="1"/>
        </p:nvSpPr>
        <p:spPr>
          <a:xfrm>
            <a:off x="9196568" y="4868566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800" ker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Gabelsbergerstraße 51</a:t>
            </a:r>
          </a:p>
          <a:p>
            <a:pPr lvl="0" defTabSz="914400">
              <a:defRPr/>
            </a:pPr>
            <a:r>
              <a:rPr lang="de-DE" sz="1800" ker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80333 München</a:t>
            </a:r>
          </a:p>
        </p:txBody>
      </p:sp>
      <p:sp>
        <p:nvSpPr>
          <p:cNvPr id="7" name="Rechteck 9">
            <a:extLst>
              <a:ext uri="{FF2B5EF4-FFF2-40B4-BE49-F238E27FC236}">
                <a16:creationId xmlns:a16="http://schemas.microsoft.com/office/drawing/2014/main" id="{D608E6D2-C093-36EA-A3E2-64ABA5DCDD0F}"/>
              </a:ext>
            </a:extLst>
          </p:cNvPr>
          <p:cNvSpPr/>
          <p:nvPr userDrawn="1"/>
        </p:nvSpPr>
        <p:spPr>
          <a:xfrm>
            <a:off x="9196568" y="609417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1" ker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vista-geo.de</a:t>
            </a:r>
          </a:p>
          <a:p>
            <a:pPr lvl="0" defTabSz="914400"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hlinkClick r:id="rId8" action="ppaction://hlinksldjump"/>
            <a:extLst>
              <a:ext uri="{FF2B5EF4-FFF2-40B4-BE49-F238E27FC236}">
                <a16:creationId xmlns:a16="http://schemas.microsoft.com/office/drawing/2014/main" id="{BCF70C69-A5FF-427E-30C9-084DAEFAEF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57" y="4055957"/>
            <a:ext cx="2552531" cy="2552531"/>
          </a:xfrm>
          <a:prstGeom prst="rect">
            <a:avLst/>
          </a:prstGeom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56302EA-6E46-1926-1200-9E7CFC109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054" y="4997635"/>
            <a:ext cx="2806959" cy="44623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de-DE"/>
              <a:t>Kontakt Name</a:t>
            </a:r>
            <a:br>
              <a:rPr lang="de-DE"/>
            </a:br>
            <a:r>
              <a:rPr lang="de-DE"/>
              <a:t>Position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CA337DE-BC57-2697-3291-1D56559CE6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054" y="5848240"/>
            <a:ext cx="2806959" cy="4462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Tel:</a:t>
            </a:r>
            <a:br>
              <a:rPr lang="de-DE"/>
            </a:br>
            <a:r>
              <a:rPr lang="de-DE"/>
              <a:t>E-Mail: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1DD307B0-8FF9-3001-5E4C-7A009AC5FD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7514" y="4997635"/>
            <a:ext cx="2806959" cy="44623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de-DE"/>
              <a:t>Kontakt Name</a:t>
            </a:r>
            <a:br>
              <a:rPr lang="de-DE"/>
            </a:br>
            <a:r>
              <a:rPr lang="de-DE"/>
              <a:t>Position</a:t>
            </a:r>
          </a:p>
        </p:txBody>
      </p:sp>
      <p:sp>
        <p:nvSpPr>
          <p:cNvPr id="24" name="Textplatzhalter 16">
            <a:extLst>
              <a:ext uri="{FF2B5EF4-FFF2-40B4-BE49-F238E27FC236}">
                <a16:creationId xmlns:a16="http://schemas.microsoft.com/office/drawing/2014/main" id="{BFF262F2-5DED-F1E7-93AD-BCB03F308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7514" y="5848240"/>
            <a:ext cx="2806959" cy="4462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Tel:</a:t>
            </a:r>
            <a:br>
              <a:rPr lang="de-DE"/>
            </a:br>
            <a:r>
              <a:rPr lang="de-DE"/>
              <a:t>E-Mail:</a:t>
            </a:r>
          </a:p>
        </p:txBody>
      </p:sp>
    </p:spTree>
    <p:extLst>
      <p:ext uri="{BB962C8B-B14F-4D97-AF65-F5344CB8AC3E}">
        <p14:creationId xmlns:p14="http://schemas.microsoft.com/office/powerpoint/2010/main" val="1783894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folie_Thema_Verfas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rId4" action="ppaction://hlinksldjump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defTabSz="457200">
              <a:spcAft>
                <a:spcPts val="1200"/>
              </a:spcAft>
            </a:pPr>
            <a:endParaRPr lang="de-DE" sz="1400" kern="600" err="1">
              <a:solidFill>
                <a:srgbClr val="FFFFFF"/>
              </a:solidFill>
            </a:endParaRPr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defTabSz="457200">
              <a:spcAft>
                <a:spcPts val="1200"/>
              </a:spcAft>
            </a:pPr>
            <a:endParaRPr lang="de-DE" sz="1400" kern="600" err="1">
              <a:solidFill>
                <a:srgbClr val="FFFFFF"/>
              </a:solidFill>
            </a:endParaRPr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 defTabSz="457200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rgbClr val="FFFFFF"/>
              </a:solidFill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4954541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5AFA4593-1223-C3F7-16FC-EBBB2C99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7" y="3717137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DD1486-B18A-CE9C-1852-B9AA590AA8CF}"/>
              </a:ext>
            </a:extLst>
          </p:cNvPr>
          <p:cNvSpPr txBox="1"/>
          <p:nvPr userDrawn="1"/>
        </p:nvSpPr>
        <p:spPr>
          <a:xfrm>
            <a:off x="235041" y="4821313"/>
            <a:ext cx="28276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b="1" kern="0">
                <a:solidFill>
                  <a:srgbClr val="000000"/>
                </a:solidFill>
                <a:latin typeface="+mn-lt"/>
              </a:rPr>
              <a:t>Vista GmbH</a:t>
            </a:r>
          </a:p>
          <a:p>
            <a:pPr>
              <a:defRPr/>
            </a:pPr>
            <a:r>
              <a:rPr lang="de-DE" kern="0" err="1">
                <a:solidFill>
                  <a:srgbClr val="000000"/>
                </a:solidFill>
                <a:latin typeface="+mn-lt"/>
              </a:rPr>
              <a:t>founded</a:t>
            </a:r>
            <a:r>
              <a:rPr lang="de-DE" kern="0">
                <a:solidFill>
                  <a:srgbClr val="000000"/>
                </a:solidFill>
                <a:latin typeface="+mn-lt"/>
              </a:rPr>
              <a:t> 1995</a:t>
            </a:r>
          </a:p>
          <a:p>
            <a:pPr>
              <a:defRPr/>
            </a:pPr>
            <a:r>
              <a:rPr lang="de-DE" kern="0" err="1">
                <a:solidFill>
                  <a:srgbClr val="000000"/>
                </a:solidFill>
                <a:latin typeface="+mn-lt"/>
              </a:rPr>
              <a:t>Based</a:t>
            </a:r>
            <a:r>
              <a:rPr lang="de-DE" kern="0">
                <a:solidFill>
                  <a:srgbClr val="000000"/>
                </a:solidFill>
                <a:latin typeface="+mn-lt"/>
              </a:rPr>
              <a:t> in München</a:t>
            </a:r>
          </a:p>
          <a:p>
            <a:pPr>
              <a:defRPr/>
            </a:pPr>
            <a:endParaRPr lang="de-DE" kern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de-DE" kern="0" err="1">
                <a:solidFill>
                  <a:srgbClr val="000000"/>
                </a:solidFill>
                <a:latin typeface="+mn-lt"/>
              </a:rPr>
              <a:t>since</a:t>
            </a:r>
            <a:r>
              <a:rPr lang="de-DE" kern="0">
                <a:solidFill>
                  <a:srgbClr val="000000"/>
                </a:solidFill>
                <a:latin typeface="+mn-lt"/>
              </a:rPr>
              <a:t> 2017 BayWa </a:t>
            </a:r>
            <a:br>
              <a:rPr lang="de-DE" kern="0">
                <a:solidFill>
                  <a:srgbClr val="000000"/>
                </a:solidFill>
                <a:latin typeface="+mn-lt"/>
              </a:rPr>
            </a:br>
            <a:r>
              <a:rPr lang="de-DE" kern="0" err="1">
                <a:solidFill>
                  <a:srgbClr val="000000"/>
                </a:solidFill>
                <a:latin typeface="+mn-lt"/>
              </a:rPr>
              <a:t>Majority</a:t>
            </a:r>
            <a:r>
              <a:rPr lang="de-DE" kern="0">
                <a:solidFill>
                  <a:srgbClr val="000000"/>
                </a:solidFill>
                <a:latin typeface="+mn-lt"/>
              </a:rPr>
              <a:t> Shareholder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4A1A0F-C328-42A8-FBD8-6E14C3009D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2" y="5949072"/>
            <a:ext cx="473397" cy="499198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67D627B-236D-3144-C97B-D498E076B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7AC809EB-69E9-9D7C-A955-266E99EEB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37" y="409062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1724329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tabLst>
                <a:tab pos="6704013" algn="l"/>
              </a:tabLst>
            </a:pPr>
            <a:endParaRPr lang="de-D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8" y="321987"/>
            <a:ext cx="3034215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9466" y="2148596"/>
            <a:ext cx="11273919" cy="4022292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4755" y="-69840"/>
            <a:ext cx="2210256" cy="1243269"/>
          </a:xfrm>
          <a:prstGeom prst="rect">
            <a:avLst/>
          </a:prstGeom>
          <a:ln>
            <a:noFill/>
          </a:ln>
        </p:spPr>
      </p:pic>
      <p:pic>
        <p:nvPicPr>
          <p:cNvPr id="5" name="Picture 7" descr="ECMWF_Master_Logo_CMYK_nostrap (1).eps">
            <a:extLst>
              <a:ext uri="{FF2B5EF4-FFF2-40B4-BE49-F238E27FC236}">
                <a16:creationId xmlns:a16="http://schemas.microsoft.com/office/drawing/2014/main" id="{C9254126-6624-619B-1A8F-AC5583495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21" name="Grafik 18">
            <a:extLst>
              <a:ext uri="{FF2B5EF4-FFF2-40B4-BE49-F238E27FC236}">
                <a16:creationId xmlns:a16="http://schemas.microsoft.com/office/drawing/2014/main" id="{2CE6BABB-A4AC-9533-E5E5-910AA1ED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5" t="594"/>
          <a:stretch/>
        </p:blipFill>
        <p:spPr>
          <a:xfrm>
            <a:off x="4201579" y="272309"/>
            <a:ext cx="3836841" cy="335759"/>
          </a:xfrm>
          <a:prstGeom prst="rect">
            <a:avLst/>
          </a:prstGeom>
        </p:spPr>
      </p:pic>
      <p:pic>
        <p:nvPicPr>
          <p:cNvPr id="22" name="Grafik 18">
            <a:extLst>
              <a:ext uri="{FF2B5EF4-FFF2-40B4-BE49-F238E27FC236}">
                <a16:creationId xmlns:a16="http://schemas.microsoft.com/office/drawing/2014/main" id="{9469DF23-D1D5-F094-F2AF-8C3853CCE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97" b="-84959"/>
          <a:stretch/>
        </p:blipFill>
        <p:spPr>
          <a:xfrm>
            <a:off x="2597203" y="344073"/>
            <a:ext cx="1466424" cy="5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7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036FE5B-6585-5DF9-4EFC-9D334A6CC690}"/>
              </a:ext>
            </a:extLst>
          </p:cNvPr>
          <p:cNvSpPr/>
          <p:nvPr userDrawn="1"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0A6AA6"/>
              </a:gs>
              <a:gs pos="41000">
                <a:srgbClr val="191C38"/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5BEAB"/>
              </a:solidFill>
            </a:endParaRPr>
          </a:p>
        </p:txBody>
      </p:sp>
      <p:pic>
        <p:nvPicPr>
          <p:cNvPr id="8" name="Picture 10" descr="1. What is a digital twin-white-left-zero.png">
            <a:extLst>
              <a:ext uri="{FF2B5EF4-FFF2-40B4-BE49-F238E27FC236}">
                <a16:creationId xmlns:a16="http://schemas.microsoft.com/office/drawing/2014/main" id="{F9D1A281-453E-4E8A-6AFE-071424079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"/>
          <a:stretch/>
        </p:blipFill>
        <p:spPr>
          <a:xfrm>
            <a:off x="7264401" y="681253"/>
            <a:ext cx="8967025" cy="50439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914F039-0406-7B94-7481-A6968EF9E231}"/>
              </a:ext>
            </a:extLst>
          </p:cNvPr>
          <p:cNvSpPr txBox="1">
            <a:spLocks/>
          </p:cNvSpPr>
          <p:nvPr userDrawn="1"/>
        </p:nvSpPr>
        <p:spPr>
          <a:xfrm>
            <a:off x="454912" y="2955924"/>
            <a:ext cx="4921423" cy="757961"/>
          </a:xfrm>
          <a:prstGeom prst="rect">
            <a:avLst/>
          </a:prstGeom>
        </p:spPr>
        <p:txBody>
          <a:bodyPr lIns="121916" tIns="60958" rIns="121916" bIns="60958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0">
                <a:solidFill>
                  <a:srgbClr val="002742"/>
                </a:solidFill>
                <a:latin typeface="Rajdhani Medium"/>
                <a:ea typeface="+mj-ea"/>
                <a:cs typeface="Rajdhani Medium"/>
              </a:defRPr>
            </a:lvl1pPr>
          </a:lstStyle>
          <a:p>
            <a:r>
              <a:rPr lang="en-GB" sz="3199" b="1">
                <a:solidFill>
                  <a:srgbClr val="EB5761"/>
                </a:solidFill>
                <a:latin typeface="Rajdhani SemiBold" panose="02000000000000000000" pitchFamily="2" charset="77"/>
                <a:cs typeface="Rajdhani SemiBold" panose="02000000000000000000" pitchFamily="2" charset="77"/>
              </a:rPr>
              <a:t>Presentation Title</a:t>
            </a:r>
            <a:endParaRPr lang="en-US" sz="3199" b="1">
              <a:solidFill>
                <a:srgbClr val="EB5761"/>
              </a:solidFill>
              <a:latin typeface="Rajdhani SemiBold" panose="02000000000000000000" pitchFamily="2" charset="77"/>
              <a:cs typeface="Rajdhani SemiBold" panose="02000000000000000000" pitchFamily="2" charset="77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BEC5511-C7B2-03B1-F3DC-57DEB339DE60}"/>
              </a:ext>
            </a:extLst>
          </p:cNvPr>
          <p:cNvSpPr txBox="1">
            <a:spLocks/>
          </p:cNvSpPr>
          <p:nvPr userDrawn="1"/>
        </p:nvSpPr>
        <p:spPr>
          <a:xfrm>
            <a:off x="454911" y="3737790"/>
            <a:ext cx="3169375" cy="566500"/>
          </a:xfrm>
          <a:prstGeom prst="rect">
            <a:avLst/>
          </a:prstGeom>
        </p:spPr>
        <p:txBody>
          <a:bodyPr lIns="121916" tIns="60958" rIns="121916" bIns="60958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>
                <a:solidFill>
                  <a:srgbClr val="F7EBCD"/>
                </a:solidFill>
              </a:rPr>
              <a:t>Name</a:t>
            </a:r>
            <a:endParaRPr lang="en-US" sz="1867">
              <a:solidFill>
                <a:srgbClr val="F7EBCD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B95176-CCE2-B9EE-3FFB-F8466E54AE13}"/>
              </a:ext>
            </a:extLst>
          </p:cNvPr>
          <p:cNvSpPr txBox="1">
            <a:spLocks/>
          </p:cNvSpPr>
          <p:nvPr userDrawn="1"/>
        </p:nvSpPr>
        <p:spPr>
          <a:xfrm>
            <a:off x="454912" y="1343337"/>
            <a:ext cx="7393688" cy="1048553"/>
          </a:xfrm>
          <a:prstGeom prst="rect">
            <a:avLst/>
          </a:prstGeom>
        </p:spPr>
        <p:txBody>
          <a:bodyPr lIns="121916" tIns="60958" rIns="121916" bIns="60958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0">
                <a:solidFill>
                  <a:srgbClr val="002742"/>
                </a:solidFill>
                <a:latin typeface="Rajdhani Medium"/>
                <a:ea typeface="+mj-ea"/>
                <a:cs typeface="Rajdhani Medium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  <a:latin typeface="Rajdhani" panose="02000000000000000000" pitchFamily="2" charset="77"/>
                <a:cs typeface="Rajdhani" panose="02000000000000000000" pitchFamily="2" charset="77"/>
              </a:rPr>
              <a:t>ECMWF – DESTINATION EARTH</a:t>
            </a:r>
            <a:endParaRPr lang="en-US" sz="4000" b="1">
              <a:solidFill>
                <a:schemeClr val="bg1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</p:txBody>
      </p: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6A75B40F-C05B-30A7-1FE4-7BCC2C9C1727}"/>
              </a:ext>
            </a:extLst>
          </p:cNvPr>
          <p:cNvCxnSpPr>
            <a:cxnSpLocks/>
          </p:cNvCxnSpPr>
          <p:nvPr userDrawn="1"/>
        </p:nvCxnSpPr>
        <p:spPr>
          <a:xfrm>
            <a:off x="596912" y="2071412"/>
            <a:ext cx="6006313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B1996BC1-1827-DDB8-18CE-8FA894B3C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2" y="6057385"/>
            <a:ext cx="8967025" cy="3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51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tabLst>
                <a:tab pos="6703443" algn="l"/>
              </a:tabLst>
            </a:pPr>
            <a:endParaRPr lang="de-DE" sz="1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9467" y="2148596"/>
            <a:ext cx="11273919" cy="4022292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4755" y="-69839"/>
            <a:ext cx="2210256" cy="1243269"/>
          </a:xfrm>
          <a:prstGeom prst="rect">
            <a:avLst/>
          </a:prstGeom>
          <a:ln>
            <a:noFill/>
          </a:ln>
        </p:spPr>
      </p:pic>
      <p:pic>
        <p:nvPicPr>
          <p:cNvPr id="5" name="Picture 7" descr="ECMWF_Master_Logo_CMYK_nostrap (1).eps">
            <a:extLst>
              <a:ext uri="{FF2B5EF4-FFF2-40B4-BE49-F238E27FC236}">
                <a16:creationId xmlns:a16="http://schemas.microsoft.com/office/drawing/2014/main" id="{C9254126-6624-619B-1A8F-AC5583495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21" name="Grafik 18">
            <a:extLst>
              <a:ext uri="{FF2B5EF4-FFF2-40B4-BE49-F238E27FC236}">
                <a16:creationId xmlns:a16="http://schemas.microsoft.com/office/drawing/2014/main" id="{2CE6BABB-A4AC-9533-E5E5-910AA1ED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5" t="594"/>
          <a:stretch/>
        </p:blipFill>
        <p:spPr>
          <a:xfrm>
            <a:off x="4201580" y="272310"/>
            <a:ext cx="3836841" cy="335759"/>
          </a:xfrm>
          <a:prstGeom prst="rect">
            <a:avLst/>
          </a:prstGeom>
        </p:spPr>
      </p:pic>
      <p:pic>
        <p:nvPicPr>
          <p:cNvPr id="22" name="Grafik 18">
            <a:extLst>
              <a:ext uri="{FF2B5EF4-FFF2-40B4-BE49-F238E27FC236}">
                <a16:creationId xmlns:a16="http://schemas.microsoft.com/office/drawing/2014/main" id="{9469DF23-D1D5-F094-F2AF-8C3853CCE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97" b="-84959"/>
          <a:stretch/>
        </p:blipFill>
        <p:spPr>
          <a:xfrm>
            <a:off x="2597203" y="344073"/>
            <a:ext cx="1466424" cy="5492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60F911-5B01-231D-3618-4E64F9D1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990779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349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1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29D187-86F4-94E4-4D06-E36C1DF1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72832F9-FEEC-E483-2D63-3E671E05E8DA}"/>
              </a:ext>
            </a:extLst>
          </p:cNvPr>
          <p:cNvSpPr/>
          <p:nvPr userDrawn="1"/>
        </p:nvSpPr>
        <p:spPr>
          <a:xfrm>
            <a:off x="465666" y="2151367"/>
            <a:ext cx="5388483" cy="4063537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4053E21-5CD9-F3EF-EC6C-92E53C53C202}"/>
              </a:ext>
            </a:extLst>
          </p:cNvPr>
          <p:cNvSpPr/>
          <p:nvPr/>
        </p:nvSpPr>
        <p:spPr>
          <a:xfrm>
            <a:off x="6264965" y="2151367"/>
            <a:ext cx="5388483" cy="4063537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A05A0A9-3C28-B2A5-8D7B-BB06789A1CA0}"/>
              </a:ext>
            </a:extLst>
          </p:cNvPr>
          <p:cNvSpPr/>
          <p:nvPr/>
        </p:nvSpPr>
        <p:spPr>
          <a:xfrm>
            <a:off x="6274904" y="2151366"/>
            <a:ext cx="5388483" cy="698980"/>
          </a:xfrm>
          <a:prstGeom prst="rect">
            <a:avLst/>
          </a:prstGeom>
          <a:solidFill>
            <a:srgbClr val="1B2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8F07BDA-DA5E-44CD-4292-859CD9EF229D}"/>
              </a:ext>
            </a:extLst>
          </p:cNvPr>
          <p:cNvSpPr txBox="1"/>
          <p:nvPr/>
        </p:nvSpPr>
        <p:spPr>
          <a:xfrm>
            <a:off x="6256667" y="3123106"/>
            <a:ext cx="2901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How would heatwaves look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in 50 years in a +2° or +4° world?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AF106C5-E8E7-361A-B199-274BC1FE7BCC}"/>
              </a:ext>
            </a:extLst>
          </p:cNvPr>
          <p:cNvSpPr/>
          <p:nvPr userDrawn="1"/>
        </p:nvSpPr>
        <p:spPr>
          <a:xfrm>
            <a:off x="454056" y="2151366"/>
            <a:ext cx="5388483" cy="698980"/>
          </a:xfrm>
          <a:prstGeom prst="rect">
            <a:avLst/>
          </a:prstGeom>
          <a:solidFill>
            <a:srgbClr val="1B2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21" name="Picture 7" descr="ECMWF_Master_Logo_CMYK_nostrap (1).eps">
            <a:extLst>
              <a:ext uri="{FF2B5EF4-FFF2-40B4-BE49-F238E27FC236}">
                <a16:creationId xmlns:a16="http://schemas.microsoft.com/office/drawing/2014/main" id="{0021424A-40B0-4432-0BB0-8FF1FA675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5" name="Grafik 18">
            <a:extLst>
              <a:ext uri="{FF2B5EF4-FFF2-40B4-BE49-F238E27FC236}">
                <a16:creationId xmlns:a16="http://schemas.microsoft.com/office/drawing/2014/main" id="{374D67B7-C002-30A2-A3A7-484B23B40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2548" b="-19553"/>
          <a:stretch/>
        </p:blipFill>
        <p:spPr>
          <a:xfrm>
            <a:off x="11287635" y="282585"/>
            <a:ext cx="668217" cy="4754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24B956-7306-1D51-24F6-CC47D268C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990779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688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8" y="321987"/>
            <a:ext cx="3034215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0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29D187-86F4-94E4-4D06-E36C1DF1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72832F9-FEEC-E483-2D63-3E671E05E8DA}"/>
              </a:ext>
            </a:extLst>
          </p:cNvPr>
          <p:cNvSpPr/>
          <p:nvPr userDrawn="1"/>
        </p:nvSpPr>
        <p:spPr>
          <a:xfrm>
            <a:off x="465665" y="2151366"/>
            <a:ext cx="5388483" cy="4063537"/>
          </a:xfrm>
          <a:prstGeom prst="rect">
            <a:avLst/>
          </a:prstGeom>
          <a:solidFill>
            <a:srgbClr val="5B9BD5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4053E21-5CD9-F3EF-EC6C-92E53C53C202}"/>
              </a:ext>
            </a:extLst>
          </p:cNvPr>
          <p:cNvSpPr/>
          <p:nvPr/>
        </p:nvSpPr>
        <p:spPr>
          <a:xfrm>
            <a:off x="6264964" y="2151366"/>
            <a:ext cx="5388483" cy="4063537"/>
          </a:xfrm>
          <a:prstGeom prst="rect">
            <a:avLst/>
          </a:prstGeom>
          <a:solidFill>
            <a:srgbClr val="63BEB3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95769C-C0FB-74CF-3DBD-FA33DEC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41" y="1160892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ECMWF_Master_Logo_CMYK_nostrap (1).eps">
            <a:extLst>
              <a:ext uri="{FF2B5EF4-FFF2-40B4-BE49-F238E27FC236}">
                <a16:creationId xmlns:a16="http://schemas.microsoft.com/office/drawing/2014/main" id="{7CBCACE9-1FF2-B7DA-A628-8ECD740A8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5" name="Grafik 18">
            <a:extLst>
              <a:ext uri="{FF2B5EF4-FFF2-40B4-BE49-F238E27FC236}">
                <a16:creationId xmlns:a16="http://schemas.microsoft.com/office/drawing/2014/main" id="{BFFC7287-1912-4468-F6D0-8622D8FF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2548" b="-19553"/>
          <a:stretch/>
        </p:blipFill>
        <p:spPr>
          <a:xfrm>
            <a:off x="11287635" y="282584"/>
            <a:ext cx="668217" cy="4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30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1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29D187-86F4-94E4-4D06-E36C1DF1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72832F9-FEEC-E483-2D63-3E671E05E8DA}"/>
              </a:ext>
            </a:extLst>
          </p:cNvPr>
          <p:cNvSpPr/>
          <p:nvPr userDrawn="1"/>
        </p:nvSpPr>
        <p:spPr>
          <a:xfrm>
            <a:off x="465666" y="2151367"/>
            <a:ext cx="5388483" cy="4063537"/>
          </a:xfrm>
          <a:prstGeom prst="rect">
            <a:avLst/>
          </a:prstGeom>
          <a:solidFill>
            <a:srgbClr val="5B9BD5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4053E21-5CD9-F3EF-EC6C-92E53C53C202}"/>
              </a:ext>
            </a:extLst>
          </p:cNvPr>
          <p:cNvSpPr/>
          <p:nvPr/>
        </p:nvSpPr>
        <p:spPr>
          <a:xfrm>
            <a:off x="6264965" y="2151367"/>
            <a:ext cx="5388483" cy="4063537"/>
          </a:xfrm>
          <a:prstGeom prst="rect">
            <a:avLst/>
          </a:prstGeom>
          <a:solidFill>
            <a:srgbClr val="63BEB3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95769C-C0FB-74CF-3DBD-FA33DEC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41" y="1160893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ECMWF_Master_Logo_CMYK_nostrap (1).eps">
            <a:extLst>
              <a:ext uri="{FF2B5EF4-FFF2-40B4-BE49-F238E27FC236}">
                <a16:creationId xmlns:a16="http://schemas.microsoft.com/office/drawing/2014/main" id="{7CBCACE9-1FF2-B7DA-A628-8ECD740A8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5" name="Grafik 18">
            <a:extLst>
              <a:ext uri="{FF2B5EF4-FFF2-40B4-BE49-F238E27FC236}">
                <a16:creationId xmlns:a16="http://schemas.microsoft.com/office/drawing/2014/main" id="{BFFC7287-1912-4468-F6D0-8622D8FF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2548" b="-19553"/>
          <a:stretch/>
        </p:blipFill>
        <p:spPr>
          <a:xfrm>
            <a:off x="11287635" y="282585"/>
            <a:ext cx="668217" cy="4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4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1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29D187-86F4-94E4-4D06-E36C1DF1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95769C-C0FB-74CF-3DBD-FA33DEC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59" y="1358733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ECMWF_Master_Logo_CMYK_nostrap (1).eps">
            <a:extLst>
              <a:ext uri="{FF2B5EF4-FFF2-40B4-BE49-F238E27FC236}">
                <a16:creationId xmlns:a16="http://schemas.microsoft.com/office/drawing/2014/main" id="{7CBCACE9-1FF2-B7DA-A628-8ECD740A8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C74382F6-198F-1FE1-74C3-D1950EC77318}"/>
              </a:ext>
            </a:extLst>
          </p:cNvPr>
          <p:cNvSpPr/>
          <p:nvPr/>
        </p:nvSpPr>
        <p:spPr>
          <a:xfrm>
            <a:off x="9537682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600FB84-A435-C8B6-D0C5-1A142F8D44C0}"/>
              </a:ext>
            </a:extLst>
          </p:cNvPr>
          <p:cNvSpPr/>
          <p:nvPr/>
        </p:nvSpPr>
        <p:spPr>
          <a:xfrm>
            <a:off x="7269677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8A1F3409-383A-6D16-C684-BC74438D93E2}"/>
              </a:ext>
            </a:extLst>
          </p:cNvPr>
          <p:cNvSpPr/>
          <p:nvPr/>
        </p:nvSpPr>
        <p:spPr>
          <a:xfrm>
            <a:off x="5001674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C248939F-60C5-5527-7A97-260C6BD0866E}"/>
              </a:ext>
            </a:extLst>
          </p:cNvPr>
          <p:cNvSpPr/>
          <p:nvPr/>
        </p:nvSpPr>
        <p:spPr>
          <a:xfrm>
            <a:off x="2733669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FDCDE3FB-9D3F-D420-BAD8-36C43DBE7840}"/>
              </a:ext>
            </a:extLst>
          </p:cNvPr>
          <p:cNvSpPr/>
          <p:nvPr/>
        </p:nvSpPr>
        <p:spPr>
          <a:xfrm>
            <a:off x="512430" y="2905041"/>
            <a:ext cx="2055554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922DF0A-D8D3-5744-76AA-BA14F9CC22BC}"/>
              </a:ext>
            </a:extLst>
          </p:cNvPr>
          <p:cNvSpPr txBox="1">
            <a:spLocks/>
          </p:cNvSpPr>
          <p:nvPr userDrawn="1"/>
        </p:nvSpPr>
        <p:spPr>
          <a:xfrm>
            <a:off x="400930" y="2214133"/>
            <a:ext cx="11197721" cy="549251"/>
          </a:xfrm>
          <a:prstGeom prst="rect">
            <a:avLst/>
          </a:prstGeom>
        </p:spPr>
        <p:txBody>
          <a:bodyPr vert="horz" lIns="91437" tIns="45719" rIns="91437" bIns="45719" rtlCol="0" anchor="ctr">
            <a:noAutofit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2667" kern="1200" cap="all" spc="0">
                <a:solidFill>
                  <a:srgbClr val="DA5863"/>
                </a:solidFill>
                <a:latin typeface="Rajdhani Semibold"/>
                <a:ea typeface="+mj-ea"/>
                <a:cs typeface="Rajdhani Semibold"/>
              </a:defRPr>
            </a:lvl1pPr>
          </a:lstStyle>
          <a:p>
            <a:pPr algn="l"/>
            <a:r>
              <a:rPr lang="en-US" sz="2400" b="0" i="0" cap="none">
                <a:solidFill>
                  <a:srgbClr val="5B9BD5"/>
                </a:solidFill>
                <a:latin typeface="Helvetica" pitchFamily="2" charset="0"/>
              </a:rPr>
              <a:t>Click to edit </a:t>
            </a:r>
            <a:r>
              <a:rPr lang="en-US" sz="2400" b="0" i="0" cap="none" err="1">
                <a:solidFill>
                  <a:srgbClr val="5B9BD5"/>
                </a:solidFill>
                <a:latin typeface="Helvetica" pitchFamily="2" charset="0"/>
              </a:rPr>
              <a:t>subheadline</a:t>
            </a:r>
            <a:endParaRPr lang="en-US" sz="2400" b="0" i="0" cap="none">
              <a:solidFill>
                <a:srgbClr val="5B9BD5"/>
              </a:solidFill>
              <a:latin typeface="Helvetica" pitchFamily="2" charset="0"/>
            </a:endParaRPr>
          </a:p>
        </p:txBody>
      </p:sp>
      <p:pic>
        <p:nvPicPr>
          <p:cNvPr id="5" name="Grafik 18">
            <a:extLst>
              <a:ext uri="{FF2B5EF4-FFF2-40B4-BE49-F238E27FC236}">
                <a16:creationId xmlns:a16="http://schemas.microsoft.com/office/drawing/2014/main" id="{5235C826-0B42-8131-1282-C5B738EFC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2548" b="-19553"/>
          <a:stretch/>
        </p:blipFill>
        <p:spPr>
          <a:xfrm>
            <a:off x="11287635" y="282585"/>
            <a:ext cx="668217" cy="4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49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rgbClr val="1B2240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rgbClr val="1B2240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9467" y="2148596"/>
            <a:ext cx="11273919" cy="4022292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7559" y="1358733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1"/>
            <a:ext cx="2210256" cy="1243269"/>
          </a:xfrm>
          <a:prstGeom prst="rect">
            <a:avLst/>
          </a:prstGeom>
          <a:ln>
            <a:noFill/>
          </a:ln>
        </p:spPr>
      </p:pic>
      <p:pic>
        <p:nvPicPr>
          <p:cNvPr id="5" name="Picture 7" descr="ECMWF_Master_Logo_CMYK_nostrap (1).eps">
            <a:extLst>
              <a:ext uri="{FF2B5EF4-FFF2-40B4-BE49-F238E27FC236}">
                <a16:creationId xmlns:a16="http://schemas.microsoft.com/office/drawing/2014/main" id="{C9254126-6624-619B-1A8F-AC5583495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3E160-F7CA-D33D-5EFC-CF7191CB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54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Resul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D9C11B70-3A7F-3A0F-C12E-D683CF367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28"/>
                    </a14:imgEffect>
                  </a14:imgLayer>
                </a14:imgProps>
              </a:ext>
            </a:extLst>
          </a:blip>
          <a:srcRect l="7058" t="10929"/>
          <a:stretch/>
        </p:blipFill>
        <p:spPr>
          <a:xfrm>
            <a:off x="-23125" y="8685"/>
            <a:ext cx="7156041" cy="685800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4994E3-24AD-94CE-7610-C5D69DB0C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 b="0" i="0">
                <a:solidFill>
                  <a:srgbClr val="007DFF"/>
                </a:solidFill>
                <a:latin typeface="Orkney Medium" pitchFamily="2" charset="77"/>
              </a:defRPr>
            </a:lvl1pPr>
          </a:lstStyle>
          <a:p>
            <a:r>
              <a:rPr lang="de-DE" err="1"/>
              <a:t>Results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017362-1C45-109E-ECB1-916E4FB23F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 b="0" i="0">
                <a:solidFill>
                  <a:schemeClr val="tx1"/>
                </a:solidFill>
                <a:latin typeface="Orkney" pitchFamily="2" charset="77"/>
              </a:defRPr>
            </a:lvl1pPr>
            <a:lvl2pPr>
              <a:defRPr sz="2800" b="0" i="0">
                <a:solidFill>
                  <a:schemeClr val="tx1"/>
                </a:solidFill>
                <a:latin typeface="Orkney" pitchFamily="2" charset="77"/>
              </a:defRPr>
            </a:lvl2pPr>
            <a:lvl3pPr>
              <a:defRPr sz="2400" b="0" i="0">
                <a:solidFill>
                  <a:schemeClr val="tx1"/>
                </a:solidFill>
                <a:latin typeface="Orkney" pitchFamily="2" charset="77"/>
              </a:defRPr>
            </a:lvl3pPr>
            <a:lvl4pPr>
              <a:defRPr sz="2000" b="0" i="0">
                <a:solidFill>
                  <a:schemeClr val="tx1"/>
                </a:solidFill>
                <a:latin typeface="Orkney" pitchFamily="2" charset="77"/>
              </a:defRPr>
            </a:lvl4pPr>
            <a:lvl5pPr>
              <a:defRPr sz="2000" b="0" i="0">
                <a:solidFill>
                  <a:schemeClr val="tx1"/>
                </a:solidFill>
                <a:latin typeface="Orkney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Put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result</a:t>
            </a:r>
            <a:r>
              <a:rPr lang="de-DE"/>
              <a:t> in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6FD171-4A9C-F79E-800E-AFB8E883C9A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Orkney" pitchFamily="2" charset="77"/>
              </a:defRPr>
            </a:lvl1pPr>
            <a:lvl2pPr marL="457161" indent="0">
              <a:buNone/>
              <a:defRPr sz="1400"/>
            </a:lvl2pPr>
            <a:lvl3pPr marL="914322" indent="0">
              <a:buNone/>
              <a:defRPr sz="1200"/>
            </a:lvl3pPr>
            <a:lvl4pPr marL="1371484" indent="0">
              <a:buNone/>
              <a:defRPr sz="1000"/>
            </a:lvl4pPr>
            <a:lvl5pPr marL="1828645" indent="0">
              <a:buNone/>
              <a:defRPr sz="1000"/>
            </a:lvl5pPr>
            <a:lvl6pPr marL="2285805" indent="0">
              <a:buNone/>
              <a:defRPr sz="1000"/>
            </a:lvl6pPr>
            <a:lvl7pPr marL="2742966" indent="0">
              <a:buNone/>
              <a:defRPr sz="1000"/>
            </a:lvl7pPr>
            <a:lvl8pPr marL="3200128" indent="0">
              <a:buNone/>
              <a:defRPr sz="1000"/>
            </a:lvl8pPr>
            <a:lvl9pPr marL="3657289" indent="0">
              <a:buNone/>
              <a:defRPr sz="1000"/>
            </a:lvl9pPr>
          </a:lstStyle>
          <a:p>
            <a:pPr lvl="0"/>
            <a:r>
              <a:rPr lang="de-DE"/>
              <a:t>Short </a:t>
            </a:r>
            <a:r>
              <a:rPr lang="de-DE" err="1"/>
              <a:t>description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E815DE9-71E6-7785-3CA9-989F24C646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353800" y="5937250"/>
            <a:ext cx="838200" cy="8382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A3F2698-54BC-12F8-0DF1-4B2450694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54401" y="5936400"/>
            <a:ext cx="838200" cy="838200"/>
          </a:xfrm>
          <a:prstGeom prst="rect">
            <a:avLst/>
          </a:prstGeom>
        </p:spPr>
      </p:pic>
      <p:sp>
        <p:nvSpPr>
          <p:cNvPr id="11" name="Datumsplatzhalter 8">
            <a:extLst>
              <a:ext uri="{FF2B5EF4-FFF2-40B4-BE49-F238E27FC236}">
                <a16:creationId xmlns:a16="http://schemas.microsoft.com/office/drawing/2014/main" id="{4D57D85D-07F6-E423-4C09-EEDF7258B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 sz="1000" b="0" i="0">
                <a:solidFill>
                  <a:schemeClr val="tx1"/>
                </a:solidFill>
                <a:latin typeface="Orkney Light" pitchFamily="2" charset="77"/>
              </a:defRPr>
            </a:lvl1pPr>
          </a:lstStyle>
          <a:p>
            <a:fld id="{DF6B2D21-239D-7440-A146-82DC8B6245C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Foliennummernplatzhalter 10">
            <a:extLst>
              <a:ext uri="{FF2B5EF4-FFF2-40B4-BE49-F238E27FC236}">
                <a16:creationId xmlns:a16="http://schemas.microsoft.com/office/drawing/2014/main" id="{1E165C20-39F0-C2B3-770B-C1BD629B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000" b="0" i="0">
                <a:solidFill>
                  <a:schemeClr val="tx1"/>
                </a:solidFill>
                <a:latin typeface="Orkney Light" pitchFamily="2" charset="77"/>
              </a:defRPr>
            </a:lvl1pPr>
          </a:lstStyle>
          <a:p>
            <a:r>
              <a:rPr lang="de-DE"/>
              <a:t>20/07/2023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9868AF05-D3A7-2F99-16F6-C7518C01E0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 b="0" i="0">
                <a:solidFill>
                  <a:schemeClr val="tx1"/>
                </a:solidFill>
                <a:latin typeface="Orkney Light" pitchFamily="2" charset="77"/>
              </a:defRPr>
            </a:lvl1pPr>
          </a:lstStyle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69912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2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1" y="936001"/>
            <a:ext cx="10032212" cy="4986000"/>
          </a:xfrm>
          <a:prstGeom prst="rect">
            <a:avLst/>
          </a:prstGeom>
        </p:spPr>
        <p:txBody>
          <a:bodyPr lIns="0" tIns="0" rIns="0" bIns="0"/>
          <a:lstStyle>
            <a:lvl1pPr marL="0" indent="-179840">
              <a:lnSpc>
                <a:spcPts val="2198"/>
              </a:lnSpc>
              <a:spcBef>
                <a:spcPts val="1099"/>
              </a:spcBef>
              <a:buClr>
                <a:srgbClr val="064E83"/>
              </a:buClr>
              <a:defRPr sz="1799">
                <a:solidFill>
                  <a:schemeClr val="tx1"/>
                </a:solidFill>
              </a:defRPr>
            </a:lvl1pPr>
            <a:lvl2pPr marL="629442" indent="-269761">
              <a:lnSpc>
                <a:spcPts val="1998"/>
              </a:lnSpc>
              <a:spcBef>
                <a:spcPts val="999"/>
              </a:spcBef>
              <a:buClr>
                <a:srgbClr val="064E83"/>
              </a:buClr>
              <a:defRPr sz="1599">
                <a:solidFill>
                  <a:schemeClr val="tx1"/>
                </a:solidFill>
              </a:defRPr>
            </a:lvl2pPr>
            <a:lvl3pPr marL="989124" indent="-269761">
              <a:lnSpc>
                <a:spcPts val="1799"/>
              </a:lnSpc>
              <a:spcBef>
                <a:spcPts val="899"/>
              </a:spcBef>
              <a:buClr>
                <a:srgbClr val="064E83"/>
              </a:buClr>
              <a:defRPr sz="1399">
                <a:solidFill>
                  <a:schemeClr val="tx1"/>
                </a:solidFill>
              </a:defRPr>
            </a:lvl3pPr>
            <a:lvl4pPr marL="1348805" indent="-269761">
              <a:lnSpc>
                <a:spcPts val="1599"/>
              </a:lnSpc>
              <a:spcBef>
                <a:spcPts val="799"/>
              </a:spcBef>
              <a:buClr>
                <a:srgbClr val="064E83"/>
              </a:buClr>
              <a:defRPr sz="1199">
                <a:solidFill>
                  <a:schemeClr val="tx1"/>
                </a:solidFill>
              </a:defRPr>
            </a:lvl4pPr>
            <a:lvl5pPr marL="1708487" indent="-269761">
              <a:lnSpc>
                <a:spcPts val="1399"/>
              </a:lnSpc>
              <a:spcBef>
                <a:spcPts val="699"/>
              </a:spcBef>
              <a:buClr>
                <a:srgbClr val="064E83"/>
              </a:buClr>
              <a:defRPr sz="999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99896" y="6385885"/>
            <a:ext cx="224420" cy="138371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899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8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67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9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4" y="6308258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99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2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44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166"/>
            <a:ext cx="12192000" cy="549251"/>
          </a:xfrm>
        </p:spPr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2" y="905949"/>
            <a:ext cx="11072283" cy="452596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/>
          <p:nvPr/>
        </p:nvCxnSpPr>
        <p:spPr>
          <a:xfrm>
            <a:off x="11" y="687112"/>
            <a:ext cx="2160000" cy="0"/>
          </a:xfrm>
          <a:prstGeom prst="line">
            <a:avLst/>
          </a:prstGeom>
          <a:ln>
            <a:solidFill>
              <a:srgbClr val="62BC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ECMWF_Master_Logo_CMYK_nostrap (1).eps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3" y="6400713"/>
            <a:ext cx="1583997" cy="273333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389470" y="234589"/>
            <a:ext cx="1890889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rgbClr val="62BCAD"/>
                </a:solidFill>
                <a:effectLst/>
                <a:uLnTx/>
                <a:uFillTx/>
                <a:latin typeface="Rajdhani Semibold"/>
                <a:ea typeface="+mj-ea"/>
                <a:cs typeface="Rajdhani Semibold"/>
              </a:rPr>
              <a:t>DESTINATION EARTH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86037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036FE5B-6585-5DF9-4EFC-9D334A6CC690}"/>
              </a:ext>
            </a:extLst>
          </p:cNvPr>
          <p:cNvSpPr/>
          <p:nvPr userDrawn="1"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0A6AA6"/>
              </a:gs>
              <a:gs pos="41000">
                <a:srgbClr val="191C38"/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5BEAB"/>
              </a:solidFill>
            </a:endParaRPr>
          </a:p>
        </p:txBody>
      </p:sp>
      <p:pic>
        <p:nvPicPr>
          <p:cNvPr id="8" name="Picture 10" descr="1. What is a digital twin-white-left-zero.png">
            <a:extLst>
              <a:ext uri="{FF2B5EF4-FFF2-40B4-BE49-F238E27FC236}">
                <a16:creationId xmlns:a16="http://schemas.microsoft.com/office/drawing/2014/main" id="{F9D1A281-453E-4E8A-6AFE-071424079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"/>
          <a:stretch/>
        </p:blipFill>
        <p:spPr>
          <a:xfrm>
            <a:off x="7264401" y="681253"/>
            <a:ext cx="8967025" cy="50439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914F039-0406-7B94-7481-A6968EF9E231}"/>
              </a:ext>
            </a:extLst>
          </p:cNvPr>
          <p:cNvSpPr txBox="1">
            <a:spLocks/>
          </p:cNvSpPr>
          <p:nvPr userDrawn="1"/>
        </p:nvSpPr>
        <p:spPr>
          <a:xfrm>
            <a:off x="454912" y="2955924"/>
            <a:ext cx="4921423" cy="757961"/>
          </a:xfrm>
          <a:prstGeom prst="rect">
            <a:avLst/>
          </a:prstGeom>
        </p:spPr>
        <p:txBody>
          <a:bodyPr lIns="121916" tIns="60958" rIns="121916" bIns="60958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0">
                <a:solidFill>
                  <a:srgbClr val="002742"/>
                </a:solidFill>
                <a:latin typeface="Rajdhani Medium"/>
                <a:ea typeface="+mj-ea"/>
                <a:cs typeface="Rajdhani Medium"/>
              </a:defRPr>
            </a:lvl1pPr>
          </a:lstStyle>
          <a:p>
            <a:r>
              <a:rPr lang="en-GB" sz="3199" b="1">
                <a:solidFill>
                  <a:srgbClr val="EB5761"/>
                </a:solidFill>
                <a:latin typeface="Rajdhani SemiBold" panose="02000000000000000000" pitchFamily="2" charset="77"/>
                <a:cs typeface="Rajdhani SemiBold" panose="02000000000000000000" pitchFamily="2" charset="77"/>
              </a:rPr>
              <a:t>Presentation Title</a:t>
            </a:r>
            <a:endParaRPr lang="en-US" sz="3199" b="1">
              <a:solidFill>
                <a:srgbClr val="EB5761"/>
              </a:solidFill>
              <a:latin typeface="Rajdhani SemiBold" panose="02000000000000000000" pitchFamily="2" charset="77"/>
              <a:cs typeface="Rajdhani SemiBold" panose="02000000000000000000" pitchFamily="2" charset="77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BEC5511-C7B2-03B1-F3DC-57DEB339DE60}"/>
              </a:ext>
            </a:extLst>
          </p:cNvPr>
          <p:cNvSpPr txBox="1">
            <a:spLocks/>
          </p:cNvSpPr>
          <p:nvPr userDrawn="1"/>
        </p:nvSpPr>
        <p:spPr>
          <a:xfrm>
            <a:off x="454911" y="3737790"/>
            <a:ext cx="3169375" cy="566500"/>
          </a:xfrm>
          <a:prstGeom prst="rect">
            <a:avLst/>
          </a:prstGeom>
        </p:spPr>
        <p:txBody>
          <a:bodyPr lIns="121916" tIns="60958" rIns="121916" bIns="60958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>
                <a:solidFill>
                  <a:srgbClr val="F7EBCD"/>
                </a:solidFill>
              </a:rPr>
              <a:t>Name</a:t>
            </a:r>
            <a:endParaRPr lang="en-US" sz="1867">
              <a:solidFill>
                <a:srgbClr val="F7EBCD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B95176-CCE2-B9EE-3FFB-F8466E54AE13}"/>
              </a:ext>
            </a:extLst>
          </p:cNvPr>
          <p:cNvSpPr txBox="1">
            <a:spLocks/>
          </p:cNvSpPr>
          <p:nvPr userDrawn="1"/>
        </p:nvSpPr>
        <p:spPr>
          <a:xfrm>
            <a:off x="454912" y="1343337"/>
            <a:ext cx="7393688" cy="1048553"/>
          </a:xfrm>
          <a:prstGeom prst="rect">
            <a:avLst/>
          </a:prstGeom>
        </p:spPr>
        <p:txBody>
          <a:bodyPr lIns="121916" tIns="60958" rIns="121916" bIns="60958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0">
                <a:solidFill>
                  <a:srgbClr val="002742"/>
                </a:solidFill>
                <a:latin typeface="Rajdhani Medium"/>
                <a:ea typeface="+mj-ea"/>
                <a:cs typeface="Rajdhani Medium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  <a:latin typeface="Rajdhani" panose="02000000000000000000" pitchFamily="2" charset="77"/>
                <a:cs typeface="Rajdhani" panose="02000000000000000000" pitchFamily="2" charset="77"/>
              </a:rPr>
              <a:t>ECMWF – DESTINATION EARTH</a:t>
            </a:r>
            <a:endParaRPr lang="en-US" sz="4000" b="1">
              <a:solidFill>
                <a:schemeClr val="bg1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</p:txBody>
      </p: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6A75B40F-C05B-30A7-1FE4-7BCC2C9C1727}"/>
              </a:ext>
            </a:extLst>
          </p:cNvPr>
          <p:cNvCxnSpPr>
            <a:cxnSpLocks/>
          </p:cNvCxnSpPr>
          <p:nvPr userDrawn="1"/>
        </p:nvCxnSpPr>
        <p:spPr>
          <a:xfrm>
            <a:off x="596912" y="2071412"/>
            <a:ext cx="6006313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B1996BC1-1827-DDB8-18CE-8FA894B3C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2" y="6057385"/>
            <a:ext cx="8967025" cy="3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57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tabLst>
                <a:tab pos="6703443" algn="l"/>
              </a:tabLst>
            </a:pPr>
            <a:endParaRPr lang="de-DE" sz="1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9467" y="2148596"/>
            <a:ext cx="11273919" cy="4022292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33489" y="1073909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4755" y="-69839"/>
            <a:ext cx="2210256" cy="1243269"/>
          </a:xfrm>
          <a:prstGeom prst="rect">
            <a:avLst/>
          </a:prstGeom>
          <a:ln>
            <a:noFill/>
          </a:ln>
        </p:spPr>
      </p:pic>
      <p:pic>
        <p:nvPicPr>
          <p:cNvPr id="5" name="Picture 7" descr="ECMWF_Master_Logo_CMYK_nostrap (1).eps">
            <a:extLst>
              <a:ext uri="{FF2B5EF4-FFF2-40B4-BE49-F238E27FC236}">
                <a16:creationId xmlns:a16="http://schemas.microsoft.com/office/drawing/2014/main" id="{C9254126-6624-619B-1A8F-AC5583495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21" name="Grafik 18">
            <a:extLst>
              <a:ext uri="{FF2B5EF4-FFF2-40B4-BE49-F238E27FC236}">
                <a16:creationId xmlns:a16="http://schemas.microsoft.com/office/drawing/2014/main" id="{2CE6BABB-A4AC-9533-E5E5-910AA1ED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5" t="594"/>
          <a:stretch/>
        </p:blipFill>
        <p:spPr>
          <a:xfrm>
            <a:off x="4201580" y="272310"/>
            <a:ext cx="3836841" cy="335759"/>
          </a:xfrm>
          <a:prstGeom prst="rect">
            <a:avLst/>
          </a:prstGeom>
        </p:spPr>
      </p:pic>
      <p:pic>
        <p:nvPicPr>
          <p:cNvPr id="22" name="Grafik 18">
            <a:extLst>
              <a:ext uri="{FF2B5EF4-FFF2-40B4-BE49-F238E27FC236}">
                <a16:creationId xmlns:a16="http://schemas.microsoft.com/office/drawing/2014/main" id="{9469DF23-D1D5-F094-F2AF-8C3853CCE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97" b="-84959"/>
          <a:stretch/>
        </p:blipFill>
        <p:spPr>
          <a:xfrm>
            <a:off x="2597203" y="344073"/>
            <a:ext cx="1466424" cy="5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1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29D187-86F4-94E4-4D06-E36C1DF1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72832F9-FEEC-E483-2D63-3E671E05E8DA}"/>
              </a:ext>
            </a:extLst>
          </p:cNvPr>
          <p:cNvSpPr/>
          <p:nvPr userDrawn="1"/>
        </p:nvSpPr>
        <p:spPr>
          <a:xfrm>
            <a:off x="465666" y="2151367"/>
            <a:ext cx="5388483" cy="4063537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4053E21-5CD9-F3EF-EC6C-92E53C53C202}"/>
              </a:ext>
            </a:extLst>
          </p:cNvPr>
          <p:cNvSpPr/>
          <p:nvPr/>
        </p:nvSpPr>
        <p:spPr>
          <a:xfrm>
            <a:off x="6264965" y="2151367"/>
            <a:ext cx="5388483" cy="4063537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A05A0A9-3C28-B2A5-8D7B-BB06789A1CA0}"/>
              </a:ext>
            </a:extLst>
          </p:cNvPr>
          <p:cNvSpPr/>
          <p:nvPr/>
        </p:nvSpPr>
        <p:spPr>
          <a:xfrm>
            <a:off x="6274904" y="2151366"/>
            <a:ext cx="5388483" cy="698980"/>
          </a:xfrm>
          <a:prstGeom prst="rect">
            <a:avLst/>
          </a:prstGeom>
          <a:solidFill>
            <a:srgbClr val="1B2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8F07BDA-DA5E-44CD-4292-859CD9EF229D}"/>
              </a:ext>
            </a:extLst>
          </p:cNvPr>
          <p:cNvSpPr txBox="1"/>
          <p:nvPr/>
        </p:nvSpPr>
        <p:spPr>
          <a:xfrm>
            <a:off x="6256667" y="3123106"/>
            <a:ext cx="2901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How would heatwaves look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in 50 years in a +2° or +4° world?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AF106C5-E8E7-361A-B199-274BC1FE7BCC}"/>
              </a:ext>
            </a:extLst>
          </p:cNvPr>
          <p:cNvSpPr/>
          <p:nvPr userDrawn="1"/>
        </p:nvSpPr>
        <p:spPr>
          <a:xfrm>
            <a:off x="454056" y="2151366"/>
            <a:ext cx="5388483" cy="698980"/>
          </a:xfrm>
          <a:prstGeom prst="rect">
            <a:avLst/>
          </a:prstGeom>
          <a:solidFill>
            <a:srgbClr val="1B2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B1B8FA0-4D59-45B0-B06B-A43DAA3E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8" y="1109601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1" name="Picture 7" descr="ECMWF_Master_Logo_CMYK_nostrap (1).eps">
            <a:extLst>
              <a:ext uri="{FF2B5EF4-FFF2-40B4-BE49-F238E27FC236}">
                <a16:creationId xmlns:a16="http://schemas.microsoft.com/office/drawing/2014/main" id="{0021424A-40B0-4432-0BB0-8FF1FA675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5" name="Grafik 18">
            <a:extLst>
              <a:ext uri="{FF2B5EF4-FFF2-40B4-BE49-F238E27FC236}">
                <a16:creationId xmlns:a16="http://schemas.microsoft.com/office/drawing/2014/main" id="{374D67B7-C002-30A2-A3A7-484B23B40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2548" b="-19553"/>
          <a:stretch/>
        </p:blipFill>
        <p:spPr>
          <a:xfrm>
            <a:off x="11287635" y="282585"/>
            <a:ext cx="668217" cy="4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8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1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29D187-86F4-94E4-4D06-E36C1DF1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72832F9-FEEC-E483-2D63-3E671E05E8DA}"/>
              </a:ext>
            </a:extLst>
          </p:cNvPr>
          <p:cNvSpPr/>
          <p:nvPr userDrawn="1"/>
        </p:nvSpPr>
        <p:spPr>
          <a:xfrm>
            <a:off x="465666" y="2151367"/>
            <a:ext cx="5388483" cy="4063537"/>
          </a:xfrm>
          <a:prstGeom prst="rect">
            <a:avLst/>
          </a:prstGeom>
          <a:solidFill>
            <a:srgbClr val="5B9BD5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4053E21-5CD9-F3EF-EC6C-92E53C53C202}"/>
              </a:ext>
            </a:extLst>
          </p:cNvPr>
          <p:cNvSpPr/>
          <p:nvPr/>
        </p:nvSpPr>
        <p:spPr>
          <a:xfrm>
            <a:off x="6264965" y="2151367"/>
            <a:ext cx="5388483" cy="4063537"/>
          </a:xfrm>
          <a:prstGeom prst="rect">
            <a:avLst/>
          </a:prstGeom>
          <a:solidFill>
            <a:srgbClr val="63BEB3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95769C-C0FB-74CF-3DBD-FA33DEC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41" y="1160893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ECMWF_Master_Logo_CMYK_nostrap (1).eps">
            <a:extLst>
              <a:ext uri="{FF2B5EF4-FFF2-40B4-BE49-F238E27FC236}">
                <a16:creationId xmlns:a16="http://schemas.microsoft.com/office/drawing/2014/main" id="{7CBCACE9-1FF2-B7DA-A628-8ECD740A8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pic>
        <p:nvPicPr>
          <p:cNvPr id="5" name="Grafik 18">
            <a:extLst>
              <a:ext uri="{FF2B5EF4-FFF2-40B4-BE49-F238E27FC236}">
                <a16:creationId xmlns:a16="http://schemas.microsoft.com/office/drawing/2014/main" id="{BFFC7287-1912-4468-F6D0-8622D8FF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2548" b="-19553"/>
          <a:stretch/>
        </p:blipFill>
        <p:spPr>
          <a:xfrm>
            <a:off x="11287635" y="282585"/>
            <a:ext cx="668217" cy="4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8" y="321987"/>
            <a:ext cx="3034215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0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29D187-86F4-94E4-4D06-E36C1DF1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95769C-C0FB-74CF-3DBD-FA33DEC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59" y="1358732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ECMWF_Master_Logo_CMYK_nostrap (1).eps">
            <a:extLst>
              <a:ext uri="{FF2B5EF4-FFF2-40B4-BE49-F238E27FC236}">
                <a16:creationId xmlns:a16="http://schemas.microsoft.com/office/drawing/2014/main" id="{7CBCACE9-1FF2-B7DA-A628-8ECD740A8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C74382F6-198F-1FE1-74C3-D1950EC77318}"/>
              </a:ext>
            </a:extLst>
          </p:cNvPr>
          <p:cNvSpPr/>
          <p:nvPr/>
        </p:nvSpPr>
        <p:spPr>
          <a:xfrm>
            <a:off x="9537681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600FB84-A435-C8B6-D0C5-1A142F8D44C0}"/>
              </a:ext>
            </a:extLst>
          </p:cNvPr>
          <p:cNvSpPr/>
          <p:nvPr/>
        </p:nvSpPr>
        <p:spPr>
          <a:xfrm>
            <a:off x="7269677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8A1F3409-383A-6D16-C684-BC74438D93E2}"/>
              </a:ext>
            </a:extLst>
          </p:cNvPr>
          <p:cNvSpPr/>
          <p:nvPr/>
        </p:nvSpPr>
        <p:spPr>
          <a:xfrm>
            <a:off x="5001673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C248939F-60C5-5527-7A97-260C6BD0866E}"/>
              </a:ext>
            </a:extLst>
          </p:cNvPr>
          <p:cNvSpPr/>
          <p:nvPr/>
        </p:nvSpPr>
        <p:spPr>
          <a:xfrm>
            <a:off x="2733669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FDCDE3FB-9D3F-D420-BAD8-36C43DBE7840}"/>
              </a:ext>
            </a:extLst>
          </p:cNvPr>
          <p:cNvSpPr/>
          <p:nvPr/>
        </p:nvSpPr>
        <p:spPr>
          <a:xfrm>
            <a:off x="512430" y="2905041"/>
            <a:ext cx="2055554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922DF0A-D8D3-5744-76AA-BA14F9CC22BC}"/>
              </a:ext>
            </a:extLst>
          </p:cNvPr>
          <p:cNvSpPr txBox="1">
            <a:spLocks/>
          </p:cNvSpPr>
          <p:nvPr userDrawn="1"/>
        </p:nvSpPr>
        <p:spPr>
          <a:xfrm>
            <a:off x="400929" y="2214132"/>
            <a:ext cx="11197721" cy="54925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2667" kern="1200" cap="all" spc="0">
                <a:solidFill>
                  <a:srgbClr val="DA5863"/>
                </a:solidFill>
                <a:latin typeface="Rajdhani Semibold"/>
                <a:ea typeface="+mj-ea"/>
                <a:cs typeface="Rajdhani Semibold"/>
              </a:defRPr>
            </a:lvl1pPr>
          </a:lstStyle>
          <a:p>
            <a:pPr algn="l"/>
            <a:r>
              <a:rPr lang="en-US" sz="2400" b="0" i="0" cap="none">
                <a:solidFill>
                  <a:srgbClr val="5B9BD5"/>
                </a:solidFill>
                <a:latin typeface="Helvetica" pitchFamily="2" charset="0"/>
              </a:rPr>
              <a:t>Click to edit </a:t>
            </a:r>
            <a:r>
              <a:rPr lang="en-US" sz="2400" b="0" i="0" cap="none" err="1">
                <a:solidFill>
                  <a:srgbClr val="5B9BD5"/>
                </a:solidFill>
                <a:latin typeface="Helvetica" pitchFamily="2" charset="0"/>
              </a:rPr>
              <a:t>subheadline</a:t>
            </a:r>
            <a:endParaRPr lang="en-US" sz="2400" b="0" i="0" cap="none">
              <a:solidFill>
                <a:srgbClr val="5B9BD5"/>
              </a:solidFill>
              <a:latin typeface="Helvetica" pitchFamily="2" charset="0"/>
            </a:endParaRPr>
          </a:p>
        </p:txBody>
      </p:sp>
      <p:pic>
        <p:nvPicPr>
          <p:cNvPr id="5" name="Grafik 18">
            <a:extLst>
              <a:ext uri="{FF2B5EF4-FFF2-40B4-BE49-F238E27FC236}">
                <a16:creationId xmlns:a16="http://schemas.microsoft.com/office/drawing/2014/main" id="{5235C826-0B42-8131-1282-C5B738EFC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2548" b="-19553"/>
          <a:stretch/>
        </p:blipFill>
        <p:spPr>
          <a:xfrm>
            <a:off x="11287635" y="282584"/>
            <a:ext cx="668217" cy="4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81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chemeClr val="bg1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1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29D187-86F4-94E4-4D06-E36C1DF1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95769C-C0FB-74CF-3DBD-FA33DEC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59" y="1358733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ECMWF_Master_Logo_CMYK_nostrap (1).eps">
            <a:extLst>
              <a:ext uri="{FF2B5EF4-FFF2-40B4-BE49-F238E27FC236}">
                <a16:creationId xmlns:a16="http://schemas.microsoft.com/office/drawing/2014/main" id="{7CBCACE9-1FF2-B7DA-A628-8ECD740A8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C74382F6-198F-1FE1-74C3-D1950EC77318}"/>
              </a:ext>
            </a:extLst>
          </p:cNvPr>
          <p:cNvSpPr/>
          <p:nvPr/>
        </p:nvSpPr>
        <p:spPr>
          <a:xfrm>
            <a:off x="9537682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600FB84-A435-C8B6-D0C5-1A142F8D44C0}"/>
              </a:ext>
            </a:extLst>
          </p:cNvPr>
          <p:cNvSpPr/>
          <p:nvPr/>
        </p:nvSpPr>
        <p:spPr>
          <a:xfrm>
            <a:off x="7269677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8A1F3409-383A-6D16-C684-BC74438D93E2}"/>
              </a:ext>
            </a:extLst>
          </p:cNvPr>
          <p:cNvSpPr/>
          <p:nvPr/>
        </p:nvSpPr>
        <p:spPr>
          <a:xfrm>
            <a:off x="5001674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C248939F-60C5-5527-7A97-260C6BD0866E}"/>
              </a:ext>
            </a:extLst>
          </p:cNvPr>
          <p:cNvSpPr/>
          <p:nvPr/>
        </p:nvSpPr>
        <p:spPr>
          <a:xfrm>
            <a:off x="2733669" y="2905041"/>
            <a:ext cx="2102319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FDCDE3FB-9D3F-D420-BAD8-36C43DBE7840}"/>
              </a:ext>
            </a:extLst>
          </p:cNvPr>
          <p:cNvSpPr/>
          <p:nvPr/>
        </p:nvSpPr>
        <p:spPr>
          <a:xfrm>
            <a:off x="512430" y="2905041"/>
            <a:ext cx="2055554" cy="3309862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922DF0A-D8D3-5744-76AA-BA14F9CC22BC}"/>
              </a:ext>
            </a:extLst>
          </p:cNvPr>
          <p:cNvSpPr txBox="1">
            <a:spLocks/>
          </p:cNvSpPr>
          <p:nvPr userDrawn="1"/>
        </p:nvSpPr>
        <p:spPr>
          <a:xfrm>
            <a:off x="400930" y="2214133"/>
            <a:ext cx="11197721" cy="549251"/>
          </a:xfrm>
          <a:prstGeom prst="rect">
            <a:avLst/>
          </a:prstGeom>
        </p:spPr>
        <p:txBody>
          <a:bodyPr vert="horz" lIns="91437" tIns="45719" rIns="91437" bIns="45719" rtlCol="0" anchor="ctr">
            <a:noAutofit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2667" kern="1200" cap="all" spc="0">
                <a:solidFill>
                  <a:srgbClr val="DA5863"/>
                </a:solidFill>
                <a:latin typeface="Rajdhani Semibold"/>
                <a:ea typeface="+mj-ea"/>
                <a:cs typeface="Rajdhani Semibold"/>
              </a:defRPr>
            </a:lvl1pPr>
          </a:lstStyle>
          <a:p>
            <a:pPr algn="l"/>
            <a:r>
              <a:rPr lang="en-US" sz="2400" b="0" i="0" cap="none">
                <a:solidFill>
                  <a:srgbClr val="5B9BD5"/>
                </a:solidFill>
                <a:latin typeface="Helvetica" pitchFamily="2" charset="0"/>
              </a:rPr>
              <a:t>Click to edit </a:t>
            </a:r>
            <a:r>
              <a:rPr lang="en-US" sz="2400" b="0" i="0" cap="none" err="1">
                <a:solidFill>
                  <a:srgbClr val="5B9BD5"/>
                </a:solidFill>
                <a:latin typeface="Helvetica" pitchFamily="2" charset="0"/>
              </a:rPr>
              <a:t>subheadline</a:t>
            </a:r>
            <a:endParaRPr lang="en-US" sz="2400" b="0" i="0" cap="none">
              <a:solidFill>
                <a:srgbClr val="5B9BD5"/>
              </a:solidFill>
              <a:latin typeface="Helvetica" pitchFamily="2" charset="0"/>
            </a:endParaRPr>
          </a:p>
        </p:txBody>
      </p:sp>
      <p:pic>
        <p:nvPicPr>
          <p:cNvPr id="5" name="Grafik 18">
            <a:extLst>
              <a:ext uri="{FF2B5EF4-FFF2-40B4-BE49-F238E27FC236}">
                <a16:creationId xmlns:a16="http://schemas.microsoft.com/office/drawing/2014/main" id="{5235C826-0B42-8131-1282-C5B738EFC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2548" b="-19553"/>
          <a:stretch/>
        </p:blipFill>
        <p:spPr>
          <a:xfrm>
            <a:off x="11287635" y="282585"/>
            <a:ext cx="668217" cy="4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52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9" y="321988"/>
            <a:ext cx="3034215" cy="365125"/>
          </a:xfrm>
          <a:prstGeom prst="rect">
            <a:avLst/>
          </a:prstGeom>
        </p:spPr>
        <p:txBody>
          <a:bodyPr vert="horz" lIns="121916" tIns="60958" rIns="121916" bIns="6095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rgbClr val="1B2240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rgbClr val="1B2240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9467" y="2148596"/>
            <a:ext cx="11273919" cy="4022292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7559" y="1358733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1"/>
            <a:ext cx="2210256" cy="1243269"/>
          </a:xfrm>
          <a:prstGeom prst="rect">
            <a:avLst/>
          </a:prstGeom>
          <a:ln>
            <a:noFill/>
          </a:ln>
        </p:spPr>
      </p:pic>
      <p:pic>
        <p:nvPicPr>
          <p:cNvPr id="5" name="Picture 7" descr="ECMWF_Master_Logo_CMYK_nostrap (1).eps">
            <a:extLst>
              <a:ext uri="{FF2B5EF4-FFF2-40B4-BE49-F238E27FC236}">
                <a16:creationId xmlns:a16="http://schemas.microsoft.com/office/drawing/2014/main" id="{C9254126-6624-619B-1A8F-AC5583495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3E160-F7CA-D33D-5EFC-CF7191CB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97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Resul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D9C11B70-3A7F-3A0F-C12E-D683CF367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28"/>
                    </a14:imgEffect>
                  </a14:imgLayer>
                </a14:imgProps>
              </a:ext>
            </a:extLst>
          </a:blip>
          <a:srcRect l="7058" t="10929"/>
          <a:stretch/>
        </p:blipFill>
        <p:spPr>
          <a:xfrm>
            <a:off x="-23125" y="8685"/>
            <a:ext cx="7156041" cy="685800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4994E3-24AD-94CE-7610-C5D69DB0C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 b="0" i="0">
                <a:solidFill>
                  <a:srgbClr val="007DFF"/>
                </a:solidFill>
                <a:latin typeface="Orkney Medium" pitchFamily="2" charset="77"/>
              </a:defRPr>
            </a:lvl1pPr>
          </a:lstStyle>
          <a:p>
            <a:r>
              <a:rPr lang="de-DE" err="1"/>
              <a:t>Results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017362-1C45-109E-ECB1-916E4FB23F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 b="0" i="0">
                <a:solidFill>
                  <a:schemeClr val="tx1"/>
                </a:solidFill>
                <a:latin typeface="Orkney" pitchFamily="2" charset="77"/>
              </a:defRPr>
            </a:lvl1pPr>
            <a:lvl2pPr>
              <a:defRPr sz="2800" b="0" i="0">
                <a:solidFill>
                  <a:schemeClr val="tx1"/>
                </a:solidFill>
                <a:latin typeface="Orkney" pitchFamily="2" charset="77"/>
              </a:defRPr>
            </a:lvl2pPr>
            <a:lvl3pPr>
              <a:defRPr sz="2400" b="0" i="0">
                <a:solidFill>
                  <a:schemeClr val="tx1"/>
                </a:solidFill>
                <a:latin typeface="Orkney" pitchFamily="2" charset="77"/>
              </a:defRPr>
            </a:lvl3pPr>
            <a:lvl4pPr>
              <a:defRPr sz="2000" b="0" i="0">
                <a:solidFill>
                  <a:schemeClr val="tx1"/>
                </a:solidFill>
                <a:latin typeface="Orkney" pitchFamily="2" charset="77"/>
              </a:defRPr>
            </a:lvl4pPr>
            <a:lvl5pPr>
              <a:defRPr sz="2000" b="0" i="0">
                <a:solidFill>
                  <a:schemeClr val="tx1"/>
                </a:solidFill>
                <a:latin typeface="Orkney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Put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result</a:t>
            </a:r>
            <a:r>
              <a:rPr lang="de-DE"/>
              <a:t> in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6FD171-4A9C-F79E-800E-AFB8E883C9A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Orkney" pitchFamily="2" charset="77"/>
              </a:defRPr>
            </a:lvl1pPr>
            <a:lvl2pPr marL="457161" indent="0">
              <a:buNone/>
              <a:defRPr sz="1400"/>
            </a:lvl2pPr>
            <a:lvl3pPr marL="914322" indent="0">
              <a:buNone/>
              <a:defRPr sz="1200"/>
            </a:lvl3pPr>
            <a:lvl4pPr marL="1371484" indent="0">
              <a:buNone/>
              <a:defRPr sz="1000"/>
            </a:lvl4pPr>
            <a:lvl5pPr marL="1828645" indent="0">
              <a:buNone/>
              <a:defRPr sz="1000"/>
            </a:lvl5pPr>
            <a:lvl6pPr marL="2285805" indent="0">
              <a:buNone/>
              <a:defRPr sz="1000"/>
            </a:lvl6pPr>
            <a:lvl7pPr marL="2742966" indent="0">
              <a:buNone/>
              <a:defRPr sz="1000"/>
            </a:lvl7pPr>
            <a:lvl8pPr marL="3200128" indent="0">
              <a:buNone/>
              <a:defRPr sz="1000"/>
            </a:lvl8pPr>
            <a:lvl9pPr marL="3657289" indent="0">
              <a:buNone/>
              <a:defRPr sz="1000"/>
            </a:lvl9pPr>
          </a:lstStyle>
          <a:p>
            <a:pPr lvl="0"/>
            <a:r>
              <a:rPr lang="de-DE"/>
              <a:t>Short </a:t>
            </a:r>
            <a:r>
              <a:rPr lang="de-DE" err="1"/>
              <a:t>description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E815DE9-71E6-7785-3CA9-989F24C646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353800" y="5937250"/>
            <a:ext cx="838200" cy="8382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A3F2698-54BC-12F8-0DF1-4B2450694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54401" y="5936400"/>
            <a:ext cx="838200" cy="838200"/>
          </a:xfrm>
          <a:prstGeom prst="rect">
            <a:avLst/>
          </a:prstGeom>
        </p:spPr>
      </p:pic>
      <p:sp>
        <p:nvSpPr>
          <p:cNvPr id="11" name="Datumsplatzhalter 8">
            <a:extLst>
              <a:ext uri="{FF2B5EF4-FFF2-40B4-BE49-F238E27FC236}">
                <a16:creationId xmlns:a16="http://schemas.microsoft.com/office/drawing/2014/main" id="{4D57D85D-07F6-E423-4C09-EEDF7258B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 sz="1000" b="0" i="0">
                <a:solidFill>
                  <a:schemeClr val="tx1"/>
                </a:solidFill>
                <a:latin typeface="Orkney Light" pitchFamily="2" charset="77"/>
              </a:defRPr>
            </a:lvl1pPr>
          </a:lstStyle>
          <a:p>
            <a:fld id="{DF6B2D21-239D-7440-A146-82DC8B6245C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Foliennummernplatzhalter 10">
            <a:extLst>
              <a:ext uri="{FF2B5EF4-FFF2-40B4-BE49-F238E27FC236}">
                <a16:creationId xmlns:a16="http://schemas.microsoft.com/office/drawing/2014/main" id="{1E165C20-39F0-C2B3-770B-C1BD629B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000" b="0" i="0">
                <a:solidFill>
                  <a:schemeClr val="tx1"/>
                </a:solidFill>
                <a:latin typeface="Orkney Light" pitchFamily="2" charset="77"/>
              </a:defRPr>
            </a:lvl1pPr>
          </a:lstStyle>
          <a:p>
            <a:r>
              <a:rPr lang="de-DE"/>
              <a:t>20/07/2023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9868AF05-D3A7-2F99-16F6-C7518C01E0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 b="0" i="0">
                <a:solidFill>
                  <a:schemeClr val="tx1"/>
                </a:solidFill>
                <a:latin typeface="Orkney Light" pitchFamily="2" charset="77"/>
              </a:defRPr>
            </a:lvl1pPr>
          </a:lstStyle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75787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1" y="936001"/>
            <a:ext cx="10032213" cy="4986000"/>
          </a:xfrm>
          <a:prstGeom prst="rect">
            <a:avLst/>
          </a:prstGeom>
        </p:spPr>
        <p:txBody>
          <a:bodyPr lIns="0" tIns="0" rIns="0" bIns="0"/>
          <a:lstStyle>
            <a:lvl1pPr marL="0" indent="-179985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29946" indent="-269977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89916" indent="-269977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49885" indent="-269977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09855" indent="-269977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4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 logo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1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95769C-C0FB-74CF-3DBD-FA33DEC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59" y="1358733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ECMWF_Master_Logo_CMYK_nostrap (1).eps">
            <a:extLst>
              <a:ext uri="{FF2B5EF4-FFF2-40B4-BE49-F238E27FC236}">
                <a16:creationId xmlns:a16="http://schemas.microsoft.com/office/drawing/2014/main" id="{7CBCACE9-1FF2-B7DA-A628-8ECD740A8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CBCADE-9AD2-490E-B482-BD4C3FD3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2230" y="6483843"/>
            <a:ext cx="2137341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B2240"/>
                </a:solidFill>
                <a:latin typeface="Helvetica" pitchFamily="2" charset="0"/>
              </a:defRPr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166018CB-C00B-C21D-4B1B-5D4E39BA04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8" y="191393"/>
            <a:ext cx="6553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17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887714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">
  <p:cSld name="Defaul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337931" y="1013791"/>
            <a:ext cx="11489600" cy="5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5718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23F24"/>
              </a:buClr>
              <a:buSzPts val="1800"/>
              <a:buFont typeface="Calibri"/>
              <a:buChar char="•"/>
              <a:defRPr sz="2400">
                <a:solidFill>
                  <a:srgbClr val="323F24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dt" idx="10"/>
          </p:nvPr>
        </p:nvSpPr>
        <p:spPr>
          <a:xfrm>
            <a:off x="10785287" y="6392392"/>
            <a:ext cx="11272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ftr" idx="11"/>
          </p:nvPr>
        </p:nvSpPr>
        <p:spPr>
          <a:xfrm>
            <a:off x="2569400" y="6392392"/>
            <a:ext cx="773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1103476" y="6392392"/>
            <a:ext cx="98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1977887" y="237511"/>
            <a:ext cx="10046800" cy="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085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30965657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325083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">
  <p:cSld name="Final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8078" y="2886489"/>
            <a:ext cx="1896167" cy="35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8079" y="3429001"/>
            <a:ext cx="934140" cy="355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842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521B8B-59A2-47A3-91E9-31AC726F36AC}"/>
              </a:ext>
            </a:extLst>
          </p:cNvPr>
          <p:cNvCxnSpPr>
            <a:cxnSpLocks/>
          </p:cNvCxnSpPr>
          <p:nvPr/>
        </p:nvCxnSpPr>
        <p:spPr>
          <a:xfrm>
            <a:off x="11" y="687112"/>
            <a:ext cx="2920398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389468" y="321987"/>
            <a:ext cx="3034215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GB" sz="1600" b="0" i="0" u="none" strike="noStrike" kern="1200" cap="all" spc="0" normalizeH="0" baseline="0" noProof="0">
                <a:ln>
                  <a:noFill/>
                </a:ln>
                <a:solidFill>
                  <a:srgbClr val="1B2240"/>
                </a:solidFill>
                <a:effectLst/>
                <a:uLnTx/>
                <a:uFillTx/>
                <a:latin typeface="Rajdhani Medium" panose="02000000000000000000" pitchFamily="2" charset="77"/>
                <a:ea typeface="+mj-ea"/>
                <a:cs typeface="Rajdhani Medium" panose="02000000000000000000" pitchFamily="2" charset="77"/>
              </a:rPr>
              <a:t>ECMWF - DESTINATION EARTH</a:t>
            </a:r>
            <a:endParaRPr lang="en-US" sz="1600" b="0" i="0">
              <a:solidFill>
                <a:srgbClr val="1B2240"/>
              </a:solidFill>
              <a:latin typeface="Rajdhani Medium" panose="02000000000000000000" pitchFamily="2" charset="77"/>
              <a:cs typeface="Rajdhani Medium" panose="02000000000000000000" pitchFamily="2" charset="77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9466" y="2148596"/>
            <a:ext cx="11273919" cy="4022292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7559" y="1358732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0"/>
            <a:ext cx="2210256" cy="1243269"/>
          </a:xfrm>
          <a:prstGeom prst="rect">
            <a:avLst/>
          </a:prstGeom>
          <a:ln>
            <a:noFill/>
          </a:ln>
        </p:spPr>
      </p:pic>
      <p:pic>
        <p:nvPicPr>
          <p:cNvPr id="5" name="Picture 7" descr="ECMWF_Master_Logo_CMYK_nostrap (1).eps">
            <a:extLst>
              <a:ext uri="{FF2B5EF4-FFF2-40B4-BE49-F238E27FC236}">
                <a16:creationId xmlns:a16="http://schemas.microsoft.com/office/drawing/2014/main" id="{C9254126-6624-619B-1A8F-AC5583495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3E160-F7CA-D33D-5EFC-CF7191CB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586" y="64071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/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6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">
  <p:cSld name="Big titl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24"/>
              </a:buClr>
              <a:buSzPts val="2400"/>
              <a:buFont typeface="Calibri"/>
              <a:buNone/>
              <a:defRPr sz="3200">
                <a:solidFill>
                  <a:srgbClr val="323F2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838199" y="2871677"/>
            <a:ext cx="10510800" cy="2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5718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23F24"/>
              </a:buClr>
              <a:buSzPts val="1800"/>
              <a:buFont typeface="Calibri"/>
              <a:buChar char="•"/>
              <a:defRPr sz="2400">
                <a:solidFill>
                  <a:srgbClr val="323F24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dt" idx="10"/>
          </p:nvPr>
        </p:nvSpPr>
        <p:spPr>
          <a:xfrm>
            <a:off x="10785287" y="6392392"/>
            <a:ext cx="11272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ftr" idx="11"/>
          </p:nvPr>
        </p:nvSpPr>
        <p:spPr>
          <a:xfrm>
            <a:off x="2569400" y="6392392"/>
            <a:ext cx="773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ldNum" idx="12"/>
          </p:nvPr>
        </p:nvSpPr>
        <p:spPr>
          <a:xfrm>
            <a:off x="1103476" y="6392392"/>
            <a:ext cx="98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  <p:sp>
        <p:nvSpPr>
          <p:cNvPr id="124" name="Google Shape;124;p20"/>
          <p:cNvSpPr txBox="1"/>
          <p:nvPr/>
        </p:nvSpPr>
        <p:spPr>
          <a:xfrm>
            <a:off x="3740863" y="188640"/>
            <a:ext cx="8332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it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Title Here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084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838200" y="1309756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24"/>
              </a:buClr>
              <a:buSzPts val="2400"/>
              <a:buFont typeface="Calibri"/>
              <a:buNone/>
              <a:defRPr>
                <a:solidFill>
                  <a:srgbClr val="323F2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dt" idx="10"/>
          </p:nvPr>
        </p:nvSpPr>
        <p:spPr>
          <a:xfrm>
            <a:off x="10785287" y="6392392"/>
            <a:ext cx="11272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1F386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ftr" idx="11"/>
          </p:nvPr>
        </p:nvSpPr>
        <p:spPr>
          <a:xfrm>
            <a:off x="2569400" y="6392392"/>
            <a:ext cx="773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1F386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1103476" y="6392392"/>
            <a:ext cx="98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  <p:sp>
        <p:nvSpPr>
          <p:cNvPr id="130" name="Google Shape;130;p21"/>
          <p:cNvSpPr txBox="1"/>
          <p:nvPr/>
        </p:nvSpPr>
        <p:spPr>
          <a:xfrm>
            <a:off x="3740863" y="188640"/>
            <a:ext cx="8332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it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Title Here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9786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838200" y="21743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dt" idx="10"/>
          </p:nvPr>
        </p:nvSpPr>
        <p:spPr>
          <a:xfrm>
            <a:off x="10785287" y="6392392"/>
            <a:ext cx="11272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ftr" idx="11"/>
          </p:nvPr>
        </p:nvSpPr>
        <p:spPr>
          <a:xfrm>
            <a:off x="2569400" y="6392392"/>
            <a:ext cx="773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1103476" y="6392392"/>
            <a:ext cx="98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3638718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dt" idx="10"/>
          </p:nvPr>
        </p:nvSpPr>
        <p:spPr>
          <a:xfrm>
            <a:off x="10785287" y="6392392"/>
            <a:ext cx="11272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ftr" idx="11"/>
          </p:nvPr>
        </p:nvSpPr>
        <p:spPr>
          <a:xfrm>
            <a:off x="2569400" y="6392392"/>
            <a:ext cx="773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ldNum" idx="12"/>
          </p:nvPr>
        </p:nvSpPr>
        <p:spPr>
          <a:xfrm>
            <a:off x="1103476" y="6392392"/>
            <a:ext cx="98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2690358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uble content">
  <p:cSld name="Double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24"/>
              </a:buClr>
              <a:buSzPts val="2400"/>
              <a:buFont typeface="Calibri"/>
              <a:buNone/>
              <a:defRPr sz="3200">
                <a:solidFill>
                  <a:srgbClr val="323F2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838200" y="2871677"/>
            <a:ext cx="5104800" cy="2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5718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23F24"/>
              </a:buClr>
              <a:buSzPts val="1800"/>
              <a:buFont typeface="Calibri"/>
              <a:buChar char="•"/>
              <a:defRPr sz="2400">
                <a:solidFill>
                  <a:srgbClr val="323F24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2"/>
          </p:nvPr>
        </p:nvSpPr>
        <p:spPr>
          <a:xfrm>
            <a:off x="6102411" y="2871677"/>
            <a:ext cx="5246400" cy="2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57189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23F24"/>
              </a:buClr>
              <a:buSzPts val="1800"/>
              <a:buFont typeface="Calibri"/>
              <a:buChar char="•"/>
              <a:defRPr sz="2400">
                <a:solidFill>
                  <a:srgbClr val="323F24"/>
                </a:solidFill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23F24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dt" idx="10"/>
          </p:nvPr>
        </p:nvSpPr>
        <p:spPr>
          <a:xfrm>
            <a:off x="10785287" y="6392392"/>
            <a:ext cx="11272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ftr" idx="11"/>
          </p:nvPr>
        </p:nvSpPr>
        <p:spPr>
          <a:xfrm>
            <a:off x="2569400" y="6392392"/>
            <a:ext cx="773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ldNum" idx="12"/>
          </p:nvPr>
        </p:nvSpPr>
        <p:spPr>
          <a:xfrm>
            <a:off x="1103476" y="6392392"/>
            <a:ext cx="982000" cy="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  <p:sp>
        <p:nvSpPr>
          <p:cNvPr id="147" name="Google Shape;147;p24"/>
          <p:cNvSpPr txBox="1"/>
          <p:nvPr/>
        </p:nvSpPr>
        <p:spPr>
          <a:xfrm>
            <a:off x="3740863" y="188640"/>
            <a:ext cx="8332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it" sz="18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Title Here</a:t>
            </a: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33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Resul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D9C11B70-3A7F-3A0F-C12E-D683CF367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28"/>
                    </a14:imgEffect>
                  </a14:imgLayer>
                </a14:imgProps>
              </a:ext>
            </a:extLst>
          </a:blip>
          <a:srcRect l="7058" t="10929"/>
          <a:stretch/>
        </p:blipFill>
        <p:spPr>
          <a:xfrm>
            <a:off x="-23125" y="8685"/>
            <a:ext cx="7156041" cy="685800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4994E3-24AD-94CE-7610-C5D69DB0C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solidFill>
                  <a:srgbClr val="007DFF"/>
                </a:solidFill>
                <a:latin typeface="Orkney Medium" pitchFamily="2" charset="77"/>
              </a:defRPr>
            </a:lvl1pPr>
          </a:lstStyle>
          <a:p>
            <a:r>
              <a:rPr lang="de-DE" err="1"/>
              <a:t>Results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017362-1C45-109E-ECB1-916E4FB23F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Orkney" pitchFamily="2" charset="77"/>
              </a:defRPr>
            </a:lvl1pPr>
            <a:lvl2pPr>
              <a:defRPr sz="2800" b="0" i="0">
                <a:solidFill>
                  <a:schemeClr val="tx1"/>
                </a:solidFill>
                <a:latin typeface="Orkney" pitchFamily="2" charset="77"/>
              </a:defRPr>
            </a:lvl2pPr>
            <a:lvl3pPr>
              <a:defRPr sz="2400" b="0" i="0">
                <a:solidFill>
                  <a:schemeClr val="tx1"/>
                </a:solidFill>
                <a:latin typeface="Orkney" pitchFamily="2" charset="77"/>
              </a:defRPr>
            </a:lvl3pPr>
            <a:lvl4pPr>
              <a:defRPr sz="2000" b="0" i="0">
                <a:solidFill>
                  <a:schemeClr val="tx1"/>
                </a:solidFill>
                <a:latin typeface="Orkney" pitchFamily="2" charset="77"/>
              </a:defRPr>
            </a:lvl4pPr>
            <a:lvl5pPr>
              <a:defRPr sz="2000" b="0" i="0">
                <a:solidFill>
                  <a:schemeClr val="tx1"/>
                </a:solidFill>
                <a:latin typeface="Orkney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Put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result</a:t>
            </a:r>
            <a:r>
              <a:rPr lang="de-DE"/>
              <a:t> in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6FD171-4A9C-F79E-800E-AFB8E883C9A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Orkney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Short </a:t>
            </a:r>
            <a:r>
              <a:rPr lang="de-DE" err="1"/>
              <a:t>description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E815DE9-71E6-7785-3CA9-989F24C646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353800" y="5937250"/>
            <a:ext cx="838200" cy="8382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A3F2698-54BC-12F8-0DF1-4B2450694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54400" y="5936400"/>
            <a:ext cx="838200" cy="838200"/>
          </a:xfrm>
          <a:prstGeom prst="rect">
            <a:avLst/>
          </a:prstGeom>
        </p:spPr>
      </p:pic>
      <p:sp>
        <p:nvSpPr>
          <p:cNvPr id="11" name="Datumsplatzhalter 8">
            <a:extLst>
              <a:ext uri="{FF2B5EF4-FFF2-40B4-BE49-F238E27FC236}">
                <a16:creationId xmlns:a16="http://schemas.microsoft.com/office/drawing/2014/main" id="{4D57D85D-07F6-E423-4C09-EEDF7258B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00" b="0" i="0">
                <a:solidFill>
                  <a:schemeClr val="tx1"/>
                </a:solidFill>
                <a:latin typeface="Orkney Light" pitchFamily="2" charset="77"/>
              </a:defRPr>
            </a:lvl1pPr>
          </a:lstStyle>
          <a:p>
            <a:fld id="{DF6B2D21-239D-7440-A146-82DC8B6245C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Foliennummernplatzhalter 10">
            <a:extLst>
              <a:ext uri="{FF2B5EF4-FFF2-40B4-BE49-F238E27FC236}">
                <a16:creationId xmlns:a16="http://schemas.microsoft.com/office/drawing/2014/main" id="{1E165C20-39F0-C2B3-770B-C1BD629B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000" b="0" i="0">
                <a:solidFill>
                  <a:schemeClr val="tx1"/>
                </a:solidFill>
                <a:latin typeface="Orkney Light" pitchFamily="2" charset="77"/>
              </a:defRPr>
            </a:lvl1pPr>
          </a:lstStyle>
          <a:p>
            <a:r>
              <a:rPr lang="de-DE"/>
              <a:t>20/07/2023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9868AF05-D3A7-2F99-16F6-C7518C01E0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 b="0" i="0">
                <a:solidFill>
                  <a:schemeClr val="tx1"/>
                </a:solidFill>
                <a:latin typeface="Orkney Light" pitchFamily="2" charset="77"/>
              </a:defRPr>
            </a:lvl1pPr>
          </a:lstStyle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2329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 logo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280915B-E0EE-7B9E-3A92-17325B8BD4FD}"/>
              </a:ext>
            </a:extLst>
          </p:cNvPr>
          <p:cNvSpPr/>
          <p:nvPr userDrawn="1"/>
        </p:nvSpPr>
        <p:spPr>
          <a:xfrm>
            <a:off x="0" y="1"/>
            <a:ext cx="12240000" cy="881156"/>
          </a:xfrm>
          <a:prstGeom prst="rect">
            <a:avLst/>
          </a:prstGeom>
          <a:gradFill flip="none" rotWithShape="1">
            <a:gsLst>
              <a:gs pos="0">
                <a:srgbClr val="5B9BD5"/>
              </a:gs>
              <a:gs pos="28000">
                <a:srgbClr val="0C273C">
                  <a:lumMod val="10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FC560020-4C38-85E6-60CF-EECA0DF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9744" y="0"/>
            <a:ext cx="2210256" cy="1243269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95769C-C0FB-74CF-3DBD-FA33DEC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59" y="1358732"/>
            <a:ext cx="11273918" cy="5492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1" i="0" u="none">
                <a:solidFill>
                  <a:srgbClr val="1B2240"/>
                </a:solidFill>
                <a:latin typeface="Rajdhani" panose="02000000000000000000" pitchFamily="2" charset="77"/>
                <a:cs typeface="Rajdhani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ECMWF_Master_Logo_CMYK_nostrap (1).eps">
            <a:extLst>
              <a:ext uri="{FF2B5EF4-FFF2-40B4-BE49-F238E27FC236}">
                <a16:creationId xmlns:a16="http://schemas.microsoft.com/office/drawing/2014/main" id="{7CBCACE9-1FF2-B7DA-A628-8ECD740A8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0" y="6498219"/>
            <a:ext cx="1060448" cy="18299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CBCADE-9AD2-490E-B482-BD4C3FD3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2229" y="6483842"/>
            <a:ext cx="2137341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1B2240"/>
                </a:solidFill>
                <a:latin typeface="Helvetica" pitchFamily="2" charset="0"/>
              </a:defRPr>
            </a:lvl1pPr>
          </a:lstStyle>
          <a:p>
            <a:fld id="{2A11EFE2-4BCF-414C-A3B6-A1A47880F1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166018CB-C00B-C21D-4B1B-5D4E39BA04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8" y="191392"/>
            <a:ext cx="6553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3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Bay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rId4" action="ppaction://hlinksldjump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err="1"/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  <a:effectLst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4954541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5AFA4593-1223-C3F7-16FC-EBBB2C99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7" y="3717137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DD1486-B18A-CE9C-1852-B9AA590AA8CF}"/>
              </a:ext>
            </a:extLst>
          </p:cNvPr>
          <p:cNvSpPr txBox="1"/>
          <p:nvPr userDrawn="1"/>
        </p:nvSpPr>
        <p:spPr>
          <a:xfrm>
            <a:off x="235041" y="4821313"/>
            <a:ext cx="2392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Vista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funded</a:t>
            </a: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err="1">
                <a:solidFill>
                  <a:schemeClr val="tx1"/>
                </a:solidFill>
                <a:latin typeface="Calibri" panose="020F0502020204030204" pitchFamily="34" charset="0"/>
              </a:rPr>
              <a:t>Located</a:t>
            </a:r>
            <a:r>
              <a:rPr lang="de-DE" kern="0">
                <a:solidFill>
                  <a:schemeClr val="tx1"/>
                </a:solidFill>
                <a:latin typeface="Calibri" panose="020F0502020204030204" pitchFamily="34" charset="0"/>
              </a:rPr>
              <a:t> in München</a:t>
            </a: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err="1">
                <a:solidFill>
                  <a:schemeClr val="tx1"/>
                </a:solidFill>
                <a:latin typeface="Calibri" panose="020F0502020204030204" pitchFamily="34" charset="0"/>
              </a:rPr>
              <a:t>since</a:t>
            </a: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2017 BayWa </a:t>
            </a:r>
            <a:b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majority</a:t>
            </a: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shareholder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4A1A0F-C328-42A8-FBD8-6E14C3009D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42" y="5953119"/>
            <a:ext cx="460266" cy="485351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67D627B-236D-3144-C97B-D498E076B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7AC809EB-69E9-9D7C-A955-266E99EEB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37" y="409062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50997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34" Type="http://schemas.openxmlformats.org/officeDocument/2006/relationships/image" Target="../media/image9.emf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tags" Target="../tags/tag3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image" Target="../media/image10.png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tags" Target="../tags/tag1.xml"/><Relationship Id="rId35" Type="http://schemas.openxmlformats.org/officeDocument/2006/relationships/slide" Target="../slides/slide1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24.jp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47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9" r:id="rId7"/>
    <p:sldLayoutId id="2147484221" r:id="rId8"/>
  </p:sldLayoutIdLst>
  <p:hf hdr="0" dt="0"/>
  <p:txStyles>
    <p:titleStyle>
      <a:lvl1pPr algn="ctr" defTabSz="609570" rtl="0" eaLnBrk="1" latinLnBrk="0" hangingPunct="1">
        <a:spcBef>
          <a:spcPct val="0"/>
        </a:spcBef>
        <a:buNone/>
        <a:defRPr sz="2667" kern="1200" cap="all" spc="0">
          <a:solidFill>
            <a:srgbClr val="DA5863"/>
          </a:solidFill>
          <a:latin typeface="Rajdhani Semibold"/>
          <a:ea typeface="+mj-ea"/>
          <a:cs typeface="Rajdhani Semibold"/>
        </a:defRPr>
      </a:lvl1pPr>
    </p:titleStyle>
    <p:bodyStyle>
      <a:lvl1pPr marL="237055" indent="-237055" algn="l" defTabSz="609570" rtl="0" eaLnBrk="1" latinLnBrk="0" hangingPunct="1">
        <a:lnSpc>
          <a:spcPct val="100000"/>
        </a:lnSpc>
        <a:spcBef>
          <a:spcPts val="533"/>
        </a:spcBef>
        <a:buFont typeface="Arial"/>
        <a:buChar char="•"/>
        <a:defRPr sz="2133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1pPr>
      <a:lvl2pPr marL="592637" indent="-355582" algn="l" defTabSz="609570" rtl="0" eaLnBrk="1" latinLnBrk="0" hangingPunct="1">
        <a:lnSpc>
          <a:spcPct val="100000"/>
        </a:lnSpc>
        <a:spcBef>
          <a:spcPts val="533"/>
        </a:spcBef>
        <a:buFont typeface="Arial"/>
        <a:buChar char="–"/>
        <a:defRPr sz="1867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2pPr>
      <a:lvl3pPr marL="829693" indent="-237055" algn="l" defTabSz="609570" rtl="0" eaLnBrk="1" latinLnBrk="0" hangingPunct="1">
        <a:lnSpc>
          <a:spcPct val="100000"/>
        </a:lnSpc>
        <a:spcBef>
          <a:spcPts val="533"/>
        </a:spcBef>
        <a:buFont typeface="Arial"/>
        <a:buChar char="•"/>
        <a:defRPr sz="1600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3pPr>
      <a:lvl4pPr marL="1083680" indent="-253988" algn="l" defTabSz="609570" rtl="0" eaLnBrk="1" latinLnBrk="0" hangingPunct="1">
        <a:lnSpc>
          <a:spcPct val="100000"/>
        </a:lnSpc>
        <a:spcBef>
          <a:spcPts val="533"/>
        </a:spcBef>
        <a:buFont typeface="Arial"/>
        <a:buChar char="–"/>
        <a:defRPr sz="1467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4pPr>
      <a:lvl5pPr marL="1320734" indent="-237055" algn="l" defTabSz="609570" rtl="0" eaLnBrk="1" latinLnBrk="0" hangingPunct="1">
        <a:lnSpc>
          <a:spcPct val="100000"/>
        </a:lnSpc>
        <a:spcBef>
          <a:spcPts val="533"/>
        </a:spcBef>
        <a:buFont typeface="Arial"/>
        <a:buChar char="»"/>
        <a:defRPr sz="1467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0">
            <a:extLst>
              <a:ext uri="{FF2B5EF4-FFF2-40B4-BE49-F238E27FC236}">
                <a16:creationId xmlns:a16="http://schemas.microsoft.com/office/drawing/2014/main" id="{C3405EAD-0FDF-B91F-62FB-C7441B9016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64300"/>
            <a:ext cx="12192000" cy="390525"/>
          </a:xfrm>
          <a:prstGeom prst="rect">
            <a:avLst/>
          </a:prstGeom>
          <a:solidFill>
            <a:schemeClr val="accent2">
              <a:alpha val="7686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1027113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t>© VISTA 2024			 		       www.vista-geo.de	 		                   		No. </a:t>
            </a:r>
            <a:fld id="{E6C974B5-519B-4062-ADCC-6D63391737C9}" type="slidenum">
              <a:rPr kumimoji="0" lang="en-GB" sz="12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pPr marL="0" marR="0" lvl="0" indent="0" defTabSz="1027113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t>‹#›</a:t>
            </a:fld>
            <a:endParaRPr kumimoji="0" lang="en-GB" sz="1200" b="0" i="0" u="none" strike="noStrike" cap="none" normalizeH="0" baseline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DDDF104-EA49-2FD6-B97C-E0C4E8BBF1BA}"/>
              </a:ext>
            </a:extLst>
          </p:cNvPr>
          <p:cNvSpPr/>
          <p:nvPr userDrawn="1"/>
        </p:nvSpPr>
        <p:spPr bwMode="auto">
          <a:xfrm>
            <a:off x="11172825" y="0"/>
            <a:ext cx="1019175" cy="944563"/>
          </a:xfrm>
          <a:prstGeom prst="rect">
            <a:avLst/>
          </a:prstGeom>
          <a:solidFill>
            <a:schemeClr val="accent2">
              <a:alpha val="7686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0E0C0A1-9375-4F36-B71D-95DD66E97E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4113514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3" imgW="473" imgH="476" progId="TCLayout.ActiveDocument.1">
                  <p:embed/>
                </p:oleObj>
              </mc:Choice>
              <mc:Fallback>
                <p:oleObj name="think-cell Folie" r:id="rId33" imgW="473" imgH="47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0E0C0A1-9375-4F36-B71D-95DD66E97E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D4D0082-41DB-43CC-9120-28B10235E010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DEAAE901-054D-41AA-B6A8-B0DE66A43531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681A92B-F880-459D-A1CB-D2A6791E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85" y="1052514"/>
            <a:ext cx="11491340" cy="52927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3" name="Grafik 12">
            <a:hlinkClick r:id="rId35" action="ppaction://hlinksldjump"/>
            <a:extLst>
              <a:ext uri="{FF2B5EF4-FFF2-40B4-BE49-F238E27FC236}">
                <a16:creationId xmlns:a16="http://schemas.microsoft.com/office/drawing/2014/main" id="{AB928CA1-BAF6-6289-F6FB-C8A89D66ED8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  <a:noFill/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97EE650-59AC-4BCE-0F37-824BFB375763}"/>
              </a:ext>
            </a:extLst>
          </p:cNvPr>
          <p:cNvSpPr/>
          <p:nvPr userDrawn="1"/>
        </p:nvSpPr>
        <p:spPr bwMode="auto">
          <a:xfrm>
            <a:off x="0" y="0"/>
            <a:ext cx="11028363" cy="944563"/>
          </a:xfrm>
          <a:prstGeom prst="rect">
            <a:avLst/>
          </a:prstGeom>
          <a:solidFill>
            <a:schemeClr val="accent2">
              <a:alpha val="7686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5271990-9DBD-4A7E-9EAB-D14ED5AB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/>
          <a:p>
            <a:r>
              <a:rPr lang="de-DE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2610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  <p:sldLayoutId id="2147484241" r:id="rId17"/>
    <p:sldLayoutId id="2147484242" r:id="rId18"/>
    <p:sldLayoutId id="2147484243" r:id="rId19"/>
    <p:sldLayoutId id="2147484244" r:id="rId20"/>
    <p:sldLayoutId id="2147484245" r:id="rId21"/>
    <p:sldLayoutId id="2147484246" r:id="rId22"/>
    <p:sldLayoutId id="2147484247" r:id="rId23"/>
    <p:sldLayoutId id="2147484248" r:id="rId24"/>
    <p:sldLayoutId id="2147484249" r:id="rId25"/>
    <p:sldLayoutId id="2147484250" r:id="rId26"/>
    <p:sldLayoutId id="2147484251" r:id="rId27"/>
    <p:sldLayoutId id="2147484263" r:id="rId2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00" cap="none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Wingdings" panose="05000000000000000000" pitchFamily="2" charset="2"/>
        <a:buChar char="§"/>
        <a:defRPr sz="1800" kern="6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800" kern="6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73150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 typeface="Symbol" panose="05050102010706020507" pitchFamily="18" charset="2"/>
        <a:buChar char="-"/>
        <a:defRPr sz="1800" kern="6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0" indent="0" algn="l" defTabSz="490538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tabLst/>
        <a:defRPr sz="1800" kern="6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1" kern="600" cap="none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40" baseline="0">
          <a:solidFill>
            <a:schemeClr val="accent6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F26B43"/>
          </p15:clr>
        </p15:guide>
        <p15:guide id="2" pos="189">
          <p15:clr>
            <a:srgbClr val="F26B43"/>
          </p15:clr>
        </p15:guide>
        <p15:guide id="3" pos="7446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663">
          <p15:clr>
            <a:srgbClr val="F26B43"/>
          </p15:clr>
        </p15:guide>
        <p15:guide id="7" orient="horz" pos="527">
          <p15:clr>
            <a:srgbClr val="F26B43"/>
          </p15:clr>
        </p15:guide>
        <p15:guide id="8" pos="7038">
          <p15:clr>
            <a:srgbClr val="F26B43"/>
          </p15:clr>
        </p15:guide>
        <p15:guide id="9" pos="6947">
          <p15:clr>
            <a:srgbClr val="F26B43"/>
          </p15:clr>
        </p15:guide>
        <p15:guide id="10" orient="horz" pos="4065">
          <p15:clr>
            <a:srgbClr val="F26B43"/>
          </p15:clr>
        </p15:guide>
        <p15:guide id="11" pos="3727">
          <p15:clr>
            <a:srgbClr val="F26B43"/>
          </p15:clr>
        </p15:guide>
        <p15:guide id="12" pos="3953">
          <p15:clr>
            <a:srgbClr val="F26B43"/>
          </p15:clr>
        </p15:guide>
        <p15:guide id="13" orient="horz" pos="595">
          <p15:clr>
            <a:srgbClr val="F26B43"/>
          </p15:clr>
        </p15:guide>
        <p15:guide id="14" pos="3840">
          <p15:clr>
            <a:srgbClr val="F26B43"/>
          </p15:clr>
        </p15:guide>
        <p15:guide id="15" pos="760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60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</p:sldLayoutIdLst>
  <p:hf hdr="0" dt="0"/>
  <p:txStyles>
    <p:titleStyle>
      <a:lvl1pPr algn="ctr" defTabSz="609518" rtl="0" eaLnBrk="1" latinLnBrk="0" hangingPunct="1">
        <a:spcBef>
          <a:spcPct val="0"/>
        </a:spcBef>
        <a:buNone/>
        <a:defRPr sz="2667" kern="1200" cap="all" spc="0">
          <a:solidFill>
            <a:srgbClr val="DA5863"/>
          </a:solidFill>
          <a:latin typeface="Rajdhani Semibold"/>
          <a:ea typeface="+mj-ea"/>
          <a:cs typeface="Rajdhani Semibold"/>
        </a:defRPr>
      </a:lvl1pPr>
    </p:titleStyle>
    <p:bodyStyle>
      <a:lvl1pPr marL="237035" indent="-237035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•"/>
        <a:defRPr sz="2133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1pPr>
      <a:lvl2pPr marL="592587" indent="-355551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–"/>
        <a:defRPr sz="1867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2pPr>
      <a:lvl3pPr marL="829622" indent="-237035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•"/>
        <a:defRPr sz="1600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3pPr>
      <a:lvl4pPr marL="1083588" indent="-253966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–"/>
        <a:defRPr sz="1467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4pPr>
      <a:lvl5pPr marL="1320621" indent="-237035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»"/>
        <a:defRPr sz="1467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5pPr>
      <a:lvl6pPr marL="3352347" indent="-304758" algn="l" defTabSz="60951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65" indent="-304758" algn="l" defTabSz="60951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83" indent="-304758" algn="l" defTabSz="60951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00" indent="-304758" algn="l" defTabSz="60951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8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36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53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71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89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07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24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43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65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</p:sldLayoutIdLst>
  <p:hf hdr="0" dt="0"/>
  <p:txStyles>
    <p:titleStyle>
      <a:lvl1pPr algn="ctr" defTabSz="609518" rtl="0" eaLnBrk="1" latinLnBrk="0" hangingPunct="1">
        <a:spcBef>
          <a:spcPct val="0"/>
        </a:spcBef>
        <a:buNone/>
        <a:defRPr sz="2667" kern="1200" cap="all" spc="0">
          <a:solidFill>
            <a:srgbClr val="DA5863"/>
          </a:solidFill>
          <a:latin typeface="Rajdhani Semibold"/>
          <a:ea typeface="+mj-ea"/>
          <a:cs typeface="Rajdhani Semibold"/>
        </a:defRPr>
      </a:lvl1pPr>
    </p:titleStyle>
    <p:bodyStyle>
      <a:lvl1pPr marL="237035" indent="-237035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•"/>
        <a:defRPr sz="2133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1pPr>
      <a:lvl2pPr marL="592587" indent="-355551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–"/>
        <a:defRPr sz="1867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2pPr>
      <a:lvl3pPr marL="829622" indent="-237035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•"/>
        <a:defRPr sz="1600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3pPr>
      <a:lvl4pPr marL="1083588" indent="-253966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–"/>
        <a:defRPr sz="1467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4pPr>
      <a:lvl5pPr marL="1320621" indent="-237035" algn="l" defTabSz="609518" rtl="0" eaLnBrk="1" latinLnBrk="0" hangingPunct="1">
        <a:lnSpc>
          <a:spcPct val="100000"/>
        </a:lnSpc>
        <a:spcBef>
          <a:spcPts val="533"/>
        </a:spcBef>
        <a:buFont typeface="Arial"/>
        <a:buChar char="»"/>
        <a:defRPr sz="1467" kern="120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5pPr>
      <a:lvl6pPr marL="3352347" indent="-304758" algn="l" defTabSz="60951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65" indent="-304758" algn="l" defTabSz="60951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83" indent="-304758" algn="l" defTabSz="60951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00" indent="-304758" algn="l" defTabSz="60951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8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36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53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71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89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07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24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43" algn="l" defTabSz="6095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838200" y="1705701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24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23F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838200" y="3331119"/>
            <a:ext cx="10515600" cy="19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23F24"/>
              </a:buClr>
              <a:buSzPts val="2100"/>
              <a:buFont typeface="Calibri"/>
              <a:buChar char="•"/>
              <a:defRPr sz="2100" b="0" i="0" u="none" strike="noStrike" cap="none">
                <a:solidFill>
                  <a:srgbClr val="323F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23F24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323F2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23F24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rgbClr val="323F2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23F24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323F2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23F24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323F2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10916137" y="6477264"/>
            <a:ext cx="988400" cy="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3204672" y="6476235"/>
            <a:ext cx="7777200" cy="2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293616" y="6476232"/>
            <a:ext cx="1051200" cy="2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662483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47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C2792-BD2C-5294-9293-FAF7B4540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43B2BC3-B009-B289-21FD-983B3A067199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0A6AA6"/>
              </a:gs>
              <a:gs pos="41000">
                <a:srgbClr val="191C38"/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5BEAB"/>
              </a:solidFill>
            </a:endParaRPr>
          </a:p>
        </p:txBody>
      </p:sp>
      <p:pic>
        <p:nvPicPr>
          <p:cNvPr id="11" name="Picture 10" descr="1. What is a digital twin-white-left-zero.png">
            <a:extLst>
              <a:ext uri="{FF2B5EF4-FFF2-40B4-BE49-F238E27FC236}">
                <a16:creationId xmlns:a16="http://schemas.microsoft.com/office/drawing/2014/main" id="{8A9F226A-DB43-9AB4-6359-EFD4350D4A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006"/>
          <a:stretch/>
        </p:blipFill>
        <p:spPr>
          <a:xfrm>
            <a:off x="7264400" y="756204"/>
            <a:ext cx="4931371" cy="503956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E018A16-AE88-BC09-B3DA-0EA97F20718A}"/>
              </a:ext>
            </a:extLst>
          </p:cNvPr>
          <p:cNvSpPr txBox="1">
            <a:spLocks/>
          </p:cNvSpPr>
          <p:nvPr/>
        </p:nvSpPr>
        <p:spPr>
          <a:xfrm>
            <a:off x="454911" y="2773361"/>
            <a:ext cx="6628060" cy="1533393"/>
          </a:xfrm>
          <a:prstGeom prst="rect">
            <a:avLst/>
          </a:prstGeom>
        </p:spPr>
        <p:txBody>
          <a:bodyPr lIns="121917" tIns="60959" rIns="121917" bIns="60959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0">
                <a:solidFill>
                  <a:srgbClr val="002742"/>
                </a:solidFill>
                <a:latin typeface="Rajdhani Medium"/>
                <a:ea typeface="+mj-ea"/>
                <a:cs typeface="Rajdhani Medium"/>
              </a:defRPr>
            </a:lvl1pPr>
          </a:lstStyle>
          <a:p>
            <a:r>
              <a:rPr lang="en-GB" sz="3200" b="1" dirty="0">
                <a:solidFill>
                  <a:srgbClr val="EB5761"/>
                </a:solidFill>
                <a:latin typeface="Rajdhani SemiBold" panose="02000000000000000000" pitchFamily="2" charset="77"/>
                <a:cs typeface="Rajdhani SemiBold" panose="02000000000000000000" pitchFamily="2" charset="77"/>
              </a:rPr>
              <a:t>Interoperability between digital </a:t>
            </a:r>
            <a:r>
              <a:rPr lang="en-GB" sz="3200" b="1" dirty="0" err="1">
                <a:solidFill>
                  <a:srgbClr val="EB5761"/>
                </a:solidFill>
                <a:latin typeface="Rajdhani SemiBold" panose="02000000000000000000" pitchFamily="2" charset="77"/>
                <a:cs typeface="Rajdhani SemiBold" panose="02000000000000000000" pitchFamily="2" charset="77"/>
              </a:rPr>
              <a:t>twinS</a:t>
            </a:r>
            <a:endParaRPr lang="en-GB" sz="3200" b="1" dirty="0">
              <a:solidFill>
                <a:srgbClr val="EB5761"/>
              </a:solidFill>
              <a:latin typeface="Rajdhani SemiBold" panose="02000000000000000000" pitchFamily="2" charset="77"/>
              <a:cs typeface="Rajdhani SemiBold" panose="02000000000000000000" pitchFamily="2" charset="77"/>
            </a:endParaRPr>
          </a:p>
          <a:p>
            <a:endParaRPr lang="en-US" sz="3200" b="1" dirty="0">
              <a:solidFill>
                <a:srgbClr val="EB5761"/>
              </a:solidFill>
              <a:latin typeface="Rajdhani SemiBold" panose="02000000000000000000" pitchFamily="2" charset="77"/>
              <a:cs typeface="Rajdhani SemiBold" panose="02000000000000000000" pitchFamily="2" charset="77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E6F5993-2DE2-E67C-78FC-60111E7971A4}"/>
              </a:ext>
            </a:extLst>
          </p:cNvPr>
          <p:cNvSpPr txBox="1">
            <a:spLocks/>
          </p:cNvSpPr>
          <p:nvPr/>
        </p:nvSpPr>
        <p:spPr>
          <a:xfrm>
            <a:off x="451140" y="3836449"/>
            <a:ext cx="5933857" cy="1810835"/>
          </a:xfrm>
          <a:prstGeom prst="rect">
            <a:avLst/>
          </a:prstGeom>
        </p:spPr>
        <p:txBody>
          <a:bodyPr lIns="121917" tIns="60959" rIns="121917" bIns="60959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lnSpc>
                <a:spcPct val="100000"/>
              </a:lnSpc>
              <a:spcBef>
                <a:spcPts val="800"/>
              </a:spcBef>
              <a:buFont typeface="Arial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 dirty="0">
                <a:solidFill>
                  <a:srgbClr val="F7EBCD"/>
                </a:solidFill>
              </a:rPr>
              <a:t>Thomas Geenen, ECMWF</a:t>
            </a:r>
          </a:p>
          <a:p>
            <a:endParaRPr lang="en-GB" sz="1867" dirty="0">
              <a:solidFill>
                <a:srgbClr val="F7EBCD"/>
              </a:solidFill>
            </a:endParaRPr>
          </a:p>
          <a:p>
            <a:r>
              <a:rPr lang="en-GB" sz="1867" i="1" dirty="0">
                <a:solidFill>
                  <a:srgbClr val="F7EBCD"/>
                </a:solidFill>
              </a:rPr>
              <a:t>EGI2024</a:t>
            </a:r>
          </a:p>
          <a:p>
            <a:r>
              <a:rPr lang="en-GB" sz="1867" i="1" dirty="0">
                <a:solidFill>
                  <a:srgbClr val="F7EBCD"/>
                </a:solidFill>
              </a:rPr>
              <a:t>Lecce, October 1st 2024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1DE1EB-CA9B-1F17-2326-63410CD2EFB5}"/>
              </a:ext>
            </a:extLst>
          </p:cNvPr>
          <p:cNvSpPr txBox="1">
            <a:spLocks/>
          </p:cNvSpPr>
          <p:nvPr/>
        </p:nvSpPr>
        <p:spPr>
          <a:xfrm>
            <a:off x="454912" y="1343336"/>
            <a:ext cx="9402597" cy="1048553"/>
          </a:xfrm>
          <a:prstGeom prst="rect">
            <a:avLst/>
          </a:prstGeom>
        </p:spPr>
        <p:txBody>
          <a:bodyPr lIns="121917" tIns="60959" rIns="121917" bIns="60959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 spc="0">
                <a:solidFill>
                  <a:srgbClr val="002742"/>
                </a:solidFill>
                <a:latin typeface="Rajdhani Medium"/>
                <a:ea typeface="+mj-ea"/>
                <a:cs typeface="Rajdhani Medium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  <a:latin typeface="Rajdhani" panose="02000000000000000000" pitchFamily="2" charset="77"/>
                <a:cs typeface="Rajdhani" panose="02000000000000000000" pitchFamily="2" charset="77"/>
              </a:rPr>
              <a:t>DESTINATION EARTH</a:t>
            </a:r>
            <a:endParaRPr lang="en-US" sz="4000" b="1">
              <a:solidFill>
                <a:schemeClr val="bg1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CCCD1F4-B2BA-CD9D-55D7-F570AD6A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1" y="6057384"/>
            <a:ext cx="8967025" cy="3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08335"/>
      </p:ext>
    </p:extLst>
  </p:cSld>
  <p:clrMapOvr>
    <a:masterClrMapping/>
  </p:clrMapOvr>
  <p:transition spd="slow" advClick="0" advTm="10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B82F0-1F89-96C3-3AA6-8F550F17A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E6EC2FE3-6543-6055-973F-3DCBF36C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</p:spPr>
        <p:txBody>
          <a:bodyPr/>
          <a:lstStyle/>
          <a:p>
            <a:r>
              <a:rPr lang="en-GB" sz="3200"/>
              <a:t>Digital twin engine (DTE) components and objectives</a:t>
            </a:r>
            <a:endParaRPr lang="en-DE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51913-E392-AF4C-25C4-25AD555E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14" y="1797560"/>
            <a:ext cx="9694067" cy="45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38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57769-03AC-875D-D20B-8FCA23175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EB145F-1B41-71FC-2087-D56D300E7C11}"/>
              </a:ext>
            </a:extLst>
          </p:cNvPr>
          <p:cNvSpPr txBox="1">
            <a:spLocks/>
          </p:cNvSpPr>
          <p:nvPr/>
        </p:nvSpPr>
        <p:spPr>
          <a:xfrm>
            <a:off x="439029" y="1736561"/>
            <a:ext cx="11197721" cy="549251"/>
          </a:xfrm>
          <a:prstGeom prst="rect">
            <a:avLst/>
          </a:prstGeom>
        </p:spPr>
        <p:txBody>
          <a:bodyPr vert="horz" lIns="91439" tIns="45719" rIns="91439" bIns="45719" rtlCol="0" anchor="ctr">
            <a:noAutofit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2667" kern="1200" cap="all" spc="0">
                <a:solidFill>
                  <a:srgbClr val="DA5863"/>
                </a:solidFill>
                <a:latin typeface="Rajdhani Semibold"/>
                <a:ea typeface="+mj-ea"/>
                <a:cs typeface="Rajdhani Semibold"/>
              </a:defRPr>
            </a:lvl1pPr>
          </a:lstStyle>
          <a:p>
            <a:pPr algn="l" defTabSz="609555">
              <a:defRPr/>
            </a:pPr>
            <a:endParaRPr lang="en-US" sz="2400" cap="none">
              <a:solidFill>
                <a:srgbClr val="0A6AA6"/>
              </a:solidFill>
              <a:latin typeface="Helvetica" pitchFamily="2" charset="0"/>
            </a:endParaRPr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E5B69582-66C1-6568-7492-93122A612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/>
          <a:stretch/>
        </p:blipFill>
        <p:spPr>
          <a:xfrm>
            <a:off x="1339804" y="1736560"/>
            <a:ext cx="8859123" cy="4855232"/>
          </a:xfrm>
          <a:prstGeom prst="rect">
            <a:avLst/>
          </a:prstGeom>
        </p:spPr>
      </p:pic>
      <p:sp>
        <p:nvSpPr>
          <p:cNvPr id="8" name="Arrow: Right 17">
            <a:extLst>
              <a:ext uri="{FF2B5EF4-FFF2-40B4-BE49-F238E27FC236}">
                <a16:creationId xmlns:a16="http://schemas.microsoft.com/office/drawing/2014/main" id="{76FF1698-3526-302B-4544-BCE9723ACF41}"/>
              </a:ext>
            </a:extLst>
          </p:cNvPr>
          <p:cNvSpPr/>
          <p:nvPr/>
        </p:nvSpPr>
        <p:spPr>
          <a:xfrm rot="-5400000">
            <a:off x="4800859" y="3467353"/>
            <a:ext cx="433499" cy="296289"/>
          </a:xfrm>
          <a:prstGeom prst="rightArrow">
            <a:avLst/>
          </a:prstGeom>
          <a:solidFill>
            <a:srgbClr val="EB57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Arrow: Right 17">
            <a:extLst>
              <a:ext uri="{FF2B5EF4-FFF2-40B4-BE49-F238E27FC236}">
                <a16:creationId xmlns:a16="http://schemas.microsoft.com/office/drawing/2014/main" id="{91A9B053-5286-AF87-0CE8-C32F56B3DCD9}"/>
              </a:ext>
            </a:extLst>
          </p:cNvPr>
          <p:cNvSpPr/>
          <p:nvPr/>
        </p:nvSpPr>
        <p:spPr>
          <a:xfrm>
            <a:off x="5616140" y="3102460"/>
            <a:ext cx="621059" cy="296289"/>
          </a:xfrm>
          <a:prstGeom prst="rightArrow">
            <a:avLst/>
          </a:prstGeom>
          <a:solidFill>
            <a:srgbClr val="EB57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Arrow: Right 17">
            <a:extLst>
              <a:ext uri="{FF2B5EF4-FFF2-40B4-BE49-F238E27FC236}">
                <a16:creationId xmlns:a16="http://schemas.microsoft.com/office/drawing/2014/main" id="{E412D801-A416-856D-0F09-C3A7AF4AABCD}"/>
              </a:ext>
            </a:extLst>
          </p:cNvPr>
          <p:cNvSpPr/>
          <p:nvPr/>
        </p:nvSpPr>
        <p:spPr>
          <a:xfrm rot="2335982">
            <a:off x="6381072" y="3368909"/>
            <a:ext cx="621059" cy="296289"/>
          </a:xfrm>
          <a:prstGeom prst="rightArrow">
            <a:avLst/>
          </a:prstGeom>
          <a:solidFill>
            <a:srgbClr val="EB57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Arrow: Right 17">
            <a:extLst>
              <a:ext uri="{FF2B5EF4-FFF2-40B4-BE49-F238E27FC236}">
                <a16:creationId xmlns:a16="http://schemas.microsoft.com/office/drawing/2014/main" id="{FC562431-C325-3722-4F7F-B6814AFA5D32}"/>
              </a:ext>
            </a:extLst>
          </p:cNvPr>
          <p:cNvSpPr/>
          <p:nvPr/>
        </p:nvSpPr>
        <p:spPr>
          <a:xfrm rot="6956797">
            <a:off x="6406017" y="4384248"/>
            <a:ext cx="1051201" cy="296289"/>
          </a:xfrm>
          <a:prstGeom prst="rightArrow">
            <a:avLst/>
          </a:prstGeom>
          <a:solidFill>
            <a:srgbClr val="EB57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Arrow: Right 17">
            <a:extLst>
              <a:ext uri="{FF2B5EF4-FFF2-40B4-BE49-F238E27FC236}">
                <a16:creationId xmlns:a16="http://schemas.microsoft.com/office/drawing/2014/main" id="{B28A79E6-59ED-9C5C-2BD7-A9FF1F71C973}"/>
              </a:ext>
            </a:extLst>
          </p:cNvPr>
          <p:cNvSpPr/>
          <p:nvPr/>
        </p:nvSpPr>
        <p:spPr>
          <a:xfrm rot="20053180">
            <a:off x="6931616" y="4532390"/>
            <a:ext cx="2106280" cy="275543"/>
          </a:xfrm>
          <a:prstGeom prst="rightArrow">
            <a:avLst/>
          </a:prstGeom>
          <a:solidFill>
            <a:srgbClr val="EB57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DE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A blue tie and black shirt&#10;&#10;Description automatically generated with medium confidence">
            <a:extLst>
              <a:ext uri="{FF2B5EF4-FFF2-40B4-BE49-F238E27FC236}">
                <a16:creationId xmlns:a16="http://schemas.microsoft.com/office/drawing/2014/main" id="{9D837E22-DEB5-5417-2854-B4B3DA77BA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12037" r="17538" b="18953"/>
          <a:stretch/>
        </p:blipFill>
        <p:spPr>
          <a:xfrm>
            <a:off x="10183998" y="3332416"/>
            <a:ext cx="566863" cy="662536"/>
          </a:xfrm>
          <a:prstGeom prst="rect">
            <a:avLst/>
          </a:prstGeom>
        </p:spPr>
      </p:pic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70C7EF3B-9993-1FDA-BBB2-63A9D9933D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14324" r="20827" b="9227"/>
          <a:stretch/>
        </p:blipFill>
        <p:spPr>
          <a:xfrm>
            <a:off x="10686418" y="3694779"/>
            <a:ext cx="643049" cy="786579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12AAD267-5A65-F74D-7FD5-BBC18768F1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t="12879" r="18035" b="18641"/>
          <a:stretch/>
        </p:blipFill>
        <p:spPr>
          <a:xfrm>
            <a:off x="10079686" y="4001227"/>
            <a:ext cx="720551" cy="746815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id="{916E2E74-B09E-3A48-B36C-F2F30DE03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</p:spPr>
        <p:txBody>
          <a:bodyPr/>
          <a:lstStyle/>
          <a:p>
            <a:r>
              <a:rPr lang="en-US" sz="3600">
                <a:latin typeface="Rajdhani"/>
              </a:rPr>
              <a:t>How the Data flows through the </a:t>
            </a:r>
            <a:r>
              <a:rPr lang="en-US" sz="3600" err="1">
                <a:latin typeface="Rajdhani"/>
              </a:rPr>
              <a:t>DestinE</a:t>
            </a:r>
            <a:r>
              <a:rPr lang="en-US" sz="3600">
                <a:latin typeface="Rajdhani"/>
              </a:rPr>
              <a:t> system</a:t>
            </a:r>
            <a:endParaRPr lang="en-DE" sz="3600"/>
          </a:p>
        </p:txBody>
      </p:sp>
      <p:pic>
        <p:nvPicPr>
          <p:cNvPr id="17" name="Picture 16" descr="A blue tie and black shirt&#10;&#10;Description automatically generated with medium confidence">
            <a:extLst>
              <a:ext uri="{FF2B5EF4-FFF2-40B4-BE49-F238E27FC236}">
                <a16:creationId xmlns:a16="http://schemas.microsoft.com/office/drawing/2014/main" id="{8F442087-159C-B385-70B7-EA93534FB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12037" r="17538" b="18953"/>
          <a:stretch/>
        </p:blipFill>
        <p:spPr>
          <a:xfrm>
            <a:off x="933467" y="4407295"/>
            <a:ext cx="566863" cy="66253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F076B4B5-B9BC-4A80-CFD3-75FE5A1820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14324" r="20827" b="9227"/>
          <a:stretch/>
        </p:blipFill>
        <p:spPr>
          <a:xfrm>
            <a:off x="1435889" y="4769657"/>
            <a:ext cx="643049" cy="786579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C6230FE5-F576-AADD-CCCB-4460FDF4F1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t="12879" r="18035" b="18641"/>
          <a:stretch/>
        </p:blipFill>
        <p:spPr>
          <a:xfrm>
            <a:off x="829155" y="5076106"/>
            <a:ext cx="720551" cy="7468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DB463C-534C-435A-66D3-C66A0CE61AB1}"/>
              </a:ext>
            </a:extLst>
          </p:cNvPr>
          <p:cNvSpPr/>
          <p:nvPr/>
        </p:nvSpPr>
        <p:spPr>
          <a:xfrm>
            <a:off x="1925209" y="2542403"/>
            <a:ext cx="2063555" cy="2968428"/>
          </a:xfrm>
          <a:prstGeom prst="rect">
            <a:avLst/>
          </a:prstGeom>
          <a:noFill/>
          <a:ln w="28575"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81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4AF56-CD3D-7B1F-7ACB-0D53C367E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">
            <a:extLst>
              <a:ext uri="{FF2B5EF4-FFF2-40B4-BE49-F238E27FC236}">
                <a16:creationId xmlns:a16="http://schemas.microsoft.com/office/drawing/2014/main" id="{5A79B074-2686-2742-48D3-3CD6B09A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</p:spPr>
        <p:txBody>
          <a:bodyPr/>
          <a:lstStyle/>
          <a:p>
            <a:r>
              <a:rPr lang="en-GB" sz="3600">
                <a:latin typeface="Rajdhani"/>
              </a:rPr>
              <a:t>Different types of Integration</a:t>
            </a:r>
            <a:endParaRPr lang="en-DE" sz="3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4A79AB-63F1-0529-1A86-E79A0538A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13" y="2111032"/>
            <a:ext cx="10683670" cy="389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99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0A010-2F9A-F2F4-D99A-AECA61D09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">
            <a:extLst>
              <a:ext uri="{FF2B5EF4-FFF2-40B4-BE49-F238E27FC236}">
                <a16:creationId xmlns:a16="http://schemas.microsoft.com/office/drawing/2014/main" id="{A461D187-C32F-9E2D-994F-C2C4FA08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</p:spPr>
        <p:txBody>
          <a:bodyPr/>
          <a:lstStyle/>
          <a:p>
            <a:r>
              <a:rPr lang="en-GB" sz="3600">
                <a:latin typeface="Rajdhani"/>
              </a:rPr>
              <a:t>Technology transfer</a:t>
            </a:r>
            <a:endParaRPr lang="en-DE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2E242-87C7-CCB0-BB2D-C649D8AE9D7D}"/>
              </a:ext>
            </a:extLst>
          </p:cNvPr>
          <p:cNvSpPr txBox="1"/>
          <p:nvPr/>
        </p:nvSpPr>
        <p:spPr>
          <a:xfrm>
            <a:off x="433489" y="1931755"/>
            <a:ext cx="8648058" cy="351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What has been done so far:</a:t>
            </a:r>
          </a:p>
          <a:p>
            <a:pPr marL="0" lvl="1" indent="0">
              <a:lnSpc>
                <a:spcPct val="100000"/>
              </a:lnSpc>
              <a:spcBef>
                <a:spcPts val="750"/>
              </a:spcBef>
              <a:buNone/>
            </a:pPr>
            <a:endParaRPr lang="en-US" sz="1500" dirty="0">
              <a:latin typeface="Arial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en-US" sz="1500" dirty="0">
                <a:latin typeface="Arial"/>
                <a:cs typeface="Arial"/>
              </a:rPr>
              <a:t>In Bilateral meetings we have:</a:t>
            </a:r>
          </a:p>
          <a:p>
            <a:pPr marL="257175" lvl="1" indent="-257175">
              <a:lnSpc>
                <a:spcPct val="100000"/>
              </a:lnSpc>
              <a:spcBef>
                <a:spcPts val="750"/>
              </a:spcBef>
            </a:pPr>
            <a:r>
              <a:rPr lang="it-IT" sz="1500" dirty="0" err="1">
                <a:latin typeface="Arial"/>
                <a:cs typeface="Arial"/>
              </a:rPr>
              <a:t>Drafted</a:t>
            </a:r>
            <a:r>
              <a:rPr lang="it-IT" sz="1500" dirty="0">
                <a:latin typeface="Arial"/>
                <a:cs typeface="Arial"/>
              </a:rPr>
              <a:t> a first </a:t>
            </a:r>
            <a:r>
              <a:rPr lang="it-IT" sz="1500" dirty="0" err="1">
                <a:latin typeface="Arial"/>
                <a:cs typeface="Arial"/>
              </a:rPr>
              <a:t>version</a:t>
            </a:r>
            <a:r>
              <a:rPr lang="it-IT" sz="1500" dirty="0">
                <a:latin typeface="Arial"/>
                <a:cs typeface="Arial"/>
              </a:rPr>
              <a:t> of a </a:t>
            </a:r>
            <a:r>
              <a:rPr lang="it-IT" sz="1500" b="1" dirty="0">
                <a:latin typeface="Arial"/>
                <a:cs typeface="Arial"/>
              </a:rPr>
              <a:t>common DT </a:t>
            </a:r>
            <a:r>
              <a:rPr lang="it-IT" sz="1500" b="1" dirty="0" err="1">
                <a:latin typeface="Arial"/>
                <a:cs typeface="Arial"/>
              </a:rPr>
              <a:t>architecture</a:t>
            </a:r>
            <a:r>
              <a:rPr lang="it-IT" sz="1500" b="1" dirty="0">
                <a:latin typeface="Arial"/>
                <a:cs typeface="Arial"/>
              </a:rPr>
              <a:t> </a:t>
            </a:r>
            <a:r>
              <a:rPr lang="it-IT" sz="1500" b="1" dirty="0" err="1">
                <a:latin typeface="Arial"/>
                <a:cs typeface="Arial"/>
              </a:rPr>
              <a:t>description</a:t>
            </a:r>
            <a:r>
              <a:rPr lang="it-IT" sz="1500" b="1" dirty="0">
                <a:latin typeface="Arial"/>
                <a:cs typeface="Arial"/>
              </a:rPr>
              <a:t> </a:t>
            </a:r>
            <a:r>
              <a:rPr lang="it-IT" sz="1500" dirty="0">
                <a:latin typeface="Arial"/>
                <a:cs typeface="Arial"/>
              </a:rPr>
              <a:t>(</a:t>
            </a:r>
            <a:r>
              <a:rPr lang="it-IT" sz="1500" dirty="0" err="1">
                <a:latin typeface="Arial"/>
                <a:cs typeface="Arial"/>
              </a:rPr>
              <a:t>using</a:t>
            </a:r>
            <a:r>
              <a:rPr lang="it-IT" sz="1500" dirty="0">
                <a:latin typeface="Arial"/>
                <a:cs typeface="Arial"/>
              </a:rPr>
              <a:t> C4 </a:t>
            </a:r>
            <a:r>
              <a:rPr lang="it-IT" sz="1500" dirty="0" err="1">
                <a:latin typeface="Arial"/>
                <a:cs typeface="Arial"/>
              </a:rPr>
              <a:t>modeling</a:t>
            </a:r>
            <a:r>
              <a:rPr lang="it-IT" sz="1500" dirty="0">
                <a:latin typeface="Arial"/>
                <a:cs typeface="Arial"/>
              </a:rPr>
              <a:t> )</a:t>
            </a:r>
          </a:p>
          <a:p>
            <a:pPr marL="257175" lvl="1" indent="-257175">
              <a:lnSpc>
                <a:spcPct val="100000"/>
              </a:lnSpc>
              <a:spcBef>
                <a:spcPts val="750"/>
              </a:spcBef>
            </a:pPr>
            <a:r>
              <a:rPr lang="en-GB" sz="1500" dirty="0">
                <a:latin typeface="Arial"/>
                <a:cs typeface="Arial"/>
              </a:rPr>
              <a:t>Started working on the glossary (forked from </a:t>
            </a:r>
            <a:r>
              <a:rPr lang="en-GB" sz="1500" b="1" dirty="0">
                <a:latin typeface="Arial"/>
                <a:cs typeface="Arial"/>
              </a:rPr>
              <a:t>Digital twin consortium</a:t>
            </a:r>
            <a:r>
              <a:rPr lang="en-GB" sz="1500" dirty="0">
                <a:latin typeface="Arial"/>
                <a:cs typeface="Arial"/>
              </a:rPr>
              <a:t>, like </a:t>
            </a:r>
            <a:r>
              <a:rPr lang="en-GB" sz="1500" dirty="0" err="1">
                <a:latin typeface="Arial"/>
                <a:cs typeface="Arial"/>
              </a:rPr>
              <a:t>BioDT</a:t>
            </a:r>
            <a:r>
              <a:rPr lang="en-GB" sz="1500" dirty="0">
                <a:latin typeface="Arial"/>
                <a:cs typeface="Arial"/>
              </a:rPr>
              <a:t> and Intertwin)</a:t>
            </a:r>
          </a:p>
          <a:p>
            <a:pPr marL="257175" lvl="1" indent="-257175">
              <a:lnSpc>
                <a:spcPct val="100000"/>
              </a:lnSpc>
              <a:spcBef>
                <a:spcPts val="750"/>
              </a:spcBef>
            </a:pPr>
            <a:r>
              <a:rPr lang="en-GB" sz="1500" dirty="0">
                <a:latin typeface="Arial"/>
                <a:cs typeface="Arial"/>
              </a:rPr>
              <a:t>Define pilots to test for interoperability</a:t>
            </a:r>
          </a:p>
          <a:p>
            <a:pPr marL="600075" lvl="2" indent="-257175">
              <a:lnSpc>
                <a:spcPct val="100000"/>
              </a:lnSpc>
              <a:spcBef>
                <a:spcPts val="750"/>
              </a:spcBef>
            </a:pPr>
            <a:r>
              <a:rPr lang="en-GB" sz="1200" dirty="0">
                <a:latin typeface="Arial"/>
                <a:cs typeface="Arial"/>
              </a:rPr>
              <a:t>With DT-Geo a </a:t>
            </a:r>
            <a:r>
              <a:rPr lang="en-GB" sz="1200" b="1" dirty="0">
                <a:latin typeface="Arial"/>
                <a:cs typeface="Arial"/>
              </a:rPr>
              <a:t>tsunami</a:t>
            </a:r>
            <a:r>
              <a:rPr lang="en-GB" sz="1200" dirty="0">
                <a:latin typeface="Arial"/>
                <a:cs typeface="Arial"/>
              </a:rPr>
              <a:t> DT (also looking into </a:t>
            </a:r>
            <a:r>
              <a:rPr lang="en-GB" sz="1200" b="1" dirty="0">
                <a:latin typeface="Arial"/>
                <a:cs typeface="Arial"/>
              </a:rPr>
              <a:t>urgent computing </a:t>
            </a:r>
            <a:r>
              <a:rPr lang="en-GB" sz="1200" dirty="0">
                <a:latin typeface="Arial"/>
                <a:cs typeface="Arial"/>
              </a:rPr>
              <a:t>aspects)</a:t>
            </a:r>
          </a:p>
          <a:p>
            <a:pPr marL="600075" lvl="2" indent="-257175">
              <a:lnSpc>
                <a:spcPct val="100000"/>
              </a:lnSpc>
              <a:spcBef>
                <a:spcPts val="750"/>
              </a:spcBef>
            </a:pPr>
            <a:r>
              <a:rPr lang="en-GB" sz="1200" dirty="0">
                <a:latin typeface="Arial"/>
                <a:cs typeface="Arial"/>
              </a:rPr>
              <a:t>With </a:t>
            </a:r>
            <a:r>
              <a:rPr lang="en-GB" sz="1200" dirty="0" err="1">
                <a:latin typeface="Arial"/>
                <a:cs typeface="Arial"/>
              </a:rPr>
              <a:t>BioDT</a:t>
            </a:r>
            <a:r>
              <a:rPr lang="en-GB" sz="1200" dirty="0">
                <a:latin typeface="Arial"/>
                <a:cs typeface="Arial"/>
              </a:rPr>
              <a:t> a DT on consequences of climate change to </a:t>
            </a:r>
            <a:r>
              <a:rPr lang="en-GB" sz="1200" b="1" dirty="0">
                <a:latin typeface="Arial"/>
                <a:cs typeface="Arial"/>
              </a:rPr>
              <a:t>agricultural crops </a:t>
            </a:r>
            <a:r>
              <a:rPr lang="en-GB" sz="1200" dirty="0">
                <a:latin typeface="Arial"/>
                <a:cs typeface="Arial"/>
              </a:rPr>
              <a:t>over Europe (together with </a:t>
            </a:r>
            <a:r>
              <a:rPr lang="en-GB" sz="1200" b="1" dirty="0" err="1">
                <a:latin typeface="Arial"/>
                <a:cs typeface="Arial"/>
              </a:rPr>
              <a:t>Eumetsat</a:t>
            </a:r>
            <a:r>
              <a:rPr lang="en-GB" sz="1200" dirty="0">
                <a:latin typeface="Arial"/>
                <a:cs typeface="Arial"/>
              </a:rPr>
              <a:t>)</a:t>
            </a:r>
          </a:p>
          <a:p>
            <a:pPr marL="600075" lvl="2" indent="-257175">
              <a:lnSpc>
                <a:spcPct val="100000"/>
              </a:lnSpc>
              <a:spcBef>
                <a:spcPts val="750"/>
              </a:spcBef>
            </a:pPr>
            <a:r>
              <a:rPr lang="en-GB" sz="1200" dirty="0">
                <a:latin typeface="Arial"/>
                <a:cs typeface="Arial"/>
              </a:rPr>
              <a:t>With Intertwin a DT on </a:t>
            </a:r>
            <a:r>
              <a:rPr lang="en-GB" sz="1200" b="1" dirty="0">
                <a:latin typeface="Arial"/>
                <a:cs typeface="Arial"/>
              </a:rPr>
              <a:t>flood adaptation </a:t>
            </a:r>
            <a:r>
              <a:rPr lang="en-GB" sz="1200" dirty="0">
                <a:latin typeface="Arial"/>
                <a:cs typeface="Arial"/>
              </a:rPr>
              <a:t>and mitigation (a </a:t>
            </a:r>
            <a:r>
              <a:rPr lang="en-GB" sz="1200" b="1" dirty="0">
                <a:latin typeface="Arial"/>
                <a:cs typeface="Arial"/>
              </a:rPr>
              <a:t>shared</a:t>
            </a:r>
            <a:r>
              <a:rPr lang="en-GB" sz="1200" dirty="0">
                <a:latin typeface="Arial"/>
                <a:cs typeface="Arial"/>
              </a:rPr>
              <a:t> </a:t>
            </a:r>
            <a:r>
              <a:rPr lang="en-GB" sz="1200" dirty="0" err="1">
                <a:latin typeface="Arial"/>
                <a:cs typeface="Arial"/>
              </a:rPr>
              <a:t>usecase</a:t>
            </a:r>
            <a:r>
              <a:rPr lang="en-GB" sz="1200" dirty="0">
                <a:latin typeface="Arial"/>
                <a:cs typeface="Arial"/>
              </a:rPr>
              <a:t> between Intertwin and </a:t>
            </a:r>
            <a:r>
              <a:rPr lang="en-GB" sz="1200" dirty="0" err="1">
                <a:latin typeface="Arial"/>
                <a:cs typeface="Arial"/>
              </a:rPr>
              <a:t>DestinE</a:t>
            </a:r>
            <a:r>
              <a:rPr lang="en-GB" sz="1200" dirty="0">
                <a:latin typeface="Arial"/>
                <a:cs typeface="Arial"/>
              </a:rPr>
              <a:t>)</a:t>
            </a:r>
          </a:p>
          <a:p>
            <a:pPr marL="600075" lvl="2" indent="-257175">
              <a:lnSpc>
                <a:spcPct val="100000"/>
              </a:lnSpc>
              <a:spcBef>
                <a:spcPts val="750"/>
              </a:spcBef>
            </a:pPr>
            <a:endParaRPr lang="en-GB" sz="1200" dirty="0">
              <a:latin typeface="Arial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en-GB" sz="1500" dirty="0">
                <a:latin typeface="Arial"/>
                <a:cs typeface="Arial"/>
              </a:rPr>
              <a:t>We are sketching solution paths for these pilots in the architecture landscape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E370E8-2861-F226-49BC-D3971FF5D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378" y="883691"/>
            <a:ext cx="2955514" cy="1662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55C2A-9B73-E513-204C-1DAFF6C75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547" y="883692"/>
            <a:ext cx="2955515" cy="1662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FD294-47CC-2927-5286-346400EC4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547" y="2762993"/>
            <a:ext cx="2955515" cy="1662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0D3260-5E43-A5D2-A927-6844864D9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1547" y="4642294"/>
            <a:ext cx="2955515" cy="16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29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>
            <a:spLocks noGrp="1"/>
          </p:cNvSpPr>
          <p:nvPr>
            <p:ph type="body" idx="1"/>
          </p:nvPr>
        </p:nvSpPr>
        <p:spPr>
          <a:xfrm>
            <a:off x="394700" y="883700"/>
            <a:ext cx="11252000" cy="5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indent="-423323">
              <a:buClr>
                <a:srgbClr val="172B4D"/>
              </a:buClr>
              <a:buSzPts val="1400"/>
              <a:buFont typeface="Roboto"/>
              <a:buChar char="•"/>
            </a:pPr>
            <a:r>
              <a:rPr lang="it" sz="1867" b="1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Online coupling with</a:t>
            </a:r>
            <a:r>
              <a:rPr lang="it" sz="1867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" sz="1867" b="1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Weather-induced and Geophysical Extremes DT, and/or the Climate adaption DT</a:t>
            </a:r>
            <a:r>
              <a:rPr lang="it" sz="1867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67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23323">
              <a:spcBef>
                <a:spcPts val="1333"/>
              </a:spcBef>
              <a:spcAft>
                <a:spcPts val="1333"/>
              </a:spcAft>
              <a:buClr>
                <a:srgbClr val="172B4D"/>
              </a:buClr>
              <a:buSzPts val="1400"/>
              <a:buFont typeface="Roboto"/>
              <a:buChar char="•"/>
            </a:pPr>
            <a:r>
              <a:rPr lang="it" sz="1867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Suggested at PhenoHarmonIS 2024 WS: </a:t>
            </a:r>
            <a:r>
              <a:rPr lang="it" sz="1867" b="1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Provide links to seed banks based on habitat suitability</a:t>
            </a:r>
            <a:r>
              <a:rPr lang="it" sz="1867">
                <a:solidFill>
                  <a:srgbClr val="172B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67">
              <a:solidFill>
                <a:srgbClr val="172B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51"/>
          <p:cNvSpPr txBox="1">
            <a:spLocks noGrp="1"/>
          </p:cNvSpPr>
          <p:nvPr>
            <p:ph type="dt" idx="10"/>
          </p:nvPr>
        </p:nvSpPr>
        <p:spPr>
          <a:xfrm>
            <a:off x="8088965" y="4794295"/>
            <a:ext cx="845600" cy="2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" kern="0">
                <a:solidFill>
                  <a:srgbClr val="FFFFFF"/>
                </a:solidFill>
              </a:rPr>
              <a:t>20/09/23</a:t>
            </a:r>
            <a:endParaRPr kern="0">
              <a:solidFill>
                <a:srgbClr val="FFFFFF"/>
              </a:solidFill>
            </a:endParaRPr>
          </a:p>
        </p:txBody>
      </p:sp>
      <p:sp>
        <p:nvSpPr>
          <p:cNvPr id="364" name="Google Shape;364;p51"/>
          <p:cNvSpPr txBox="1">
            <a:spLocks noGrp="1"/>
          </p:cNvSpPr>
          <p:nvPr>
            <p:ph type="title"/>
          </p:nvPr>
        </p:nvSpPr>
        <p:spPr>
          <a:xfrm>
            <a:off x="2117035" y="326567"/>
            <a:ext cx="9781346" cy="3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 fontScale="90000"/>
          </a:bodyPr>
          <a:lstStyle/>
          <a:p>
            <a:pPr algn="l">
              <a:buSzPct val="81818"/>
            </a:pPr>
            <a:r>
              <a:rPr lang="it" sz="2800" b="1" dirty="0">
                <a:solidFill>
                  <a:srgbClr val="073763"/>
                </a:solidFill>
              </a:rPr>
              <a:t>pDT</a:t>
            </a:r>
            <a:r>
              <a:rPr lang="it" sz="2400" b="1" dirty="0">
                <a:solidFill>
                  <a:srgbClr val="073763"/>
                </a:solidFill>
              </a:rPr>
              <a:t> Crop Wild Relatives</a:t>
            </a:r>
            <a:endParaRPr dirty="0"/>
          </a:p>
        </p:txBody>
      </p:sp>
      <p:pic>
        <p:nvPicPr>
          <p:cNvPr id="365" name="Google Shape;3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486" y="1828800"/>
            <a:ext cx="7328265" cy="452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CF1F2-DD1B-F565-4165-6371BCCA9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B7E243-589D-D24F-3125-920FDA084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9" y="1254440"/>
            <a:ext cx="9961885" cy="560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85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E1078-DA79-C3B9-46A3-D8815F5B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70898-8E43-774F-54E6-5341B76A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908" y="901007"/>
            <a:ext cx="4367092" cy="5826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A504A6-4AB1-EB0B-4F29-3C35B6F3CD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3617" y="1369932"/>
            <a:ext cx="1808672" cy="181610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3671F89-527D-E134-C91E-956BA4F57867}"/>
              </a:ext>
            </a:extLst>
          </p:cNvPr>
          <p:cNvSpPr/>
          <p:nvPr/>
        </p:nvSpPr>
        <p:spPr>
          <a:xfrm>
            <a:off x="8871096" y="1946482"/>
            <a:ext cx="2308467" cy="1633766"/>
          </a:xfrm>
          <a:prstGeom prst="wedgeRoundRectCallout">
            <a:avLst>
              <a:gd name="adj1" fmla="val -47785"/>
              <a:gd name="adj2" fmla="val 7577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b="1"/>
              <a:t>OK that should not be a problem since python and jupyter are available on the Destination earth service platform and python across all DE platforms</a:t>
            </a:r>
          </a:p>
        </p:txBody>
      </p:sp>
    </p:spTree>
    <p:extLst>
      <p:ext uri="{BB962C8B-B14F-4D97-AF65-F5344CB8AC3E}">
        <p14:creationId xmlns:p14="http://schemas.microsoft.com/office/powerpoint/2010/main" val="141170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D9049-96CE-F762-0C82-061B137CF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4A503-8CC6-CA10-7DE6-30AEC4991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18" y="2582736"/>
            <a:ext cx="2844848" cy="2874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441DC-74FF-4A76-76A2-E83451935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565" y="2667190"/>
            <a:ext cx="3812335" cy="2842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9B73CA-0089-ECD7-F58C-E09DC24C89FB}"/>
              </a:ext>
            </a:extLst>
          </p:cNvPr>
          <p:cNvSpPr txBox="1"/>
          <p:nvPr/>
        </p:nvSpPr>
        <p:spPr>
          <a:xfrm>
            <a:off x="7507742" y="2612716"/>
            <a:ext cx="539646" cy="70453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15BD7-1C9C-7067-C134-2CB2BA5F8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218" y="3167351"/>
            <a:ext cx="2676682" cy="14265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B66C9E-1244-CEF7-5662-A84EB6A49615}"/>
              </a:ext>
            </a:extLst>
          </p:cNvPr>
          <p:cNvSpPr/>
          <p:nvPr/>
        </p:nvSpPr>
        <p:spPr>
          <a:xfrm>
            <a:off x="8047388" y="1806213"/>
            <a:ext cx="3392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Global-to-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Twin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826706-D045-FAE9-3059-3693CE39FEAF}"/>
              </a:ext>
            </a:extLst>
          </p:cNvPr>
          <p:cNvCxnSpPr>
            <a:cxnSpLocks/>
          </p:cNvCxnSpPr>
          <p:nvPr/>
        </p:nvCxnSpPr>
        <p:spPr>
          <a:xfrm>
            <a:off x="3499066" y="4124763"/>
            <a:ext cx="1092152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F14447-11CE-AB56-97D5-8400B23D63C4}"/>
              </a:ext>
            </a:extLst>
          </p:cNvPr>
          <p:cNvCxnSpPr>
            <a:cxnSpLocks/>
          </p:cNvCxnSpPr>
          <p:nvPr/>
        </p:nvCxnSpPr>
        <p:spPr>
          <a:xfrm>
            <a:off x="6961666" y="4124763"/>
            <a:ext cx="1092152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7B3D5F-B133-9F31-F784-21F47493B39F}"/>
              </a:ext>
            </a:extLst>
          </p:cNvPr>
          <p:cNvSpPr txBox="1"/>
          <p:nvPr/>
        </p:nvSpPr>
        <p:spPr>
          <a:xfrm>
            <a:off x="1489974" y="5652746"/>
            <a:ext cx="117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ECMWF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1FCC88-1E00-9C2B-DC0D-0225B2689186}"/>
              </a:ext>
            </a:extLst>
          </p:cNvPr>
          <p:cNvSpPr txBox="1"/>
          <p:nvPr/>
        </p:nvSpPr>
        <p:spPr>
          <a:xfrm>
            <a:off x="8009283" y="5582551"/>
            <a:ext cx="3762761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Cineca,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ItaliaMeteo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Arpae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CMCC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GLORI consortium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03D550E-A2B4-FD8E-4A12-6458828E1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</p:spPr>
        <p:txBody>
          <a:bodyPr/>
          <a:lstStyle/>
          <a:p>
            <a:r>
              <a:rPr lang="en-US" sz="3200">
                <a:latin typeface="Rajdhani"/>
              </a:rPr>
              <a:t>GLORI4DestinE</a:t>
            </a:r>
            <a:endParaRPr lang="en-DE" sz="3200"/>
          </a:p>
        </p:txBody>
      </p:sp>
    </p:spTree>
    <p:extLst>
      <p:ext uri="{BB962C8B-B14F-4D97-AF65-F5344CB8AC3E}">
        <p14:creationId xmlns:p14="http://schemas.microsoft.com/office/powerpoint/2010/main" val="377012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7596-6F0F-FCF9-3B28-B0D999B88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4DDDA3C-1F3C-3DC2-3401-B09B3E3A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</p:spPr>
        <p:txBody>
          <a:bodyPr/>
          <a:lstStyle/>
          <a:p>
            <a:r>
              <a:rPr lang="en-GB" sz="3200"/>
              <a:t>The GLORI Digital Twin</a:t>
            </a:r>
            <a:endParaRPr lang="en-DE" sz="32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386D9-CE68-5EEA-323B-FA6418C6B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094" y="1623159"/>
            <a:ext cx="8364902" cy="51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94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8BDD7-C662-50DA-484D-450E68A2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2403945B-2FBE-A7DC-A1B5-C08D3324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</p:spPr>
        <p:txBody>
          <a:bodyPr/>
          <a:lstStyle/>
          <a:p>
            <a:r>
              <a:rPr lang="en-GB" sz="3200"/>
              <a:t>Example of application</a:t>
            </a:r>
            <a:endParaRPr lang="en-DE" sz="3200"/>
          </a:p>
        </p:txBody>
      </p:sp>
      <p:pic>
        <p:nvPicPr>
          <p:cNvPr id="4" name="Google Shape;95;p19">
            <a:extLst>
              <a:ext uri="{FF2B5EF4-FFF2-40B4-BE49-F238E27FC236}">
                <a16:creationId xmlns:a16="http://schemas.microsoft.com/office/drawing/2014/main" id="{F583D99F-1686-92E1-6B99-CF20801BEFA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346" y="1683863"/>
            <a:ext cx="9869307" cy="5016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865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2BEFC7-CAAD-9B91-35BB-94AA592762C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>
                <a:latin typeface="Rajdhani"/>
              </a:rPr>
              <a:t>DEstine</a:t>
            </a:r>
            <a:r>
              <a:rPr lang="en-US" dirty="0">
                <a:latin typeface="Rajdhani"/>
              </a:rPr>
              <a:t>: a digital twin of our planet to respond and adapt to climate change and extreme events</a:t>
            </a:r>
            <a:endParaRPr lang="en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DDF6C-027D-2C06-F991-B02435388549}"/>
              </a:ext>
            </a:extLst>
          </p:cNvPr>
          <p:cNvSpPr txBox="1"/>
          <p:nvPr/>
        </p:nvSpPr>
        <p:spPr>
          <a:xfrm>
            <a:off x="136921" y="2364932"/>
            <a:ext cx="8103849" cy="3600986"/>
          </a:xfrm>
          <a:prstGeom prst="rect">
            <a:avLst/>
          </a:prstGeom>
          <a:noFill/>
        </p:spPr>
        <p:txBody>
          <a:bodyPr wrap="square" lIns="91439" tIns="45720" rIns="91439" bIns="45720" rtlCol="0" anchor="t">
            <a:spAutoFit/>
          </a:bodyPr>
          <a:lstStyle/>
          <a:p>
            <a:pPr defTabSz="914322">
              <a:defRPr/>
            </a:pPr>
            <a:endParaRPr lang="en-US" sz="2000" b="1">
              <a:solidFill>
                <a:srgbClr val="1B2240"/>
              </a:solidFill>
              <a:latin typeface="Helvetica" pitchFamily="2" charset="0"/>
              <a:cs typeface="Calibri Light"/>
            </a:endParaRPr>
          </a:p>
          <a:p>
            <a:pPr defTabSz="914322">
              <a:defRPr/>
            </a:pPr>
            <a:r>
              <a:rPr lang="en-US" b="1" i="1" err="1">
                <a:solidFill>
                  <a:srgbClr val="1B2240"/>
                </a:solidFill>
                <a:latin typeface="Helvetica" pitchFamily="2" charset="0"/>
                <a:cs typeface="Calibri Light"/>
              </a:rPr>
              <a:t>DestinE</a:t>
            </a:r>
            <a:r>
              <a:rPr lang="en-US" b="1" i="1">
                <a:solidFill>
                  <a:srgbClr val="1B2240"/>
                </a:solidFill>
                <a:latin typeface="Helvetica" pitchFamily="2" charset="0"/>
                <a:cs typeface="Calibri Light"/>
              </a:rPr>
              <a:t>, in strategic partnership with </a:t>
            </a:r>
            <a:r>
              <a:rPr lang="en-US" b="1" i="1" err="1">
                <a:solidFill>
                  <a:srgbClr val="1B2240"/>
                </a:solidFill>
                <a:latin typeface="Helvetica" pitchFamily="2" charset="0"/>
                <a:cs typeface="Calibri Light"/>
              </a:rPr>
              <a:t>EuroHPC</a:t>
            </a:r>
            <a:r>
              <a:rPr lang="en-US" b="1" i="1">
                <a:solidFill>
                  <a:srgbClr val="1B2240"/>
                </a:solidFill>
                <a:latin typeface="Helvetica" pitchFamily="2" charset="0"/>
                <a:cs typeface="Calibri Light"/>
              </a:rPr>
              <a:t> Joint Undertaking:</a:t>
            </a:r>
          </a:p>
          <a:p>
            <a:pPr defTabSz="914322">
              <a:defRPr/>
            </a:pPr>
            <a:endParaRPr lang="en-US" sz="2000" b="1">
              <a:solidFill>
                <a:srgbClr val="1B2240"/>
              </a:solidFill>
              <a:latin typeface="Helvetica" pitchFamily="2" charset="0"/>
              <a:cs typeface="Calibri Light"/>
            </a:endParaRPr>
          </a:p>
          <a:p>
            <a:pPr marL="285725" indent="-285725" defTabSz="914322">
              <a:buFont typeface="Arial" panose="020B0604020202020204" pitchFamily="34" charset="0"/>
              <a:buChar char="•"/>
              <a:defRPr/>
            </a:pPr>
            <a:r>
              <a:rPr lang="en-US" b="1" i="1">
                <a:solidFill>
                  <a:srgbClr val="1B2240"/>
                </a:solidFill>
                <a:latin typeface="Helvetica" pitchFamily="2" charset="0"/>
                <a:cs typeface="Calibri Light"/>
              </a:rPr>
              <a:t>Establishes bespoke cutting-edge simulation capabilities</a:t>
            </a:r>
          </a:p>
          <a:p>
            <a:pPr marL="285725" indent="-285725" defTabSz="914322">
              <a:buFont typeface="Arial" panose="020B0604020202020204" pitchFamily="34" charset="0"/>
              <a:buChar char="•"/>
              <a:defRPr/>
            </a:pPr>
            <a:endParaRPr lang="en-US" b="1" i="1">
              <a:solidFill>
                <a:srgbClr val="1B2240"/>
              </a:solidFill>
              <a:latin typeface="Helvetica" pitchFamily="2" charset="0"/>
              <a:cs typeface="Calibri Light"/>
            </a:endParaRPr>
          </a:p>
          <a:p>
            <a:pPr marL="285725" indent="-285725" defTabSz="914322">
              <a:buFont typeface="Arial" panose="020B0604020202020204" pitchFamily="34" charset="0"/>
              <a:buChar char="•"/>
              <a:defRPr/>
            </a:pPr>
            <a:r>
              <a:rPr lang="en-US" b="1" i="1">
                <a:solidFill>
                  <a:srgbClr val="1B2240"/>
                </a:solidFill>
                <a:latin typeface="Helvetica" pitchFamily="2" charset="0"/>
                <a:cs typeface="Calibri Light"/>
              </a:rPr>
              <a:t>P</a:t>
            </a:r>
            <a:r>
              <a:rPr lang="en-US" b="1" i="1" err="1">
                <a:solidFill>
                  <a:srgbClr val="1B2240"/>
                </a:solidFill>
                <a:latin typeface="Helvetica" pitchFamily="2" charset="0"/>
                <a:cs typeface="Calibri Light"/>
              </a:rPr>
              <a:t>rovides</a:t>
            </a:r>
            <a:r>
              <a:rPr lang="en-US" b="1" i="1">
                <a:solidFill>
                  <a:srgbClr val="1B2240"/>
                </a:solidFill>
                <a:latin typeface="Helvetica" pitchFamily="2" charset="0"/>
                <a:cs typeface="Calibri Light"/>
              </a:rPr>
              <a:t> Earth-system information at scales where the impacts of extreme events and climate change are felt</a:t>
            </a:r>
          </a:p>
          <a:p>
            <a:pPr marL="285725" indent="-285725" defTabSz="914322">
              <a:buFont typeface="Arial" panose="020B0604020202020204" pitchFamily="34" charset="0"/>
              <a:buChar char="•"/>
              <a:defRPr/>
            </a:pPr>
            <a:endParaRPr lang="en-US" sz="2000" b="1" i="1">
              <a:solidFill>
                <a:srgbClr val="1B2240"/>
              </a:solidFill>
              <a:latin typeface="Helvetica" pitchFamily="2" charset="0"/>
              <a:cs typeface="Calibri Light"/>
            </a:endParaRPr>
          </a:p>
          <a:p>
            <a:pPr marL="285725" indent="-285725" defTabSz="914322">
              <a:buFont typeface="Arial" panose="020B0604020202020204" pitchFamily="34" charset="0"/>
              <a:buChar char="•"/>
              <a:defRPr/>
            </a:pPr>
            <a:r>
              <a:rPr lang="en-US" b="1" i="1">
                <a:solidFill>
                  <a:srgbClr val="1B2240"/>
                </a:solidFill>
                <a:latin typeface="Helvetica" pitchFamily="2" charset="0"/>
                <a:cs typeface="Calibri Light"/>
              </a:rPr>
              <a:t>Fosters an innovative and thriving AI-enabled digital ecosystem </a:t>
            </a:r>
            <a:endParaRPr lang="en-US" b="1">
              <a:solidFill>
                <a:srgbClr val="1B2240"/>
              </a:solidFill>
              <a:latin typeface="Helvetica" pitchFamily="2" charset="0"/>
              <a:cs typeface="Calibri Light"/>
            </a:endParaRPr>
          </a:p>
          <a:p>
            <a:pPr marL="285725" indent="-285725" defTabSz="914322">
              <a:buFont typeface="Arial" panose="020B0604020202020204" pitchFamily="34" charset="0"/>
              <a:buChar char="•"/>
              <a:defRPr/>
            </a:pPr>
            <a:endParaRPr lang="en-US" sz="2000" b="1">
              <a:solidFill>
                <a:srgbClr val="1B2240"/>
              </a:solidFill>
              <a:latin typeface="Helvetica" pitchFamily="2" charset="0"/>
              <a:cs typeface="Calibri Light"/>
            </a:endParaRPr>
          </a:p>
          <a:p>
            <a:pPr marL="285725" indent="-285725" defTabSz="914322">
              <a:buFont typeface="Arial" panose="020B0604020202020204" pitchFamily="34" charset="0"/>
              <a:buChar char="•"/>
              <a:defRPr/>
            </a:pPr>
            <a:endParaRPr lang="en-US" sz="2000" b="1">
              <a:solidFill>
                <a:srgbClr val="1B2240"/>
              </a:solidFill>
              <a:latin typeface="Helvetica" pitchFamily="2" charset="0"/>
              <a:cs typeface="Calibri Light"/>
            </a:endParaRPr>
          </a:p>
          <a:p>
            <a:pPr defTabSz="914322">
              <a:defRPr/>
            </a:pPr>
            <a:endParaRPr lang="en-US" sz="2000">
              <a:solidFill>
                <a:prstClr val="black"/>
              </a:solidFill>
              <a:latin typeface="Helvetica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941659-20E3-6C7A-AAD1-774D06D9B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30" y="1877606"/>
            <a:ext cx="4849553" cy="484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E90ACA-7733-93C0-F78E-B553C79D85FE}"/>
              </a:ext>
            </a:extLst>
          </p:cNvPr>
          <p:cNvSpPr/>
          <p:nvPr/>
        </p:nvSpPr>
        <p:spPr>
          <a:xfrm>
            <a:off x="6898925" y="5327721"/>
            <a:ext cx="1341845" cy="492443"/>
          </a:xfrm>
          <a:prstGeom prst="rect">
            <a:avLst/>
          </a:prstGeom>
          <a:noFill/>
        </p:spPr>
        <p:txBody>
          <a:bodyPr wrap="square" lIns="91439" tIns="45720" rIns="91439" bIns="45720">
            <a:spAutoFit/>
          </a:bodyPr>
          <a:lstStyle/>
          <a:p>
            <a:pPr algn="ctr" defTabSz="914322"/>
            <a:r>
              <a:rPr lang="en-GB" sz="2600" b="1">
                <a:ln w="22225">
                  <a:solidFill>
                    <a:srgbClr val="009DD9"/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LUMI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529ED-A7AD-7C02-9AE0-0A285ADEF523}"/>
              </a:ext>
            </a:extLst>
          </p:cNvPr>
          <p:cNvSpPr/>
          <p:nvPr/>
        </p:nvSpPr>
        <p:spPr>
          <a:xfrm>
            <a:off x="6517834" y="5911499"/>
            <a:ext cx="1975515" cy="492443"/>
          </a:xfrm>
          <a:prstGeom prst="rect">
            <a:avLst/>
          </a:prstGeom>
          <a:noFill/>
        </p:spPr>
        <p:txBody>
          <a:bodyPr wrap="square" lIns="91439" tIns="45720" rIns="91439" bIns="45720">
            <a:spAutoFit/>
          </a:bodyPr>
          <a:lstStyle/>
          <a:p>
            <a:pPr algn="ctr" defTabSz="914322"/>
            <a:r>
              <a:rPr lang="en-GB" sz="2600" b="1">
                <a:ln w="22225">
                  <a:solidFill>
                    <a:srgbClr val="009DD9"/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Leonardo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934D67-BB69-C2EB-B263-6E6ACD811F6A}"/>
              </a:ext>
            </a:extLst>
          </p:cNvPr>
          <p:cNvSpPr/>
          <p:nvPr/>
        </p:nvSpPr>
        <p:spPr>
          <a:xfrm>
            <a:off x="10477541" y="5290601"/>
            <a:ext cx="1341845" cy="492443"/>
          </a:xfrm>
          <a:prstGeom prst="rect">
            <a:avLst/>
          </a:prstGeom>
          <a:noFill/>
        </p:spPr>
        <p:txBody>
          <a:bodyPr wrap="square" lIns="91439" tIns="45720" rIns="91439" bIns="45720">
            <a:spAutoFit/>
          </a:bodyPr>
          <a:lstStyle/>
          <a:p>
            <a:pPr algn="ctr" defTabSz="914322"/>
            <a:r>
              <a:rPr lang="en-GB" sz="2600" b="1">
                <a:ln w="22225">
                  <a:solidFill>
                    <a:srgbClr val="009DD9"/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MN5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39338-F6A6-3404-5A7B-CEDB5DB4A9C6}"/>
              </a:ext>
            </a:extLst>
          </p:cNvPr>
          <p:cNvSpPr/>
          <p:nvPr/>
        </p:nvSpPr>
        <p:spPr>
          <a:xfrm>
            <a:off x="10297893" y="5951820"/>
            <a:ext cx="1975514" cy="492443"/>
          </a:xfrm>
          <a:prstGeom prst="rect">
            <a:avLst/>
          </a:prstGeom>
          <a:noFill/>
        </p:spPr>
        <p:txBody>
          <a:bodyPr wrap="square" lIns="91439" tIns="45720" rIns="91439" bIns="45720" anchor="t">
            <a:spAutoFit/>
          </a:bodyPr>
          <a:lstStyle/>
          <a:p>
            <a:pPr algn="ctr" defTabSz="914322"/>
            <a:r>
              <a:rPr lang="en-GB" sz="2600" b="1">
                <a:ln w="22225">
                  <a:solidFill>
                    <a:srgbClr val="009DD9"/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MeluXina</a:t>
            </a:r>
          </a:p>
        </p:txBody>
      </p:sp>
    </p:spTree>
    <p:extLst>
      <p:ext uri="{BB962C8B-B14F-4D97-AF65-F5344CB8AC3E}">
        <p14:creationId xmlns:p14="http://schemas.microsoft.com/office/powerpoint/2010/main" val="139899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09224-59D3-6D28-6BFB-5295F7964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E5C6EB-C745-70EE-7A67-90C2006F4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008" y="1348533"/>
            <a:ext cx="7530655" cy="34784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97312D03-367F-2D54-C686-3E6382E5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9" y="1073908"/>
            <a:ext cx="11273918" cy="549251"/>
          </a:xfrm>
        </p:spPr>
        <p:txBody>
          <a:bodyPr/>
          <a:lstStyle/>
          <a:p>
            <a:r>
              <a:rPr lang="en-GB" sz="3200"/>
              <a:t>Coupling of the digital twins via the DTE</a:t>
            </a:r>
            <a:endParaRPr lang="en-DE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AFD1D-BD91-A3DF-468A-889C3DA6F679}"/>
              </a:ext>
            </a:extLst>
          </p:cNvPr>
          <p:cNvSpPr txBox="1"/>
          <p:nvPr/>
        </p:nvSpPr>
        <p:spPr>
          <a:xfrm>
            <a:off x="433489" y="4903221"/>
            <a:ext cx="11306173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indent="-228594" algn="just">
              <a:buChar char="•"/>
            </a:pPr>
            <a:r>
              <a:rPr lang="en-GB" sz="1600" b="1">
                <a:solidFill>
                  <a:schemeClr val="tx1"/>
                </a:solidFill>
              </a:rPr>
              <a:t>Scenario 1</a:t>
            </a:r>
            <a:r>
              <a:rPr lang="en-GB" sz="1600">
                <a:solidFill>
                  <a:schemeClr val="tx1"/>
                </a:solidFill>
              </a:rPr>
              <a:t>: </a:t>
            </a:r>
            <a:r>
              <a:rPr lang="en-GB" sz="1600" i="1">
                <a:solidFill>
                  <a:schemeClr val="tx1"/>
                </a:solidFill>
              </a:rPr>
              <a:t>ICON global -&gt; drive ICON regional -&gt; output in the FDB</a:t>
            </a:r>
            <a:endParaRPr lang="en-GB" sz="2489">
              <a:solidFill>
                <a:schemeClr val="tx1"/>
              </a:solidFill>
            </a:endParaRPr>
          </a:p>
          <a:p>
            <a:pPr algn="just"/>
            <a:endParaRPr lang="en-GB" sz="1600" i="1">
              <a:solidFill>
                <a:schemeClr val="tx1"/>
              </a:solidFill>
            </a:endParaRPr>
          </a:p>
          <a:p>
            <a:pPr marL="228594" indent="-228594" algn="just">
              <a:buChar char="•"/>
            </a:pPr>
            <a:r>
              <a:rPr lang="en-GB" sz="1600" b="1">
                <a:solidFill>
                  <a:schemeClr val="tx1"/>
                </a:solidFill>
              </a:rPr>
              <a:t>Scenario 3</a:t>
            </a:r>
            <a:r>
              <a:rPr lang="en-GB" sz="1600">
                <a:solidFill>
                  <a:schemeClr val="tx1"/>
                </a:solidFill>
              </a:rPr>
              <a:t>:  </a:t>
            </a:r>
            <a:r>
              <a:rPr lang="en-GB" sz="1600" i="1" err="1">
                <a:solidFill>
                  <a:schemeClr val="tx1"/>
                </a:solidFill>
              </a:rPr>
              <a:t>DestinE</a:t>
            </a:r>
            <a:r>
              <a:rPr lang="en-GB" sz="1600" i="1">
                <a:solidFill>
                  <a:schemeClr val="tx1"/>
                </a:solidFill>
              </a:rPr>
              <a:t> extremes DT global -&gt; drive ICON regional  -&gt; output in the FDB</a:t>
            </a:r>
            <a:endParaRPr lang="en-GB" sz="1600">
              <a:solidFill>
                <a:schemeClr val="tx1"/>
              </a:solidFill>
            </a:endParaRPr>
          </a:p>
          <a:p>
            <a:pPr lvl="1" algn="just"/>
            <a:r>
              <a:rPr lang="en-GB" sz="1600" i="1">
                <a:solidFill>
                  <a:schemeClr val="tx1"/>
                </a:solidFill>
              </a:rPr>
              <a:t>                       </a:t>
            </a:r>
          </a:p>
          <a:p>
            <a:pPr marL="228594" indent="-228594" algn="just">
              <a:buChar char="•"/>
            </a:pPr>
            <a:r>
              <a:rPr lang="en-GB" sz="1600" b="1">
                <a:solidFill>
                  <a:schemeClr val="tx1"/>
                </a:solidFill>
              </a:rPr>
              <a:t>Scenario 4</a:t>
            </a:r>
            <a:r>
              <a:rPr lang="en-GB" sz="1600">
                <a:solidFill>
                  <a:schemeClr val="tx1"/>
                </a:solidFill>
              </a:rPr>
              <a:t>: </a:t>
            </a:r>
            <a:r>
              <a:rPr lang="en-GB" sz="1600" i="1">
                <a:solidFill>
                  <a:schemeClr val="tx1"/>
                </a:solidFill>
              </a:rPr>
              <a:t>ICON global -&gt; output in FDB, also as BCs available for </a:t>
            </a:r>
            <a:r>
              <a:rPr lang="en-GB" sz="1600" i="1" err="1">
                <a:solidFill>
                  <a:schemeClr val="tx1"/>
                </a:solidFill>
              </a:rPr>
              <a:t>DestinE</a:t>
            </a:r>
            <a:r>
              <a:rPr lang="en-GB" sz="1600" i="1">
                <a:solidFill>
                  <a:schemeClr val="tx1"/>
                </a:solidFill>
              </a:rPr>
              <a:t> Extremes on demand</a:t>
            </a:r>
            <a:endParaRPr lang="en-GB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00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47DA8-87F8-3D4F-87D8-F285172F5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84C1-7DFC-3B1E-1FB3-F24174B6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56B73-3685-09FF-BC5F-AB93896B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EFE2-4BCF-414C-A3B6-A1A47880F17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7EF19AF-675A-9B25-9960-6B5FE4BCC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2282600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0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C5514A-38A7-A274-5C47-2FCCE6DF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8" y="990778"/>
            <a:ext cx="11626239" cy="549251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Rajdhani"/>
                <a:cs typeface="Calibri"/>
              </a:rPr>
              <a:t>First high priority digital twins support the Green </a:t>
            </a:r>
            <a:r>
              <a:rPr lang="en-US" err="1">
                <a:latin typeface="Rajdhani"/>
                <a:cs typeface="Calibri"/>
              </a:rPr>
              <a:t>DeaL</a:t>
            </a:r>
            <a:endParaRPr lang="en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0BF0742-6D1C-BF2C-295E-1296904AC65C}"/>
              </a:ext>
            </a:extLst>
          </p:cNvPr>
          <p:cNvSpPr txBox="1">
            <a:spLocks/>
          </p:cNvSpPr>
          <p:nvPr/>
        </p:nvSpPr>
        <p:spPr>
          <a:xfrm>
            <a:off x="6188427" y="2167857"/>
            <a:ext cx="6650744" cy="80357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DE"/>
            </a:defPPr>
            <a:lvl1pPr marL="0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5884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1768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27653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03537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79421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55305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31189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07072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cap="none">
                <a:solidFill>
                  <a:schemeClr val="bg1"/>
                </a:solidFill>
                <a:latin typeface="Rajdhani"/>
                <a:cs typeface="Calibri"/>
              </a:rPr>
              <a:t>Weather-induced extremes</a:t>
            </a:r>
            <a:endParaRPr lang="en-DE" sz="3000" cap="none">
              <a:solidFill>
                <a:schemeClr val="bg1"/>
              </a:solidFill>
            </a:endParaRPr>
          </a:p>
        </p:txBody>
      </p:sp>
      <p:sp>
        <p:nvSpPr>
          <p:cNvPr id="20" name="Title 8">
            <a:extLst>
              <a:ext uri="{FF2B5EF4-FFF2-40B4-BE49-F238E27FC236}">
                <a16:creationId xmlns:a16="http://schemas.microsoft.com/office/drawing/2014/main" id="{41402BDB-99BE-930E-0C30-FCF29BEF21C6}"/>
              </a:ext>
            </a:extLst>
          </p:cNvPr>
          <p:cNvSpPr txBox="1">
            <a:spLocks/>
          </p:cNvSpPr>
          <p:nvPr/>
        </p:nvSpPr>
        <p:spPr>
          <a:xfrm>
            <a:off x="-956651" y="2167857"/>
            <a:ext cx="6650744" cy="80357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DE"/>
            </a:defPPr>
            <a:lvl1pPr marL="0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5884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1768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27653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03537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79421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55305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31189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07072" algn="l" defTabSz="1751768" rtl="0" eaLnBrk="1" latinLnBrk="0" hangingPunct="1">
              <a:defRPr sz="3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cap="none">
                <a:solidFill>
                  <a:schemeClr val="bg1"/>
                </a:solidFill>
                <a:latin typeface="Rajdhani"/>
                <a:cs typeface="Calibri"/>
              </a:rPr>
              <a:t>Climate change adaption</a:t>
            </a:r>
            <a:endParaRPr lang="en-DE" sz="3000" cap="none">
              <a:solidFill>
                <a:schemeClr val="bg1"/>
              </a:solidFill>
            </a:endParaRPr>
          </a:p>
        </p:txBody>
      </p:sp>
      <p:sp>
        <p:nvSpPr>
          <p:cNvPr id="2" name="Rechteck 34">
            <a:extLst>
              <a:ext uri="{FF2B5EF4-FFF2-40B4-BE49-F238E27FC236}">
                <a16:creationId xmlns:a16="http://schemas.microsoft.com/office/drawing/2014/main" id="{E6612CE3-D559-F1D7-1667-4EA33183527F}"/>
              </a:ext>
            </a:extLst>
          </p:cNvPr>
          <p:cNvSpPr/>
          <p:nvPr/>
        </p:nvSpPr>
        <p:spPr>
          <a:xfrm>
            <a:off x="6285547" y="1525556"/>
            <a:ext cx="5683432" cy="762106"/>
          </a:xfrm>
          <a:prstGeom prst="rect">
            <a:avLst/>
          </a:prstGeom>
          <a:solidFill>
            <a:srgbClr val="1B2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277"/>
          </a:p>
        </p:txBody>
      </p:sp>
      <p:pic>
        <p:nvPicPr>
          <p:cNvPr id="3" name="Grafik 28">
            <a:extLst>
              <a:ext uri="{FF2B5EF4-FFF2-40B4-BE49-F238E27FC236}">
                <a16:creationId xmlns:a16="http://schemas.microsoft.com/office/drawing/2014/main" id="{C7058B72-40EF-1C32-1A18-E99BD2F5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t="14034" r="69437" b="44772"/>
          <a:stretch/>
        </p:blipFill>
        <p:spPr>
          <a:xfrm>
            <a:off x="7735033" y="2562272"/>
            <a:ext cx="3007076" cy="2526078"/>
          </a:xfrm>
          <a:prstGeom prst="rect">
            <a:avLst/>
          </a:prstGeom>
        </p:spPr>
      </p:pic>
      <p:pic>
        <p:nvPicPr>
          <p:cNvPr id="4" name="Grafik 29">
            <a:extLst>
              <a:ext uri="{FF2B5EF4-FFF2-40B4-BE49-F238E27FC236}">
                <a16:creationId xmlns:a16="http://schemas.microsoft.com/office/drawing/2014/main" id="{25B3B631-9A52-FBFB-D563-A223E1415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2" t="14034" r="7098" b="44772"/>
          <a:stretch/>
        </p:blipFill>
        <p:spPr>
          <a:xfrm>
            <a:off x="1738655" y="2569643"/>
            <a:ext cx="2746512" cy="2543212"/>
          </a:xfrm>
          <a:prstGeom prst="rect">
            <a:avLst/>
          </a:prstGeom>
        </p:spPr>
      </p:pic>
      <p:sp>
        <p:nvSpPr>
          <p:cNvPr id="5" name="Abgerundetes Rechteck 31">
            <a:extLst>
              <a:ext uri="{FF2B5EF4-FFF2-40B4-BE49-F238E27FC236}">
                <a16:creationId xmlns:a16="http://schemas.microsoft.com/office/drawing/2014/main" id="{FCC1D75C-F6D0-A2D2-A7A4-6BF853A0F827}"/>
              </a:ext>
            </a:extLst>
          </p:cNvPr>
          <p:cNvSpPr/>
          <p:nvPr/>
        </p:nvSpPr>
        <p:spPr>
          <a:xfrm>
            <a:off x="620714" y="5136548"/>
            <a:ext cx="4891955" cy="541406"/>
          </a:xfrm>
          <a:prstGeom prst="roundRect">
            <a:avLst/>
          </a:prstGeom>
          <a:solidFill>
            <a:srgbClr val="63BE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88BB52BB-A76D-B48F-9083-8D27A810886A}"/>
              </a:ext>
            </a:extLst>
          </p:cNvPr>
          <p:cNvSpPr txBox="1"/>
          <p:nvPr/>
        </p:nvSpPr>
        <p:spPr>
          <a:xfrm>
            <a:off x="655168" y="5171872"/>
            <a:ext cx="489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ajdhani Medium" panose="02000000000000000000" pitchFamily="2" charset="77"/>
                <a:cs typeface="Rajdhani Medium" panose="02000000000000000000" pitchFamily="2" charset="77"/>
              </a:rPr>
              <a:t>To support policymaking for adaption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084DF181-B7E5-A02E-AD57-3A9896518B0F}"/>
              </a:ext>
            </a:extLst>
          </p:cNvPr>
          <p:cNvSpPr txBox="1">
            <a:spLocks/>
          </p:cNvSpPr>
          <p:nvPr/>
        </p:nvSpPr>
        <p:spPr>
          <a:xfrm>
            <a:off x="6635878" y="1611156"/>
            <a:ext cx="5678739" cy="6861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755928" rtl="0" eaLnBrk="1" latinLnBrk="0" hangingPunct="1">
              <a:spcBef>
                <a:spcPct val="0"/>
              </a:spcBef>
              <a:buNone/>
              <a:defRPr sz="3968" b="1" i="0" u="none" kern="1200" cap="all" spc="0">
                <a:solidFill>
                  <a:srgbClr val="1B2240"/>
                </a:solidFill>
                <a:latin typeface="Rajdhani" panose="02000000000000000000" pitchFamily="2" charset="77"/>
                <a:ea typeface="+mj-ea"/>
                <a:cs typeface="Rajdhani" panose="02000000000000000000" pitchFamily="2" charset="77"/>
              </a:defRPr>
            </a:lvl1pPr>
          </a:lstStyle>
          <a:p>
            <a:pPr algn="ctr"/>
            <a:r>
              <a:rPr lang="en-US" sz="3000" cap="none">
                <a:solidFill>
                  <a:schemeClr val="bg1"/>
                </a:solidFill>
                <a:latin typeface="Rajdhani"/>
                <a:cs typeface="Calibri"/>
              </a:rPr>
              <a:t>Weather-induced extremes</a:t>
            </a:r>
            <a:endParaRPr lang="en-DE" sz="3000" cap="none">
              <a:solidFill>
                <a:schemeClr val="bg1"/>
              </a:solidFill>
            </a:endParaRPr>
          </a:p>
        </p:txBody>
      </p:sp>
      <p:sp>
        <p:nvSpPr>
          <p:cNvPr id="10" name="Abgerundetes Rechteck 35">
            <a:extLst>
              <a:ext uri="{FF2B5EF4-FFF2-40B4-BE49-F238E27FC236}">
                <a16:creationId xmlns:a16="http://schemas.microsoft.com/office/drawing/2014/main" id="{CA2AF4BE-4500-DBDE-FA45-265178BAC5BB}"/>
              </a:ext>
            </a:extLst>
          </p:cNvPr>
          <p:cNvSpPr/>
          <p:nvPr/>
        </p:nvSpPr>
        <p:spPr>
          <a:xfrm>
            <a:off x="560788" y="5799627"/>
            <a:ext cx="4997101" cy="541406"/>
          </a:xfrm>
          <a:prstGeom prst="roundRect">
            <a:avLst/>
          </a:prstGeom>
          <a:solidFill>
            <a:srgbClr val="63BE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554DC680-CB03-9F11-452C-215AC6E371C6}"/>
              </a:ext>
            </a:extLst>
          </p:cNvPr>
          <p:cNvSpPr txBox="1"/>
          <p:nvPr/>
        </p:nvSpPr>
        <p:spPr>
          <a:xfrm>
            <a:off x="665934" y="5838708"/>
            <a:ext cx="489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ajdhani Medium" panose="02000000000000000000" pitchFamily="2" charset="77"/>
                <a:cs typeface="Rajdhani Medium" panose="02000000000000000000" pitchFamily="2" charset="77"/>
              </a:rPr>
              <a:t>Multi-decadal timescales</a:t>
            </a:r>
          </a:p>
        </p:txBody>
      </p:sp>
      <p:sp>
        <p:nvSpPr>
          <p:cNvPr id="12" name="Abgerundetes Rechteck 37">
            <a:extLst>
              <a:ext uri="{FF2B5EF4-FFF2-40B4-BE49-F238E27FC236}">
                <a16:creationId xmlns:a16="http://schemas.microsoft.com/office/drawing/2014/main" id="{F0CB5ADF-E75D-9DB4-3BEC-10B5B3911A15}"/>
              </a:ext>
            </a:extLst>
          </p:cNvPr>
          <p:cNvSpPr/>
          <p:nvPr/>
        </p:nvSpPr>
        <p:spPr>
          <a:xfrm>
            <a:off x="6743615" y="5126261"/>
            <a:ext cx="4989918" cy="541406"/>
          </a:xfrm>
          <a:prstGeom prst="roundRect">
            <a:avLst/>
          </a:prstGeom>
          <a:solidFill>
            <a:srgbClr val="63BE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5F2963BD-FC0D-53A3-5D21-0762F3767BA4}"/>
              </a:ext>
            </a:extLst>
          </p:cNvPr>
          <p:cNvSpPr txBox="1"/>
          <p:nvPr/>
        </p:nvSpPr>
        <p:spPr>
          <a:xfrm>
            <a:off x="6635878" y="5184323"/>
            <a:ext cx="5117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ajdhani Medium" panose="02000000000000000000" pitchFamily="2" charset="77"/>
                <a:cs typeface="Rajdhani Medium" panose="02000000000000000000" pitchFamily="2" charset="77"/>
              </a:rPr>
              <a:t>For rapid response to extreme events</a:t>
            </a:r>
          </a:p>
        </p:txBody>
      </p:sp>
      <p:sp>
        <p:nvSpPr>
          <p:cNvPr id="14" name="Abgerundetes Rechteck 39">
            <a:extLst>
              <a:ext uri="{FF2B5EF4-FFF2-40B4-BE49-F238E27FC236}">
                <a16:creationId xmlns:a16="http://schemas.microsoft.com/office/drawing/2014/main" id="{A1B45D9B-F548-B852-F066-5C4A124E2F51}"/>
              </a:ext>
            </a:extLst>
          </p:cNvPr>
          <p:cNvSpPr/>
          <p:nvPr/>
        </p:nvSpPr>
        <p:spPr>
          <a:xfrm>
            <a:off x="6635878" y="5776380"/>
            <a:ext cx="5117602" cy="541406"/>
          </a:xfrm>
          <a:prstGeom prst="roundRect">
            <a:avLst/>
          </a:prstGeom>
          <a:solidFill>
            <a:srgbClr val="63BE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48ED58FA-2C71-A3AD-FD91-D30CF90D3597}"/>
              </a:ext>
            </a:extLst>
          </p:cNvPr>
          <p:cNvSpPr txBox="1"/>
          <p:nvPr/>
        </p:nvSpPr>
        <p:spPr>
          <a:xfrm>
            <a:off x="6743610" y="5871452"/>
            <a:ext cx="4989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ajdhani Medium" panose="02000000000000000000" pitchFamily="2" charset="77"/>
                <a:cs typeface="Rajdhani Medium" panose="02000000000000000000" pitchFamily="2" charset="77"/>
              </a:rPr>
              <a:t>For a few days ahead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5584C40B-8E65-26EE-F4C6-0CFF93DA7D78}"/>
              </a:ext>
            </a:extLst>
          </p:cNvPr>
          <p:cNvSpPr/>
          <p:nvPr/>
        </p:nvSpPr>
        <p:spPr>
          <a:xfrm>
            <a:off x="300536" y="2457450"/>
            <a:ext cx="5601224" cy="3980420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976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2BEF10CC-CF56-0069-AC45-B95261D29FDB}"/>
              </a:ext>
            </a:extLst>
          </p:cNvPr>
          <p:cNvSpPr/>
          <p:nvPr/>
        </p:nvSpPr>
        <p:spPr>
          <a:xfrm>
            <a:off x="6285548" y="2457450"/>
            <a:ext cx="5573078" cy="3980420"/>
          </a:xfrm>
          <a:prstGeom prst="rect">
            <a:avLst/>
          </a:prstGeom>
          <a:noFill/>
          <a:ln w="38100">
            <a:solidFill>
              <a:srgbClr val="1B22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976"/>
          </a:p>
        </p:txBody>
      </p:sp>
      <p:sp>
        <p:nvSpPr>
          <p:cNvPr id="18" name="Rechteck 34">
            <a:extLst>
              <a:ext uri="{FF2B5EF4-FFF2-40B4-BE49-F238E27FC236}">
                <a16:creationId xmlns:a16="http://schemas.microsoft.com/office/drawing/2014/main" id="{B6CA1418-2A7A-51E2-E3BB-0D22A1702920}"/>
              </a:ext>
            </a:extLst>
          </p:cNvPr>
          <p:cNvSpPr/>
          <p:nvPr/>
        </p:nvSpPr>
        <p:spPr>
          <a:xfrm>
            <a:off x="256477" y="1540029"/>
            <a:ext cx="5683432" cy="762106"/>
          </a:xfrm>
          <a:prstGeom prst="rect">
            <a:avLst/>
          </a:prstGeom>
          <a:solidFill>
            <a:srgbClr val="1B2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277"/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id="{2CD0C187-A041-7C00-13B5-8DBE65773851}"/>
              </a:ext>
            </a:extLst>
          </p:cNvPr>
          <p:cNvSpPr txBox="1">
            <a:spLocks/>
          </p:cNvSpPr>
          <p:nvPr/>
        </p:nvSpPr>
        <p:spPr>
          <a:xfrm>
            <a:off x="223021" y="1665347"/>
            <a:ext cx="5678739" cy="6861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755928" rtl="0" eaLnBrk="1" latinLnBrk="0" hangingPunct="1">
              <a:spcBef>
                <a:spcPct val="0"/>
              </a:spcBef>
              <a:buNone/>
              <a:defRPr sz="3968" b="1" i="0" u="none" kern="1200" cap="all" spc="0">
                <a:solidFill>
                  <a:srgbClr val="1B2240"/>
                </a:solidFill>
                <a:latin typeface="Rajdhani" panose="02000000000000000000" pitchFamily="2" charset="77"/>
                <a:ea typeface="+mj-ea"/>
                <a:cs typeface="Rajdhani" panose="02000000000000000000" pitchFamily="2" charset="77"/>
              </a:defRPr>
            </a:lvl1pPr>
          </a:lstStyle>
          <a:p>
            <a:pPr algn="ctr"/>
            <a:r>
              <a:rPr lang="en-US" sz="3000" cap="none">
                <a:solidFill>
                  <a:schemeClr val="bg1"/>
                </a:solidFill>
                <a:latin typeface="Rajdhani"/>
                <a:cs typeface="Calibri"/>
              </a:rPr>
              <a:t>Climate change adaptation</a:t>
            </a:r>
            <a:endParaRPr lang="en-DE" sz="3000" cap="none">
              <a:solidFill>
                <a:schemeClr val="bg1"/>
              </a:solidFill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0BED1E42-4D36-83D6-5AC4-1A6D73868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2"/>
          <a:stretch/>
        </p:blipFill>
        <p:spPr bwMode="auto">
          <a:xfrm>
            <a:off x="10360170" y="4170204"/>
            <a:ext cx="1498456" cy="8436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" descr="ECMWF logo - Mercator Ocean">
            <a:extLst>
              <a:ext uri="{FF2B5EF4-FFF2-40B4-BE49-F238E27FC236}">
                <a16:creationId xmlns:a16="http://schemas.microsoft.com/office/drawing/2014/main" id="{A2CF2513-9CD2-A69C-AF47-0DFDB9C0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895" y="2008412"/>
            <a:ext cx="1657761" cy="165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46D3D12-F7E3-BD41-6D6A-02182263C2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1"/>
          <a:stretch/>
        </p:blipFill>
        <p:spPr>
          <a:xfrm>
            <a:off x="4319571" y="4316409"/>
            <a:ext cx="1484786" cy="6710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3171FC-CA8A-D711-809A-8A0E0792D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71" y="3158931"/>
            <a:ext cx="1467092" cy="969977"/>
          </a:xfrm>
          <a:prstGeom prst="rect">
            <a:avLst/>
          </a:prstGeom>
        </p:spPr>
      </p:pic>
      <p:pic>
        <p:nvPicPr>
          <p:cNvPr id="25" name="Picture 2" descr="ECMWF logo - Mercator Ocean">
            <a:extLst>
              <a:ext uri="{FF2B5EF4-FFF2-40B4-BE49-F238E27FC236}">
                <a16:creationId xmlns:a16="http://schemas.microsoft.com/office/drawing/2014/main" id="{70FA2988-58FB-13BD-4AFF-1A7BF74E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65" y="1918938"/>
            <a:ext cx="1657761" cy="165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4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9C3B9-E8AF-DF9B-4A5F-EF0113A8D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E5C89C-5954-FAD1-1762-825074ADA3A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srgbClr val="1B2240"/>
                </a:solidFill>
                <a:latin typeface="Rajdhani"/>
              </a:rPr>
              <a:t>Phase 1 – </a:t>
            </a:r>
            <a:r>
              <a:rPr lang="de-DE" cap="none" err="1">
                <a:solidFill>
                  <a:srgbClr val="1B2240"/>
                </a:solidFill>
                <a:latin typeface="Rajdhani"/>
              </a:rPr>
              <a:t>DestinE‘s</a:t>
            </a:r>
            <a:r>
              <a:rPr lang="de-DE" cap="none">
                <a:solidFill>
                  <a:srgbClr val="1B2240"/>
                </a:solidFill>
                <a:latin typeface="Rajdhani"/>
              </a:rPr>
              <a:t> initial </a:t>
            </a:r>
            <a:r>
              <a:rPr lang="de-DE" cap="none" err="1">
                <a:solidFill>
                  <a:srgbClr val="1B2240"/>
                </a:solidFill>
                <a:latin typeface="Rajdhani"/>
              </a:rPr>
              <a:t>development</a:t>
            </a:r>
            <a:r>
              <a:rPr lang="de-DE" cap="none">
                <a:solidFill>
                  <a:srgbClr val="1B2240"/>
                </a:solidFill>
                <a:latin typeface="Rajdhani"/>
              </a:rPr>
              <a:t> </a:t>
            </a:r>
            <a:r>
              <a:rPr lang="de-DE" cap="none" err="1">
                <a:solidFill>
                  <a:srgbClr val="1B2240"/>
                </a:solidFill>
                <a:latin typeface="Rajdhani"/>
              </a:rPr>
              <a:t>phase</a:t>
            </a:r>
            <a:endParaRPr lang="en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9278B9-428C-903B-F7E2-EAD02DFB6546}"/>
              </a:ext>
            </a:extLst>
          </p:cNvPr>
          <p:cNvSpPr/>
          <p:nvPr/>
        </p:nvSpPr>
        <p:spPr>
          <a:xfrm>
            <a:off x="1" y="2364883"/>
            <a:ext cx="2365828" cy="2522428"/>
          </a:xfrm>
          <a:prstGeom prst="rect">
            <a:avLst/>
          </a:prstGeom>
          <a:solidFill>
            <a:srgbClr val="0C27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Procuring and building the key components and interfaces demonstration</a:t>
            </a:r>
          </a:p>
          <a:p>
            <a:pPr algn="ctr"/>
            <a:r>
              <a:rPr lang="en-GB"/>
              <a:t> at scale</a:t>
            </a:r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60A88B-FDEB-08A5-3E23-6CB43D65862E}"/>
              </a:ext>
            </a:extLst>
          </p:cNvPr>
          <p:cNvSpPr/>
          <p:nvPr/>
        </p:nvSpPr>
        <p:spPr>
          <a:xfrm>
            <a:off x="2438287" y="2364883"/>
            <a:ext cx="2365828" cy="2522428"/>
          </a:xfrm>
          <a:prstGeom prst="rect">
            <a:avLst/>
          </a:prstGeom>
          <a:solidFill>
            <a:srgbClr val="0C27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System integration and testing with selected users </a:t>
            </a:r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D058F7-E3FB-7277-3B56-E0CC0F7D01BC}"/>
              </a:ext>
            </a:extLst>
          </p:cNvPr>
          <p:cNvSpPr/>
          <p:nvPr/>
        </p:nvSpPr>
        <p:spPr>
          <a:xfrm>
            <a:off x="4845860" y="2364883"/>
            <a:ext cx="2365828" cy="2522428"/>
          </a:xfrm>
          <a:prstGeom prst="rect">
            <a:avLst/>
          </a:prstGeom>
          <a:solidFill>
            <a:srgbClr val="0C27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Opening to users the core service platform, the data lake, digital twin engine and digital twins</a:t>
            </a:r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9F5825-7773-9347-59DC-AA76FB4566E5}"/>
              </a:ext>
            </a:extLst>
          </p:cNvPr>
          <p:cNvSpPr/>
          <p:nvPr/>
        </p:nvSpPr>
        <p:spPr>
          <a:xfrm>
            <a:off x="7266441" y="2379428"/>
            <a:ext cx="2365828" cy="2522428"/>
          </a:xfrm>
          <a:prstGeom prst="rect">
            <a:avLst/>
          </a:prstGeom>
          <a:solidFill>
            <a:srgbClr val="0C27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Evolutions and ramp-up operations, consolidation, maintenance and evolution of the </a:t>
            </a:r>
            <a:r>
              <a:rPr lang="en-GB" err="1"/>
              <a:t>DestinE</a:t>
            </a:r>
            <a:r>
              <a:rPr lang="en-GB"/>
              <a:t> system</a:t>
            </a:r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92E2A0-83AF-58C0-2BA3-94A63ABA985F}"/>
              </a:ext>
            </a:extLst>
          </p:cNvPr>
          <p:cNvSpPr/>
          <p:nvPr/>
        </p:nvSpPr>
        <p:spPr>
          <a:xfrm>
            <a:off x="9687022" y="2379428"/>
            <a:ext cx="2365828" cy="2522428"/>
          </a:xfrm>
          <a:prstGeom prst="rect">
            <a:avLst/>
          </a:prstGeom>
          <a:solidFill>
            <a:srgbClr val="0C27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Transition to long-term operations</a:t>
            </a:r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6FE90-C5F0-A056-FAFE-9CA145A80D25}"/>
              </a:ext>
            </a:extLst>
          </p:cNvPr>
          <p:cNvSpPr txBox="1"/>
          <p:nvPr/>
        </p:nvSpPr>
        <p:spPr>
          <a:xfrm>
            <a:off x="-26021" y="191776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2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9A41EA-64F8-1D7A-6324-235D93E8AFCA}"/>
              </a:ext>
            </a:extLst>
          </p:cNvPr>
          <p:cNvSpPr txBox="1"/>
          <p:nvPr/>
        </p:nvSpPr>
        <p:spPr>
          <a:xfrm>
            <a:off x="2081408" y="188242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2">
                    <a:lumMod val="50000"/>
                  </a:schemeClr>
                </a:solidFill>
              </a:rPr>
              <a:t>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B8426-701A-F68C-36D8-B2E987340A39}"/>
              </a:ext>
            </a:extLst>
          </p:cNvPr>
          <p:cNvSpPr txBox="1"/>
          <p:nvPr/>
        </p:nvSpPr>
        <p:spPr>
          <a:xfrm>
            <a:off x="4188837" y="1882428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2">
                    <a:lumMod val="50000"/>
                  </a:schemeClr>
                </a:solidFill>
              </a:rPr>
              <a:t>June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90B122-99D6-DF60-4133-C66F08A50417}"/>
              </a:ext>
            </a:extLst>
          </p:cNvPr>
          <p:cNvSpPr txBox="1"/>
          <p:nvPr/>
        </p:nvSpPr>
        <p:spPr>
          <a:xfrm>
            <a:off x="8770879" y="1868881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2">
                    <a:lumMod val="50000"/>
                  </a:schemeClr>
                </a:solidFill>
              </a:rPr>
              <a:t>June 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20A73-5E16-B605-998D-92B8B776553C}"/>
              </a:ext>
            </a:extLst>
          </p:cNvPr>
          <p:cNvSpPr txBox="1"/>
          <p:nvPr/>
        </p:nvSpPr>
        <p:spPr>
          <a:xfrm>
            <a:off x="11344246" y="188242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2">
                    <a:lumMod val="50000"/>
                  </a:schemeClr>
                </a:solidFill>
              </a:rPr>
              <a:t>2030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125A74-2BB9-26AD-EAA1-7A299958CD4C}"/>
              </a:ext>
            </a:extLst>
          </p:cNvPr>
          <p:cNvCxnSpPr/>
          <p:nvPr/>
        </p:nvCxnSpPr>
        <p:spPr>
          <a:xfrm flipV="1">
            <a:off x="1306286" y="4887311"/>
            <a:ext cx="0" cy="729718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492-F24E-034B-5664-B4326F836DCF}"/>
              </a:ext>
            </a:extLst>
          </p:cNvPr>
          <p:cNvSpPr/>
          <p:nvPr/>
        </p:nvSpPr>
        <p:spPr>
          <a:xfrm>
            <a:off x="420837" y="5617029"/>
            <a:ext cx="1929003" cy="729719"/>
          </a:xfrm>
          <a:prstGeom prst="rect">
            <a:avLst/>
          </a:prstGeom>
          <a:solidFill>
            <a:srgbClr val="0C27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EuroHPC</a:t>
            </a:r>
            <a:r>
              <a:rPr lang="en-GB"/>
              <a:t> access</a:t>
            </a:r>
            <a:endParaRPr lang="en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37225E-1F83-F04A-9BCB-B99E7A10AB33}"/>
              </a:ext>
            </a:extLst>
          </p:cNvPr>
          <p:cNvSpPr txBox="1"/>
          <p:nvPr/>
        </p:nvSpPr>
        <p:spPr>
          <a:xfrm>
            <a:off x="1385105" y="515536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2">
                    <a:lumMod val="50000"/>
                  </a:schemeClr>
                </a:solidFill>
              </a:rPr>
              <a:t>2023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CC86E29-7D17-FCD2-17B6-A33EF5946A19}"/>
              </a:ext>
            </a:extLst>
          </p:cNvPr>
          <p:cNvCxnSpPr>
            <a:cxnSpLocks/>
          </p:cNvCxnSpPr>
          <p:nvPr/>
        </p:nvCxnSpPr>
        <p:spPr>
          <a:xfrm flipV="1">
            <a:off x="4816709" y="4901856"/>
            <a:ext cx="0" cy="382838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0225A7A-8D39-9AF3-EC26-7B413E0EDEBA}"/>
              </a:ext>
            </a:extLst>
          </p:cNvPr>
          <p:cNvSpPr/>
          <p:nvPr/>
        </p:nvSpPr>
        <p:spPr>
          <a:xfrm>
            <a:off x="3881358" y="5284694"/>
            <a:ext cx="1929003" cy="729719"/>
          </a:xfrm>
          <a:prstGeom prst="rect">
            <a:avLst/>
          </a:prstGeom>
          <a:solidFill>
            <a:srgbClr val="0C27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Launch event</a:t>
            </a:r>
            <a:endParaRPr lang="en-DE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71E597-D34F-24EA-DB1F-D91D64B6C958}"/>
              </a:ext>
            </a:extLst>
          </p:cNvPr>
          <p:cNvCxnSpPr>
            <a:cxnSpLocks/>
          </p:cNvCxnSpPr>
          <p:nvPr/>
        </p:nvCxnSpPr>
        <p:spPr>
          <a:xfrm flipV="1">
            <a:off x="6142868" y="4887311"/>
            <a:ext cx="0" cy="1377463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3A6BF-9442-848F-BA01-D156762214F1}"/>
              </a:ext>
            </a:extLst>
          </p:cNvPr>
          <p:cNvSpPr/>
          <p:nvPr/>
        </p:nvSpPr>
        <p:spPr>
          <a:xfrm>
            <a:off x="5257419" y="6078006"/>
            <a:ext cx="1929003" cy="729719"/>
          </a:xfrm>
          <a:prstGeom prst="rect">
            <a:avLst/>
          </a:prstGeom>
          <a:pattFill prst="wdUpDiag">
            <a:fgClr>
              <a:srgbClr val="0C273C"/>
            </a:fgClr>
            <a:bgClr>
              <a:schemeClr val="tx2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Data access for users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3670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4">
            <a:extLst>
              <a:ext uri="{FF2B5EF4-FFF2-40B4-BE49-F238E27FC236}">
                <a16:creationId xmlns:a16="http://schemas.microsoft.com/office/drawing/2014/main" id="{06062548-4FEE-87A7-819C-FE930014DE6C}"/>
              </a:ext>
            </a:extLst>
          </p:cNvPr>
          <p:cNvSpPr/>
          <p:nvPr/>
        </p:nvSpPr>
        <p:spPr bwMode="auto">
          <a:xfrm>
            <a:off x="426473" y="1536436"/>
            <a:ext cx="11188827" cy="549247"/>
          </a:xfrm>
          <a:prstGeom prst="rect">
            <a:avLst/>
          </a:prstGeom>
          <a:solidFill>
            <a:srgbClr val="1B2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2">
              <a:defRPr/>
            </a:pPr>
            <a:endParaRPr lang="de-DE" sz="43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7" name="Picture 2"/>
          <p:cNvPicPr/>
          <p:nvPr/>
        </p:nvPicPr>
        <p:blipFill>
          <a:blip r:embed="rId6"/>
          <a:srcRect t="78761"/>
          <a:stretch/>
        </p:blipFill>
        <p:spPr>
          <a:xfrm>
            <a:off x="3992927" y="4920709"/>
            <a:ext cx="4133122" cy="486355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103" descr="ou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3057" y="2422113"/>
            <a:ext cx="5132472" cy="2566056"/>
          </a:xfrm>
          <a:prstGeom prst="rect">
            <a:avLst/>
          </a:prstGeom>
          <a:ln w="0">
            <a:noFill/>
          </a:ln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5FBB283E-4ACB-D4B4-04C3-C215E5C9495E}"/>
              </a:ext>
            </a:extLst>
          </p:cNvPr>
          <p:cNvSpPr/>
          <p:nvPr/>
        </p:nvSpPr>
        <p:spPr>
          <a:xfrm>
            <a:off x="8199074" y="2238176"/>
            <a:ext cx="178610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9" tIns="45000" rIns="89999" bIns="45000" anchor="t">
            <a:spAutoFit/>
          </a:bodyPr>
          <a:lstStyle/>
          <a:p>
            <a:pPr defTabSz="914322"/>
            <a:r>
              <a:rPr lang="en-DE" spc="-1">
                <a:solidFill>
                  <a:srgbClr val="000000"/>
                </a:solidFill>
                <a:latin typeface="Calibri"/>
              </a:rPr>
              <a:t>Digital Twin, 5km</a:t>
            </a:r>
            <a:endParaRPr lang="en-GB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 descr="out">
            <a:hlinkClick r:id="" action="ppaction://media"/>
            <a:extLst>
              <a:ext uri="{FF2B5EF4-FFF2-40B4-BE49-F238E27FC236}">
                <a16:creationId xmlns:a16="http://schemas.microsoft.com/office/drawing/2014/main" id="{E899B838-8322-713D-7016-C54D3FAB0712}"/>
              </a:ext>
            </a:extLst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473" y="2341678"/>
            <a:ext cx="5132472" cy="2566056"/>
          </a:xfrm>
          <a:prstGeom prst="rect">
            <a:avLst/>
          </a:prstGeom>
          <a:ln w="0">
            <a:noFill/>
          </a:ln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32493B4-7BFD-6BC0-0FFC-A2049C5BF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" y="935190"/>
            <a:ext cx="12920013" cy="549246"/>
          </a:xfrm>
          <a:prstGeom prst="rect">
            <a:avLst/>
          </a:prstGeom>
        </p:spPr>
        <p:txBody>
          <a:bodyPr/>
          <a:lstStyle/>
          <a:p>
            <a:r>
              <a:rPr lang="en-US" sz="3000">
                <a:latin typeface="Rajdhani"/>
              </a:rPr>
              <a:t>CLIMATE DT:  Globally consistent climate information at KM-scale</a:t>
            </a:r>
            <a:endParaRPr lang="en-DE" sz="3000"/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550B0BD7-C524-EFAD-330E-97D09265CBE2}"/>
              </a:ext>
            </a:extLst>
          </p:cNvPr>
          <p:cNvSpPr/>
          <p:nvPr/>
        </p:nvSpPr>
        <p:spPr>
          <a:xfrm>
            <a:off x="1727241" y="1608718"/>
            <a:ext cx="886464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9" tIns="45000" rIns="89999" bIns="45000" anchor="t">
            <a:spAutoFit/>
          </a:bodyPr>
          <a:lstStyle/>
          <a:p>
            <a:pPr defTabSz="914322"/>
            <a:r>
              <a:rPr lang="en-GB" b="1" i="1" spc="-1">
                <a:solidFill>
                  <a:prstClr val="white"/>
                </a:solidFill>
                <a:latin typeface="Helvetica" pitchFamily="2" charset="0"/>
              </a:rPr>
              <a:t>To enable policy actions in support of climate change adaptation</a:t>
            </a: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7E86A1D7-04F8-79E1-5F74-F1F74CB0E872}"/>
              </a:ext>
            </a:extLst>
          </p:cNvPr>
          <p:cNvSpPr/>
          <p:nvPr/>
        </p:nvSpPr>
        <p:spPr>
          <a:xfrm>
            <a:off x="426473" y="5389249"/>
            <a:ext cx="11466179" cy="13219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9" tIns="45000" rIns="89999" bIns="45000" anchor="t">
            <a:spAutoFit/>
          </a:bodyPr>
          <a:lstStyle/>
          <a:p>
            <a:pPr defTabSz="914322"/>
            <a:r>
              <a:rPr lang="en-GB" sz="1600" b="1" i="1" spc="-1">
                <a:solidFill>
                  <a:srgbClr val="000000"/>
                </a:solidFill>
                <a:latin typeface="Helvetica" pitchFamily="2" charset="0"/>
              </a:rPr>
              <a:t>End-to-end climate DT workflow, including selected applications, deployed on LUMI</a:t>
            </a:r>
          </a:p>
          <a:p>
            <a:pPr defTabSz="914322"/>
            <a:endParaRPr lang="en-GB" sz="1600" b="1" i="1" spc="-1">
              <a:solidFill>
                <a:srgbClr val="000000"/>
              </a:solidFill>
              <a:latin typeface="Helvetica" pitchFamily="2" charset="0"/>
            </a:endParaRPr>
          </a:p>
          <a:p>
            <a:pPr defTabSz="914322"/>
            <a:r>
              <a:rPr lang="en-GB" sz="1600" b="1" i="1" spc="-1">
                <a:solidFill>
                  <a:srgbClr val="000000"/>
                </a:solidFill>
                <a:latin typeface="Helvetica" pitchFamily="2" charset="0"/>
              </a:rPr>
              <a:t>First ever projections (2020-2040) at ~ 5km across earth-system components running now on LUMI with 2 models, streaming information to selected applications </a:t>
            </a:r>
          </a:p>
          <a:p>
            <a:pPr defTabSz="914322"/>
            <a:endParaRPr lang="en-GB" sz="1600" b="1" i="1" spc="-1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0D1128F5-E267-3695-0B32-CB2C56202247}"/>
              </a:ext>
            </a:extLst>
          </p:cNvPr>
          <p:cNvSpPr/>
          <p:nvPr/>
        </p:nvSpPr>
        <p:spPr>
          <a:xfrm>
            <a:off x="1671927" y="2157741"/>
            <a:ext cx="244237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9" tIns="45000" rIns="89999" bIns="45000" anchor="t">
            <a:spAutoFit/>
          </a:bodyPr>
          <a:lstStyle/>
          <a:p>
            <a:pPr defTabSz="914322"/>
            <a:r>
              <a:rPr lang="en-DE" spc="-1">
                <a:solidFill>
                  <a:srgbClr val="000000"/>
                </a:solidFill>
                <a:latin typeface="Calibri"/>
              </a:rPr>
              <a:t>IPCC AR6 (2021), 100km</a:t>
            </a:r>
            <a:endParaRPr lang="en-GB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524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0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video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0142812-FC56-E433-2479-2D009E6CF29B}"/>
              </a:ext>
            </a:extLst>
          </p:cNvPr>
          <p:cNvSpPr txBox="1"/>
          <p:nvPr/>
        </p:nvSpPr>
        <p:spPr>
          <a:xfrm>
            <a:off x="2277222" y="5277207"/>
            <a:ext cx="1325491" cy="1015663"/>
          </a:xfrm>
          <a:prstGeom prst="rect">
            <a:avLst/>
          </a:prstGeom>
          <a:noFill/>
          <a:ln>
            <a:solidFill>
              <a:srgbClr val="004E8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4E8A"/>
                </a:solidFill>
              </a:rPr>
              <a:t>IFS-NEMO</a:t>
            </a:r>
          </a:p>
          <a:p>
            <a:pPr algn="ctr"/>
            <a:r>
              <a:rPr lang="en-US" sz="2000" b="1">
                <a:solidFill>
                  <a:srgbClr val="004E8A"/>
                </a:solidFill>
              </a:rPr>
              <a:t>IFS-FESOM</a:t>
            </a:r>
          </a:p>
          <a:p>
            <a:pPr algn="ctr"/>
            <a:r>
              <a:rPr lang="en-US" sz="2000" b="1">
                <a:solidFill>
                  <a:srgbClr val="004E8A"/>
                </a:solidFill>
              </a:rPr>
              <a:t>ICON</a:t>
            </a:r>
          </a:p>
        </p:txBody>
      </p:sp>
      <p:sp>
        <p:nvSpPr>
          <p:cNvPr id="20" name="Google Shape;139;p17">
            <a:extLst>
              <a:ext uri="{FF2B5EF4-FFF2-40B4-BE49-F238E27FC236}">
                <a16:creationId xmlns:a16="http://schemas.microsoft.com/office/drawing/2014/main" id="{3DC4E8E9-0EEB-FB20-8D08-EE627AAE91F6}"/>
              </a:ext>
            </a:extLst>
          </p:cNvPr>
          <p:cNvSpPr/>
          <p:nvPr/>
        </p:nvSpPr>
        <p:spPr>
          <a:xfrm>
            <a:off x="6210680" y="3077151"/>
            <a:ext cx="889570" cy="568738"/>
          </a:xfrm>
          <a:prstGeom prst="roundRect">
            <a:avLst>
              <a:gd name="adj" fmla="val 16667"/>
            </a:avLst>
          </a:prstGeom>
          <a:solidFill>
            <a:srgbClr val="E6454F"/>
          </a:solidFill>
          <a:ln w="9525" cap="flat" cmpd="sng">
            <a:solidFill>
              <a:srgbClr val="E645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GSV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135;p17" descr="A blue and red circular object with a red and blue arrow&#10;&#10;Description automatically generated with medium confidence">
            <a:extLst>
              <a:ext uri="{FF2B5EF4-FFF2-40B4-BE49-F238E27FC236}">
                <a16:creationId xmlns:a16="http://schemas.microsoft.com/office/drawing/2014/main" id="{32A0282D-94EC-2172-35BB-CD35A68436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50976" y="3378425"/>
            <a:ext cx="721655" cy="70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6;p17" descr="A windmill and solar panel with lightning bolt&#10;&#10;Description automatically generated">
            <a:extLst>
              <a:ext uri="{FF2B5EF4-FFF2-40B4-BE49-F238E27FC236}">
                <a16:creationId xmlns:a16="http://schemas.microsoft.com/office/drawing/2014/main" id="{7294BC09-8AB8-AFD4-A9FA-781DA1847E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04915" y="3695908"/>
            <a:ext cx="876119" cy="91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2;p17" descr="A house with a warning sign&#10;&#10;Description automatically generated">
            <a:extLst>
              <a:ext uri="{FF2B5EF4-FFF2-40B4-BE49-F238E27FC236}">
                <a16:creationId xmlns:a16="http://schemas.microsoft.com/office/drawing/2014/main" id="{8BE2B811-3D42-B9F8-9FA8-98C1F7D83BE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70572" y="4076936"/>
            <a:ext cx="1369739" cy="134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131;p17">
            <a:extLst>
              <a:ext uri="{FF2B5EF4-FFF2-40B4-BE49-F238E27FC236}">
                <a16:creationId xmlns:a16="http://schemas.microsoft.com/office/drawing/2014/main" id="{89D9458F-A590-8EA3-5001-2DF20F71679A}"/>
              </a:ext>
            </a:extLst>
          </p:cNvPr>
          <p:cNvCxnSpPr>
            <a:cxnSpLocks/>
          </p:cNvCxnSpPr>
          <p:nvPr/>
        </p:nvCxnSpPr>
        <p:spPr>
          <a:xfrm>
            <a:off x="9262461" y="3592378"/>
            <a:ext cx="493135" cy="468040"/>
          </a:xfrm>
          <a:prstGeom prst="straightConnector1">
            <a:avLst/>
          </a:prstGeom>
          <a:noFill/>
          <a:ln w="19050" cap="flat" cmpd="sng">
            <a:solidFill>
              <a:srgbClr val="E6454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" name="Google Shape;133;p17">
            <a:extLst>
              <a:ext uri="{FF2B5EF4-FFF2-40B4-BE49-F238E27FC236}">
                <a16:creationId xmlns:a16="http://schemas.microsoft.com/office/drawing/2014/main" id="{D09242F6-FC9C-465B-A1D4-CA65BFAB4603}"/>
              </a:ext>
            </a:extLst>
          </p:cNvPr>
          <p:cNvSpPr txBox="1"/>
          <p:nvPr/>
        </p:nvSpPr>
        <p:spPr>
          <a:xfrm>
            <a:off x="835636" y="4799428"/>
            <a:ext cx="410683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global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 models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~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5km</a:t>
            </a:r>
            <a:endParaRPr b="1"/>
          </a:p>
        </p:txBody>
      </p:sp>
      <p:sp>
        <p:nvSpPr>
          <p:cNvPr id="30" name="Google Shape;143;p17">
            <a:extLst>
              <a:ext uri="{FF2B5EF4-FFF2-40B4-BE49-F238E27FC236}">
                <a16:creationId xmlns:a16="http://schemas.microsoft.com/office/drawing/2014/main" id="{84FC02A3-4CDE-F04F-0EB1-A52E433EE120}"/>
              </a:ext>
            </a:extLst>
          </p:cNvPr>
          <p:cNvSpPr txBox="1"/>
          <p:nvPr/>
        </p:nvSpPr>
        <p:spPr>
          <a:xfrm>
            <a:off x="9230310" y="5475732"/>
            <a:ext cx="34365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Impact-sector models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Google Shape;131;p17">
            <a:extLst>
              <a:ext uri="{FF2B5EF4-FFF2-40B4-BE49-F238E27FC236}">
                <a16:creationId xmlns:a16="http://schemas.microsoft.com/office/drawing/2014/main" id="{8370C4D9-6575-1110-72CA-59D907FE46E1}"/>
              </a:ext>
            </a:extLst>
          </p:cNvPr>
          <p:cNvCxnSpPr>
            <a:cxnSpLocks/>
          </p:cNvCxnSpPr>
          <p:nvPr/>
        </p:nvCxnSpPr>
        <p:spPr>
          <a:xfrm>
            <a:off x="6982288" y="3378425"/>
            <a:ext cx="940821" cy="0"/>
          </a:xfrm>
          <a:prstGeom prst="straightConnector1">
            <a:avLst/>
          </a:prstGeom>
          <a:noFill/>
          <a:ln w="19050" cap="flat" cmpd="sng">
            <a:solidFill>
              <a:srgbClr val="E6454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" name="Google Shape;139;p17">
            <a:extLst>
              <a:ext uri="{FF2B5EF4-FFF2-40B4-BE49-F238E27FC236}">
                <a16:creationId xmlns:a16="http://schemas.microsoft.com/office/drawing/2014/main" id="{95072305-A8F8-CE67-9AF7-C9D53C5A1E00}"/>
              </a:ext>
            </a:extLst>
          </p:cNvPr>
          <p:cNvSpPr/>
          <p:nvPr/>
        </p:nvSpPr>
        <p:spPr>
          <a:xfrm>
            <a:off x="7923109" y="3066883"/>
            <a:ext cx="1407329" cy="568738"/>
          </a:xfrm>
          <a:prstGeom prst="roundRect">
            <a:avLst>
              <a:gd name="adj" fmla="val 16667"/>
            </a:avLst>
          </a:prstGeom>
          <a:solidFill>
            <a:srgbClr val="E6454F"/>
          </a:solidFill>
          <a:ln w="9525" cap="flat" cmpd="sng">
            <a:solidFill>
              <a:srgbClr val="E645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One-pass algorithm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" name="Google Shape;131;p17">
            <a:extLst>
              <a:ext uri="{FF2B5EF4-FFF2-40B4-BE49-F238E27FC236}">
                <a16:creationId xmlns:a16="http://schemas.microsoft.com/office/drawing/2014/main" id="{A2319EA8-265D-18D0-D9A6-EF0A3296C1F5}"/>
              </a:ext>
            </a:extLst>
          </p:cNvPr>
          <p:cNvCxnSpPr>
            <a:cxnSpLocks/>
          </p:cNvCxnSpPr>
          <p:nvPr/>
        </p:nvCxnSpPr>
        <p:spPr>
          <a:xfrm flipV="1">
            <a:off x="9180611" y="2707563"/>
            <a:ext cx="505555" cy="457250"/>
          </a:xfrm>
          <a:prstGeom prst="straightConnector1">
            <a:avLst/>
          </a:prstGeom>
          <a:noFill/>
          <a:ln w="19050" cap="flat" cmpd="sng">
            <a:solidFill>
              <a:srgbClr val="E6454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9" name="Google Shape;139;p17">
            <a:extLst>
              <a:ext uri="{FF2B5EF4-FFF2-40B4-BE49-F238E27FC236}">
                <a16:creationId xmlns:a16="http://schemas.microsoft.com/office/drawing/2014/main" id="{4EAE57B9-EA4C-DB59-73E3-37B92239DD04}"/>
              </a:ext>
            </a:extLst>
          </p:cNvPr>
          <p:cNvSpPr/>
          <p:nvPr/>
        </p:nvSpPr>
        <p:spPr>
          <a:xfrm>
            <a:off x="9791848" y="2238635"/>
            <a:ext cx="1407329" cy="568738"/>
          </a:xfrm>
          <a:prstGeom prst="roundRect">
            <a:avLst>
              <a:gd name="adj" fmla="val 16667"/>
            </a:avLst>
          </a:prstGeom>
          <a:solidFill>
            <a:srgbClr val="E6454F"/>
          </a:solidFill>
          <a:ln w="9525" cap="flat" cmpd="sng">
            <a:solidFill>
              <a:srgbClr val="E645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AQUA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5BBEEB-DA81-DEB2-60CA-8CFF0A6C7427}"/>
              </a:ext>
            </a:extLst>
          </p:cNvPr>
          <p:cNvSpPr txBox="1"/>
          <p:nvPr/>
        </p:nvSpPr>
        <p:spPr>
          <a:xfrm>
            <a:off x="5791150" y="2497511"/>
            <a:ext cx="1728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Common format &amp; data governance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C6880F-406F-09A6-FBEE-5418F4BE6338}"/>
              </a:ext>
            </a:extLst>
          </p:cNvPr>
          <p:cNvSpPr txBox="1"/>
          <p:nvPr/>
        </p:nvSpPr>
        <p:spPr>
          <a:xfrm>
            <a:off x="7916701" y="2484763"/>
            <a:ext cx="1543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Computing statistics 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E151F5-6483-71FA-6AE6-456ECE7C8152}"/>
              </a:ext>
            </a:extLst>
          </p:cNvPr>
          <p:cNvSpPr txBox="1"/>
          <p:nvPr/>
        </p:nvSpPr>
        <p:spPr>
          <a:xfrm>
            <a:off x="9755596" y="1680581"/>
            <a:ext cx="2184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Monitoring &amp; evaluation framework</a:t>
            </a:r>
          </a:p>
        </p:txBody>
      </p:sp>
      <p:cxnSp>
        <p:nvCxnSpPr>
          <p:cNvPr id="11" name="Google Shape;131;p17">
            <a:extLst>
              <a:ext uri="{FF2B5EF4-FFF2-40B4-BE49-F238E27FC236}">
                <a16:creationId xmlns:a16="http://schemas.microsoft.com/office/drawing/2014/main" id="{4BA7849C-1921-C8E7-514B-3958948A9E19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5574637" y="3361520"/>
            <a:ext cx="636043" cy="0"/>
          </a:xfrm>
          <a:prstGeom prst="straightConnector1">
            <a:avLst/>
          </a:prstGeom>
          <a:noFill/>
          <a:ln w="19050" cap="flat" cmpd="sng">
            <a:solidFill>
              <a:srgbClr val="E6454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5" name="healpix-zoom-tas">
            <a:hlinkClick r:id="" action="ppaction://media"/>
            <a:extLst>
              <a:ext uri="{FF2B5EF4-FFF2-40B4-BE49-F238E27FC236}">
                <a16:creationId xmlns:a16="http://schemas.microsoft.com/office/drawing/2014/main" id="{60B491B9-AA4D-58E0-C5D9-0F981B113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2537" y="4189442"/>
            <a:ext cx="4389758" cy="24692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66F30A-D884-C5AA-F407-7A68FFBE911C}"/>
              </a:ext>
            </a:extLst>
          </p:cNvPr>
          <p:cNvSpPr txBox="1"/>
          <p:nvPr/>
        </p:nvSpPr>
        <p:spPr>
          <a:xfrm>
            <a:off x="5740496" y="6354586"/>
            <a:ext cx="37685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err="1"/>
              <a:t>Healpix</a:t>
            </a:r>
            <a:r>
              <a:rPr lang="en-US" sz="1500"/>
              <a:t> a common grid for climate DT outputs</a:t>
            </a:r>
          </a:p>
        </p:txBody>
      </p:sp>
      <p:pic>
        <p:nvPicPr>
          <p:cNvPr id="21506" name="Picture 2" descr="CSC - IT Center for Science | ICTOulu">
            <a:extLst>
              <a:ext uri="{FF2B5EF4-FFF2-40B4-BE49-F238E27FC236}">
                <a16:creationId xmlns:a16="http://schemas.microsoft.com/office/drawing/2014/main" id="{475816DB-878E-2BDA-D39B-79557F4D4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8" b="20155"/>
          <a:stretch/>
        </p:blipFill>
        <p:spPr bwMode="auto">
          <a:xfrm>
            <a:off x="3887631" y="5366871"/>
            <a:ext cx="1419988" cy="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360FEE35-059A-DC1C-CF38-97A9432D4A1E}"/>
              </a:ext>
            </a:extLst>
          </p:cNvPr>
          <p:cNvSpPr/>
          <p:nvPr/>
        </p:nvSpPr>
        <p:spPr>
          <a:xfrm rot="5664224" flipV="1">
            <a:off x="9359280" y="986120"/>
            <a:ext cx="983392" cy="5698649"/>
          </a:xfrm>
          <a:prstGeom prst="arc">
            <a:avLst/>
          </a:prstGeom>
          <a:ln w="19050">
            <a:solidFill>
              <a:srgbClr val="E6454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lanet with a blue and red planet&#10;&#10;Description automatically generated with medium confidence">
            <a:extLst>
              <a:ext uri="{FF2B5EF4-FFF2-40B4-BE49-F238E27FC236}">
                <a16:creationId xmlns:a16="http://schemas.microsoft.com/office/drawing/2014/main" id="{44B5EDC8-2204-98AA-1620-35CBEFCB8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2" y="1740456"/>
            <a:ext cx="4756147" cy="267339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E38ECF6C-CE87-8D60-D812-B9EB8371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39" y="912192"/>
            <a:ext cx="12039762" cy="549251"/>
          </a:xfrm>
          <a:prstGeom prst="rect">
            <a:avLst/>
          </a:prstGeom>
        </p:spPr>
        <p:txBody>
          <a:bodyPr/>
          <a:lstStyle/>
          <a:p>
            <a:r>
              <a:rPr lang="en-US" sz="3000">
                <a:latin typeface="Rajdhani"/>
              </a:rPr>
              <a:t> Climate DT: Capabilities at the end of Phase 1</a:t>
            </a:r>
            <a:endParaRPr lang="en-DE" sz="3000"/>
          </a:p>
        </p:txBody>
      </p:sp>
    </p:spTree>
    <p:extLst>
      <p:ext uri="{BB962C8B-B14F-4D97-AF65-F5344CB8AC3E}">
        <p14:creationId xmlns:p14="http://schemas.microsoft.com/office/powerpoint/2010/main" val="411523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earth with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181D71D9-FE51-EB0F-047C-5914D92C2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t="31411" r="23776" b="12689"/>
          <a:stretch/>
        </p:blipFill>
        <p:spPr>
          <a:xfrm>
            <a:off x="675879" y="2462718"/>
            <a:ext cx="3229530" cy="3191469"/>
          </a:xfrm>
          <a:prstGeom prst="rect">
            <a:avLst/>
          </a:prstGeom>
        </p:spPr>
      </p:pic>
      <p:pic>
        <p:nvPicPr>
          <p:cNvPr id="37" name="Google Shape;159;p22">
            <a:extLst>
              <a:ext uri="{FF2B5EF4-FFF2-40B4-BE49-F238E27FC236}">
                <a16:creationId xmlns:a16="http://schemas.microsoft.com/office/drawing/2014/main" id="{61C746A2-2762-04D7-7B5D-5CE4D25A0BD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31243" y="2415511"/>
            <a:ext cx="4223425" cy="3400730"/>
          </a:xfrm>
          <a:prstGeom prst="rect">
            <a:avLst/>
          </a:prstGeom>
          <a:ln w="0">
            <a:noFill/>
          </a:ln>
        </p:spPr>
      </p:pic>
      <p:sp>
        <p:nvSpPr>
          <p:cNvPr id="14" name="Arrow: Right 17">
            <a:extLst>
              <a:ext uri="{FF2B5EF4-FFF2-40B4-BE49-F238E27FC236}">
                <a16:creationId xmlns:a16="http://schemas.microsoft.com/office/drawing/2014/main" id="{6F75B6F9-DFFD-ABD9-5367-B8F112869E12}"/>
              </a:ext>
            </a:extLst>
          </p:cNvPr>
          <p:cNvSpPr/>
          <p:nvPr/>
        </p:nvSpPr>
        <p:spPr>
          <a:xfrm>
            <a:off x="4247610" y="3841250"/>
            <a:ext cx="837509" cy="549252"/>
          </a:xfrm>
          <a:prstGeom prst="rightArrow">
            <a:avLst/>
          </a:prstGeom>
          <a:solidFill>
            <a:srgbClr val="EB57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22" name="Google Shape;297;p27">
            <a:extLst>
              <a:ext uri="{FF2B5EF4-FFF2-40B4-BE49-F238E27FC236}">
                <a16:creationId xmlns:a16="http://schemas.microsoft.com/office/drawing/2014/main" id="{F76C6D2E-B14E-EAC3-179E-5E15C7858ED4}"/>
              </a:ext>
            </a:extLst>
          </p:cNvPr>
          <p:cNvSpPr txBox="1"/>
          <p:nvPr/>
        </p:nvSpPr>
        <p:spPr>
          <a:xfrm>
            <a:off x="5645459" y="4380904"/>
            <a:ext cx="30581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>
                <a:solidFill>
                  <a:schemeClr val="bg1"/>
                </a:solidFill>
                <a:latin typeface="Helvetica" pitchFamily="2" charset="0"/>
              </a:rPr>
              <a:t>1</a:t>
            </a:r>
            <a:endParaRPr sz="1500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0EDDA4-88D8-D597-0DE0-7A6BF1B89459}"/>
              </a:ext>
            </a:extLst>
          </p:cNvPr>
          <p:cNvCxnSpPr>
            <a:cxnSpLocks/>
          </p:cNvCxnSpPr>
          <p:nvPr/>
        </p:nvCxnSpPr>
        <p:spPr>
          <a:xfrm>
            <a:off x="2178497" y="3580784"/>
            <a:ext cx="4177896" cy="121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9608FC-A8D8-5FF8-75F6-ACC350D2B90C}"/>
              </a:ext>
            </a:extLst>
          </p:cNvPr>
          <p:cNvCxnSpPr>
            <a:cxnSpLocks/>
          </p:cNvCxnSpPr>
          <p:nvPr/>
        </p:nvCxnSpPr>
        <p:spPr>
          <a:xfrm>
            <a:off x="1987562" y="4555340"/>
            <a:ext cx="4177896" cy="5296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Google Shape;296;p27">
            <a:extLst>
              <a:ext uri="{FF2B5EF4-FFF2-40B4-BE49-F238E27FC236}">
                <a16:creationId xmlns:a16="http://schemas.microsoft.com/office/drawing/2014/main" id="{07BE997D-67BF-778D-5FB8-DC622B80B63D}"/>
              </a:ext>
            </a:extLst>
          </p:cNvPr>
          <p:cNvSpPr txBox="1"/>
          <p:nvPr/>
        </p:nvSpPr>
        <p:spPr>
          <a:xfrm>
            <a:off x="384927" y="1837423"/>
            <a:ext cx="38825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i="1">
                <a:solidFill>
                  <a:srgbClr val="1B2240"/>
                </a:solidFill>
                <a:latin typeface="Helvetica" pitchFamily="2" charset="0"/>
              </a:rPr>
              <a:t>    Globally, 4 days ahead, 2-4km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07E37C-3207-4BE2-C1A8-32E31323AB89}"/>
              </a:ext>
            </a:extLst>
          </p:cNvPr>
          <p:cNvSpPr/>
          <p:nvPr/>
        </p:nvSpPr>
        <p:spPr>
          <a:xfrm>
            <a:off x="2882862" y="3600239"/>
            <a:ext cx="408331" cy="412755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55B9A0-51C2-09FD-E2E1-974A6C7A2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6" y="1041759"/>
            <a:ext cx="12023054" cy="549251"/>
          </a:xfrm>
          <a:prstGeom prst="rect">
            <a:avLst/>
          </a:prstGeom>
        </p:spPr>
        <p:txBody>
          <a:bodyPr/>
          <a:lstStyle/>
          <a:p>
            <a:r>
              <a:rPr lang="en-US" sz="3200">
                <a:solidFill>
                  <a:srgbClr val="1B2240"/>
                </a:solidFill>
                <a:latin typeface="Rajdhani"/>
                <a:cs typeface="Calibri Light"/>
              </a:rPr>
              <a:t>Extremes DT: a magnifying glass on extreme events</a:t>
            </a:r>
            <a:br>
              <a:rPr lang="en-US" sz="3200">
                <a:cs typeface="Calibri Light"/>
              </a:rPr>
            </a:br>
            <a:endParaRPr lang="en-DE"/>
          </a:p>
        </p:txBody>
      </p:sp>
      <p:sp>
        <p:nvSpPr>
          <p:cNvPr id="17" name="Google Shape;296;p27">
            <a:extLst>
              <a:ext uri="{FF2B5EF4-FFF2-40B4-BE49-F238E27FC236}">
                <a16:creationId xmlns:a16="http://schemas.microsoft.com/office/drawing/2014/main" id="{1E7C62D7-2397-046C-119F-EB94F7249CFD}"/>
              </a:ext>
            </a:extLst>
          </p:cNvPr>
          <p:cNvSpPr txBox="1"/>
          <p:nvPr/>
        </p:nvSpPr>
        <p:spPr>
          <a:xfrm>
            <a:off x="4558964" y="1867617"/>
            <a:ext cx="46570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i="1">
                <a:solidFill>
                  <a:srgbClr val="1B2240"/>
                </a:solidFill>
                <a:latin typeface="Helvetica" pitchFamily="2" charset="0"/>
              </a:rPr>
              <a:t>    over Europe, 2 days ahead, 500-750m</a:t>
            </a:r>
          </a:p>
        </p:txBody>
      </p:sp>
      <p:pic>
        <p:nvPicPr>
          <p:cNvPr id="2" name="Google Shape;96;p16">
            <a:extLst>
              <a:ext uri="{FF2B5EF4-FFF2-40B4-BE49-F238E27FC236}">
                <a16:creationId xmlns:a16="http://schemas.microsoft.com/office/drawing/2014/main" id="{07C0E72A-E17B-FD77-5B42-93DE80F5AEE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2883" y="2162948"/>
            <a:ext cx="1603238" cy="153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7">
            <a:extLst>
              <a:ext uri="{FF2B5EF4-FFF2-40B4-BE49-F238E27FC236}">
                <a16:creationId xmlns:a16="http://schemas.microsoft.com/office/drawing/2014/main" id="{1D32E756-4870-211D-D350-514881B20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3340" y="5537494"/>
            <a:ext cx="585562" cy="791917"/>
          </a:xfrm>
          <a:prstGeom prst="rect">
            <a:avLst/>
          </a:prstGeom>
        </p:spPr>
      </p:pic>
      <p:sp>
        <p:nvSpPr>
          <p:cNvPr id="4" name="Ovale Legende 39">
            <a:extLst>
              <a:ext uri="{FF2B5EF4-FFF2-40B4-BE49-F238E27FC236}">
                <a16:creationId xmlns:a16="http://schemas.microsoft.com/office/drawing/2014/main" id="{22AD77F3-B30D-2DA6-5379-088E84FA1413}"/>
              </a:ext>
            </a:extLst>
          </p:cNvPr>
          <p:cNvSpPr/>
          <p:nvPr/>
        </p:nvSpPr>
        <p:spPr>
          <a:xfrm flipH="1">
            <a:off x="9254668" y="4058452"/>
            <a:ext cx="2626852" cy="1458114"/>
          </a:xfrm>
          <a:prstGeom prst="wedgeEllipseCallout">
            <a:avLst/>
          </a:prstGeom>
          <a:solidFill>
            <a:srgbClr val="0A6AA6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91E7C-0CEA-0DCF-CCDF-A17B45C4FF73}"/>
              </a:ext>
            </a:extLst>
          </p:cNvPr>
          <p:cNvSpPr txBox="1"/>
          <p:nvPr/>
        </p:nvSpPr>
        <p:spPr>
          <a:xfrm>
            <a:off x="9018870" y="4526612"/>
            <a:ext cx="30984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solidFill>
                  <a:schemeClr val="bg1"/>
                </a:solidFill>
                <a:latin typeface="Helvetica" pitchFamily="2" charset="0"/>
              </a:rPr>
              <a:t>How will the approaching storm affect solar energy production?</a:t>
            </a:r>
          </a:p>
          <a:p>
            <a:pPr algn="ctr"/>
            <a:endParaRPr lang="en-US" sz="1400" i="1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0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>
            <a:extLst>
              <a:ext uri="{FF2B5EF4-FFF2-40B4-BE49-F238E27FC236}">
                <a16:creationId xmlns:a16="http://schemas.microsoft.com/office/drawing/2014/main" id="{9C631ED8-D74C-80E1-BCBC-2C795D04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0778"/>
            <a:ext cx="12801600" cy="549251"/>
          </a:xfrm>
        </p:spPr>
        <p:txBody>
          <a:bodyPr/>
          <a:lstStyle/>
          <a:p>
            <a:r>
              <a:rPr lang="en-US"/>
              <a:t>EXTREMES DT: status</a:t>
            </a:r>
          </a:p>
        </p:txBody>
      </p:sp>
      <p:pic>
        <p:nvPicPr>
          <p:cNvPr id="3" name="Google Shape;125;p17" descr="A globe with a grid around it&#10;&#10;Description automatically generated with medium confidence">
            <a:extLst>
              <a:ext uri="{FF2B5EF4-FFF2-40B4-BE49-F238E27FC236}">
                <a16:creationId xmlns:a16="http://schemas.microsoft.com/office/drawing/2014/main" id="{77C1A244-60AB-7618-527A-0C769B4084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5729" t="41462" r="8883" b="24951"/>
          <a:stretch/>
        </p:blipFill>
        <p:spPr>
          <a:xfrm>
            <a:off x="5954060" y="1663750"/>
            <a:ext cx="2844102" cy="183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138;p17">
            <a:extLst>
              <a:ext uri="{FF2B5EF4-FFF2-40B4-BE49-F238E27FC236}">
                <a16:creationId xmlns:a16="http://schemas.microsoft.com/office/drawing/2014/main" id="{00E2F15B-EC3E-6D86-3745-1143579902D7}"/>
              </a:ext>
            </a:extLst>
          </p:cNvPr>
          <p:cNvCxnSpPr/>
          <p:nvPr/>
        </p:nvCxnSpPr>
        <p:spPr>
          <a:xfrm>
            <a:off x="4508112" y="2645873"/>
            <a:ext cx="1993500" cy="5700"/>
          </a:xfrm>
          <a:prstGeom prst="straightConnector1">
            <a:avLst/>
          </a:prstGeom>
          <a:noFill/>
          <a:ln w="19050" cap="flat" cmpd="sng">
            <a:solidFill>
              <a:srgbClr val="E6454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" name="Google Shape;139;p17">
            <a:extLst>
              <a:ext uri="{FF2B5EF4-FFF2-40B4-BE49-F238E27FC236}">
                <a16:creationId xmlns:a16="http://schemas.microsoft.com/office/drawing/2014/main" id="{2BCAA3F5-3394-5FF5-D96B-AFE5209BD27E}"/>
              </a:ext>
            </a:extLst>
          </p:cNvPr>
          <p:cNvSpPr/>
          <p:nvPr/>
        </p:nvSpPr>
        <p:spPr>
          <a:xfrm>
            <a:off x="4659175" y="2357663"/>
            <a:ext cx="1606500" cy="568738"/>
          </a:xfrm>
          <a:prstGeom prst="roundRect">
            <a:avLst>
              <a:gd name="adj" fmla="val 16667"/>
            </a:avLst>
          </a:prstGeom>
          <a:solidFill>
            <a:srgbClr val="E6454F"/>
          </a:solidFill>
          <a:ln w="9525" cap="flat" cmpd="sng">
            <a:solidFill>
              <a:srgbClr val="E645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DETECTION/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TRIGGERING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36F13AC-33DB-FD52-1FC7-131C3B75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83" y="5534296"/>
            <a:ext cx="2505249" cy="50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4BEC16-6A0B-3885-2613-D59C0A081111}"/>
              </a:ext>
            </a:extLst>
          </p:cNvPr>
          <p:cNvSpPr txBox="1"/>
          <p:nvPr/>
        </p:nvSpPr>
        <p:spPr>
          <a:xfrm>
            <a:off x="1862879" y="4681113"/>
            <a:ext cx="1257460" cy="400110"/>
          </a:xfrm>
          <a:prstGeom prst="rect">
            <a:avLst/>
          </a:prstGeom>
          <a:noFill/>
          <a:ln>
            <a:solidFill>
              <a:srgbClr val="004E8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E8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IFS-NEMO</a:t>
            </a:r>
          </a:p>
        </p:txBody>
      </p:sp>
      <p:sp>
        <p:nvSpPr>
          <p:cNvPr id="20" name="Google Shape;134;p17">
            <a:extLst>
              <a:ext uri="{FF2B5EF4-FFF2-40B4-BE49-F238E27FC236}">
                <a16:creationId xmlns:a16="http://schemas.microsoft.com/office/drawing/2014/main" id="{B82EEE84-7B84-410B-9873-D426C9ABC1CA}"/>
              </a:ext>
            </a:extLst>
          </p:cNvPr>
          <p:cNvSpPr txBox="1"/>
          <p:nvPr/>
        </p:nvSpPr>
        <p:spPr>
          <a:xfrm>
            <a:off x="4896182" y="3564000"/>
            <a:ext cx="3307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On-Demand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regional simulations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days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ahead at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750m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500m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Google Shape;143;p17">
            <a:extLst>
              <a:ext uri="{FF2B5EF4-FFF2-40B4-BE49-F238E27FC236}">
                <a16:creationId xmlns:a16="http://schemas.microsoft.com/office/drawing/2014/main" id="{65A30D08-C31B-AB52-68C7-9117C8D01DF8}"/>
              </a:ext>
            </a:extLst>
          </p:cNvPr>
          <p:cNvSpPr txBox="1"/>
          <p:nvPr/>
        </p:nvSpPr>
        <p:spPr>
          <a:xfrm>
            <a:off x="8355786" y="3582727"/>
            <a:ext cx="39886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Impact-sector models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en-US" sz="1400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user-relevant information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societal impacts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Google Shape;131;p17">
            <a:extLst>
              <a:ext uri="{FF2B5EF4-FFF2-40B4-BE49-F238E27FC236}">
                <a16:creationId xmlns:a16="http://schemas.microsoft.com/office/drawing/2014/main" id="{598F85CF-FBBC-E965-9115-F61ED005B1F5}"/>
              </a:ext>
            </a:extLst>
          </p:cNvPr>
          <p:cNvCxnSpPr/>
          <p:nvPr/>
        </p:nvCxnSpPr>
        <p:spPr>
          <a:xfrm rot="10800000" flipH="1">
            <a:off x="7921128" y="2604753"/>
            <a:ext cx="1383600" cy="9600"/>
          </a:xfrm>
          <a:prstGeom prst="straightConnector1">
            <a:avLst/>
          </a:prstGeom>
          <a:noFill/>
          <a:ln w="19050" cap="flat" cmpd="sng">
            <a:solidFill>
              <a:srgbClr val="E6454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3" name="Google Shape;135;p17" descr="A blue and red circular object with a red and blue arrow&#10;&#10;Description automatically generated with medium confidence">
            <a:extLst>
              <a:ext uri="{FF2B5EF4-FFF2-40B4-BE49-F238E27FC236}">
                <a16:creationId xmlns:a16="http://schemas.microsoft.com/office/drawing/2014/main" id="{DF1F28A6-8CD2-366A-E514-4AC5560659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31241" y="1537090"/>
            <a:ext cx="721655" cy="70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6;p17" descr="A windmill and solar panel with lightning bolt&#10;&#10;Description automatically generated">
            <a:extLst>
              <a:ext uri="{FF2B5EF4-FFF2-40B4-BE49-F238E27FC236}">
                <a16:creationId xmlns:a16="http://schemas.microsoft.com/office/drawing/2014/main" id="{1DBF04F7-1DE1-9BF8-B847-E678031F995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5180" y="1854573"/>
            <a:ext cx="876119" cy="91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42;p17" descr="A house with a warning sign&#10;&#10;Description automatically generated">
            <a:extLst>
              <a:ext uri="{FF2B5EF4-FFF2-40B4-BE49-F238E27FC236}">
                <a16:creationId xmlns:a16="http://schemas.microsoft.com/office/drawing/2014/main" id="{08C55640-0042-B2EB-BD02-F88D11CECB9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50837" y="2235601"/>
            <a:ext cx="1369739" cy="134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B7B082-626F-8F4F-A2FE-11A90F456841}"/>
              </a:ext>
            </a:extLst>
          </p:cNvPr>
          <p:cNvSpPr txBox="1"/>
          <p:nvPr/>
        </p:nvSpPr>
        <p:spPr>
          <a:xfrm>
            <a:off x="5530080" y="4373337"/>
            <a:ext cx="2039404" cy="1015663"/>
          </a:xfrm>
          <a:prstGeom prst="rect">
            <a:avLst/>
          </a:prstGeom>
          <a:noFill/>
          <a:ln>
            <a:solidFill>
              <a:srgbClr val="004E8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4E8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Arome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4E8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E8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Harmonie-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4E8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Arome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4E8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4E8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Alaro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E8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7" name="Picture 4" descr="Météo-France – Applications sur Google Play">
            <a:extLst>
              <a:ext uri="{FF2B5EF4-FFF2-40B4-BE49-F238E27FC236}">
                <a16:creationId xmlns:a16="http://schemas.microsoft.com/office/drawing/2014/main" id="{57966C22-DAF8-4CC7-0C90-4536AE60C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36" y="5517113"/>
            <a:ext cx="1634375" cy="8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oogle Shape;124;p17" descr="A globe with a grid around it&#10;&#10;Description automatically generated with medium confidence">
            <a:extLst>
              <a:ext uri="{FF2B5EF4-FFF2-40B4-BE49-F238E27FC236}">
                <a16:creationId xmlns:a16="http://schemas.microsoft.com/office/drawing/2014/main" id="{19AC5345-14D3-2994-EEEE-2DA0E3268E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5729" t="5224" r="8883" b="58538"/>
          <a:stretch/>
        </p:blipFill>
        <p:spPr>
          <a:xfrm>
            <a:off x="1677637" y="1600420"/>
            <a:ext cx="1973282" cy="18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32;p17">
            <a:extLst>
              <a:ext uri="{FF2B5EF4-FFF2-40B4-BE49-F238E27FC236}">
                <a16:creationId xmlns:a16="http://schemas.microsoft.com/office/drawing/2014/main" id="{79593963-5DB8-215C-006F-08692C55C3C0}"/>
              </a:ext>
            </a:extLst>
          </p:cNvPr>
          <p:cNvSpPr txBox="1"/>
          <p:nvPr/>
        </p:nvSpPr>
        <p:spPr>
          <a:xfrm>
            <a:off x="2722006" y="2005483"/>
            <a:ext cx="357300" cy="307800"/>
          </a:xfrm>
          <a:prstGeom prst="rect">
            <a:avLst/>
          </a:prstGeom>
          <a:noFill/>
          <a:ln w="19050" cap="flat" cmpd="sng">
            <a:solidFill>
              <a:srgbClr val="E645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140;p17">
            <a:extLst>
              <a:ext uri="{FF2B5EF4-FFF2-40B4-BE49-F238E27FC236}">
                <a16:creationId xmlns:a16="http://schemas.microsoft.com/office/drawing/2014/main" id="{CE5C2B45-D3DA-DAFD-33D5-06E750374777}"/>
              </a:ext>
            </a:extLst>
          </p:cNvPr>
          <p:cNvCxnSpPr>
            <a:cxnSpLocks/>
          </p:cNvCxnSpPr>
          <p:nvPr/>
        </p:nvCxnSpPr>
        <p:spPr>
          <a:xfrm>
            <a:off x="3079306" y="2313283"/>
            <a:ext cx="1434062" cy="334800"/>
          </a:xfrm>
          <a:prstGeom prst="straightConnector1">
            <a:avLst/>
          </a:prstGeom>
          <a:noFill/>
          <a:ln w="19050" cap="flat" cmpd="sng">
            <a:solidFill>
              <a:srgbClr val="E6454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133;p17">
            <a:extLst>
              <a:ext uri="{FF2B5EF4-FFF2-40B4-BE49-F238E27FC236}">
                <a16:creationId xmlns:a16="http://schemas.microsoft.com/office/drawing/2014/main" id="{4BDBCEB0-FC6A-3701-E1E5-B3138FEAFA2A}"/>
              </a:ext>
            </a:extLst>
          </p:cNvPr>
          <p:cNvSpPr txBox="1"/>
          <p:nvPr/>
        </p:nvSpPr>
        <p:spPr>
          <a:xfrm>
            <a:off x="636945" y="3564000"/>
            <a:ext cx="41068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Global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daily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simulation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of extreme weather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 days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ahead at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4.4km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5695BF1C-04B4-6905-185F-F9357BA4884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15531" y="4457162"/>
            <a:ext cx="2413589" cy="1877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207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8D46D-3952-E137-2230-65CE48985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702" y="1890355"/>
            <a:ext cx="8223076" cy="4943232"/>
          </a:xfrm>
          <a:prstGeom prst="rect">
            <a:avLst/>
          </a:prstGeom>
        </p:spPr>
      </p:pic>
      <p:pic>
        <p:nvPicPr>
          <p:cNvPr id="4" name="Picture 2" descr="ECMWF logo - Mercator Ocean">
            <a:extLst>
              <a:ext uri="{FF2B5EF4-FFF2-40B4-BE49-F238E27FC236}">
                <a16:creationId xmlns:a16="http://schemas.microsoft.com/office/drawing/2014/main" id="{FF99CB59-18BB-C633-D9EB-5C504494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2" y="990131"/>
            <a:ext cx="2301082" cy="23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643764-1889-5061-88D8-A7973765DC41}"/>
              </a:ext>
            </a:extLst>
          </p:cNvPr>
          <p:cNvCxnSpPr>
            <a:cxnSpLocks/>
          </p:cNvCxnSpPr>
          <p:nvPr/>
        </p:nvCxnSpPr>
        <p:spPr>
          <a:xfrm>
            <a:off x="2509243" y="2172422"/>
            <a:ext cx="1065722" cy="1506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DFE5AA-7387-3788-4CA1-D8E9104D8423}"/>
              </a:ext>
            </a:extLst>
          </p:cNvPr>
          <p:cNvCxnSpPr>
            <a:cxnSpLocks/>
          </p:cNvCxnSpPr>
          <p:nvPr/>
        </p:nvCxnSpPr>
        <p:spPr>
          <a:xfrm>
            <a:off x="2509244" y="2172422"/>
            <a:ext cx="2131445" cy="628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B5D54FEC-D434-056C-0178-B1115D92075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err="1">
                <a:latin typeface="Rajdhani"/>
              </a:rPr>
              <a:t>DestinE</a:t>
            </a:r>
            <a:r>
              <a:rPr lang="de-DE">
                <a:latin typeface="Rajdhani"/>
              </a:rPr>
              <a:t>: A </a:t>
            </a:r>
            <a:r>
              <a:rPr lang="de-DE" err="1">
                <a:latin typeface="Rajdhani"/>
              </a:rPr>
              <a:t>novel</a:t>
            </a:r>
            <a:r>
              <a:rPr lang="de-DE">
                <a:latin typeface="Rajdhani"/>
              </a:rPr>
              <a:t> </a:t>
            </a:r>
            <a:r>
              <a:rPr lang="de-DE" err="1">
                <a:latin typeface="Rajdhani"/>
              </a:rPr>
              <a:t>information</a:t>
            </a:r>
            <a:r>
              <a:rPr lang="de-DE">
                <a:latin typeface="Rajdhani"/>
              </a:rPr>
              <a:t> </a:t>
            </a:r>
            <a:r>
              <a:rPr lang="de-DE" err="1">
                <a:latin typeface="Rajdhani"/>
              </a:rPr>
              <a:t>system</a:t>
            </a:r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E1CAA-8C8F-09E2-1A4F-DEA0AF7C478B}"/>
              </a:ext>
            </a:extLst>
          </p:cNvPr>
          <p:cNvSpPr txBox="1"/>
          <p:nvPr/>
        </p:nvSpPr>
        <p:spPr>
          <a:xfrm>
            <a:off x="2390711" y="3429000"/>
            <a:ext cx="176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22">
              <a:defRPr/>
            </a:pPr>
            <a:r>
              <a:rPr lang="en-US" sz="1400">
                <a:solidFill>
                  <a:prstClr val="black"/>
                </a:solidFill>
                <a:latin typeface="Calibri"/>
              </a:rPr>
              <a:t>DIGITAL </a:t>
            </a:r>
          </a:p>
          <a:p>
            <a:pPr defTabSz="914322">
              <a:defRPr/>
            </a:pPr>
            <a:r>
              <a:rPr lang="en-US" sz="1400">
                <a:solidFill>
                  <a:prstClr val="black"/>
                </a:solidFill>
                <a:latin typeface="Calibri"/>
              </a:rPr>
              <a:t>TWIN ENGINE</a:t>
            </a:r>
          </a:p>
        </p:txBody>
      </p:sp>
      <p:pic>
        <p:nvPicPr>
          <p:cNvPr id="6" name="Picture 2" descr="Logo – ESA Brand Centre">
            <a:extLst>
              <a:ext uri="{FF2B5EF4-FFF2-40B4-BE49-F238E27FC236}">
                <a16:creationId xmlns:a16="http://schemas.microsoft.com/office/drawing/2014/main" id="{05CA7AD0-8A4B-EC4A-5457-3564E2B72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299" y="5363722"/>
            <a:ext cx="2380417" cy="149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1AF424-C851-2101-6B88-00367E9EAF89}"/>
              </a:ext>
            </a:extLst>
          </p:cNvPr>
          <p:cNvCxnSpPr>
            <a:cxnSpLocks/>
          </p:cNvCxnSpPr>
          <p:nvPr/>
        </p:nvCxnSpPr>
        <p:spPr>
          <a:xfrm flipH="1" flipV="1">
            <a:off x="8823976" y="4964832"/>
            <a:ext cx="1280220" cy="7866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90AA25-F810-A834-A62B-41C2774744DA}"/>
              </a:ext>
            </a:extLst>
          </p:cNvPr>
          <p:cNvCxnSpPr>
            <a:cxnSpLocks/>
          </p:cNvCxnSpPr>
          <p:nvPr/>
        </p:nvCxnSpPr>
        <p:spPr>
          <a:xfrm flipH="1">
            <a:off x="7166910" y="2486566"/>
            <a:ext cx="2634380" cy="13961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UMETSAT - Product Navigator - EFTS Agents Software">
            <a:extLst>
              <a:ext uri="{FF2B5EF4-FFF2-40B4-BE49-F238E27FC236}">
                <a16:creationId xmlns:a16="http://schemas.microsoft.com/office/drawing/2014/main" id="{B76B8166-0433-E7DB-CE1C-D5BABFFCC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4" b="28362"/>
          <a:stretch/>
        </p:blipFill>
        <p:spPr bwMode="auto">
          <a:xfrm>
            <a:off x="9673517" y="1890355"/>
            <a:ext cx="2451736" cy="10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2776B9-6CB4-A4CA-5D35-954F4E21E424}"/>
              </a:ext>
            </a:extLst>
          </p:cNvPr>
          <p:cNvCxnSpPr>
            <a:cxnSpLocks/>
          </p:cNvCxnSpPr>
          <p:nvPr/>
        </p:nvCxnSpPr>
        <p:spPr>
          <a:xfrm>
            <a:off x="2509243" y="2172422"/>
            <a:ext cx="4070228" cy="854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ACC92164-2084-2C0D-C71F-46879A9A4614}"/>
              </a:ext>
            </a:extLst>
          </p:cNvPr>
          <p:cNvGrpSpPr/>
          <p:nvPr/>
        </p:nvGrpSpPr>
        <p:grpSpPr>
          <a:xfrm>
            <a:off x="1116023" y="2319058"/>
            <a:ext cx="3460176" cy="2745137"/>
            <a:chOff x="1175657" y="2249485"/>
            <a:chExt cx="3460176" cy="274513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C65036-9F94-EB63-13C2-6E2FD489CAAA}"/>
                </a:ext>
              </a:extLst>
            </p:cNvPr>
            <p:cNvSpPr/>
            <p:nvPr/>
          </p:nvSpPr>
          <p:spPr>
            <a:xfrm>
              <a:off x="2097740" y="3142769"/>
              <a:ext cx="2538093" cy="1851853"/>
            </a:xfrm>
            <a:prstGeom prst="ellipse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D432EC7-5E0A-CA14-535E-D1F3266DC153}"/>
                </a:ext>
              </a:extLst>
            </p:cNvPr>
            <p:cNvCxnSpPr/>
            <p:nvPr/>
          </p:nvCxnSpPr>
          <p:spPr>
            <a:xfrm>
              <a:off x="1175657" y="2249485"/>
              <a:ext cx="1215019" cy="106233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325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0LpXoumvuURVZymWQRe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6jtU7nt0fRovSxeWgQq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heme/theme1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tinationEarth - blank editable template (2)" id="{1F536711-7A7E-4BF9-8F4C-D1BE7A902730}" vid="{47BBFDF9-A178-45AE-885F-6D514E47E492}"/>
    </a:ext>
  </a:extLst>
</a:theme>
</file>

<file path=ppt/theme/theme2.xml><?xml version="1.0" encoding="utf-8"?>
<a:theme xmlns:a="http://schemas.openxmlformats.org/drawingml/2006/main" name="Vista 2022">
  <a:themeElements>
    <a:clrScheme name="Vista">
      <a:dk1>
        <a:srgbClr val="000000"/>
      </a:dk1>
      <a:lt1>
        <a:srgbClr val="FFFFFF"/>
      </a:lt1>
      <a:dk2>
        <a:srgbClr val="7F0080"/>
      </a:dk2>
      <a:lt2>
        <a:srgbClr val="F2F2F2"/>
      </a:lt2>
      <a:accent1>
        <a:srgbClr val="7F0080"/>
      </a:accent1>
      <a:accent2>
        <a:srgbClr val="EAE5EF"/>
      </a:accent2>
      <a:accent3>
        <a:srgbClr val="552579"/>
      </a:accent3>
      <a:accent4>
        <a:srgbClr val="2A96B8"/>
      </a:accent4>
      <a:accent5>
        <a:srgbClr val="BCD0DA"/>
      </a:accent5>
      <a:accent6>
        <a:srgbClr val="165A6A"/>
      </a:accent6>
      <a:hlink>
        <a:srgbClr val="7F0080"/>
      </a:hlink>
      <a:folHlink>
        <a:srgbClr val="DBD3E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noFill/>
        </a:ln>
      </a:spPr>
      <a:bodyPr lIns="72000" tIns="72000" rIns="72000" bIns="72000" rtlCol="0" anchor="t"/>
      <a:lstStyle>
        <a:defPPr algn="l">
          <a:spcAft>
            <a:spcPts val="1200"/>
          </a:spcAft>
          <a:defRPr sz="1400" kern="600" spc="0" baseline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355600" indent="-355600" algn="l">
          <a:spcAft>
            <a:spcPts val="1200"/>
          </a:spcAft>
          <a:buClr>
            <a:schemeClr val="tx2"/>
          </a:buClr>
          <a:buFont typeface="Arial" panose="020B0604020202020204" pitchFamily="34" charset="0"/>
          <a:buChar char="&gt;"/>
          <a:defRPr sz="1400" kern="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A011AB63-BFC2-430B-8A0B-A173629652CD}" vid="{855807E6-5272-450E-97E6-82B09F1A6F46}"/>
    </a:ext>
  </a:extLst>
</a:theme>
</file>

<file path=ppt/theme/theme3.xml><?xml version="1.0" encoding="utf-8"?>
<a:theme xmlns:a="http://schemas.openxmlformats.org/drawingml/2006/main" name="3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tinationEarth - blank editable template (2)" id="{1F536711-7A7E-4BF9-8F4C-D1BE7A902730}" vid="{47BBFDF9-A178-45AE-885F-6D514E47E492}"/>
    </a:ext>
  </a:extLst>
</a:theme>
</file>

<file path=ppt/theme/theme4.xml><?xml version="1.0" encoding="utf-8"?>
<a:theme xmlns:a="http://schemas.openxmlformats.org/drawingml/2006/main" name="4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tinationEarth - blank editable template (2)" id="{1F536711-7A7E-4BF9-8F4C-D1BE7A902730}" vid="{47BBFDF9-A178-45AE-885F-6D514E47E492}"/>
    </a:ext>
  </a:extLst>
</a:theme>
</file>

<file path=ppt/theme/theme5.xml><?xml version="1.0" encoding="utf-8"?>
<a:theme xmlns:a="http://schemas.openxmlformats.org/drawingml/2006/main" name="Master slid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3518C18F201D4782590BD2C76F1D0B" ma:contentTypeVersion="15" ma:contentTypeDescription="Create a new document." ma:contentTypeScope="" ma:versionID="13d45648f9153cee1875c87eb4c4f50b">
  <xsd:schema xmlns:xsd="http://www.w3.org/2001/XMLSchema" xmlns:xs="http://www.w3.org/2001/XMLSchema" xmlns:p="http://schemas.microsoft.com/office/2006/metadata/properties" xmlns:ns2="ea332dcd-f1cf-49c8-82c9-66ca6b6e5751" xmlns:ns3="63075fe8-25e6-498d-8b63-e5d2f16fbfae" targetNamespace="http://schemas.microsoft.com/office/2006/metadata/properties" ma:root="true" ma:fieldsID="a30b289ccda9f3af69a72ec7fcb3cc59" ns2:_="" ns3:_="">
    <xsd:import namespace="ea332dcd-f1cf-49c8-82c9-66ca6b6e5751"/>
    <xsd:import namespace="63075fe8-25e6-498d-8b63-e5d2f16fbf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32dcd-f1cf-49c8-82c9-66ca6b6e57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4cf7ce8-6a73-4870-b03b-717f0b586e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75fe8-25e6-498d-8b63-e5d2f16fbfa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9066ab2-085d-413d-bbd9-2e44980c1eda}" ma:internalName="TaxCatchAll" ma:showField="CatchAllData" ma:web="63075fe8-25e6-498d-8b63-e5d2f16fbf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3075fe8-25e6-498d-8b63-e5d2f16fbfae">
      <UserInfo>
        <DisplayName>Irina Sandu</DisplayName>
        <AccountId>69</AccountId>
        <AccountType/>
      </UserInfo>
      <UserInfo>
        <DisplayName>Joern Hoffmann</DisplayName>
        <AccountId>175</AccountId>
        <AccountType/>
      </UserInfo>
    </SharedWithUsers>
    <lcf76f155ced4ddcb4097134ff3c332f xmlns="ea332dcd-f1cf-49c8-82c9-66ca6b6e5751">
      <Terms xmlns="http://schemas.microsoft.com/office/infopath/2007/PartnerControls"/>
    </lcf76f155ced4ddcb4097134ff3c332f>
    <TaxCatchAll xmlns="63075fe8-25e6-498d-8b63-e5d2f16fbfae" xsi:nil="true"/>
  </documentManagement>
</p:properties>
</file>

<file path=customXml/itemProps1.xml><?xml version="1.0" encoding="utf-8"?>
<ds:datastoreItem xmlns:ds="http://schemas.openxmlformats.org/officeDocument/2006/customXml" ds:itemID="{AC8EC1F5-F38A-4A1E-82EF-9D22AC0E81F3}">
  <ds:schemaRefs>
    <ds:schemaRef ds:uri="63075fe8-25e6-498d-8b63-e5d2f16fbfae"/>
    <ds:schemaRef ds:uri="ea332dcd-f1cf-49c8-82c9-66ca6b6e57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1E6248-0141-4ECB-8B1F-B52EEF403C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B4C837-B2CB-4735-B23C-697F70FC0F37}">
  <ds:schemaRefs>
    <ds:schemaRef ds:uri="http://schemas.microsoft.com/office/infopath/2007/PartnerControls"/>
    <ds:schemaRef ds:uri="http://www.w3.org/XML/1998/namespace"/>
    <ds:schemaRef ds:uri="http://purl.org/dc/elements/1.1/"/>
    <ds:schemaRef ds:uri="63075fe8-25e6-498d-8b63-e5d2f16fbfae"/>
    <ds:schemaRef ds:uri="http://schemas.microsoft.com/office/2006/metadata/properties"/>
    <ds:schemaRef ds:uri="ea332dcd-f1cf-49c8-82c9-66ca6b6e5751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5805</TotalTime>
  <Words>1000</Words>
  <Application>Microsoft Macintosh PowerPoint</Application>
  <PresentationFormat>Widescreen</PresentationFormat>
  <Paragraphs>148</Paragraphs>
  <Slides>21</Slides>
  <Notes>18</Notes>
  <HiddenSlides>0</HiddenSlides>
  <MMClips>3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Arial</vt:lpstr>
      <vt:lpstr>Calibri</vt:lpstr>
      <vt:lpstr>Calibri Light</vt:lpstr>
      <vt:lpstr>Helvetica</vt:lpstr>
      <vt:lpstr>Helvetica Neue</vt:lpstr>
      <vt:lpstr>Orkney</vt:lpstr>
      <vt:lpstr>Orkney Light</vt:lpstr>
      <vt:lpstr>Orkney Medium</vt:lpstr>
      <vt:lpstr>Rajdhani</vt:lpstr>
      <vt:lpstr>Rajdhani Medium</vt:lpstr>
      <vt:lpstr>Rajdhani SemiBold</vt:lpstr>
      <vt:lpstr>Rajdhani SemiBold</vt:lpstr>
      <vt:lpstr>Roboto</vt:lpstr>
      <vt:lpstr>Symbol</vt:lpstr>
      <vt:lpstr>Times New Roman</vt:lpstr>
      <vt:lpstr>Wingdings</vt:lpstr>
      <vt:lpstr>2_Office Theme</vt:lpstr>
      <vt:lpstr>Vista 2022</vt:lpstr>
      <vt:lpstr>3_Office Theme</vt:lpstr>
      <vt:lpstr>4_Office Theme</vt:lpstr>
      <vt:lpstr>Master slide</vt:lpstr>
      <vt:lpstr>think-cell Folie</vt:lpstr>
      <vt:lpstr>PowerPoint Presentation</vt:lpstr>
      <vt:lpstr>DEstine: a digital twin of our planet to respond and adapt to climate change and extreme events</vt:lpstr>
      <vt:lpstr>First high priority digital twins support the Green DeaL</vt:lpstr>
      <vt:lpstr>Phase 1 – DestinE‘s initial development phase</vt:lpstr>
      <vt:lpstr>CLIMATE DT:  Globally consistent climate information at KM-scale</vt:lpstr>
      <vt:lpstr> Climate DT: Capabilities at the end of Phase 1</vt:lpstr>
      <vt:lpstr>Extremes DT: a magnifying glass on extreme events </vt:lpstr>
      <vt:lpstr>EXTREMES DT: status</vt:lpstr>
      <vt:lpstr>DestinE: A novel information system</vt:lpstr>
      <vt:lpstr>Digital twin engine (DTE) components and objectives</vt:lpstr>
      <vt:lpstr>How the Data flows through the DestinE system</vt:lpstr>
      <vt:lpstr>Different types of Integration</vt:lpstr>
      <vt:lpstr>Technology transfer</vt:lpstr>
      <vt:lpstr>pDT Crop Wild Relatives</vt:lpstr>
      <vt:lpstr>PowerPoint Presentation</vt:lpstr>
      <vt:lpstr>PowerPoint Presentation</vt:lpstr>
      <vt:lpstr>GLORI4DestinE</vt:lpstr>
      <vt:lpstr>The GLORI Digital Twin</vt:lpstr>
      <vt:lpstr>Example of application</vt:lpstr>
      <vt:lpstr>Coupling of the digital twins via the DTE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Zeynep Musoglu</dc:creator>
  <cp:keywords/>
  <dc:description/>
  <cp:lastModifiedBy>Thomas Geenen</cp:lastModifiedBy>
  <cp:revision>2</cp:revision>
  <dcterms:created xsi:type="dcterms:W3CDTF">2023-08-23T12:19:51Z</dcterms:created>
  <dcterms:modified xsi:type="dcterms:W3CDTF">2024-10-01T07:16:11Z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0x010100ED9E7C4AFE604A49B67E979F34477D34</vt:lpwstr>
  </property>
  <property fmtid="{D5CDD505-2E9C-101B-9397-08002B2CF9AE}" pid="3" name="MediaServiceImageTags">
    <vt:lpwstr/>
  </property>
</Properties>
</file>