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13" r:id="rId3"/>
    <p:sldId id="306" r:id="rId4"/>
    <p:sldId id="314" r:id="rId5"/>
    <p:sldId id="358" r:id="rId6"/>
    <p:sldId id="392" r:id="rId7"/>
    <p:sldId id="393" r:id="rId8"/>
    <p:sldId id="394" r:id="rId9"/>
    <p:sldId id="395" r:id="rId10"/>
    <p:sldId id="396" r:id="rId11"/>
    <p:sldId id="397" r:id="rId12"/>
    <p:sldId id="398" r:id="rId13"/>
    <p:sldId id="399" r:id="rId14"/>
    <p:sldId id="400" r:id="rId15"/>
    <p:sldId id="401" r:id="rId16"/>
    <p:sldId id="402" r:id="rId17"/>
    <p:sldId id="403" r:id="rId18"/>
    <p:sldId id="406" r:id="rId19"/>
    <p:sldId id="407" r:id="rId20"/>
    <p:sldId id="408" r:id="rId21"/>
    <p:sldId id="409" r:id="rId22"/>
    <p:sldId id="410" r:id="rId23"/>
    <p:sldId id="323" r:id="rId2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3300"/>
    <a:srgbClr val="92D050"/>
    <a:srgbClr val="ED7D31"/>
    <a:srgbClr val="FF5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66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FE9B32-17CA-4613-BD81-4A8F7AAA5B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2ED989-400F-4A3D-8CF8-103C4616AE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0ECF9-4529-432F-9D52-7CAB6D4D61D6}" type="datetimeFigureOut">
              <a:rPr lang="el-GR" smtClean="0"/>
              <a:t>30/9/2024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D479F-9464-4877-8A5E-ED2FDC7660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EAD862-DF41-4835-9883-A765734D18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75BDA-4EED-4ECC-A4CE-35B466D79BB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2712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C65D3-F6C4-4548-A8ED-B360D5579176}" type="datetimeFigureOut">
              <a:rPr lang="el-GR" smtClean="0"/>
              <a:t>30/9/2024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A4DF2-6207-48AA-A02E-2E60B5A990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2136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62FA4-5FC1-4CD0-BEED-29DBB96A5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DD89F6-C953-4E92-AB74-516DFC973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FF58A-41E0-4587-A6B8-95FB7E10E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A302-79AB-4B96-A627-3EBB589F7287}" type="datetimeFigureOut">
              <a:rPr lang="el-GR" smtClean="0"/>
              <a:pPr/>
              <a:t>30/9/2024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4A655-7A90-42DE-AFC2-8208504C3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TechTIDE KOM REA 24 November 2017 Brussels</a:t>
            </a:r>
            <a:endParaRPr lang="el-GR" dirty="0"/>
          </a:p>
          <a:p>
            <a:endParaRPr lang="el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29F6C-AA7E-4447-BA10-4CF56076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5A66-45C9-4F88-98B7-ADFA7270477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340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B68A2-332C-408A-BC12-A80271C60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C870F-DAFC-4F72-A4D0-67CFFD23C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917A9-F6FF-46D7-9F25-ABA6ABFA0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A302-79AB-4B96-A627-3EBB589F7287}" type="datetimeFigureOut">
              <a:rPr lang="el-GR" smtClean="0"/>
              <a:pPr/>
              <a:t>30/9/2024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57E26-846E-4B03-BA76-78054FA50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BBDEA-28E9-4E26-AAE2-46CAF0EA2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5A66-45C9-4F88-98B7-ADFA7270477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102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F45D79-D1FF-4086-8E13-C20734B0EA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A55719-C1AC-44C1-BB26-B7E2DCFD7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3BC73-08A3-4B51-983C-E33F6D83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A302-79AB-4B96-A627-3EBB589F7287}" type="datetimeFigureOut">
              <a:rPr lang="el-GR" smtClean="0"/>
              <a:pPr/>
              <a:t>30/9/2024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199FF-A193-4A8F-A043-ECD35DBAC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51549-8BB0-4798-B0F9-9E7A0CD0A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5A66-45C9-4F88-98B7-ADFA7270477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7543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epCube content bullet li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8165"/>
            <a:ext cx="10515600" cy="777875"/>
          </a:xfrm>
        </p:spPr>
        <p:txBody>
          <a:bodyPr>
            <a:normAutofit/>
          </a:bodyPr>
          <a:lstStyle>
            <a:lvl1pPr>
              <a:defRPr sz="2800" b="1" i="0" baseline="0">
                <a:latin typeface="Poppins Medium"/>
                <a:cs typeface="Poppins Medium"/>
              </a:defRPr>
            </a:lvl1pPr>
          </a:lstStyle>
          <a:p>
            <a:r>
              <a:rPr lang="en-US" dirty="0"/>
              <a:t>Click here to add slide 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33095"/>
            <a:ext cx="10515600" cy="43513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Pct val="150000"/>
              <a:buFontTx/>
              <a:buBlip>
                <a:blip r:embed="rId2"/>
              </a:buBlip>
              <a:tabLst/>
              <a:defRPr sz="2400" b="0" i="0" baseline="0">
                <a:latin typeface="Poppins Light"/>
                <a:cs typeface="Poppins Light"/>
              </a:defRPr>
            </a:lvl1pPr>
            <a:lvl2pPr>
              <a:spcAft>
                <a:spcPts val="600"/>
              </a:spcAft>
              <a:buSzPct val="150000"/>
              <a:buFontTx/>
              <a:buBlip>
                <a:blip r:embed="rId2"/>
              </a:buBlip>
              <a:defRPr sz="2000" b="0" i="0" baseline="0">
                <a:latin typeface="Poppins Light"/>
                <a:cs typeface="Poppins Light"/>
              </a:defRPr>
            </a:lvl2pPr>
            <a:lvl3pPr>
              <a:spcAft>
                <a:spcPts val="600"/>
              </a:spcAft>
              <a:buSzPct val="150000"/>
              <a:buFontTx/>
              <a:buBlip>
                <a:blip r:embed="rId2"/>
              </a:buBlip>
              <a:defRPr sz="1800" b="0" i="0">
                <a:latin typeface="Poppins Light"/>
                <a:cs typeface="Poppins Light"/>
              </a:defRPr>
            </a:lvl3pPr>
            <a:lvl4pPr>
              <a:spcAft>
                <a:spcPts val="600"/>
              </a:spcAft>
              <a:buSzPct val="150000"/>
              <a:buFontTx/>
              <a:buBlip>
                <a:blip r:embed="rId2"/>
              </a:buBlip>
              <a:defRPr sz="1600" b="0" i="0" baseline="0">
                <a:latin typeface="Poppins Light"/>
                <a:cs typeface="Poppins Light"/>
              </a:defRPr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Sample text for bullet list first level</a:t>
            </a:r>
          </a:p>
          <a:p>
            <a:pPr lvl="0"/>
            <a:r>
              <a:rPr lang="en-US" dirty="0"/>
              <a:t>Sample text for bullet list first level</a:t>
            </a:r>
          </a:p>
          <a:p>
            <a:pPr lvl="1"/>
            <a:r>
              <a:rPr lang="en-US" dirty="0"/>
              <a:t>Sample text for bullet list second level</a:t>
            </a:r>
          </a:p>
          <a:p>
            <a:pPr lvl="2"/>
            <a:r>
              <a:rPr lang="en-US" dirty="0"/>
              <a:t>Sample text for bullet list third level</a:t>
            </a:r>
          </a:p>
          <a:p>
            <a:pPr lvl="3"/>
            <a:r>
              <a:rPr lang="en-US" dirty="0"/>
              <a:t>Sample text for bullet list fourth level</a:t>
            </a:r>
          </a:p>
        </p:txBody>
      </p:sp>
    </p:spTree>
    <p:extLst>
      <p:ext uri="{BB962C8B-B14F-4D97-AF65-F5344CB8AC3E}">
        <p14:creationId xmlns:p14="http://schemas.microsoft.com/office/powerpoint/2010/main" val="397156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CC5CB-70CF-4316-8727-EA71E85C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7AA49-9478-4FA9-91EE-4EFF3A335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2923F-4102-455D-83C3-2BED7DB79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A302-79AB-4B96-A627-3EBB589F7287}" type="datetimeFigureOut">
              <a:rPr lang="el-GR" smtClean="0"/>
              <a:pPr/>
              <a:t>30/9/2024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902CC-8176-493F-82F9-E49F7F72F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TechTIDE KOM REA 24 November 2017 Brussels</a:t>
            </a:r>
            <a:endParaRPr lang="el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61B4C-6A8E-44EA-B3DE-A4E4D28CD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5A66-45C9-4F88-98B7-ADFA7270477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11576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E56C9-EFC9-4505-8AA9-2446770A8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2B312-75D1-4762-A00D-63360E75C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E2A44-A334-4833-8A41-6A568C695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A302-79AB-4B96-A627-3EBB589F7287}" type="datetimeFigureOut">
              <a:rPr lang="el-GR" smtClean="0"/>
              <a:pPr/>
              <a:t>30/9/2024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B9BD1-C086-4008-B161-1CC378521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TechTIDE KOM REA 24 November 2017 Brussels</a:t>
            </a:r>
            <a:endParaRPr lang="el-GR" dirty="0"/>
          </a:p>
          <a:p>
            <a:endParaRPr lang="el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731D1-3CEF-49EB-A365-714BDDFC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5A66-45C9-4F88-98B7-ADFA7270477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6133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32505-CA62-4B43-A2F8-34ADBC0C1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13287-B7B4-44E6-897C-33DBDDE83E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E0A87-F231-49C3-8C96-4DB901C8B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0C3AC-F3EE-4398-96FD-A214FAAA9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A302-79AB-4B96-A627-3EBB589F7287}" type="datetimeFigureOut">
              <a:rPr lang="el-GR" smtClean="0"/>
              <a:pPr/>
              <a:t>30/9/2024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FAC2F-9F99-4170-88EF-00A8153C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64A5B-D66E-4014-A26B-8A5F1F04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5A66-45C9-4F88-98B7-ADFA7270477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9878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DAF9C-A447-43C7-86ED-F18F47E57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74EAB-1F32-45CC-A976-7869E1F6D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E0E97-334A-4A32-AD8C-A237D8695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38FE03-A718-4C52-8454-F1760FF94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3BBDB-CD79-4AE1-8E20-55F6442F5C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68E562-7C54-4728-8901-58B14F6DE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A302-79AB-4B96-A627-3EBB589F7287}" type="datetimeFigureOut">
              <a:rPr lang="el-GR" smtClean="0"/>
              <a:pPr/>
              <a:t>30/9/2024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2560EA-DFC5-4486-88B8-7AD293FE6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98A1EA-782C-4D76-8740-F6F099E6A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5A66-45C9-4F88-98B7-ADFA7270477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4393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E277B-0AE9-463A-BFF6-19E8A9BEF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2EB7EC-8B58-4C61-B8D4-AF0B638F0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A302-79AB-4B96-A627-3EBB589F7287}" type="datetimeFigureOut">
              <a:rPr lang="el-GR" smtClean="0"/>
              <a:pPr/>
              <a:t>30/9/2024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23AD5-5A48-4850-AC85-BE000FA89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TechTIDE KOM REA 24 November 2017 Brussels</a:t>
            </a:r>
            <a:endParaRPr lang="el-GR" dirty="0"/>
          </a:p>
          <a:p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E07D33-A22D-4330-98D6-6BD633D4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5A66-45C9-4F88-98B7-ADFA7270477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262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42822C-4D81-4449-9D4F-B34F3A5A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A302-79AB-4B96-A627-3EBB589F7287}" type="datetimeFigureOut">
              <a:rPr lang="el-GR" smtClean="0"/>
              <a:pPr/>
              <a:t>30/9/2024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B7562D-262D-44F0-AA2C-4F1085CB2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TechTIDE KOM REA 24 November 2017 Brussels</a:t>
            </a:r>
            <a:endParaRPr lang="el-GR" dirty="0"/>
          </a:p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956DD-C292-494A-AEC7-0490B6B32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5A66-45C9-4F88-98B7-ADFA7270477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2100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96ABD-55FC-475E-A1FF-71B84107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7C082-B528-4D64-A65D-48F34E4BB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92108-B6BE-4AE6-B521-D7ACEB2C7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D110C-286F-4492-8777-A510CBE1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A302-79AB-4B96-A627-3EBB589F7287}" type="datetimeFigureOut">
              <a:rPr lang="el-GR" smtClean="0"/>
              <a:pPr/>
              <a:t>30/9/2024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88017-97D1-43FF-8162-ED7925BCC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9D321-A27A-4B1D-8DC2-DC8662633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5A66-45C9-4F88-98B7-ADFA7270477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6373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ED94-FFFE-4B83-B9A1-F4E85D1DB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E8F105-1B88-4464-86A1-751AA7E7DC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CD15B7-C7F5-4211-A4DA-52278D6B8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7C9D2-5339-4AF9-94C5-3DB1B2107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CA302-79AB-4B96-A627-3EBB589F7287}" type="datetimeFigureOut">
              <a:rPr lang="el-GR" smtClean="0"/>
              <a:pPr/>
              <a:t>30/9/2024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050C0-21C4-4863-800D-4E6AD697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29A54-C306-4679-8A83-9F6276D17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95A66-45C9-4F88-98B7-ADFA7270477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22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C84E5F-7230-4B1B-A629-CACC663A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D2F0D-1638-4468-A4C6-616CDDB99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6DC05-1D09-4F1B-B95A-0FD5C8DF24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CA302-79AB-4B96-A627-3EBB589F7287}" type="datetimeFigureOut">
              <a:rPr lang="el-GR" smtClean="0"/>
              <a:pPr/>
              <a:t>30/9/2024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0A316-91F2-4F3D-A6E4-F5147A3E0F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TechTIDE KOM REA 24 November 2017 Brussels</a:t>
            </a:r>
            <a:endParaRPr lang="el-GR" dirty="0"/>
          </a:p>
          <a:p>
            <a:endParaRPr lang="el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4F201-A2D8-4567-8FC8-9BBC1FB7D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95A66-45C9-4F88-98B7-ADFA7270477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793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sc.pithia.eu/" TargetMode="External"/><Relationship Id="rId2" Type="http://schemas.openxmlformats.org/officeDocument/2006/relationships/hyperlink" Target="https://www.pithia-nrf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sc.pithia.e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F6396-B6A9-4E11-A557-DFDF1D9FB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18806"/>
            <a:ext cx="10656000" cy="1673574"/>
          </a:xfrm>
        </p:spPr>
        <p:txBody>
          <a:bodyPr anchor="ctr">
            <a:noAutofit/>
          </a:bodyPr>
          <a:lstStyle/>
          <a:p>
            <a:r>
              <a:rPr lang="en-US" sz="3600" b="1" dirty="0"/>
              <a:t>The PITHIA e-Science Centre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A245-FF0F-4093-85C9-BB1C53C37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21175"/>
            <a:ext cx="9144000" cy="1564007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/>
              <a:t>Prof Tamas Kiss</a:t>
            </a:r>
          </a:p>
          <a:p>
            <a:r>
              <a:rPr lang="en-US" dirty="0"/>
              <a:t>University of Westminster</a:t>
            </a:r>
          </a:p>
          <a:p>
            <a:r>
              <a:rPr lang="en-US" dirty="0"/>
              <a:t>EGI 2024 Conference – 02/10/2024</a:t>
            </a:r>
          </a:p>
          <a:p>
            <a:r>
              <a:rPr lang="en-GB" dirty="0"/>
              <a:t>Lecce, Italy</a:t>
            </a:r>
            <a:endParaRPr lang="el-G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0895" y="3444"/>
            <a:ext cx="2128838" cy="1207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E6BF6B-7A92-0CFC-0C0C-67254A9C4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5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B0F6D-445B-F231-992C-05C8E27DC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7" t="12148" r="3833" b="5778"/>
          <a:stretch/>
        </p:blipFill>
        <p:spPr>
          <a:xfrm>
            <a:off x="323791" y="1138047"/>
            <a:ext cx="11399520" cy="5628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8D9CD3-989D-45AF-9962-F48F3848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1" y="62391"/>
            <a:ext cx="10515600" cy="8471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err="1"/>
              <a:t>eSC</a:t>
            </a:r>
            <a:r>
              <a:rPr lang="en-GB" dirty="0"/>
              <a:t> Highlights – Search for Data Collections</a:t>
            </a:r>
            <a:br>
              <a:rPr lang="en-GB" dirty="0"/>
            </a:br>
            <a:r>
              <a:rPr lang="en-GB" sz="2800" dirty="0"/>
              <a:t>Content-based search using Space Physics Ontology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DE66C-21D3-CC26-701E-E71D81F05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FA86482-64F1-90DF-93FA-DA1AB980C576}"/>
              </a:ext>
            </a:extLst>
          </p:cNvPr>
          <p:cNvSpPr/>
          <p:nvPr/>
        </p:nvSpPr>
        <p:spPr>
          <a:xfrm>
            <a:off x="7370860" y="2682241"/>
            <a:ext cx="2981739" cy="1757680"/>
          </a:xfrm>
          <a:prstGeom prst="wedgeRoundRectCallout">
            <a:avLst>
              <a:gd name="adj1" fmla="val -129833"/>
              <a:gd name="adj2" fmla="val 2018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Define Features of Interest, Computation or Instrument Type, and Observed Property based on the PITHIA Space Physics Ontology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40D5F76-1AD3-C145-1C57-828EDEDE3AA0}"/>
              </a:ext>
            </a:extLst>
          </p:cNvPr>
          <p:cNvSpPr/>
          <p:nvPr/>
        </p:nvSpPr>
        <p:spPr>
          <a:xfrm>
            <a:off x="8294532" y="5466402"/>
            <a:ext cx="2981739" cy="974035"/>
          </a:xfrm>
          <a:prstGeom prst="wedgeRoundRectCallout">
            <a:avLst>
              <a:gd name="adj1" fmla="val -142781"/>
              <a:gd name="adj2" fmla="val 65039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Search for Data Collections relevant to the defined content</a:t>
            </a:r>
          </a:p>
        </p:txBody>
      </p:sp>
    </p:spTree>
    <p:extLst>
      <p:ext uri="{BB962C8B-B14F-4D97-AF65-F5344CB8AC3E}">
        <p14:creationId xmlns:p14="http://schemas.microsoft.com/office/powerpoint/2010/main" val="157683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CDD52D-613B-A55F-4D0F-B494B6D202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72" t="11739" r="13586" b="5101"/>
          <a:stretch/>
        </p:blipFill>
        <p:spPr>
          <a:xfrm>
            <a:off x="193333" y="1186743"/>
            <a:ext cx="9283149" cy="57030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8D9CD3-989D-45AF-9962-F48F3848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1" y="62391"/>
            <a:ext cx="10515600" cy="8471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err="1"/>
              <a:t>eSC</a:t>
            </a:r>
            <a:r>
              <a:rPr lang="en-GB" dirty="0"/>
              <a:t> Highlights – Interact with Data Collections</a:t>
            </a:r>
            <a:br>
              <a:rPr lang="en-GB" dirty="0"/>
            </a:br>
            <a:r>
              <a:rPr lang="en-GB" sz="2800" dirty="0"/>
              <a:t>Get direct access to a Data Collection hosted externally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DE66C-21D3-CC26-701E-E71D81F05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FA86482-64F1-90DF-93FA-DA1AB980C576}"/>
              </a:ext>
            </a:extLst>
          </p:cNvPr>
          <p:cNvSpPr/>
          <p:nvPr/>
        </p:nvSpPr>
        <p:spPr>
          <a:xfrm>
            <a:off x="8630701" y="5037929"/>
            <a:ext cx="2876355" cy="1311500"/>
          </a:xfrm>
          <a:prstGeom prst="wedgeRoundRectCallout">
            <a:avLst>
              <a:gd name="adj1" fmla="val -121315"/>
              <a:gd name="adj2" fmla="val 1209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Learn more about the Data Collection based on the XML metadata published by the owner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B5F1670-1271-9824-3C62-286A396AE823}"/>
              </a:ext>
            </a:extLst>
          </p:cNvPr>
          <p:cNvSpPr/>
          <p:nvPr/>
        </p:nvSpPr>
        <p:spPr>
          <a:xfrm>
            <a:off x="8922446" y="1685472"/>
            <a:ext cx="2584610" cy="1035495"/>
          </a:xfrm>
          <a:prstGeom prst="wedgeRoundRectCallout">
            <a:avLst>
              <a:gd name="adj1" fmla="val -281834"/>
              <a:gd name="adj2" fmla="val 24210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Click on link to access data directly.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521D37-3558-0345-7933-76D70E3860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64" r="9239" b="7258"/>
          <a:stretch/>
        </p:blipFill>
        <p:spPr>
          <a:xfrm>
            <a:off x="193333" y="1097886"/>
            <a:ext cx="11578132" cy="5703068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CF6D2D4-00CD-9AE5-85EE-A53C4129F4BA}"/>
              </a:ext>
            </a:extLst>
          </p:cNvPr>
          <p:cNvSpPr/>
          <p:nvPr/>
        </p:nvSpPr>
        <p:spPr>
          <a:xfrm>
            <a:off x="6776720" y="2783839"/>
            <a:ext cx="2437960" cy="1186929"/>
          </a:xfrm>
          <a:prstGeom prst="wedgeRoundRectCallout">
            <a:avLst>
              <a:gd name="adj1" fmla="val -111093"/>
              <a:gd name="adj2" fmla="val 12596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Access Data Collection on remote site </a:t>
            </a:r>
          </a:p>
        </p:txBody>
      </p:sp>
    </p:spTree>
    <p:extLst>
      <p:ext uri="{BB962C8B-B14F-4D97-AF65-F5344CB8AC3E}">
        <p14:creationId xmlns:p14="http://schemas.microsoft.com/office/powerpoint/2010/main" val="113500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CFB36A-56D1-A4EF-BB95-BF252B4342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78" t="13996" r="16930" b="5797"/>
          <a:stretch/>
        </p:blipFill>
        <p:spPr>
          <a:xfrm>
            <a:off x="460516" y="1295060"/>
            <a:ext cx="9094304" cy="5500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8D9CD3-989D-45AF-9962-F48F3848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1" y="62391"/>
            <a:ext cx="10515600" cy="8471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err="1"/>
              <a:t>eSC</a:t>
            </a:r>
            <a:r>
              <a:rPr lang="en-GB" dirty="0"/>
              <a:t> Highlights – Interact with Data Collections</a:t>
            </a:r>
            <a:br>
              <a:rPr lang="en-GB" dirty="0"/>
            </a:br>
            <a:r>
              <a:rPr lang="en-GB" sz="2800" dirty="0"/>
              <a:t>Run model or access data directly from the </a:t>
            </a:r>
            <a:r>
              <a:rPr lang="en-GB" sz="2800" dirty="0" err="1"/>
              <a:t>eSC</a:t>
            </a:r>
            <a:r>
              <a:rPr lang="en-GB" sz="2800" dirty="0"/>
              <a:t> (using API) 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DE66C-21D3-CC26-701E-E71D81F05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B5F1670-1271-9824-3C62-286A396AE823}"/>
              </a:ext>
            </a:extLst>
          </p:cNvPr>
          <p:cNvSpPr/>
          <p:nvPr/>
        </p:nvSpPr>
        <p:spPr>
          <a:xfrm>
            <a:off x="9146874" y="4940957"/>
            <a:ext cx="2584610" cy="1035495"/>
          </a:xfrm>
          <a:prstGeom prst="wedgeRoundRectCallout">
            <a:avLst>
              <a:gd name="adj1" fmla="val -108402"/>
              <a:gd name="adj2" fmla="val -3528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Find Data Collection (computational model)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F444579-17CC-ED01-44D5-7EC8B44F91BA}"/>
              </a:ext>
            </a:extLst>
          </p:cNvPr>
          <p:cNvSpPr/>
          <p:nvPr/>
        </p:nvSpPr>
        <p:spPr>
          <a:xfrm>
            <a:off x="4906178" y="4045334"/>
            <a:ext cx="2584610" cy="1035495"/>
          </a:xfrm>
          <a:prstGeom prst="wedgeRoundRectCallout">
            <a:avLst>
              <a:gd name="adj1" fmla="val -108402"/>
              <a:gd name="adj2" fmla="val -3528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Find link to execute model</a:t>
            </a:r>
          </a:p>
        </p:txBody>
      </p:sp>
    </p:spTree>
    <p:extLst>
      <p:ext uri="{BB962C8B-B14F-4D97-AF65-F5344CB8AC3E}">
        <p14:creationId xmlns:p14="http://schemas.microsoft.com/office/powerpoint/2010/main" val="242491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CCCA01-B7ED-98E5-79BA-B615401A2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91" t="13264" r="11305" b="7681"/>
          <a:stretch/>
        </p:blipFill>
        <p:spPr>
          <a:xfrm>
            <a:off x="290043" y="1277314"/>
            <a:ext cx="9400610" cy="5421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8D9CD3-989D-45AF-9962-F48F3848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1" y="62391"/>
            <a:ext cx="10515600" cy="8471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err="1"/>
              <a:t>eSC</a:t>
            </a:r>
            <a:r>
              <a:rPr lang="en-GB" dirty="0"/>
              <a:t> Highlights – Interact with Data Collections</a:t>
            </a:r>
            <a:br>
              <a:rPr lang="en-GB" dirty="0"/>
            </a:br>
            <a:r>
              <a:rPr lang="en-GB" sz="2800" dirty="0"/>
              <a:t>Run model or access data directly from the </a:t>
            </a:r>
            <a:r>
              <a:rPr lang="en-GB" sz="2800" dirty="0" err="1"/>
              <a:t>eSC</a:t>
            </a:r>
            <a:r>
              <a:rPr lang="en-GB" sz="2800" dirty="0"/>
              <a:t> (using API) 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DE66C-21D3-CC26-701E-E71D81F05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B5F1670-1271-9824-3C62-286A396AE823}"/>
              </a:ext>
            </a:extLst>
          </p:cNvPr>
          <p:cNvSpPr/>
          <p:nvPr/>
        </p:nvSpPr>
        <p:spPr>
          <a:xfrm>
            <a:off x="9484805" y="3291061"/>
            <a:ext cx="2584610" cy="1035495"/>
          </a:xfrm>
          <a:prstGeom prst="wedgeRoundRectCallout">
            <a:avLst>
              <a:gd name="adj1" fmla="val -61872"/>
              <a:gd name="adj2" fmla="val 12020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Select desired functionality/operation</a:t>
            </a:r>
          </a:p>
        </p:txBody>
      </p:sp>
    </p:spTree>
    <p:extLst>
      <p:ext uri="{BB962C8B-B14F-4D97-AF65-F5344CB8AC3E}">
        <p14:creationId xmlns:p14="http://schemas.microsoft.com/office/powerpoint/2010/main" val="3778269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89E1C38-86AB-A984-BC90-3052AFA8A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64" r="585"/>
          <a:stretch/>
        </p:blipFill>
        <p:spPr bwMode="auto">
          <a:xfrm>
            <a:off x="312944" y="1246375"/>
            <a:ext cx="9536734" cy="547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8D9CD3-989D-45AF-9962-F48F3848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1" y="62391"/>
            <a:ext cx="10515600" cy="8471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err="1"/>
              <a:t>eSC</a:t>
            </a:r>
            <a:r>
              <a:rPr lang="en-GB" dirty="0"/>
              <a:t> Highlights – Interact with Data Collections</a:t>
            </a:r>
            <a:br>
              <a:rPr lang="en-GB" dirty="0"/>
            </a:br>
            <a:r>
              <a:rPr lang="en-GB" sz="2800" dirty="0"/>
              <a:t>Run model or access data directly from the </a:t>
            </a:r>
            <a:r>
              <a:rPr lang="en-GB" sz="2800" dirty="0" err="1"/>
              <a:t>eSC</a:t>
            </a:r>
            <a:r>
              <a:rPr lang="en-GB" sz="2800" dirty="0"/>
              <a:t> (using API) 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DE66C-21D3-CC26-701E-E71D81F05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B5F1670-1271-9824-3C62-286A396AE823}"/>
              </a:ext>
            </a:extLst>
          </p:cNvPr>
          <p:cNvSpPr/>
          <p:nvPr/>
        </p:nvSpPr>
        <p:spPr>
          <a:xfrm>
            <a:off x="9504683" y="3240679"/>
            <a:ext cx="2584610" cy="1035495"/>
          </a:xfrm>
          <a:prstGeom prst="wedgeRoundRectCallout">
            <a:avLst>
              <a:gd name="adj1" fmla="val -179160"/>
              <a:gd name="adj2" fmla="val 3670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Provide input parameters</a:t>
            </a:r>
          </a:p>
        </p:txBody>
      </p:sp>
    </p:spTree>
    <p:extLst>
      <p:ext uri="{BB962C8B-B14F-4D97-AF65-F5344CB8AC3E}">
        <p14:creationId xmlns:p14="http://schemas.microsoft.com/office/powerpoint/2010/main" val="1430971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4EF85E6-7701-D587-FF37-40F6C5C41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5" y="1249225"/>
            <a:ext cx="8192122" cy="53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8D9CD3-989D-45AF-9962-F48F3848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1" y="62391"/>
            <a:ext cx="10515600" cy="8471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err="1"/>
              <a:t>eSC</a:t>
            </a:r>
            <a:r>
              <a:rPr lang="en-GB" dirty="0"/>
              <a:t> Highlights – Interact with Data Collections</a:t>
            </a:r>
            <a:br>
              <a:rPr lang="en-GB" dirty="0"/>
            </a:br>
            <a:r>
              <a:rPr lang="en-GB" sz="2800" dirty="0"/>
              <a:t>Run model or access data directly from the </a:t>
            </a:r>
            <a:r>
              <a:rPr lang="en-GB" sz="2800" dirty="0" err="1"/>
              <a:t>eSC</a:t>
            </a:r>
            <a:r>
              <a:rPr lang="en-GB" sz="2800" dirty="0"/>
              <a:t> (using API) 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DE66C-21D3-CC26-701E-E71D81F05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B5F1670-1271-9824-3C62-286A396AE823}"/>
              </a:ext>
            </a:extLst>
          </p:cNvPr>
          <p:cNvSpPr/>
          <p:nvPr/>
        </p:nvSpPr>
        <p:spPr>
          <a:xfrm>
            <a:off x="9504683" y="3240679"/>
            <a:ext cx="2584610" cy="1035495"/>
          </a:xfrm>
          <a:prstGeom prst="wedgeRoundRectCallout">
            <a:avLst>
              <a:gd name="adj1" fmla="val -77639"/>
              <a:gd name="adj2" fmla="val 89492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Observe results</a:t>
            </a:r>
          </a:p>
        </p:txBody>
      </p:sp>
    </p:spTree>
    <p:extLst>
      <p:ext uri="{BB962C8B-B14F-4D97-AF65-F5344CB8AC3E}">
        <p14:creationId xmlns:p14="http://schemas.microsoft.com/office/powerpoint/2010/main" val="1644520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6A1AB5-B982-31D4-495B-632642B350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924" t="13263" r="17011" b="6812"/>
          <a:stretch/>
        </p:blipFill>
        <p:spPr>
          <a:xfrm>
            <a:off x="927216" y="1314314"/>
            <a:ext cx="8786193" cy="54812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8D9CD3-989D-45AF-9962-F48F3848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1" y="62391"/>
            <a:ext cx="10515600" cy="8471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err="1"/>
              <a:t>eSC</a:t>
            </a:r>
            <a:r>
              <a:rPr lang="en-GB" dirty="0"/>
              <a:t> Highlights – Execute Workflows</a:t>
            </a:r>
            <a:br>
              <a:rPr lang="en-GB" dirty="0"/>
            </a:br>
            <a:r>
              <a:rPr lang="en-GB" sz="2800" dirty="0"/>
              <a:t>Combine multiple Data Collections into one automated execution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DE66C-21D3-CC26-701E-E71D81F05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B5F1670-1271-9824-3C62-286A396AE823}"/>
              </a:ext>
            </a:extLst>
          </p:cNvPr>
          <p:cNvSpPr/>
          <p:nvPr/>
        </p:nvSpPr>
        <p:spPr>
          <a:xfrm>
            <a:off x="8848704" y="3240679"/>
            <a:ext cx="2584610" cy="1035495"/>
          </a:xfrm>
          <a:prstGeom prst="wedgeRoundRectCallout">
            <a:avLst>
              <a:gd name="adj1" fmla="val -92636"/>
              <a:gd name="adj2" fmla="val 3574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Find the workflow and learn about 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F4860A-2A7B-E15C-3A10-2E33CC388E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36" t="22173" r="12038" b="7392"/>
          <a:stretch/>
        </p:blipFill>
        <p:spPr>
          <a:xfrm>
            <a:off x="921025" y="1207841"/>
            <a:ext cx="10611678" cy="558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9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5089A51-7BA6-A6B6-AE2F-7AF0D7999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1" y="1414462"/>
            <a:ext cx="8986431" cy="485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8D9CD3-989D-45AF-9962-F48F3848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1" y="62391"/>
            <a:ext cx="10515600" cy="8471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err="1"/>
              <a:t>eSC</a:t>
            </a:r>
            <a:r>
              <a:rPr lang="en-GB" dirty="0"/>
              <a:t> Highlights – Execute Workflows</a:t>
            </a:r>
            <a:br>
              <a:rPr lang="en-GB" dirty="0"/>
            </a:br>
            <a:r>
              <a:rPr lang="en-GB" sz="2800" dirty="0"/>
              <a:t>Combine multiple Data Collections into one automated execution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DE66C-21D3-CC26-701E-E71D81F05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F026A7C-2D2C-AF73-83CD-EC8439F23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43" y="1559828"/>
            <a:ext cx="8071813" cy="521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B5F1670-1271-9824-3C62-286A396AE823}"/>
              </a:ext>
            </a:extLst>
          </p:cNvPr>
          <p:cNvSpPr/>
          <p:nvPr/>
        </p:nvSpPr>
        <p:spPr>
          <a:xfrm>
            <a:off x="9435113" y="1097886"/>
            <a:ext cx="2584610" cy="1035495"/>
          </a:xfrm>
          <a:prstGeom prst="wedgeRoundRectCallout">
            <a:avLst>
              <a:gd name="adj1" fmla="val -64564"/>
              <a:gd name="adj2" fmla="val 18464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Execute workflow and visualise results</a:t>
            </a:r>
          </a:p>
        </p:txBody>
      </p:sp>
    </p:spTree>
    <p:extLst>
      <p:ext uri="{BB962C8B-B14F-4D97-AF65-F5344CB8AC3E}">
        <p14:creationId xmlns:p14="http://schemas.microsoft.com/office/powerpoint/2010/main" val="195914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BDE66C-21D3-CC26-701E-E71D81F05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DC6F78D-2BEF-D019-A43B-F58A23F0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7" y="62391"/>
            <a:ext cx="10515600" cy="847175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eSC</a:t>
            </a:r>
            <a:r>
              <a:rPr lang="en-GB" dirty="0"/>
              <a:t> Highlights – Resource management</a:t>
            </a:r>
            <a:endParaRPr lang="el-G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4F4B9FE-580A-DFC3-ED0B-48FCCB4F1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1331843"/>
            <a:ext cx="11840814" cy="538738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i="0" u="none" strike="noStrike" kern="1200" baseline="0" dirty="0">
                <a:latin typeface="+mn-lt"/>
                <a:ea typeface="+mn-ea"/>
                <a:cs typeface="+mn-cs"/>
              </a:rPr>
              <a:t>Registered users can create, delete or modify resources under their institution</a:t>
            </a:r>
          </a:p>
          <a:p>
            <a:pPr lvl="1">
              <a:spcAft>
                <a:spcPts val="600"/>
              </a:spcAft>
            </a:pPr>
            <a:r>
              <a:rPr lang="en-GB" i="0" u="none" strike="noStrike" kern="1200" baseline="0" dirty="0">
                <a:latin typeface="+mn-lt"/>
                <a:ea typeface="+mn-ea"/>
                <a:cs typeface="+mn-cs"/>
              </a:rPr>
              <a:t>A resource can be a Data Collection, a Workflow or a Catalogue</a:t>
            </a:r>
          </a:p>
          <a:p>
            <a:pPr lvl="1">
              <a:spcAft>
                <a:spcPts val="1800"/>
              </a:spcAft>
            </a:pPr>
            <a:r>
              <a:rPr lang="en-GB" i="0" u="none" strike="noStrike" kern="1200" baseline="0" dirty="0">
                <a:latin typeface="+mn-lt"/>
                <a:ea typeface="+mn-ea"/>
                <a:cs typeface="+mn-cs"/>
              </a:rPr>
              <a:t>Registering a Data Collection requires up to 12 steps</a:t>
            </a:r>
          </a:p>
          <a:p>
            <a:pPr>
              <a:spcAft>
                <a:spcPts val="1800"/>
              </a:spcAft>
            </a:pPr>
            <a:r>
              <a:rPr lang="en-GB" dirty="0"/>
              <a:t>Resource registrations are in XML format</a:t>
            </a:r>
          </a:p>
          <a:p>
            <a:pPr>
              <a:spcAft>
                <a:spcPts val="600"/>
              </a:spcAft>
            </a:pPr>
            <a:r>
              <a:rPr lang="en-GB" dirty="0"/>
              <a:t>Two options for managing/creating XML files</a:t>
            </a:r>
          </a:p>
          <a:p>
            <a:pPr lvl="1">
              <a:spcAft>
                <a:spcPts val="600"/>
              </a:spcAft>
            </a:pPr>
            <a:r>
              <a:rPr lang="en-GB" dirty="0"/>
              <a:t>Edit XML files off-line and upload them </a:t>
            </a:r>
          </a:p>
          <a:p>
            <a:pPr lvl="1">
              <a:spcAft>
                <a:spcPts val="1800"/>
              </a:spcAft>
            </a:pPr>
            <a:r>
              <a:rPr lang="en-GB" dirty="0"/>
              <a:t>Use registration wizard to generate XML automatically</a:t>
            </a:r>
          </a:p>
          <a:p>
            <a:pPr>
              <a:spcAft>
                <a:spcPts val="600"/>
              </a:spcAft>
            </a:pPr>
            <a:r>
              <a:rPr lang="en-GB" dirty="0"/>
              <a:t>User management is based on EGI </a:t>
            </a:r>
            <a:r>
              <a:rPr lang="en-GB" dirty="0" err="1"/>
              <a:t>CheckIn</a:t>
            </a:r>
            <a:r>
              <a:rPr lang="en-GB" dirty="0"/>
              <a:t> for authentication and Perun for authorisation</a:t>
            </a:r>
          </a:p>
          <a:p>
            <a:pPr marL="457200" lvl="1" indent="0">
              <a:spcAft>
                <a:spcPts val="600"/>
              </a:spcAft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1286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BDE66C-21D3-CC26-701E-E71D81F05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DC6F78D-2BEF-D019-A43B-F58A23F0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7" y="62391"/>
            <a:ext cx="10515600" cy="8471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err="1"/>
              <a:t>eSC</a:t>
            </a:r>
            <a:r>
              <a:rPr lang="en-GB" dirty="0"/>
              <a:t> Highlights – Resource management</a:t>
            </a:r>
            <a:br>
              <a:rPr lang="en-GB" dirty="0"/>
            </a:br>
            <a:r>
              <a:rPr lang="en-GB" sz="2800" dirty="0"/>
              <a:t>Registration Wizard</a:t>
            </a:r>
            <a:endParaRPr lang="el-G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DB0E8A-65E1-DDFC-5542-F3743AD75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23" t="12174" r="26957" b="6666"/>
          <a:stretch/>
        </p:blipFill>
        <p:spPr>
          <a:xfrm>
            <a:off x="119269" y="1229695"/>
            <a:ext cx="7573618" cy="556591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F342661-6360-D142-414C-CC42587FC7EC}"/>
              </a:ext>
            </a:extLst>
          </p:cNvPr>
          <p:cNvSpPr/>
          <p:nvPr/>
        </p:nvSpPr>
        <p:spPr>
          <a:xfrm>
            <a:off x="7099417" y="1386120"/>
            <a:ext cx="2584610" cy="1035495"/>
          </a:xfrm>
          <a:prstGeom prst="wedgeRoundRectCallout">
            <a:avLst>
              <a:gd name="adj1" fmla="val -64564"/>
              <a:gd name="adj2" fmla="val 18464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Complete fields by typing in information directly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7C5855C-C73A-09CC-091C-E9A6FEC6A1F0}"/>
              </a:ext>
            </a:extLst>
          </p:cNvPr>
          <p:cNvSpPr/>
          <p:nvPr/>
        </p:nvSpPr>
        <p:spPr>
          <a:xfrm>
            <a:off x="8166217" y="2872157"/>
            <a:ext cx="2584610" cy="1035495"/>
          </a:xfrm>
          <a:prstGeom prst="wedgeRoundRectCallout">
            <a:avLst>
              <a:gd name="adj1" fmla="val -117247"/>
              <a:gd name="adj2" fmla="val -53524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Select information from drop down box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964EC40-B373-E99F-DAAD-AEDF1F7BF56D}"/>
              </a:ext>
            </a:extLst>
          </p:cNvPr>
          <p:cNvSpPr/>
          <p:nvPr/>
        </p:nvSpPr>
        <p:spPr>
          <a:xfrm>
            <a:off x="7099417" y="5110557"/>
            <a:ext cx="2584610" cy="1210730"/>
          </a:xfrm>
          <a:prstGeom prst="wedgeRoundRectCallout">
            <a:avLst>
              <a:gd name="adj1" fmla="val -64564"/>
              <a:gd name="adj2" fmla="val 18464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Some information in generated automatically so that user does not have to worry</a:t>
            </a:r>
          </a:p>
        </p:txBody>
      </p:sp>
    </p:spTree>
    <p:extLst>
      <p:ext uri="{BB962C8B-B14F-4D97-AF65-F5344CB8AC3E}">
        <p14:creationId xmlns:p14="http://schemas.microsoft.com/office/powerpoint/2010/main" val="123216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" y="12070"/>
            <a:ext cx="1757714" cy="1270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DAA990-DE77-4CED-AABD-A83DB4A0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991" y="114966"/>
            <a:ext cx="10307793" cy="807692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PITHIA-NRF project overview</a:t>
            </a:r>
            <a:endParaRPr lang="el-GR" sz="3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E80FE7-58AE-4297-B7D9-60F295ACD470}"/>
              </a:ext>
            </a:extLst>
          </p:cNvPr>
          <p:cNvSpPr txBox="1"/>
          <p:nvPr/>
        </p:nvSpPr>
        <p:spPr>
          <a:xfrm>
            <a:off x="343922" y="3152228"/>
            <a:ext cx="11504156" cy="36625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GB" sz="2400" b="0" i="0" u="none" strike="noStrike" baseline="0" dirty="0"/>
              <a:t>Build a </a:t>
            </a:r>
            <a:r>
              <a:rPr lang="en-GB" sz="2400" b="1" i="0" u="none" strike="noStrike" baseline="0" dirty="0"/>
              <a:t>network of research facilities </a:t>
            </a:r>
            <a:r>
              <a:rPr lang="en-GB" sz="2400" b="0" i="0" u="none" strike="noStrike" baseline="0" dirty="0"/>
              <a:t>that specifically supports the research community related to the study of the Earth’s ionosphere, thermosphere and plasmasphere</a:t>
            </a:r>
          </a:p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GB" sz="2400" b="1" dirty="0"/>
              <a:t>I</a:t>
            </a:r>
            <a:r>
              <a:rPr lang="en-GB" sz="2400" b="1" i="0" u="none" strike="noStrike" baseline="0" dirty="0"/>
              <a:t>ntegrate</a:t>
            </a:r>
            <a:r>
              <a:rPr lang="en-GB" sz="2400" i="0" u="none" strike="noStrike" baseline="0" dirty="0"/>
              <a:t> observing facilities, data collections, data processing tools and prediction models</a:t>
            </a:r>
          </a:p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GB" sz="2400" b="1" dirty="0"/>
              <a:t>Duration:</a:t>
            </a:r>
            <a:r>
              <a:rPr lang="en-GB" sz="2400" dirty="0"/>
              <a:t> 4 years (April 2021 – March 2025) – EU H2020</a:t>
            </a:r>
          </a:p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GB" sz="2400" b="1" dirty="0"/>
              <a:t>Funding:</a:t>
            </a:r>
            <a:r>
              <a:rPr lang="en-GB" sz="2400" dirty="0"/>
              <a:t> EUR 5.4 Million</a:t>
            </a:r>
          </a:p>
          <a:p>
            <a:pPr marL="914400" lvl="1" indent="-4572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GB" sz="2400" b="1" i="0" u="none" strike="noStrike" baseline="0" dirty="0"/>
              <a:t>22 project partners </a:t>
            </a:r>
            <a:r>
              <a:rPr lang="en-GB" sz="2400" b="0" i="0" u="none" strike="noStrike" baseline="0" dirty="0"/>
              <a:t>– 20 scientific and 2 technical partners (</a:t>
            </a:r>
            <a:r>
              <a:rPr lang="en-GB" sz="2400" b="0" i="0" u="none" strike="noStrike" baseline="0" dirty="0" err="1"/>
              <a:t>UoW</a:t>
            </a:r>
            <a:r>
              <a:rPr lang="en-GB" sz="2400" b="0" i="0" u="none" strike="noStrike" baseline="0" dirty="0"/>
              <a:t>, EGI)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B351A4-AF42-444F-94EF-A8912F869C3E}"/>
              </a:ext>
            </a:extLst>
          </p:cNvPr>
          <p:cNvSpPr txBox="1"/>
          <p:nvPr/>
        </p:nvSpPr>
        <p:spPr>
          <a:xfrm>
            <a:off x="152754" y="1385061"/>
            <a:ext cx="6900257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 algn="l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sz="2800" b="1" dirty="0"/>
              <a:t>PITHIA-NRF: </a:t>
            </a:r>
            <a:r>
              <a:rPr lang="en-GB" sz="2800" b="0" i="0" u="none" strike="noStrike" baseline="0" dirty="0"/>
              <a:t>Plasmasphere Ionosphere Thermosphere Integrated Research Environment and Access services: a Network of Research Facilities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DF9A13-6590-42BD-B349-FDA2C4BB5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011" y="424793"/>
            <a:ext cx="4377613" cy="26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7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819960-F07C-0BC4-AAF0-9D307A0881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02" t="12174" r="10733" b="17246"/>
          <a:stretch/>
        </p:blipFill>
        <p:spPr>
          <a:xfrm>
            <a:off x="349677" y="1525267"/>
            <a:ext cx="9261461" cy="4840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DE66C-21D3-CC26-701E-E71D81F05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DC6F78D-2BEF-D019-A43B-F58A23F0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7" y="62391"/>
            <a:ext cx="10515600" cy="8471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err="1"/>
              <a:t>eSC</a:t>
            </a:r>
            <a:r>
              <a:rPr lang="en-GB" dirty="0"/>
              <a:t> Highlights – Resource management</a:t>
            </a:r>
            <a:br>
              <a:rPr lang="en-GB" dirty="0"/>
            </a:br>
            <a:r>
              <a:rPr lang="en-GB" sz="2800" dirty="0"/>
              <a:t>Registration Wizard</a:t>
            </a:r>
            <a:endParaRPr lang="el-GR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F342661-6360-D142-414C-CC42587FC7EC}"/>
              </a:ext>
            </a:extLst>
          </p:cNvPr>
          <p:cNvSpPr/>
          <p:nvPr/>
        </p:nvSpPr>
        <p:spPr>
          <a:xfrm>
            <a:off x="7026528" y="5404672"/>
            <a:ext cx="4174872" cy="1035495"/>
          </a:xfrm>
          <a:prstGeom prst="wedgeRoundRectCallout">
            <a:avLst>
              <a:gd name="adj1" fmla="val -100751"/>
              <a:gd name="adj2" fmla="val 694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Once form completed, user can validate it and generate XML automatically</a:t>
            </a:r>
          </a:p>
        </p:txBody>
      </p:sp>
    </p:spTree>
    <p:extLst>
      <p:ext uri="{BB962C8B-B14F-4D97-AF65-F5344CB8AC3E}">
        <p14:creationId xmlns:p14="http://schemas.microsoft.com/office/powerpoint/2010/main" val="2836786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BDE66C-21D3-CC26-701E-E71D81F05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DC6F78D-2BEF-D019-A43B-F58A23F0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7" y="62391"/>
            <a:ext cx="10515600" cy="847175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eSC</a:t>
            </a:r>
            <a:r>
              <a:rPr lang="en-GB"/>
              <a:t> Deployment</a:t>
            </a:r>
            <a:endParaRPr lang="el-GR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7835AF-FBDC-7316-4268-7B5529BE3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8" y="1072430"/>
            <a:ext cx="9906004" cy="572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71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BDE66C-21D3-CC26-701E-E71D81F05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DC6F78D-2BEF-D019-A43B-F58A23F0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7" y="62391"/>
            <a:ext cx="10515600" cy="847175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eSC</a:t>
            </a:r>
            <a:r>
              <a:rPr lang="en-GB" dirty="0"/>
              <a:t> in Numbers</a:t>
            </a:r>
            <a:endParaRPr lang="el-G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4F4B9FE-580A-DFC3-ED0B-48FCCB4F1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1331843"/>
            <a:ext cx="11840814" cy="5387388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GB" sz="2800" dirty="0"/>
              <a:t>Number of registered Data Collections: 61</a:t>
            </a:r>
          </a:p>
          <a:p>
            <a:pPr marL="457200" lvl="1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GB" sz="2800" dirty="0"/>
              <a:t>Number of Workflows: 2</a:t>
            </a:r>
          </a:p>
          <a:p>
            <a:pPr marL="457200" lvl="1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GB" sz="2800" dirty="0"/>
              <a:t>Number of Catalogues: 2</a:t>
            </a:r>
          </a:p>
          <a:p>
            <a:pPr marL="457200" lvl="1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GB" sz="2800" dirty="0"/>
              <a:t>Total number of XML files: 834</a:t>
            </a:r>
          </a:p>
          <a:p>
            <a:pPr marL="457200" lvl="1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GB" sz="2800" dirty="0"/>
              <a:t>Number of registered </a:t>
            </a:r>
            <a:r>
              <a:rPr lang="en-GB" sz="2800"/>
              <a:t>Users:</a:t>
            </a:r>
            <a:endParaRPr lang="en-GB" sz="2800" dirty="0"/>
          </a:p>
          <a:p>
            <a:pPr marL="457200" lvl="1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GB" sz="2800" dirty="0"/>
              <a:t>Number of registered </a:t>
            </a:r>
            <a:r>
              <a:rPr lang="en-GB" sz="2800"/>
              <a:t>Institutions: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87661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50DBA6-43DF-45CD-894C-2BCFABE7DEAA}"/>
              </a:ext>
            </a:extLst>
          </p:cNvPr>
          <p:cNvSpPr/>
          <p:nvPr/>
        </p:nvSpPr>
        <p:spPr>
          <a:xfrm>
            <a:off x="1958772" y="2462180"/>
            <a:ext cx="8464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 for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your attention!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EE0DF0-842B-42E0-92D6-90AB59A5956E}"/>
              </a:ext>
            </a:extLst>
          </p:cNvPr>
          <p:cNvSpPr txBox="1"/>
          <p:nvPr/>
        </p:nvSpPr>
        <p:spPr>
          <a:xfrm>
            <a:off x="4007283" y="4281251"/>
            <a:ext cx="49259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WEB:     </a:t>
            </a:r>
          </a:p>
          <a:p>
            <a:pPr lvl="1">
              <a:spcBef>
                <a:spcPts val="600"/>
              </a:spcBef>
            </a:pPr>
            <a:r>
              <a:rPr lang="en-US" sz="2000" b="1" dirty="0">
                <a:hlinkClick r:id="rId2"/>
              </a:rPr>
              <a:t>https://www.pithia-nrf.eu</a:t>
            </a:r>
            <a:endParaRPr lang="en-US" sz="2000" b="1" dirty="0"/>
          </a:p>
          <a:p>
            <a:pPr lvl="1">
              <a:spcBef>
                <a:spcPts val="600"/>
              </a:spcBef>
            </a:pPr>
            <a:r>
              <a:rPr lang="en-US" sz="2000" b="1" dirty="0">
                <a:hlinkClick r:id="rId3"/>
              </a:rPr>
              <a:t>https://esc.pithia.eu/</a:t>
            </a:r>
            <a:r>
              <a:rPr lang="en-US" sz="2000" b="1" dirty="0"/>
              <a:t>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B91331-F9F1-4DC8-96E3-162E7F813190}"/>
              </a:ext>
            </a:extLst>
          </p:cNvPr>
          <p:cNvSpPr/>
          <p:nvPr/>
        </p:nvSpPr>
        <p:spPr>
          <a:xfrm>
            <a:off x="853751" y="6222722"/>
            <a:ext cx="11330442" cy="6158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PITHIA-NRF project has received funding from the European Union’s Horizon 2020 research and innovation </a:t>
            </a:r>
            <a:r>
              <a:rPr lang="en-US" dirty="0" err="1"/>
              <a:t>programme</a:t>
            </a:r>
            <a:r>
              <a:rPr lang="en-US" dirty="0"/>
              <a:t> under grant agreement No 101007599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895" y="3444"/>
            <a:ext cx="2128838" cy="1207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E416B3-D73A-418A-91F9-E0B4B5BE9C4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" y="6214096"/>
            <a:ext cx="955325" cy="638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B32502-FA24-19D0-6A0F-3B17FD96A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98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">
            <a:extLst>
              <a:ext uri="{FF2B5EF4-FFF2-40B4-BE49-F238E27FC236}">
                <a16:creationId xmlns:a16="http://schemas.microsoft.com/office/drawing/2014/main" id="{53806C60-B01D-8568-C384-D8D8100A4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16" y="3108565"/>
            <a:ext cx="2990894" cy="307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040AE1-BF6D-08B9-BAF1-36C882595526}"/>
              </a:ext>
            </a:extLst>
          </p:cNvPr>
          <p:cNvSpPr txBox="1"/>
          <p:nvPr/>
        </p:nvSpPr>
        <p:spPr>
          <a:xfrm>
            <a:off x="432619" y="1457283"/>
            <a:ext cx="5061083" cy="1386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None/>
            </a:pPr>
            <a:r>
              <a:rPr lang="en-US" sz="16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6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sz="16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Earth’s Ionosphere, Thermosphere, and Plasmasphere </a:t>
            </a:r>
            <a:r>
              <a:rPr lang="en-US" sz="16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is governed by the complex electrodynamic and photochemical system of the upper atmosphere coupled with variable electromagnetic fields and thermospheric winds</a:t>
            </a:r>
            <a:r>
              <a:rPr lang="en-US" sz="16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sz="16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C826CC-02D7-76A4-AC70-898DF3FB07AD}"/>
              </a:ext>
            </a:extLst>
          </p:cNvPr>
          <p:cNvSpPr txBox="1"/>
          <p:nvPr/>
        </p:nvSpPr>
        <p:spPr>
          <a:xfrm>
            <a:off x="6130188" y="1408186"/>
            <a:ext cx="5178677" cy="114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8000"/>
              </a:lnSpc>
              <a:spcBef>
                <a:spcPts val="600"/>
              </a:spcBef>
              <a:spcAft>
                <a:spcPts val="800"/>
              </a:spcAft>
              <a:buNone/>
            </a:pPr>
            <a:r>
              <a:rPr lang="en-US" sz="16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These physical processes are the source of many </a:t>
            </a:r>
            <a:r>
              <a:rPr lang="en-US" sz="16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scientific, operational, societal, and environmental challenges </a:t>
            </a:r>
            <a:r>
              <a:rPr lang="en-US" sz="16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that affect the smooth and uninterrupted operation of critical technological systems and of research  infrastructures</a:t>
            </a:r>
            <a:r>
              <a:rPr lang="en-US" sz="16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. </a:t>
            </a:r>
            <a:endParaRPr lang="el-GR" sz="16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0688E4-253F-3D15-4CF5-7F78552C3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86" y="2794182"/>
            <a:ext cx="5280798" cy="33914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BF03D9-FA32-EDDD-763C-94392D302281}"/>
              </a:ext>
            </a:extLst>
          </p:cNvPr>
          <p:cNvSpPr txBox="1"/>
          <p:nvPr/>
        </p:nvSpPr>
        <p:spPr>
          <a:xfrm>
            <a:off x="3268436" y="3406612"/>
            <a:ext cx="3056100" cy="2451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indent="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None/>
            </a:pPr>
            <a:r>
              <a:rPr lang="en-US" sz="1600" spc="1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While we understand the broad features of the coupled ionosphere thermosphere plasmasphere 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system response, we lack the depth of understanding of its variability in long- and short-time scales that would allow us to build </a:t>
            </a:r>
            <a:r>
              <a:rPr lang="en-US" sz="1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models with real predictive power.</a:t>
            </a:r>
            <a:endParaRPr lang="el-GR" sz="16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517DF0-8D79-1E62-BA27-6560E274F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16" y="110897"/>
            <a:ext cx="1757714" cy="12700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AF73E3-AFAB-994A-8B1C-9C791A836CDB}"/>
              </a:ext>
            </a:extLst>
          </p:cNvPr>
          <p:cNvSpPr txBox="1"/>
          <p:nvPr/>
        </p:nvSpPr>
        <p:spPr>
          <a:xfrm>
            <a:off x="7087940" y="6103572"/>
            <a:ext cx="2272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Courtesy: BIRA-IASB</a:t>
            </a:r>
            <a:endParaRPr lang="el-GR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AF85EE-BB37-F9D7-29F9-4827FAC05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269" y="12070"/>
            <a:ext cx="2128838" cy="120729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E5FCE6B-AEDB-4E06-8B80-EAF81825F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330" y="114966"/>
            <a:ext cx="10029454" cy="807692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latin typeface="+mj-lt"/>
              </a:rPr>
              <a:t>Scientific challenges</a:t>
            </a:r>
            <a:endParaRPr lang="el-GR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7781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AA990-DE77-4CED-AABD-A83DB4A0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991" y="114966"/>
            <a:ext cx="10307793" cy="807692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What is  the PITHIA e-Science Centre?</a:t>
            </a:r>
            <a:endParaRPr lang="el-GR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B351A4-AF42-444F-94EF-A8912F869C3E}"/>
              </a:ext>
            </a:extLst>
          </p:cNvPr>
          <p:cNvSpPr txBox="1"/>
          <p:nvPr/>
        </p:nvSpPr>
        <p:spPr>
          <a:xfrm>
            <a:off x="428625" y="1696375"/>
            <a:ext cx="11020425" cy="44165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sz="2800" b="0" i="0" u="none" strike="noStrike" baseline="0" dirty="0"/>
              <a:t>A central web portal to provide a single point of entry to heterogenous and distributed resources (Data Collections)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400" b="0" i="0" u="none" strike="noStrike" baseline="0" dirty="0"/>
              <a:t>Datasets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400" b="0" i="0" u="none" strike="noStrike" baseline="0" dirty="0"/>
              <a:t>Models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400" dirty="0"/>
              <a:t>Catalogues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400" b="0" i="0" u="none" strike="noStrike" baseline="0" dirty="0"/>
              <a:t>Workflows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sz="2800" b="0" i="0" u="none" strike="noStrike" baseline="0" dirty="0"/>
              <a:t>Standardised metadata and ontology</a:t>
            </a:r>
            <a:r>
              <a:rPr lang="en-GB" sz="2800" dirty="0"/>
              <a:t>-based search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sz="2800" b="0" i="0" u="none" strike="noStrike" baseline="0" dirty="0"/>
              <a:t>Seamless interaction with all registered resources</a:t>
            </a:r>
          </a:p>
          <a:p>
            <a:pPr marL="342900" indent="-3429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GB" sz="2800" dirty="0"/>
              <a:t>Usage is free and available for everyone – </a:t>
            </a:r>
            <a:r>
              <a:rPr lang="en-GB" sz="2800" dirty="0">
                <a:hlinkClick r:id="rId2"/>
              </a:rPr>
              <a:t>https://esc.pithia.eu</a:t>
            </a:r>
            <a:r>
              <a:rPr lang="en-GB" sz="28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" y="12070"/>
            <a:ext cx="1757714" cy="127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78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D9CD3-989D-45AF-9962-F48F3848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164" y="62391"/>
            <a:ext cx="9940635" cy="89639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PITHIA Ontology and Metadata Structure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DE66C-21D3-CC26-701E-E71D81F05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1EDD17B-B294-4190-7BDA-0E2A6E52C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1" y="872950"/>
            <a:ext cx="10650843" cy="5922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F94C44-08C7-CA47-A2AF-46B0BD0B8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805" y="1782702"/>
            <a:ext cx="2385926" cy="5012907"/>
          </a:xfrm>
          <a:prstGeom prst="rect">
            <a:avLst/>
          </a:prstGeom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7E64829E-1754-39E0-4374-B9F11C977B1A}"/>
              </a:ext>
            </a:extLst>
          </p:cNvPr>
          <p:cNvSpPr/>
          <p:nvPr/>
        </p:nvSpPr>
        <p:spPr>
          <a:xfrm>
            <a:off x="407504" y="1540565"/>
            <a:ext cx="2385926" cy="23300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Registration to be completed in defined order considering dependencies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82C3F77-4144-459B-0BA0-3014DB9CE759}"/>
              </a:ext>
            </a:extLst>
          </p:cNvPr>
          <p:cNvSpPr/>
          <p:nvPr/>
        </p:nvSpPr>
        <p:spPr>
          <a:xfrm>
            <a:off x="6499766" y="4018722"/>
            <a:ext cx="2584174" cy="26239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Acceptable values are defined by the PITHIA Space Physics Ontology</a:t>
            </a:r>
          </a:p>
        </p:txBody>
      </p:sp>
    </p:spTree>
    <p:extLst>
      <p:ext uri="{BB962C8B-B14F-4D97-AF65-F5344CB8AC3E}">
        <p14:creationId xmlns:p14="http://schemas.microsoft.com/office/powerpoint/2010/main" val="739184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D9CD3-989D-45AF-9962-F48F3848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391"/>
            <a:ext cx="10515600" cy="847175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eSC</a:t>
            </a:r>
            <a:r>
              <a:rPr lang="en-GB" dirty="0"/>
              <a:t> Generic Structure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DE66C-21D3-CC26-701E-E71D81F05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EA489-0CE8-B24D-D464-6548E9655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" t="13263" r="2916" b="5925"/>
          <a:stretch/>
        </p:blipFill>
        <p:spPr>
          <a:xfrm>
            <a:off x="402013" y="1148207"/>
            <a:ext cx="11387974" cy="5516753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5DF8A0F-0580-3A68-DA1E-EE37236AB2FF}"/>
              </a:ext>
            </a:extLst>
          </p:cNvPr>
          <p:cNvSpPr/>
          <p:nvPr/>
        </p:nvSpPr>
        <p:spPr>
          <a:xfrm>
            <a:off x="8372061" y="5506278"/>
            <a:ext cx="2981739" cy="974035"/>
          </a:xfrm>
          <a:prstGeom prst="wedgeRoundRectCallout">
            <a:avLst>
              <a:gd name="adj1" fmla="val -129833"/>
              <a:gd name="adj2" fmla="val 2018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Open for everyone</a:t>
            </a:r>
          </a:p>
        </p:txBody>
      </p:sp>
    </p:spTree>
    <p:extLst>
      <p:ext uri="{BB962C8B-B14F-4D97-AF65-F5344CB8AC3E}">
        <p14:creationId xmlns:p14="http://schemas.microsoft.com/office/powerpoint/2010/main" val="1492743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D9CD3-989D-45AF-9962-F48F3848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391"/>
            <a:ext cx="10515600" cy="847175"/>
          </a:xfrm>
        </p:spPr>
        <p:txBody>
          <a:bodyPr>
            <a:normAutofit/>
          </a:bodyPr>
          <a:lstStyle/>
          <a:p>
            <a:pPr algn="ctr"/>
            <a:r>
              <a:rPr lang="en-GB" dirty="0" err="1"/>
              <a:t>eSC</a:t>
            </a:r>
            <a:r>
              <a:rPr lang="en-GB" dirty="0"/>
              <a:t> Generic Structure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DE66C-21D3-CC26-701E-E71D81F05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D6D28C-6174-EDD0-304A-D730120056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00" r="9166" b="6666"/>
          <a:stretch/>
        </p:blipFill>
        <p:spPr>
          <a:xfrm>
            <a:off x="279400" y="1268090"/>
            <a:ext cx="11074400" cy="557784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0009734-12BA-AEF7-F1CE-5D557C229985}"/>
              </a:ext>
            </a:extLst>
          </p:cNvPr>
          <p:cNvSpPr/>
          <p:nvPr/>
        </p:nvSpPr>
        <p:spPr>
          <a:xfrm>
            <a:off x="8537714" y="2941982"/>
            <a:ext cx="2981739" cy="974035"/>
          </a:xfrm>
          <a:prstGeom prst="wedgeRoundRectCallout">
            <a:avLst>
              <a:gd name="adj1" fmla="val -129833"/>
              <a:gd name="adj2" fmla="val 2018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Only after logging in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6364B01-9E83-9646-63B1-78E7B775ED47}"/>
              </a:ext>
            </a:extLst>
          </p:cNvPr>
          <p:cNvSpPr/>
          <p:nvPr/>
        </p:nvSpPr>
        <p:spPr>
          <a:xfrm>
            <a:off x="8537714" y="1438757"/>
            <a:ext cx="2981739" cy="974035"/>
          </a:xfrm>
          <a:prstGeom prst="wedgeRoundRectCallout">
            <a:avLst>
              <a:gd name="adj1" fmla="val -129833"/>
              <a:gd name="adj2" fmla="val 2018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Open for everyone</a:t>
            </a:r>
          </a:p>
        </p:txBody>
      </p:sp>
    </p:spTree>
    <p:extLst>
      <p:ext uri="{BB962C8B-B14F-4D97-AF65-F5344CB8AC3E}">
        <p14:creationId xmlns:p14="http://schemas.microsoft.com/office/powerpoint/2010/main" val="112677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D9CD3-989D-45AF-9962-F48F3848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1" y="62391"/>
            <a:ext cx="10515600" cy="8471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err="1"/>
              <a:t>eSC</a:t>
            </a:r>
            <a:r>
              <a:rPr lang="en-GB" dirty="0"/>
              <a:t> Highlights – Search for Data Collections</a:t>
            </a:r>
            <a:br>
              <a:rPr lang="en-GB" dirty="0"/>
            </a:br>
            <a:r>
              <a:rPr lang="en-GB" sz="2800" dirty="0"/>
              <a:t>Browse Data Collections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DE66C-21D3-CC26-701E-E71D81F05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577452-17A5-1B30-21AF-00BA3A5FCF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51" t="13438" r="2084" b="5454"/>
          <a:stretch/>
        </p:blipFill>
        <p:spPr>
          <a:xfrm>
            <a:off x="538480" y="1471872"/>
            <a:ext cx="11287760" cy="5193088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9C7DA71-360A-BEA6-9040-CFD7B7CFE53F}"/>
              </a:ext>
            </a:extLst>
          </p:cNvPr>
          <p:cNvSpPr/>
          <p:nvPr/>
        </p:nvSpPr>
        <p:spPr>
          <a:xfrm>
            <a:off x="6927574" y="2822713"/>
            <a:ext cx="2981739" cy="974035"/>
          </a:xfrm>
          <a:prstGeom prst="wedgeRoundRectCallout">
            <a:avLst>
              <a:gd name="adj1" fmla="val -129833"/>
              <a:gd name="adj2" fmla="val 2018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Main categories of Data Collections 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1312895-4269-D013-AD04-41FBBAD4C84B}"/>
              </a:ext>
            </a:extLst>
          </p:cNvPr>
          <p:cNvSpPr/>
          <p:nvPr/>
        </p:nvSpPr>
        <p:spPr>
          <a:xfrm>
            <a:off x="9089225" y="4361517"/>
            <a:ext cx="2981739" cy="974035"/>
          </a:xfrm>
          <a:prstGeom prst="wedgeRoundRectCallout">
            <a:avLst>
              <a:gd name="adj1" fmla="val -129833"/>
              <a:gd name="adj2" fmla="val 2018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Relevant Data Collections per category </a:t>
            </a:r>
          </a:p>
        </p:txBody>
      </p:sp>
    </p:spTree>
    <p:extLst>
      <p:ext uri="{BB962C8B-B14F-4D97-AF65-F5344CB8AC3E}">
        <p14:creationId xmlns:p14="http://schemas.microsoft.com/office/powerpoint/2010/main" val="26493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D9CD3-989D-45AF-9962-F48F3848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431" y="62391"/>
            <a:ext cx="10515600" cy="84717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err="1"/>
              <a:t>eSC</a:t>
            </a:r>
            <a:r>
              <a:rPr lang="en-GB" dirty="0"/>
              <a:t> Highlights – Search for Data Collections</a:t>
            </a:r>
            <a:br>
              <a:rPr lang="en-GB" dirty="0"/>
            </a:br>
            <a:r>
              <a:rPr lang="en-GB" sz="2800" dirty="0"/>
              <a:t>Simple keyword-based search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DE66C-21D3-CC26-701E-E71D81F05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22" y="12070"/>
            <a:ext cx="1502686" cy="1085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8B0432-6EE2-B773-C99F-0DAB170C4E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2" t="12174" r="6332" b="9130"/>
          <a:stretch/>
        </p:blipFill>
        <p:spPr>
          <a:xfrm>
            <a:off x="576470" y="1148207"/>
            <a:ext cx="10883348" cy="539694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FA86482-64F1-90DF-93FA-DA1AB980C576}"/>
              </a:ext>
            </a:extLst>
          </p:cNvPr>
          <p:cNvSpPr/>
          <p:nvPr/>
        </p:nvSpPr>
        <p:spPr>
          <a:xfrm>
            <a:off x="8010940" y="1520686"/>
            <a:ext cx="2981739" cy="974035"/>
          </a:xfrm>
          <a:prstGeom prst="wedgeRoundRectCallout">
            <a:avLst>
              <a:gd name="adj1" fmla="val -129833"/>
              <a:gd name="adj2" fmla="val 2018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Search text / keyword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40D5F76-1AD3-C145-1C57-828EDEDE3AA0}"/>
              </a:ext>
            </a:extLst>
          </p:cNvPr>
          <p:cNvSpPr/>
          <p:nvPr/>
        </p:nvSpPr>
        <p:spPr>
          <a:xfrm>
            <a:off x="8660292" y="2733362"/>
            <a:ext cx="2981739" cy="974035"/>
          </a:xfrm>
          <a:prstGeom prst="wedgeRoundRectCallout">
            <a:avLst>
              <a:gd name="adj1" fmla="val -129833"/>
              <a:gd name="adj2" fmla="val 2018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All data collections relevant to that keyword</a:t>
            </a:r>
          </a:p>
        </p:txBody>
      </p:sp>
    </p:spTree>
    <p:extLst>
      <p:ext uri="{BB962C8B-B14F-4D97-AF65-F5344CB8AC3E}">
        <p14:creationId xmlns:p14="http://schemas.microsoft.com/office/powerpoint/2010/main" val="217271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8614</TotalTime>
  <Words>810</Words>
  <Application>Microsoft Office PowerPoint</Application>
  <PresentationFormat>Widescreen</PresentationFormat>
  <Paragraphs>88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Poppins Light</vt:lpstr>
      <vt:lpstr>Poppins Medium</vt:lpstr>
      <vt:lpstr>Times New Roman</vt:lpstr>
      <vt:lpstr>Wingdings</vt:lpstr>
      <vt:lpstr>Office Theme</vt:lpstr>
      <vt:lpstr>The PITHIA e-Science Centre</vt:lpstr>
      <vt:lpstr>PITHIA-NRF project overview</vt:lpstr>
      <vt:lpstr>Scientific challenges</vt:lpstr>
      <vt:lpstr>What is  the PITHIA e-Science Centre?</vt:lpstr>
      <vt:lpstr>PITHIA Ontology and Metadata Structure</vt:lpstr>
      <vt:lpstr>eSC Generic Structure</vt:lpstr>
      <vt:lpstr>eSC Generic Structure</vt:lpstr>
      <vt:lpstr>eSC Highlights – Search for Data Collections Browse Data Collections</vt:lpstr>
      <vt:lpstr>eSC Highlights – Search for Data Collections Simple keyword-based search</vt:lpstr>
      <vt:lpstr>eSC Highlights – Search for Data Collections Content-based search using Space Physics Ontology</vt:lpstr>
      <vt:lpstr>eSC Highlights – Interact with Data Collections Get direct access to a Data Collection hosted externally</vt:lpstr>
      <vt:lpstr>eSC Highlights – Interact with Data Collections Run model or access data directly from the eSC (using API) </vt:lpstr>
      <vt:lpstr>eSC Highlights – Interact with Data Collections Run model or access data directly from the eSC (using API) </vt:lpstr>
      <vt:lpstr>eSC Highlights – Interact with Data Collections Run model or access data directly from the eSC (using API) </vt:lpstr>
      <vt:lpstr>eSC Highlights – Interact with Data Collections Run model or access data directly from the eSC (using API) </vt:lpstr>
      <vt:lpstr>eSC Highlights – Execute Workflows Combine multiple Data Collections into one automated execution</vt:lpstr>
      <vt:lpstr>eSC Highlights – Execute Workflows Combine multiple Data Collections into one automated execution</vt:lpstr>
      <vt:lpstr>eSC Highlights – Resource management</vt:lpstr>
      <vt:lpstr>eSC Highlights – Resource management Registration Wizard</vt:lpstr>
      <vt:lpstr>eSC Highlights – Resource management Registration Wizard</vt:lpstr>
      <vt:lpstr>eSC Deployment</vt:lpstr>
      <vt:lpstr>eSC in Numbers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PITHIA-NRF</dc:title>
  <dc:creator>athana</dc:creator>
  <cp:lastModifiedBy>Tamas Kiss</cp:lastModifiedBy>
  <cp:revision>375</cp:revision>
  <dcterms:created xsi:type="dcterms:W3CDTF">2017-09-06T10:04:42Z</dcterms:created>
  <dcterms:modified xsi:type="dcterms:W3CDTF">2024-09-30T09:51:13Z</dcterms:modified>
</cp:coreProperties>
</file>