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firstSlideNum="0" strictFirstAndLastChars="0" saveSubsetFonts="1">
  <p:sldMasterIdLst>
    <p:sldMasterId id="2147483657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6858000" cx="12192000"/>
  <p:notesSz cx="6858000" cy="9144000"/>
  <p:embeddedFontLst>
    <p:embeddedFont>
      <p:font typeface="Roboto"/>
      <p:regular r:id="rId20"/>
      <p:bold r:id="rId21"/>
      <p:italic r:id="rId22"/>
      <p:boldItalic r:id="rId23"/>
    </p:embeddedFont>
    <p:embeddedFont>
      <p:font typeface="Quicksand"/>
      <p:regular r:id="rId24"/>
      <p:bold r:id="rId25"/>
    </p:embeddedFont>
    <p:embeddedFont>
      <p:font typeface="Roboto Light"/>
      <p:regular r:id="rId26"/>
      <p:bold r:id="rId27"/>
      <p:italic r:id="rId28"/>
      <p:boldItalic r:id="rId29"/>
    </p:embeddedFont>
    <p:embeddedFont>
      <p:font typeface="Quicksand SemiBold"/>
      <p:regular r:id="rId30"/>
      <p:bold r:id="rId31"/>
    </p:embeddedFont>
    <p:embeddedFont>
      <p:font typeface="DM Sans"/>
      <p:regular r:id="rId32"/>
      <p:bold r:id="rId33"/>
      <p:italic r:id="rId34"/>
      <p:boldItalic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F65E80B1-B1BB-49BB-A24F-F8029EEBA579}">
  <a:tblStyle styleId="{F65E80B1-B1BB-49BB-A24F-F8029EEBA57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regular.fntdata"/><Relationship Id="rId22" Type="http://schemas.openxmlformats.org/officeDocument/2006/relationships/font" Target="fonts/Roboto-italic.fntdata"/><Relationship Id="rId21" Type="http://schemas.openxmlformats.org/officeDocument/2006/relationships/font" Target="fonts/Roboto-bold.fntdata"/><Relationship Id="rId24" Type="http://schemas.openxmlformats.org/officeDocument/2006/relationships/font" Target="fonts/Quicksand-regular.fntdata"/><Relationship Id="rId23" Type="http://schemas.openxmlformats.org/officeDocument/2006/relationships/font" Target="fonts/Roboto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obotoLight-regular.fntdata"/><Relationship Id="rId25" Type="http://schemas.openxmlformats.org/officeDocument/2006/relationships/font" Target="fonts/Quicksand-bold.fntdata"/><Relationship Id="rId28" Type="http://schemas.openxmlformats.org/officeDocument/2006/relationships/font" Target="fonts/RobotoLight-italic.fntdata"/><Relationship Id="rId27" Type="http://schemas.openxmlformats.org/officeDocument/2006/relationships/font" Target="fonts/RobotoLight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RobotoLight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QuicksandSemiBold-bold.fntdata"/><Relationship Id="rId30" Type="http://schemas.openxmlformats.org/officeDocument/2006/relationships/font" Target="fonts/QuicksandSemiBold-regular.fntdata"/><Relationship Id="rId11" Type="http://schemas.openxmlformats.org/officeDocument/2006/relationships/slide" Target="slides/slide6.xml"/><Relationship Id="rId33" Type="http://schemas.openxmlformats.org/officeDocument/2006/relationships/font" Target="fonts/DMSans-bold.fntdata"/><Relationship Id="rId10" Type="http://schemas.openxmlformats.org/officeDocument/2006/relationships/slide" Target="slides/slide5.xml"/><Relationship Id="rId32" Type="http://schemas.openxmlformats.org/officeDocument/2006/relationships/font" Target="fonts/DMSans-regular.fntdata"/><Relationship Id="rId13" Type="http://schemas.openxmlformats.org/officeDocument/2006/relationships/slide" Target="slides/slide8.xml"/><Relationship Id="rId35" Type="http://schemas.openxmlformats.org/officeDocument/2006/relationships/font" Target="fonts/DMSans-boldItalic.fntdata"/><Relationship Id="rId12" Type="http://schemas.openxmlformats.org/officeDocument/2006/relationships/slide" Target="slides/slide7.xml"/><Relationship Id="rId34" Type="http://schemas.openxmlformats.org/officeDocument/2006/relationships/font" Target="fonts/DMSans-italic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nl-N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2e5ca3d374e_0_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2e5ca3d374e_0_2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g2e5ca3d374e_0_2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2e5ca3d374e_0_6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2e5ca3d374e_0_6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g2e5ca3d374e_0_6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306b9423206_0_46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306b9423206_0_46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g306b9423206_0_46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306b9423206_0_47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306b9423206_0_47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g306b9423206_0_47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2bcb6b98fad_0_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2bcb6b98fad_0_2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g2bcb6b98fad_0_2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c3d54d2aac_0_109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2c3d54d2aac_0_109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g2c3d54d2aac_0_109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06b9423206_0_37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06b9423206_0_37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g306b9423206_0_37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06b9423206_0_5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306b9423206_0_53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g306b9423206_0_53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e543098a91_0_19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2e543098a91_0_19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g2e543098a91_0_19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2e543098a91_0_37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2e543098a91_0_37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g2e543098a91_0_37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06b9423206_0_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306b9423206_0_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g306b9423206_0_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306b9423206_0_5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306b9423206_0_52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g306b9423206_0_52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2e5ca3d374e_0_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2e5ca3d374e_0_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g2e5ca3d374e_0_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6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6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6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hyperlink" Target="https://www.linkedin.com/company/eosc-beyond/" TargetMode="External"/><Relationship Id="rId4" Type="http://schemas.openxmlformats.org/officeDocument/2006/relationships/hyperlink" Target="mailto:diego.scardaci@egi.eu" TargetMode="External"/><Relationship Id="rId5" Type="http://schemas.openxmlformats.org/officeDocument/2006/relationships/hyperlink" Target="mailto:mark.dietrich@egi.eu" TargetMode="External"/><Relationship Id="rId6" Type="http://schemas.openxmlformats.org/officeDocument/2006/relationships/image" Target="../media/image9.png"/><Relationship Id="rId7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Page" type="title">
  <p:cSld name="TITLE">
    <p:bg>
      <p:bgPr>
        <a:solidFill>
          <a:srgbClr val="3363AC"/>
        </a:solid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/>
          <p:nvPr>
            <p:ph type="ctrTitle"/>
          </p:nvPr>
        </p:nvSpPr>
        <p:spPr>
          <a:xfrm>
            <a:off x="423013" y="1600200"/>
            <a:ext cx="9144000" cy="10064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500"/>
              <a:buFont typeface="Quicksand"/>
              <a:buNone/>
              <a:defRPr b="0" i="0" sz="65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423013" y="2825750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0" i="0" sz="3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6" name="Google Shape;16;p2"/>
          <p:cNvSpPr txBox="1"/>
          <p:nvPr/>
        </p:nvSpPr>
        <p:spPr>
          <a:xfrm>
            <a:off x="2160153" y="6229564"/>
            <a:ext cx="9144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</a:pPr>
            <a:r>
              <a:rPr lang="nl-NL" sz="15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17</a:t>
            </a:r>
            <a:r>
              <a:rPr b="0" i="0" lang="nl-NL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| 0</a:t>
            </a:r>
            <a:r>
              <a:rPr lang="nl-NL" sz="15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6</a:t>
            </a:r>
            <a:r>
              <a:rPr b="0" i="0" lang="nl-NL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| 202</a:t>
            </a:r>
            <a:r>
              <a:rPr lang="nl-NL" sz="15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4</a:t>
            </a:r>
            <a:endParaRPr b="0" i="0" sz="15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7" name="Google Shape;17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51250" y="398145"/>
            <a:ext cx="4403774" cy="61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09358" y="4832230"/>
            <a:ext cx="4833427" cy="2706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9500" y="6213234"/>
            <a:ext cx="1461950" cy="326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Page 3">
  <p:cSld name="Text Page 3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809358" y="4832230"/>
            <a:ext cx="4833427" cy="2706224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3"/>
          <p:cNvSpPr txBox="1"/>
          <p:nvPr>
            <p:ph idx="1" type="body"/>
          </p:nvPr>
        </p:nvSpPr>
        <p:spPr>
          <a:xfrm>
            <a:off x="331463" y="1670958"/>
            <a:ext cx="9830100" cy="43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500"/>
              <a:buChar char="•"/>
              <a:defRPr sz="1500">
                <a:solidFill>
                  <a:srgbClr val="3A3838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500"/>
              <a:buChar char="•"/>
              <a:defRPr sz="1500">
                <a:solidFill>
                  <a:srgbClr val="3A3838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500"/>
              <a:buChar char="•"/>
              <a:defRPr sz="1500">
                <a:solidFill>
                  <a:srgbClr val="3A3838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500"/>
              <a:buChar char="•"/>
              <a:defRPr sz="1500">
                <a:solidFill>
                  <a:srgbClr val="3A3838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type="title"/>
          </p:nvPr>
        </p:nvSpPr>
        <p:spPr>
          <a:xfrm>
            <a:off x="3635171" y="235625"/>
            <a:ext cx="6727500" cy="60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63AC"/>
              </a:buClr>
              <a:buSzPts val="3500"/>
              <a:buFont typeface="Quicksand"/>
              <a:buNone/>
              <a:defRPr b="0" i="0" sz="3500">
                <a:solidFill>
                  <a:srgbClr val="3363AC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EE7444"/>
              </a:buClr>
              <a:buSzPts val="1400"/>
              <a:buNone/>
              <a:defRPr>
                <a:solidFill>
                  <a:srgbClr val="EE7444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EE7444"/>
              </a:buClr>
              <a:buSzPts val="1400"/>
              <a:buNone/>
              <a:defRPr>
                <a:solidFill>
                  <a:srgbClr val="EE7444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EE7444"/>
              </a:buClr>
              <a:buSzPts val="1400"/>
              <a:buNone/>
              <a:defRPr>
                <a:solidFill>
                  <a:srgbClr val="EE7444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EE7444"/>
              </a:buClr>
              <a:buSzPts val="1400"/>
              <a:buNone/>
              <a:defRPr>
                <a:solidFill>
                  <a:srgbClr val="EE7444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EE7444"/>
              </a:buClr>
              <a:buSzPts val="1400"/>
              <a:buNone/>
              <a:defRPr>
                <a:solidFill>
                  <a:srgbClr val="EE7444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EE7444"/>
              </a:buClr>
              <a:buSzPts val="1400"/>
              <a:buNone/>
              <a:defRPr>
                <a:solidFill>
                  <a:srgbClr val="EE7444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EE7444"/>
              </a:buClr>
              <a:buSzPts val="1400"/>
              <a:buNone/>
              <a:defRPr>
                <a:solidFill>
                  <a:srgbClr val="EE7444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EE7444"/>
              </a:buClr>
              <a:buSzPts val="1400"/>
              <a:buNone/>
              <a:defRPr>
                <a:solidFill>
                  <a:srgbClr val="EE7444"/>
                </a:solidFill>
              </a:defRPr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9290222" y="6423497"/>
            <a:ext cx="2743200" cy="2308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0" lvl="1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indent="0" lvl="2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indent="0" lvl="3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indent="0" lvl="4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indent="0" lvl="5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indent="0" lvl="6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indent="0" lvl="7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indent="0" lvl="8" mar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sp>
        <p:nvSpPr>
          <p:cNvPr id="25" name="Google Shape;25;p3"/>
          <p:cNvSpPr txBox="1"/>
          <p:nvPr>
            <p:ph idx="2" type="body"/>
          </p:nvPr>
        </p:nvSpPr>
        <p:spPr>
          <a:xfrm>
            <a:off x="331466" y="995712"/>
            <a:ext cx="98301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C0C0C"/>
              </a:buClr>
              <a:buSzPts val="1900"/>
              <a:buNone/>
              <a:defRPr b="0" i="0" sz="1900">
                <a:solidFill>
                  <a:srgbClr val="0C0C0C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6" name="Google Shape;26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1900" y="366700"/>
            <a:ext cx="2850451" cy="399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+ Image Page 2">
  <p:cSld name="Text + Image Page 2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809358" y="4832230"/>
            <a:ext cx="4833427" cy="2706224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9290222" y="6423497"/>
            <a:ext cx="2743200" cy="2308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900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0" lvl="1" marL="0" algn="r">
              <a:spcBef>
                <a:spcPts val="0"/>
              </a:spcBef>
              <a:buNone/>
              <a:defRPr b="0" i="0" sz="900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indent="0" lvl="2" marL="0" algn="r">
              <a:spcBef>
                <a:spcPts val="0"/>
              </a:spcBef>
              <a:buNone/>
              <a:defRPr b="0" i="0" sz="900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indent="0" lvl="3" marL="0" algn="r">
              <a:spcBef>
                <a:spcPts val="0"/>
              </a:spcBef>
              <a:buNone/>
              <a:defRPr b="0" i="0" sz="900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indent="0" lvl="4" marL="0" algn="r">
              <a:spcBef>
                <a:spcPts val="0"/>
              </a:spcBef>
              <a:buNone/>
              <a:defRPr b="0" i="0" sz="900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indent="0" lvl="5" marL="0" algn="r">
              <a:spcBef>
                <a:spcPts val="0"/>
              </a:spcBef>
              <a:buNone/>
              <a:defRPr b="0" i="0" sz="900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indent="0" lvl="6" marL="0" algn="r">
              <a:spcBef>
                <a:spcPts val="0"/>
              </a:spcBef>
              <a:buNone/>
              <a:defRPr b="0" i="0" sz="900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indent="0" lvl="7" marL="0" algn="r">
              <a:spcBef>
                <a:spcPts val="0"/>
              </a:spcBef>
              <a:buNone/>
              <a:defRPr b="0" i="0" sz="900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indent="0" lvl="8" marL="0" algn="r">
              <a:spcBef>
                <a:spcPts val="0"/>
              </a:spcBef>
              <a:buNone/>
              <a:defRPr b="0" i="0" sz="900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sp>
        <p:nvSpPr>
          <p:cNvPr id="30" name="Google Shape;30;p4"/>
          <p:cNvSpPr/>
          <p:nvPr>
            <p:ph idx="2" type="pic"/>
          </p:nvPr>
        </p:nvSpPr>
        <p:spPr>
          <a:xfrm>
            <a:off x="6624662" y="1570355"/>
            <a:ext cx="4927256" cy="4382570"/>
          </a:xfrm>
          <a:prstGeom prst="rect">
            <a:avLst/>
          </a:prstGeom>
          <a:noFill/>
          <a:ln>
            <a:noFill/>
          </a:ln>
        </p:spPr>
      </p:sp>
      <p:sp>
        <p:nvSpPr>
          <p:cNvPr id="31" name="Google Shape;31;p4"/>
          <p:cNvSpPr txBox="1"/>
          <p:nvPr/>
        </p:nvSpPr>
        <p:spPr>
          <a:xfrm>
            <a:off x="282422" y="6441230"/>
            <a:ext cx="60981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900">
                <a:solidFill>
                  <a:srgbClr val="262626"/>
                </a:solidFill>
                <a:latin typeface="Roboto Light"/>
                <a:ea typeface="Roboto Light"/>
                <a:cs typeface="Roboto Light"/>
                <a:sym typeface="Roboto Light"/>
              </a:rPr>
              <a:t>Presentation title </a:t>
            </a:r>
            <a:r>
              <a:rPr lang="nl-NL" sz="900">
                <a:solidFill>
                  <a:srgbClr val="008691"/>
                </a:solidFill>
                <a:latin typeface="Roboto Light"/>
                <a:ea typeface="Roboto Light"/>
                <a:cs typeface="Roboto Light"/>
                <a:sym typeface="Roboto Light"/>
              </a:rPr>
              <a:t>|</a:t>
            </a:r>
            <a:r>
              <a:rPr lang="nl-NL" sz="900">
                <a:solidFill>
                  <a:srgbClr val="262626"/>
                </a:solidFill>
                <a:latin typeface="Roboto Light"/>
                <a:ea typeface="Roboto Light"/>
                <a:cs typeface="Roboto Light"/>
                <a:sym typeface="Roboto Light"/>
              </a:rPr>
              <a:t> Name Surname</a:t>
            </a:r>
            <a:endParaRPr sz="900">
              <a:solidFill>
                <a:srgbClr val="262626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32" name="Google Shape;32;p4"/>
          <p:cNvSpPr txBox="1"/>
          <p:nvPr>
            <p:ph type="title"/>
          </p:nvPr>
        </p:nvSpPr>
        <p:spPr>
          <a:xfrm>
            <a:off x="3635171" y="235625"/>
            <a:ext cx="6727500" cy="60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63AC"/>
              </a:buClr>
              <a:buSzPts val="3500"/>
              <a:buFont typeface="Quicksand"/>
              <a:buNone/>
              <a:defRPr b="0" i="0" sz="3500">
                <a:solidFill>
                  <a:srgbClr val="3363AC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E7444"/>
              </a:buClr>
              <a:buSzPts val="1400"/>
              <a:buNone/>
              <a:defRPr>
                <a:solidFill>
                  <a:srgbClr val="EE744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E7444"/>
              </a:buClr>
              <a:buSzPts val="1400"/>
              <a:buNone/>
              <a:defRPr>
                <a:solidFill>
                  <a:srgbClr val="EE744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E7444"/>
              </a:buClr>
              <a:buSzPts val="1400"/>
              <a:buNone/>
              <a:defRPr>
                <a:solidFill>
                  <a:srgbClr val="EE744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E7444"/>
              </a:buClr>
              <a:buSzPts val="1400"/>
              <a:buNone/>
              <a:defRPr>
                <a:solidFill>
                  <a:srgbClr val="EE744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E7444"/>
              </a:buClr>
              <a:buSzPts val="1400"/>
              <a:buNone/>
              <a:defRPr>
                <a:solidFill>
                  <a:srgbClr val="EE744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E7444"/>
              </a:buClr>
              <a:buSzPts val="1400"/>
              <a:buNone/>
              <a:defRPr>
                <a:solidFill>
                  <a:srgbClr val="EE744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E7444"/>
              </a:buClr>
              <a:buSzPts val="1400"/>
              <a:buNone/>
              <a:defRPr>
                <a:solidFill>
                  <a:srgbClr val="EE744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E7444"/>
              </a:buClr>
              <a:buSzPts val="1400"/>
              <a:buNone/>
              <a:defRPr>
                <a:solidFill>
                  <a:srgbClr val="EE7444"/>
                </a:solidFill>
              </a:defRPr>
            </a:lvl9pPr>
          </a:lstStyle>
          <a:p/>
        </p:txBody>
      </p:sp>
      <p:pic>
        <p:nvPicPr>
          <p:cNvPr id="33" name="Google Shape;33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1900" y="366700"/>
            <a:ext cx="2850451" cy="399350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4"/>
          <p:cNvSpPr txBox="1"/>
          <p:nvPr>
            <p:ph idx="1" type="body"/>
          </p:nvPr>
        </p:nvSpPr>
        <p:spPr>
          <a:xfrm>
            <a:off x="331463" y="1670958"/>
            <a:ext cx="9830100" cy="43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5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2385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500"/>
              <a:buChar char="•"/>
              <a:defRPr sz="1500">
                <a:solidFill>
                  <a:srgbClr val="3A3838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indent="-32385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500"/>
              <a:buChar char="•"/>
              <a:defRPr sz="1500">
                <a:solidFill>
                  <a:srgbClr val="3A3838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indent="-32385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500"/>
              <a:buChar char="•"/>
              <a:defRPr sz="1500">
                <a:solidFill>
                  <a:srgbClr val="3A3838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indent="-32385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500"/>
              <a:buChar char="•"/>
              <a:defRPr sz="1500">
                <a:solidFill>
                  <a:srgbClr val="3A3838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4"/>
          <p:cNvSpPr txBox="1"/>
          <p:nvPr>
            <p:ph idx="3" type="body"/>
          </p:nvPr>
        </p:nvSpPr>
        <p:spPr>
          <a:xfrm>
            <a:off x="331466" y="995712"/>
            <a:ext cx="98301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C0C0C"/>
              </a:buClr>
              <a:buSzPts val="1900"/>
              <a:buNone/>
              <a:defRPr b="0" i="0" sz="1900">
                <a:solidFill>
                  <a:srgbClr val="0C0C0C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Page 2">
  <p:cSld name="Image Page 2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809358" y="4832230"/>
            <a:ext cx="4833427" cy="2706224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5"/>
          <p:cNvSpPr/>
          <p:nvPr>
            <p:ph idx="2" type="pic"/>
          </p:nvPr>
        </p:nvSpPr>
        <p:spPr>
          <a:xfrm>
            <a:off x="1721736" y="1570354"/>
            <a:ext cx="9830180" cy="4382570"/>
          </a:xfrm>
          <a:prstGeom prst="rect">
            <a:avLst/>
          </a:prstGeom>
          <a:noFill/>
          <a:ln>
            <a:noFill/>
          </a:ln>
        </p:spPr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9290222" y="6423497"/>
            <a:ext cx="2743200" cy="2308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900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0" lvl="1" marL="0" algn="r">
              <a:spcBef>
                <a:spcPts val="0"/>
              </a:spcBef>
              <a:buNone/>
              <a:defRPr b="0" i="0" sz="900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indent="0" lvl="2" marL="0" algn="r">
              <a:spcBef>
                <a:spcPts val="0"/>
              </a:spcBef>
              <a:buNone/>
              <a:defRPr b="0" i="0" sz="900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indent="0" lvl="3" marL="0" algn="r">
              <a:spcBef>
                <a:spcPts val="0"/>
              </a:spcBef>
              <a:buNone/>
              <a:defRPr b="0" i="0" sz="900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indent="0" lvl="4" marL="0" algn="r">
              <a:spcBef>
                <a:spcPts val="0"/>
              </a:spcBef>
              <a:buNone/>
              <a:defRPr b="0" i="0" sz="900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indent="0" lvl="5" marL="0" algn="r">
              <a:spcBef>
                <a:spcPts val="0"/>
              </a:spcBef>
              <a:buNone/>
              <a:defRPr b="0" i="0" sz="900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indent="0" lvl="6" marL="0" algn="r">
              <a:spcBef>
                <a:spcPts val="0"/>
              </a:spcBef>
              <a:buNone/>
              <a:defRPr b="0" i="0" sz="900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indent="0" lvl="7" marL="0" algn="r">
              <a:spcBef>
                <a:spcPts val="0"/>
              </a:spcBef>
              <a:buNone/>
              <a:defRPr b="0" i="0" sz="900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indent="0" lvl="8" marL="0" algn="r">
              <a:spcBef>
                <a:spcPts val="0"/>
              </a:spcBef>
              <a:buNone/>
              <a:defRPr b="0" i="0" sz="900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sp>
        <p:nvSpPr>
          <p:cNvPr id="40" name="Google Shape;40;p5"/>
          <p:cNvSpPr txBox="1"/>
          <p:nvPr/>
        </p:nvSpPr>
        <p:spPr>
          <a:xfrm>
            <a:off x="282422" y="6441230"/>
            <a:ext cx="6098058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900">
                <a:solidFill>
                  <a:srgbClr val="262626"/>
                </a:solidFill>
                <a:latin typeface="Roboto Light"/>
                <a:ea typeface="Roboto Light"/>
                <a:cs typeface="Roboto Light"/>
                <a:sym typeface="Roboto Light"/>
              </a:rPr>
              <a:t>Presentation title </a:t>
            </a:r>
            <a:r>
              <a:rPr lang="nl-NL" sz="900">
                <a:solidFill>
                  <a:srgbClr val="008691"/>
                </a:solidFill>
                <a:latin typeface="Roboto Light"/>
                <a:ea typeface="Roboto Light"/>
                <a:cs typeface="Roboto Light"/>
                <a:sym typeface="Roboto Light"/>
              </a:rPr>
              <a:t>|</a:t>
            </a:r>
            <a:r>
              <a:rPr lang="nl-NL" sz="900">
                <a:solidFill>
                  <a:srgbClr val="262626"/>
                </a:solidFill>
                <a:latin typeface="Roboto Light"/>
                <a:ea typeface="Roboto Light"/>
                <a:cs typeface="Roboto Light"/>
                <a:sym typeface="Roboto Light"/>
              </a:rPr>
              <a:t> Name Surname</a:t>
            </a:r>
            <a:endParaRPr sz="900">
              <a:solidFill>
                <a:srgbClr val="262626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41" name="Google Shape;41;p5"/>
          <p:cNvSpPr txBox="1"/>
          <p:nvPr>
            <p:ph idx="1" type="body"/>
          </p:nvPr>
        </p:nvSpPr>
        <p:spPr>
          <a:xfrm>
            <a:off x="1721741" y="895137"/>
            <a:ext cx="9830176" cy="3647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C0C0C"/>
              </a:buClr>
              <a:buSzPts val="1900"/>
              <a:buNone/>
              <a:defRPr b="0" i="0" sz="1900">
                <a:solidFill>
                  <a:srgbClr val="0C0C0C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5"/>
          <p:cNvSpPr txBox="1"/>
          <p:nvPr>
            <p:ph type="title"/>
          </p:nvPr>
        </p:nvSpPr>
        <p:spPr>
          <a:xfrm>
            <a:off x="3635171" y="235625"/>
            <a:ext cx="6727500" cy="60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63AC"/>
              </a:buClr>
              <a:buSzPts val="3500"/>
              <a:buFont typeface="Quicksand"/>
              <a:buNone/>
              <a:defRPr b="0" i="0" sz="3500">
                <a:solidFill>
                  <a:srgbClr val="3363AC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E7444"/>
              </a:buClr>
              <a:buSzPts val="1400"/>
              <a:buNone/>
              <a:defRPr>
                <a:solidFill>
                  <a:srgbClr val="EE744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E7444"/>
              </a:buClr>
              <a:buSzPts val="1400"/>
              <a:buNone/>
              <a:defRPr>
                <a:solidFill>
                  <a:srgbClr val="EE744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E7444"/>
              </a:buClr>
              <a:buSzPts val="1400"/>
              <a:buNone/>
              <a:defRPr>
                <a:solidFill>
                  <a:srgbClr val="EE744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E7444"/>
              </a:buClr>
              <a:buSzPts val="1400"/>
              <a:buNone/>
              <a:defRPr>
                <a:solidFill>
                  <a:srgbClr val="EE744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E7444"/>
              </a:buClr>
              <a:buSzPts val="1400"/>
              <a:buNone/>
              <a:defRPr>
                <a:solidFill>
                  <a:srgbClr val="EE744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E7444"/>
              </a:buClr>
              <a:buSzPts val="1400"/>
              <a:buNone/>
              <a:defRPr>
                <a:solidFill>
                  <a:srgbClr val="EE744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E7444"/>
              </a:buClr>
              <a:buSzPts val="1400"/>
              <a:buNone/>
              <a:defRPr>
                <a:solidFill>
                  <a:srgbClr val="EE744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E7444"/>
              </a:buClr>
              <a:buSzPts val="1400"/>
              <a:buNone/>
              <a:defRPr>
                <a:solidFill>
                  <a:srgbClr val="EE7444"/>
                </a:solidFill>
              </a:defRPr>
            </a:lvl9pPr>
          </a:lstStyle>
          <a:p/>
        </p:txBody>
      </p:sp>
      <p:pic>
        <p:nvPicPr>
          <p:cNvPr id="43" name="Google Shape;43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1900" y="366700"/>
            <a:ext cx="2850451" cy="399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 Page Image">
  <p:cSld name="Full Page Image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6"/>
          <p:cNvSpPr/>
          <p:nvPr>
            <p:ph idx="2" type="pic"/>
          </p:nvPr>
        </p:nvSpPr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sp>
      <p:pic>
        <p:nvPicPr>
          <p:cNvPr id="46" name="Google Shape;46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58725" y="364409"/>
            <a:ext cx="2858501" cy="400525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6"/>
          <p:cNvSpPr txBox="1"/>
          <p:nvPr>
            <p:ph idx="1" type="body"/>
          </p:nvPr>
        </p:nvSpPr>
        <p:spPr>
          <a:xfrm>
            <a:off x="-7773" y="1650342"/>
            <a:ext cx="50823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0" i="0" sz="2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Page 1">
  <p:cSld name="Divider Page 1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7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3363A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C0C0C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50" name="Google Shape;50;p7"/>
          <p:cNvSpPr/>
          <p:nvPr>
            <p:ph idx="2" type="pic"/>
          </p:nvPr>
        </p:nvSpPr>
        <p:spPr>
          <a:xfrm>
            <a:off x="6096000" y="0"/>
            <a:ext cx="6096000" cy="6857999"/>
          </a:xfrm>
          <a:prstGeom prst="rect">
            <a:avLst/>
          </a:prstGeom>
          <a:noFill/>
          <a:ln>
            <a:noFill/>
          </a:ln>
        </p:spPr>
      </p:sp>
      <p:sp>
        <p:nvSpPr>
          <p:cNvPr id="51" name="Google Shape;51;p7"/>
          <p:cNvSpPr txBox="1"/>
          <p:nvPr>
            <p:ph type="title"/>
          </p:nvPr>
        </p:nvSpPr>
        <p:spPr>
          <a:xfrm>
            <a:off x="668192" y="940672"/>
            <a:ext cx="5082367" cy="6038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Quicksand"/>
              <a:buNone/>
              <a:defRPr b="0" i="0" sz="35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" type="body"/>
          </p:nvPr>
        </p:nvSpPr>
        <p:spPr>
          <a:xfrm>
            <a:off x="668192" y="1650367"/>
            <a:ext cx="5082368" cy="3647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0" i="0" sz="2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3" name="Google Shape;53;p7"/>
          <p:cNvSpPr txBox="1"/>
          <p:nvPr>
            <p:ph idx="3" type="body"/>
          </p:nvPr>
        </p:nvSpPr>
        <p:spPr>
          <a:xfrm>
            <a:off x="668192" y="2270760"/>
            <a:ext cx="5082367" cy="36821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Char char="•"/>
              <a:defRPr sz="15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Char char="•"/>
              <a:defRPr sz="15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Char char="•"/>
              <a:defRPr sz="15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Char char="•"/>
              <a:defRPr sz="15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4" name="Google Shape;54;p7"/>
          <p:cNvSpPr txBox="1"/>
          <p:nvPr/>
        </p:nvSpPr>
        <p:spPr>
          <a:xfrm>
            <a:off x="282422" y="6441230"/>
            <a:ext cx="27276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nl-NL" sz="9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EOSC Beyond Kick-off meeting</a:t>
            </a:r>
            <a:endParaRPr sz="90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55" name="Google Shape;55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58725" y="364409"/>
            <a:ext cx="2858501" cy="400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Page 2">
  <p:cSld name="Divider Page 2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8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3363A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C0C0C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58" name="Google Shape;58;p8"/>
          <p:cNvSpPr/>
          <p:nvPr>
            <p:ph idx="2" type="pic"/>
          </p:nvPr>
        </p:nvSpPr>
        <p:spPr>
          <a:xfrm>
            <a:off x="0" y="1"/>
            <a:ext cx="6096000" cy="6857999"/>
          </a:xfrm>
          <a:prstGeom prst="rect">
            <a:avLst/>
          </a:prstGeom>
          <a:noFill/>
          <a:ln>
            <a:noFill/>
          </a:ln>
        </p:spPr>
      </p:sp>
      <p:sp>
        <p:nvSpPr>
          <p:cNvPr id="59" name="Google Shape;59;p8"/>
          <p:cNvSpPr txBox="1"/>
          <p:nvPr/>
        </p:nvSpPr>
        <p:spPr>
          <a:xfrm>
            <a:off x="6398432" y="6441230"/>
            <a:ext cx="51021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nl-NL" sz="9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rPr>
              <a:t>EOSC Beyond Kick-off meeting</a:t>
            </a:r>
            <a:endParaRPr sz="900">
              <a:solidFill>
                <a:schemeClr val="l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60" name="Google Shape;60;p8"/>
          <p:cNvSpPr txBox="1"/>
          <p:nvPr>
            <p:ph type="title"/>
          </p:nvPr>
        </p:nvSpPr>
        <p:spPr>
          <a:xfrm>
            <a:off x="6787052" y="940672"/>
            <a:ext cx="5082367" cy="6038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Quicksand"/>
              <a:buNone/>
              <a:defRPr b="0" i="0" sz="35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8"/>
          <p:cNvSpPr txBox="1"/>
          <p:nvPr>
            <p:ph idx="1" type="body"/>
          </p:nvPr>
        </p:nvSpPr>
        <p:spPr>
          <a:xfrm>
            <a:off x="6787052" y="1650367"/>
            <a:ext cx="5082368" cy="3647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0" i="0" sz="2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2" name="Google Shape;62;p8"/>
          <p:cNvSpPr txBox="1"/>
          <p:nvPr>
            <p:ph idx="3" type="body"/>
          </p:nvPr>
        </p:nvSpPr>
        <p:spPr>
          <a:xfrm>
            <a:off x="6787052" y="2270760"/>
            <a:ext cx="5082367" cy="36821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Char char="•"/>
              <a:defRPr sz="15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Char char="•"/>
              <a:defRPr sz="15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Char char="•"/>
              <a:defRPr sz="15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Char char="•"/>
              <a:defRPr sz="1500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63" name="Google Shape;63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58725" y="364409"/>
            <a:ext cx="2858501" cy="400525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8"/>
          <p:cNvSpPr txBox="1"/>
          <p:nvPr>
            <p:ph idx="4" type="body"/>
          </p:nvPr>
        </p:nvSpPr>
        <p:spPr>
          <a:xfrm>
            <a:off x="-7773" y="1650342"/>
            <a:ext cx="5082300" cy="3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0" i="0" sz="2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ekop">
  <p:cSld name="Sectiekop">
    <p:bg>
      <p:bgPr>
        <a:solidFill>
          <a:schemeClr val="lt1"/>
        </a:soli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54225" y="396910"/>
            <a:ext cx="4385602" cy="614425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9"/>
          <p:cNvSpPr txBox="1"/>
          <p:nvPr/>
        </p:nvSpPr>
        <p:spPr>
          <a:xfrm>
            <a:off x="469500" y="1586225"/>
            <a:ext cx="5599800" cy="167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300">
                <a:latin typeface="Roboto Light"/>
                <a:ea typeface="Roboto Light"/>
                <a:cs typeface="Roboto Light"/>
                <a:sym typeface="Roboto Light"/>
              </a:rPr>
              <a:t>www.eosc-beyond.eu</a:t>
            </a:r>
            <a:r>
              <a:rPr lang="nl-NL" sz="1300">
                <a:solidFill>
                  <a:srgbClr val="EE7444"/>
                </a:solidFill>
                <a:latin typeface="Roboto Light"/>
                <a:ea typeface="Roboto Light"/>
                <a:cs typeface="Roboto Light"/>
                <a:sym typeface="Roboto Light"/>
              </a:rPr>
              <a:t> (Spring 2024)</a:t>
            </a:r>
            <a:endParaRPr sz="1300">
              <a:solidFill>
                <a:srgbClr val="EE7444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300">
                <a:solidFill>
                  <a:srgbClr val="EE7444"/>
                </a:solidFill>
                <a:latin typeface="Roboto Light"/>
                <a:ea typeface="Roboto Light"/>
                <a:cs typeface="Roboto Light"/>
                <a:sym typeface="Roboto Light"/>
              </a:rPr>
              <a:t>LinkedIn </a:t>
            </a:r>
            <a:r>
              <a:rPr lang="nl-NL" sz="1300" u="sng">
                <a:solidFill>
                  <a:schemeClr val="hlink"/>
                </a:solidFill>
                <a:latin typeface="Roboto Light"/>
                <a:ea typeface="Roboto Light"/>
                <a:cs typeface="Roboto Light"/>
                <a:sym typeface="Roboto Light"/>
                <a:hlinkClick r:id="rId3"/>
              </a:rPr>
              <a:t>/company/eosc-beyond/</a:t>
            </a:r>
            <a:r>
              <a:rPr lang="nl-NL" sz="1300">
                <a:solidFill>
                  <a:srgbClr val="EE7444"/>
                </a:solidFill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endParaRPr sz="1300">
              <a:solidFill>
                <a:srgbClr val="EE7444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300">
                <a:solidFill>
                  <a:srgbClr val="EE7444"/>
                </a:solidFill>
                <a:latin typeface="Roboto Light"/>
                <a:ea typeface="Roboto Light"/>
                <a:cs typeface="Roboto Light"/>
                <a:sym typeface="Roboto Light"/>
              </a:rPr>
              <a:t>Email </a:t>
            </a:r>
            <a:r>
              <a:rPr lang="nl-NL" sz="1300" u="sng">
                <a:solidFill>
                  <a:schemeClr val="hlink"/>
                </a:solidFill>
                <a:latin typeface="Roboto Light"/>
                <a:ea typeface="Roboto Light"/>
                <a:cs typeface="Roboto Light"/>
                <a:sym typeface="Roboto Light"/>
                <a:hlinkClick r:id="rId4"/>
              </a:rPr>
              <a:t>diego.scardaci@egi.eu</a:t>
            </a:r>
            <a:r>
              <a:rPr lang="nl-NL" sz="1300">
                <a:solidFill>
                  <a:srgbClr val="EE7444"/>
                </a:solidFill>
                <a:latin typeface="Roboto Light"/>
                <a:ea typeface="Roboto Light"/>
                <a:cs typeface="Roboto Light"/>
                <a:sym typeface="Roboto Light"/>
              </a:rPr>
              <a:t>, </a:t>
            </a:r>
            <a:r>
              <a:rPr lang="nl-NL" sz="1300" u="sng">
                <a:solidFill>
                  <a:schemeClr val="hlink"/>
                </a:solidFill>
                <a:latin typeface="Roboto Light"/>
                <a:ea typeface="Roboto Light"/>
                <a:cs typeface="Roboto Light"/>
                <a:sym typeface="Roboto Light"/>
                <a:hlinkClick r:id="rId5"/>
              </a:rPr>
              <a:t>mark.dietrich@egi.eu</a:t>
            </a:r>
            <a:r>
              <a:rPr lang="nl-NL" sz="1300">
                <a:solidFill>
                  <a:srgbClr val="EE7444"/>
                </a:solidFill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endParaRPr sz="1300">
              <a:solidFill>
                <a:srgbClr val="EE7444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68" name="Google Shape;68;p9"/>
          <p:cNvSpPr txBox="1"/>
          <p:nvPr/>
        </p:nvSpPr>
        <p:spPr>
          <a:xfrm>
            <a:off x="460227" y="1160225"/>
            <a:ext cx="4385700" cy="4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800">
                <a:solidFill>
                  <a:schemeClr val="dk1"/>
                </a:solidFill>
                <a:latin typeface="Quicksand SemiBold"/>
                <a:ea typeface="Quicksand SemiBold"/>
                <a:cs typeface="Quicksand SemiBold"/>
                <a:sym typeface="Quicksand SemiBold"/>
              </a:rPr>
              <a:t>Get in touch with us</a:t>
            </a:r>
            <a:endParaRPr sz="1800">
              <a:solidFill>
                <a:schemeClr val="dk1"/>
              </a:solidFill>
              <a:latin typeface="Quicksand SemiBold"/>
              <a:ea typeface="Quicksand SemiBold"/>
              <a:cs typeface="Quicksand SemiBold"/>
              <a:sym typeface="Quicksand SemiBold"/>
            </a:endParaRPr>
          </a:p>
        </p:txBody>
      </p:sp>
      <p:pic>
        <p:nvPicPr>
          <p:cNvPr id="69" name="Google Shape;69;p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9500" y="6215250"/>
            <a:ext cx="1461950" cy="32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809358" y="4832230"/>
            <a:ext cx="4833427" cy="2706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4. Blank - Title with Background">
  <p:cSld name="Blank - Title with Background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" id="72" name="Google Shape;72;p10"/>
          <p:cNvPicPr preferRelativeResize="0"/>
          <p:nvPr/>
        </p:nvPicPr>
        <p:blipFill rotWithShape="1">
          <a:blip r:embed="rId2">
            <a:alphaModFix amt="25000"/>
          </a:blip>
          <a:srcRect b="9" l="0" r="0" t="9"/>
          <a:stretch/>
        </p:blipFill>
        <p:spPr>
          <a:xfrm>
            <a:off x="9928475" y="407965"/>
            <a:ext cx="2451104" cy="6157938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0"/>
          <p:cNvSpPr txBox="1"/>
          <p:nvPr>
            <p:ph idx="1" type="body"/>
          </p:nvPr>
        </p:nvSpPr>
        <p:spPr>
          <a:xfrm>
            <a:off x="1281907" y="877888"/>
            <a:ext cx="10515600" cy="2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22850" spcFirstLastPara="1" rIns="22850" wrap="square" tIns="2285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28282"/>
              </a:buClr>
              <a:buSzPts val="1600"/>
              <a:buFont typeface="DM Sans"/>
              <a:buNone/>
              <a:defRPr b="0" i="0" sz="1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28282"/>
              </a:buClr>
              <a:buSzPts val="1600"/>
              <a:buFont typeface="DM Sans"/>
              <a:buNone/>
              <a:defRPr b="0" i="0" sz="1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28282"/>
              </a:buClr>
              <a:buSzPts val="1600"/>
              <a:buFont typeface="DM Sans"/>
              <a:buNone/>
              <a:defRPr b="0" i="0" sz="1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28282"/>
              </a:buClr>
              <a:buSzPts val="1600"/>
              <a:buFont typeface="DM Sans"/>
              <a:buNone/>
              <a:defRPr b="0" i="0" sz="1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28282"/>
              </a:buClr>
              <a:buSzPts val="1600"/>
              <a:buFont typeface="DM Sans"/>
              <a:buNone/>
              <a:defRPr b="0" i="0" sz="1600" u="none" cap="none" strike="noStrike">
                <a:solidFill>
                  <a:srgbClr val="828282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-3683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DM Sans"/>
              <a:buChar char="•"/>
              <a:defRPr b="1" i="0" sz="18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-3683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DM Sans"/>
              <a:buChar char="•"/>
              <a:defRPr b="1" i="0" sz="18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-3683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DM Sans"/>
              <a:buChar char="•"/>
              <a:defRPr b="1" i="0" sz="18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-3683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DM Sans"/>
              <a:buChar char="•"/>
              <a:defRPr b="1" i="0" sz="1800" u="none" cap="none" strike="noStrik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/>
        </p:txBody>
      </p:sp>
      <p:sp>
        <p:nvSpPr>
          <p:cNvPr id="74" name="Google Shape;74;p10"/>
          <p:cNvSpPr txBox="1"/>
          <p:nvPr>
            <p:ph idx="12" type="sldNum"/>
          </p:nvPr>
        </p:nvSpPr>
        <p:spPr>
          <a:xfrm>
            <a:off x="11606463" y="6515830"/>
            <a:ext cx="3417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sp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900"/>
              <a:buFont typeface="DM Sans"/>
              <a:buNone/>
              <a:defRPr b="0" i="0" sz="9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900"/>
              <a:buFont typeface="DM Sans"/>
              <a:buNone/>
              <a:defRPr b="0" i="0" sz="9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900"/>
              <a:buFont typeface="DM Sans"/>
              <a:buNone/>
              <a:defRPr b="0" i="0" sz="9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900"/>
              <a:buFont typeface="DM Sans"/>
              <a:buNone/>
              <a:defRPr b="0" i="0" sz="9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900"/>
              <a:buFont typeface="DM Sans"/>
              <a:buNone/>
              <a:defRPr b="0" i="0" sz="9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900"/>
              <a:buFont typeface="DM Sans"/>
              <a:buNone/>
              <a:defRPr b="0" i="0" sz="9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900"/>
              <a:buFont typeface="DM Sans"/>
              <a:buNone/>
              <a:defRPr b="0" i="0" sz="9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900"/>
              <a:buFont typeface="DM Sans"/>
              <a:buNone/>
              <a:defRPr b="0" i="0" sz="9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900"/>
              <a:buFont typeface="DM Sans"/>
              <a:buNone/>
              <a:defRPr b="0" i="0" sz="900" u="none" cap="none" strike="noStrike">
                <a:solidFill>
                  <a:srgbClr val="999999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sp>
        <p:nvSpPr>
          <p:cNvPr id="75" name="Google Shape;75;p10"/>
          <p:cNvSpPr txBox="1"/>
          <p:nvPr>
            <p:ph type="title"/>
          </p:nvPr>
        </p:nvSpPr>
        <p:spPr>
          <a:xfrm>
            <a:off x="1282073" y="395408"/>
            <a:ext cx="109857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9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9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9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9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9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9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9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9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FAA"/>
              </a:buClr>
              <a:buSzPts val="9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0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oboto Light"/>
              <a:buNone/>
              <a:defRPr b="0" i="0" sz="44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4.png"/><Relationship Id="rId4" Type="http://schemas.openxmlformats.org/officeDocument/2006/relationships/image" Target="../media/image2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6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10.png"/><Relationship Id="rId5" Type="http://schemas.openxmlformats.org/officeDocument/2006/relationships/image" Target="../media/image17.png"/><Relationship Id="rId6" Type="http://schemas.openxmlformats.org/officeDocument/2006/relationships/image" Target="../media/image21.png"/><Relationship Id="rId7" Type="http://schemas.openxmlformats.org/officeDocument/2006/relationships/image" Target="../media/image16.png"/><Relationship Id="rId8" Type="http://schemas.openxmlformats.org/officeDocument/2006/relationships/image" Target="../media/image1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Relationship Id="rId4" Type="http://schemas.openxmlformats.org/officeDocument/2006/relationships/image" Target="../media/image20.png"/><Relationship Id="rId5" Type="http://schemas.openxmlformats.org/officeDocument/2006/relationships/image" Target="../media/image2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Relationship Id="rId4" Type="http://schemas.openxmlformats.org/officeDocument/2006/relationships/image" Target="../media/image15.png"/><Relationship Id="rId5" Type="http://schemas.openxmlformats.org/officeDocument/2006/relationships/image" Target="../media/image11.png"/><Relationship Id="rId6" Type="http://schemas.openxmlformats.org/officeDocument/2006/relationships/image" Target="../media/image14.png"/><Relationship Id="rId7" Type="http://schemas.openxmlformats.org/officeDocument/2006/relationships/image" Target="../media/image1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1"/>
          <p:cNvSpPr txBox="1"/>
          <p:nvPr>
            <p:ph type="ctrTitle"/>
          </p:nvPr>
        </p:nvSpPr>
        <p:spPr>
          <a:xfrm>
            <a:off x="560173" y="2895601"/>
            <a:ext cx="9144000" cy="1037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Quicksand"/>
              <a:buNone/>
            </a:pPr>
            <a:r>
              <a:rPr lang="nl-NL"/>
              <a:t>EOSC Beyond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40963"/>
              <a:buFont typeface="Quicksand"/>
              <a:buNone/>
            </a:pPr>
            <a:r>
              <a:rPr lang="nl-NL" sz="4611"/>
              <a:t>Enhancing EOSC Core capabilities and piloting EOSC Nodes</a:t>
            </a:r>
            <a:endParaRPr sz="4611"/>
          </a:p>
        </p:txBody>
      </p:sp>
      <p:sp>
        <p:nvSpPr>
          <p:cNvPr id="81" name="Google Shape;81;p11"/>
          <p:cNvSpPr txBox="1"/>
          <p:nvPr>
            <p:ph idx="1" type="subTitle"/>
          </p:nvPr>
        </p:nvSpPr>
        <p:spPr>
          <a:xfrm>
            <a:off x="560173" y="4155831"/>
            <a:ext cx="9144000" cy="8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0000" lnSpcReduction="10000"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nl-NL"/>
              <a:t>Diego Scardaci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nl-NL"/>
              <a:t>EGI Foundation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6" name="Google Shape;236;p20"/>
          <p:cNvGrpSpPr/>
          <p:nvPr/>
        </p:nvGrpSpPr>
        <p:grpSpPr>
          <a:xfrm>
            <a:off x="7997613" y="4793625"/>
            <a:ext cx="3354600" cy="1018801"/>
            <a:chOff x="1320000" y="4793625"/>
            <a:chExt cx="3354600" cy="1018801"/>
          </a:xfrm>
        </p:grpSpPr>
        <p:sp>
          <p:nvSpPr>
            <p:cNvPr id="237" name="Google Shape;237;p20"/>
            <p:cNvSpPr txBox="1"/>
            <p:nvPr/>
          </p:nvSpPr>
          <p:spPr>
            <a:xfrm>
              <a:off x="2151450" y="4793625"/>
              <a:ext cx="1691700" cy="52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sp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1000"/>
                </a:spcBef>
                <a:spcAft>
                  <a:spcPts val="0"/>
                </a:spcAft>
                <a:buNone/>
              </a:pPr>
              <a:r>
                <a:rPr lang="nl-NL" sz="2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Use cases</a:t>
              </a:r>
              <a:endParaRPr sz="2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38" name="Google Shape;238;p20"/>
            <p:cNvSpPr txBox="1"/>
            <p:nvPr/>
          </p:nvSpPr>
          <p:spPr>
            <a:xfrm>
              <a:off x="1320000" y="5164426"/>
              <a:ext cx="3354600" cy="648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1000"/>
                </a:spcBef>
                <a:spcAft>
                  <a:spcPts val="0"/>
                </a:spcAft>
                <a:buNone/>
              </a:pPr>
              <a:r>
                <a:rPr lang="nl-NL"/>
                <a:t>Highlight the interactions between Node services to implement the user stories</a:t>
              </a:r>
              <a:endParaRPr/>
            </a:p>
          </p:txBody>
        </p:sp>
      </p:grpSp>
      <p:sp>
        <p:nvSpPr>
          <p:cNvPr id="239" name="Google Shape;239;p20"/>
          <p:cNvSpPr txBox="1"/>
          <p:nvPr>
            <p:ph idx="1" type="body"/>
          </p:nvPr>
        </p:nvSpPr>
        <p:spPr>
          <a:xfrm>
            <a:off x="213450" y="1189221"/>
            <a:ext cx="10932300" cy="659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nl-NL" sz="2200"/>
              <a:t>Bottom</a:t>
            </a:r>
            <a:r>
              <a:rPr lang="nl-NL" sz="2200"/>
              <a:t>-up approach to identify connections between Nodes (including the EU Node)</a:t>
            </a:r>
            <a:endParaRPr sz="2200"/>
          </a:p>
        </p:txBody>
      </p:sp>
      <p:sp>
        <p:nvSpPr>
          <p:cNvPr id="240" name="Google Shape;240;p20"/>
          <p:cNvSpPr txBox="1"/>
          <p:nvPr>
            <p:ph type="title"/>
          </p:nvPr>
        </p:nvSpPr>
        <p:spPr>
          <a:xfrm>
            <a:off x="3635175" y="235625"/>
            <a:ext cx="7878000" cy="60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Use cases involving multiple EOSC Nodes</a:t>
            </a:r>
            <a:endParaRPr/>
          </a:p>
        </p:txBody>
      </p:sp>
      <p:sp>
        <p:nvSpPr>
          <p:cNvPr id="241" name="Google Shape;241;p20"/>
          <p:cNvSpPr txBox="1"/>
          <p:nvPr>
            <p:ph idx="12" type="sldNum"/>
          </p:nvPr>
        </p:nvSpPr>
        <p:spPr>
          <a:xfrm>
            <a:off x="9290222" y="6423497"/>
            <a:ext cx="2743200" cy="230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grpSp>
        <p:nvGrpSpPr>
          <p:cNvPr id="242" name="Google Shape;242;p20"/>
          <p:cNvGrpSpPr/>
          <p:nvPr/>
        </p:nvGrpSpPr>
        <p:grpSpPr>
          <a:xfrm>
            <a:off x="1320000" y="2252950"/>
            <a:ext cx="3354600" cy="3559476"/>
            <a:chOff x="1320000" y="2252950"/>
            <a:chExt cx="3354600" cy="3559476"/>
          </a:xfrm>
        </p:grpSpPr>
        <p:grpSp>
          <p:nvGrpSpPr>
            <p:cNvPr id="243" name="Google Shape;243;p20"/>
            <p:cNvGrpSpPr/>
            <p:nvPr/>
          </p:nvGrpSpPr>
          <p:grpSpPr>
            <a:xfrm>
              <a:off x="1719975" y="2252950"/>
              <a:ext cx="2554648" cy="3063875"/>
              <a:chOff x="1415175" y="2252950"/>
              <a:chExt cx="2554648" cy="3063875"/>
            </a:xfrm>
          </p:grpSpPr>
          <p:pic>
            <p:nvPicPr>
              <p:cNvPr id="244" name="Google Shape;244;p20"/>
              <p:cNvPicPr preferRelativeResize="0"/>
              <p:nvPr/>
            </p:nvPicPr>
            <p:blipFill rotWithShape="1">
              <a:blip r:embed="rId3">
                <a:alphaModFix/>
              </a:blip>
              <a:srcRect b="0" l="4027" r="41405" t="0"/>
              <a:stretch/>
            </p:blipFill>
            <p:spPr>
              <a:xfrm>
                <a:off x="1415175" y="2252950"/>
                <a:ext cx="2554648" cy="244887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45" name="Google Shape;245;p20"/>
              <p:cNvSpPr txBox="1"/>
              <p:nvPr/>
            </p:nvSpPr>
            <p:spPr>
              <a:xfrm>
                <a:off x="1846650" y="4793625"/>
                <a:ext cx="1691700" cy="523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spAutoFit/>
              </a:bodyPr>
              <a:lstStyle/>
              <a:p>
                <a:pPr indent="0" lvl="0" marL="0" marR="0" rtl="0" algn="l">
                  <a:lnSpc>
                    <a:spcPct val="115000"/>
                  </a:lnSpc>
                  <a:spcBef>
                    <a:spcPts val="1000"/>
                  </a:spcBef>
                  <a:spcAft>
                    <a:spcPts val="0"/>
                  </a:spcAft>
                  <a:buNone/>
                </a:pPr>
                <a:r>
                  <a:rPr lang="nl-NL" sz="2200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User stories</a:t>
                </a:r>
                <a:endParaRPr sz="22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246" name="Google Shape;246;p20"/>
            <p:cNvSpPr txBox="1"/>
            <p:nvPr/>
          </p:nvSpPr>
          <p:spPr>
            <a:xfrm>
              <a:off x="1320000" y="5164426"/>
              <a:ext cx="3354600" cy="648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1000"/>
                </a:spcBef>
                <a:spcAft>
                  <a:spcPts val="0"/>
                </a:spcAft>
                <a:buNone/>
              </a:pPr>
              <a:r>
                <a:rPr lang="nl-NL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R</a:t>
              </a:r>
              <a:r>
                <a:rPr lang="nl-NL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eal life usage scenarios driven by existing data life cycles in RIs/e-Infras</a:t>
              </a:r>
              <a:endParaRPr/>
            </a:p>
          </p:txBody>
        </p:sp>
      </p:grpSp>
      <p:grpSp>
        <p:nvGrpSpPr>
          <p:cNvPr id="247" name="Google Shape;247;p20"/>
          <p:cNvGrpSpPr/>
          <p:nvPr/>
        </p:nvGrpSpPr>
        <p:grpSpPr>
          <a:xfrm>
            <a:off x="73749" y="2599550"/>
            <a:ext cx="1827600" cy="1239700"/>
            <a:chOff x="73749" y="2599550"/>
            <a:chExt cx="1827600" cy="1239700"/>
          </a:xfrm>
        </p:grpSpPr>
        <p:sp>
          <p:nvSpPr>
            <p:cNvPr id="248" name="Google Shape;248;p20"/>
            <p:cNvSpPr/>
            <p:nvPr/>
          </p:nvSpPr>
          <p:spPr>
            <a:xfrm flipH="1" rot="5400000">
              <a:off x="493100" y="2852550"/>
              <a:ext cx="820500" cy="1152900"/>
            </a:xfrm>
            <a:prstGeom prst="upArrow">
              <a:avLst>
                <a:gd fmla="val 50000" name="adj1"/>
                <a:gd fmla="val 50008" name="adj2"/>
              </a:avLst>
            </a:prstGeom>
            <a:solidFill>
              <a:srgbClr val="0B5394"/>
            </a:solidFill>
            <a:ln cap="flat" cmpd="sng" w="28575">
              <a:solidFill>
                <a:srgbClr val="44546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20"/>
            <p:cNvSpPr txBox="1"/>
            <p:nvPr/>
          </p:nvSpPr>
          <p:spPr>
            <a:xfrm>
              <a:off x="73749" y="2599550"/>
              <a:ext cx="18276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1000"/>
                </a:spcBef>
                <a:spcAft>
                  <a:spcPts val="0"/>
                </a:spcAft>
                <a:buNone/>
              </a:pPr>
              <a:r>
                <a:rPr b="1" lang="nl-NL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Pilot nodes define</a:t>
              </a:r>
              <a:endParaRPr b="1"/>
            </a:p>
          </p:txBody>
        </p:sp>
      </p:grpSp>
      <p:grpSp>
        <p:nvGrpSpPr>
          <p:cNvPr id="250" name="Google Shape;250;p20"/>
          <p:cNvGrpSpPr/>
          <p:nvPr/>
        </p:nvGrpSpPr>
        <p:grpSpPr>
          <a:xfrm>
            <a:off x="4635525" y="2198625"/>
            <a:ext cx="3363300" cy="1640625"/>
            <a:chOff x="219550" y="2198625"/>
            <a:chExt cx="3363300" cy="1640625"/>
          </a:xfrm>
        </p:grpSpPr>
        <p:sp>
          <p:nvSpPr>
            <p:cNvPr id="251" name="Google Shape;251;p20"/>
            <p:cNvSpPr/>
            <p:nvPr/>
          </p:nvSpPr>
          <p:spPr>
            <a:xfrm flipH="1" rot="5400000">
              <a:off x="1490950" y="1747350"/>
              <a:ext cx="820500" cy="3363300"/>
            </a:xfrm>
            <a:prstGeom prst="upArrow">
              <a:avLst>
                <a:gd fmla="val 50000" name="adj1"/>
                <a:gd fmla="val 50008" name="adj2"/>
              </a:avLst>
            </a:prstGeom>
            <a:solidFill>
              <a:srgbClr val="0B5394"/>
            </a:solidFill>
            <a:ln cap="flat" cmpd="sng" w="28575">
              <a:solidFill>
                <a:srgbClr val="44546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20"/>
            <p:cNvSpPr txBox="1"/>
            <p:nvPr/>
          </p:nvSpPr>
          <p:spPr>
            <a:xfrm>
              <a:off x="835000" y="2198625"/>
              <a:ext cx="2001900" cy="89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1000"/>
                </a:spcBef>
                <a:spcAft>
                  <a:spcPts val="0"/>
                </a:spcAft>
                <a:buNone/>
              </a:pPr>
              <a:r>
                <a:rPr b="1" lang="nl-NL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User stories translated into service requirements</a:t>
              </a:r>
              <a:endParaRPr b="1"/>
            </a:p>
          </p:txBody>
        </p:sp>
      </p:grpSp>
      <p:sp>
        <p:nvSpPr>
          <p:cNvPr id="253" name="Google Shape;253;p20"/>
          <p:cNvSpPr txBox="1"/>
          <p:nvPr/>
        </p:nvSpPr>
        <p:spPr>
          <a:xfrm>
            <a:off x="4596000" y="3839250"/>
            <a:ext cx="3000000" cy="11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269999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</a:pPr>
            <a:r>
              <a:rPr lang="nl-NL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What the Node needs from the Federation (from other Nodes)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2699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</a:pPr>
            <a:r>
              <a:rPr lang="nl-NL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What the Node can offer to the EOSC Federation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54" name="Google Shape;254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88525" y="2198625"/>
            <a:ext cx="2572776" cy="2441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1"/>
          <p:cNvSpPr txBox="1"/>
          <p:nvPr>
            <p:ph idx="12" type="sldNum"/>
          </p:nvPr>
        </p:nvSpPr>
        <p:spPr>
          <a:xfrm>
            <a:off x="9290222" y="6423497"/>
            <a:ext cx="2743200" cy="230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sp>
        <p:nvSpPr>
          <p:cNvPr id="261" name="Google Shape;261;p21"/>
          <p:cNvSpPr txBox="1"/>
          <p:nvPr>
            <p:ph type="title"/>
          </p:nvPr>
        </p:nvSpPr>
        <p:spPr>
          <a:xfrm>
            <a:off x="3635175" y="235625"/>
            <a:ext cx="7878000" cy="60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Use cases involving multiple EOSC Nodes</a:t>
            </a:r>
            <a:endParaRPr/>
          </a:p>
        </p:txBody>
      </p:sp>
      <p:sp>
        <p:nvSpPr>
          <p:cNvPr id="262" name="Google Shape;262;p21"/>
          <p:cNvSpPr txBox="1"/>
          <p:nvPr>
            <p:ph idx="1" type="body"/>
          </p:nvPr>
        </p:nvSpPr>
        <p:spPr>
          <a:xfrm>
            <a:off x="102875" y="1061350"/>
            <a:ext cx="11528100" cy="527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nl-NL" sz="2000"/>
              <a:t>Identified</a:t>
            </a:r>
            <a:r>
              <a:rPr lang="nl-NL" sz="2000"/>
              <a:t> </a:t>
            </a:r>
            <a:r>
              <a:rPr b="1" lang="nl-NL" sz="2000"/>
              <a:t>46</a:t>
            </a:r>
            <a:r>
              <a:rPr b="1" lang="nl-NL" sz="2000"/>
              <a:t> User </a:t>
            </a:r>
            <a:r>
              <a:rPr b="1" lang="nl-NL" sz="2000"/>
              <a:t>Stories</a:t>
            </a:r>
            <a:r>
              <a:rPr lang="nl-NL" sz="2000"/>
              <a:t> </a:t>
            </a:r>
            <a:r>
              <a:rPr lang="nl-NL" sz="2000"/>
              <a:t>requiring services to work together across multiple nodes</a:t>
            </a:r>
            <a:endParaRPr sz="2000"/>
          </a:p>
        </p:txBody>
      </p:sp>
      <p:grpSp>
        <p:nvGrpSpPr>
          <p:cNvPr id="263" name="Google Shape;263;p21"/>
          <p:cNvGrpSpPr/>
          <p:nvPr/>
        </p:nvGrpSpPr>
        <p:grpSpPr>
          <a:xfrm>
            <a:off x="157350" y="2496675"/>
            <a:ext cx="11887200" cy="2844300"/>
            <a:chOff x="157350" y="1353675"/>
            <a:chExt cx="11887200" cy="2844300"/>
          </a:xfrm>
        </p:grpSpPr>
        <p:sp>
          <p:nvSpPr>
            <p:cNvPr id="264" name="Google Shape;264;p21"/>
            <p:cNvSpPr/>
            <p:nvPr/>
          </p:nvSpPr>
          <p:spPr>
            <a:xfrm>
              <a:off x="157350" y="1353675"/>
              <a:ext cx="11887200" cy="2844300"/>
            </a:xfrm>
            <a:prstGeom prst="roundRect">
              <a:avLst>
                <a:gd fmla="val 16667" name="adj"/>
              </a:avLst>
            </a:prstGeom>
            <a:noFill/>
            <a:ln cap="flat" cmpd="sng" w="28575">
              <a:solidFill>
                <a:srgbClr val="C9DAF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pic>
          <p:nvPicPr>
            <p:cNvPr id="265" name="Google Shape;265;p2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17575" y="1846275"/>
              <a:ext cx="11436399" cy="22151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6" name="Google Shape;266;p21"/>
            <p:cNvSpPr txBox="1"/>
            <p:nvPr/>
          </p:nvSpPr>
          <p:spPr>
            <a:xfrm>
              <a:off x="4011300" y="1353675"/>
              <a:ext cx="41694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lnSpc>
                  <a:spcPct val="130000"/>
                </a:lnSpc>
                <a:spcBef>
                  <a:spcPts val="1000"/>
                </a:spcBef>
                <a:spcAft>
                  <a:spcPts val="0"/>
                </a:spcAft>
                <a:buNone/>
              </a:pPr>
              <a:r>
                <a:rPr b="1" lang="nl-NL" sz="20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ENES Pilot Node User </a:t>
              </a:r>
              <a:r>
                <a:rPr b="1" lang="nl-NL" sz="20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Stories</a:t>
              </a:r>
              <a:r>
                <a:rPr lang="nl-NL" sz="20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2"/>
          <p:cNvSpPr txBox="1"/>
          <p:nvPr>
            <p:ph type="title"/>
          </p:nvPr>
        </p:nvSpPr>
        <p:spPr>
          <a:xfrm>
            <a:off x="3406575" y="235625"/>
            <a:ext cx="7759800" cy="60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Beyond Pilots: Potential connections to the EOSC EU Node Core Capabilities</a:t>
            </a:r>
            <a:endParaRPr/>
          </a:p>
        </p:txBody>
      </p:sp>
      <p:sp>
        <p:nvSpPr>
          <p:cNvPr id="273" name="Google Shape;273;p22"/>
          <p:cNvSpPr txBox="1"/>
          <p:nvPr>
            <p:ph idx="12" type="sldNum"/>
          </p:nvPr>
        </p:nvSpPr>
        <p:spPr>
          <a:xfrm>
            <a:off x="9290222" y="6423497"/>
            <a:ext cx="2743200" cy="230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graphicFrame>
        <p:nvGraphicFramePr>
          <p:cNvPr id="274" name="Google Shape;274;p22"/>
          <p:cNvGraphicFramePr/>
          <p:nvPr/>
        </p:nvGraphicFramePr>
        <p:xfrm>
          <a:off x="960688" y="1181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{F65E80B1-B1BB-49BB-A24F-F8029EEBA579}</a:tableStyleId>
              </a:tblPr>
              <a:tblGrid>
                <a:gridCol w="1085375"/>
                <a:gridCol w="967350"/>
                <a:gridCol w="954250"/>
                <a:gridCol w="914925"/>
                <a:gridCol w="980475"/>
                <a:gridCol w="980475"/>
                <a:gridCol w="1177175"/>
                <a:gridCol w="875550"/>
                <a:gridCol w="980475"/>
                <a:gridCol w="980475"/>
              </a:tblGrid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nl-NL" sz="1200"/>
                        <a:t>Core services VS Pilot Nodes</a:t>
                      </a:r>
                      <a:endParaRPr b="1" sz="1200"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nl-NL" sz="1200"/>
                        <a:t>NFDI</a:t>
                      </a:r>
                      <a:endParaRPr b="1" sz="1200"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nl-NL" sz="1200"/>
                        <a:t>e-Infra CZ</a:t>
                      </a:r>
                      <a:endParaRPr b="1" sz="1200"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nl-NL" sz="1200"/>
                        <a:t>EGI</a:t>
                      </a:r>
                      <a:endParaRPr b="1" sz="1200"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nl-NL" sz="1200"/>
                        <a:t>INSTRUCT</a:t>
                      </a:r>
                      <a:endParaRPr b="1" sz="1200"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nl-NL" sz="1200"/>
                        <a:t>LifeWatch</a:t>
                      </a:r>
                      <a:endParaRPr b="1" sz="1200"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nl-NL" sz="1200"/>
                        <a:t>METROFOOD</a:t>
                      </a:r>
                      <a:endParaRPr b="1" sz="1200"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nl-NL" sz="1200"/>
                        <a:t>ENES</a:t>
                      </a:r>
                      <a:endParaRPr b="1" sz="1200"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nl-NL" sz="1200"/>
                        <a:t>ENVRI</a:t>
                      </a:r>
                      <a:endParaRPr b="1" sz="1200"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nl-NL" sz="1200"/>
                        <a:t>CLARIN</a:t>
                      </a:r>
                      <a:endParaRPr b="1" sz="1200"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FE2F3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nl-NL" sz="1200"/>
                        <a:t>AAI</a:t>
                      </a:r>
                      <a:endParaRPr b="1" sz="1200"/>
                    </a:p>
                  </a:txBody>
                  <a:tcPr marT="91425" marB="91425" marR="28575" marL="2857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nl-NL"/>
                        <a:t>X</a:t>
                      </a:r>
                      <a:endParaRPr b="1"/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nl-NL">
                          <a:solidFill>
                            <a:schemeClr val="dk1"/>
                          </a:solidFill>
                        </a:rPr>
                        <a:t>X</a:t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nl-NL">
                          <a:solidFill>
                            <a:schemeClr val="dk1"/>
                          </a:solidFill>
                        </a:rPr>
                        <a:t>X</a:t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nl-NL">
                          <a:solidFill>
                            <a:schemeClr val="dk1"/>
                          </a:solidFill>
                        </a:rPr>
                        <a:t>X</a:t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nl-NL">
                          <a:solidFill>
                            <a:schemeClr val="dk1"/>
                          </a:solidFill>
                        </a:rPr>
                        <a:t>X</a:t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nl-NL">
                          <a:solidFill>
                            <a:schemeClr val="dk1"/>
                          </a:solidFill>
                        </a:rPr>
                        <a:t>X</a:t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nl-NL">
                          <a:solidFill>
                            <a:schemeClr val="dk1"/>
                          </a:solidFill>
                        </a:rPr>
                        <a:t>X</a:t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nl-NL">
                          <a:solidFill>
                            <a:schemeClr val="dk1"/>
                          </a:solidFill>
                        </a:rPr>
                        <a:t>X</a:t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nl-NL">
                          <a:solidFill>
                            <a:schemeClr val="dk1"/>
                          </a:solidFill>
                        </a:rPr>
                        <a:t>X</a:t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nl-NL" sz="1200"/>
                        <a:t>Service Accounting</a:t>
                      </a:r>
                      <a:endParaRPr b="1" sz="1200"/>
                    </a:p>
                  </a:txBody>
                  <a:tcPr marT="91425" marB="91425" marR="28575" marL="2857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nl-NL">
                          <a:solidFill>
                            <a:schemeClr val="dk1"/>
                          </a:solidFill>
                        </a:rPr>
                        <a:t>X</a:t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nl-NL">
                          <a:solidFill>
                            <a:schemeClr val="dk1"/>
                          </a:solidFill>
                        </a:rPr>
                        <a:t>X</a:t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nl-NL">
                          <a:solidFill>
                            <a:schemeClr val="dk1"/>
                          </a:solidFill>
                        </a:rPr>
                        <a:t>X</a:t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nl-NL">
                          <a:solidFill>
                            <a:schemeClr val="dk1"/>
                          </a:solidFill>
                        </a:rPr>
                        <a:t>X</a:t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nl-NL">
                          <a:solidFill>
                            <a:schemeClr val="dk1"/>
                          </a:solidFill>
                        </a:rPr>
                        <a:t>X</a:t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nl-NL" sz="1200"/>
                        <a:t>Service Monitoring</a:t>
                      </a:r>
                      <a:endParaRPr b="1" sz="1200"/>
                    </a:p>
                  </a:txBody>
                  <a:tcPr marT="91425" marB="91425" marR="28575" marL="2857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nl-NL">
                          <a:solidFill>
                            <a:schemeClr val="dk1"/>
                          </a:solidFill>
                        </a:rPr>
                        <a:t>X</a:t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nl-NL">
                          <a:solidFill>
                            <a:schemeClr val="dk1"/>
                          </a:solidFill>
                        </a:rPr>
                        <a:t>X</a:t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nl-NL">
                          <a:solidFill>
                            <a:schemeClr val="dk1"/>
                          </a:solidFill>
                        </a:rPr>
                        <a:t>X</a:t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nl-NL">
                          <a:solidFill>
                            <a:schemeClr val="dk1"/>
                          </a:solidFill>
                        </a:rPr>
                        <a:t>X</a:t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nl-NL">
                          <a:solidFill>
                            <a:schemeClr val="dk1"/>
                          </a:solidFill>
                        </a:rPr>
                        <a:t>X</a:t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nl-NL">
                          <a:solidFill>
                            <a:schemeClr val="dk1"/>
                          </a:solidFill>
                        </a:rPr>
                        <a:t>X</a:t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nl-NL">
                          <a:solidFill>
                            <a:schemeClr val="dk1"/>
                          </a:solidFill>
                        </a:rPr>
                        <a:t>X</a:t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nl-NL">
                          <a:solidFill>
                            <a:schemeClr val="dk1"/>
                          </a:solidFill>
                        </a:rPr>
                        <a:t>X</a:t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nl-NL" sz="1200"/>
                        <a:t>Research Product Accounting</a:t>
                      </a:r>
                      <a:endParaRPr b="1" sz="1200"/>
                    </a:p>
                  </a:txBody>
                  <a:tcPr marT="91425" marB="91425" marR="28575" marL="2857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nl-NL">
                          <a:solidFill>
                            <a:schemeClr val="dk1"/>
                          </a:solidFill>
                        </a:rPr>
                        <a:t>X</a:t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nl-NL">
                          <a:solidFill>
                            <a:schemeClr val="dk1"/>
                          </a:solidFill>
                        </a:rPr>
                        <a:t>X</a:t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nl-NL" sz="1200"/>
                        <a:t>Resource Catalogue</a:t>
                      </a:r>
                      <a:endParaRPr b="1" sz="1200"/>
                    </a:p>
                  </a:txBody>
                  <a:tcPr marT="91425" marB="91425" marR="28575" marL="2857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nl-NL">
                          <a:solidFill>
                            <a:schemeClr val="dk1"/>
                          </a:solidFill>
                        </a:rPr>
                        <a:t>X</a:t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nl-NL">
                          <a:solidFill>
                            <a:schemeClr val="dk1"/>
                          </a:solidFill>
                        </a:rPr>
                        <a:t>X</a:t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nl-NL">
                          <a:solidFill>
                            <a:schemeClr val="dk1"/>
                          </a:solidFill>
                        </a:rPr>
                        <a:t>X</a:t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nl-NL">
                          <a:solidFill>
                            <a:schemeClr val="dk1"/>
                          </a:solidFill>
                        </a:rPr>
                        <a:t>X</a:t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nl-NL">
                          <a:solidFill>
                            <a:schemeClr val="dk1"/>
                          </a:solidFill>
                        </a:rPr>
                        <a:t>X</a:t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nl-NL">
                          <a:solidFill>
                            <a:schemeClr val="dk1"/>
                          </a:solidFill>
                        </a:rPr>
                        <a:t>X</a:t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nl-NL">
                          <a:solidFill>
                            <a:schemeClr val="dk1"/>
                          </a:solidFill>
                        </a:rPr>
                        <a:t>X</a:t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nl-NL">
                          <a:solidFill>
                            <a:schemeClr val="dk1"/>
                          </a:solidFill>
                        </a:rPr>
                        <a:t>X</a:t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nl-NL">
                          <a:solidFill>
                            <a:schemeClr val="dk1"/>
                          </a:solidFill>
                        </a:rPr>
                        <a:t>X</a:t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nl-NL" sz="1200"/>
                        <a:t>Order Management</a:t>
                      </a:r>
                      <a:endParaRPr b="1" sz="1200"/>
                    </a:p>
                  </a:txBody>
                  <a:tcPr marT="91425" marB="91425" marR="28575" marL="2857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nl-NL">
                          <a:solidFill>
                            <a:schemeClr val="dk1"/>
                          </a:solidFill>
                        </a:rPr>
                        <a:t>X</a:t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nl-NL" sz="1200"/>
                        <a:t>Helpdesk</a:t>
                      </a:r>
                      <a:endParaRPr b="1" sz="1200"/>
                    </a:p>
                  </a:txBody>
                  <a:tcPr marT="91425" marB="91425" marR="28575" marL="2857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nl-NL">
                          <a:solidFill>
                            <a:schemeClr val="dk1"/>
                          </a:solidFill>
                        </a:rPr>
                        <a:t>X</a:t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nl-NL">
                          <a:solidFill>
                            <a:schemeClr val="dk1"/>
                          </a:solidFill>
                        </a:rPr>
                        <a:t>X</a:t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nl-NL">
                          <a:solidFill>
                            <a:schemeClr val="dk1"/>
                          </a:solidFill>
                        </a:rPr>
                        <a:t>X</a:t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nl-NL">
                          <a:solidFill>
                            <a:schemeClr val="dk1"/>
                          </a:solidFill>
                        </a:rPr>
                        <a:t>X</a:t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nl-NL">
                          <a:solidFill>
                            <a:schemeClr val="dk1"/>
                          </a:solidFill>
                        </a:rPr>
                        <a:t>X</a:t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nl-NL">
                          <a:solidFill>
                            <a:schemeClr val="dk1"/>
                          </a:solidFill>
                        </a:rPr>
                        <a:t>X</a:t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nl-NL">
                          <a:solidFill>
                            <a:schemeClr val="dk1"/>
                          </a:solidFill>
                        </a:rPr>
                        <a:t>X</a:t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nl-NL">
                          <a:solidFill>
                            <a:schemeClr val="dk1"/>
                          </a:solidFill>
                        </a:rPr>
                        <a:t>X</a:t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nl-NL" sz="1200"/>
                        <a:t>PID Service</a:t>
                      </a:r>
                      <a:endParaRPr b="1" sz="1200"/>
                    </a:p>
                  </a:txBody>
                  <a:tcPr marT="91425" marB="91425" marR="28575" marL="2857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nl-NL">
                          <a:solidFill>
                            <a:schemeClr val="dk1"/>
                          </a:solidFill>
                        </a:rPr>
                        <a:t>X</a:t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nl-NL">
                          <a:solidFill>
                            <a:schemeClr val="dk1"/>
                          </a:solidFill>
                        </a:rPr>
                        <a:t>X</a:t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nl-NL">
                          <a:solidFill>
                            <a:schemeClr val="dk1"/>
                          </a:solidFill>
                        </a:rPr>
                        <a:t>X</a:t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nl-NL">
                          <a:solidFill>
                            <a:schemeClr val="dk1"/>
                          </a:solidFill>
                        </a:rPr>
                        <a:t>X</a:t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nl-NL" sz="1200"/>
                        <a:t>Tool Market</a:t>
                      </a:r>
                      <a:endParaRPr b="1" sz="1200"/>
                    </a:p>
                  </a:txBody>
                  <a:tcPr marT="91425" marB="91425" marR="28575" marL="2857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nl-NL">
                          <a:solidFill>
                            <a:schemeClr val="dk1"/>
                          </a:solidFill>
                        </a:rPr>
                        <a:t>X</a:t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nl-NL">
                          <a:solidFill>
                            <a:schemeClr val="dk1"/>
                          </a:solidFill>
                        </a:rPr>
                        <a:t>X</a:t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nl-NL">
                          <a:solidFill>
                            <a:schemeClr val="dk1"/>
                          </a:solidFill>
                        </a:rPr>
                        <a:t>X</a:t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75" name="Google Shape;275;p22"/>
          <p:cNvSpPr/>
          <p:nvPr/>
        </p:nvSpPr>
        <p:spPr>
          <a:xfrm>
            <a:off x="10776250" y="174700"/>
            <a:ext cx="1333500" cy="958200"/>
          </a:xfrm>
          <a:prstGeom prst="wedgeRoundRectCallout">
            <a:avLst>
              <a:gd fmla="val -46864" name="adj1"/>
              <a:gd fmla="val 72722" name="adj2"/>
              <a:gd fmla="val 0" name="adj3"/>
            </a:avLst>
          </a:prstGeom>
          <a:solidFill>
            <a:srgbClr val="D9EAD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nl-NL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Initial analysis</a:t>
            </a:r>
            <a:endParaRPr b="1" sz="20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1" name="Google Shape;281;p23"/>
          <p:cNvGrpSpPr/>
          <p:nvPr/>
        </p:nvGrpSpPr>
        <p:grpSpPr>
          <a:xfrm>
            <a:off x="740400" y="2127700"/>
            <a:ext cx="3975600" cy="3642300"/>
            <a:chOff x="1807200" y="2356300"/>
            <a:chExt cx="3975600" cy="3642300"/>
          </a:xfrm>
        </p:grpSpPr>
        <p:sp>
          <p:nvSpPr>
            <p:cNvPr id="282" name="Google Shape;282;p23"/>
            <p:cNvSpPr/>
            <p:nvPr/>
          </p:nvSpPr>
          <p:spPr>
            <a:xfrm>
              <a:off x="1807200" y="2356300"/>
              <a:ext cx="3975600" cy="3642300"/>
            </a:xfrm>
            <a:prstGeom prst="roundRect">
              <a:avLst>
                <a:gd fmla="val 16667" name="adj"/>
              </a:avLst>
            </a:prstGeom>
            <a:solidFill>
              <a:srgbClr val="F7CAAC"/>
            </a:solidFill>
            <a:ln cap="flat" cmpd="sng" w="38100">
              <a:solidFill>
                <a:srgbClr val="4472C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18000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nl-NL" sz="1800">
                  <a:latin typeface="Roboto"/>
                  <a:ea typeface="Roboto"/>
                  <a:cs typeface="Roboto"/>
                  <a:sym typeface="Roboto"/>
                </a:rPr>
                <a:t>EOSC EU Node</a:t>
              </a:r>
              <a:endParaRPr b="1" sz="18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83" name="Google Shape;283;p23"/>
            <p:cNvSpPr/>
            <p:nvPr/>
          </p:nvSpPr>
          <p:spPr>
            <a:xfrm>
              <a:off x="2404200" y="3301150"/>
              <a:ext cx="2456100" cy="873900"/>
            </a:xfrm>
            <a:prstGeom prst="roundRect">
              <a:avLst>
                <a:gd fmla="val 16667" name="adj"/>
              </a:avLst>
            </a:prstGeom>
            <a:solidFill>
              <a:srgbClr val="FFFFFF"/>
            </a:solidFill>
            <a:ln cap="flat" cmpd="sng" w="38100">
              <a:solidFill>
                <a:srgbClr val="6D9EE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54000" lIns="91425" spcFirstLastPara="1" rIns="91425" wrap="square" tIns="540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nl-NL"/>
                <a:t>Application Workflow Management (orchestration)</a:t>
              </a:r>
              <a:endParaRPr b="1"/>
            </a:p>
          </p:txBody>
        </p:sp>
        <p:grpSp>
          <p:nvGrpSpPr>
            <p:cNvPr id="284" name="Google Shape;284;p23"/>
            <p:cNvGrpSpPr/>
            <p:nvPr/>
          </p:nvGrpSpPr>
          <p:grpSpPr>
            <a:xfrm>
              <a:off x="2035052" y="5206875"/>
              <a:ext cx="3065698" cy="525900"/>
              <a:chOff x="6057827" y="4315200"/>
              <a:chExt cx="3065698" cy="525900"/>
            </a:xfrm>
          </p:grpSpPr>
          <p:pic>
            <p:nvPicPr>
              <p:cNvPr id="285" name="Google Shape;285;p23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6057827" y="4367425"/>
                <a:ext cx="429625" cy="429625"/>
              </a:xfrm>
              <a:prstGeom prst="rect">
                <a:avLst/>
              </a:prstGeom>
              <a:noFill/>
              <a:ln cap="flat" cmpd="sng" w="28575">
                <a:solidFill>
                  <a:srgbClr val="C9DAF8"/>
                </a:solidFill>
                <a:prstDash val="solid"/>
                <a:round/>
                <a:headEnd len="sm" w="sm" type="none"/>
                <a:tailEnd len="sm" w="sm" type="none"/>
              </a:ln>
            </p:spPr>
          </p:pic>
          <p:sp>
            <p:nvSpPr>
              <p:cNvPr id="286" name="Google Shape;286;p23"/>
              <p:cNvSpPr/>
              <p:nvPr/>
            </p:nvSpPr>
            <p:spPr>
              <a:xfrm>
                <a:off x="6532725" y="4315200"/>
                <a:ext cx="2590800" cy="525900"/>
              </a:xfrm>
              <a:prstGeom prst="round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38100">
                <a:solidFill>
                  <a:srgbClr val="A4C2F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54000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nl-NL"/>
                  <a:t>EOSC EU Node Cloud</a:t>
                </a:r>
                <a:endParaRPr b="1"/>
              </a:p>
            </p:txBody>
          </p:sp>
        </p:grpSp>
        <p:sp>
          <p:nvSpPr>
            <p:cNvPr id="287" name="Google Shape;287;p23"/>
            <p:cNvSpPr/>
            <p:nvPr/>
          </p:nvSpPr>
          <p:spPr>
            <a:xfrm rot="5400000">
              <a:off x="5135388" y="3380962"/>
              <a:ext cx="196800" cy="747000"/>
            </a:xfrm>
            <a:prstGeom prst="roundRect">
              <a:avLst>
                <a:gd fmla="val 16667" name="adj"/>
              </a:avLst>
            </a:prstGeom>
            <a:solidFill>
              <a:srgbClr val="FFD966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288" name="Google Shape;288;p23"/>
            <p:cNvSpPr/>
            <p:nvPr/>
          </p:nvSpPr>
          <p:spPr>
            <a:xfrm flipH="1" rot="10800000">
              <a:off x="3326400" y="4243645"/>
              <a:ext cx="611700" cy="924300"/>
            </a:xfrm>
            <a:prstGeom prst="upArrow">
              <a:avLst>
                <a:gd fmla="val 50000" name="adj1"/>
                <a:gd fmla="val 50008" name="adj2"/>
              </a:avLst>
            </a:prstGeom>
            <a:solidFill>
              <a:srgbClr val="0B5394"/>
            </a:solidFill>
            <a:ln cap="flat" cmpd="sng" w="28575">
              <a:solidFill>
                <a:srgbClr val="44546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9" name="Google Shape;289;p23"/>
          <p:cNvSpPr txBox="1"/>
          <p:nvPr/>
        </p:nvSpPr>
        <p:spPr>
          <a:xfrm>
            <a:off x="3724775" y="2889214"/>
            <a:ext cx="991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Federating Capability</a:t>
            </a:r>
            <a:endParaRPr sz="1200"/>
          </a:p>
        </p:txBody>
      </p:sp>
      <p:sp>
        <p:nvSpPr>
          <p:cNvPr id="290" name="Google Shape;290;p23"/>
          <p:cNvSpPr/>
          <p:nvPr/>
        </p:nvSpPr>
        <p:spPr>
          <a:xfrm>
            <a:off x="6687525" y="1500550"/>
            <a:ext cx="5346000" cy="47265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4472C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1" name="Google Shape;291;p23"/>
          <p:cNvSpPr txBox="1"/>
          <p:nvPr>
            <p:ph type="title"/>
          </p:nvPr>
        </p:nvSpPr>
        <p:spPr>
          <a:xfrm>
            <a:off x="3635175" y="235625"/>
            <a:ext cx="8398500" cy="60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Example: Scaling up EOSC EU Node resources by federating with EGI Pilot Node</a:t>
            </a:r>
            <a:endParaRPr/>
          </a:p>
        </p:txBody>
      </p:sp>
      <p:sp>
        <p:nvSpPr>
          <p:cNvPr id="292" name="Google Shape;292;p23"/>
          <p:cNvSpPr txBox="1"/>
          <p:nvPr>
            <p:ph idx="12" type="sldNum"/>
          </p:nvPr>
        </p:nvSpPr>
        <p:spPr>
          <a:xfrm>
            <a:off x="9290222" y="6423497"/>
            <a:ext cx="2743200" cy="230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sp>
        <p:nvSpPr>
          <p:cNvPr id="293" name="Google Shape;293;p23"/>
          <p:cNvSpPr/>
          <p:nvPr/>
        </p:nvSpPr>
        <p:spPr>
          <a:xfrm>
            <a:off x="7190350" y="3894700"/>
            <a:ext cx="2180700" cy="1010700"/>
          </a:xfrm>
          <a:prstGeom prst="roundRect">
            <a:avLst>
              <a:gd fmla="val 16667" name="adj"/>
            </a:avLst>
          </a:prstGeom>
          <a:solidFill>
            <a:srgbClr val="D8E2F3"/>
          </a:solidFill>
          <a:ln cap="flat" cmpd="sng" w="38100">
            <a:solidFill>
              <a:srgbClr val="4472C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8000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nl-NL" sz="1800">
                <a:latin typeface="Roboto"/>
                <a:ea typeface="Roboto"/>
                <a:cs typeface="Roboto"/>
                <a:sym typeface="Roboto"/>
              </a:rPr>
              <a:t>EGI Node</a:t>
            </a:r>
            <a:endParaRPr b="1" sz="1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4" name="Google Shape;294;p23"/>
          <p:cNvSpPr/>
          <p:nvPr/>
        </p:nvSpPr>
        <p:spPr>
          <a:xfrm rot="-5400000">
            <a:off x="9646138" y="4026549"/>
            <a:ext cx="196800" cy="747000"/>
          </a:xfrm>
          <a:prstGeom prst="roundRect">
            <a:avLst>
              <a:gd fmla="val 16667" name="adj"/>
            </a:avLst>
          </a:prstGeom>
          <a:solidFill>
            <a:srgbClr val="FF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</p:txBody>
      </p:sp>
      <p:grpSp>
        <p:nvGrpSpPr>
          <p:cNvPr id="295" name="Google Shape;295;p23"/>
          <p:cNvGrpSpPr/>
          <p:nvPr/>
        </p:nvGrpSpPr>
        <p:grpSpPr>
          <a:xfrm>
            <a:off x="10515063" y="2091375"/>
            <a:ext cx="1292274" cy="3484500"/>
            <a:chOff x="10362663" y="1176975"/>
            <a:chExt cx="1292274" cy="3484500"/>
          </a:xfrm>
        </p:grpSpPr>
        <p:sp>
          <p:nvSpPr>
            <p:cNvPr id="296" name="Google Shape;296;p23"/>
            <p:cNvSpPr/>
            <p:nvPr/>
          </p:nvSpPr>
          <p:spPr>
            <a:xfrm>
              <a:off x="10645125" y="1176975"/>
              <a:ext cx="1009800" cy="603900"/>
            </a:xfrm>
            <a:prstGeom prst="roundRect">
              <a:avLst>
                <a:gd fmla="val 16667" name="adj"/>
              </a:avLst>
            </a:prstGeom>
            <a:solidFill>
              <a:srgbClr val="FFFFFF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nl-NL" sz="1200"/>
                <a:t>Cloud Provider 1</a:t>
              </a:r>
              <a:endParaRPr b="1" sz="1200"/>
            </a:p>
          </p:txBody>
        </p:sp>
        <p:sp>
          <p:nvSpPr>
            <p:cNvPr id="297" name="Google Shape;297;p23"/>
            <p:cNvSpPr/>
            <p:nvPr/>
          </p:nvSpPr>
          <p:spPr>
            <a:xfrm>
              <a:off x="10642650" y="2126050"/>
              <a:ext cx="1009800" cy="603900"/>
            </a:xfrm>
            <a:prstGeom prst="roundRect">
              <a:avLst>
                <a:gd fmla="val 16667" name="adj"/>
              </a:avLst>
            </a:prstGeom>
            <a:solidFill>
              <a:srgbClr val="FFFFFF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nl-NL" sz="1200"/>
                <a:t>Cloud Provider 2</a:t>
              </a:r>
              <a:endParaRPr b="1" sz="1200"/>
            </a:p>
          </p:txBody>
        </p:sp>
        <p:sp>
          <p:nvSpPr>
            <p:cNvPr id="298" name="Google Shape;298;p23"/>
            <p:cNvSpPr/>
            <p:nvPr/>
          </p:nvSpPr>
          <p:spPr>
            <a:xfrm>
              <a:off x="10645137" y="4057575"/>
              <a:ext cx="1009800" cy="603900"/>
            </a:xfrm>
            <a:prstGeom prst="roundRect">
              <a:avLst>
                <a:gd fmla="val 16667" name="adj"/>
              </a:avLst>
            </a:prstGeom>
            <a:solidFill>
              <a:srgbClr val="FFFFFF"/>
            </a:solidFill>
            <a:ln cap="flat" cmpd="sng" w="38100">
              <a:solidFill>
                <a:srgbClr val="F9CB9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nl-NL" sz="1200"/>
                <a:t>Cloud Provider n</a:t>
              </a:r>
              <a:endParaRPr b="1" sz="1200"/>
            </a:p>
          </p:txBody>
        </p:sp>
        <p:sp>
          <p:nvSpPr>
            <p:cNvPr id="299" name="Google Shape;299;p23"/>
            <p:cNvSpPr/>
            <p:nvPr/>
          </p:nvSpPr>
          <p:spPr>
            <a:xfrm>
              <a:off x="10380238" y="1398175"/>
              <a:ext cx="288600" cy="275400"/>
            </a:xfrm>
            <a:prstGeom prst="ellipse">
              <a:avLst/>
            </a:prstGeom>
            <a:solidFill>
              <a:srgbClr val="FF00FF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00" name="Google Shape;300;p23"/>
            <p:cNvSpPr/>
            <p:nvPr/>
          </p:nvSpPr>
          <p:spPr>
            <a:xfrm>
              <a:off x="10380238" y="2290300"/>
              <a:ext cx="288600" cy="275400"/>
            </a:xfrm>
            <a:prstGeom prst="ellipse">
              <a:avLst/>
            </a:prstGeom>
            <a:solidFill>
              <a:srgbClr val="FF00FF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301" name="Google Shape;301;p23"/>
            <p:cNvSpPr/>
            <p:nvPr/>
          </p:nvSpPr>
          <p:spPr>
            <a:xfrm>
              <a:off x="10362663" y="4221825"/>
              <a:ext cx="288600" cy="275400"/>
            </a:xfrm>
            <a:prstGeom prst="ellipse">
              <a:avLst/>
            </a:prstGeom>
            <a:solidFill>
              <a:srgbClr val="FF00FF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302" name="Google Shape;302;p23"/>
          <p:cNvSpPr txBox="1"/>
          <p:nvPr/>
        </p:nvSpPr>
        <p:spPr>
          <a:xfrm>
            <a:off x="6892400" y="1922238"/>
            <a:ext cx="3000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nl-NL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EGI Cloud Federation</a:t>
            </a:r>
            <a:endParaRPr b="1"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3" name="Google Shape;303;p23"/>
          <p:cNvSpPr/>
          <p:nvPr/>
        </p:nvSpPr>
        <p:spPr>
          <a:xfrm>
            <a:off x="6880851" y="4268361"/>
            <a:ext cx="288600" cy="275400"/>
          </a:xfrm>
          <a:prstGeom prst="ellipse">
            <a:avLst/>
          </a:prstGeom>
          <a:solidFill>
            <a:srgbClr val="FFD9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304" name="Google Shape;304;p23"/>
          <p:cNvSpPr txBox="1"/>
          <p:nvPr/>
        </p:nvSpPr>
        <p:spPr>
          <a:xfrm>
            <a:off x="2692349" y="4133738"/>
            <a:ext cx="1198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nl-NL" sz="1200">
                <a:solidFill>
                  <a:schemeClr val="dk1"/>
                </a:solidFill>
              </a:rPr>
              <a:t>Lot 2 resources</a:t>
            </a:r>
            <a:endParaRPr/>
          </a:p>
        </p:txBody>
      </p:sp>
      <p:sp>
        <p:nvSpPr>
          <p:cNvPr id="305" name="Google Shape;305;p23"/>
          <p:cNvSpPr/>
          <p:nvPr/>
        </p:nvSpPr>
        <p:spPr>
          <a:xfrm>
            <a:off x="1959450" y="1375450"/>
            <a:ext cx="1537500" cy="4449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7F6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nl-NL"/>
              <a:t>EOSC Users</a:t>
            </a:r>
            <a:endParaRPr b="1"/>
          </a:p>
        </p:txBody>
      </p:sp>
      <p:cxnSp>
        <p:nvCxnSpPr>
          <p:cNvPr id="306" name="Google Shape;306;p23"/>
          <p:cNvCxnSpPr>
            <a:stCxn id="305" idx="1"/>
            <a:endCxn id="283" idx="1"/>
          </p:cNvCxnSpPr>
          <p:nvPr/>
        </p:nvCxnSpPr>
        <p:spPr>
          <a:xfrm flipH="1">
            <a:off x="1337550" y="1597900"/>
            <a:ext cx="621900" cy="1911600"/>
          </a:xfrm>
          <a:prstGeom prst="bentConnector3">
            <a:avLst>
              <a:gd fmla="val 260219" name="adj1"/>
            </a:avLst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07" name="Google Shape;307;p23"/>
          <p:cNvSpPr txBox="1"/>
          <p:nvPr/>
        </p:nvSpPr>
        <p:spPr>
          <a:xfrm>
            <a:off x="269684" y="1059659"/>
            <a:ext cx="1198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nl-NL" sz="1200">
                <a:solidFill>
                  <a:schemeClr val="dk1"/>
                </a:solidFill>
              </a:rPr>
              <a:t>Submit a recipe</a:t>
            </a:r>
            <a:endParaRPr/>
          </a:p>
        </p:txBody>
      </p:sp>
      <p:cxnSp>
        <p:nvCxnSpPr>
          <p:cNvPr id="308" name="Google Shape;308;p23"/>
          <p:cNvCxnSpPr>
            <a:stCxn id="287" idx="0"/>
            <a:endCxn id="303" idx="2"/>
          </p:cNvCxnSpPr>
          <p:nvPr/>
        </p:nvCxnSpPr>
        <p:spPr>
          <a:xfrm>
            <a:off x="4540488" y="3525862"/>
            <a:ext cx="2340300" cy="880200"/>
          </a:xfrm>
          <a:prstGeom prst="bentConnector3">
            <a:avLst>
              <a:gd fmla="val 50001" name="adj1"/>
            </a:avLst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09" name="Google Shape;309;p23"/>
          <p:cNvCxnSpPr>
            <a:stCxn id="294" idx="2"/>
            <a:endCxn id="299" idx="2"/>
          </p:cNvCxnSpPr>
          <p:nvPr/>
        </p:nvCxnSpPr>
        <p:spPr>
          <a:xfrm flipH="1" rot="10800000">
            <a:off x="10118038" y="2450349"/>
            <a:ext cx="414600" cy="1949700"/>
          </a:xfrm>
          <a:prstGeom prst="bentConnector3">
            <a:avLst>
              <a:gd fmla="val 50000" name="adj1"/>
            </a:avLst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10" name="Google Shape;310;p23"/>
          <p:cNvCxnSpPr>
            <a:stCxn id="294" idx="2"/>
            <a:endCxn id="300" idx="2"/>
          </p:cNvCxnSpPr>
          <p:nvPr/>
        </p:nvCxnSpPr>
        <p:spPr>
          <a:xfrm flipH="1" rot="10800000">
            <a:off x="10118038" y="3342549"/>
            <a:ext cx="414600" cy="1057500"/>
          </a:xfrm>
          <a:prstGeom prst="bentConnector3">
            <a:avLst>
              <a:gd fmla="val 50000" name="adj1"/>
            </a:avLst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11" name="Google Shape;311;p23"/>
          <p:cNvCxnSpPr>
            <a:stCxn id="294" idx="2"/>
            <a:endCxn id="301" idx="2"/>
          </p:cNvCxnSpPr>
          <p:nvPr/>
        </p:nvCxnSpPr>
        <p:spPr>
          <a:xfrm>
            <a:off x="10118038" y="4400049"/>
            <a:ext cx="396900" cy="873900"/>
          </a:xfrm>
          <a:prstGeom prst="bentConnector3">
            <a:avLst>
              <a:gd fmla="val 51678" name="adj1"/>
            </a:avLst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12" name="Google Shape;312;p23"/>
          <p:cNvSpPr txBox="1"/>
          <p:nvPr/>
        </p:nvSpPr>
        <p:spPr>
          <a:xfrm>
            <a:off x="5102662" y="2767138"/>
            <a:ext cx="11982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nl-NL" sz="1200">
                <a:solidFill>
                  <a:schemeClr val="dk1"/>
                </a:solidFill>
              </a:rPr>
              <a:t>Additional Resources when needed</a:t>
            </a:r>
            <a:endParaRPr/>
          </a:p>
        </p:txBody>
      </p:sp>
      <p:sp>
        <p:nvSpPr>
          <p:cNvPr id="313" name="Google Shape;313;p23"/>
          <p:cNvSpPr txBox="1"/>
          <p:nvPr/>
        </p:nvSpPr>
        <p:spPr>
          <a:xfrm>
            <a:off x="4613749" y="3765088"/>
            <a:ext cx="1198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nl-NL" sz="1200">
                <a:solidFill>
                  <a:schemeClr val="dk1"/>
                </a:solidFill>
              </a:rPr>
              <a:t>EOSC IF Interfaces</a:t>
            </a:r>
            <a:endParaRPr/>
          </a:p>
        </p:txBody>
      </p:sp>
      <p:sp>
        <p:nvSpPr>
          <p:cNvPr id="314" name="Google Shape;314;p23"/>
          <p:cNvSpPr txBox="1"/>
          <p:nvPr/>
        </p:nvSpPr>
        <p:spPr>
          <a:xfrm>
            <a:off x="2032475" y="6305750"/>
            <a:ext cx="94143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-NL" sz="1700" u="sng">
                <a:solidFill>
                  <a:schemeClr val="dk1"/>
                </a:solidFill>
              </a:rPr>
              <a:t>Agreements between the EOSC EU Node and the EGI Node to enable resource federation</a:t>
            </a:r>
            <a:endParaRPr sz="1900" u="sng"/>
          </a:p>
        </p:txBody>
      </p:sp>
      <p:sp>
        <p:nvSpPr>
          <p:cNvPr id="315" name="Google Shape;315;p23"/>
          <p:cNvSpPr txBox="1"/>
          <p:nvPr/>
        </p:nvSpPr>
        <p:spPr>
          <a:xfrm>
            <a:off x="9295486" y="3765100"/>
            <a:ext cx="991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Federating Capability</a:t>
            </a:r>
            <a:endParaRPr sz="12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2"/>
          <p:cNvSpPr txBox="1"/>
          <p:nvPr>
            <p:ph type="title"/>
          </p:nvPr>
        </p:nvSpPr>
        <p:spPr>
          <a:xfrm>
            <a:off x="3635171" y="235625"/>
            <a:ext cx="6727500" cy="60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Project Overall Objective</a:t>
            </a:r>
            <a:endParaRPr/>
          </a:p>
        </p:txBody>
      </p:sp>
      <p:sp>
        <p:nvSpPr>
          <p:cNvPr id="88" name="Google Shape;88;p12"/>
          <p:cNvSpPr txBox="1"/>
          <p:nvPr>
            <p:ph idx="12" type="sldNum"/>
          </p:nvPr>
        </p:nvSpPr>
        <p:spPr>
          <a:xfrm>
            <a:off x="9290222" y="6423497"/>
            <a:ext cx="2743200" cy="230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sp>
        <p:nvSpPr>
          <p:cNvPr id="89" name="Google Shape;89;p12"/>
          <p:cNvSpPr/>
          <p:nvPr/>
        </p:nvSpPr>
        <p:spPr>
          <a:xfrm>
            <a:off x="1156050" y="1578149"/>
            <a:ext cx="9879900" cy="3701700"/>
          </a:xfrm>
          <a:prstGeom prst="roundRect">
            <a:avLst>
              <a:gd fmla="val 16667" name="adj"/>
            </a:avLst>
          </a:prstGeom>
          <a:solidFill>
            <a:srgbClr val="D8E2F3"/>
          </a:solidFill>
          <a:ln cap="flat" cmpd="sng" w="25400">
            <a:solidFill>
              <a:srgbClr val="31538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b="1" lang="nl-NL" sz="3100">
                <a:solidFill>
                  <a:srgbClr val="1E4E79"/>
                </a:solidFill>
                <a:latin typeface="Roboto"/>
                <a:ea typeface="Roboto"/>
                <a:cs typeface="Roboto"/>
                <a:sym typeface="Roboto"/>
              </a:rPr>
              <a:t>Advance</a:t>
            </a:r>
            <a:r>
              <a:rPr lang="nl-NL" sz="3100">
                <a:solidFill>
                  <a:srgbClr val="1E4E79"/>
                </a:solidFill>
                <a:latin typeface="Roboto"/>
                <a:ea typeface="Roboto"/>
                <a:cs typeface="Roboto"/>
                <a:sym typeface="Roboto"/>
              </a:rPr>
              <a:t> Open Science and innovation in research by providing </a:t>
            </a:r>
            <a:r>
              <a:rPr b="1" lang="nl-NL" sz="3100">
                <a:solidFill>
                  <a:srgbClr val="1E4E79"/>
                </a:solidFill>
                <a:latin typeface="Roboto"/>
                <a:ea typeface="Roboto"/>
                <a:cs typeface="Roboto"/>
                <a:sym typeface="Roboto"/>
              </a:rPr>
              <a:t>new EOSC Core capabilities</a:t>
            </a:r>
            <a:r>
              <a:rPr lang="nl-NL" sz="3100">
                <a:solidFill>
                  <a:srgbClr val="1E4E79"/>
                </a:solidFill>
                <a:latin typeface="Roboto"/>
                <a:ea typeface="Roboto"/>
                <a:cs typeface="Roboto"/>
                <a:sym typeface="Roboto"/>
              </a:rPr>
              <a:t> that allow scientific applications to integrate and compose multiple </a:t>
            </a:r>
            <a:r>
              <a:rPr b="1" lang="nl-NL" sz="3100">
                <a:solidFill>
                  <a:srgbClr val="1E4E79"/>
                </a:solidFill>
                <a:latin typeface="Roboto"/>
                <a:ea typeface="Roboto"/>
                <a:cs typeface="Roboto"/>
                <a:sym typeface="Roboto"/>
              </a:rPr>
              <a:t>EOSC Resources</a:t>
            </a:r>
            <a:r>
              <a:rPr lang="nl-NL" sz="3100">
                <a:solidFill>
                  <a:srgbClr val="1E4E79"/>
                </a:solidFill>
                <a:latin typeface="Roboto"/>
                <a:ea typeface="Roboto"/>
                <a:cs typeface="Roboto"/>
                <a:sym typeface="Roboto"/>
              </a:rPr>
              <a:t> from national, regional and thematic </a:t>
            </a:r>
            <a:r>
              <a:rPr b="1" lang="nl-NL" sz="3100">
                <a:solidFill>
                  <a:srgbClr val="1E4E79"/>
                </a:solidFill>
                <a:latin typeface="Roboto"/>
                <a:ea typeface="Roboto"/>
                <a:cs typeface="Roboto"/>
                <a:sym typeface="Roboto"/>
              </a:rPr>
              <a:t>EOSC Nodes</a:t>
            </a:r>
            <a:endParaRPr sz="27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3"/>
          <p:cNvSpPr txBox="1"/>
          <p:nvPr>
            <p:ph type="title"/>
          </p:nvPr>
        </p:nvSpPr>
        <p:spPr>
          <a:xfrm>
            <a:off x="1282073" y="319208"/>
            <a:ext cx="10985700" cy="538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500">
                <a:solidFill>
                  <a:srgbClr val="3363AC"/>
                </a:solidFill>
                <a:latin typeface="Quicksand"/>
                <a:ea typeface="Quicksand"/>
                <a:cs typeface="Quicksand"/>
                <a:sym typeface="Quicksand"/>
              </a:rPr>
              <a:t>Project Factsheet</a:t>
            </a:r>
            <a:endParaRPr/>
          </a:p>
        </p:txBody>
      </p:sp>
      <p:sp>
        <p:nvSpPr>
          <p:cNvPr id="96" name="Google Shape;96;p13"/>
          <p:cNvSpPr txBox="1"/>
          <p:nvPr>
            <p:ph idx="12" type="sldNum"/>
          </p:nvPr>
        </p:nvSpPr>
        <p:spPr>
          <a:xfrm>
            <a:off x="11606463" y="6515830"/>
            <a:ext cx="341700" cy="184800"/>
          </a:xfrm>
          <a:prstGeom prst="rect">
            <a:avLst/>
          </a:prstGeom>
        </p:spPr>
        <p:txBody>
          <a:bodyPr anchorCtr="0" anchor="ctr" bIns="22850" lIns="45725" spcFirstLastPara="1" rIns="45725" wrap="square" tIns="2285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900"/>
              <a:buFont typeface="DM Sans"/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sp>
        <p:nvSpPr>
          <p:cNvPr id="97" name="Google Shape;97;p13"/>
          <p:cNvSpPr/>
          <p:nvPr/>
        </p:nvSpPr>
        <p:spPr>
          <a:xfrm>
            <a:off x="552200" y="1172300"/>
            <a:ext cx="3083100" cy="50133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98" name="Google Shape;98;p13"/>
          <p:cNvSpPr/>
          <p:nvPr/>
        </p:nvSpPr>
        <p:spPr>
          <a:xfrm>
            <a:off x="3752600" y="1172300"/>
            <a:ext cx="3083100" cy="50133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99" name="Google Shape;99;p13"/>
          <p:cNvSpPr/>
          <p:nvPr/>
        </p:nvSpPr>
        <p:spPr>
          <a:xfrm>
            <a:off x="6953000" y="1172300"/>
            <a:ext cx="4795200" cy="50133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100" name="Google Shape;10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9038" y="1474275"/>
            <a:ext cx="2649427" cy="3712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1" name="Google Shape;101;p13"/>
          <p:cNvCxnSpPr/>
          <p:nvPr/>
        </p:nvCxnSpPr>
        <p:spPr>
          <a:xfrm>
            <a:off x="910775" y="2141500"/>
            <a:ext cx="2297700" cy="0"/>
          </a:xfrm>
          <a:prstGeom prst="straightConnector1">
            <a:avLst/>
          </a:prstGeom>
          <a:noFill/>
          <a:ln cap="flat" cmpd="sng" w="9525">
            <a:solidFill>
              <a:srgbClr val="678BC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2" name="Google Shape;102;p13"/>
          <p:cNvSpPr txBox="1"/>
          <p:nvPr/>
        </p:nvSpPr>
        <p:spPr>
          <a:xfrm>
            <a:off x="632125" y="2341025"/>
            <a:ext cx="2934900" cy="14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-NL" sz="1600">
                <a:solidFill>
                  <a:srgbClr val="3363AC"/>
                </a:solidFill>
                <a:latin typeface="Roboto"/>
                <a:ea typeface="Roboto"/>
                <a:cs typeface="Roboto"/>
                <a:sym typeface="Roboto"/>
              </a:rPr>
              <a:t>Call topic:</a:t>
            </a:r>
            <a:r>
              <a:rPr b="1" lang="nl-NL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nl-NL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HORIZON-INFRA-2023-EOSC-01-04</a:t>
            </a:r>
            <a:endParaRPr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Next generation services for operational and sustainable EOSC Core Infrastructure</a:t>
            </a:r>
            <a:endParaRPr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cxnSp>
        <p:nvCxnSpPr>
          <p:cNvPr id="103" name="Google Shape;103;p13"/>
          <p:cNvCxnSpPr/>
          <p:nvPr/>
        </p:nvCxnSpPr>
        <p:spPr>
          <a:xfrm>
            <a:off x="910775" y="4351300"/>
            <a:ext cx="2297700" cy="0"/>
          </a:xfrm>
          <a:prstGeom prst="straightConnector1">
            <a:avLst/>
          </a:prstGeom>
          <a:noFill/>
          <a:ln cap="flat" cmpd="sng" w="9525">
            <a:solidFill>
              <a:srgbClr val="678BC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4" name="Google Shape;104;p13"/>
          <p:cNvSpPr txBox="1"/>
          <p:nvPr/>
        </p:nvSpPr>
        <p:spPr>
          <a:xfrm>
            <a:off x="676825" y="4474625"/>
            <a:ext cx="2824800" cy="14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-NL" sz="1600">
                <a:solidFill>
                  <a:srgbClr val="3363AC"/>
                </a:solidFill>
                <a:latin typeface="Roboto"/>
                <a:ea typeface="Roboto"/>
                <a:cs typeface="Roboto"/>
                <a:sym typeface="Roboto"/>
              </a:rPr>
              <a:t>Project Officer:</a:t>
            </a:r>
            <a:endParaRPr b="1" sz="1600">
              <a:solidFill>
                <a:srgbClr val="3363A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-NL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Flavius Alexandru PANA</a:t>
            </a:r>
            <a:endParaRPr sz="1600">
              <a:solidFill>
                <a:srgbClr val="3363AC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European Research Executive Agency</a:t>
            </a:r>
            <a:endParaRPr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Unit REA.C.4</a:t>
            </a:r>
            <a:endParaRPr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05" name="Google Shape;105;p13"/>
          <p:cNvSpPr txBox="1"/>
          <p:nvPr/>
        </p:nvSpPr>
        <p:spPr>
          <a:xfrm>
            <a:off x="3877225" y="1426625"/>
            <a:ext cx="2824800" cy="14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-NL" sz="1600">
                <a:solidFill>
                  <a:srgbClr val="3363AC"/>
                </a:solidFill>
                <a:latin typeface="Roboto"/>
                <a:ea typeface="Roboto"/>
                <a:cs typeface="Roboto"/>
                <a:sym typeface="Roboto"/>
              </a:rPr>
              <a:t>Budget: </a:t>
            </a:r>
            <a:r>
              <a:rPr lang="nl-NL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10.000.000€</a:t>
            </a:r>
            <a:endParaRPr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nl-NL" sz="1600">
                <a:solidFill>
                  <a:srgbClr val="3363AC"/>
                </a:solidFill>
                <a:latin typeface="Roboto"/>
                <a:ea typeface="Roboto"/>
                <a:cs typeface="Roboto"/>
                <a:sym typeface="Roboto"/>
              </a:rPr>
              <a:t>Start: </a:t>
            </a:r>
            <a:r>
              <a:rPr lang="nl-NL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01/04/2024</a:t>
            </a:r>
            <a:endParaRPr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nl-NL" sz="1600">
                <a:solidFill>
                  <a:srgbClr val="3363AC"/>
                </a:solidFill>
                <a:latin typeface="Roboto"/>
                <a:ea typeface="Roboto"/>
                <a:cs typeface="Roboto"/>
                <a:sym typeface="Roboto"/>
              </a:rPr>
              <a:t>Duration: </a:t>
            </a:r>
            <a:r>
              <a:rPr lang="nl-NL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36 months</a:t>
            </a:r>
            <a:endParaRPr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cxnSp>
        <p:nvCxnSpPr>
          <p:cNvPr id="106" name="Google Shape;106;p13"/>
          <p:cNvCxnSpPr/>
          <p:nvPr/>
        </p:nvCxnSpPr>
        <p:spPr>
          <a:xfrm>
            <a:off x="4111175" y="3055900"/>
            <a:ext cx="2297700" cy="0"/>
          </a:xfrm>
          <a:prstGeom prst="straightConnector1">
            <a:avLst/>
          </a:prstGeom>
          <a:noFill/>
          <a:ln cap="flat" cmpd="sng" w="9525">
            <a:solidFill>
              <a:srgbClr val="678BC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7" name="Google Shape;107;p13"/>
          <p:cNvSpPr/>
          <p:nvPr/>
        </p:nvSpPr>
        <p:spPr>
          <a:xfrm>
            <a:off x="4232575" y="3317600"/>
            <a:ext cx="585000" cy="585000"/>
          </a:xfrm>
          <a:prstGeom prst="ellipse">
            <a:avLst/>
          </a:prstGeom>
          <a:solidFill>
            <a:srgbClr val="EE744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nl-NL" sz="1500">
                <a:solidFill>
                  <a:srgbClr val="3363AC"/>
                </a:solidFill>
                <a:latin typeface="Roboto"/>
                <a:ea typeface="Roboto"/>
                <a:cs typeface="Roboto"/>
                <a:sym typeface="Roboto"/>
              </a:rPr>
              <a:t>16</a:t>
            </a:r>
            <a:endParaRPr b="1" sz="1500">
              <a:solidFill>
                <a:srgbClr val="3363A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8" name="Google Shape;108;p13"/>
          <p:cNvSpPr/>
          <p:nvPr/>
        </p:nvSpPr>
        <p:spPr>
          <a:xfrm>
            <a:off x="3853675" y="4063063"/>
            <a:ext cx="885600" cy="917400"/>
          </a:xfrm>
          <a:prstGeom prst="ellipse">
            <a:avLst/>
          </a:prstGeom>
          <a:solidFill>
            <a:srgbClr val="EE744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nl-NL" sz="1600">
                <a:solidFill>
                  <a:srgbClr val="3363AC"/>
                </a:solidFill>
                <a:latin typeface="Roboto"/>
                <a:ea typeface="Roboto"/>
                <a:cs typeface="Roboto"/>
                <a:sym typeface="Roboto"/>
              </a:rPr>
              <a:t>39</a:t>
            </a:r>
            <a:endParaRPr b="1" sz="1600">
              <a:solidFill>
                <a:srgbClr val="3363A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9" name="Google Shape;109;p13"/>
          <p:cNvSpPr/>
          <p:nvPr/>
        </p:nvSpPr>
        <p:spPr>
          <a:xfrm>
            <a:off x="4210500" y="5140925"/>
            <a:ext cx="732300" cy="775200"/>
          </a:xfrm>
          <a:prstGeom prst="ellipse">
            <a:avLst/>
          </a:prstGeom>
          <a:solidFill>
            <a:srgbClr val="EE744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nl-NL" sz="1600">
                <a:solidFill>
                  <a:srgbClr val="3363AC"/>
                </a:solidFill>
                <a:latin typeface="Roboto"/>
                <a:ea typeface="Roboto"/>
                <a:cs typeface="Roboto"/>
                <a:sym typeface="Roboto"/>
              </a:rPr>
              <a:t>33</a:t>
            </a:r>
            <a:endParaRPr b="1" sz="1600">
              <a:solidFill>
                <a:srgbClr val="3363A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0" name="Google Shape;110;p13"/>
          <p:cNvSpPr txBox="1"/>
          <p:nvPr/>
        </p:nvSpPr>
        <p:spPr>
          <a:xfrm>
            <a:off x="4942775" y="3407000"/>
            <a:ext cx="1694700" cy="4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Work packages</a:t>
            </a:r>
            <a:endParaRPr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11" name="Google Shape;111;p13"/>
          <p:cNvSpPr txBox="1"/>
          <p:nvPr/>
        </p:nvSpPr>
        <p:spPr>
          <a:xfrm>
            <a:off x="4816450" y="4322225"/>
            <a:ext cx="1694700" cy="4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Deliverables</a:t>
            </a:r>
            <a:endParaRPr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12" name="Google Shape;112;p13"/>
          <p:cNvSpPr txBox="1"/>
          <p:nvPr/>
        </p:nvSpPr>
        <p:spPr>
          <a:xfrm>
            <a:off x="5007325" y="5352725"/>
            <a:ext cx="1694700" cy="4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Milestones</a:t>
            </a:r>
            <a:endParaRPr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13" name="Google Shape;113;p13"/>
          <p:cNvSpPr txBox="1"/>
          <p:nvPr/>
        </p:nvSpPr>
        <p:spPr>
          <a:xfrm>
            <a:off x="7103550" y="1426625"/>
            <a:ext cx="4644600" cy="14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-NL" sz="1600">
                <a:solidFill>
                  <a:srgbClr val="3363AC"/>
                </a:solidFill>
                <a:latin typeface="Roboto"/>
                <a:ea typeface="Roboto"/>
                <a:cs typeface="Roboto"/>
                <a:sym typeface="Roboto"/>
              </a:rPr>
              <a:t>Consortium: </a:t>
            </a:r>
            <a:r>
              <a:rPr lang="nl-NL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33</a:t>
            </a:r>
            <a:endParaRPr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243500" lvl="0" marL="360000" rtl="0" algn="l">
              <a:spcBef>
                <a:spcPts val="0"/>
              </a:spcBef>
              <a:spcAft>
                <a:spcPts val="0"/>
              </a:spcAft>
              <a:buClr>
                <a:srgbClr val="3363AC"/>
              </a:buClr>
              <a:buSzPts val="1000"/>
              <a:buFont typeface="Roboto Light"/>
              <a:buChar char="●"/>
            </a:pPr>
            <a:r>
              <a:rPr lang="nl-NL">
                <a:solidFill>
                  <a:srgbClr val="3363AC"/>
                </a:solidFill>
                <a:latin typeface="Roboto Light"/>
                <a:ea typeface="Roboto Light"/>
                <a:cs typeface="Roboto Light"/>
                <a:sym typeface="Roboto Light"/>
              </a:rPr>
              <a:t>E-Infrastructures:</a:t>
            </a:r>
            <a:r>
              <a:rPr lang="nl-NL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 EGI, OpenAIRE, EUDAT, GEANT</a:t>
            </a:r>
            <a:endParaRPr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243500" lvl="0" marL="360000" rtl="0" algn="l">
              <a:spcBef>
                <a:spcPts val="0"/>
              </a:spcBef>
              <a:spcAft>
                <a:spcPts val="0"/>
              </a:spcAft>
              <a:buClr>
                <a:srgbClr val="3363AC"/>
              </a:buClr>
              <a:buSzPts val="1000"/>
              <a:buFont typeface="Roboto Light"/>
              <a:buChar char="●"/>
            </a:pPr>
            <a:r>
              <a:rPr lang="nl-NL">
                <a:solidFill>
                  <a:srgbClr val="3363AC"/>
                </a:solidFill>
                <a:latin typeface="Roboto Light"/>
                <a:ea typeface="Roboto Light"/>
                <a:cs typeface="Roboto Light"/>
                <a:sym typeface="Roboto Light"/>
              </a:rPr>
              <a:t>Technology providers:</a:t>
            </a:r>
            <a:r>
              <a:rPr lang="nl-NL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 ATHENA, CERN, CESNET, CYFRONET, DANS, FZJ, GRNET, GWDG, IISAS, INFN, IPB, KIT, LIP, UPV, SRCE, UKIM, UPV</a:t>
            </a:r>
            <a:endParaRPr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243500" lvl="0" marL="360000" rtl="0" algn="l">
              <a:spcBef>
                <a:spcPts val="0"/>
              </a:spcBef>
              <a:spcAft>
                <a:spcPts val="0"/>
              </a:spcAft>
              <a:buClr>
                <a:srgbClr val="3363AC"/>
              </a:buClr>
              <a:buSzPts val="1000"/>
              <a:buFont typeface="Roboto Light"/>
              <a:buChar char="●"/>
            </a:pPr>
            <a:r>
              <a:rPr lang="nl-NL">
                <a:solidFill>
                  <a:srgbClr val="3363AC"/>
                </a:solidFill>
                <a:latin typeface="Roboto Light"/>
                <a:ea typeface="Roboto Light"/>
                <a:cs typeface="Roboto Light"/>
                <a:sym typeface="Roboto Light"/>
              </a:rPr>
              <a:t>Research communities:</a:t>
            </a:r>
            <a:r>
              <a:rPr lang="nl-NL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 CNB-CSIC, CESSDA (EKKE, TARKI),  CMCC, DESY, ENEA, INSTRUCT-ERIC, LifeWatch. NFDI. Premotec, UNITN</a:t>
            </a:r>
            <a:endParaRPr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14" name="Google Shape;114;p13"/>
          <p:cNvSpPr txBox="1"/>
          <p:nvPr/>
        </p:nvSpPr>
        <p:spPr>
          <a:xfrm>
            <a:off x="7204050" y="3255425"/>
            <a:ext cx="41442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-NL" sz="1600">
                <a:solidFill>
                  <a:srgbClr val="3363AC"/>
                </a:solidFill>
                <a:latin typeface="Roboto"/>
                <a:ea typeface="Roboto"/>
                <a:cs typeface="Roboto"/>
                <a:sym typeface="Roboto"/>
              </a:rPr>
              <a:t>Coordinator: </a:t>
            </a:r>
            <a:r>
              <a:rPr lang="nl-NL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EGI Foundation</a:t>
            </a:r>
            <a:endParaRPr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115" name="Google Shape;11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02400" y="3718025"/>
            <a:ext cx="3945900" cy="22239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4"/>
          <p:cNvSpPr txBox="1"/>
          <p:nvPr>
            <p:ph type="title"/>
          </p:nvPr>
        </p:nvSpPr>
        <p:spPr>
          <a:xfrm>
            <a:off x="3482771" y="235625"/>
            <a:ext cx="6727500" cy="60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Specific Objectives</a:t>
            </a:r>
            <a:endParaRPr/>
          </a:p>
        </p:txBody>
      </p:sp>
      <p:sp>
        <p:nvSpPr>
          <p:cNvPr id="122" name="Google Shape;122;p14"/>
          <p:cNvSpPr txBox="1"/>
          <p:nvPr>
            <p:ph idx="12" type="sldNum"/>
          </p:nvPr>
        </p:nvSpPr>
        <p:spPr>
          <a:xfrm>
            <a:off x="8375822" y="6423497"/>
            <a:ext cx="2743200" cy="230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grpSp>
        <p:nvGrpSpPr>
          <p:cNvPr id="123" name="Google Shape;123;p14"/>
          <p:cNvGrpSpPr/>
          <p:nvPr/>
        </p:nvGrpSpPr>
        <p:grpSpPr>
          <a:xfrm>
            <a:off x="-4470955" y="-85407"/>
            <a:ext cx="14179868" cy="7297018"/>
            <a:chOff x="-4594335" y="-704407"/>
            <a:chExt cx="10635167" cy="5472900"/>
          </a:xfrm>
        </p:grpSpPr>
        <p:sp>
          <p:nvSpPr>
            <p:cNvPr id="124" name="Google Shape;124;p14"/>
            <p:cNvSpPr/>
            <p:nvPr/>
          </p:nvSpPr>
          <p:spPr>
            <a:xfrm>
              <a:off x="-4594335" y="-704407"/>
              <a:ext cx="5472900" cy="5472900"/>
            </a:xfrm>
            <a:prstGeom prst="blockArc">
              <a:avLst>
                <a:gd fmla="val 18900000" name="adj1"/>
                <a:gd fmla="val 2700000" name="adj2"/>
                <a:gd fmla="val 395" name="adj3"/>
              </a:avLst>
            </a:prstGeom>
            <a:noFill/>
            <a:ln cap="flat" cmpd="sng" w="254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14"/>
            <p:cNvSpPr/>
            <p:nvPr/>
          </p:nvSpPr>
          <p:spPr>
            <a:xfrm>
              <a:off x="384538" y="253918"/>
              <a:ext cx="5656200" cy="508200"/>
            </a:xfrm>
            <a:prstGeom prst="rect">
              <a:avLst/>
            </a:prstGeom>
            <a:solidFill>
              <a:schemeClr val="accent2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14"/>
            <p:cNvSpPr txBox="1"/>
            <p:nvPr/>
          </p:nvSpPr>
          <p:spPr>
            <a:xfrm>
              <a:off x="384538" y="253918"/>
              <a:ext cx="5656200" cy="508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7225" lIns="537800" spcFirstLastPara="1" rIns="37225" wrap="square" tIns="372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b="1" lang="nl-NL" sz="15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Enable a European Network of pilot EOSC Nodes</a:t>
              </a:r>
              <a:endParaRPr i="0" sz="19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7" name="Google Shape;127;p14"/>
            <p:cNvSpPr/>
            <p:nvPr/>
          </p:nvSpPr>
          <p:spPr>
            <a:xfrm>
              <a:off x="66936" y="190398"/>
              <a:ext cx="635100" cy="635100"/>
            </a:xfrm>
            <a:prstGeom prst="ellipse">
              <a:avLst/>
            </a:prstGeom>
            <a:solidFill>
              <a:schemeClr val="lt1"/>
            </a:solidFill>
            <a:ln cap="flat" cmpd="sng" w="254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rPr b="1" lang="nl-NL" sz="1900">
                  <a:solidFill>
                    <a:srgbClr val="3363AC"/>
                  </a:solidFill>
                  <a:latin typeface="Roboto"/>
                  <a:ea typeface="Roboto"/>
                  <a:cs typeface="Roboto"/>
                  <a:sym typeface="Roboto"/>
                </a:rPr>
                <a:t>1</a:t>
              </a:r>
              <a:endParaRPr b="1" i="0" sz="1900" u="none" cap="none" strike="noStrike">
                <a:solidFill>
                  <a:srgbClr val="3363AC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8" name="Google Shape;128;p14"/>
            <p:cNvSpPr/>
            <p:nvPr/>
          </p:nvSpPr>
          <p:spPr>
            <a:xfrm>
              <a:off x="748672" y="1015918"/>
              <a:ext cx="5292000" cy="508200"/>
            </a:xfrm>
            <a:prstGeom prst="rect">
              <a:avLst/>
            </a:prstGeom>
            <a:solidFill>
              <a:schemeClr val="accent3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14"/>
            <p:cNvSpPr txBox="1"/>
            <p:nvPr/>
          </p:nvSpPr>
          <p:spPr>
            <a:xfrm>
              <a:off x="748672" y="1015918"/>
              <a:ext cx="5292000" cy="508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7225" lIns="537800" spcFirstLastPara="1" rIns="37225" wrap="square" tIns="372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rPr b="1" lang="nl-NL" sz="15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Accelerate the time to produce scientific applications with ready-to-use adapters</a:t>
              </a:r>
              <a:endParaRPr i="0" sz="15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0" name="Google Shape;130;p14"/>
            <p:cNvSpPr/>
            <p:nvPr/>
          </p:nvSpPr>
          <p:spPr>
            <a:xfrm>
              <a:off x="431071" y="952398"/>
              <a:ext cx="635100" cy="635100"/>
            </a:xfrm>
            <a:prstGeom prst="ellipse">
              <a:avLst/>
            </a:prstGeom>
            <a:solidFill>
              <a:schemeClr val="lt1"/>
            </a:solidFill>
            <a:ln cap="flat" cmpd="sng" w="254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None/>
              </a:pPr>
              <a:r>
                <a:rPr b="1" lang="nl-NL" sz="1900">
                  <a:solidFill>
                    <a:srgbClr val="3363AC"/>
                  </a:solidFill>
                  <a:latin typeface="Roboto"/>
                  <a:ea typeface="Roboto"/>
                  <a:cs typeface="Roboto"/>
                  <a:sym typeface="Roboto"/>
                </a:rPr>
                <a:t>2</a:t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14"/>
            <p:cNvSpPr/>
            <p:nvPr/>
          </p:nvSpPr>
          <p:spPr>
            <a:xfrm>
              <a:off x="860432" y="1777918"/>
              <a:ext cx="5180400" cy="508200"/>
            </a:xfrm>
            <a:prstGeom prst="rect">
              <a:avLst/>
            </a:prstGeom>
            <a:solidFill>
              <a:srgbClr val="BFAAD6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14"/>
            <p:cNvSpPr txBox="1"/>
            <p:nvPr/>
          </p:nvSpPr>
          <p:spPr>
            <a:xfrm>
              <a:off x="860432" y="1777918"/>
              <a:ext cx="5180400" cy="508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7225" lIns="537800" spcFirstLastPara="1" rIns="37225" wrap="square" tIns="372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b="1" lang="nl-NL" sz="1500">
                  <a:solidFill>
                    <a:schemeClr val="dk1"/>
                  </a:solidFill>
                </a:rPr>
                <a:t>Enable Open Science with machine-composability and dynamic deployment of shared Resources in the context of the EOSC Execution Framework</a:t>
              </a:r>
              <a:endPara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14"/>
            <p:cNvSpPr/>
            <p:nvPr/>
          </p:nvSpPr>
          <p:spPr>
            <a:xfrm>
              <a:off x="542831" y="1714398"/>
              <a:ext cx="635100" cy="635100"/>
            </a:xfrm>
            <a:prstGeom prst="ellipse">
              <a:avLst/>
            </a:prstGeom>
            <a:solidFill>
              <a:schemeClr val="lt1"/>
            </a:solidFill>
            <a:ln cap="flat" cmpd="sng" w="25400">
              <a:solidFill>
                <a:srgbClr val="BFAAD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None/>
              </a:pPr>
              <a:r>
                <a:rPr b="1" lang="nl-NL" sz="1900">
                  <a:solidFill>
                    <a:srgbClr val="3363AC"/>
                  </a:solidFill>
                  <a:latin typeface="Roboto"/>
                  <a:ea typeface="Roboto"/>
                  <a:cs typeface="Roboto"/>
                  <a:sym typeface="Roboto"/>
                </a:rPr>
                <a:t>3</a:t>
              </a:r>
              <a:endParaRPr i="0" sz="19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4" name="Google Shape;134;p14"/>
            <p:cNvSpPr/>
            <p:nvPr/>
          </p:nvSpPr>
          <p:spPr>
            <a:xfrm>
              <a:off x="748672" y="2539918"/>
              <a:ext cx="5292000" cy="508200"/>
            </a:xfrm>
            <a:prstGeom prst="rect">
              <a:avLst/>
            </a:prstGeom>
            <a:solidFill>
              <a:srgbClr val="599BD5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14"/>
            <p:cNvSpPr txBox="1"/>
            <p:nvPr/>
          </p:nvSpPr>
          <p:spPr>
            <a:xfrm>
              <a:off x="748672" y="2539918"/>
              <a:ext cx="5292000" cy="508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7225" lIns="537800" spcFirstLastPara="1" rIns="37225" wrap="square" tIns="372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b="1" lang="nl-NL" sz="15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Increase innovation in EOSC with an environment for the development, testing, integration and deployment of services, data and other research objects</a:t>
              </a:r>
              <a:endParaRPr i="0" sz="15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6" name="Google Shape;136;p14"/>
            <p:cNvSpPr/>
            <p:nvPr/>
          </p:nvSpPr>
          <p:spPr>
            <a:xfrm>
              <a:off x="431071" y="2476398"/>
              <a:ext cx="635100" cy="635100"/>
            </a:xfrm>
            <a:prstGeom prst="ellipse">
              <a:avLst/>
            </a:prstGeom>
            <a:solidFill>
              <a:schemeClr val="lt1"/>
            </a:solidFill>
            <a:ln cap="flat" cmpd="sng" w="25400">
              <a:solidFill>
                <a:srgbClr val="599BD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None/>
              </a:pPr>
              <a:r>
                <a:rPr b="1" lang="nl-NL" sz="1900">
                  <a:solidFill>
                    <a:srgbClr val="3363AC"/>
                  </a:solidFill>
                  <a:latin typeface="Roboto"/>
                  <a:ea typeface="Roboto"/>
                  <a:cs typeface="Roboto"/>
                  <a:sym typeface="Roboto"/>
                </a:rPr>
                <a:t>4</a:t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14"/>
            <p:cNvSpPr/>
            <p:nvPr/>
          </p:nvSpPr>
          <p:spPr>
            <a:xfrm>
              <a:off x="384538" y="3301918"/>
              <a:ext cx="5656200" cy="508200"/>
            </a:xfrm>
            <a:prstGeom prst="rect">
              <a:avLst/>
            </a:prstGeom>
            <a:solidFill>
              <a:schemeClr val="accent6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14"/>
            <p:cNvSpPr txBox="1"/>
            <p:nvPr/>
          </p:nvSpPr>
          <p:spPr>
            <a:xfrm>
              <a:off x="384538" y="3301918"/>
              <a:ext cx="5656200" cy="508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7225" lIns="537800" spcFirstLastPara="1" rIns="37225" wrap="square" tIns="372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b="1" lang="nl-NL" sz="15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Enable federated discovery and access of FAIR data across EOSC and European Data Spaces</a:t>
              </a:r>
              <a:endParaRPr i="0" sz="15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9" name="Google Shape;139;p14"/>
            <p:cNvSpPr/>
            <p:nvPr/>
          </p:nvSpPr>
          <p:spPr>
            <a:xfrm>
              <a:off x="66936" y="3238398"/>
              <a:ext cx="635100" cy="635100"/>
            </a:xfrm>
            <a:prstGeom prst="ellipse">
              <a:avLst/>
            </a:prstGeom>
            <a:solidFill>
              <a:schemeClr val="lt1"/>
            </a:solidFill>
            <a:ln cap="flat" cmpd="sng" w="25400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None/>
              </a:pPr>
              <a:r>
                <a:rPr b="1" lang="nl-NL" sz="1900">
                  <a:solidFill>
                    <a:srgbClr val="3363AC"/>
                  </a:solidFill>
                  <a:latin typeface="Roboto"/>
                  <a:ea typeface="Roboto"/>
                  <a:cs typeface="Roboto"/>
                  <a:sym typeface="Roboto"/>
                </a:rPr>
                <a:t>5</a:t>
              </a:r>
              <a:endParaRPr i="0" sz="19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5"/>
          <p:cNvSpPr txBox="1"/>
          <p:nvPr>
            <p:ph idx="12" type="sldNum"/>
          </p:nvPr>
        </p:nvSpPr>
        <p:spPr>
          <a:xfrm>
            <a:off x="11606463" y="6592030"/>
            <a:ext cx="341700" cy="184800"/>
          </a:xfrm>
          <a:prstGeom prst="rect">
            <a:avLst/>
          </a:prstGeom>
        </p:spPr>
        <p:txBody>
          <a:bodyPr anchorCtr="0" anchor="ctr" bIns="22850" lIns="45725" spcFirstLastPara="1" rIns="45725" wrap="square" tIns="2285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900"/>
              <a:buFont typeface="DM Sans"/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pic>
        <p:nvPicPr>
          <p:cNvPr id="146" name="Google Shape;14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74114" y="173075"/>
            <a:ext cx="5074714" cy="711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7" name="Google Shape;147;p15"/>
          <p:cNvGrpSpPr/>
          <p:nvPr/>
        </p:nvGrpSpPr>
        <p:grpSpPr>
          <a:xfrm>
            <a:off x="8357875" y="2086888"/>
            <a:ext cx="1440900" cy="1398462"/>
            <a:chOff x="10571900" y="780988"/>
            <a:chExt cx="1440900" cy="1398462"/>
          </a:xfrm>
        </p:grpSpPr>
        <p:pic>
          <p:nvPicPr>
            <p:cNvPr id="148" name="Google Shape;148;p1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0839050" y="780988"/>
              <a:ext cx="725550" cy="7255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9" name="Google Shape;149;p15"/>
            <p:cNvSpPr/>
            <p:nvPr/>
          </p:nvSpPr>
          <p:spPr>
            <a:xfrm>
              <a:off x="10571900" y="1558750"/>
              <a:ext cx="1440900" cy="620700"/>
            </a:xfrm>
            <a:prstGeom prst="roundRect">
              <a:avLst>
                <a:gd fmla="val 16667" name="adj"/>
              </a:avLst>
            </a:prstGeom>
            <a:solidFill>
              <a:srgbClr val="D8E2F3"/>
            </a:solidFill>
            <a:ln cap="flat" cmpd="sng" w="25400">
              <a:solidFill>
                <a:srgbClr val="31538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lang="nl-NL" sz="1200">
                  <a:solidFill>
                    <a:srgbClr val="1E4E79"/>
                  </a:solidFill>
                  <a:latin typeface="Roboto"/>
                  <a:ea typeface="Roboto"/>
                  <a:cs typeface="Roboto"/>
                  <a:sym typeface="Roboto"/>
                </a:rPr>
                <a:t>The EOSC Integration Suite</a:t>
              </a:r>
              <a:endParaRPr b="1" i="0" sz="19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50" name="Google Shape;150;p15"/>
          <p:cNvGrpSpPr/>
          <p:nvPr/>
        </p:nvGrpSpPr>
        <p:grpSpPr>
          <a:xfrm>
            <a:off x="5241975" y="2084375"/>
            <a:ext cx="1440900" cy="1400975"/>
            <a:chOff x="10571900" y="2284463"/>
            <a:chExt cx="1440900" cy="1400975"/>
          </a:xfrm>
        </p:grpSpPr>
        <p:pic>
          <p:nvPicPr>
            <p:cNvPr id="151" name="Google Shape;151;p15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0882100" y="2284463"/>
              <a:ext cx="764275" cy="7642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2" name="Google Shape;152;p15"/>
            <p:cNvSpPr/>
            <p:nvPr/>
          </p:nvSpPr>
          <p:spPr>
            <a:xfrm>
              <a:off x="10571900" y="3064738"/>
              <a:ext cx="1440900" cy="620700"/>
            </a:xfrm>
            <a:prstGeom prst="roundRect">
              <a:avLst>
                <a:gd fmla="val 16667" name="adj"/>
              </a:avLst>
            </a:prstGeom>
            <a:solidFill>
              <a:srgbClr val="D8E2F3"/>
            </a:solidFill>
            <a:ln cap="flat" cmpd="sng" w="25400">
              <a:solidFill>
                <a:srgbClr val="31538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lang="nl-NL" sz="1200">
                  <a:solidFill>
                    <a:srgbClr val="1E4E79"/>
                  </a:solidFill>
                  <a:latin typeface="Roboto"/>
                  <a:ea typeface="Roboto"/>
                  <a:cs typeface="Roboto"/>
                  <a:sym typeface="Roboto"/>
                </a:rPr>
                <a:t>The EOSC Execution Framework</a:t>
              </a:r>
              <a:endParaRPr b="1" i="0" sz="19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53" name="Google Shape;153;p15"/>
          <p:cNvGrpSpPr/>
          <p:nvPr/>
        </p:nvGrpSpPr>
        <p:grpSpPr>
          <a:xfrm>
            <a:off x="1785587" y="2017471"/>
            <a:ext cx="1981500" cy="1441216"/>
            <a:chOff x="201550" y="2488709"/>
            <a:chExt cx="1981500" cy="1441216"/>
          </a:xfrm>
        </p:grpSpPr>
        <p:pic>
          <p:nvPicPr>
            <p:cNvPr id="154" name="Google Shape;154;p15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655999" y="2488709"/>
              <a:ext cx="820500" cy="8205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5" name="Google Shape;155;p15"/>
            <p:cNvSpPr/>
            <p:nvPr/>
          </p:nvSpPr>
          <p:spPr>
            <a:xfrm>
              <a:off x="201550" y="3309225"/>
              <a:ext cx="1981500" cy="620700"/>
            </a:xfrm>
            <a:prstGeom prst="roundRect">
              <a:avLst>
                <a:gd fmla="val 16667" name="adj"/>
              </a:avLst>
            </a:prstGeom>
            <a:solidFill>
              <a:srgbClr val="D8E2F3"/>
            </a:solidFill>
            <a:ln cap="flat" cmpd="sng" w="25400">
              <a:solidFill>
                <a:srgbClr val="31538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0925" lIns="121900" spcFirstLastPara="1" rIns="121900" wrap="square" tIns="609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lang="nl-NL" sz="1200">
                  <a:solidFill>
                    <a:srgbClr val="1E4E79"/>
                  </a:solidFill>
                  <a:latin typeface="Roboto"/>
                  <a:ea typeface="Roboto"/>
                  <a:cs typeface="Roboto"/>
                  <a:sym typeface="Roboto"/>
                </a:rPr>
                <a:t>Improved existing EOSC Core services and framework</a:t>
              </a:r>
              <a:endParaRPr b="1" i="0" sz="19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56" name="Google Shape;156;p15"/>
          <p:cNvSpPr/>
          <p:nvPr/>
        </p:nvSpPr>
        <p:spPr>
          <a:xfrm>
            <a:off x="576975" y="4999575"/>
            <a:ext cx="10819800" cy="1600500"/>
          </a:xfrm>
          <a:prstGeom prst="roundRect">
            <a:avLst>
              <a:gd fmla="val 16667" name="adj"/>
            </a:avLst>
          </a:prstGeom>
          <a:solidFill>
            <a:srgbClr val="FFF2CC"/>
          </a:solidFill>
          <a:ln cap="flat" cmpd="sng" w="25400">
            <a:solidFill>
              <a:srgbClr val="F9CB9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i="0" sz="19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57" name="Google Shape;157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843274" y="4272451"/>
            <a:ext cx="675325" cy="67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289950" y="4999564"/>
            <a:ext cx="1440900" cy="144090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15"/>
          <p:cNvSpPr/>
          <p:nvPr/>
        </p:nvSpPr>
        <p:spPr>
          <a:xfrm flipH="1" rot="10800000">
            <a:off x="5552175" y="1059575"/>
            <a:ext cx="820500" cy="1039500"/>
          </a:xfrm>
          <a:prstGeom prst="upArrow">
            <a:avLst>
              <a:gd fmla="val 50000" name="adj1"/>
              <a:gd fmla="val 50008" name="adj2"/>
            </a:avLst>
          </a:prstGeom>
          <a:solidFill>
            <a:srgbClr val="0B5394"/>
          </a:solidFill>
          <a:ln cap="flat" cmpd="sng" w="28575">
            <a:solidFill>
              <a:srgbClr val="44546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15"/>
          <p:cNvSpPr txBox="1"/>
          <p:nvPr/>
        </p:nvSpPr>
        <p:spPr>
          <a:xfrm>
            <a:off x="6359670" y="1098400"/>
            <a:ext cx="5037000" cy="71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nl-NL" sz="1900">
                <a:solidFill>
                  <a:srgbClr val="1E4E79"/>
                </a:solidFill>
                <a:latin typeface="Roboto"/>
                <a:ea typeface="Roboto"/>
                <a:cs typeface="Roboto"/>
                <a:sym typeface="Roboto"/>
              </a:rPr>
              <a:t>Next Generation Core services to </a:t>
            </a:r>
            <a:r>
              <a:rPr b="1" lang="nl-NL" sz="1900">
                <a:solidFill>
                  <a:srgbClr val="1E4E79"/>
                </a:solidFill>
                <a:latin typeface="Roboto"/>
                <a:ea typeface="Roboto"/>
                <a:cs typeface="Roboto"/>
                <a:sym typeface="Roboto"/>
              </a:rPr>
              <a:t>support the setup and the Federation of EOSC Nodes</a:t>
            </a:r>
            <a:endParaRPr sz="100"/>
          </a:p>
        </p:txBody>
      </p:sp>
      <p:sp>
        <p:nvSpPr>
          <p:cNvPr id="161" name="Google Shape;161;p15"/>
          <p:cNvSpPr/>
          <p:nvPr/>
        </p:nvSpPr>
        <p:spPr>
          <a:xfrm flipH="1" rot="10800000">
            <a:off x="5552175" y="3755525"/>
            <a:ext cx="820500" cy="1152900"/>
          </a:xfrm>
          <a:prstGeom prst="upArrow">
            <a:avLst>
              <a:gd fmla="val 50000" name="adj1"/>
              <a:gd fmla="val 50008" name="adj2"/>
            </a:avLst>
          </a:prstGeom>
          <a:solidFill>
            <a:srgbClr val="0B5394"/>
          </a:solidFill>
          <a:ln cap="flat" cmpd="sng" w="28575">
            <a:solidFill>
              <a:srgbClr val="44546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15"/>
          <p:cNvSpPr txBox="1"/>
          <p:nvPr/>
        </p:nvSpPr>
        <p:spPr>
          <a:xfrm>
            <a:off x="334737" y="4474325"/>
            <a:ext cx="3794700" cy="4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b="1" lang="nl-NL" sz="1800">
                <a:solidFill>
                  <a:srgbClr val="1E4E79"/>
                </a:solidFill>
                <a:latin typeface="Roboto"/>
                <a:ea typeface="Roboto"/>
                <a:cs typeface="Roboto"/>
                <a:sym typeface="Roboto"/>
              </a:rPr>
              <a:t>EOSC Core Innovation Sandbox</a:t>
            </a:r>
            <a:endParaRPr sz="800"/>
          </a:p>
        </p:txBody>
      </p:sp>
      <p:sp>
        <p:nvSpPr>
          <p:cNvPr id="163" name="Google Shape;163;p15"/>
          <p:cNvSpPr txBox="1"/>
          <p:nvPr/>
        </p:nvSpPr>
        <p:spPr>
          <a:xfrm>
            <a:off x="913875" y="5141301"/>
            <a:ext cx="3794700" cy="124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b="1" lang="nl-NL">
                <a:solidFill>
                  <a:srgbClr val="1E4E79"/>
                </a:solidFill>
                <a:latin typeface="Roboto"/>
                <a:ea typeface="Roboto"/>
                <a:cs typeface="Roboto"/>
                <a:sym typeface="Roboto"/>
              </a:rPr>
              <a:t>National/Regional:</a:t>
            </a:r>
            <a:endParaRPr b="1">
              <a:solidFill>
                <a:srgbClr val="1E4E7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nl-NL">
                <a:solidFill>
                  <a:srgbClr val="1E4E79"/>
                </a:solidFill>
                <a:latin typeface="Roboto"/>
                <a:ea typeface="Roboto"/>
                <a:cs typeface="Roboto"/>
                <a:sym typeface="Roboto"/>
              </a:rPr>
              <a:t>Germany (NFDI)</a:t>
            </a:r>
            <a:endParaRPr>
              <a:solidFill>
                <a:srgbClr val="1E4E7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nl-NL">
                <a:solidFill>
                  <a:srgbClr val="1E4E79"/>
                </a:solidFill>
                <a:latin typeface="Roboto"/>
                <a:ea typeface="Roboto"/>
                <a:cs typeface="Roboto"/>
                <a:sym typeface="Roboto"/>
              </a:rPr>
              <a:t>Czech Republic (e-Infra CZ),</a:t>
            </a:r>
            <a:endParaRPr>
              <a:solidFill>
                <a:srgbClr val="1E4E7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nl-NL">
                <a:solidFill>
                  <a:srgbClr val="1E4E79"/>
                </a:solidFill>
                <a:latin typeface="Roboto"/>
                <a:ea typeface="Roboto"/>
                <a:cs typeface="Roboto"/>
                <a:sym typeface="Roboto"/>
              </a:rPr>
              <a:t>NI4OS Southeast Europe (GRNET, IPB, UKIM)</a:t>
            </a:r>
            <a:endParaRPr>
              <a:solidFill>
                <a:srgbClr val="1E4E7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4" name="Google Shape;164;p15"/>
          <p:cNvSpPr txBox="1"/>
          <p:nvPr/>
        </p:nvSpPr>
        <p:spPr>
          <a:xfrm>
            <a:off x="8491775" y="5065101"/>
            <a:ext cx="3794700" cy="15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b="1" lang="nl-NL">
                <a:solidFill>
                  <a:srgbClr val="1E4E79"/>
                </a:solidFill>
                <a:latin typeface="Roboto"/>
                <a:ea typeface="Roboto"/>
                <a:cs typeface="Roboto"/>
                <a:sym typeface="Roboto"/>
              </a:rPr>
              <a:t>Thematic:</a:t>
            </a:r>
            <a:endParaRPr b="1">
              <a:solidFill>
                <a:srgbClr val="1E4E7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-NL">
                <a:solidFill>
                  <a:srgbClr val="1E4E79"/>
                </a:solidFill>
                <a:latin typeface="Roboto"/>
                <a:ea typeface="Roboto"/>
                <a:cs typeface="Roboto"/>
                <a:sym typeface="Roboto"/>
              </a:rPr>
              <a:t>Environmental (LifeWatch)</a:t>
            </a:r>
            <a:endParaRPr>
              <a:solidFill>
                <a:srgbClr val="1E4E7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-NL">
                <a:solidFill>
                  <a:srgbClr val="1E4E79"/>
                </a:solidFill>
                <a:latin typeface="Roboto"/>
                <a:ea typeface="Roboto"/>
                <a:cs typeface="Roboto"/>
                <a:sym typeface="Roboto"/>
              </a:rPr>
              <a:t>Health and Food (METROFood-RI)</a:t>
            </a:r>
            <a:endParaRPr>
              <a:solidFill>
                <a:srgbClr val="1E4E7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nl-NL">
                <a:solidFill>
                  <a:srgbClr val="1E4E79"/>
                </a:solidFill>
                <a:latin typeface="Roboto"/>
                <a:ea typeface="Roboto"/>
                <a:cs typeface="Roboto"/>
                <a:sym typeface="Roboto"/>
              </a:rPr>
              <a:t>Structural Biology (Instruct-ERIC)</a:t>
            </a:r>
            <a:endParaRPr>
              <a:solidFill>
                <a:srgbClr val="1E4E7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nl-NL">
                <a:solidFill>
                  <a:srgbClr val="1E4E79"/>
                </a:solidFill>
                <a:latin typeface="Roboto"/>
                <a:ea typeface="Roboto"/>
                <a:cs typeface="Roboto"/>
                <a:sym typeface="Roboto"/>
              </a:rPr>
              <a:t>Climate Science (ENES)</a:t>
            </a:r>
            <a:endParaRPr>
              <a:solidFill>
                <a:srgbClr val="1E4E7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5" name="Google Shape;165;p15"/>
          <p:cNvSpPr txBox="1"/>
          <p:nvPr/>
        </p:nvSpPr>
        <p:spPr>
          <a:xfrm>
            <a:off x="4211775" y="5141300"/>
            <a:ext cx="1780800" cy="66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b="1" lang="nl-NL">
                <a:solidFill>
                  <a:srgbClr val="1E4E79"/>
                </a:solidFill>
                <a:latin typeface="Roboto"/>
                <a:ea typeface="Roboto"/>
                <a:cs typeface="Roboto"/>
                <a:sym typeface="Roboto"/>
              </a:rPr>
              <a:t>e-Infrastructures</a:t>
            </a:r>
            <a:r>
              <a:rPr b="1" lang="nl-NL">
                <a:solidFill>
                  <a:srgbClr val="1E4E79"/>
                </a:solidFill>
                <a:latin typeface="Roboto"/>
                <a:ea typeface="Roboto"/>
                <a:cs typeface="Roboto"/>
                <a:sym typeface="Roboto"/>
              </a:rPr>
              <a:t>:</a:t>
            </a:r>
            <a:endParaRPr b="1">
              <a:solidFill>
                <a:srgbClr val="1E4E7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nl-NL">
                <a:solidFill>
                  <a:srgbClr val="1E4E79"/>
                </a:solidFill>
                <a:latin typeface="Roboto"/>
                <a:ea typeface="Roboto"/>
                <a:cs typeface="Roboto"/>
                <a:sym typeface="Roboto"/>
              </a:rPr>
              <a:t>EGI Federation</a:t>
            </a:r>
            <a:endParaRPr>
              <a:solidFill>
                <a:srgbClr val="1E4E7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6" name="Google Shape;166;p15"/>
          <p:cNvSpPr txBox="1"/>
          <p:nvPr/>
        </p:nvSpPr>
        <p:spPr>
          <a:xfrm>
            <a:off x="6439300" y="4018525"/>
            <a:ext cx="3124800" cy="71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b="1" lang="nl-NL" sz="1900">
                <a:solidFill>
                  <a:srgbClr val="1E4E79"/>
                </a:solidFill>
                <a:latin typeface="Roboto"/>
                <a:ea typeface="Roboto"/>
                <a:cs typeface="Roboto"/>
                <a:sym typeface="Roboto"/>
              </a:rPr>
              <a:t>Enhanced EOSC Platform Reference Architecture</a:t>
            </a:r>
            <a:endParaRPr b="1" sz="100"/>
          </a:p>
        </p:txBody>
      </p:sp>
      <p:sp>
        <p:nvSpPr>
          <p:cNvPr id="167" name="Google Shape;167;p15"/>
          <p:cNvSpPr txBox="1"/>
          <p:nvPr/>
        </p:nvSpPr>
        <p:spPr>
          <a:xfrm>
            <a:off x="4958612" y="6244652"/>
            <a:ext cx="3794700" cy="4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b="1" lang="nl-NL" sz="1800">
                <a:solidFill>
                  <a:srgbClr val="1E4E79"/>
                </a:solidFill>
                <a:latin typeface="Roboto"/>
                <a:ea typeface="Roboto"/>
                <a:cs typeface="Roboto"/>
                <a:sym typeface="Roboto"/>
              </a:rPr>
              <a:t>Network of EOSC Pilot Nodes</a:t>
            </a:r>
            <a:endParaRPr sz="800"/>
          </a:p>
        </p:txBody>
      </p:sp>
      <p:sp>
        <p:nvSpPr>
          <p:cNvPr id="168" name="Google Shape;168;p15"/>
          <p:cNvSpPr txBox="1"/>
          <p:nvPr/>
        </p:nvSpPr>
        <p:spPr>
          <a:xfrm>
            <a:off x="258537" y="2017475"/>
            <a:ext cx="19815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2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AAI, Resource Catalogues, Monitoring</a:t>
            </a:r>
            <a:endParaRPr sz="12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2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Accounting, Helpdesk,  etc.</a:t>
            </a:r>
            <a:endParaRPr sz="12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69" name="Google Shape;169;p15"/>
          <p:cNvSpPr txBox="1"/>
          <p:nvPr/>
        </p:nvSpPr>
        <p:spPr>
          <a:xfrm>
            <a:off x="9413250" y="2099063"/>
            <a:ext cx="19815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2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SW Libraries implementing interface described in the EOSC IF Guidelines</a:t>
            </a:r>
            <a:endParaRPr sz="12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70" name="Google Shape;170;p15"/>
          <p:cNvSpPr txBox="1"/>
          <p:nvPr/>
        </p:nvSpPr>
        <p:spPr>
          <a:xfrm>
            <a:off x="6289950" y="2099076"/>
            <a:ext cx="17808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2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Advanced IF registry</a:t>
            </a:r>
            <a:endParaRPr sz="12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2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Machine composability</a:t>
            </a:r>
            <a:endParaRPr sz="12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2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AWM</a:t>
            </a:r>
            <a:endParaRPr sz="12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6"/>
          <p:cNvSpPr txBox="1"/>
          <p:nvPr>
            <p:ph idx="1" type="body"/>
          </p:nvPr>
        </p:nvSpPr>
        <p:spPr>
          <a:xfrm>
            <a:off x="331475" y="1137550"/>
            <a:ext cx="5818500" cy="5169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Char char="●"/>
            </a:pPr>
            <a:r>
              <a:rPr lang="nl-NL" sz="2000"/>
              <a:t>EOSC EU Node</a:t>
            </a:r>
            <a:endParaRPr sz="2000"/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nl-NL" sz="2000"/>
              <a:t>I</a:t>
            </a:r>
            <a:r>
              <a:rPr lang="nl-NL" sz="2000"/>
              <a:t>mproved and extended set of EOSC Core services to shape EOSC EU Node v2.0</a:t>
            </a:r>
            <a:endParaRPr sz="2000"/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nl-NL" sz="2000"/>
              <a:t>The current EU </a:t>
            </a:r>
            <a:r>
              <a:rPr lang="nl-NL" sz="2000"/>
              <a:t>Node</a:t>
            </a:r>
            <a:r>
              <a:rPr lang="nl-NL" sz="2000"/>
              <a:t> might adopt minor improvements in agreement with the EC and its implementing entities</a:t>
            </a:r>
            <a:endParaRPr sz="2000"/>
          </a:p>
          <a:p>
            <a:pPr indent="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-3556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000"/>
              <a:buChar char="●"/>
            </a:pPr>
            <a:r>
              <a:rPr lang="nl-NL" sz="2000"/>
              <a:t>EOSC Federation</a:t>
            </a:r>
            <a:endParaRPr sz="2000"/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nl-NL" sz="2000"/>
              <a:t>Modelling the Technical Architecture</a:t>
            </a:r>
            <a:endParaRPr sz="2000"/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nl-NL" sz="2000"/>
              <a:t>Piloting the node concepts and provide feedback</a:t>
            </a:r>
            <a:endParaRPr sz="2000"/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nl-NL" sz="2000"/>
              <a:t>Beyond Pilot Nodes as </a:t>
            </a:r>
            <a:r>
              <a:rPr i="1" lang="nl-NL" sz="2000"/>
              <a:t>test users</a:t>
            </a:r>
            <a:r>
              <a:rPr lang="nl-NL" sz="2000"/>
              <a:t> for the EOSC EU Node</a:t>
            </a:r>
            <a:endParaRPr sz="2000"/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nl-NL" sz="2000"/>
              <a:t>Identify </a:t>
            </a:r>
            <a:r>
              <a:rPr i="1" lang="nl-NL" sz="2000"/>
              <a:t>connections </a:t>
            </a:r>
            <a:r>
              <a:rPr lang="nl-NL" sz="2000"/>
              <a:t>of interest</a:t>
            </a:r>
            <a:r>
              <a:rPr lang="nl-NL" sz="2000"/>
              <a:t> between Nodes for research communities (federated capabilities)</a:t>
            </a:r>
            <a:endParaRPr sz="2000"/>
          </a:p>
        </p:txBody>
      </p:sp>
      <p:sp>
        <p:nvSpPr>
          <p:cNvPr id="177" name="Google Shape;177;p16"/>
          <p:cNvSpPr txBox="1"/>
          <p:nvPr>
            <p:ph type="title"/>
          </p:nvPr>
        </p:nvSpPr>
        <p:spPr>
          <a:xfrm>
            <a:off x="3635176" y="235625"/>
            <a:ext cx="8336700" cy="60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Contribution to the establishment of EOSC</a:t>
            </a:r>
            <a:endParaRPr/>
          </a:p>
        </p:txBody>
      </p:sp>
      <p:sp>
        <p:nvSpPr>
          <p:cNvPr id="178" name="Google Shape;178;p16"/>
          <p:cNvSpPr txBox="1"/>
          <p:nvPr>
            <p:ph idx="12" type="sldNum"/>
          </p:nvPr>
        </p:nvSpPr>
        <p:spPr>
          <a:xfrm>
            <a:off x="9290222" y="6423497"/>
            <a:ext cx="2743200" cy="230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grpSp>
        <p:nvGrpSpPr>
          <p:cNvPr id="179" name="Google Shape;179;p16"/>
          <p:cNvGrpSpPr/>
          <p:nvPr/>
        </p:nvGrpSpPr>
        <p:grpSpPr>
          <a:xfrm>
            <a:off x="6438475" y="2274900"/>
            <a:ext cx="5594950" cy="2809650"/>
            <a:chOff x="6438475" y="2503500"/>
            <a:chExt cx="5594950" cy="2809650"/>
          </a:xfrm>
        </p:grpSpPr>
        <p:grpSp>
          <p:nvGrpSpPr>
            <p:cNvPr id="180" name="Google Shape;180;p16"/>
            <p:cNvGrpSpPr/>
            <p:nvPr/>
          </p:nvGrpSpPr>
          <p:grpSpPr>
            <a:xfrm>
              <a:off x="6438475" y="2503500"/>
              <a:ext cx="5594950" cy="2537125"/>
              <a:chOff x="6438475" y="1284300"/>
              <a:chExt cx="5594950" cy="2537125"/>
            </a:xfrm>
          </p:grpSpPr>
          <p:sp>
            <p:nvSpPr>
              <p:cNvPr id="181" name="Google Shape;181;p16"/>
              <p:cNvSpPr/>
              <p:nvPr/>
            </p:nvSpPr>
            <p:spPr>
              <a:xfrm>
                <a:off x="6438475" y="2706925"/>
                <a:ext cx="2150400" cy="1114500"/>
              </a:xfrm>
              <a:prstGeom prst="roundRect">
                <a:avLst>
                  <a:gd fmla="val 16667" name="adj"/>
                </a:avLst>
              </a:prstGeom>
              <a:solidFill>
                <a:srgbClr val="F7CAAC"/>
              </a:solidFill>
              <a:ln cap="flat" cmpd="sng" w="38100">
                <a:solidFill>
                  <a:srgbClr val="4472C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18000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nl-NL" sz="1800">
                    <a:latin typeface="Roboto"/>
                    <a:ea typeface="Roboto"/>
                    <a:cs typeface="Roboto"/>
                    <a:sym typeface="Roboto"/>
                  </a:rPr>
                  <a:t>EOSC EU Node v1 (2024)</a:t>
                </a:r>
                <a:endParaRPr b="1" sz="180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82" name="Google Shape;182;p16"/>
              <p:cNvSpPr/>
              <p:nvPr/>
            </p:nvSpPr>
            <p:spPr>
              <a:xfrm>
                <a:off x="9883025" y="2706925"/>
                <a:ext cx="2150400" cy="1114500"/>
              </a:xfrm>
              <a:prstGeom prst="roundRect">
                <a:avLst>
                  <a:gd fmla="val 16667" name="adj"/>
                </a:avLst>
              </a:prstGeom>
              <a:solidFill>
                <a:srgbClr val="F7CAAC"/>
              </a:solidFill>
              <a:ln cap="flat" cmpd="sng" w="38100">
                <a:solidFill>
                  <a:srgbClr val="4472C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18000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nl-NL" sz="1800">
                    <a:latin typeface="Roboto"/>
                    <a:ea typeface="Roboto"/>
                    <a:cs typeface="Roboto"/>
                    <a:sym typeface="Roboto"/>
                  </a:rPr>
                  <a:t>EOSC EU Node v2 (2027)</a:t>
                </a:r>
                <a:endParaRPr b="1" sz="1800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83" name="Google Shape;183;p16"/>
              <p:cNvSpPr/>
              <p:nvPr/>
            </p:nvSpPr>
            <p:spPr>
              <a:xfrm flipH="1" rot="10800000">
                <a:off x="8930100" y="1801525"/>
                <a:ext cx="611700" cy="1230000"/>
              </a:xfrm>
              <a:prstGeom prst="upArrow">
                <a:avLst>
                  <a:gd fmla="val 50000" name="adj1"/>
                  <a:gd fmla="val 50008" name="adj2"/>
                </a:avLst>
              </a:prstGeom>
              <a:solidFill>
                <a:srgbClr val="0B5394"/>
              </a:solidFill>
              <a:ln cap="flat" cmpd="sng" w="28575">
                <a:solidFill>
                  <a:srgbClr val="44546A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pic>
            <p:nvPicPr>
              <p:cNvPr id="184" name="Google Shape;184;p16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7810074" y="1284300"/>
                <a:ext cx="2603717" cy="364800"/>
              </a:xfrm>
              <a:prstGeom prst="rect">
                <a:avLst/>
              </a:prstGeom>
              <a:noFill/>
              <a:ln>
                <a:noFill/>
              </a:ln>
            </p:spPr>
          </p:pic>
          <p:cxnSp>
            <p:nvCxnSpPr>
              <p:cNvPr id="185" name="Google Shape;185;p16"/>
              <p:cNvCxnSpPr>
                <a:stCxn id="181" idx="3"/>
                <a:endCxn id="182" idx="1"/>
              </p:cNvCxnSpPr>
              <p:nvPr/>
            </p:nvCxnSpPr>
            <p:spPr>
              <a:xfrm>
                <a:off x="8588875" y="3264175"/>
                <a:ext cx="1294200" cy="0"/>
              </a:xfrm>
              <a:prstGeom prst="straightConnector1">
                <a:avLst/>
              </a:prstGeom>
              <a:noFill/>
              <a:ln cap="flat" cmpd="sng" w="38100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  <p:sp>
            <p:nvSpPr>
              <p:cNvPr id="186" name="Google Shape;186;p16"/>
              <p:cNvSpPr txBox="1"/>
              <p:nvPr/>
            </p:nvSpPr>
            <p:spPr>
              <a:xfrm>
                <a:off x="9541800" y="1806325"/>
                <a:ext cx="1866300" cy="648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spAutoFit/>
              </a:bodyPr>
              <a:lstStyle/>
              <a:p>
                <a:pPr indent="0" lvl="0" marL="0" rtl="0" algn="l">
                  <a:lnSpc>
                    <a:spcPct val="115000"/>
                  </a:lnSpc>
                  <a:spcBef>
                    <a:spcPts val="1000"/>
                  </a:spcBef>
                  <a:spcAft>
                    <a:spcPts val="0"/>
                  </a:spcAft>
                  <a:buNone/>
                </a:pPr>
                <a:r>
                  <a:rPr b="1" lang="nl-NL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Next generation of EOSC Core Services</a:t>
                </a:r>
                <a:endParaRPr b="1"/>
              </a:p>
            </p:txBody>
          </p:sp>
        </p:grpSp>
        <p:sp>
          <p:nvSpPr>
            <p:cNvPr id="187" name="Google Shape;187;p16"/>
            <p:cNvSpPr txBox="1"/>
            <p:nvPr/>
          </p:nvSpPr>
          <p:spPr>
            <a:xfrm>
              <a:off x="8302800" y="4665150"/>
              <a:ext cx="1866300" cy="648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1000"/>
                </a:spcBef>
                <a:spcAft>
                  <a:spcPts val="0"/>
                </a:spcAft>
                <a:buNone/>
              </a:pPr>
              <a:r>
                <a:rPr b="1" lang="nl-NL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EU Node v2 Technical Specs</a:t>
              </a:r>
              <a:endParaRPr b="1"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7"/>
          <p:cNvSpPr txBox="1"/>
          <p:nvPr>
            <p:ph type="title"/>
          </p:nvPr>
        </p:nvSpPr>
        <p:spPr>
          <a:xfrm>
            <a:off x="3635176" y="159425"/>
            <a:ext cx="8271300" cy="60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EOSC Federation Technical Architecture</a:t>
            </a:r>
            <a:endParaRPr/>
          </a:p>
        </p:txBody>
      </p:sp>
      <p:grpSp>
        <p:nvGrpSpPr>
          <p:cNvPr id="194" name="Google Shape;194;p17"/>
          <p:cNvGrpSpPr/>
          <p:nvPr/>
        </p:nvGrpSpPr>
        <p:grpSpPr>
          <a:xfrm>
            <a:off x="157350" y="3945692"/>
            <a:ext cx="6520575" cy="2848356"/>
            <a:chOff x="157350" y="3945692"/>
            <a:chExt cx="6520575" cy="2848356"/>
          </a:xfrm>
        </p:grpSpPr>
        <p:pic>
          <p:nvPicPr>
            <p:cNvPr id="195" name="Google Shape;195;p1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579100" y="3945692"/>
              <a:ext cx="5098825" cy="284835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6" name="Google Shape;196;p17"/>
            <p:cNvSpPr txBox="1"/>
            <p:nvPr/>
          </p:nvSpPr>
          <p:spPr>
            <a:xfrm>
              <a:off x="157350" y="4861975"/>
              <a:ext cx="1608000" cy="101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nl-NL" sz="1800">
                  <a:solidFill>
                    <a:schemeClr val="accent1"/>
                  </a:solidFill>
                  <a:latin typeface="Roboto"/>
                  <a:ea typeface="Roboto"/>
                  <a:cs typeface="Roboto"/>
                  <a:sym typeface="Roboto"/>
                </a:rPr>
                <a:t>EOSC Node Service Structure</a:t>
              </a:r>
              <a:endParaRPr b="1" sz="18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97" name="Google Shape;197;p17"/>
          <p:cNvGrpSpPr/>
          <p:nvPr/>
        </p:nvGrpSpPr>
        <p:grpSpPr>
          <a:xfrm>
            <a:off x="251700" y="696735"/>
            <a:ext cx="5299975" cy="3100300"/>
            <a:chOff x="251700" y="738550"/>
            <a:chExt cx="5299975" cy="3100300"/>
          </a:xfrm>
        </p:grpSpPr>
        <p:pic>
          <p:nvPicPr>
            <p:cNvPr descr="A diagram of a system&#10;&#10;Description automatically generated" id="198" name="Google Shape;198;p1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51700" y="738550"/>
              <a:ext cx="5299975" cy="27909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9" name="Google Shape;199;p17"/>
            <p:cNvSpPr txBox="1"/>
            <p:nvPr/>
          </p:nvSpPr>
          <p:spPr>
            <a:xfrm>
              <a:off x="1211488" y="3377150"/>
              <a:ext cx="33804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nl-NL" sz="1800">
                  <a:solidFill>
                    <a:schemeClr val="accent1"/>
                  </a:solidFill>
                  <a:latin typeface="Roboto"/>
                  <a:ea typeface="Roboto"/>
                  <a:cs typeface="Roboto"/>
                  <a:sym typeface="Roboto"/>
                </a:rPr>
                <a:t>EOSC as a Federation of Nodes</a:t>
              </a:r>
              <a:endParaRPr b="1" sz="18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00" name="Google Shape;200;p17"/>
          <p:cNvGrpSpPr/>
          <p:nvPr/>
        </p:nvGrpSpPr>
        <p:grpSpPr>
          <a:xfrm>
            <a:off x="6899491" y="836022"/>
            <a:ext cx="5098821" cy="2978550"/>
            <a:chOff x="6702304" y="967150"/>
            <a:chExt cx="5098821" cy="2978550"/>
          </a:xfrm>
        </p:grpSpPr>
        <p:pic>
          <p:nvPicPr>
            <p:cNvPr id="201" name="Google Shape;201;p17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6702304" y="967150"/>
              <a:ext cx="5098821" cy="245624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2" name="Google Shape;202;p17"/>
            <p:cNvSpPr txBox="1"/>
            <p:nvPr/>
          </p:nvSpPr>
          <p:spPr>
            <a:xfrm>
              <a:off x="7815388" y="3484000"/>
              <a:ext cx="33804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nl-NL" sz="1800">
                  <a:solidFill>
                    <a:schemeClr val="accent1"/>
                  </a:solidFill>
                  <a:latin typeface="Roboto"/>
                  <a:ea typeface="Roboto"/>
                  <a:cs typeface="Roboto"/>
                  <a:sym typeface="Roboto"/>
                </a:rPr>
                <a:t>Federating Capabilities</a:t>
              </a:r>
              <a:endParaRPr b="1" sz="18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203" name="Google Shape;203;p17"/>
          <p:cNvSpPr/>
          <p:nvPr/>
        </p:nvSpPr>
        <p:spPr>
          <a:xfrm>
            <a:off x="6899500" y="3941423"/>
            <a:ext cx="5098800" cy="2848500"/>
          </a:xfrm>
          <a:prstGeom prst="roundRect">
            <a:avLst>
              <a:gd fmla="val 16667" name="adj"/>
            </a:avLst>
          </a:prstGeom>
          <a:solidFill>
            <a:schemeClr val="accent5"/>
          </a:solidFill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nl-NL"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Ongoing Activities</a:t>
            </a:r>
            <a:endParaRPr b="1"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●"/>
            </a:pPr>
            <a:r>
              <a:rPr b="1" lang="nl-NL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Modelling the Technical Architecture according to the requirements of the pilot nodes &amp; other users</a:t>
            </a:r>
            <a:endParaRPr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●"/>
            </a:pPr>
            <a:r>
              <a:rPr b="1" lang="nl-NL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Identifying Federating Capabilities and piloting related use cases</a:t>
            </a:r>
            <a:endParaRPr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●"/>
            </a:pPr>
            <a:r>
              <a:rPr b="1" lang="nl-NL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Participation in the EOSC Federation Handbook writing (EOSC Tripartite initiative)</a:t>
            </a:r>
            <a:endParaRPr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Char char="●"/>
            </a:pPr>
            <a:r>
              <a:rPr b="1" lang="nl-NL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Live paper on the EOSC Federation Technical Architecture (first version Oct 24) → D5.3 (Sept 2025)</a:t>
            </a:r>
            <a:endParaRPr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8"/>
          <p:cNvSpPr txBox="1"/>
          <p:nvPr>
            <p:ph type="title"/>
          </p:nvPr>
        </p:nvSpPr>
        <p:spPr>
          <a:xfrm>
            <a:off x="3635176" y="235625"/>
            <a:ext cx="8271300" cy="60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Paper: EOSC as a Federation of Nodes</a:t>
            </a:r>
            <a:endParaRPr/>
          </a:p>
        </p:txBody>
      </p:sp>
      <p:sp>
        <p:nvSpPr>
          <p:cNvPr id="210" name="Google Shape;210;p18"/>
          <p:cNvSpPr txBox="1"/>
          <p:nvPr>
            <p:ph idx="12" type="sldNum"/>
          </p:nvPr>
        </p:nvSpPr>
        <p:spPr>
          <a:xfrm>
            <a:off x="9290222" y="6423497"/>
            <a:ext cx="2743200" cy="230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sp>
        <p:nvSpPr>
          <p:cNvPr id="211" name="Google Shape;211;p18"/>
          <p:cNvSpPr txBox="1"/>
          <p:nvPr>
            <p:ph idx="2" type="body"/>
          </p:nvPr>
        </p:nvSpPr>
        <p:spPr>
          <a:xfrm>
            <a:off x="331466" y="843312"/>
            <a:ext cx="9830100" cy="36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i="1" lang="nl-NL"/>
              <a:t>Coming soon: October 2024</a:t>
            </a:r>
            <a:endParaRPr i="1"/>
          </a:p>
        </p:txBody>
      </p:sp>
      <p:sp>
        <p:nvSpPr>
          <p:cNvPr id="212" name="Google Shape;212;p18"/>
          <p:cNvSpPr txBox="1"/>
          <p:nvPr/>
        </p:nvSpPr>
        <p:spPr>
          <a:xfrm>
            <a:off x="445825" y="1386750"/>
            <a:ext cx="2098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accent1"/>
                </a:solidFill>
                <a:latin typeface="Roboto Light"/>
                <a:ea typeface="Roboto Light"/>
                <a:cs typeface="Roboto Light"/>
                <a:sym typeface="Roboto Light"/>
              </a:rPr>
              <a:t>Definitions</a:t>
            </a:r>
            <a:endParaRPr sz="2800">
              <a:solidFill>
                <a:schemeClr val="accen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213" name="Google Shape;21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1725" y="2055525"/>
            <a:ext cx="4604975" cy="434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5825" y="2542775"/>
            <a:ext cx="4500884" cy="61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6250" y="3211550"/>
            <a:ext cx="4620800" cy="364800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18"/>
          <p:cNvSpPr txBox="1"/>
          <p:nvPr/>
        </p:nvSpPr>
        <p:spPr>
          <a:xfrm>
            <a:off x="6570250" y="1055700"/>
            <a:ext cx="56919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accent1"/>
                </a:solidFill>
                <a:latin typeface="Roboto Light"/>
                <a:ea typeface="Roboto Light"/>
                <a:cs typeface="Roboto Light"/>
                <a:sym typeface="Roboto Light"/>
              </a:rPr>
              <a:t>EOSC Node Service Structure</a:t>
            </a:r>
            <a:endParaRPr sz="2800">
              <a:solidFill>
                <a:schemeClr val="accen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217" name="Google Shape;217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701525" y="1764537"/>
            <a:ext cx="4908999" cy="2719325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18"/>
          <p:cNvSpPr txBox="1"/>
          <p:nvPr/>
        </p:nvSpPr>
        <p:spPr>
          <a:xfrm>
            <a:off x="6701525" y="5039563"/>
            <a:ext cx="5019300" cy="1046700"/>
          </a:xfrm>
          <a:prstGeom prst="rect">
            <a:avLst/>
          </a:prstGeom>
          <a:noFill/>
          <a:ln cap="flat" cmpd="sng" w="2857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accent1"/>
                </a:solidFill>
                <a:latin typeface="Roboto Light"/>
                <a:ea typeface="Roboto Light"/>
                <a:cs typeface="Roboto Light"/>
                <a:sym typeface="Roboto Light"/>
              </a:rPr>
              <a:t>Live document for community feedback!</a:t>
            </a:r>
            <a:endParaRPr sz="2800">
              <a:solidFill>
                <a:schemeClr val="accen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219" name="Google Shape;219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10863" y="4374512"/>
            <a:ext cx="4370796" cy="2145538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18"/>
          <p:cNvSpPr txBox="1"/>
          <p:nvPr/>
        </p:nvSpPr>
        <p:spPr>
          <a:xfrm>
            <a:off x="39325" y="3781925"/>
            <a:ext cx="6889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accent1"/>
                </a:solidFill>
                <a:latin typeface="Roboto Light"/>
                <a:ea typeface="Roboto Light"/>
                <a:cs typeface="Roboto Light"/>
                <a:sym typeface="Roboto Light"/>
              </a:rPr>
              <a:t>Process to setup Federating Capabilities</a:t>
            </a:r>
            <a:endParaRPr sz="2800">
              <a:solidFill>
                <a:schemeClr val="accent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9"/>
          <p:cNvSpPr txBox="1"/>
          <p:nvPr>
            <p:ph idx="1" type="body"/>
          </p:nvPr>
        </p:nvSpPr>
        <p:spPr>
          <a:xfrm>
            <a:off x="102875" y="1137550"/>
            <a:ext cx="6251100" cy="4991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SzPts val="2000"/>
              <a:buChar char="●"/>
            </a:pPr>
            <a:r>
              <a:rPr lang="nl-NL" sz="2000"/>
              <a:t>8 Pilot Nodes in the project</a:t>
            </a:r>
            <a:endParaRPr sz="2000"/>
          </a:p>
          <a:p>
            <a:pPr indent="-355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nl-NL" sz="2000"/>
              <a:t>3 Regional Nodes: Germany (NFDI), Czech Republic (e-Infra CZ), NI4OS Southeast Europe (GRNET, IPB, UKIM)</a:t>
            </a:r>
            <a:endParaRPr sz="2000"/>
          </a:p>
          <a:p>
            <a:pPr indent="-355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nl-NL" sz="2000"/>
              <a:t>4 Thematic Nodes: Environmental (LifeWatch), Health and Food (METROFood-RI), Structural Biology (Instruct-ERIC), Climate Science (ENES)</a:t>
            </a:r>
            <a:endParaRPr sz="2000"/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nl-NL" sz="2000"/>
              <a:t>1 e-Infrastructure: EGI</a:t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nl-NL" sz="2000"/>
              <a:t>Actively working to identify more pilots</a:t>
            </a:r>
            <a:endParaRPr sz="2000"/>
          </a:p>
          <a:p>
            <a:pPr indent="-355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nl-NL" sz="2000"/>
              <a:t>OSCARs, RIs, other e-Infras</a:t>
            </a:r>
            <a:endParaRPr sz="2000"/>
          </a:p>
          <a:p>
            <a:pPr indent="-355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nl-NL" sz="2000"/>
              <a:t>4</a:t>
            </a:r>
            <a:r>
              <a:rPr lang="nl-NL" sz="2000"/>
              <a:t> </a:t>
            </a:r>
            <a:r>
              <a:rPr lang="nl-NL" sz="2000"/>
              <a:t>additional pilots already involved: SSHOC, ENVRI, DARIAH , CLARIN</a:t>
            </a:r>
            <a:endParaRPr sz="2000"/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nl-NL" sz="2000"/>
              <a:t>Pilot Nodes are being defined via interviews and dedicated workshops</a:t>
            </a:r>
            <a:endParaRPr sz="2000"/>
          </a:p>
        </p:txBody>
      </p:sp>
      <p:sp>
        <p:nvSpPr>
          <p:cNvPr id="227" name="Google Shape;227;p19"/>
          <p:cNvSpPr txBox="1"/>
          <p:nvPr>
            <p:ph type="title"/>
          </p:nvPr>
        </p:nvSpPr>
        <p:spPr>
          <a:xfrm>
            <a:off x="3635171" y="235625"/>
            <a:ext cx="6727500" cy="603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EOSC Beyond Pilot Nodes</a:t>
            </a:r>
            <a:endParaRPr/>
          </a:p>
        </p:txBody>
      </p:sp>
      <p:sp>
        <p:nvSpPr>
          <p:cNvPr id="228" name="Google Shape;228;p19"/>
          <p:cNvSpPr txBox="1"/>
          <p:nvPr>
            <p:ph idx="12" type="sldNum"/>
          </p:nvPr>
        </p:nvSpPr>
        <p:spPr>
          <a:xfrm>
            <a:off x="9290222" y="6423497"/>
            <a:ext cx="2743200" cy="230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pic>
        <p:nvPicPr>
          <p:cNvPr id="229" name="Google Shape;22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30175" y="1205144"/>
            <a:ext cx="5603252" cy="2985206"/>
          </a:xfrm>
          <a:prstGeom prst="rect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30" name="Google Shape;230;p19"/>
          <p:cNvSpPr/>
          <p:nvPr/>
        </p:nvSpPr>
        <p:spPr>
          <a:xfrm>
            <a:off x="9651025" y="3480800"/>
            <a:ext cx="2216100" cy="3173400"/>
          </a:xfrm>
          <a:prstGeom prst="roundRect">
            <a:avLst>
              <a:gd fmla="val 16667" name="adj"/>
            </a:avLst>
          </a:prstGeom>
          <a:solidFill>
            <a:srgbClr val="FFF2CC"/>
          </a:solidFill>
          <a:ln cap="flat" cmpd="sng" w="25400">
            <a:solidFill>
              <a:srgbClr val="F9CB9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60925" lIns="121900" spcFirstLastPara="1" rIns="121900" wrap="square" tIns="609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nl-NL">
                <a:latin typeface="Roboto"/>
                <a:ea typeface="Roboto"/>
                <a:cs typeface="Roboto"/>
                <a:sym typeface="Roboto"/>
              </a:rPr>
              <a:t>10</a:t>
            </a:r>
            <a:r>
              <a:rPr lang="nl-NL">
                <a:latin typeface="Roboto"/>
                <a:ea typeface="Roboto"/>
                <a:cs typeface="Roboto"/>
                <a:sym typeface="Roboto"/>
              </a:rPr>
              <a:t> Pilot Nodes attended the event: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nl-NL">
                <a:latin typeface="Roboto"/>
                <a:ea typeface="Roboto"/>
                <a:cs typeface="Roboto"/>
                <a:sym typeface="Roboto"/>
              </a:rPr>
              <a:t>NFDI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nl-NL">
                <a:latin typeface="Roboto"/>
                <a:ea typeface="Roboto"/>
                <a:cs typeface="Roboto"/>
                <a:sym typeface="Roboto"/>
              </a:rPr>
              <a:t>e-Infra CZ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nl-NL">
                <a:latin typeface="Roboto"/>
                <a:ea typeface="Roboto"/>
                <a:cs typeface="Roboto"/>
                <a:sym typeface="Roboto"/>
              </a:rPr>
              <a:t>LifeWatch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nl-NL">
                <a:latin typeface="Roboto"/>
                <a:ea typeface="Roboto"/>
                <a:cs typeface="Roboto"/>
                <a:sym typeface="Roboto"/>
              </a:rPr>
              <a:t>MetroFood-RI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nl-NL">
                <a:latin typeface="Roboto"/>
                <a:ea typeface="Roboto"/>
                <a:cs typeface="Roboto"/>
                <a:sym typeface="Roboto"/>
              </a:rPr>
              <a:t>INSTRUCT ERIC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nl-NL">
                <a:latin typeface="Roboto"/>
                <a:ea typeface="Roboto"/>
                <a:cs typeface="Roboto"/>
                <a:sym typeface="Roboto"/>
              </a:rPr>
              <a:t>ENES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nl-NL">
                <a:latin typeface="Roboto"/>
                <a:ea typeface="Roboto"/>
                <a:cs typeface="Roboto"/>
                <a:sym typeface="Roboto"/>
              </a:rPr>
              <a:t>EGI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nl-NL">
                <a:latin typeface="Roboto"/>
                <a:ea typeface="Roboto"/>
                <a:cs typeface="Roboto"/>
                <a:sym typeface="Roboto"/>
              </a:rPr>
              <a:t>SSHOC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nl-NL">
                <a:latin typeface="Roboto"/>
                <a:ea typeface="Roboto"/>
                <a:cs typeface="Roboto"/>
                <a:sym typeface="Roboto"/>
              </a:rPr>
              <a:t>DARIAH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nl-NL">
                <a:latin typeface="Roboto"/>
                <a:ea typeface="Roboto"/>
                <a:cs typeface="Roboto"/>
                <a:sym typeface="Roboto"/>
              </a:rPr>
              <a:t>CLARIN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Kantoorth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Kantoorth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