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58" r:id="rId5"/>
    <p:sldId id="308" r:id="rId6"/>
    <p:sldId id="260" r:id="rId7"/>
    <p:sldId id="309" r:id="rId8"/>
    <p:sldId id="278" r:id="rId9"/>
    <p:sldId id="277" r:id="rId10"/>
    <p:sldId id="276" r:id="rId11"/>
    <p:sldId id="298" r:id="rId12"/>
    <p:sldId id="304" r:id="rId13"/>
    <p:sldId id="301" r:id="rId14"/>
    <p:sldId id="307" r:id="rId15"/>
    <p:sldId id="280" r:id="rId16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7:16:30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7:16:30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9D8D-BABA-6C4E-B131-9EFE089CEC96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AE51-C5A6-AD48-AFDD-609B65B5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CAE51-C5A6-AD48-AFDD-609B65B5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2AB99BA-F6DC-4441-B85E-B1280B19AA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4B57866-E594-4194-93D9-71B371E6A4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1F654DA-1FC5-468D-9116-BCDEFB05F9F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3FA2EB0-2658-489F-9CF3-ACB0B76080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8B1821E-5483-4D91-A32E-68C8A7099A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0364B99-C736-4EFD-89CF-5722BA042D7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403FA74-8B67-420C-97AE-46CD2C3A3F1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13EB4B2-EDF9-4CA0-B483-343C1209011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C299541-2490-486A-A2BF-D2D636CAB6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BE672DF-D6F3-4587-9478-8667A40403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8CD37C6-0AEE-4CD0-A25C-1ED355B7A39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94A788D-EB51-4BB0-A667-0E3DDB68D1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11237400" y="4504320"/>
            <a:ext cx="344160" cy="406872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98989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0936FCD-7E3B-4174-BEFE-CEEF85AAF2FF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records/13829209" TargetMode="External"/><Relationship Id="rId3" Type="http://schemas.openxmlformats.org/officeDocument/2006/relationships/hyperlink" Target="https://zenodo.org/records/10410202" TargetMode="External"/><Relationship Id="rId7" Type="http://schemas.openxmlformats.org/officeDocument/2006/relationships/hyperlink" Target="https://www.rd-alliance.org/group_output/mapping-the-landscape-of-digital-research-tools/" TargetMode="External"/><Relationship Id="rId2" Type="http://schemas.openxmlformats.org/officeDocument/2006/relationships/hyperlink" Target="https://zenodo.org/records/1069449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lliancecan.ca/en/accp" TargetMode="External"/><Relationship Id="rId5" Type="http://schemas.openxmlformats.org/officeDocument/2006/relationships/hyperlink" Target="https://docs.google.com/presentation/d/1FVNNWzRkOOjiQQxaSdg_WqlNTD6jqDBid2W2TTHi0a0/edit#slide=id.g2b2db4dd832_0_0" TargetMode="External"/><Relationship Id="rId4" Type="http://schemas.openxmlformats.org/officeDocument/2006/relationships/hyperlink" Target="https://www.youtube.com/watch?v=4eVNl33kkvE" TargetMode="External"/><Relationship Id="rId9" Type="http://schemas.openxmlformats.org/officeDocument/2006/relationships/hyperlink" Target="mailto:rmacneil@researchspac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VNl33kkv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9" name="Google Shape;25;p2"/>
          <p:cNvSpPr/>
          <p:nvPr/>
        </p:nvSpPr>
        <p:spPr>
          <a:xfrm>
            <a:off x="177229" y="1099201"/>
            <a:ext cx="11836582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48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An EGI Research</a:t>
            </a:r>
            <a:r>
              <a:rPr lang="en-GB" sz="4800" b="1" spc="-1" dirty="0">
                <a:solidFill>
                  <a:schemeClr val="lt1"/>
                </a:solidFill>
                <a:latin typeface="Open Sans"/>
                <a:ea typeface="Open Sans"/>
              </a:rPr>
              <a:t> </a:t>
            </a:r>
            <a:r>
              <a:rPr lang="en-GB" sz="48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Commons?</a:t>
            </a:r>
          </a:p>
        </p:txBody>
      </p:sp>
      <p:sp>
        <p:nvSpPr>
          <p:cNvPr id="80" name="Google Shape;32;ge3208f9f40_0_2"/>
          <p:cNvSpPr/>
          <p:nvPr/>
        </p:nvSpPr>
        <p:spPr>
          <a:xfrm>
            <a:off x="2621520" y="6089400"/>
            <a:ext cx="7377120" cy="173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536400" indent="-447840">
              <a:lnSpc>
                <a:spcPct val="100000"/>
              </a:lnSpc>
              <a:tabLst>
                <a:tab pos="0" algn="l"/>
              </a:tabLst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536400" indent="-447840">
              <a:lnSpc>
                <a:spcPct val="100000"/>
              </a:lnSpc>
              <a:tabLst>
                <a:tab pos="0" algn="l"/>
              </a:tabLst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536400" indent="-447840">
              <a:lnSpc>
                <a:spcPct val="100000"/>
              </a:lnSpc>
              <a:tabLst>
                <a:tab pos="0" algn="l"/>
              </a:tabLst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536400" indent="-44784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Google Shape;25;p2"/>
          <p:cNvSpPr/>
          <p:nvPr/>
        </p:nvSpPr>
        <p:spPr>
          <a:xfrm>
            <a:off x="1371600" y="4566240"/>
            <a:ext cx="9124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32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Rory Macneil, Research Space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Google Shape;32;ge3208f9f40_0_2"/>
          <p:cNvSpPr/>
          <p:nvPr/>
        </p:nvSpPr>
        <p:spPr>
          <a:xfrm>
            <a:off x="2406960" y="5934004"/>
            <a:ext cx="73771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EGI2024 , Lecce</a:t>
            </a:r>
          </a:p>
          <a:p>
            <a:pPr algn="ctr">
              <a:lnSpc>
                <a:spcPct val="100000"/>
              </a:lnSpc>
            </a:pPr>
            <a:r>
              <a:rPr lang="en-GB" sz="2000" b="1" spc="-1" dirty="0">
                <a:solidFill>
                  <a:srgbClr val="FFFFFF"/>
                </a:solidFill>
                <a:latin typeface="Open Sans"/>
                <a:ea typeface="Open Sans"/>
              </a:rPr>
              <a:t>October 2, 2024</a:t>
            </a:r>
            <a:r>
              <a:rPr lang="en-GB" sz="20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5" name="Google Shape;25;p2"/>
          <p:cNvSpPr/>
          <p:nvPr/>
        </p:nvSpPr>
        <p:spPr>
          <a:xfrm>
            <a:off x="515155" y="384827"/>
            <a:ext cx="10779617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REASON as a model for other Research Commons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32;ge3208f9f40_0_2">
            <a:extLst>
              <a:ext uri="{FF2B5EF4-FFF2-40B4-BE49-F238E27FC236}">
                <a16:creationId xmlns:a16="http://schemas.microsoft.com/office/drawing/2014/main" id="{B02CE01C-6A18-44BA-42F9-B63C9E8FB392}"/>
              </a:ext>
            </a:extLst>
          </p:cNvPr>
          <p:cNvSpPr txBox="1"/>
          <p:nvPr/>
        </p:nvSpPr>
        <p:spPr>
          <a:xfrm>
            <a:off x="515155" y="1817555"/>
            <a:ext cx="11552349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bg1"/>
              </a:buClr>
              <a:buSzPts val="2800"/>
            </a:pPr>
            <a:endParaRPr lang="en-GB"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Comprehensive use of GORC elements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Detailed instantiation of Services and Tools Element of the GORC model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Built around around a group of complementary generalist tools all designed to enhance </a:t>
            </a:r>
            <a:r>
              <a:rPr lang="en-GB" sz="20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FAIRification</a:t>
            </a: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of data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Focus on interoperability of tools, data and metadata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Encompasses need to interoperate with existing generalist and domain specific research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7997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5" name="Google Shape;25;p2"/>
          <p:cNvSpPr/>
          <p:nvPr/>
        </p:nvSpPr>
        <p:spPr>
          <a:xfrm>
            <a:off x="1963455" y="390299"/>
            <a:ext cx="826508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/>
            <a:r>
              <a:rPr lang="en-GB" sz="4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New England Research </a:t>
            </a:r>
            <a:r>
              <a:rPr lang="en-GB" sz="4000" b="1" i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Cloud</a:t>
            </a:r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C8D32A04-C760-AD37-CAC8-C2387BB06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4" y="1806291"/>
            <a:ext cx="5628716" cy="41885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A0B614-F39A-73CB-8AF2-BA44C8FD759C}"/>
                  </a:ext>
                </a:extLst>
              </p14:cNvPr>
              <p14:cNvContentPartPr/>
              <p14:nvPr/>
            </p14:nvContentPartPr>
            <p14:xfrm>
              <a:off x="11186891" y="259109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A0B614-F39A-73CB-8AF2-BA44C8FD75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7891" y="25820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C78851F-6AA7-2B20-DF28-9F0E3B138022}"/>
              </a:ext>
            </a:extLst>
          </p:cNvPr>
          <p:cNvSpPr/>
          <p:nvPr/>
        </p:nvSpPr>
        <p:spPr>
          <a:xfrm>
            <a:off x="3996577" y="2517524"/>
            <a:ext cx="1133916" cy="1183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A5DD73-9BF0-AA0E-6AFF-D7A71662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80" y="1680081"/>
            <a:ext cx="5983185" cy="41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9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85B728-4596-2E48-F5E8-4786F091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1;ge3208f9f40_0_2">
            <a:extLst>
              <a:ext uri="{FF2B5EF4-FFF2-40B4-BE49-F238E27FC236}">
                <a16:creationId xmlns:a16="http://schemas.microsoft.com/office/drawing/2014/main" id="{D8DAB868-0715-8549-3EF4-2A76E06A321B}"/>
              </a:ext>
            </a:extLst>
          </p:cNvPr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5" name="Google Shape;25;p2">
            <a:extLst>
              <a:ext uri="{FF2B5EF4-FFF2-40B4-BE49-F238E27FC236}">
                <a16:creationId xmlns:a16="http://schemas.microsoft.com/office/drawing/2014/main" id="{67C203D0-0459-A73C-8BEE-5E3537877AEB}"/>
              </a:ext>
            </a:extLst>
          </p:cNvPr>
          <p:cNvSpPr/>
          <p:nvPr/>
        </p:nvSpPr>
        <p:spPr>
          <a:xfrm>
            <a:off x="1325746" y="322059"/>
            <a:ext cx="8984904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/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Canada’s Alliance </a:t>
            </a:r>
            <a:r>
              <a:rPr lang="en-GB" sz="4000" b="1" i="1" spc="-1" dirty="0">
                <a:solidFill>
                  <a:schemeClr val="lt1"/>
                </a:solidFill>
                <a:latin typeface="Open Sans"/>
                <a:ea typeface="Open Sans"/>
              </a:rPr>
              <a:t>Cloud</a:t>
            </a: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 Connect </a:t>
            </a:r>
            <a:endParaRPr lang="en-US" sz="4000" spc="-1" dirty="0">
              <a:solidFill>
                <a:schemeClr val="lt1"/>
              </a:solidFill>
              <a:latin typeface="Arial"/>
              <a:ea typeface="Open San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8822E4-8F2A-A913-C499-C3B9222C5360}"/>
                  </a:ext>
                </a:extLst>
              </p14:cNvPr>
              <p14:cNvContentPartPr/>
              <p14:nvPr/>
            </p14:nvContentPartPr>
            <p14:xfrm>
              <a:off x="11186891" y="259109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8822E4-8F2A-A913-C499-C3B9222C53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77891" y="25820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Callout 1">
            <a:extLst>
              <a:ext uri="{FF2B5EF4-FFF2-40B4-BE49-F238E27FC236}">
                <a16:creationId xmlns:a16="http://schemas.microsoft.com/office/drawing/2014/main" id="{F5A5F223-4A65-7BC8-D05F-79F6F7388473}"/>
              </a:ext>
            </a:extLst>
          </p:cNvPr>
          <p:cNvSpPr/>
          <p:nvPr/>
        </p:nvSpPr>
        <p:spPr>
          <a:xfrm>
            <a:off x="316643" y="1424870"/>
            <a:ext cx="5824491" cy="4350592"/>
          </a:xfrm>
          <a:prstGeom prst="wedgeEllipseCallou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2DC4E-303D-FB4D-68B1-45253F0E3DA9}"/>
              </a:ext>
            </a:extLst>
          </p:cNvPr>
          <p:cNvSpPr txBox="1"/>
          <p:nvPr/>
        </p:nvSpPr>
        <p:spPr>
          <a:xfrm>
            <a:off x="844841" y="2352240"/>
            <a:ext cx="4768097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unified platform that streamlines the process of accessing and administering community and commercial cloud services. This platform aims to provide better access to compute, software, storage, and hosting services through a centralized and user-friendly interface, ensuring efficiency, security, and compliance for the Canadian research community.</a:t>
            </a:r>
            <a:endParaRPr lang="en-US" sz="1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ED12A-11FF-6FC0-62E8-5528285ACB01}"/>
              </a:ext>
            </a:extLst>
          </p:cNvPr>
          <p:cNvSpPr txBox="1"/>
          <p:nvPr/>
        </p:nvSpPr>
        <p:spPr>
          <a:xfrm>
            <a:off x="6585249" y="2635328"/>
            <a:ext cx="54764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tools (e.g.,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RSpace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Computational Services (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Jupyter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Galaxy)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228396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BEA55-E53C-7150-0645-10FD010F1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1;ge3208f9f40_0_2">
            <a:extLst>
              <a:ext uri="{FF2B5EF4-FFF2-40B4-BE49-F238E27FC236}">
                <a16:creationId xmlns:a16="http://schemas.microsoft.com/office/drawing/2014/main" id="{17E02F5F-0842-B0DD-F2D7-D5805451286A}"/>
              </a:ext>
            </a:extLst>
          </p:cNvPr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5" name="Google Shape;25;p2">
            <a:extLst>
              <a:ext uri="{FF2B5EF4-FFF2-40B4-BE49-F238E27FC236}">
                <a16:creationId xmlns:a16="http://schemas.microsoft.com/office/drawing/2014/main" id="{D484E1ED-68F6-AD5C-B983-C61E1955781D}"/>
              </a:ext>
            </a:extLst>
          </p:cNvPr>
          <p:cNvSpPr/>
          <p:nvPr/>
        </p:nvSpPr>
        <p:spPr>
          <a:xfrm>
            <a:off x="637926" y="0"/>
            <a:ext cx="10710041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Commons and Clouds:</a:t>
            </a:r>
          </a:p>
          <a:p>
            <a:pPr marL="457200" algn="ctr">
              <a:lnSpc>
                <a:spcPct val="100000"/>
              </a:lnSpc>
            </a:pP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REASON compared to NERC and ACCP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C2D2DE-4DAE-DAAC-7855-F82093791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67670"/>
              </p:ext>
            </p:extLst>
          </p:nvPr>
        </p:nvGraphicFramePr>
        <p:xfrm>
          <a:off x="1032448" y="1427213"/>
          <a:ext cx="10127103" cy="52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362">
                  <a:extLst>
                    <a:ext uri="{9D8B030D-6E8A-4147-A177-3AD203B41FA5}">
                      <a16:colId xmlns:a16="http://schemas.microsoft.com/office/drawing/2014/main" val="3899188244"/>
                    </a:ext>
                  </a:extLst>
                </a:gridCol>
                <a:gridCol w="2810614">
                  <a:extLst>
                    <a:ext uri="{9D8B030D-6E8A-4147-A177-3AD203B41FA5}">
                      <a16:colId xmlns:a16="http://schemas.microsoft.com/office/drawing/2014/main" val="3253729151"/>
                    </a:ext>
                  </a:extLst>
                </a:gridCol>
                <a:gridCol w="3164127">
                  <a:extLst>
                    <a:ext uri="{9D8B030D-6E8A-4147-A177-3AD203B41FA5}">
                      <a16:colId xmlns:a16="http://schemas.microsoft.com/office/drawing/2014/main" val="1701760832"/>
                    </a:ext>
                  </a:extLst>
                </a:gridCol>
              </a:tblGrid>
              <a:tr h="4014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Clouds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0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Who designs and builds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Data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HPC/Research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6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Single integrated </a:t>
                      </a:r>
                    </a:p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00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00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00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00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08048"/>
                  </a:ext>
                </a:extLst>
              </a:tr>
              <a:tr h="58065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Generalist approach with</a:t>
                      </a:r>
                    </a:p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 for multiple research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00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00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00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00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4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Adoption of standard, widely available</a:t>
                      </a:r>
                    </a:p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tools and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highlight>
                            <a:srgbClr val="00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9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Data Lifecycle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  <a:highlight>
                            <a:srgbClr val="00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5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tool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highlight>
                            <a:srgbClr val="00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38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Interoperability between research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highlight>
                            <a:srgbClr val="00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highlight>
                          <a:srgbClr val="FF00FF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53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B050"/>
                        </a:solidFill>
                        <a:highlight>
                          <a:srgbClr val="00FF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highlight>
                          <a:srgbClr val="FF00FF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0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Storage/compute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00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6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Interoperability between</a:t>
                      </a:r>
                    </a:p>
                    <a:p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storage/compute and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00FF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✔️</a:t>
                      </a:r>
                    </a:p>
                    <a:p>
                      <a:endParaRPr lang="en-US" sz="1600" dirty="0">
                        <a:highlight>
                          <a:srgbClr val="FF00FF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2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59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86916-A04A-7F5F-B25C-9B47D8435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1;ge3208f9f40_0_2">
            <a:extLst>
              <a:ext uri="{FF2B5EF4-FFF2-40B4-BE49-F238E27FC236}">
                <a16:creationId xmlns:a16="http://schemas.microsoft.com/office/drawing/2014/main" id="{3F8B6F08-0332-10FC-73E6-8D5572A246DC}"/>
              </a:ext>
            </a:extLst>
          </p:cNvPr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5" name="Google Shape;25;p2">
            <a:extLst>
              <a:ext uri="{FF2B5EF4-FFF2-40B4-BE49-F238E27FC236}">
                <a16:creationId xmlns:a16="http://schemas.microsoft.com/office/drawing/2014/main" id="{0E5A9074-DB8B-75B0-AA8B-EF55F9453CDB}"/>
              </a:ext>
            </a:extLst>
          </p:cNvPr>
          <p:cNvSpPr/>
          <p:nvPr/>
        </p:nvSpPr>
        <p:spPr>
          <a:xfrm>
            <a:off x="0" y="367293"/>
            <a:ext cx="1194300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EGI as a GORC–inspired Research Commons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32;ge3208f9f40_0_2">
            <a:extLst>
              <a:ext uri="{FF2B5EF4-FFF2-40B4-BE49-F238E27FC236}">
                <a16:creationId xmlns:a16="http://schemas.microsoft.com/office/drawing/2014/main" id="{71DB5512-8C2C-98F0-FBE8-5AE4137A6643}"/>
              </a:ext>
            </a:extLst>
          </p:cNvPr>
          <p:cNvSpPr txBox="1"/>
          <p:nvPr/>
        </p:nvSpPr>
        <p:spPr>
          <a:xfrm>
            <a:off x="515155" y="1493080"/>
            <a:ext cx="1155234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Discrete services                 integrated platform</a:t>
            </a:r>
          </a:p>
          <a:p>
            <a:pPr marL="342900" indent="-342900">
              <a:lnSpc>
                <a:spcPct val="20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Enable external services to fill in gaps and connect</a:t>
            </a:r>
          </a:p>
          <a:p>
            <a:pPr marL="342900" indent="-342900">
              <a:lnSpc>
                <a:spcPct val="20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Factor in non-technical elements – Governance, Rules of Participation, Human Capacity</a:t>
            </a:r>
          </a:p>
          <a:p>
            <a:pPr marL="342900" indent="-342900">
              <a:lnSpc>
                <a:spcPct val="200000"/>
              </a:lnSpc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Develop documentation and graphics to communicate</a:t>
            </a:r>
            <a:endParaRPr lang="en-GB"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6E7C9B5-8B66-474B-AB95-C2645CB58949}"/>
              </a:ext>
            </a:extLst>
          </p:cNvPr>
          <p:cNvSpPr/>
          <p:nvPr/>
        </p:nvSpPr>
        <p:spPr>
          <a:xfrm>
            <a:off x="3789061" y="1927527"/>
            <a:ext cx="791737" cy="2230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05" name="Google Shape;25;p2"/>
          <p:cNvSpPr/>
          <p:nvPr/>
        </p:nvSpPr>
        <p:spPr>
          <a:xfrm>
            <a:off x="2116615" y="141109"/>
            <a:ext cx="7611414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Resources and contact 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25;p2"/>
          <p:cNvSpPr/>
          <p:nvPr/>
        </p:nvSpPr>
        <p:spPr>
          <a:xfrm>
            <a:off x="324156" y="811645"/>
            <a:ext cx="9403873" cy="6046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>
              <a:buClr>
                <a:srgbClr val="FFFFFF"/>
              </a:buClr>
            </a:pPr>
            <a:r>
              <a:rPr lang="en-GB" sz="2400" b="1" spc="-1" dirty="0">
                <a:solidFill>
                  <a:schemeClr val="lt1"/>
                </a:solidFill>
                <a:latin typeface="Open Sans"/>
                <a:ea typeface="Open Sans"/>
              </a:rPr>
              <a:t>GORC International Model</a:t>
            </a:r>
          </a:p>
          <a:p>
            <a:pPr marL="800100" indent="-342900">
              <a:lnSpc>
                <a:spcPct val="150000"/>
              </a:lnSpc>
              <a:buFont typeface="Arial"/>
              <a:buChar char="•"/>
            </a:pPr>
            <a:r>
              <a:rPr lang="en-GB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/>
                <a:ea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https://zenodo.org/records/10694490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>
              <a:lnSpc>
                <a:spcPct val="100000"/>
              </a:lnSpc>
              <a:buClr>
                <a:srgbClr val="FFFFFF"/>
              </a:buClr>
            </a:pPr>
            <a:r>
              <a:rPr lang="en-GB" sz="2400" b="1" spc="-1" dirty="0">
                <a:solidFill>
                  <a:schemeClr val="lt1"/>
                </a:solidFill>
                <a:latin typeface="Open Sans"/>
                <a:ea typeface="Open Sans"/>
              </a:rPr>
              <a:t>Research Commons and Clouds</a:t>
            </a:r>
            <a:endParaRPr lang="en-US" sz="2400" b="0" strike="noStrike" spc="-1" dirty="0">
              <a:solidFill>
                <a:schemeClr val="lt1"/>
              </a:solidFill>
              <a:latin typeface="Arial"/>
            </a:endParaRPr>
          </a:p>
          <a:p>
            <a:pPr marL="8001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GB" sz="2400" spc="-1" dirty="0">
                <a:solidFill>
                  <a:schemeClr val="lt1"/>
                </a:solidFill>
                <a:latin typeface="Open Sans"/>
                <a:ea typeface="Open Sans"/>
              </a:rPr>
              <a:t>REASON</a:t>
            </a:r>
            <a:r>
              <a:rPr lang="en-GB" sz="2400" b="1" spc="-1" dirty="0">
                <a:solidFill>
                  <a:schemeClr val="lt1"/>
                </a:solidFill>
                <a:latin typeface="Open Sans"/>
                <a:ea typeface="Open Sans"/>
              </a:rPr>
              <a:t> -- </a:t>
            </a:r>
            <a:r>
              <a:rPr lang="en-GB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/>
                <a:ea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https://zenodo.org/records/10410202</a:t>
            </a:r>
            <a:endParaRPr lang="en-GB" spc="-1" dirty="0">
              <a:solidFill>
                <a:schemeClr val="accent1">
                  <a:lumMod val="20000"/>
                  <a:lumOff val="80000"/>
                </a:schemeClr>
              </a:solidFill>
              <a:latin typeface="Open Sans"/>
              <a:ea typeface="Open San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indent="-342900">
              <a:lnSpc>
                <a:spcPct val="150000"/>
              </a:lnSpc>
              <a:buFont typeface="Arial"/>
              <a:buChar char="•"/>
            </a:pPr>
            <a:r>
              <a:rPr lang="en-GB" sz="2400" u="sng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uFillTx/>
                <a:latin typeface="Arial"/>
                <a:ea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Towards a Data Commons at </a:t>
            </a:r>
            <a:r>
              <a:rPr lang="en-GB" sz="2400" u="sng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</a:t>
            </a:r>
            <a:endParaRPr lang="en-GB" sz="2400" u="sng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ea typeface="Arial"/>
            </a:endParaRPr>
          </a:p>
          <a:p>
            <a:pPr marL="800100" indent="-34290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E</a:t>
            </a:r>
            <a:r>
              <a:rPr lang="en-US" sz="2400" spc="-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ngland Research Cloud </a:t>
            </a:r>
            <a:r>
              <a:rPr lang="en-US" spc="-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https://docs.google.com/presentation/d/1FVNNWzRkOOjiQQxaSdg_WqlNTD6jqDBid2W2TTHi0a0/edit - slide=id.g2b2db4dd832_0_0</a:t>
            </a:r>
            <a:endParaRPr lang="en-US" spc="-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indent="-34290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Alliance Cloud Connect </a:t>
            </a:r>
            <a:r>
              <a:rPr lang="en-US" b="0" strike="noStrike" spc="-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https://alliancecan.ca/en/accp</a:t>
            </a:r>
            <a:endParaRPr lang="en-US" b="0" strike="noStrike" spc="-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>
              <a:lnSpc>
                <a:spcPct val="100000"/>
              </a:lnSpc>
              <a:buClr>
                <a:srgbClr val="FFFFFF"/>
              </a:buClr>
            </a:pPr>
            <a:endParaRPr lang="en-US" sz="2400" b="0" strike="noStrike" spc="-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>
              <a:buClr>
                <a:srgbClr val="FFFFFF"/>
              </a:buClr>
            </a:pPr>
            <a:r>
              <a:rPr lang="en-GB" sz="2400" b="1" spc="-1" dirty="0" err="1">
                <a:solidFill>
                  <a:schemeClr val="lt1"/>
                </a:solidFill>
                <a:latin typeface="Open Sans"/>
                <a:ea typeface="Open Sans"/>
              </a:rPr>
              <a:t>MaLDReTH</a:t>
            </a:r>
            <a:r>
              <a:rPr lang="en-GB" sz="2400" b="1" spc="-1" dirty="0">
                <a:solidFill>
                  <a:schemeClr val="lt1"/>
                </a:solidFill>
                <a:latin typeface="Open Sans"/>
                <a:ea typeface="Open Sans"/>
              </a:rPr>
              <a:t> Map of the Digital Tools Landscape</a:t>
            </a:r>
          </a:p>
          <a:p>
            <a:pPr marL="457200">
              <a:buClr>
                <a:srgbClr val="FFFFFF"/>
              </a:buClr>
            </a:pPr>
            <a:r>
              <a:rPr lang="en-GB" b="1" spc="-1" dirty="0">
                <a:solidFill>
                  <a:schemeClr val="bg1"/>
                </a:solidFill>
                <a:latin typeface="Open Sans"/>
                <a:ea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https://www.rd-alliance.org/group_output/mapping-the-landscape-of-digital-research-tools/</a:t>
            </a:r>
            <a:endParaRPr lang="en-GB" b="1" spc="-1" dirty="0">
              <a:solidFill>
                <a:schemeClr val="bg1"/>
              </a:solidFill>
              <a:latin typeface="Open Sans"/>
              <a:ea typeface="Open Sans"/>
            </a:endParaRPr>
          </a:p>
          <a:p>
            <a:pPr marL="457200">
              <a:buClr>
                <a:srgbClr val="FFFFFF"/>
              </a:buClr>
            </a:pPr>
            <a:r>
              <a:rPr lang="en-GB" sz="2400" b="1" spc="-1" dirty="0">
                <a:solidFill>
                  <a:schemeClr val="lt1"/>
                </a:solidFill>
                <a:latin typeface="Open Sans"/>
                <a:ea typeface="Open Sans"/>
              </a:rPr>
              <a:t>Vertical Interoperability</a:t>
            </a:r>
          </a:p>
          <a:p>
            <a:pPr marL="457200">
              <a:buClr>
                <a:srgbClr val="FFFFFF"/>
              </a:buClr>
            </a:pPr>
            <a:r>
              <a:rPr lang="en-GB" b="1" spc="-1" dirty="0">
                <a:solidFill>
                  <a:schemeClr val="bg1"/>
                </a:solidFill>
                <a:latin typeface="Open Sans"/>
                <a:ea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https://zenodo.org/records/13829209</a:t>
            </a:r>
            <a:endParaRPr lang="en-GB" b="1" spc="-1" dirty="0">
              <a:solidFill>
                <a:schemeClr val="bg1"/>
              </a:solidFill>
              <a:latin typeface="Open Sans"/>
              <a:ea typeface="Open Sans"/>
            </a:endParaRPr>
          </a:p>
          <a:p>
            <a:pPr marL="457200">
              <a:buClr>
                <a:srgbClr val="FFFFFF"/>
              </a:buClr>
            </a:pPr>
            <a:endParaRPr lang="en-GB" b="1" spc="-1" dirty="0">
              <a:solidFill>
                <a:schemeClr val="bg1"/>
              </a:solidFill>
              <a:latin typeface="Open Sans"/>
              <a:ea typeface="Open Sans"/>
            </a:endParaRPr>
          </a:p>
          <a:p>
            <a:pPr marL="457200">
              <a:lnSpc>
                <a:spcPct val="100000"/>
              </a:lnSpc>
              <a:buClr>
                <a:srgbClr val="FFFFFF"/>
              </a:buClr>
            </a:pPr>
            <a:endParaRPr lang="en-US" sz="2400" b="0" strike="noStrike" spc="-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25;p2">
            <a:extLst>
              <a:ext uri="{FF2B5EF4-FFF2-40B4-BE49-F238E27FC236}">
                <a16:creationId xmlns:a16="http://schemas.microsoft.com/office/drawing/2014/main" id="{93DEBADD-3ADC-58FC-F55D-A798DFCA1A0E}"/>
              </a:ext>
            </a:extLst>
          </p:cNvPr>
          <p:cNvSpPr/>
          <p:nvPr/>
        </p:nvSpPr>
        <p:spPr>
          <a:xfrm>
            <a:off x="301854" y="6318236"/>
            <a:ext cx="419003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r"/>
            <a:r>
              <a:rPr lang="en-GB" sz="2000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/>
                <a:ea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rmacneil@researchspace.com</a:t>
            </a:r>
            <a:endParaRPr lang="en-GB" sz="2000" spc="-1" dirty="0">
              <a:solidFill>
                <a:schemeClr val="accent1">
                  <a:lumMod val="20000"/>
                  <a:lumOff val="80000"/>
                </a:schemeClr>
              </a:solidFill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644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05" name="Google Shape;25;p2"/>
          <p:cNvSpPr/>
          <p:nvPr/>
        </p:nvSpPr>
        <p:spPr>
          <a:xfrm>
            <a:off x="0" y="386594"/>
            <a:ext cx="118872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Overview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25;p2"/>
          <p:cNvSpPr/>
          <p:nvPr/>
        </p:nvSpPr>
        <p:spPr>
          <a:xfrm>
            <a:off x="356301" y="1218860"/>
            <a:ext cx="10407729" cy="51925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Problem</a:t>
            </a:r>
          </a:p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Context</a:t>
            </a:r>
          </a:p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Concept</a:t>
            </a:r>
          </a:p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Global Open Research Commons (GORC) model</a:t>
            </a:r>
          </a:p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Examples</a:t>
            </a:r>
          </a:p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Research Clouds</a:t>
            </a:r>
          </a:p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Commons and Clouds compared</a:t>
            </a:r>
          </a:p>
          <a:p>
            <a:pPr marL="800280" indent="-343080">
              <a:lnSpc>
                <a:spcPct val="15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EGI as a GORC?</a:t>
            </a:r>
            <a:endParaRPr lang="en-GB" sz="2800" b="1" strike="noStrike" spc="-1" dirty="0">
              <a:solidFill>
                <a:schemeClr val="lt1"/>
              </a:solidFill>
              <a:latin typeface="Open Sans"/>
              <a:ea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92" name="Google Shape;25;p2"/>
          <p:cNvSpPr/>
          <p:nvPr/>
        </p:nvSpPr>
        <p:spPr>
          <a:xfrm>
            <a:off x="4519800" y="214560"/>
            <a:ext cx="27903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trike="noStrike" spc="-1">
                <a:solidFill>
                  <a:schemeClr val="lt1"/>
                </a:solidFill>
                <a:latin typeface="Open Sans"/>
                <a:ea typeface="Open Sans"/>
              </a:rPr>
              <a:t>Problem</a:t>
            </a:r>
            <a:r>
              <a:rPr lang="en-GB" sz="3600" b="1" strike="noStrike" spc="-1">
                <a:solidFill>
                  <a:schemeClr val="lt1"/>
                </a:solidFill>
                <a:latin typeface="Open Sans"/>
                <a:ea typeface="Open Sans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Google Shape;32;ge3208f9f40_0_2"/>
          <p:cNvSpPr/>
          <p:nvPr/>
        </p:nvSpPr>
        <p:spPr>
          <a:xfrm>
            <a:off x="3651120" y="1032120"/>
            <a:ext cx="517896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chemeClr val="lt1"/>
                </a:solidFill>
                <a:latin typeface="Open Sans"/>
                <a:ea typeface="Open Sans"/>
              </a:rPr>
              <a:t>Lack of data-centric tools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chemeClr val="lt1"/>
                </a:solidFill>
                <a:latin typeface="Open Sans"/>
                <a:ea typeface="Open Sans"/>
              </a:rPr>
              <a:t>Lack of interoperability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chemeClr val="lt1"/>
                </a:solidFill>
                <a:latin typeface="Open Sans"/>
                <a:ea typeface="Open Sans"/>
              </a:rPr>
              <a:t>between tools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Down Arrow 2"/>
          <p:cNvSpPr/>
          <p:nvPr/>
        </p:nvSpPr>
        <p:spPr>
          <a:xfrm>
            <a:off x="5868720" y="2701800"/>
            <a:ext cx="453600" cy="737640"/>
          </a:xfrm>
          <a:prstGeom prst="downArrow">
            <a:avLst>
              <a:gd name="adj1" fmla="val 44907"/>
              <a:gd name="adj2" fmla="val 45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5" name="Google Shape;32;ge3208f9f40_0_2"/>
          <p:cNvSpPr/>
          <p:nvPr/>
        </p:nvSpPr>
        <p:spPr>
          <a:xfrm>
            <a:off x="4798800" y="5016600"/>
            <a:ext cx="25934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chemeClr val="lt1"/>
                </a:solidFill>
                <a:latin typeface="Open Sans"/>
                <a:ea typeface="Open Sans"/>
              </a:rPr>
              <a:t>Impeding FAIR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Google Shape;32;ge3208f9f40_0_2"/>
          <p:cNvSpPr/>
          <p:nvPr/>
        </p:nvSpPr>
        <p:spPr>
          <a:xfrm>
            <a:off x="3557160" y="5613840"/>
            <a:ext cx="50770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chemeClr val="lt1"/>
                </a:solidFill>
                <a:latin typeface="Open Sans"/>
                <a:ea typeface="Open Sans"/>
              </a:rPr>
              <a:t>Creating friction for researchers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Google Shape;32;ge3208f9f40_0_2"/>
          <p:cNvSpPr/>
          <p:nvPr/>
        </p:nvSpPr>
        <p:spPr>
          <a:xfrm>
            <a:off x="5157000" y="3636720"/>
            <a:ext cx="1877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chemeClr val="lt1"/>
                </a:solidFill>
                <a:latin typeface="Open Sans"/>
                <a:ea typeface="Open Sans"/>
              </a:rPr>
              <a:t>Siloed data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Down Arrow 10"/>
          <p:cNvSpPr/>
          <p:nvPr/>
        </p:nvSpPr>
        <p:spPr>
          <a:xfrm>
            <a:off x="5868720" y="4188240"/>
            <a:ext cx="453600" cy="737640"/>
          </a:xfrm>
          <a:prstGeom prst="downArrow">
            <a:avLst>
              <a:gd name="adj1" fmla="val 50000"/>
              <a:gd name="adj2" fmla="val 45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"/>
          <p:cNvSpPr/>
          <p:nvPr/>
        </p:nvSpPr>
        <p:spPr>
          <a:xfrm>
            <a:off x="1523880" y="3165120"/>
            <a:ext cx="4239720" cy="3692160"/>
          </a:xfrm>
          <a:prstGeom prst="rect">
            <a:avLst/>
          </a:prstGeom>
          <a:solidFill>
            <a:srgbClr val="0070C0">
              <a:alpha val="9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88" name="Importing research data from LabFolder into RSpace"/>
          <p:cNvSpPr/>
          <p:nvPr/>
        </p:nvSpPr>
        <p:spPr>
          <a:xfrm>
            <a:off x="91800" y="199080"/>
            <a:ext cx="11900503" cy="68313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 </a:t>
            </a:r>
            <a:r>
              <a:rPr lang="en-GB" sz="40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Context: Research Data Lifecycle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"/>
          <p:cNvSpPr/>
          <p:nvPr/>
        </p:nvSpPr>
        <p:spPr>
          <a:xfrm>
            <a:off x="1560240" y="2039040"/>
            <a:ext cx="91800" cy="39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2400" b="0" strike="noStrike" spc="-1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B56B4B-C769-6E2E-4702-FB68165B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34" y="1360920"/>
            <a:ext cx="3784417" cy="42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EEAB06-BD50-3732-2DC6-29C62E21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02" y="1582080"/>
            <a:ext cx="4647227" cy="36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72EC5-18B6-32C0-C107-009DE6FBF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">
            <a:extLst>
              <a:ext uri="{FF2B5EF4-FFF2-40B4-BE49-F238E27FC236}">
                <a16:creationId xmlns:a16="http://schemas.microsoft.com/office/drawing/2014/main" id="{84318335-5290-35E2-62ED-1102589EC897}"/>
              </a:ext>
            </a:extLst>
          </p:cNvPr>
          <p:cNvSpPr/>
          <p:nvPr/>
        </p:nvSpPr>
        <p:spPr>
          <a:xfrm>
            <a:off x="1523880" y="3165120"/>
            <a:ext cx="4239720" cy="3692160"/>
          </a:xfrm>
          <a:prstGeom prst="rect">
            <a:avLst/>
          </a:prstGeom>
          <a:solidFill>
            <a:srgbClr val="0070C0">
              <a:alpha val="9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88" name="Importing research data from LabFolder into RSpace">
            <a:extLst>
              <a:ext uri="{FF2B5EF4-FFF2-40B4-BE49-F238E27FC236}">
                <a16:creationId xmlns:a16="http://schemas.microsoft.com/office/drawing/2014/main" id="{9C45C33D-3526-DC39-73F9-43B9D8B44E4F}"/>
              </a:ext>
            </a:extLst>
          </p:cNvPr>
          <p:cNvSpPr/>
          <p:nvPr/>
        </p:nvSpPr>
        <p:spPr>
          <a:xfrm>
            <a:off x="91800" y="199080"/>
            <a:ext cx="11900503" cy="149476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8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Objective:</a:t>
            </a:r>
          </a:p>
          <a:p>
            <a:pPr algn="ctr">
              <a:lnSpc>
                <a:spcPct val="80000"/>
              </a:lnSpc>
            </a:pPr>
            <a:r>
              <a:rPr lang="en-GB" sz="34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Enable streamlined passage of data and metadata throughout the lifecycle via vertical interoperability </a:t>
            </a:r>
            <a:endParaRPr lang="en-US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">
            <a:extLst>
              <a:ext uri="{FF2B5EF4-FFF2-40B4-BE49-F238E27FC236}">
                <a16:creationId xmlns:a16="http://schemas.microsoft.com/office/drawing/2014/main" id="{AE72F26B-3A34-B3FB-0749-57EBE0A6E363}"/>
              </a:ext>
            </a:extLst>
          </p:cNvPr>
          <p:cNvSpPr/>
          <p:nvPr/>
        </p:nvSpPr>
        <p:spPr>
          <a:xfrm>
            <a:off x="1560240" y="2039040"/>
            <a:ext cx="91800" cy="39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2400" b="0" strike="noStrike" spc="-1">
              <a:solidFill>
                <a:srgbClr val="FFFFFF"/>
              </a:solidFill>
              <a:latin typeface="Open Sans Light"/>
              <a:ea typeface="Open Sans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5B70E0-26F7-AA1E-A76B-0C87C543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4" y="1744781"/>
            <a:ext cx="3784417" cy="42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E7862E3-B29F-1AE7-5713-251EBBEC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63" y="1945550"/>
            <a:ext cx="7420303" cy="38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0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00" name="Google Shape;25;p2"/>
          <p:cNvSpPr/>
          <p:nvPr/>
        </p:nvSpPr>
        <p:spPr>
          <a:xfrm>
            <a:off x="1414080" y="317768"/>
            <a:ext cx="906264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  Research</a:t>
            </a: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 </a:t>
            </a:r>
            <a:r>
              <a:rPr lang="en-GB" sz="4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Commons concept 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val Callout 7"/>
          <p:cNvSpPr/>
          <p:nvPr/>
        </p:nvSpPr>
        <p:spPr>
          <a:xfrm>
            <a:off x="1927440" y="1522440"/>
            <a:ext cx="8336520" cy="356184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2" name="Google Shape;25;p2"/>
          <p:cNvSpPr/>
          <p:nvPr/>
        </p:nvSpPr>
        <p:spPr>
          <a:xfrm>
            <a:off x="2291040" y="2394720"/>
            <a:ext cx="7308720" cy="219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2300" b="1" strike="noStrike" spc="-1">
                <a:solidFill>
                  <a:schemeClr val="lt1"/>
                </a:solidFill>
                <a:latin typeface="Open Sans"/>
                <a:ea typeface="Open Sans"/>
              </a:rPr>
              <a:t>”Bring together data with cloud computing infrastructure and commonly used software, services and applications for managing, analyzing and sharing data to create an interoperable resource for a research community”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Google Shape;25;p2"/>
          <p:cNvSpPr/>
          <p:nvPr/>
        </p:nvSpPr>
        <p:spPr>
          <a:xfrm>
            <a:off x="3677400" y="5559120"/>
            <a:ext cx="73087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2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Scott </a:t>
            </a:r>
            <a:r>
              <a:rPr lang="en-GB" sz="2000" b="1" strike="noStrike" spc="-1" dirty="0" err="1">
                <a:solidFill>
                  <a:schemeClr val="lt1"/>
                </a:solidFill>
                <a:latin typeface="Open Sans"/>
                <a:ea typeface="Open Sans"/>
              </a:rPr>
              <a:t>Yockel</a:t>
            </a:r>
            <a:r>
              <a:rPr lang="en-GB" sz="2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, Harvard University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n-GB" sz="2000" b="1" u="sng" strike="noStrike" spc="-1" dirty="0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Towards a Data Commons at Harvard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BA59E-4837-D7EE-A401-11B38001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31;ge3208f9f40_0_2">
            <a:extLst>
              <a:ext uri="{FF2B5EF4-FFF2-40B4-BE49-F238E27FC236}">
                <a16:creationId xmlns:a16="http://schemas.microsoft.com/office/drawing/2014/main" id="{BE57FA00-0EC2-355E-5720-D4A628275C07}"/>
              </a:ext>
            </a:extLst>
          </p:cNvPr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05" name="Google Shape;25;p2">
            <a:extLst>
              <a:ext uri="{FF2B5EF4-FFF2-40B4-BE49-F238E27FC236}">
                <a16:creationId xmlns:a16="http://schemas.microsoft.com/office/drawing/2014/main" id="{9C7F59CA-8BFB-8D73-3BEE-9ACB6286FC79}"/>
              </a:ext>
            </a:extLst>
          </p:cNvPr>
          <p:cNvSpPr/>
          <p:nvPr/>
        </p:nvSpPr>
        <p:spPr>
          <a:xfrm>
            <a:off x="0" y="386594"/>
            <a:ext cx="118872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Who </a:t>
            </a: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will</a:t>
            </a:r>
            <a:r>
              <a:rPr lang="en-GB" sz="40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 provide Research Commons?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25;p2">
            <a:extLst>
              <a:ext uri="{FF2B5EF4-FFF2-40B4-BE49-F238E27FC236}">
                <a16:creationId xmlns:a16="http://schemas.microsoft.com/office/drawing/2014/main" id="{5512C1D1-A28D-2392-7CA4-7EF86D77AC0D}"/>
              </a:ext>
            </a:extLst>
          </p:cNvPr>
          <p:cNvSpPr/>
          <p:nvPr/>
        </p:nvSpPr>
        <p:spPr>
          <a:xfrm>
            <a:off x="1136477" y="1175629"/>
            <a:ext cx="10407729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800280" indent="-3430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Universities</a:t>
            </a:r>
          </a:p>
          <a:p>
            <a:pPr marL="1512888" indent="-384175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Harvard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00280" indent="-3430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National and regional organizations</a:t>
            </a:r>
            <a:endParaRPr lang="en-GB" sz="2800" b="1" strike="noStrike" spc="-1" dirty="0">
              <a:solidFill>
                <a:schemeClr val="lt1"/>
              </a:solidFill>
              <a:latin typeface="Open Sans"/>
              <a:ea typeface="Open Sans"/>
            </a:endParaRPr>
          </a:p>
          <a:p>
            <a:pPr marL="1512888" indent="-384175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New England Research Cloud</a:t>
            </a:r>
          </a:p>
          <a:p>
            <a:pPr marL="1512888" indent="-384175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Canada’s Digital Research Alliance</a:t>
            </a:r>
          </a:p>
          <a:p>
            <a:pPr marL="1128713">
              <a:lnSpc>
                <a:spcPct val="100000"/>
              </a:lnSpc>
              <a:buClr>
                <a:schemeClr val="bg1"/>
              </a:buClr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00280" indent="-3430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Supra national organizations: EOSC</a:t>
            </a:r>
            <a:endParaRPr lang="en-GB" sz="2800" b="1" strike="noStrike" spc="-1" dirty="0">
              <a:solidFill>
                <a:schemeClr val="lt1"/>
              </a:solidFill>
              <a:latin typeface="Open Sans"/>
              <a:ea typeface="Open Sans"/>
            </a:endParaRPr>
          </a:p>
          <a:p>
            <a:pPr marL="1512888" indent="-384175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GB" sz="28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EGI?</a:t>
            </a:r>
          </a:p>
          <a:p>
            <a:pPr marL="1512888" indent="-384175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GB" sz="2800" b="1" strike="noStrike" spc="-1" dirty="0">
                <a:solidFill>
                  <a:schemeClr val="lt1"/>
                </a:solidFill>
                <a:latin typeface="Open Sans"/>
                <a:ea typeface="Open Sans"/>
              </a:rPr>
              <a:t>EUDAT Collaborative </a:t>
            </a:r>
            <a:r>
              <a:rPr lang="en-GB" sz="2800" b="1" spc="-1" dirty="0">
                <a:solidFill>
                  <a:schemeClr val="lt1"/>
                </a:solidFill>
                <a:latin typeface="Open Sans"/>
                <a:ea typeface="Open Sans"/>
              </a:rPr>
              <a:t>Data Infrastructure?</a:t>
            </a:r>
            <a:endParaRPr lang="en-GB" sz="2800" b="1" strike="noStrike" spc="-1" dirty="0">
              <a:solidFill>
                <a:schemeClr val="lt1"/>
              </a:solidFill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156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5" name="Google Shape;25;p2"/>
          <p:cNvSpPr/>
          <p:nvPr/>
        </p:nvSpPr>
        <p:spPr>
          <a:xfrm>
            <a:off x="0" y="270360"/>
            <a:ext cx="12067503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3400" b="1" spc="-1" dirty="0">
                <a:solidFill>
                  <a:schemeClr val="lt1"/>
                </a:solidFill>
                <a:latin typeface="Open Sans"/>
                <a:ea typeface="Open Sans"/>
              </a:rPr>
              <a:t>Global Open Research Commons International Model</a:t>
            </a:r>
            <a:endParaRPr lang="en-US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ABA6F9B-F3CB-0B15-489A-4FBDDCDF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" y="1226806"/>
            <a:ext cx="6858000" cy="5067300"/>
          </a:xfrm>
          <a:prstGeom prst="rect">
            <a:avLst/>
          </a:prstGeom>
        </p:spPr>
      </p:pic>
      <p:sp>
        <p:nvSpPr>
          <p:cNvPr id="10" name="Google Shape;32;ge3208f9f40_0_2">
            <a:extLst>
              <a:ext uri="{FF2B5EF4-FFF2-40B4-BE49-F238E27FC236}">
                <a16:creationId xmlns:a16="http://schemas.microsoft.com/office/drawing/2014/main" id="{407A7361-0B57-807A-A585-3C70FD30CAA3}"/>
              </a:ext>
            </a:extLst>
          </p:cNvPr>
          <p:cNvSpPr txBox="1"/>
          <p:nvPr/>
        </p:nvSpPr>
        <p:spPr>
          <a:xfrm>
            <a:off x="7559899" y="1433345"/>
            <a:ext cx="4507605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Developed by Research Data Alliance working group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Released November 2023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Model/guideline for Research Commons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Three core technical elements and  surrounding process/governance wrap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Many countries are looking at adopting – Canada, Sweden, Netherlands, Germany, UK, etc.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endParaRPr lang="en-GB" sz="2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5871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1;ge3208f9f40_0_2"/>
          <p:cNvSpPr/>
          <p:nvPr/>
        </p:nvSpPr>
        <p:spPr>
          <a:xfrm>
            <a:off x="1542960" y="2039040"/>
            <a:ext cx="126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just"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5" name="Google Shape;25;p2"/>
          <p:cNvSpPr/>
          <p:nvPr/>
        </p:nvSpPr>
        <p:spPr>
          <a:xfrm>
            <a:off x="515155" y="236907"/>
            <a:ext cx="10779617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algn="ctr">
              <a:lnSpc>
                <a:spcPct val="100000"/>
              </a:lnSpc>
            </a:pPr>
            <a:r>
              <a:rPr lang="en-GB" sz="4000" b="1" spc="-1" dirty="0">
                <a:solidFill>
                  <a:schemeClr val="lt1"/>
                </a:solidFill>
                <a:latin typeface="Open Sans"/>
                <a:ea typeface="Open Sans"/>
              </a:rPr>
              <a:t>Reason: Research Commons for Norway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80BCB94E-FEA1-BBA7-0FD4-CAAFB07B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77" y="1083122"/>
            <a:ext cx="9411646" cy="3347210"/>
          </a:xfrm>
          <a:prstGeom prst="rect">
            <a:avLst/>
          </a:prstGeom>
        </p:spPr>
      </p:pic>
      <p:sp>
        <p:nvSpPr>
          <p:cNvPr id="5" name="Google Shape;32;ge3208f9f40_0_2">
            <a:extLst>
              <a:ext uri="{FF2B5EF4-FFF2-40B4-BE49-F238E27FC236}">
                <a16:creationId xmlns:a16="http://schemas.microsoft.com/office/drawing/2014/main" id="{72AC278D-575D-5ABB-006F-115D6FB12B17}"/>
              </a:ext>
            </a:extLst>
          </p:cNvPr>
          <p:cNvSpPr txBox="1"/>
          <p:nvPr/>
        </p:nvSpPr>
        <p:spPr>
          <a:xfrm>
            <a:off x="515155" y="4713069"/>
            <a:ext cx="11694017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Core elements are </a:t>
            </a:r>
            <a:r>
              <a:rPr lang="en-GB" sz="20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Dataverse</a:t>
            </a: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iRODS</a:t>
            </a: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GB" sz="20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RSpace</a:t>
            </a: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which are already integrated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Includes integration of these and other resources with storage and compute infrastructure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Focus of proposed work is on further enhancing existing interoperability between tools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r>
              <a:rPr lang="en-GB" sz="26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Objective:  integrated infrastructure that facilitates data and metadata flow throughout the research data lifecycle </a:t>
            </a:r>
          </a:p>
          <a:p>
            <a:pPr marL="342900" indent="-342900">
              <a:buClr>
                <a:schemeClr val="bg1"/>
              </a:buClr>
              <a:buSzPts val="2800"/>
              <a:buFont typeface="Wingdings" pitchFamily="2" charset="2"/>
              <a:buChar char="Ø"/>
            </a:pPr>
            <a:endParaRPr lang="en-GB" sz="2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9620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110264</TotalTime>
  <Words>636</Words>
  <Application>Microsoft Macintosh PowerPoint</Application>
  <PresentationFormat>Widescreen</PresentationFormat>
  <Paragraphs>117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Open Sans</vt:lpstr>
      <vt:lpstr>Open Sans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Rory Macneil</dc:creator>
  <dc:description/>
  <cp:lastModifiedBy>Rory Macneil</cp:lastModifiedBy>
  <cp:revision>370</cp:revision>
  <cp:lastPrinted>2024-02-26T20:15:50Z</cp:lastPrinted>
  <dcterms:modified xsi:type="dcterms:W3CDTF">2024-09-30T16:03:11Z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0x0101003FB0B00081544D4E870CA10EDF097526</vt:lpwstr>
  </property>
  <property fmtid="{D5CDD505-2E9C-101B-9397-08002B2CF9AE}" pid="3" name="Notes">
    <vt:i4>16</vt:i4>
  </property>
  <property fmtid="{D5CDD505-2E9C-101B-9397-08002B2CF9AE}" pid="4" name="PresentationFormat">
    <vt:lpwstr>Widescreen</vt:lpwstr>
  </property>
  <property fmtid="{D5CDD505-2E9C-101B-9397-08002B2CF9AE}" pid="5" name="Slides">
    <vt:i4>19</vt:i4>
  </property>
</Properties>
</file>