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2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9.jpeg" ContentType="image/jpeg"/>
  <Override PartName="/ppt/media/image1.jpeg" ContentType="image/jpeg"/>
  <Override PartName="/ppt/media/image15.png" ContentType="image/png"/>
  <Override PartName="/ppt/media/image6.png" ContentType="image/png"/>
  <Override PartName="/ppt/media/image10.png" ContentType="image/png"/>
  <Override PartName="/ppt/media/image2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_rels/notesSlide1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3" r:id="rId5"/>
    <p:sldMasterId id="2147483655" r:id="rId6"/>
    <p:sldMasterId id="2147483657" r:id="rId7"/>
    <p:sldMasterId id="2147483659" r:id="rId8"/>
    <p:sldMasterId id="2147483661" r:id="rId9"/>
    <p:sldMasterId id="2147483662" r:id="rId10"/>
    <p:sldMasterId id="2147483664" r:id="rId11"/>
    <p:sldMasterId id="214748366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SE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en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E7B34647-83ED-40D7-BFF9-014BAEE2146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S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B9658F-7865-4272-8E66-F1891BA0D9C5}" type="slidenum">
              <a:rPr b="0" lang="en-S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S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5993EF-B782-4807-B853-711865E9527C}" type="slidenum">
              <a:rPr b="0" lang="en-S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S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8805FFF-9636-4F8C-8539-0B048DF933FB}" type="slidenum">
              <a:rPr b="0" lang="en-S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SE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C5F64EC-2193-45EE-8AD7-7337121EEC38}" type="slidenum">
              <a:rPr b="0" lang="en-SE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23880" y="6312600"/>
            <a:ext cx="9143640" cy="456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.png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6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1" name="Rectangle 2"/>
          <p:cNvSpPr/>
          <p:nvPr/>
        </p:nvSpPr>
        <p:spPr>
          <a:xfrm>
            <a:off x="11032560" y="5834160"/>
            <a:ext cx="1159200" cy="10234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sv-SE" sz="1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3" descr=""/>
          <p:cNvPicPr/>
          <p:nvPr/>
        </p:nvPicPr>
        <p:blipFill>
          <a:blip r:embed="rId3"/>
          <a:stretch/>
        </p:blipFill>
        <p:spPr>
          <a:xfrm>
            <a:off x="5257800" y="2188800"/>
            <a:ext cx="1676160" cy="20826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SE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E" sz="2800" spc="-1" strike="noStrike">
                <a:solidFill>
                  <a:srgbClr val="000000"/>
                </a:solidFill>
                <a:latin typeface="Proxima Nova Rg"/>
              </a:rPr>
              <a:t>Click to edit the outline text format</a:t>
            </a:r>
            <a:endParaRPr b="0" lang="en-SE" sz="2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E" sz="2000" spc="-1" strike="noStrike">
                <a:solidFill>
                  <a:srgbClr val="000000"/>
                </a:solidFill>
                <a:latin typeface="Proxima Nova Rg"/>
              </a:rPr>
              <a:t>Second Outline Level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E" sz="1800" spc="-1" strike="noStrike">
                <a:solidFill>
                  <a:srgbClr val="000000"/>
                </a:solidFill>
                <a:latin typeface="Proxima Nova Rg"/>
              </a:rPr>
              <a:t>Third Outline Level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SE" sz="1800" spc="-1" strike="noStrike">
                <a:solidFill>
                  <a:srgbClr val="000000"/>
                </a:solidFill>
                <a:latin typeface="Proxima Nova Rg"/>
              </a:rPr>
              <a:t>Fourth Outline Level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E" sz="2000" spc="-1" strike="noStrike">
                <a:solidFill>
                  <a:srgbClr val="000000"/>
                </a:solidFill>
                <a:latin typeface="Proxima Nova Rg"/>
              </a:rPr>
              <a:t>Fifth Outline Level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E" sz="2000" spc="-1" strike="noStrike">
                <a:solidFill>
                  <a:srgbClr val="000000"/>
                </a:solidFill>
                <a:latin typeface="Proxima Nova Rg"/>
              </a:rPr>
              <a:t>Sixth Outline Level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SE" sz="2000" spc="-1" strike="noStrike">
                <a:solidFill>
                  <a:srgbClr val="000000"/>
                </a:solidFill>
                <a:latin typeface="Proxima Nova Rg"/>
              </a:rPr>
              <a:t>Seventh Outline Level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1496880"/>
            <a:ext cx="8474040" cy="48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GB" sz="28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Master title style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150160" y="2338920"/>
            <a:ext cx="6402600" cy="37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pattern text styles</a:t>
            </a:r>
            <a:endParaRPr b="0" lang="it-IT" sz="2800" spc="-1" strike="noStrike">
              <a:solidFill>
                <a:srgbClr val="07407b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7407b"/>
                </a:solidFill>
                <a:latin typeface="Calibri"/>
                <a:ea typeface="Arial"/>
              </a:rPr>
              <a:t>Second level</a:t>
            </a:r>
            <a:endParaRPr b="0" lang="it-IT" sz="2400" spc="-1" strike="noStrike">
              <a:solidFill>
                <a:srgbClr val="07407b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7407b"/>
                </a:solidFill>
                <a:latin typeface="Calibri"/>
                <a:ea typeface="Arial"/>
              </a:rPr>
              <a:t>Third level</a:t>
            </a:r>
            <a:endParaRPr b="0" lang="it-IT" sz="2000" spc="-1" strike="noStrike">
              <a:solidFill>
                <a:srgbClr val="07407b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7407b"/>
                </a:solidFill>
                <a:latin typeface="Calibri"/>
                <a:ea typeface="Arial"/>
              </a:rPr>
              <a:t>Fourth level</a:t>
            </a:r>
            <a:endParaRPr b="0" lang="it-IT" sz="1800" spc="-1" strike="noStrike">
              <a:solidFill>
                <a:srgbClr val="07407b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7407b"/>
                </a:solidFill>
                <a:latin typeface="Calibri"/>
                <a:ea typeface="Arial"/>
              </a:rPr>
              <a:t>Fifth level</a:t>
            </a:r>
            <a:endParaRPr b="0" lang="it-IT" sz="1800" spc="-1" strike="noStrike">
              <a:solidFill>
                <a:srgbClr val="07407b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77160" y="2338920"/>
            <a:ext cx="4094640" cy="37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pattern text styles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Second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Third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Fourth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Fifth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</p:txBody>
      </p:sp>
      <p:sp>
        <p:nvSpPr>
          <p:cNvPr id="47" name="Title Placeholder 1"/>
          <p:cNvSpPr/>
          <p:nvPr/>
        </p:nvSpPr>
        <p:spPr>
          <a:xfrm>
            <a:off x="3737520" y="330120"/>
            <a:ext cx="7815240" cy="6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it-IT" sz="2600" spc="-1" strike="noStrike">
                <a:solidFill>
                  <a:srgbClr val="07407b"/>
                </a:solidFill>
                <a:latin typeface="Calibri"/>
                <a:ea typeface="Arial"/>
              </a:rPr>
              <a:t>Sciebo RDS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4"/>
          </p:nvPr>
        </p:nvSpPr>
        <p:spPr>
          <a:xfrm>
            <a:off x="9996840" y="6526080"/>
            <a:ext cx="810000" cy="2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 idx="5"/>
          </p:nvPr>
        </p:nvSpPr>
        <p:spPr>
          <a:xfrm>
            <a:off x="10955160" y="6526080"/>
            <a:ext cx="597600" cy="2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F0E2674-71EE-4D7A-8CF6-BA4942DE1E66}" type="slidenum"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 idx="6"/>
          </p:nvPr>
        </p:nvSpPr>
        <p:spPr>
          <a:xfrm>
            <a:off x="677160" y="6526080"/>
            <a:ext cx="4908600" cy="2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rgbClr val="000000"/>
                </a:solidFill>
                <a:latin typeface="Proxima Nova Rg"/>
              </a:rPr>
              <a:t>Click to edit Master title style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9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Proxima Nova Rg"/>
              </a:rPr>
              <a:t>Click to edit Master text styles</a:t>
            </a:r>
            <a:endParaRPr b="0" lang="en-SE" sz="2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Proxima Nova Rg"/>
              </a:rPr>
              <a:t>Second level</a:t>
            </a:r>
            <a:endParaRPr b="0" lang="en-SE" sz="2400" spc="-1" strike="noStrike">
              <a:solidFill>
                <a:srgbClr val="000000"/>
              </a:solidFill>
              <a:latin typeface="Proxima Nova Rg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roxima Nova Rg"/>
              </a:rPr>
              <a:t>Third level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Proxima Nova Rg"/>
              </a:rPr>
              <a:t>Fourth level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Proxima Nova Rg"/>
              </a:rPr>
              <a:t>Fifth level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808080"/>
                </a:solidFill>
                <a:latin typeface="Akkurat-Mono"/>
              </a:rPr>
              <a:t>Click to edit Master text styles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rgbClr val="e37426"/>
                </a:solidFill>
                <a:latin typeface="Proxima Nova Rg"/>
              </a:rPr>
              <a:t>Click to edit Master title style</a:t>
            </a:r>
            <a:endParaRPr b="0" lang="en-S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200" spc="-1" strike="noStrike">
                <a:solidFill>
                  <a:srgbClr val="808080"/>
                </a:solidFill>
                <a:latin typeface="Akkurat-Mono"/>
              </a:rPr>
              <a:t>Click to edit Master text styles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v-SE" sz="3200" spc="-1" strike="noStrike">
                <a:solidFill>
                  <a:srgbClr val="000000"/>
                </a:solidFill>
                <a:latin typeface="Proxima Nova Rg"/>
              </a:rPr>
              <a:t>Klicka här för att ändra mall för rubrikformat</a:t>
            </a:r>
            <a:endParaRPr b="0" lang="en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61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Klicka på ikonen för att lägga till en bild</a:t>
            </a:r>
            <a:endParaRPr b="0" lang="en-SE" sz="32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39880" y="2136960"/>
            <a:ext cx="3931920" cy="353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Klicka här för att ändra format på bakgrundstexten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1200" spc="-1" strike="noStrike">
                <a:solidFill>
                  <a:srgbClr val="808080"/>
                </a:solidFill>
                <a:latin typeface="Akkurat-Mono"/>
              </a:rPr>
              <a:t>Klicka här för att ändra format på bakgrundstexten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4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Klicka här för att ändra mall för rubrikformat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395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800" spc="-1" strike="noStrike">
                <a:solidFill>
                  <a:srgbClr val="000000"/>
                </a:solidFill>
                <a:latin typeface="Proxima Nova Rg"/>
              </a:rPr>
              <a:t>Klicka här för att ändra format på bakgrundstexten</a:t>
            </a:r>
            <a:endParaRPr b="0" lang="en-SE" sz="2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400" spc="-1" strike="noStrike">
                <a:solidFill>
                  <a:srgbClr val="000000"/>
                </a:solidFill>
                <a:latin typeface="Proxima Nova Rg"/>
              </a:rPr>
              <a:t>Nivå två</a:t>
            </a:r>
            <a:endParaRPr b="0" lang="en-SE" sz="2400" spc="-1" strike="noStrike">
              <a:solidFill>
                <a:srgbClr val="000000"/>
              </a:solidFill>
              <a:latin typeface="Proxima Nova Rg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Proxima Nova Rg"/>
              </a:rPr>
              <a:t>Nivå tre</a:t>
            </a:r>
            <a:endParaRPr b="0" lang="en-SE" sz="2000" spc="-1" strike="noStrike">
              <a:solidFill>
                <a:srgbClr val="000000"/>
              </a:solidFill>
              <a:latin typeface="Proxima Nova Rg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Nivå fyra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Nivå fem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1200" spc="-1" strike="noStrike">
                <a:solidFill>
                  <a:srgbClr val="808080"/>
                </a:solidFill>
                <a:latin typeface="Akkurat-Mono"/>
              </a:rPr>
              <a:t>Klicka här för att ändra format på bakgrundstexten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6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Klicka här för att ändra mall för rubrikformat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v-SE" sz="1200" spc="-1" strike="noStrike">
                <a:solidFill>
                  <a:srgbClr val="808080"/>
                </a:solidFill>
                <a:latin typeface="Akkurat-Mono"/>
              </a:rPr>
              <a:t>Klicka här för att ändra format på bakgrundstexten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8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27" name="Rectangle 4"/>
          <p:cNvSpPr/>
          <p:nvPr/>
        </p:nvSpPr>
        <p:spPr>
          <a:xfrm>
            <a:off x="6095880" y="0"/>
            <a:ext cx="6095520" cy="6857640"/>
          </a:xfrm>
          <a:prstGeom prst="rect">
            <a:avLst/>
          </a:prstGeom>
          <a:solidFill>
            <a:srgbClr val="e37426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S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v-SE" sz="3200" spc="-1" strike="noStrike">
                <a:solidFill>
                  <a:srgbClr val="000000"/>
                </a:solidFill>
                <a:latin typeface="Proxima Nova Rg"/>
              </a:rPr>
              <a:t>Klicka här för att ändra mall för rubrikformat</a:t>
            </a:r>
            <a:endParaRPr b="0" lang="en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9880" y="2136960"/>
            <a:ext cx="3931920" cy="353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Klicka här för att ändra format på bakgrundstexten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288560" y="789120"/>
            <a:ext cx="3931920" cy="487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sv-SE" sz="1600" spc="-1" strike="noStrike">
                <a:solidFill>
                  <a:srgbClr val="ffffff"/>
                </a:solidFill>
                <a:latin typeface="Proxima Nova Rg"/>
              </a:rPr>
              <a:t>Klicka här för att ändra format på bakgrundstexten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</p:txBody>
      </p:sp>
      <p:pic>
        <p:nvPicPr>
          <p:cNvPr id="31" name="Picture 5" descr=""/>
          <p:cNvPicPr/>
          <p:nvPr/>
        </p:nvPicPr>
        <p:blipFill>
          <a:blip r:embed="rId3"/>
          <a:stretch/>
        </p:blipFill>
        <p:spPr>
          <a:xfrm>
            <a:off x="235080" y="6198840"/>
            <a:ext cx="350280" cy="46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0" r:id="rId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1496880"/>
            <a:ext cx="8474040" cy="48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GB" sz="28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Master title style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150160" y="2338920"/>
            <a:ext cx="6402600" cy="37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pattern text styles</a:t>
            </a:r>
            <a:endParaRPr b="0" lang="it-IT" sz="2800" spc="-1" strike="noStrike">
              <a:solidFill>
                <a:srgbClr val="07407b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7407b"/>
                </a:solidFill>
                <a:latin typeface="Calibri"/>
                <a:ea typeface="Arial"/>
              </a:rPr>
              <a:t>Second level</a:t>
            </a:r>
            <a:endParaRPr b="0" lang="it-IT" sz="2400" spc="-1" strike="noStrike">
              <a:solidFill>
                <a:srgbClr val="07407b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7407b"/>
                </a:solidFill>
                <a:latin typeface="Calibri"/>
                <a:ea typeface="Arial"/>
              </a:rPr>
              <a:t>Third level</a:t>
            </a:r>
            <a:endParaRPr b="0" lang="it-IT" sz="2000" spc="-1" strike="noStrike">
              <a:solidFill>
                <a:srgbClr val="07407b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7407b"/>
                </a:solidFill>
                <a:latin typeface="Calibri"/>
                <a:ea typeface="Arial"/>
              </a:rPr>
              <a:t>Fourth level</a:t>
            </a:r>
            <a:endParaRPr b="0" lang="it-IT" sz="1800" spc="-1" strike="noStrike">
              <a:solidFill>
                <a:srgbClr val="07407b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7407b"/>
                </a:solidFill>
                <a:latin typeface="Calibri"/>
                <a:ea typeface="Arial"/>
              </a:rPr>
              <a:t>Fifth level</a:t>
            </a:r>
            <a:endParaRPr b="0" lang="it-IT" sz="1800" spc="-1" strike="noStrike">
              <a:solidFill>
                <a:srgbClr val="07407b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77160" y="2338920"/>
            <a:ext cx="4094640" cy="377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Click to edit pattern text styles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Second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Third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Fourth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7407b"/>
              </a:buClr>
              <a:buFont typeface="OpenSymbol"/>
              <a:buChar char="*"/>
            </a:pPr>
            <a:r>
              <a:rPr b="0" lang="it-IT" sz="1400" spc="-1" strike="noStrike">
                <a:solidFill>
                  <a:srgbClr val="07407b"/>
                </a:solidFill>
                <a:latin typeface="Calibri"/>
                <a:ea typeface="Arial"/>
              </a:rPr>
              <a:t>Fifth level</a:t>
            </a:r>
            <a:endParaRPr b="0" lang="it-IT" sz="1400" spc="-1" strike="noStrike">
              <a:solidFill>
                <a:srgbClr val="07407b"/>
              </a:solidFill>
              <a:latin typeface="Calibri"/>
            </a:endParaRPr>
          </a:p>
        </p:txBody>
      </p:sp>
      <p:sp>
        <p:nvSpPr>
          <p:cNvPr id="35" name="Title Placeholder 1"/>
          <p:cNvSpPr/>
          <p:nvPr/>
        </p:nvSpPr>
        <p:spPr>
          <a:xfrm>
            <a:off x="3737520" y="330120"/>
            <a:ext cx="7815240" cy="61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it-IT" sz="2600" spc="-1" strike="noStrike">
                <a:solidFill>
                  <a:srgbClr val="07407b"/>
                </a:solidFill>
                <a:latin typeface="Calibri"/>
                <a:ea typeface="Arial"/>
              </a:rPr>
              <a:t>Sciebo RDS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"/>
          </p:nvPr>
        </p:nvSpPr>
        <p:spPr>
          <a:xfrm>
            <a:off x="9996840" y="6526080"/>
            <a:ext cx="810000" cy="2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2"/>
          </p:nvPr>
        </p:nvSpPr>
        <p:spPr>
          <a:xfrm>
            <a:off x="10955160" y="6526080"/>
            <a:ext cx="597600" cy="24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1E325E1-22FA-4ECC-957B-45C7C8605708}" type="slidenum"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ftr" idx="3"/>
          </p:nvPr>
        </p:nvSpPr>
        <p:spPr>
          <a:xfrm>
            <a:off x="677160" y="6526080"/>
            <a:ext cx="4908600" cy="2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it-IT" sz="1200" spc="-1" strike="noStrike">
                <a:solidFill>
                  <a:srgbClr val="7fcdee"/>
                </a:solidFill>
                <a:latin typeface="Calibri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t-IT" sz="1200" spc="-1" strike="noStrike">
                <a:solidFill>
                  <a:srgbClr val="7fcdee"/>
                </a:solidFill>
                <a:latin typeface="Calibri"/>
                <a:ea typeface="Arial"/>
              </a:rPr>
              <a:t>&lt;footer&gt;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9" descr=""/>
          <p:cNvPicPr/>
          <p:nvPr/>
        </p:nvPicPr>
        <p:blipFill>
          <a:blip r:embed="rId2"/>
          <a:stretch/>
        </p:blipFill>
        <p:spPr>
          <a:xfrm>
            <a:off x="11557800" y="6129360"/>
            <a:ext cx="395280" cy="5241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US" sz="6000" spc="-1" strike="noStrike">
                <a:solidFill>
                  <a:srgbClr val="e37426"/>
                </a:solidFill>
                <a:latin typeface="Proxima Nova Rg"/>
              </a:rPr>
              <a:t>Click to edit Master title style</a:t>
            </a:r>
            <a:endParaRPr b="0" lang="en-S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523880" y="6401160"/>
            <a:ext cx="9143640" cy="27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200" spc="-1" strike="noStrike">
                <a:solidFill>
                  <a:srgbClr val="808080"/>
                </a:solidFill>
                <a:latin typeface="Akkurat-Mono"/>
              </a:rPr>
              <a:t>Click to edit Master text styles</a:t>
            </a:r>
            <a:endParaRPr b="0" lang="en-SE" sz="1200" spc="-1" strike="noStrike">
              <a:solidFill>
                <a:srgbClr val="000000"/>
              </a:solidFill>
              <a:latin typeface="Proxima Nova Rg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s://sandbox.zenodo.org/records/70251" TargetMode="External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github.com/SUNET/nextcloud-custom" TargetMode="External"/><Relationship Id="rId2" Type="http://schemas.openxmlformats.org/officeDocument/2006/relationships/hyperlink" Target="https://github.com/SUNET/nextcloud-jupyter" TargetMode="External"/><Relationship Id="rId3" Type="http://schemas.openxmlformats.org/officeDocument/2006/relationships/hyperlink" Target="https://github.com/SUNET/nextcloud-mfazones" TargetMode="External"/><Relationship Id="rId4" Type="http://schemas.openxmlformats.org/officeDocument/2006/relationships/hyperlink" Target="https://github.com/SUNET/drive-tests" TargetMode="External"/><Relationship Id="rId5" Type="http://schemas.openxmlformats.org/officeDocument/2006/relationships/hyperlink" Target="https://github.com/cs3org/OCM-API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mailto:anders@sunet.se" TargetMode="External"/><Relationship Id="rId2" Type="http://schemas.openxmlformats.org/officeDocument/2006/relationships/hyperlink" Target="mailto:freitag@sunet.se" TargetMode="External"/><Relationship Id="rId3" Type="http://schemas.openxmlformats.org/officeDocument/2006/relationships/hyperlink" Target="mailto:kano@sunet.se" TargetMode="External"/><Relationship Id="rId4" Type="http://schemas.openxmlformats.org/officeDocument/2006/relationships/hyperlink" Target="mailto:mandersson@sunet.se" TargetMode="External"/><Relationship Id="rId5" Type="http://schemas.openxmlformats.org/officeDocument/2006/relationships/hyperlink" Target="mailto:drive@sunet.se" TargetMode="External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75480" y="228600"/>
            <a:ext cx="9240120" cy="5715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8000" spc="-1" strike="noStrike">
                <a:solidFill>
                  <a:srgbClr val="195f8c"/>
                </a:solidFill>
                <a:latin typeface="Hind Light"/>
              </a:rPr>
              <a:t>Sunet Drive</a:t>
            </a:r>
            <a:br>
              <a:rPr sz="8000"/>
            </a:br>
            <a:r>
              <a:rPr b="0" lang="sv-SE" sz="3200" spc="-1" strike="noStrike">
                <a:solidFill>
                  <a:srgbClr val="195f8c"/>
                </a:solidFill>
                <a:latin typeface="Montserrat Light"/>
              </a:rPr>
              <a:t>An Academic Toolbox</a:t>
            </a: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br>
              <a:rPr sz="3200"/>
            </a:br>
            <a:r>
              <a:rPr b="0" lang="sv-SE" sz="3200" spc="-1" strike="noStrike">
                <a:solidFill>
                  <a:srgbClr val="195f8c"/>
                </a:solidFill>
                <a:latin typeface="Montserrat Light"/>
              </a:rPr>
              <a:t>FAIR Data Storage, Analysis and Publication</a:t>
            </a:r>
            <a:endParaRPr b="0" lang="en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TextBox 7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300400" y="1800360"/>
            <a:ext cx="7193520" cy="387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GB" sz="4400" spc="-1" strike="noStrike">
                <a:solidFill>
                  <a:srgbClr val="000000"/>
                </a:solidFill>
                <a:latin typeface="Proxima Nova Rg"/>
              </a:rPr>
              <a:t>Academic Toolbox – From Data to DOI with a Berry Solar Cell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8760960" y="1161720"/>
            <a:ext cx="3153960" cy="47322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839880" y="1690200"/>
            <a:ext cx="7618320" cy="448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Execute Experiment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Jupyter notebook with instructions to make a simple organic solar cell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Measure data an upload to Sunet Drive in realtime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Data Analysis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Analyse and visualise data in JupyterHub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Publish Data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Prepare data and metadata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Publish to Zenodo using </a:t>
            </a:r>
            <a:r>
              <a:rPr b="1" lang="en-GB" sz="1800" spc="-1" strike="noStrike">
                <a:solidFill>
                  <a:srgbClr val="000000"/>
                </a:solidFill>
                <a:latin typeface="Proxima Nova Rg"/>
              </a:rPr>
              <a:t>ScieboRDS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app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2"/>
              </a:rPr>
              <a:t>https://sandbox.zenodo.org/records/70251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Showcased as live demo at TNC24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8594640" y="5976000"/>
            <a:ext cx="702000" cy="70200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9098280" y="6172200"/>
            <a:ext cx="2331720" cy="33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Berrycells.com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29" name="TextBox 8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5"/>
          <p:cNvSpPr/>
          <p:nvPr/>
        </p:nvSpPr>
        <p:spPr>
          <a:xfrm>
            <a:off x="586080" y="149040"/>
            <a:ext cx="110491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AI Assistants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Content Placeholder 16"/>
          <p:cNvSpPr/>
          <p:nvPr/>
        </p:nvSpPr>
        <p:spPr>
          <a:xfrm>
            <a:off x="586080" y="1436760"/>
            <a:ext cx="4671720" cy="47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Introduced in Nextcloud 27.1 and improved in 28 and 29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Has support for OpenAI and Local Large Language Models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On-prem inference using “Ethical AI”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LLM, Speech2Text, Image Generation and other assistants available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Requires many resources (CPU &amp; GPU)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Many open questions (technical and legal)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Under evaluation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5486400" y="1371600"/>
            <a:ext cx="5979960" cy="4869720"/>
          </a:xfrm>
          <a:prstGeom prst="rect">
            <a:avLst/>
          </a:prstGeom>
          <a:ln w="0">
            <a:noFill/>
          </a:ln>
        </p:spPr>
      </p:pic>
      <p:sp>
        <p:nvSpPr>
          <p:cNvPr id="133" name="TextBox 10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38080" y="113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GB" sz="4400" spc="-1" strike="noStrike">
                <a:solidFill>
                  <a:srgbClr val="000000"/>
                </a:solidFill>
                <a:latin typeface="Proxima Nova Rg"/>
              </a:rPr>
              <a:t>Everything else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91560" y="1287720"/>
            <a:ext cx="7618320" cy="448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198"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Open for everyone via EduGAIN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Monitoring with Thruk: &gt;6000 monitoring points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Automated testing: &gt;30k test points per day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Infrastructure as Code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latin typeface="Proxima Nova Rg"/>
              </a:rPr>
              <a:t>Open Source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1"/>
              </a:rPr>
              <a:t>https://github.com/SUNET/nextcloud-custom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2"/>
              </a:rPr>
              <a:t>https://github.com/SUNET/nextcloud-jupyter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3"/>
              </a:rPr>
              <a:t>https://github.com/SUNET/nextcloud-mfazones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4"/>
              </a:rPr>
              <a:t>https://github.com/SUNET/drive-tests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  <a:hlinkClick r:id="rId5"/>
              </a:rPr>
              <a:t>https://github.com/cs3org/OCM-API</a:t>
            </a: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And more: eduid.se, ScienceMesh, OCM, RDS-ng, ...</a:t>
            </a:r>
            <a:br>
              <a:rPr sz="1800"/>
            </a:b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6"/>
          <a:stretch/>
        </p:blipFill>
        <p:spPr>
          <a:xfrm>
            <a:off x="9141120" y="3099600"/>
            <a:ext cx="2746080" cy="246960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7"/>
          <a:stretch/>
        </p:blipFill>
        <p:spPr>
          <a:xfrm>
            <a:off x="7783920" y="1225800"/>
            <a:ext cx="4103280" cy="197460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8"/>
          <a:stretch/>
        </p:blipFill>
        <p:spPr>
          <a:xfrm>
            <a:off x="7471800" y="2851200"/>
            <a:ext cx="3712320" cy="171072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9"/>
          <a:stretch/>
        </p:blipFill>
        <p:spPr>
          <a:xfrm>
            <a:off x="5376600" y="5522040"/>
            <a:ext cx="6089040" cy="895680"/>
          </a:xfrm>
          <a:prstGeom prst="rect">
            <a:avLst/>
          </a:prstGeom>
          <a:ln w="0">
            <a:noFill/>
          </a:ln>
        </p:spPr>
      </p:pic>
      <p:sp>
        <p:nvSpPr>
          <p:cNvPr id="140" name="TextBox 11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Tack! Frågor?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Content Placeholder 1"/>
          <p:cNvSpPr/>
          <p:nvPr/>
        </p:nvSpPr>
        <p:spPr>
          <a:xfrm>
            <a:off x="512280" y="2286000"/>
            <a:ext cx="2819520" cy="34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Anders Nilsson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1600" spc="-1" strike="noStrike" u="sng">
                <a:solidFill>
                  <a:srgbClr val="0563c1"/>
                </a:solidFill>
                <a:uFillTx/>
                <a:latin typeface="Proxima Nova Rg"/>
                <a:hlinkClick r:id="rId1"/>
              </a:rPr>
              <a:t>anders@sunet.se</a:t>
            </a: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Content Placeholder 4"/>
          <p:cNvSpPr/>
          <p:nvPr/>
        </p:nvSpPr>
        <p:spPr>
          <a:xfrm>
            <a:off x="3034080" y="2280240"/>
            <a:ext cx="2133720" cy="34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Richard Freitag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1600" spc="-1" strike="noStrike" u="sng">
                <a:solidFill>
                  <a:srgbClr val="0563c1"/>
                </a:solidFill>
                <a:uFillTx/>
                <a:latin typeface="Proxima Nova Rg"/>
                <a:hlinkClick r:id="rId2"/>
              </a:rPr>
              <a:t>freitag@sunet.se</a:t>
            </a: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Content Placeholder 10"/>
          <p:cNvSpPr/>
          <p:nvPr/>
        </p:nvSpPr>
        <p:spPr>
          <a:xfrm>
            <a:off x="5588280" y="2316240"/>
            <a:ext cx="2290320" cy="34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Micke Nordin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Proxima Nova Rg"/>
                <a:hlinkClick r:id="rId3"/>
              </a:rPr>
              <a:t>kano@sunet.se</a:t>
            </a: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ontent Placeholder 11"/>
          <p:cNvSpPr/>
          <p:nvPr/>
        </p:nvSpPr>
        <p:spPr>
          <a:xfrm>
            <a:off x="7928280" y="2316240"/>
            <a:ext cx="2511720" cy="34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Magnus Andersson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Proxima Nova Rg"/>
                <a:hlinkClick r:id="rId4"/>
              </a:rPr>
              <a:t>mandersson@sunet.se</a:t>
            </a: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ontent Placeholder 12"/>
          <p:cNvSpPr/>
          <p:nvPr/>
        </p:nvSpPr>
        <p:spPr>
          <a:xfrm>
            <a:off x="4440600" y="4114800"/>
            <a:ext cx="26460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Issues and Questions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sv-SE" sz="1600" spc="-1" strike="noStrike" u="sng">
                <a:solidFill>
                  <a:srgbClr val="000000"/>
                </a:solidFill>
                <a:uFillTx/>
                <a:latin typeface="Proxima Nova Rg"/>
                <a:hlinkClick r:id="rId5"/>
              </a:rPr>
              <a:t>drive@sunet.se</a:t>
            </a:r>
            <a:r>
              <a:rPr b="0" lang="sv-SE" sz="1600" spc="-1" strike="noStrike">
                <a:solidFill>
                  <a:srgbClr val="000000"/>
                </a:solidFill>
                <a:latin typeface="Proxima Nova Rg"/>
              </a:rPr>
              <a:t>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12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2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Sunet Drive – Architecture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856440" y="1468800"/>
            <a:ext cx="9418320" cy="4519800"/>
          </a:xfrm>
          <a:prstGeom prst="rect">
            <a:avLst/>
          </a:prstGeom>
          <a:ln w="0">
            <a:noFill/>
          </a:ln>
        </p:spPr>
      </p:pic>
      <p:sp>
        <p:nvSpPr>
          <p:cNvPr id="62" name="TextBox 9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3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Sunet Drive – Architecture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856440" y="1468800"/>
            <a:ext cx="9418320" cy="4519800"/>
          </a:xfrm>
          <a:prstGeom prst="rect">
            <a:avLst/>
          </a:prstGeom>
          <a:ln w="0">
            <a:noFill/>
          </a:ln>
        </p:spPr>
      </p:pic>
      <p:sp>
        <p:nvSpPr>
          <p:cNvPr id="65" name="Rectangle: Rounded Corners 3"/>
          <p:cNvSpPr/>
          <p:nvPr/>
        </p:nvSpPr>
        <p:spPr>
          <a:xfrm>
            <a:off x="287280" y="1396800"/>
            <a:ext cx="9999720" cy="4775400"/>
          </a:xfrm>
          <a:prstGeom prst="roundRect">
            <a:avLst>
              <a:gd name="adj" fmla="val 16667"/>
            </a:avLst>
          </a:prstGeom>
          <a:solidFill>
            <a:srgbClr val="ffffff">
              <a:alpha val="91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endParaRPr b="0" lang="en-GB" sz="2400" spc="-1" strike="noStrike">
              <a:solidFill>
                <a:srgbClr val="000000"/>
              </a:solidFill>
              <a:latin typeface="Berling"/>
              <a:ea typeface="ＭＳ Ｐゴシック"/>
            </a:endParaRPr>
          </a:p>
        </p:txBody>
      </p:sp>
      <p:sp>
        <p:nvSpPr>
          <p:cNvPr id="66" name="TextBox 34"/>
          <p:cNvSpPr/>
          <p:nvPr/>
        </p:nvSpPr>
        <p:spPr>
          <a:xfrm>
            <a:off x="1071000" y="2693520"/>
            <a:ext cx="10287000" cy="16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GB" sz="7200" spc="-1" strike="noStrike">
                <a:solidFill>
                  <a:srgbClr val="000000"/>
                </a:solidFill>
                <a:latin typeface="Proxima Nova Rg"/>
              </a:rPr>
              <a:t>An Academic Toolbox</a:t>
            </a:r>
            <a:endParaRPr b="0" lang="en-US" sz="7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GB" sz="2800" spc="-1" strike="noStrike">
                <a:solidFill>
                  <a:srgbClr val="000000"/>
                </a:solidFill>
                <a:latin typeface="Proxima Nova Rg"/>
              </a:rPr>
              <a:t>Following FAIR principles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1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9880" y="-2628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sv-SE" sz="3200" spc="-1" strike="noStrike">
                <a:solidFill>
                  <a:srgbClr val="000000"/>
                </a:solidFill>
                <a:latin typeface="Proxima Nova Rg"/>
              </a:rPr>
              <a:t>Sunet drive </a:t>
            </a:r>
            <a:br>
              <a:rPr sz="3200"/>
            </a:br>
            <a:r>
              <a:rPr b="1" lang="sv-SE" sz="3200" spc="-1" strike="noStrike">
                <a:solidFill>
                  <a:srgbClr val="000000"/>
                </a:solidFill>
                <a:latin typeface="Proxima Nova Rg"/>
              </a:rPr>
              <a:t>today</a:t>
            </a:r>
            <a:endParaRPr b="0" lang="en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839880" y="1596960"/>
            <a:ext cx="4869720" cy="353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2x54 nodes on 300 servers in two data centres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100% powered by green energy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20 paying customers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508TB data stored with &gt;0.5TB added daily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000000"/>
                </a:solidFill>
                <a:latin typeface="Proxima Nova Rg"/>
              </a:rPr>
              <a:t>3,752 total users, &gt;600 daily users</a:t>
            </a: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SE" sz="16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70" name="Rubrik 5"/>
          <p:cNvSpPr/>
          <p:nvPr/>
        </p:nvSpPr>
        <p:spPr>
          <a:xfrm>
            <a:off x="6896160" y="-262800"/>
            <a:ext cx="5090040" cy="15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1" lang="en-GB" sz="3200" spc="-1" strike="noStrike">
                <a:solidFill>
                  <a:srgbClr val="ffffff"/>
                </a:solidFill>
                <a:latin typeface="Proxima Nova Rg"/>
              </a:rPr>
              <a:t>Sunet Drive </a:t>
            </a:r>
            <a:br>
              <a:rPr sz="3200"/>
            </a:br>
            <a:r>
              <a:rPr b="1" lang="en-GB" sz="3200" spc="-1" strike="noStrike">
                <a:solidFill>
                  <a:srgbClr val="ffffff"/>
                </a:solidFill>
                <a:latin typeface="Proxima Nova Rg"/>
              </a:rPr>
              <a:t>development &amp; projects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tshållare för text 5"/>
          <p:cNvSpPr/>
          <p:nvPr/>
        </p:nvSpPr>
        <p:spPr>
          <a:xfrm>
            <a:off x="6896160" y="1371600"/>
            <a:ext cx="5470200" cy="375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Full RDS-setup in production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JupyterHub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Secure Zones/MFA/Step-up Authentication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Security Audit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Devops: Third data centre &amp; Kubernetes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GB" sz="1600" spc="-1" strike="noStrike">
                <a:solidFill>
                  <a:srgbClr val="ffffff"/>
                </a:solidFill>
                <a:latin typeface="Proxima Nova Rg"/>
              </a:rPr>
              <a:t>AI Assistant with “Ethical AI”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ktangel med rundade hörn 1"/>
          <p:cNvSpPr/>
          <p:nvPr/>
        </p:nvSpPr>
        <p:spPr>
          <a:xfrm>
            <a:off x="6896160" y="4596480"/>
            <a:ext cx="4365720" cy="98856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180000" tIns="216000" bIns="180000" anchor="t">
            <a:noAutofit/>
          </a:bodyPr>
          <a:p>
            <a:pPr>
              <a:lnSpc>
                <a:spcPct val="100000"/>
              </a:lnSpc>
            </a:pPr>
            <a:r>
              <a:rPr b="1" lang="sv-SE" sz="1100" spc="-1" strike="noStrike">
                <a:solidFill>
                  <a:srgbClr val="ffffff"/>
                </a:solidFill>
                <a:latin typeface="Proxima Nova"/>
              </a:rPr>
              <a:t>Core Application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ffffff"/>
                </a:solidFill>
                <a:latin typeface="Proxima Nova Medium"/>
              </a:rPr>
              <a:t>Sciebo Research Data Service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132200" y="3665520"/>
            <a:ext cx="3701160" cy="2771280"/>
          </a:xfrm>
          <a:prstGeom prst="rect">
            <a:avLst/>
          </a:prstGeom>
          <a:ln w="0">
            <a:noFill/>
          </a:ln>
        </p:spPr>
      </p:pic>
      <p:sp>
        <p:nvSpPr>
          <p:cNvPr id="74" name="Rektangel med rundade hörn 2"/>
          <p:cNvSpPr/>
          <p:nvPr/>
        </p:nvSpPr>
        <p:spPr>
          <a:xfrm>
            <a:off x="6896160" y="5676480"/>
            <a:ext cx="4365720" cy="98856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180000" tIns="216000" bIns="180000" anchor="t">
            <a:noAutofit/>
          </a:bodyPr>
          <a:p>
            <a:pPr>
              <a:lnSpc>
                <a:spcPct val="100000"/>
              </a:lnSpc>
            </a:pPr>
            <a:r>
              <a:rPr b="1" lang="sv-SE" sz="1100" spc="-1" strike="noStrike">
                <a:solidFill>
                  <a:srgbClr val="ffffff"/>
                </a:solidFill>
                <a:latin typeface="Proxima Nova"/>
              </a:rPr>
              <a:t>Core Application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ffffff"/>
                </a:solidFill>
                <a:latin typeface="Proxima Nova Medium"/>
              </a:rPr>
              <a:t>ScienceMesh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Rektangel med rundade hörn 5"/>
          <p:cNvSpPr/>
          <p:nvPr/>
        </p:nvSpPr>
        <p:spPr>
          <a:xfrm>
            <a:off x="6896160" y="3516480"/>
            <a:ext cx="4365720" cy="988560"/>
          </a:xfrm>
          <a:prstGeom prst="roundRect">
            <a:avLst>
              <a:gd name="adj" fmla="val 16667"/>
            </a:avLst>
          </a:prstGeom>
          <a:solidFill>
            <a:srgbClr val="c55a1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252000" rIns="180000" tIns="216000" bIns="180000" anchor="t">
            <a:noAutofit/>
          </a:bodyPr>
          <a:p>
            <a:pPr>
              <a:lnSpc>
                <a:spcPct val="100000"/>
              </a:lnSpc>
            </a:pPr>
            <a:r>
              <a:rPr b="1" lang="sv-SE" sz="1100" spc="-1" strike="noStrike">
                <a:solidFill>
                  <a:srgbClr val="ffffff"/>
                </a:solidFill>
                <a:latin typeface="Proxima Nova"/>
              </a:rPr>
              <a:t>Core Application</a:t>
            </a:r>
            <a:endParaRPr b="0" lang="en-US" sz="11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v-SE" sz="2000" spc="-1" strike="noStrike">
                <a:solidFill>
                  <a:srgbClr val="ffffff"/>
                </a:solidFill>
                <a:latin typeface="Proxima Nova Medium"/>
              </a:rPr>
              <a:t>JupyterHub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2"/>
          <p:cNvSpPr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4400" spc="-1" strike="noStrike">
                <a:solidFill>
                  <a:srgbClr val="000000"/>
                </a:solidFill>
                <a:latin typeface="Proxima Nova Rg"/>
              </a:rPr>
              <a:t>Sunet Drive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Content Placeholder 13"/>
          <p:cNvSpPr/>
          <p:nvPr/>
        </p:nvSpPr>
        <p:spPr>
          <a:xfrm>
            <a:off x="541800" y="1251000"/>
            <a:ext cx="38016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Allows people to store, share and collaborate on any type of file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Runs in the browser, on your computer, on your phone and probably more!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Secure datacenters controlled by SUNET. No data leaves our datacenter, unless you want it to!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4601160" y="1713240"/>
            <a:ext cx="7591320" cy="2934360"/>
          </a:xfrm>
          <a:prstGeom prst="rect">
            <a:avLst/>
          </a:prstGeom>
          <a:ln w="0">
            <a:noFill/>
          </a:ln>
        </p:spPr>
      </p:pic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6810480" y="4225680"/>
            <a:ext cx="2390400" cy="191412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8928360" y="4181400"/>
            <a:ext cx="1551240" cy="1551240"/>
          </a:xfrm>
          <a:prstGeom prst="rect">
            <a:avLst/>
          </a:prstGeom>
          <a:ln w="0">
            <a:noFill/>
          </a:ln>
        </p:spPr>
      </p:pic>
      <p:sp>
        <p:nvSpPr>
          <p:cNvPr id="81" name="TextBox 2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p 74"/>
          <p:cNvGrpSpPr/>
          <p:nvPr/>
        </p:nvGrpSpPr>
        <p:grpSpPr>
          <a:xfrm>
            <a:off x="5500080" y="834120"/>
            <a:ext cx="5732280" cy="4834800"/>
            <a:chOff x="5500080" y="834120"/>
            <a:chExt cx="5732280" cy="4834800"/>
          </a:xfrm>
        </p:grpSpPr>
        <p:pic>
          <p:nvPicPr>
            <p:cNvPr id="83" name="Bild 2" descr=""/>
            <p:cNvPicPr/>
            <p:nvPr/>
          </p:nvPicPr>
          <p:blipFill>
            <a:blip r:embed="rId1"/>
            <a:stretch/>
          </p:blipFill>
          <p:spPr>
            <a:xfrm>
              <a:off x="5500080" y="834120"/>
              <a:ext cx="5732280" cy="483480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84" name="Straight Arrow Connector 4"/>
            <p:cNvCxnSpPr/>
            <p:nvPr/>
          </p:nvCxnSpPr>
          <p:spPr>
            <a:xfrm>
              <a:off x="6603480" y="3576600"/>
              <a:ext cx="3240" cy="298440"/>
            </a:xfrm>
            <a:prstGeom prst="straightConnector1">
              <a:avLst/>
            </a:prstGeom>
            <a:ln w="76320">
              <a:solidFill>
                <a:srgbClr val="ff0000"/>
              </a:solidFill>
              <a:round/>
              <a:tailEnd len="sm" type="triangle" w="med"/>
            </a:ln>
          </p:spPr>
        </p:cxnSp>
        <p:cxnSp>
          <p:nvCxnSpPr>
            <p:cNvPr id="85" name="Straight Arrow Connector 5"/>
            <p:cNvCxnSpPr/>
            <p:nvPr/>
          </p:nvCxnSpPr>
          <p:spPr>
            <a:xfrm flipH="1">
              <a:off x="6746760" y="2633760"/>
              <a:ext cx="1219680" cy="123552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  <p:cxnSp>
          <p:nvCxnSpPr>
            <p:cNvPr id="86" name="Straight Arrow Connector 6"/>
            <p:cNvCxnSpPr/>
            <p:nvPr/>
          </p:nvCxnSpPr>
          <p:spPr>
            <a:xfrm>
              <a:off x="8165880" y="3665520"/>
              <a:ext cx="360" cy="1013040"/>
            </a:xfrm>
            <a:prstGeom prst="straightConnector1">
              <a:avLst/>
            </a:prstGeom>
            <a:ln w="76320">
              <a:solidFill>
                <a:srgbClr val="00b0f0"/>
              </a:solidFill>
              <a:round/>
              <a:tailEnd len="sm" type="triangle" w="med"/>
            </a:ln>
          </p:spPr>
        </p:cxnSp>
      </p:grpSp>
      <p:sp>
        <p:nvSpPr>
          <p:cNvPr id="87" name="PlaceHolder 1"/>
          <p:cNvSpPr>
            <a:spLocks noGrp="1"/>
          </p:cNvSpPr>
          <p:nvPr>
            <p:ph/>
          </p:nvPr>
        </p:nvSpPr>
        <p:spPr>
          <a:xfrm>
            <a:off x="839880" y="2136960"/>
            <a:ext cx="3931920" cy="3531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S3-bucket storage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Share data between nodes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Access ownership separation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Lifecycle managed buckets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Co-managed with users for continuous improvement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GB" sz="3200" spc="-1" strike="noStrike">
                <a:solidFill>
                  <a:srgbClr val="000000"/>
                </a:solidFill>
                <a:latin typeface="Proxima Nova Rg"/>
              </a:rPr>
              <a:t>Co-management </a:t>
            </a:r>
            <a:br>
              <a:rPr sz="3200"/>
            </a:br>
            <a:r>
              <a:rPr b="1" lang="en-GB" sz="3200" spc="-1" strike="noStrike">
                <a:solidFill>
                  <a:srgbClr val="000000"/>
                </a:solidFill>
                <a:latin typeface="Proxima Nova Rg"/>
              </a:rPr>
              <a:t>of nodes</a:t>
            </a:r>
            <a:endParaRPr b="0" lang="en-S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Box 3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96280" y="169200"/>
            <a:ext cx="12192120" cy="98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en-GB" sz="4400" spc="-1" strike="noStrike">
                <a:solidFill>
                  <a:srgbClr val="000000"/>
                </a:solidFill>
                <a:latin typeface="Proxima Nova Rg"/>
              </a:rPr>
              <a:t>Global Collaboration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1" name="Grupp 2"/>
          <p:cNvGrpSpPr/>
          <p:nvPr/>
        </p:nvGrpSpPr>
        <p:grpSpPr>
          <a:xfrm>
            <a:off x="266400" y="1150200"/>
            <a:ext cx="7151400" cy="5250600"/>
            <a:chOff x="266400" y="1150200"/>
            <a:chExt cx="7151400" cy="5250600"/>
          </a:xfrm>
        </p:grpSpPr>
        <p:sp>
          <p:nvSpPr>
            <p:cNvPr id="92" name="TextBox 18"/>
            <p:cNvSpPr/>
            <p:nvPr/>
          </p:nvSpPr>
          <p:spPr>
            <a:xfrm>
              <a:off x="5044320" y="2601720"/>
              <a:ext cx="2373480" cy="146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r">
                <a:lnSpc>
                  <a:spcPct val="100000"/>
                </a:lnSpc>
              </a:pPr>
              <a:r>
                <a:rPr b="0" lang="sv-SE" sz="1800" spc="-1" strike="noStrike">
                  <a:solidFill>
                    <a:srgbClr val="ed7d31"/>
                  </a:solidFill>
                  <a:latin typeface="Proxima Nova Rg"/>
                </a:rPr>
                <a:t>sunet.drive.sunet.se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0" lang="sv-SE" sz="1800" spc="-1" strike="noStrike">
                  <a:solidFill>
                    <a:srgbClr val="c00000"/>
                  </a:solidFill>
                  <a:latin typeface="Proxima Nova Rg"/>
                </a:rPr>
                <a:t>uu.drive.sunet.se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b="0" lang="sv-SE" sz="1800" spc="-1" strike="noStrike">
                  <a:solidFill>
                    <a:srgbClr val="4472c4"/>
                  </a:solidFill>
                  <a:latin typeface="Proxima Nova Rg"/>
                </a:rPr>
                <a:t>su.drive.sunet.se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Arrow: Right 7"/>
            <p:cNvSpPr/>
            <p:nvPr/>
          </p:nvSpPr>
          <p:spPr>
            <a:xfrm rot="20078400">
              <a:off x="4526640" y="2980080"/>
              <a:ext cx="50580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94" name="Arrow: Right 8"/>
            <p:cNvSpPr/>
            <p:nvPr/>
          </p:nvSpPr>
          <p:spPr>
            <a:xfrm>
              <a:off x="4525560" y="3406680"/>
              <a:ext cx="54756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95" name="Arrow: Right 9"/>
            <p:cNvSpPr/>
            <p:nvPr/>
          </p:nvSpPr>
          <p:spPr>
            <a:xfrm rot="724800">
              <a:off x="4530600" y="3745080"/>
              <a:ext cx="54324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96" name="TextBox 21"/>
            <p:cNvSpPr/>
            <p:nvPr/>
          </p:nvSpPr>
          <p:spPr>
            <a:xfrm>
              <a:off x="4940640" y="5355360"/>
              <a:ext cx="24771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sv-SE" sz="1800" spc="-1" strike="noStrike">
                  <a:solidFill>
                    <a:srgbClr val="000000"/>
                  </a:solidFill>
                  <a:latin typeface="Proxima Nova Rg"/>
                </a:rPr>
                <a:t>extern.drive.sunet.se</a:t>
              </a:r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Arrow: Right 10"/>
            <p:cNvSpPr/>
            <p:nvPr/>
          </p:nvSpPr>
          <p:spPr>
            <a:xfrm>
              <a:off x="4145400" y="5497920"/>
              <a:ext cx="73548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98" name="Arrow: Right 11"/>
            <p:cNvSpPr/>
            <p:nvPr/>
          </p:nvSpPr>
          <p:spPr>
            <a:xfrm>
              <a:off x="1849680" y="5497920"/>
              <a:ext cx="38160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99" name="Arrow: Right 12"/>
            <p:cNvSpPr/>
            <p:nvPr/>
          </p:nvSpPr>
          <p:spPr>
            <a:xfrm>
              <a:off x="1849680" y="3332160"/>
              <a:ext cx="381600" cy="1058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81717"/>
            </a:solidFill>
            <a:ln w="9360">
              <a:solidFill>
                <a:srgbClr val="18171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25200" bIns="25200" anchor="t">
              <a:noAutofit/>
            </a:bodyPr>
            <a:p>
              <a:endParaRPr b="0" lang="en-GB" sz="2400" spc="-1" strike="noStrike">
                <a:solidFill>
                  <a:srgbClr val="000000"/>
                </a:solidFill>
                <a:latin typeface="Berling"/>
                <a:ea typeface="ＭＳ Ｐゴシック"/>
              </a:endParaRPr>
            </a:p>
          </p:txBody>
        </p:sp>
        <p:sp>
          <p:nvSpPr>
            <p:cNvPr id="100" name="Rectangle: Rounded Corners 4"/>
            <p:cNvSpPr/>
            <p:nvPr/>
          </p:nvSpPr>
          <p:spPr>
            <a:xfrm>
              <a:off x="266400" y="5075640"/>
              <a:ext cx="1542600" cy="97596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000000"/>
                  </a:solidFill>
                  <a:latin typeface="Proxima Nova Medium"/>
                </a:rPr>
                <a:t>Global Account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Rectangle: Rounded Corners 5"/>
            <p:cNvSpPr/>
            <p:nvPr/>
          </p:nvSpPr>
          <p:spPr>
            <a:xfrm>
              <a:off x="266400" y="2900880"/>
              <a:ext cx="1504440" cy="924120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sv-SE" sz="1600" spc="-1" strike="noStrike">
                  <a:solidFill>
                    <a:srgbClr val="000000"/>
                  </a:solidFill>
                  <a:latin typeface="Proxima Nova Medium"/>
                </a:rPr>
                <a:t>Swedish Account</a:t>
              </a:r>
              <a:endParaRPr b="0" lang="en-US" sz="1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02" name="Picture 2" descr=""/>
            <p:cNvPicPr/>
            <p:nvPr/>
          </p:nvPicPr>
          <p:blipFill>
            <a:blip r:embed="rId1"/>
            <a:stretch/>
          </p:blipFill>
          <p:spPr>
            <a:xfrm>
              <a:off x="2267280" y="2384280"/>
              <a:ext cx="2500560" cy="2001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" descr=""/>
            <p:cNvPicPr/>
            <p:nvPr/>
          </p:nvPicPr>
          <p:blipFill>
            <a:blip r:embed="rId2"/>
            <a:stretch/>
          </p:blipFill>
          <p:spPr>
            <a:xfrm>
              <a:off x="2265840" y="4473720"/>
              <a:ext cx="2352600" cy="1854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4" name=""/>
            <p:cNvSpPr/>
            <p:nvPr/>
          </p:nvSpPr>
          <p:spPr>
            <a:xfrm>
              <a:off x="7417800" y="1150200"/>
              <a:ext cx="0" cy="5250600"/>
            </a:xfrm>
            <a:prstGeom prst="line">
              <a:avLst/>
            </a:prstGeom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en-US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05" name="Rubrik 1"/>
          <p:cNvSpPr/>
          <p:nvPr/>
        </p:nvSpPr>
        <p:spPr>
          <a:xfrm>
            <a:off x="838080" y="365040"/>
            <a:ext cx="1075392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/>
          </a:bodyPr>
          <a:p>
            <a:endParaRPr b="1" lang="en-GB" sz="3200" spc="-1" strike="noStrike">
              <a:solidFill>
                <a:srgbClr val="000000"/>
              </a:solidFill>
              <a:latin typeface="Proxima Nova Rg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8290440" y="5011560"/>
            <a:ext cx="2489760" cy="1406880"/>
          </a:xfrm>
          <a:prstGeom prst="rect">
            <a:avLst/>
          </a:prstGeom>
          <a:ln w="0">
            <a:noFill/>
          </a:ln>
        </p:spPr>
      </p:pic>
      <p:sp>
        <p:nvSpPr>
          <p:cNvPr id="107" name="Content Placeholder 15"/>
          <p:cNvSpPr/>
          <p:nvPr/>
        </p:nvSpPr>
        <p:spPr>
          <a:xfrm>
            <a:off x="7417800" y="1035000"/>
            <a:ext cx="44694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b="1" lang="sv-SE" sz="1800" spc="-1" strike="noStrike">
                <a:solidFill>
                  <a:srgbClr val="000000"/>
                </a:solidFill>
                <a:latin typeface="Arial"/>
              </a:rPr>
              <a:t>Globally: OCM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OpenCloudMesh protocol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Initiated in 2015 by GÉANT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Supported by ownCloud, Nextcloud, Seafile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Global federated shares with local sovereign solutions (e.g. SurfDrive, Sciebo)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ScienceMesh” by design (i.e., without app)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MFA proposed for v1.2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itle 14"/>
          <p:cNvSpPr/>
          <p:nvPr/>
        </p:nvSpPr>
        <p:spPr>
          <a:xfrm>
            <a:off x="334080" y="1022400"/>
            <a:ext cx="4648320" cy="12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v-SE" sz="1800" spc="-1" strike="noStrike">
                <a:solidFill>
                  <a:srgbClr val="000000"/>
                </a:solidFill>
                <a:latin typeface="Proxima Nova Rg"/>
              </a:rPr>
              <a:t>Nationally: eduGAIN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~6000 Identity Providers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Proxima Nova Rg"/>
              </a:rPr>
              <a:t>Eduid.se for external collaborators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4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839880" y="1417680"/>
            <a:ext cx="533232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8194"/>
          </a:bodyPr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n-GB" sz="1800" spc="-1" strike="noStrike">
                <a:solidFill>
                  <a:srgbClr val="000000"/>
                </a:solidFill>
                <a:latin typeface="Proxima Nova Rg"/>
              </a:rPr>
              <a:t>Step-up Authentication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Adds Nextcloud-native MFA to SSO accounts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TOTP or WebAuthn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Can be enforced via groups (forcemfa)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Might be made mandatory in the future for all users on all nodes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n-GB" sz="1800" spc="-1" strike="noStrike">
                <a:solidFill>
                  <a:srgbClr val="000000"/>
                </a:solidFill>
                <a:latin typeface="Proxima Nova Rg"/>
              </a:rPr>
              <a:t>MFA Zone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Enforces MFA on file- and folder-level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Prevents sharing with non-MFA accounts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Works only on a local node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GB" sz="1800" spc="-1" strike="noStrike">
                <a:solidFill>
                  <a:srgbClr val="000000"/>
                </a:solidFill>
                <a:latin typeface="Proxima Nova Rg"/>
              </a:rPr>
              <a:t>Proposed OCM-extension</a:t>
            </a: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SE" sz="126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en-GB" sz="1260" spc="-1" strike="noStrike">
                <a:solidFill>
                  <a:srgbClr val="000000"/>
                </a:solidFill>
                <a:latin typeface="Proxima Nova Rg"/>
              </a:rPr>
              <a:t>”</a:t>
            </a:r>
            <a:r>
              <a:rPr b="1" lang="en-GB" sz="1260" spc="-1" strike="noStrike">
                <a:solidFill>
                  <a:srgbClr val="000000"/>
                </a:solidFill>
                <a:latin typeface="Proxima Nova Rg"/>
              </a:rPr>
              <a:t>The auditors tried to bypass MFA and Step-up authentication but failed. So, even though the efforts were made, our conclusion is that the quality is outstanding regarding the main target of the audit.”</a:t>
            </a:r>
            <a:endParaRPr b="0" lang="en-SE" sz="1260" spc="-1" strike="noStrike">
              <a:solidFill>
                <a:srgbClr val="000000"/>
              </a:solidFill>
              <a:latin typeface="Proxima Nova Rg"/>
            </a:endParaRPr>
          </a:p>
          <a:p>
            <a:pPr marL="28584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SE" sz="1800" spc="-1" strike="noStrike">
              <a:solidFill>
                <a:srgbClr val="000000"/>
              </a:solidFill>
              <a:latin typeface="Proxima Nova Rg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>
          <a:xfrm>
            <a:off x="839880" y="470160"/>
            <a:ext cx="10818720" cy="685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GB" sz="4400" spc="-1" strike="noStrike">
                <a:solidFill>
                  <a:srgbClr val="000000"/>
                </a:solidFill>
                <a:latin typeface="Proxima Nova Rg"/>
              </a:rPr>
              <a:t>Step-up Authentication &amp; MFA Zones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8684640" y="1526040"/>
            <a:ext cx="2408760" cy="373176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6315480" y="4704120"/>
            <a:ext cx="4885920" cy="146808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7315200" y="3237120"/>
            <a:ext cx="1926720" cy="1563480"/>
          </a:xfrm>
          <a:prstGeom prst="rect">
            <a:avLst/>
          </a:prstGeom>
          <a:ln w="0">
            <a:noFill/>
          </a:ln>
        </p:spPr>
      </p:pic>
      <p:sp>
        <p:nvSpPr>
          <p:cNvPr id="115" name="TextBox 5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GB" sz="4400" spc="-1" strike="noStrike">
                <a:solidFill>
                  <a:srgbClr val="000000"/>
                </a:solidFill>
                <a:latin typeface="Proxima Nova Rg"/>
              </a:rPr>
              <a:t>Academic Toolbox – JupyterHub</a:t>
            </a:r>
            <a:endParaRPr b="0" lang="en-S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602040" y="1604880"/>
            <a:ext cx="5403960" cy="4108320"/>
          </a:xfrm>
          <a:prstGeom prst="rect">
            <a:avLst/>
          </a:prstGeom>
          <a:ln w="0">
            <a:noFill/>
          </a:ln>
        </p:spPr>
      </p:pic>
      <p:sp>
        <p:nvSpPr>
          <p:cNvPr id="118" name="Content Placeholder 3"/>
          <p:cNvSpPr/>
          <p:nvPr/>
        </p:nvSpPr>
        <p:spPr>
          <a:xfrm>
            <a:off x="541800" y="1251000"/>
            <a:ext cx="5630400" cy="50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70800" indent="-3708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Integrated in Sunet Drive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Users can individually execute notebooks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Users get 10GB “local” Jupyter Storage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Storage is continuously synchronized between Sunet Drive and JupyterHub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Allows people to share and collaborate on code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Write once, execute however often you like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Supports 40+ programming languages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Arial"/>
              </a:rPr>
              <a:t>Funded by GÉANT Above-the-Net Services Incubator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47920" y="5418360"/>
            <a:ext cx="866880" cy="1008720"/>
          </a:xfrm>
          <a:prstGeom prst="rect">
            <a:avLst/>
          </a:prstGeom>
          <a:ln w="0"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1737720" y="5613480"/>
            <a:ext cx="812880" cy="63072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>
            <a:off x="2660040" y="5433480"/>
            <a:ext cx="2406600" cy="1044360"/>
          </a:xfrm>
          <a:prstGeom prst="rect">
            <a:avLst/>
          </a:prstGeom>
          <a:ln w="0">
            <a:noFill/>
          </a:ln>
        </p:spPr>
      </p:pic>
      <p:pic>
        <p:nvPicPr>
          <p:cNvPr id="122" name="" descr=""/>
          <p:cNvPicPr/>
          <p:nvPr/>
        </p:nvPicPr>
        <p:blipFill>
          <a:blip r:embed="rId5"/>
          <a:stretch/>
        </p:blipFill>
        <p:spPr>
          <a:xfrm>
            <a:off x="5029200" y="5459400"/>
            <a:ext cx="1276560" cy="820800"/>
          </a:xfrm>
          <a:prstGeom prst="rect">
            <a:avLst/>
          </a:prstGeom>
          <a:ln w="0">
            <a:noFill/>
          </a:ln>
        </p:spPr>
      </p:pic>
      <p:sp>
        <p:nvSpPr>
          <p:cNvPr id="123" name="TextBox 6"/>
          <p:cNvSpPr/>
          <p:nvPr/>
        </p:nvSpPr>
        <p:spPr>
          <a:xfrm>
            <a:off x="3048120" y="6468120"/>
            <a:ext cx="60955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afabab"/>
                </a:solidFill>
                <a:latin typeface="Akkurat-Mono"/>
              </a:rPr>
              <a:t>2024-10-02 – EGI Conference 2024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Sunet_PPT font template</Template>
  <TotalTime>8583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2021-10-07T12:07:32Z</dcterms:created>
  <dc:creator>Richard Freitag</dc:creator>
  <dc:description/>
  <dc:language>en-US</dc:language>
  <cp:lastModifiedBy>Richard Freitag</cp:lastModifiedBy>
  <dcterms:modified xsi:type="dcterms:W3CDTF">2024-10-01T00:43:11Z</dcterms:modified>
  <cp:revision>65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4</vt:r8>
  </property>
  <property fmtid="{D5CDD505-2E9C-101B-9397-08002B2CF9AE}" pid="3" name="PresentationFormat">
    <vt:lpwstr>Widescreen</vt:lpwstr>
  </property>
  <property fmtid="{D5CDD505-2E9C-101B-9397-08002B2CF9AE}" pid="4" name="Slides">
    <vt:r8>15</vt:r8>
  </property>
</Properties>
</file>