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7560000" cx="10440000"/>
  <p:notesSz cx="6858000" cy="9144000"/>
  <p:embeddedFontLst>
    <p:embeddedFont>
      <p:font typeface="Merriweather Black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28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erriweatherBlack-boldItalic.fntdata"/><Relationship Id="rId16" Type="http://schemas.openxmlformats.org/officeDocument/2006/relationships/font" Target="fonts/Merriweather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45ac3fb48_0_65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f45ac3fb4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71f7477a0_0_137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71f7477a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71f7477a0_0_81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71f7477a0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71f7477a0_0_114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71f7477a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45ac3fb48_0_12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45ac3fb4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45ac3fb48_0_6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f45ac3fb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f45ac3fb48_0_18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f45ac3fb4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Better explain group and vo hierarchy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f45ac3fb48_0_30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f45ac3fb4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45ac3fb48_0_36:notes"/>
          <p:cNvSpPr/>
          <p:nvPr>
            <p:ph idx="2" type="sldImg"/>
          </p:nvPr>
        </p:nvSpPr>
        <p:spPr>
          <a:xfrm>
            <a:off x="1061663" y="685800"/>
            <a:ext cx="47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45ac3fb4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u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60000" y="1800000"/>
            <a:ext cx="9720000" cy="3240000"/>
          </a:xfrm>
          <a:prstGeom prst="rect">
            <a:avLst/>
          </a:prstGeom>
        </p:spPr>
        <p:txBody>
          <a:bodyPr anchorCtr="0" anchor="b" bIns="111900" lIns="111900" spcFirstLastPara="1" rIns="111900" wrap="square" tIns="11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60000" y="5040000"/>
            <a:ext cx="9720000" cy="90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0800" y="449138"/>
            <a:ext cx="2175550" cy="53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2" type="subTitle"/>
          </p:nvPr>
        </p:nvSpPr>
        <p:spPr>
          <a:xfrm>
            <a:off x="360000" y="5940000"/>
            <a:ext cx="9720000" cy="90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4" name="Google Shape;64;p11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USTOM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>
            <p:ph idx="2" type="pic"/>
          </p:nvPr>
        </p:nvSpPr>
        <p:spPr>
          <a:xfrm>
            <a:off x="180000" y="1800000"/>
            <a:ext cx="1440000" cy="144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1980000" y="1800000"/>
            <a:ext cx="8100000" cy="50322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0" name="Google Shape;70;p12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1">
  <p:cSld name="TITLE_AND_BODY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hlavní část 2">
  <p:cSld name="TITLE_AND_BODY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60000" y="1800000"/>
            <a:ext cx="9720000" cy="10800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60000" y="1800000"/>
            <a:ext cx="468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5400000" y="1800000"/>
            <a:ext cx="468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1" name="Google Shape;31;p5"/>
          <p:cNvSpPr/>
          <p:nvPr/>
        </p:nvSpPr>
        <p:spPr>
          <a:xfrm>
            <a:off x="270600" y="36955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086875" y="18955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0"/>
            <a:ext cx="3600000" cy="684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1900" lIns="111900" spcFirstLastPara="1" rIns="111900" wrap="square" tIns="11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60007" y="1800000"/>
            <a:ext cx="324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2" type="title"/>
          </p:nvPr>
        </p:nvSpPr>
        <p:spPr>
          <a:xfrm>
            <a:off x="360000" y="360000"/>
            <a:ext cx="8640000" cy="10800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b="1"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5220000" y="-176"/>
            <a:ext cx="5220000" cy="6840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1900" lIns="111900" spcFirstLastPara="1" rIns="111900" wrap="square" tIns="11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360000" y="1800000"/>
            <a:ext cx="4860000" cy="14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60000" y="3240000"/>
            <a:ext cx="4860000" cy="360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5400000" y="1800000"/>
            <a:ext cx="468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55" name="Google Shape;55;p9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60000" y="5752200"/>
            <a:ext cx="9720000" cy="1080000"/>
          </a:xfrm>
          <a:prstGeom prst="rect">
            <a:avLst/>
          </a:prstGeom>
        </p:spPr>
        <p:txBody>
          <a:bodyPr anchorCtr="0" anchor="b" bIns="111900" lIns="111900" spcFirstLastPara="1" rIns="111900" wrap="square" tIns="11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10"/>
          <p:cNvSpPr/>
          <p:nvPr/>
        </p:nvSpPr>
        <p:spPr>
          <a:xfrm>
            <a:off x="360000" y="360000"/>
            <a:ext cx="9360000" cy="716100"/>
          </a:xfrm>
          <a:prstGeom prst="rect">
            <a:avLst/>
          </a:prstGeom>
          <a:solidFill>
            <a:srgbClr val="3943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176275" y="180000"/>
            <a:ext cx="1082525" cy="1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0000" y="360000"/>
            <a:ext cx="9720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3600"/>
              <a:buNone/>
              <a:defRPr sz="3600">
                <a:solidFill>
                  <a:srgbClr val="3943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1900" lIns="111900" spcFirstLastPara="1" rIns="111900" wrap="square" tIns="11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2400"/>
              <a:buChar char="●"/>
              <a:defRPr sz="2400">
                <a:solidFill>
                  <a:srgbClr val="39434A"/>
                </a:solidFill>
              </a:defRPr>
            </a:lvl1pPr>
            <a:lvl2pPr indent="-3619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2100"/>
              <a:buChar char="○"/>
              <a:defRPr sz="2100">
                <a:solidFill>
                  <a:srgbClr val="39434A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1800"/>
              <a:buChar char="■"/>
              <a:defRPr sz="1800">
                <a:solidFill>
                  <a:srgbClr val="39434A"/>
                </a:solidFill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1500"/>
              <a:buChar char="●"/>
              <a:defRPr sz="1500">
                <a:solidFill>
                  <a:srgbClr val="39434A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1200"/>
              <a:buChar char="○"/>
              <a:defRPr sz="1200">
                <a:solidFill>
                  <a:srgbClr val="39434A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1200"/>
              <a:buChar char="■"/>
              <a:defRPr sz="1200">
                <a:solidFill>
                  <a:srgbClr val="39434A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1200"/>
              <a:buChar char="●"/>
              <a:defRPr sz="1200">
                <a:solidFill>
                  <a:srgbClr val="39434A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1200"/>
              <a:buChar char="○"/>
              <a:defRPr sz="1200">
                <a:solidFill>
                  <a:srgbClr val="39434A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A"/>
              </a:buClr>
              <a:buSzPts val="1200"/>
              <a:buChar char="■"/>
              <a:defRPr sz="1200">
                <a:solidFill>
                  <a:srgbClr val="39434A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1900" lIns="111900" spcFirstLastPara="1" rIns="111900" wrap="square" tIns="111900">
            <a:normAutofit/>
          </a:bodyPr>
          <a:lstStyle>
            <a:lvl1pPr lvl="0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1pPr>
            <a:lvl2pPr lvl="1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2pPr>
            <a:lvl3pPr lvl="2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3pPr>
            <a:lvl4pPr lvl="3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4pPr>
            <a:lvl5pPr lvl="4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5pPr>
            <a:lvl6pPr lvl="5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6pPr>
            <a:lvl7pPr lvl="6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7pPr>
            <a:lvl8pPr lvl="7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8pPr>
            <a:lvl9pPr lvl="8" algn="r">
              <a:lnSpc>
                <a:spcPct val="80000"/>
              </a:lnSpc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09">
          <p15:clr>
            <a:srgbClr val="E46962"/>
          </p15:clr>
        </p15:guide>
        <p15:guide id="2" pos="227">
          <p15:clr>
            <a:srgbClr val="E46962"/>
          </p15:clr>
        </p15:guide>
        <p15:guide id="3" pos="6350">
          <p15:clr>
            <a:srgbClr val="E46962"/>
          </p15:clr>
        </p15:guide>
        <p15:guide id="4" orient="horz" pos="227">
          <p15:clr>
            <a:srgbClr val="E46962"/>
          </p15:clr>
        </p15:guide>
        <p15:guide id="5" orient="horz" pos="907">
          <p15:clr>
            <a:srgbClr val="E46962"/>
          </p15:clr>
        </p15:guide>
        <p15:guide id="6" orient="horz" pos="113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9.png"/><Relationship Id="rId13" Type="http://schemas.openxmlformats.org/officeDocument/2006/relationships/image" Target="../media/image12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2.png"/><Relationship Id="rId13" Type="http://schemas.openxmlformats.org/officeDocument/2006/relationships/image" Target="../media/image4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5" Type="http://schemas.openxmlformats.org/officeDocument/2006/relationships/image" Target="../media/image22.png"/><Relationship Id="rId1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egi.eu/users/aai/check-in/vos/perun/" TargetMode="External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ctrTitle"/>
          </p:nvPr>
        </p:nvSpPr>
        <p:spPr>
          <a:xfrm>
            <a:off x="360000" y="2082875"/>
            <a:ext cx="9720000" cy="2407200"/>
          </a:xfrm>
          <a:prstGeom prst="rect">
            <a:avLst/>
          </a:prstGeom>
        </p:spPr>
        <p:txBody>
          <a:bodyPr anchorCtr="0" anchor="b" bIns="111900" lIns="111900" spcFirstLastPara="1" rIns="111900" wrap="square" tIns="11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Perun AAI</a:t>
            </a:r>
            <a:endParaRPr sz="4800">
              <a:solidFill>
                <a:schemeClr val="dk2"/>
              </a:solidFill>
            </a:endParaRPr>
          </a:p>
        </p:txBody>
      </p:sp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360000" y="4635725"/>
            <a:ext cx="9720000" cy="90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>
            <p:ph idx="2" type="subTitle"/>
          </p:nvPr>
        </p:nvSpPr>
        <p:spPr>
          <a:xfrm>
            <a:off x="360000" y="5940000"/>
            <a:ext cx="9720000" cy="90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/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Peter Balčirák</a:t>
            </a:r>
            <a:endParaRPr/>
          </a:p>
          <a:p>
            <a:pPr indent="45720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peter.balcirak@cesnet.cz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title"/>
          </p:nvPr>
        </p:nvSpPr>
        <p:spPr>
          <a:xfrm>
            <a:off x="360000" y="1260000"/>
            <a:ext cx="9720000" cy="10800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The end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50"/>
              <a:t>Thank you</a:t>
            </a:r>
            <a:endParaRPr sz="1750"/>
          </a:p>
        </p:txBody>
      </p:sp>
      <p:sp>
        <p:nvSpPr>
          <p:cNvPr id="193" name="Google Shape;193;p24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546" y="2340000"/>
            <a:ext cx="2856910" cy="506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4294967295" type="title"/>
          </p:nvPr>
        </p:nvSpPr>
        <p:spPr>
          <a:xfrm>
            <a:off x="360000" y="360000"/>
            <a:ext cx="8640000" cy="7122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Motivation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27819" l="602" r="592" t="22117"/>
          <a:stretch/>
        </p:blipFill>
        <p:spPr>
          <a:xfrm>
            <a:off x="1955225" y="6144976"/>
            <a:ext cx="780550" cy="11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b="32867" l="0" r="0" t="33490"/>
          <a:stretch/>
        </p:blipFill>
        <p:spPr>
          <a:xfrm>
            <a:off x="6052735" y="6273776"/>
            <a:ext cx="1058381" cy="10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5">
            <a:alphaModFix/>
          </a:blip>
          <a:srcRect b="29032" l="21200" r="22980" t="29492"/>
          <a:stretch/>
        </p:blipFill>
        <p:spPr>
          <a:xfrm>
            <a:off x="3328887" y="6273763"/>
            <a:ext cx="479251" cy="10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6">
            <a:alphaModFix/>
          </a:blip>
          <a:srcRect b="23037" l="0" r="3947" t="25285"/>
          <a:stretch/>
        </p:blipFill>
        <p:spPr>
          <a:xfrm>
            <a:off x="7704225" y="6108338"/>
            <a:ext cx="780550" cy="12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7">
            <a:alphaModFix/>
          </a:blip>
          <a:srcRect b="26502" l="34563" r="47052" t="26507"/>
          <a:stretch/>
        </p:blipFill>
        <p:spPr>
          <a:xfrm>
            <a:off x="4113463" y="3073750"/>
            <a:ext cx="2241250" cy="32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 rotWithShape="1">
          <a:blip r:embed="rId8">
            <a:alphaModFix/>
          </a:blip>
          <a:srcRect b="35638" l="0" r="0" t="35636"/>
          <a:stretch/>
        </p:blipFill>
        <p:spPr>
          <a:xfrm>
            <a:off x="4401250" y="6351826"/>
            <a:ext cx="1058376" cy="9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9">
            <a:alphaModFix/>
          </a:blip>
          <a:srcRect b="27556" l="14909" r="55608" t="26508"/>
          <a:stretch/>
        </p:blipFill>
        <p:spPr>
          <a:xfrm>
            <a:off x="2735775" y="2568050"/>
            <a:ext cx="1149101" cy="10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10">
            <a:alphaModFix/>
          </a:blip>
          <a:srcRect b="35663" l="0" r="0" t="34286"/>
          <a:stretch/>
        </p:blipFill>
        <p:spPr>
          <a:xfrm>
            <a:off x="6678188" y="4482575"/>
            <a:ext cx="1604825" cy="1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 rotWithShape="1">
          <a:blip r:embed="rId11">
            <a:alphaModFix/>
          </a:blip>
          <a:srcRect b="36631" l="0" r="0" t="35716"/>
          <a:stretch/>
        </p:blipFill>
        <p:spPr>
          <a:xfrm>
            <a:off x="7003538" y="1505500"/>
            <a:ext cx="1391675" cy="11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12">
            <a:alphaModFix/>
          </a:blip>
          <a:srcRect b="25808" l="0" r="0" t="25808"/>
          <a:stretch/>
        </p:blipFill>
        <p:spPr>
          <a:xfrm>
            <a:off x="4332944" y="1244175"/>
            <a:ext cx="694137" cy="10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12">
            <a:alphaModFix/>
          </a:blip>
          <a:srcRect b="25808" l="0" r="0" t="25808"/>
          <a:stretch/>
        </p:blipFill>
        <p:spPr>
          <a:xfrm>
            <a:off x="8606494" y="3780000"/>
            <a:ext cx="694137" cy="10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 rotWithShape="1">
          <a:blip r:embed="rId12">
            <a:alphaModFix/>
          </a:blip>
          <a:srcRect b="25808" l="0" r="0" t="25808"/>
          <a:stretch/>
        </p:blipFill>
        <p:spPr>
          <a:xfrm>
            <a:off x="2735769" y="3934650"/>
            <a:ext cx="694137" cy="10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13">
            <a:alphaModFix/>
          </a:blip>
          <a:srcRect b="35435" l="0" r="0" t="35022"/>
          <a:stretch/>
        </p:blipFill>
        <p:spPr>
          <a:xfrm>
            <a:off x="785077" y="1640475"/>
            <a:ext cx="1205347" cy="10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13">
            <a:alphaModFix/>
          </a:blip>
          <a:srcRect b="35435" l="0" r="0" t="35022"/>
          <a:stretch/>
        </p:blipFill>
        <p:spPr>
          <a:xfrm>
            <a:off x="972327" y="4590475"/>
            <a:ext cx="1205347" cy="10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13">
            <a:alphaModFix/>
          </a:blip>
          <a:srcRect b="35435" l="0" r="0" t="35022"/>
          <a:stretch/>
        </p:blipFill>
        <p:spPr>
          <a:xfrm>
            <a:off x="6643989" y="2907175"/>
            <a:ext cx="1205347" cy="10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591865" y="2117613"/>
            <a:ext cx="1251871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181750" y="1640475"/>
            <a:ext cx="626400" cy="6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4294967295" type="title"/>
          </p:nvPr>
        </p:nvSpPr>
        <p:spPr>
          <a:xfrm>
            <a:off x="360000" y="360000"/>
            <a:ext cx="8640000" cy="7122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Motivation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b="27819" l="602" r="592" t="22117"/>
          <a:stretch/>
        </p:blipFill>
        <p:spPr>
          <a:xfrm>
            <a:off x="1955225" y="6144976"/>
            <a:ext cx="780550" cy="11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 rotWithShape="1">
          <a:blip r:embed="rId4">
            <a:alphaModFix/>
          </a:blip>
          <a:srcRect b="32867" l="0" r="0" t="33490"/>
          <a:stretch/>
        </p:blipFill>
        <p:spPr>
          <a:xfrm>
            <a:off x="6052735" y="6273776"/>
            <a:ext cx="1058381" cy="10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 rotWithShape="1">
          <a:blip r:embed="rId5">
            <a:alphaModFix/>
          </a:blip>
          <a:srcRect b="29032" l="21200" r="22980" t="29492"/>
          <a:stretch/>
        </p:blipFill>
        <p:spPr>
          <a:xfrm>
            <a:off x="3328887" y="6273763"/>
            <a:ext cx="479251" cy="10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6">
            <a:alphaModFix/>
          </a:blip>
          <a:srcRect b="23037" l="0" r="3947" t="25285"/>
          <a:stretch/>
        </p:blipFill>
        <p:spPr>
          <a:xfrm>
            <a:off x="7704225" y="6108338"/>
            <a:ext cx="780550" cy="12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7">
            <a:alphaModFix/>
          </a:blip>
          <a:srcRect b="26502" l="34563" r="47052" t="26507"/>
          <a:stretch/>
        </p:blipFill>
        <p:spPr>
          <a:xfrm>
            <a:off x="4113463" y="3073750"/>
            <a:ext cx="2241250" cy="322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8">
            <a:alphaModFix/>
          </a:blip>
          <a:srcRect b="35638" l="0" r="0" t="35636"/>
          <a:stretch/>
        </p:blipFill>
        <p:spPr>
          <a:xfrm>
            <a:off x="4401250" y="6351826"/>
            <a:ext cx="1058376" cy="9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 rotWithShape="1">
          <a:blip r:embed="rId9">
            <a:alphaModFix/>
          </a:blip>
          <a:srcRect b="9102" l="29776" r="29026" t="9110"/>
          <a:stretch/>
        </p:blipFill>
        <p:spPr>
          <a:xfrm>
            <a:off x="4650113" y="1651400"/>
            <a:ext cx="1391674" cy="144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4750335" y="2030544"/>
            <a:ext cx="1136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n-GB" sz="2500" u="none" cap="none" strike="noStrike">
                <a:solidFill>
                  <a:srgbClr val="666666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AAI</a:t>
            </a:r>
            <a:endParaRPr b="0" i="0" sz="2500" u="none" cap="none" strike="noStrike">
              <a:solidFill>
                <a:srgbClr val="666666"/>
              </a:solidFill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 rotWithShape="1">
          <a:blip r:embed="rId10">
            <a:alphaModFix/>
          </a:blip>
          <a:srcRect b="35435" l="0" r="0" t="35022"/>
          <a:stretch/>
        </p:blipFill>
        <p:spPr>
          <a:xfrm>
            <a:off x="522652" y="2406625"/>
            <a:ext cx="1205347" cy="10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9390" y="1439988"/>
            <a:ext cx="1251871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2125" y="4118437"/>
            <a:ext cx="626400" cy="6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13">
            <a:alphaModFix/>
          </a:blip>
          <a:srcRect b="27556" l="14909" r="55608" t="26508"/>
          <a:stretch/>
        </p:blipFill>
        <p:spPr>
          <a:xfrm>
            <a:off x="8809600" y="1358700"/>
            <a:ext cx="1149125" cy="10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14">
            <a:alphaModFix/>
          </a:blip>
          <a:srcRect b="35663" l="0" r="0" t="34286"/>
          <a:stretch/>
        </p:blipFill>
        <p:spPr>
          <a:xfrm>
            <a:off x="8475175" y="2344400"/>
            <a:ext cx="1604825" cy="14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15">
            <a:alphaModFix/>
          </a:blip>
          <a:srcRect b="36631" l="0" r="0" t="35716"/>
          <a:stretch/>
        </p:blipFill>
        <p:spPr>
          <a:xfrm>
            <a:off x="8688313" y="3981675"/>
            <a:ext cx="1391675" cy="115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17"/>
          <p:cNvCxnSpPr>
            <a:stCxn id="128" idx="3"/>
          </p:cNvCxnSpPr>
          <p:nvPr/>
        </p:nvCxnSpPr>
        <p:spPr>
          <a:xfrm>
            <a:off x="1751261" y="1735263"/>
            <a:ext cx="2789400" cy="366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7"/>
          <p:cNvCxnSpPr/>
          <p:nvPr/>
        </p:nvCxnSpPr>
        <p:spPr>
          <a:xfrm flipH="1" rot="10800000">
            <a:off x="1974113" y="2450350"/>
            <a:ext cx="2473500" cy="453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17"/>
          <p:cNvCxnSpPr/>
          <p:nvPr/>
        </p:nvCxnSpPr>
        <p:spPr>
          <a:xfrm flipH="1" rot="10800000">
            <a:off x="1649025" y="2891650"/>
            <a:ext cx="2996100" cy="14748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17"/>
          <p:cNvCxnSpPr/>
          <p:nvPr/>
        </p:nvCxnSpPr>
        <p:spPr>
          <a:xfrm flipH="1" rot="10800000">
            <a:off x="6073550" y="1962725"/>
            <a:ext cx="2554800" cy="220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17"/>
          <p:cNvCxnSpPr/>
          <p:nvPr/>
        </p:nvCxnSpPr>
        <p:spPr>
          <a:xfrm>
            <a:off x="6224525" y="2566450"/>
            <a:ext cx="2078700" cy="278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17"/>
          <p:cNvCxnSpPr/>
          <p:nvPr/>
        </p:nvCxnSpPr>
        <p:spPr>
          <a:xfrm>
            <a:off x="6061925" y="2914850"/>
            <a:ext cx="2427300" cy="1463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idx="4294967295" type="title"/>
          </p:nvPr>
        </p:nvSpPr>
        <p:spPr>
          <a:xfrm>
            <a:off x="360000" y="360000"/>
            <a:ext cx="8640000" cy="7122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Perun AAI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18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Complex AAI Solution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Collaboration of CESNET and Masaryk University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National &amp; International Involvement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e-INFRA CZ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Life Science AAI</a:t>
            </a:r>
            <a:endParaRPr/>
          </a:p>
        </p:txBody>
      </p:sp>
      <p:sp>
        <p:nvSpPr>
          <p:cNvPr id="145" name="Google Shape;145;p18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235" y="6520500"/>
            <a:ext cx="3098029" cy="7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03" y="4884825"/>
            <a:ext cx="2180145" cy="9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0175" y="4884825"/>
            <a:ext cx="3875301" cy="6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425" y="6344975"/>
            <a:ext cx="2693650" cy="9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9925" y="5607455"/>
            <a:ext cx="2180149" cy="69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4294967295" type="title"/>
          </p:nvPr>
        </p:nvSpPr>
        <p:spPr>
          <a:xfrm>
            <a:off x="360000" y="360000"/>
            <a:ext cx="8640000" cy="7122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Perun AAI under the hood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19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Authentication Capabilities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Single-Sign On - login once, access the whole infrastructure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Authorization Capabilities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Performs authorization (allowed to access, approved all policies)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Packs services with data for making authorization decisions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Identity Management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Manage user identities (link, manage associated data, …)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Access Management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Define rules for authorization (e.g. user must be a member of a group)</a:t>
            </a:r>
            <a:endParaRPr/>
          </a:p>
        </p:txBody>
      </p:sp>
      <p:sp>
        <p:nvSpPr>
          <p:cNvPr id="157" name="Google Shape;157;p19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>
            <p:ph idx="4294967295" type="title"/>
          </p:nvPr>
        </p:nvSpPr>
        <p:spPr>
          <a:xfrm>
            <a:off x="360000" y="360000"/>
            <a:ext cx="8640000" cy="7122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Perun &amp; EGI Federation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3" name="Google Shape;163;p20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Perun offered as a core service to EGI communities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Serves as a complementary solution for VO management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More about the offered service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</p:txBody>
      </p:sp>
      <p:sp>
        <p:nvSpPr>
          <p:cNvPr id="164" name="Google Shape;164;p20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1230975" y="3697375"/>
            <a:ext cx="8013000" cy="3711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9350" y="3689275"/>
            <a:ext cx="8001299" cy="37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4294967295" type="title"/>
          </p:nvPr>
        </p:nvSpPr>
        <p:spPr>
          <a:xfrm>
            <a:off x="360000" y="360000"/>
            <a:ext cx="8640000" cy="7122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Membership Management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2" name="Google Shape;172;p21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 lnSpcReduction="20000"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User Enrolment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Define registration processes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Invitation capabilities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User Life-Cycle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Control user membership by automatic processes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Group Structure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Hierarchy, inclusions…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VO Structure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Different communities share services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Delegation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Passing rights to others</a:t>
            </a:r>
            <a:endParaRPr/>
          </a:p>
        </p:txBody>
      </p:sp>
      <p:sp>
        <p:nvSpPr>
          <p:cNvPr id="173" name="Google Shape;173;p21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>
            <p:ph idx="4294967295" type="title"/>
          </p:nvPr>
        </p:nvSpPr>
        <p:spPr>
          <a:xfrm>
            <a:off x="360000" y="360000"/>
            <a:ext cx="8640000" cy="7122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Control Access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2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Just-in-time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User driven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Usually based on entitlements and other attributes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Example: Login to a web portal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Just-in-case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out-of-band provisioning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Example 1: Joining a project mailing list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Example 2: Controlling user access to rooms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GDPR Aspect</a:t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idx="4294967295" type="title"/>
          </p:nvPr>
        </p:nvSpPr>
        <p:spPr>
          <a:xfrm>
            <a:off x="360000" y="360000"/>
            <a:ext cx="8640000" cy="7122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Control De-Provisioning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360000" y="1800000"/>
            <a:ext cx="9720000" cy="5040000"/>
          </a:xfrm>
          <a:prstGeom prst="rect">
            <a:avLst/>
          </a:prstGeom>
        </p:spPr>
        <p:txBody>
          <a:bodyPr anchorCtr="0" anchor="t" bIns="111900" lIns="111900" spcFirstLastPara="1" rIns="111900" wrap="square" tIns="111900">
            <a:norm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When It is not only about allocating resources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Storages, Mailing lists, Virtual Environments…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Manual interventions not needed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Connected to user life-cycle within the organization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GDPR Aspect</a:t>
            </a:r>
            <a:endParaRPr/>
          </a:p>
          <a:p>
            <a:pPr indent="-3619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GB"/>
              <a:t>What if user asks us to remove the account?</a:t>
            </a:r>
            <a:endParaRPr/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9453593" y="6832199"/>
            <a:ext cx="626400" cy="400500"/>
          </a:xfrm>
          <a:prstGeom prst="rect">
            <a:avLst/>
          </a:prstGeom>
        </p:spPr>
        <p:txBody>
          <a:bodyPr anchorCtr="0" anchor="ctr" bIns="111900" lIns="111900" spcFirstLastPara="1" rIns="111900" wrap="square" tIns="1119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u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