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70" r:id="rId4"/>
    <p:sldId id="272" r:id="rId5"/>
    <p:sldId id="273" r:id="rId6"/>
    <p:sldId id="274" r:id="rId7"/>
    <p:sldId id="27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0"/>
    <p:restoredTop sz="94733"/>
  </p:normalViewPr>
  <p:slideViewPr>
    <p:cSldViewPr snapToGrid="0" snapToObjects="1">
      <p:cViewPr varScale="1">
        <p:scale>
          <a:sx n="99" d="100"/>
          <a:sy n="99" d="100"/>
        </p:scale>
        <p:origin x="2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data1.xml><?xml version="1.0" encoding="utf-8"?>
<dgm:dataModel xmlns:dgm="http://schemas.openxmlformats.org/drawingml/2006/diagram" xmlns:a="http://schemas.openxmlformats.org/drawingml/2006/main">
  <dgm:ptLst>
    <dgm:pt modelId="{687EC92D-A342-437F-9ADC-609382BAAA7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A665CE5-E887-49A3-8BAB-BFFF2EA42DC4}">
      <dgm:prSet phldrT="[Text]"/>
      <dgm:spPr/>
      <dgm:t>
        <a:bodyPr/>
        <a:lstStyle/>
        <a:p>
          <a:r>
            <a:rPr lang="en-US" dirty="0"/>
            <a:t>API_3</a:t>
          </a:r>
        </a:p>
      </dgm:t>
    </dgm:pt>
    <dgm:pt modelId="{A601336E-5991-4674-8E37-6E8686422513}" type="parTrans" cxnId="{EB788E1B-51CB-4CED-A449-BF15836ABCDF}">
      <dgm:prSet/>
      <dgm:spPr/>
      <dgm:t>
        <a:bodyPr/>
        <a:lstStyle/>
        <a:p>
          <a:endParaRPr lang="en-US"/>
        </a:p>
      </dgm:t>
    </dgm:pt>
    <dgm:pt modelId="{8416B5E1-5390-44D3-AA77-156121A9380C}" type="sibTrans" cxnId="{EB788E1B-51CB-4CED-A449-BF15836ABCDF}">
      <dgm:prSet/>
      <dgm:spPr/>
      <dgm:t>
        <a:bodyPr/>
        <a:lstStyle/>
        <a:p>
          <a:endParaRPr lang="en-US"/>
        </a:p>
      </dgm:t>
    </dgm:pt>
    <dgm:pt modelId="{7880D498-FCEE-4274-89F0-E40D3A0CED19}">
      <dgm:prSet phldrT="[Text]"/>
      <dgm:spPr/>
      <dgm:t>
        <a:bodyPr/>
        <a:lstStyle/>
        <a:p>
          <a:r>
            <a:rPr lang="en-US" dirty="0"/>
            <a:t>API_2</a:t>
          </a:r>
        </a:p>
      </dgm:t>
    </dgm:pt>
    <dgm:pt modelId="{1008EA82-429C-4AE9-A39A-23442310C749}" type="parTrans" cxnId="{3CD4FF3B-D8C4-448D-A6CB-A2407A777ED3}">
      <dgm:prSet/>
      <dgm:spPr/>
      <dgm:t>
        <a:bodyPr/>
        <a:lstStyle/>
        <a:p>
          <a:endParaRPr lang="en-US"/>
        </a:p>
      </dgm:t>
    </dgm:pt>
    <dgm:pt modelId="{9E0301E5-C482-4818-BA9E-A58FE15ECC6A}" type="sibTrans" cxnId="{3CD4FF3B-D8C4-448D-A6CB-A2407A777ED3}">
      <dgm:prSet/>
      <dgm:spPr/>
      <dgm:t>
        <a:bodyPr/>
        <a:lstStyle/>
        <a:p>
          <a:endParaRPr lang="en-US"/>
        </a:p>
      </dgm:t>
    </dgm:pt>
    <dgm:pt modelId="{614F6BCE-8660-489B-BA25-8EB985032806}">
      <dgm:prSet phldrT="[Text]"/>
      <dgm:spPr/>
      <dgm:t>
        <a:bodyPr/>
        <a:lstStyle/>
        <a:p>
          <a:r>
            <a:rPr lang="en-US" dirty="0"/>
            <a:t>API_1</a:t>
          </a:r>
        </a:p>
      </dgm:t>
    </dgm:pt>
    <dgm:pt modelId="{B26292F3-D219-445F-98AE-76E3BDF789BB}" type="parTrans" cxnId="{7706A9B4-8FBC-4AF9-99C7-E00DC0F63A69}">
      <dgm:prSet/>
      <dgm:spPr/>
      <dgm:t>
        <a:bodyPr/>
        <a:lstStyle/>
        <a:p>
          <a:endParaRPr lang="en-US"/>
        </a:p>
      </dgm:t>
    </dgm:pt>
    <dgm:pt modelId="{AECA8DCC-E225-4A46-8D7D-697970278BD0}" type="sibTrans" cxnId="{7706A9B4-8FBC-4AF9-99C7-E00DC0F63A69}">
      <dgm:prSet/>
      <dgm:spPr/>
      <dgm:t>
        <a:bodyPr/>
        <a:lstStyle/>
        <a:p>
          <a:endParaRPr lang="en-US"/>
        </a:p>
      </dgm:t>
    </dgm:pt>
    <dgm:pt modelId="{55FE74A7-2A57-4D73-900B-C004E94FAF91}" type="pres">
      <dgm:prSet presAssocID="{687EC92D-A342-437F-9ADC-609382BAAA7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40FE3D-B169-4A18-A940-2AB229D6FBDD}" type="pres">
      <dgm:prSet presAssocID="{DA665CE5-E887-49A3-8BAB-BFFF2EA42DC4}" presName="gear1" presStyleLbl="node1" presStyleIdx="0" presStyleCnt="3">
        <dgm:presLayoutVars>
          <dgm:chMax val="1"/>
          <dgm:bulletEnabled val="1"/>
        </dgm:presLayoutVars>
      </dgm:prSet>
      <dgm:spPr/>
    </dgm:pt>
    <dgm:pt modelId="{190F8F60-ECB9-4BB3-86D1-C731EA528A5B}" type="pres">
      <dgm:prSet presAssocID="{DA665CE5-E887-49A3-8BAB-BFFF2EA42DC4}" presName="gear1srcNode" presStyleLbl="node1" presStyleIdx="0" presStyleCnt="3"/>
      <dgm:spPr/>
    </dgm:pt>
    <dgm:pt modelId="{23841562-32A8-49E6-AC4A-BD5EB88DA5B2}" type="pres">
      <dgm:prSet presAssocID="{DA665CE5-E887-49A3-8BAB-BFFF2EA42DC4}" presName="gear1dstNode" presStyleLbl="node1" presStyleIdx="0" presStyleCnt="3"/>
      <dgm:spPr/>
    </dgm:pt>
    <dgm:pt modelId="{23EE758B-BF8D-40E9-A907-03C12C47AF9E}" type="pres">
      <dgm:prSet presAssocID="{7880D498-FCEE-4274-89F0-E40D3A0CED19}" presName="gear2" presStyleLbl="node1" presStyleIdx="1" presStyleCnt="3">
        <dgm:presLayoutVars>
          <dgm:chMax val="1"/>
          <dgm:bulletEnabled val="1"/>
        </dgm:presLayoutVars>
      </dgm:prSet>
      <dgm:spPr/>
    </dgm:pt>
    <dgm:pt modelId="{A375AE91-8570-4DDA-87E5-FEA76EA5C000}" type="pres">
      <dgm:prSet presAssocID="{7880D498-FCEE-4274-89F0-E40D3A0CED19}" presName="gear2srcNode" presStyleLbl="node1" presStyleIdx="1" presStyleCnt="3"/>
      <dgm:spPr/>
    </dgm:pt>
    <dgm:pt modelId="{14C97A04-6D90-4EA5-8589-FEEB5E09D96F}" type="pres">
      <dgm:prSet presAssocID="{7880D498-FCEE-4274-89F0-E40D3A0CED19}" presName="gear2dstNode" presStyleLbl="node1" presStyleIdx="1" presStyleCnt="3"/>
      <dgm:spPr/>
    </dgm:pt>
    <dgm:pt modelId="{0948959B-335E-42DB-9CAE-764E5CDF7D01}" type="pres">
      <dgm:prSet presAssocID="{614F6BCE-8660-489B-BA25-8EB985032806}" presName="gear3" presStyleLbl="node1" presStyleIdx="2" presStyleCnt="3"/>
      <dgm:spPr/>
    </dgm:pt>
    <dgm:pt modelId="{DCF0305E-FE3A-450F-9205-D8A6A37CF0F3}" type="pres">
      <dgm:prSet presAssocID="{614F6BCE-8660-489B-BA25-8EB98503280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573ED22-23B0-4215-8449-3DD1EC475D7D}" type="pres">
      <dgm:prSet presAssocID="{614F6BCE-8660-489B-BA25-8EB985032806}" presName="gear3srcNode" presStyleLbl="node1" presStyleIdx="2" presStyleCnt="3"/>
      <dgm:spPr/>
    </dgm:pt>
    <dgm:pt modelId="{CA896FA4-B3EA-4B27-8420-2359306F3B24}" type="pres">
      <dgm:prSet presAssocID="{614F6BCE-8660-489B-BA25-8EB985032806}" presName="gear3dstNode" presStyleLbl="node1" presStyleIdx="2" presStyleCnt="3"/>
      <dgm:spPr/>
    </dgm:pt>
    <dgm:pt modelId="{603DFBF6-F3B5-4D3F-B0D8-F2726E03A971}" type="pres">
      <dgm:prSet presAssocID="{8416B5E1-5390-44D3-AA77-156121A9380C}" presName="connector1" presStyleLbl="sibTrans2D1" presStyleIdx="0" presStyleCnt="3"/>
      <dgm:spPr/>
    </dgm:pt>
    <dgm:pt modelId="{D9D7FD15-844F-4AA1-B5B7-F96646D1BADA}" type="pres">
      <dgm:prSet presAssocID="{9E0301E5-C482-4818-BA9E-A58FE15ECC6A}" presName="connector2" presStyleLbl="sibTrans2D1" presStyleIdx="1" presStyleCnt="3"/>
      <dgm:spPr/>
    </dgm:pt>
    <dgm:pt modelId="{919229F9-9032-4D6F-8217-864F315C5E32}" type="pres">
      <dgm:prSet presAssocID="{AECA8DCC-E225-4A46-8D7D-697970278BD0}" presName="connector3" presStyleLbl="sibTrans2D1" presStyleIdx="2" presStyleCnt="3"/>
      <dgm:spPr/>
    </dgm:pt>
  </dgm:ptLst>
  <dgm:cxnLst>
    <dgm:cxn modelId="{76E89F06-39B1-4426-A761-45226DB4A1F0}" type="presOf" srcId="{DA665CE5-E887-49A3-8BAB-BFFF2EA42DC4}" destId="{190F8F60-ECB9-4BB3-86D1-C731EA528A5B}" srcOrd="1" destOrd="0" presId="urn:microsoft.com/office/officeart/2005/8/layout/gear1"/>
    <dgm:cxn modelId="{B80A5613-77A4-4CE4-AA92-7A39A3332FE7}" type="presOf" srcId="{7880D498-FCEE-4274-89F0-E40D3A0CED19}" destId="{A375AE91-8570-4DDA-87E5-FEA76EA5C000}" srcOrd="1" destOrd="0" presId="urn:microsoft.com/office/officeart/2005/8/layout/gear1"/>
    <dgm:cxn modelId="{EB788E1B-51CB-4CED-A449-BF15836ABCDF}" srcId="{687EC92D-A342-437F-9ADC-609382BAAA7A}" destId="{DA665CE5-E887-49A3-8BAB-BFFF2EA42DC4}" srcOrd="0" destOrd="0" parTransId="{A601336E-5991-4674-8E37-6E8686422513}" sibTransId="{8416B5E1-5390-44D3-AA77-156121A9380C}"/>
    <dgm:cxn modelId="{3CD4FF3B-D8C4-448D-A6CB-A2407A777ED3}" srcId="{687EC92D-A342-437F-9ADC-609382BAAA7A}" destId="{7880D498-FCEE-4274-89F0-E40D3A0CED19}" srcOrd="1" destOrd="0" parTransId="{1008EA82-429C-4AE9-A39A-23442310C749}" sibTransId="{9E0301E5-C482-4818-BA9E-A58FE15ECC6A}"/>
    <dgm:cxn modelId="{DA4E393C-5878-423C-9A09-1838F14F4600}" type="presOf" srcId="{7880D498-FCEE-4274-89F0-E40D3A0CED19}" destId="{14C97A04-6D90-4EA5-8589-FEEB5E09D96F}" srcOrd="2" destOrd="0" presId="urn:microsoft.com/office/officeart/2005/8/layout/gear1"/>
    <dgm:cxn modelId="{8E38B243-552C-41E9-822B-3B46BBFF3346}" type="presOf" srcId="{614F6BCE-8660-489B-BA25-8EB985032806}" destId="{0948959B-335E-42DB-9CAE-764E5CDF7D01}" srcOrd="0" destOrd="0" presId="urn:microsoft.com/office/officeart/2005/8/layout/gear1"/>
    <dgm:cxn modelId="{E8315D4B-33EE-435F-88D2-58A061F9A566}" type="presOf" srcId="{AECA8DCC-E225-4A46-8D7D-697970278BD0}" destId="{919229F9-9032-4D6F-8217-864F315C5E32}" srcOrd="0" destOrd="0" presId="urn:microsoft.com/office/officeart/2005/8/layout/gear1"/>
    <dgm:cxn modelId="{28DE895D-73F8-4761-AC18-7D5C718511A9}" type="presOf" srcId="{8416B5E1-5390-44D3-AA77-156121A9380C}" destId="{603DFBF6-F3B5-4D3F-B0D8-F2726E03A971}" srcOrd="0" destOrd="0" presId="urn:microsoft.com/office/officeart/2005/8/layout/gear1"/>
    <dgm:cxn modelId="{A61BCD61-282A-4907-8E37-F1E21FB5CFEF}" type="presOf" srcId="{9E0301E5-C482-4818-BA9E-A58FE15ECC6A}" destId="{D9D7FD15-844F-4AA1-B5B7-F96646D1BADA}" srcOrd="0" destOrd="0" presId="urn:microsoft.com/office/officeart/2005/8/layout/gear1"/>
    <dgm:cxn modelId="{3BE44F68-48B7-404D-A712-4B58D30C6D9E}" type="presOf" srcId="{614F6BCE-8660-489B-BA25-8EB985032806}" destId="{8573ED22-23B0-4215-8449-3DD1EC475D7D}" srcOrd="2" destOrd="0" presId="urn:microsoft.com/office/officeart/2005/8/layout/gear1"/>
    <dgm:cxn modelId="{40BA7B69-1312-4F79-8691-60BD80ABF3A1}" type="presOf" srcId="{687EC92D-A342-437F-9ADC-609382BAAA7A}" destId="{55FE74A7-2A57-4D73-900B-C004E94FAF91}" srcOrd="0" destOrd="0" presId="urn:microsoft.com/office/officeart/2005/8/layout/gear1"/>
    <dgm:cxn modelId="{733E5A86-B0D8-4125-8F6A-DEBFD8B2202E}" type="presOf" srcId="{7880D498-FCEE-4274-89F0-E40D3A0CED19}" destId="{23EE758B-BF8D-40E9-A907-03C12C47AF9E}" srcOrd="0" destOrd="0" presId="urn:microsoft.com/office/officeart/2005/8/layout/gear1"/>
    <dgm:cxn modelId="{D922DF8E-01A4-426D-9DCA-FFFE84C74CDC}" type="presOf" srcId="{614F6BCE-8660-489B-BA25-8EB985032806}" destId="{CA896FA4-B3EA-4B27-8420-2359306F3B24}" srcOrd="3" destOrd="0" presId="urn:microsoft.com/office/officeart/2005/8/layout/gear1"/>
    <dgm:cxn modelId="{4A2E3793-AB08-47D2-BDD6-1E4D9D1CFEFF}" type="presOf" srcId="{DA665CE5-E887-49A3-8BAB-BFFF2EA42DC4}" destId="{9540FE3D-B169-4A18-A940-2AB229D6FBDD}" srcOrd="0" destOrd="0" presId="urn:microsoft.com/office/officeart/2005/8/layout/gear1"/>
    <dgm:cxn modelId="{7706A9B4-8FBC-4AF9-99C7-E00DC0F63A69}" srcId="{687EC92D-A342-437F-9ADC-609382BAAA7A}" destId="{614F6BCE-8660-489B-BA25-8EB985032806}" srcOrd="2" destOrd="0" parTransId="{B26292F3-D219-445F-98AE-76E3BDF789BB}" sibTransId="{AECA8DCC-E225-4A46-8D7D-697970278BD0}"/>
    <dgm:cxn modelId="{8636FDBE-E701-439D-B7D7-559A7717F842}" type="presOf" srcId="{614F6BCE-8660-489B-BA25-8EB985032806}" destId="{DCF0305E-FE3A-450F-9205-D8A6A37CF0F3}" srcOrd="1" destOrd="0" presId="urn:microsoft.com/office/officeart/2005/8/layout/gear1"/>
    <dgm:cxn modelId="{9D81B3FC-BB16-4C6C-92B1-469B6BEE9576}" type="presOf" srcId="{DA665CE5-E887-49A3-8BAB-BFFF2EA42DC4}" destId="{23841562-32A8-49E6-AC4A-BD5EB88DA5B2}" srcOrd="2" destOrd="0" presId="urn:microsoft.com/office/officeart/2005/8/layout/gear1"/>
    <dgm:cxn modelId="{50B854EC-CBEC-4AEB-90E6-53BF2BD59B7C}" type="presParOf" srcId="{55FE74A7-2A57-4D73-900B-C004E94FAF91}" destId="{9540FE3D-B169-4A18-A940-2AB229D6FBDD}" srcOrd="0" destOrd="0" presId="urn:microsoft.com/office/officeart/2005/8/layout/gear1"/>
    <dgm:cxn modelId="{79A6C203-58A2-432B-9558-F15A649E65AF}" type="presParOf" srcId="{55FE74A7-2A57-4D73-900B-C004E94FAF91}" destId="{190F8F60-ECB9-4BB3-86D1-C731EA528A5B}" srcOrd="1" destOrd="0" presId="urn:microsoft.com/office/officeart/2005/8/layout/gear1"/>
    <dgm:cxn modelId="{15691465-1C6A-4669-9D98-C3A78BCC9919}" type="presParOf" srcId="{55FE74A7-2A57-4D73-900B-C004E94FAF91}" destId="{23841562-32A8-49E6-AC4A-BD5EB88DA5B2}" srcOrd="2" destOrd="0" presId="urn:microsoft.com/office/officeart/2005/8/layout/gear1"/>
    <dgm:cxn modelId="{9B99B8D9-E243-4971-8E28-E13773FC377A}" type="presParOf" srcId="{55FE74A7-2A57-4D73-900B-C004E94FAF91}" destId="{23EE758B-BF8D-40E9-A907-03C12C47AF9E}" srcOrd="3" destOrd="0" presId="urn:microsoft.com/office/officeart/2005/8/layout/gear1"/>
    <dgm:cxn modelId="{14C22AAC-5F8C-4C06-A95C-777DFA6C013D}" type="presParOf" srcId="{55FE74A7-2A57-4D73-900B-C004E94FAF91}" destId="{A375AE91-8570-4DDA-87E5-FEA76EA5C000}" srcOrd="4" destOrd="0" presId="urn:microsoft.com/office/officeart/2005/8/layout/gear1"/>
    <dgm:cxn modelId="{04C17AC9-FB28-457F-88C9-3A11D559419D}" type="presParOf" srcId="{55FE74A7-2A57-4D73-900B-C004E94FAF91}" destId="{14C97A04-6D90-4EA5-8589-FEEB5E09D96F}" srcOrd="5" destOrd="0" presId="urn:microsoft.com/office/officeart/2005/8/layout/gear1"/>
    <dgm:cxn modelId="{3D16A968-DC9E-45A3-8A8F-D5936C4F77DA}" type="presParOf" srcId="{55FE74A7-2A57-4D73-900B-C004E94FAF91}" destId="{0948959B-335E-42DB-9CAE-764E5CDF7D01}" srcOrd="6" destOrd="0" presId="urn:microsoft.com/office/officeart/2005/8/layout/gear1"/>
    <dgm:cxn modelId="{4D34A42A-041F-4B5F-BE7E-9BD20D0405EE}" type="presParOf" srcId="{55FE74A7-2A57-4D73-900B-C004E94FAF91}" destId="{DCF0305E-FE3A-450F-9205-D8A6A37CF0F3}" srcOrd="7" destOrd="0" presId="urn:microsoft.com/office/officeart/2005/8/layout/gear1"/>
    <dgm:cxn modelId="{EA5EAF3F-87AC-498B-AC56-BFC40FC67390}" type="presParOf" srcId="{55FE74A7-2A57-4D73-900B-C004E94FAF91}" destId="{8573ED22-23B0-4215-8449-3DD1EC475D7D}" srcOrd="8" destOrd="0" presId="urn:microsoft.com/office/officeart/2005/8/layout/gear1"/>
    <dgm:cxn modelId="{EC1CFF7B-9C77-4B40-91E2-CCBCAA290F8C}" type="presParOf" srcId="{55FE74A7-2A57-4D73-900B-C004E94FAF91}" destId="{CA896FA4-B3EA-4B27-8420-2359306F3B24}" srcOrd="9" destOrd="0" presId="urn:microsoft.com/office/officeart/2005/8/layout/gear1"/>
    <dgm:cxn modelId="{CF6A356E-90F9-45DD-ACAF-54F2F26E0B9E}" type="presParOf" srcId="{55FE74A7-2A57-4D73-900B-C004E94FAF91}" destId="{603DFBF6-F3B5-4D3F-B0D8-F2726E03A971}" srcOrd="10" destOrd="0" presId="urn:microsoft.com/office/officeart/2005/8/layout/gear1"/>
    <dgm:cxn modelId="{76BDCCD2-CFC4-4863-8F4F-D090A1B56031}" type="presParOf" srcId="{55FE74A7-2A57-4D73-900B-C004E94FAF91}" destId="{D9D7FD15-844F-4AA1-B5B7-F96646D1BADA}" srcOrd="11" destOrd="0" presId="urn:microsoft.com/office/officeart/2005/8/layout/gear1"/>
    <dgm:cxn modelId="{223F2796-3FD3-48A0-899B-DEABBEFC3A8D}" type="presParOf" srcId="{55FE74A7-2A57-4D73-900B-C004E94FAF91}" destId="{919229F9-9032-4D6F-8217-864F315C5E3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0">
                <a:solidFill>
                  <a:srgbClr val="008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50826" y="260352"/>
            <a:ext cx="8642350" cy="7921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0826" y="1341438"/>
            <a:ext cx="4244975" cy="23161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1" y="1341438"/>
            <a:ext cx="4244975" cy="23161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50826" y="3810002"/>
            <a:ext cx="4244975" cy="2316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1" y="3810002"/>
            <a:ext cx="4244975" cy="2316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50825" y="6453188"/>
            <a:ext cx="2160588" cy="354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555875" y="6453188"/>
            <a:ext cx="4103688" cy="3603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80289" y="6453188"/>
            <a:ext cx="1522412" cy="360362"/>
          </a:xfrm>
        </p:spPr>
        <p:txBody>
          <a:bodyPr/>
          <a:lstStyle>
            <a:lvl1pPr>
              <a:defRPr smtClean="0"/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075" y="319088"/>
            <a:ext cx="8458200" cy="685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46075" y="1279526"/>
            <a:ext cx="4152900" cy="47990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1375" y="1279526"/>
            <a:ext cx="4152900" cy="47990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896100" y="65532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44452"/>
            <a:ext cx="8642350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75360" y="6447156"/>
            <a:ext cx="6912610" cy="3603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Establishing</a:t>
            </a:r>
            <a:r>
              <a:rPr lang="de-DE" dirty="0"/>
              <a:t> and </a:t>
            </a:r>
            <a:r>
              <a:rPr lang="de-DE" dirty="0" err="1"/>
              <a:t>Verifying</a:t>
            </a:r>
            <a:r>
              <a:rPr lang="de-DE" dirty="0"/>
              <a:t> Trust </a:t>
            </a:r>
            <a:r>
              <a:rPr lang="de-DE" dirty="0" err="1"/>
              <a:t>for</a:t>
            </a:r>
            <a:r>
              <a:rPr lang="de-DE" dirty="0"/>
              <a:t> Data Products and Processing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6" y="1341440"/>
            <a:ext cx="424497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341440"/>
            <a:ext cx="424497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2"/>
            <a:ext cx="9144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hteck 18"/>
          <p:cNvSpPr/>
          <p:nvPr/>
        </p:nvSpPr>
        <p:spPr>
          <a:xfrm>
            <a:off x="0" y="6308727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260352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341440"/>
            <a:ext cx="86423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21605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53188"/>
            <a:ext cx="5159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00"/>
                </a:solidFill>
                <a:latin typeface="+mn-lt"/>
              </a:defRPr>
            </a:lvl1pPr>
          </a:lstStyle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1" y="6453188"/>
            <a:ext cx="825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8000"/>
                </a:solidFill>
                <a:latin typeface="+mn-lt"/>
              </a:defRPr>
            </a:lvl1pPr>
          </a:lstStyle>
          <a:p>
            <a:fld id="{87D1557C-FCC9-154B-81FF-52B45FEBE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 thruBlk="1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ook Antiqu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dunion.org/wp-content/uploads/2020/11/Dreieck-des-Vertrauens_Aufmacher-700x709-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yperledger/aries-cloudagent-pyth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yperledger/indy-nod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umo2-cdn.appsumo.com/media/selfsubmissions/images/cd237a5b-2eee-4a47-a5eb-0c31755e552f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matheus@secure-dimensions.de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cio.colaiacomo@satcen.europa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GA-GEOINT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gc.org/per/23-05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FE1618-EF86-3BAE-3B0A-C078A958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44640"/>
            <a:ext cx="7772400" cy="2744333"/>
          </a:xfrm>
        </p:spPr>
        <p:txBody>
          <a:bodyPr/>
          <a:lstStyle/>
          <a:p>
            <a:r>
              <a:rPr lang="en-US" b="1" dirty="0"/>
              <a:t>Establishing and Verifying Trust </a:t>
            </a:r>
            <a:br>
              <a:rPr lang="en-US" b="1" dirty="0"/>
            </a:br>
            <a:r>
              <a:rPr lang="en-US" b="1" dirty="0"/>
              <a:t>for Data Products </a:t>
            </a:r>
            <a:br>
              <a:rPr lang="en-US" b="1" dirty="0"/>
            </a:br>
            <a:r>
              <a:rPr lang="en-US" b="1" dirty="0"/>
              <a:t>and Processing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685800" y="4563270"/>
            <a:ext cx="7772400" cy="15001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Andreas Matheus – Secure Dimensions GmbH</a:t>
            </a:r>
          </a:p>
          <a:p>
            <a:r>
              <a:rPr lang="en-US" dirty="0"/>
              <a:t>Lucio </a:t>
            </a:r>
            <a:r>
              <a:rPr lang="en-US" dirty="0" err="1"/>
              <a:t>Colaiacomo</a:t>
            </a:r>
            <a:r>
              <a:rPr lang="en-US" dirty="0"/>
              <a:t> – EU </a:t>
            </a:r>
            <a:r>
              <a:rPr lang="en-US" dirty="0" err="1"/>
              <a:t>SatCen</a:t>
            </a:r>
            <a:endParaRPr lang="en-US" dirty="0"/>
          </a:p>
          <a:p>
            <a:r>
              <a:rPr lang="en-US" dirty="0"/>
              <a:t>EGI Conference 2024</a:t>
            </a:r>
          </a:p>
          <a:p>
            <a:r>
              <a:rPr lang="en-US" dirty="0"/>
              <a:t>Hilton Garden Inn, Lecce, Italy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F6C2-581F-625C-AFEB-DDB7F5EA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F.A.C.T.S. Certification</a:t>
            </a:r>
            <a:br>
              <a:rPr lang="en-US" sz="3200" dirty="0"/>
            </a:br>
            <a:r>
              <a:rPr lang="en-US" sz="3200" dirty="0"/>
              <a:t>The Triangle of Trust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EA6FC-06F3-1E4A-FE4A-E0EF8A54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1742C-31B5-BFC7-EF73-1A909E7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C4C74D-48F8-78B8-9AE1-7905BACB35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06" y="1341438"/>
            <a:ext cx="4723988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BA715-42F8-4CB1-D725-167EED1D42B8}"/>
              </a:ext>
            </a:extLst>
          </p:cNvPr>
          <p:cNvSpPr txBox="1"/>
          <p:nvPr/>
        </p:nvSpPr>
        <p:spPr>
          <a:xfrm>
            <a:off x="250826" y="4560574"/>
            <a:ext cx="208960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Defines certificate schema</a:t>
            </a:r>
          </a:p>
          <a:p>
            <a:pPr algn="ctr"/>
            <a:r>
              <a:rPr lang="en-US" dirty="0"/>
              <a:t>Issues certificates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3BE39-9BF8-F74F-0D6F-50A2D8DB3675}"/>
              </a:ext>
            </a:extLst>
          </p:cNvPr>
          <p:cNvSpPr txBox="1"/>
          <p:nvPr/>
        </p:nvSpPr>
        <p:spPr>
          <a:xfrm>
            <a:off x="6803571" y="4560574"/>
            <a:ext cx="208960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Asking Holder to proof </a:t>
            </a:r>
          </a:p>
          <a:p>
            <a:pPr algn="ctr"/>
            <a:r>
              <a:rPr lang="en-US" dirty="0"/>
              <a:t>certificates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A48F9-82F9-DA3C-F249-9751D9338105}"/>
              </a:ext>
            </a:extLst>
          </p:cNvPr>
          <p:cNvSpPr/>
          <p:nvPr/>
        </p:nvSpPr>
        <p:spPr>
          <a:xfrm>
            <a:off x="2193725" y="1341438"/>
            <a:ext cx="14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Image Source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E3118-0697-3AAB-3ACD-858D7F702DCC}"/>
              </a:ext>
            </a:extLst>
          </p:cNvPr>
          <p:cNvSpPr txBox="1"/>
          <p:nvPr/>
        </p:nvSpPr>
        <p:spPr>
          <a:xfrm>
            <a:off x="5072537" y="2015767"/>
            <a:ext cx="29935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actor requesting and presenting certificates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63E75-9E22-92AD-3F79-7BA104C88AAC}"/>
              </a:ext>
            </a:extLst>
          </p:cNvPr>
          <p:cNvSpPr txBox="1"/>
          <p:nvPr/>
        </p:nvSpPr>
        <p:spPr>
          <a:xfrm>
            <a:off x="2193725" y="5767738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(data producer)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5BCA8-229E-9F25-DD3A-7A8DFDBC1D91}"/>
              </a:ext>
            </a:extLst>
          </p:cNvPr>
          <p:cNvSpPr txBox="1"/>
          <p:nvPr/>
        </p:nvSpPr>
        <p:spPr>
          <a:xfrm>
            <a:off x="4866050" y="576533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(processing entity)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D2B80-798B-09BB-04E6-034DBDC62D8C}"/>
              </a:ext>
            </a:extLst>
          </p:cNvPr>
          <p:cNvSpPr txBox="1"/>
          <p:nvPr/>
        </p:nvSpPr>
        <p:spPr>
          <a:xfrm>
            <a:off x="5018078" y="148593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(data user)</a:t>
            </a:r>
          </a:p>
        </p:txBody>
      </p:sp>
    </p:spTree>
    <p:extLst>
      <p:ext uri="{BB962C8B-B14F-4D97-AF65-F5344CB8AC3E}">
        <p14:creationId xmlns:p14="http://schemas.microsoft.com/office/powerpoint/2010/main" val="31622714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DFDA-2390-BE62-D213-13A5B9C3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F.A.C.T.S. architecture and</a:t>
            </a:r>
            <a:br>
              <a:rPr lang="en-US" dirty="0"/>
            </a:br>
            <a:r>
              <a:rPr lang="en-US" dirty="0"/>
              <a:t>OGC Testbed 20 implementation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5052D-F81C-6D6D-A4B0-95286854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2064F-739B-F5E8-E78C-1B77FBC4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9C3AAE-231F-821D-26FC-96F3E922C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1354457"/>
            <a:ext cx="6387236" cy="3892457"/>
          </a:xfr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C65DA449-C242-3BC4-3CFD-12B0F09AC375}"/>
              </a:ext>
            </a:extLst>
          </p:cNvPr>
          <p:cNvSpPr/>
          <p:nvPr/>
        </p:nvSpPr>
        <p:spPr>
          <a:xfrm>
            <a:off x="6638062" y="1974065"/>
            <a:ext cx="214313" cy="62865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4F716F5-AAA0-0719-F9F5-8A51A8CF9760}"/>
              </a:ext>
            </a:extLst>
          </p:cNvPr>
          <p:cNvSpPr/>
          <p:nvPr/>
        </p:nvSpPr>
        <p:spPr>
          <a:xfrm>
            <a:off x="6630895" y="2627799"/>
            <a:ext cx="214313" cy="1760538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F73090F-5208-E09E-3FA3-FB847364AD9D}"/>
              </a:ext>
            </a:extLst>
          </p:cNvPr>
          <p:cNvSpPr/>
          <p:nvPr/>
        </p:nvSpPr>
        <p:spPr>
          <a:xfrm>
            <a:off x="6638062" y="4585504"/>
            <a:ext cx="214313" cy="563959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9FA56-3E7A-674A-4356-C49FDDE64B96}"/>
              </a:ext>
            </a:extLst>
          </p:cNvPr>
          <p:cNvSpPr txBox="1"/>
          <p:nvPr/>
        </p:nvSpPr>
        <p:spPr>
          <a:xfrm>
            <a:off x="6859596" y="1965224"/>
            <a:ext cx="203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F.A.C.T.S.</a:t>
            </a:r>
          </a:p>
          <a:p>
            <a:r>
              <a:rPr lang="en-US" dirty="0">
                <a:solidFill>
                  <a:schemeClr val="accent4"/>
                </a:solidFill>
              </a:rPr>
              <a:t>Business Logic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1801A-EDC5-B1FB-A695-AC8E0158859D}"/>
              </a:ext>
            </a:extLst>
          </p:cNvPr>
          <p:cNvSpPr txBox="1"/>
          <p:nvPr/>
        </p:nvSpPr>
        <p:spPr>
          <a:xfrm>
            <a:off x="6852375" y="3205441"/>
            <a:ext cx="216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Hyperledger Aries Cloud Agent</a:t>
            </a:r>
            <a:r>
              <a:rPr lang="en-US" baseline="30000" dirty="0">
                <a:solidFill>
                  <a:schemeClr val="accent4"/>
                </a:solidFill>
              </a:rPr>
              <a:t>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E10C1-8FAC-9332-07D7-FE0A6E208DFF}"/>
              </a:ext>
            </a:extLst>
          </p:cNvPr>
          <p:cNvSpPr txBox="1"/>
          <p:nvPr/>
        </p:nvSpPr>
        <p:spPr>
          <a:xfrm>
            <a:off x="6845154" y="4702350"/>
            <a:ext cx="229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Hyperledger Indy</a:t>
            </a:r>
            <a:r>
              <a:rPr lang="en-US" baseline="30000" dirty="0">
                <a:solidFill>
                  <a:schemeClr val="accent4"/>
                </a:solidFill>
              </a:rPr>
              <a:t>1)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CE6F435-50AC-70E9-250B-8BBC339245BE}"/>
              </a:ext>
            </a:extLst>
          </p:cNvPr>
          <p:cNvSpPr/>
          <p:nvPr/>
        </p:nvSpPr>
        <p:spPr>
          <a:xfrm>
            <a:off x="6630841" y="1345415"/>
            <a:ext cx="214313" cy="628650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AB179-0F49-FC0A-0D21-A79C3826535A}"/>
              </a:ext>
            </a:extLst>
          </p:cNvPr>
          <p:cNvSpPr txBox="1"/>
          <p:nvPr/>
        </p:nvSpPr>
        <p:spPr>
          <a:xfrm>
            <a:off x="6866817" y="1358868"/>
            <a:ext cx="203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F.A.C.T.S.</a:t>
            </a:r>
          </a:p>
          <a:p>
            <a:r>
              <a:rPr lang="en-US" dirty="0">
                <a:solidFill>
                  <a:schemeClr val="accent4"/>
                </a:solidFill>
              </a:rPr>
              <a:t>User Application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079AE-DAF5-C883-E4A9-4D1322F47FF2}"/>
              </a:ext>
            </a:extLst>
          </p:cNvPr>
          <p:cNvSpPr txBox="1"/>
          <p:nvPr/>
        </p:nvSpPr>
        <p:spPr>
          <a:xfrm>
            <a:off x="470529" y="5838244"/>
            <a:ext cx="5947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2) </a:t>
            </a:r>
            <a:r>
              <a:rPr lang="en-US" sz="1600" dirty="0">
                <a:solidFill>
                  <a:schemeClr val="accent4"/>
                </a:solidFill>
                <a:hlinkClick r:id="rId3"/>
              </a:rPr>
              <a:t>https://github.com/hyperledger/aries-cloudagent-python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4BCB3-E29D-74BA-9778-868B40CB9C0B}"/>
              </a:ext>
            </a:extLst>
          </p:cNvPr>
          <p:cNvSpPr txBox="1"/>
          <p:nvPr/>
        </p:nvSpPr>
        <p:spPr>
          <a:xfrm>
            <a:off x="470529" y="5499690"/>
            <a:ext cx="5947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1) </a:t>
            </a:r>
            <a:r>
              <a:rPr lang="en-US" sz="1600" dirty="0">
                <a:solidFill>
                  <a:schemeClr val="accent4"/>
                </a:solidFill>
                <a:hlinkClick r:id="rId4"/>
              </a:rPr>
              <a:t>https://github.com/hyperledger/indy-node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32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B0A4-6C90-73A8-3DC8-96DBFC97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F.A.C.T.S. Applicability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6931-4337-7E1D-58F2-E0DBAC4B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F.A.C.T.S. does </a:t>
            </a:r>
            <a:r>
              <a:rPr lang="en-US" sz="2400" u="sng" dirty="0"/>
              <a:t>not</a:t>
            </a:r>
            <a:r>
              <a:rPr lang="en-US" sz="2400" dirty="0"/>
              <a:t> require that your data is imported</a:t>
            </a:r>
          </a:p>
          <a:p>
            <a:pPr lvl="1"/>
            <a:r>
              <a:rPr lang="en-US" sz="2000" dirty="0"/>
              <a:t>Your data can stay in your systems</a:t>
            </a:r>
          </a:p>
          <a:p>
            <a:r>
              <a:rPr lang="en-US" sz="2400" dirty="0"/>
              <a:t>Data Formats that can be digitally signed</a:t>
            </a:r>
          </a:p>
          <a:p>
            <a:pPr lvl="1"/>
            <a:r>
              <a:rPr lang="en-US" sz="2000" dirty="0"/>
              <a:t>PDF Document I-P-T enabled and signed</a:t>
            </a:r>
          </a:p>
          <a:p>
            <a:pPr lvl="1"/>
            <a:r>
              <a:rPr lang="en-US" sz="2000" dirty="0"/>
              <a:t>Imagery GMLJP2 + XML metadata </a:t>
            </a:r>
          </a:p>
          <a:p>
            <a:pPr lvl="1"/>
            <a:r>
              <a:rPr lang="en-US" sz="2000" dirty="0"/>
              <a:t>File GDB + XML metadata</a:t>
            </a:r>
          </a:p>
          <a:p>
            <a:r>
              <a:rPr lang="en-US" sz="2400" dirty="0"/>
              <a:t>Data Formats that cannot be digitally signed</a:t>
            </a:r>
          </a:p>
          <a:p>
            <a:pPr lvl="1"/>
            <a:r>
              <a:rPr lang="en-US" sz="2000" dirty="0"/>
              <a:t>Register metadata in Immutable Catalogue</a:t>
            </a:r>
          </a:p>
          <a:p>
            <a:pPr lvl="1"/>
            <a:r>
              <a:rPr lang="en-US" sz="2000" dirty="0"/>
              <a:t>Search for the data in Immutable Catalogue</a:t>
            </a:r>
          </a:p>
          <a:p>
            <a:pPr lvl="1"/>
            <a:r>
              <a:rPr lang="en-US" sz="2000" dirty="0"/>
              <a:t>Request Smart Certificate for specific use</a:t>
            </a:r>
            <a:endParaRPr lang="en-US" sz="2400" dirty="0"/>
          </a:p>
          <a:p>
            <a:r>
              <a:rPr lang="en-US" sz="2400" dirty="0"/>
              <a:t>Already existing processes and services</a:t>
            </a:r>
          </a:p>
          <a:p>
            <a:pPr lvl="1"/>
            <a:r>
              <a:rPr lang="en-US" sz="2000" dirty="0"/>
              <a:t>F.A.C.T.S. compliant by verifying and generating Smart Certificates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45D83-9F4C-020E-DF23-2F843E0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3179C-E93A-388E-0531-A28B6E68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0279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E54AD-E82F-A76E-79E7-80E6B352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CB44F-FA18-D281-73B9-7AFBED43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CCA94-0DA7-7897-0B15-7366C79DC8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642350" cy="1008063"/>
          </a:xfrm>
        </p:spPr>
        <p:txBody>
          <a:bodyPr/>
          <a:lstStyle/>
          <a:p>
            <a:r>
              <a:rPr lang="en-US" dirty="0"/>
              <a:t>F.A.C.T.S. compliant PDF example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BF8D4-CB47-004D-42B1-58BDF30D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0" y="1342416"/>
            <a:ext cx="6762482" cy="442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C8EDE-7FA0-C9B6-EAA4-F52D36EE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33" y="2893786"/>
            <a:ext cx="1587500" cy="15875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97C699-7602-CF99-6E6B-D0FAAC04A7D7}"/>
              </a:ext>
            </a:extLst>
          </p:cNvPr>
          <p:cNvSpPr/>
          <p:nvPr/>
        </p:nvSpPr>
        <p:spPr>
          <a:xfrm>
            <a:off x="384037" y="1950673"/>
            <a:ext cx="1579038" cy="24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77624D-4687-16BC-AA6C-AD92286EF0AE}"/>
              </a:ext>
            </a:extLst>
          </p:cNvPr>
          <p:cNvSpPr/>
          <p:nvPr/>
        </p:nvSpPr>
        <p:spPr>
          <a:xfrm>
            <a:off x="3689951" y="4481286"/>
            <a:ext cx="2998629" cy="636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57DC1C7-67E7-CA20-0437-7D6A1DA9BA91}"/>
              </a:ext>
            </a:extLst>
          </p:cNvPr>
          <p:cNvSpPr/>
          <p:nvPr/>
        </p:nvSpPr>
        <p:spPr>
          <a:xfrm>
            <a:off x="52161" y="3775769"/>
            <a:ext cx="2668420" cy="2277735"/>
          </a:xfrm>
          <a:prstGeom prst="wedgeRoundRectCallout">
            <a:avLst>
              <a:gd name="adj1" fmla="val 6071"/>
              <a:gd name="adj2" fmla="val -117472"/>
              <a:gd name="adj3" fmla="val 16667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Digitally signed by producing organization</a:t>
            </a:r>
          </a:p>
          <a:p>
            <a:pPr algn="ctr"/>
            <a:r>
              <a:rPr lang="en-GB" dirty="0"/>
              <a:t>(F.A.C.T.S. Issuer)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Ensures authenticity and integrity outside of F.A.C.T.S.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C17B50E-26EA-C13A-1B52-8E58C8B6314A}"/>
              </a:ext>
            </a:extLst>
          </p:cNvPr>
          <p:cNvSpPr/>
          <p:nvPr/>
        </p:nvSpPr>
        <p:spPr>
          <a:xfrm>
            <a:off x="3418114" y="887192"/>
            <a:ext cx="2674645" cy="1709816"/>
          </a:xfrm>
          <a:prstGeom prst="wedgeRoundRectCallout">
            <a:avLst>
              <a:gd name="adj1" fmla="val 46802"/>
              <a:gd name="adj2" fmla="val 155039"/>
              <a:gd name="adj3" fmla="val 16667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F.A.C.T.S. compliant attributes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Allows issuing F.A.C.T.S. Smart Certificates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7C62275-EC96-468A-199A-AFF5E4250C38}"/>
              </a:ext>
            </a:extLst>
          </p:cNvPr>
          <p:cNvCxnSpPr>
            <a:cxnSpLocks/>
            <a:stCxn id="9" idx="3"/>
            <a:endCxn id="7" idx="2"/>
          </p:cNvCxnSpPr>
          <p:nvPr/>
        </p:nvCxnSpPr>
        <p:spPr>
          <a:xfrm flipV="1">
            <a:off x="6688580" y="4481286"/>
            <a:ext cx="1311203" cy="318110"/>
          </a:xfrm>
          <a:prstGeom prst="bentConnector2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7109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378233-8A65-5341-844B-E44B9034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F.A.C.T.S. walk through (production side)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9F5CC-1085-97D8-5AA5-E0C139D8E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Holder (</a:t>
            </a:r>
            <a:r>
              <a:rPr lang="en-US" sz="2000" dirty="0" err="1"/>
              <a:t>SatCen</a:t>
            </a:r>
            <a:r>
              <a:rPr lang="en-US" sz="2400" dirty="0"/>
              <a:t> Ops)</a:t>
            </a:r>
          </a:p>
          <a:p>
            <a:pPr lvl="1"/>
            <a:r>
              <a:rPr lang="en-US" sz="1800" dirty="0"/>
              <a:t>produces data package (data + metadata digitally signed)</a:t>
            </a:r>
          </a:p>
          <a:p>
            <a:pPr lvl="1"/>
            <a:r>
              <a:rPr lang="en-US" sz="1800" dirty="0"/>
              <a:t>informs Issuer that data package was produced and is located on private network (internal to </a:t>
            </a:r>
            <a:r>
              <a:rPr lang="en-US" sz="1800" dirty="0" err="1"/>
              <a:t>SatCen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selects a Credential Definition from the Blockchain</a:t>
            </a:r>
          </a:p>
          <a:p>
            <a:pPr lvl="1"/>
            <a:r>
              <a:rPr lang="en-US" sz="1800" dirty="0"/>
              <a:t>sends to Issuer request to release </a:t>
            </a:r>
            <a:r>
              <a:rPr lang="en-US" sz="1800" dirty="0" err="1"/>
              <a:t>SCe</a:t>
            </a:r>
            <a:r>
              <a:rPr lang="en-US" sz="1800" dirty="0"/>
              <a:t> for data package</a:t>
            </a:r>
          </a:p>
          <a:p>
            <a:r>
              <a:rPr lang="en-US" sz="2400" dirty="0"/>
              <a:t>Issuer (</a:t>
            </a:r>
            <a:r>
              <a:rPr lang="en-US" sz="2400" dirty="0" err="1"/>
              <a:t>SatCen</a:t>
            </a:r>
            <a:r>
              <a:rPr lang="en-US" sz="2400" dirty="0"/>
              <a:t> Encrypt + Publishing)</a:t>
            </a:r>
          </a:p>
          <a:p>
            <a:pPr lvl="1"/>
            <a:r>
              <a:rPr lang="en-US" sz="1800" dirty="0"/>
              <a:t>receives the request for </a:t>
            </a:r>
            <a:r>
              <a:rPr lang="en-US" sz="1800" dirty="0" err="1"/>
              <a:t>SCe</a:t>
            </a:r>
            <a:r>
              <a:rPr lang="en-US" sz="1800" dirty="0"/>
              <a:t> release</a:t>
            </a:r>
          </a:p>
          <a:p>
            <a:pPr lvl="1"/>
            <a:r>
              <a:rPr lang="en-US" sz="1800" dirty="0"/>
              <a:t>verifies the data and the metadata on private network</a:t>
            </a:r>
          </a:p>
          <a:p>
            <a:pPr lvl="1"/>
            <a:r>
              <a:rPr lang="en-US" sz="1800" dirty="0"/>
              <a:t>issues </a:t>
            </a:r>
            <a:r>
              <a:rPr lang="en-US" sz="1800" dirty="0" err="1"/>
              <a:t>SCe</a:t>
            </a:r>
            <a:r>
              <a:rPr lang="en-US" sz="1800" dirty="0"/>
              <a:t> for data package</a:t>
            </a:r>
          </a:p>
          <a:p>
            <a:pPr lvl="1"/>
            <a:r>
              <a:rPr lang="en-US" sz="1800" dirty="0"/>
              <a:t>encrypt and publish data package </a:t>
            </a:r>
          </a:p>
          <a:p>
            <a:r>
              <a:rPr lang="en-US" sz="2400" dirty="0"/>
              <a:t>Holder</a:t>
            </a:r>
          </a:p>
          <a:p>
            <a:pPr lvl="1"/>
            <a:r>
              <a:rPr lang="en-US" sz="1800" dirty="0"/>
              <a:t>receives </a:t>
            </a:r>
            <a:r>
              <a:rPr lang="en-US" sz="1800" dirty="0" err="1"/>
              <a:t>SCe</a:t>
            </a:r>
            <a:r>
              <a:rPr lang="en-US" sz="1800" dirty="0"/>
              <a:t> and stores it in secure wallet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C9000-A1B3-F59E-5979-76EF76A1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27335-8E82-A1D5-3157-E4EA1C75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097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A810-A902-4195-A0D9-DD70B611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F.A.C.T.S. trusted image and vector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5EF2-71E7-A5E7-D672-3FD44980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Re-project image and vector from trusted input</a:t>
            </a:r>
          </a:p>
          <a:p>
            <a:pPr lvl="1"/>
            <a:r>
              <a:rPr lang="en-US" sz="2000" dirty="0"/>
              <a:t>Input</a:t>
            </a:r>
          </a:p>
          <a:p>
            <a:pPr lvl="2"/>
            <a:r>
              <a:rPr lang="en-US" sz="1800" dirty="0"/>
              <a:t>Data: satellite image</a:t>
            </a:r>
          </a:p>
          <a:p>
            <a:pPr lvl="2"/>
            <a:r>
              <a:rPr lang="en-US" sz="1800" dirty="0"/>
              <a:t>F.A.C.T.S. Smart Certificate for image</a:t>
            </a:r>
          </a:p>
          <a:p>
            <a:pPr lvl="1"/>
            <a:r>
              <a:rPr lang="en-US" sz="2000" dirty="0"/>
              <a:t>Output</a:t>
            </a:r>
          </a:p>
          <a:p>
            <a:pPr lvl="2"/>
            <a:r>
              <a:rPr lang="en-US" sz="1800" dirty="0"/>
              <a:t>Data: image of the “re-projected” input satellite image or vector layer</a:t>
            </a:r>
          </a:p>
          <a:p>
            <a:pPr lvl="2"/>
            <a:r>
              <a:rPr lang="en-US" sz="1800" dirty="0"/>
              <a:t>F.A.C.T.S. Smart Certificate</a:t>
            </a:r>
          </a:p>
          <a:p>
            <a:pPr lvl="2"/>
            <a:r>
              <a:rPr lang="en-US" sz="1800" dirty="0"/>
              <a:t>Provenance record in F.A.C.T.S. Immutable Catalogue</a:t>
            </a:r>
          </a:p>
          <a:p>
            <a:r>
              <a:rPr lang="en-US" sz="2400" dirty="0"/>
              <a:t>Process deployed i.e. on OGC API Processes framework</a:t>
            </a:r>
          </a:p>
          <a:p>
            <a:r>
              <a:rPr lang="en-US" sz="2400" dirty="0"/>
              <a:t>F.A.C.T.S. compliant process (business logic)</a:t>
            </a:r>
          </a:p>
          <a:p>
            <a:pPr lvl="1"/>
            <a:r>
              <a:rPr lang="en-US" sz="2000" dirty="0"/>
              <a:t>requesting Smart Certificate for input</a:t>
            </a:r>
          </a:p>
          <a:p>
            <a:pPr lvl="1"/>
            <a:r>
              <a:rPr lang="en-US" sz="2000" dirty="0"/>
              <a:t>issuing Smart Certificate for output</a:t>
            </a:r>
          </a:p>
          <a:p>
            <a:pPr lvl="1"/>
            <a:r>
              <a:rPr lang="en-US" sz="2000" dirty="0"/>
              <a:t>recording provenance in Immutable Catalogue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6E7AF-580C-F02F-BC3A-6CB094C2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53458-D285-D638-2FCA-E94705DA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803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CCB5-62DC-9B36-9737-1D332222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OGC API Processes – F.A.C.T.S. compliant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93758-65C1-377F-3B64-030B4BEC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8A1E7-2D22-7DF4-E91C-E73E861F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659C16-3E23-B960-CCF8-BC2A70F02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19" y="1352550"/>
            <a:ext cx="7620762" cy="478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69D99-C56B-19C2-5FE7-322E6A30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57" y="3235873"/>
            <a:ext cx="4458724" cy="29014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379593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959F-A422-CD42-E417-577D7D0B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Execution of F.A.C.T.S. complaint process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C3822-A06A-DDC8-CCCE-653921C6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42AB9-E837-9451-36F9-9369DBFC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26B538DE-C390-ABCF-87CF-C168571C2C12}"/>
              </a:ext>
            </a:extLst>
          </p:cNvPr>
          <p:cNvSpPr/>
          <p:nvPr/>
        </p:nvSpPr>
        <p:spPr>
          <a:xfrm>
            <a:off x="742087" y="2247149"/>
            <a:ext cx="560349" cy="56480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C91D8-0479-3984-1855-92A7891F8FF2}"/>
              </a:ext>
            </a:extLst>
          </p:cNvPr>
          <p:cNvSpPr txBox="1"/>
          <p:nvPr/>
        </p:nvSpPr>
        <p:spPr>
          <a:xfrm>
            <a:off x="1474830" y="2137133"/>
            <a:ext cx="2014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Execute F.A.C.T.S.</a:t>
            </a:r>
          </a:p>
          <a:p>
            <a:r>
              <a:rPr lang="en-US" sz="1050" dirty="0"/>
              <a:t>Re-projection Process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19A69-9488-4520-17BE-EFB6E145C1BF}"/>
              </a:ext>
            </a:extLst>
          </p:cNvPr>
          <p:cNvSpPr/>
          <p:nvPr/>
        </p:nvSpPr>
        <p:spPr>
          <a:xfrm>
            <a:off x="4001937" y="1393816"/>
            <a:ext cx="3168341" cy="1879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Trusted Processes Open Foundation</a:t>
            </a:r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Issuer DID: </a:t>
            </a:r>
            <a:r>
              <a:rPr lang="en-US" sz="1350" dirty="0" err="1"/>
              <a:t>did:sov</a:t>
            </a:r>
            <a:r>
              <a:rPr lang="en-US" sz="1350" dirty="0"/>
              <a:t>:…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5315D-8742-E3BE-E0B3-538DF2AE3B32}"/>
              </a:ext>
            </a:extLst>
          </p:cNvPr>
          <p:cNvCxnSpPr>
            <a:cxnSpLocks/>
          </p:cNvCxnSpPr>
          <p:nvPr/>
        </p:nvCxnSpPr>
        <p:spPr>
          <a:xfrm>
            <a:off x="1432824" y="2529548"/>
            <a:ext cx="3232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91407C-A647-5F44-68E2-58331864FC29}"/>
              </a:ext>
            </a:extLst>
          </p:cNvPr>
          <p:cNvCxnSpPr>
            <a:cxnSpLocks/>
          </p:cNvCxnSpPr>
          <p:nvPr/>
        </p:nvCxnSpPr>
        <p:spPr>
          <a:xfrm flipH="1" flipV="1">
            <a:off x="1432824" y="2836498"/>
            <a:ext cx="3232162" cy="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0442C1-A03A-47DE-A65B-CF67015F5D57}"/>
              </a:ext>
            </a:extLst>
          </p:cNvPr>
          <p:cNvSpPr txBox="1"/>
          <p:nvPr/>
        </p:nvSpPr>
        <p:spPr>
          <a:xfrm>
            <a:off x="1436090" y="2836361"/>
            <a:ext cx="157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Image </a:t>
            </a:r>
            <a:r>
              <a:rPr lang="en-US" sz="1050" dirty="0"/>
              <a:t> + certificate</a:t>
            </a:r>
          </a:p>
          <a:p>
            <a:r>
              <a:rPr lang="en-US" sz="1050" dirty="0"/>
              <a:t>[</a:t>
            </a:r>
            <a:r>
              <a:rPr lang="en-US" sz="600" dirty="0"/>
              <a:t>ce02a5d6-5af1-4e8d-a747-9377e84f971f</a:t>
            </a:r>
            <a:r>
              <a:rPr lang="en-US" sz="1050" dirty="0"/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01BFD-E8B9-1642-626E-20A47B6E067A}"/>
              </a:ext>
            </a:extLst>
          </p:cNvPr>
          <p:cNvSpPr txBox="1"/>
          <p:nvPr/>
        </p:nvSpPr>
        <p:spPr>
          <a:xfrm>
            <a:off x="889820" y="3335897"/>
            <a:ext cx="51797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Alice can enjoy the image because</a:t>
            </a:r>
          </a:p>
          <a:p>
            <a:r>
              <a:rPr lang="en-US" sz="1350" dirty="0"/>
              <a:t>she knowns it was produced with a re-projection algorithm that she likes</a:t>
            </a:r>
          </a:p>
          <a:p>
            <a:r>
              <a:rPr lang="en-US" sz="1350" dirty="0"/>
              <a:t>To see what really happened, she can go to the</a:t>
            </a:r>
          </a:p>
          <a:p>
            <a:r>
              <a:rPr lang="en-US" sz="1350" dirty="0"/>
              <a:t>Trusted Processes Blockchain</a:t>
            </a:r>
          </a:p>
          <a:p>
            <a:r>
              <a:rPr lang="en-US" sz="1350" dirty="0"/>
              <a:t>and obtain the processing details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AAA6A0DC-A820-E480-7EDB-4E71C75321AF}"/>
              </a:ext>
            </a:extLst>
          </p:cNvPr>
          <p:cNvSpPr/>
          <p:nvPr/>
        </p:nvSpPr>
        <p:spPr>
          <a:xfrm>
            <a:off x="6443053" y="4826093"/>
            <a:ext cx="2450123" cy="80623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Processes Blockchain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4AFAF0-9EF7-2FF8-652C-CC7CE48C4D17}"/>
              </a:ext>
            </a:extLst>
          </p:cNvPr>
          <p:cNvCxnSpPr>
            <a:cxnSpLocks/>
          </p:cNvCxnSpPr>
          <p:nvPr/>
        </p:nvCxnSpPr>
        <p:spPr>
          <a:xfrm>
            <a:off x="4710706" y="5060777"/>
            <a:ext cx="150222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miley Face 14">
            <a:extLst>
              <a:ext uri="{FF2B5EF4-FFF2-40B4-BE49-F238E27FC236}">
                <a16:creationId xmlns:a16="http://schemas.microsoft.com/office/drawing/2014/main" id="{56A633E0-7417-6D36-4037-0CC640022C47}"/>
              </a:ext>
            </a:extLst>
          </p:cNvPr>
          <p:cNvSpPr/>
          <p:nvPr/>
        </p:nvSpPr>
        <p:spPr>
          <a:xfrm>
            <a:off x="742087" y="4726513"/>
            <a:ext cx="560349" cy="56480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DC50A83-9DD3-120C-870E-B771126A980A}"/>
              </a:ext>
            </a:extLst>
          </p:cNvPr>
          <p:cNvSpPr/>
          <p:nvPr/>
        </p:nvSpPr>
        <p:spPr>
          <a:xfrm>
            <a:off x="3314498" y="4706681"/>
            <a:ext cx="1310016" cy="6773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Processes Portal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2DF1DF-E276-CE91-43C0-224D481CC8A6}"/>
              </a:ext>
            </a:extLst>
          </p:cNvPr>
          <p:cNvCxnSpPr>
            <a:cxnSpLocks/>
          </p:cNvCxnSpPr>
          <p:nvPr/>
        </p:nvCxnSpPr>
        <p:spPr>
          <a:xfrm>
            <a:off x="1436089" y="5037767"/>
            <a:ext cx="1811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E7AC8B-8189-3577-3A3A-A23DC5B40B2D}"/>
              </a:ext>
            </a:extLst>
          </p:cNvPr>
          <p:cNvSpPr txBox="1"/>
          <p:nvPr/>
        </p:nvSpPr>
        <p:spPr>
          <a:xfrm>
            <a:off x="6315919" y="3505882"/>
            <a:ext cx="18712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Because it is a trusted process, it creates processing metadata</a:t>
            </a:r>
          </a:p>
          <a:p>
            <a:r>
              <a:rPr lang="en-US" sz="1050" dirty="0"/>
              <a:t>[</a:t>
            </a:r>
            <a:r>
              <a:rPr lang="en-US" sz="600" dirty="0"/>
              <a:t>ce02a5d6-5af1-4e8d-a747-9377e84f971f</a:t>
            </a:r>
            <a:r>
              <a:rPr lang="en-US" sz="1050" dirty="0"/>
              <a:t>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E495D3-A784-AB57-7457-CF608844FF25}"/>
              </a:ext>
            </a:extLst>
          </p:cNvPr>
          <p:cNvSpPr/>
          <p:nvPr/>
        </p:nvSpPr>
        <p:spPr>
          <a:xfrm>
            <a:off x="6315918" y="4593076"/>
            <a:ext cx="780736" cy="415796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Smart Contract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CEDA36-62CA-72B4-8548-F4564E4DE950}"/>
              </a:ext>
            </a:extLst>
          </p:cNvPr>
          <p:cNvCxnSpPr>
            <a:cxnSpLocks/>
          </p:cNvCxnSpPr>
          <p:nvPr/>
        </p:nvCxnSpPr>
        <p:spPr>
          <a:xfrm>
            <a:off x="5656758" y="3093939"/>
            <a:ext cx="962722" cy="139366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403C48-96F8-BE65-6B1C-9DAD31235100}"/>
              </a:ext>
            </a:extLst>
          </p:cNvPr>
          <p:cNvSpPr txBox="1"/>
          <p:nvPr/>
        </p:nvSpPr>
        <p:spPr>
          <a:xfrm>
            <a:off x="1436090" y="4676392"/>
            <a:ext cx="19617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Get me the processing metadata</a:t>
            </a:r>
          </a:p>
          <a:p>
            <a:r>
              <a:rPr lang="en-US" sz="1050" dirty="0"/>
              <a:t>[</a:t>
            </a:r>
            <a:r>
              <a:rPr lang="en-US" sz="600" dirty="0"/>
              <a:t>ce02a5d6-5af1-4e8d-a747-9377e84f971f</a:t>
            </a:r>
            <a:r>
              <a:rPr lang="en-US" sz="1050" dirty="0"/>
              <a:t>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5A41E1-0AA9-78E8-F0AB-A469ED7BE16F}"/>
              </a:ext>
            </a:extLst>
          </p:cNvPr>
          <p:cNvCxnSpPr>
            <a:cxnSpLocks/>
          </p:cNvCxnSpPr>
          <p:nvPr/>
        </p:nvCxnSpPr>
        <p:spPr>
          <a:xfrm flipH="1">
            <a:off x="1432824" y="5224619"/>
            <a:ext cx="1814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28781B-F05F-5F17-A37A-F88805BD7535}"/>
              </a:ext>
            </a:extLst>
          </p:cNvPr>
          <p:cNvSpPr txBox="1"/>
          <p:nvPr/>
        </p:nvSpPr>
        <p:spPr>
          <a:xfrm>
            <a:off x="1341384" y="5268826"/>
            <a:ext cx="2147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{</a:t>
            </a:r>
          </a:p>
          <a:p>
            <a:r>
              <a:rPr lang="en-US" sz="600" dirty="0"/>
              <a:t>  "</a:t>
            </a:r>
            <a:r>
              <a:rPr lang="en-US" sz="600" dirty="0" err="1"/>
              <a:t>assetID</a:t>
            </a:r>
            <a:r>
              <a:rPr lang="en-US" sz="600" dirty="0"/>
              <a:t>": "ce02a5d6-5af1-4e8d-a747-9377e84f971f",</a:t>
            </a:r>
          </a:p>
          <a:p>
            <a:r>
              <a:rPr lang="en-US" sz="600" dirty="0"/>
              <a:t>  "type": "Tea Pot",</a:t>
            </a:r>
          </a:p>
          <a:p>
            <a:r>
              <a:rPr lang="en-US" sz="600" dirty="0"/>
              <a:t>  "description": "I just created tea of brand Lipton Earl Grey",</a:t>
            </a:r>
          </a:p>
          <a:p>
            <a:r>
              <a:rPr lang="en-US" sz="600" dirty="0"/>
              <a:t>  "</a:t>
            </a:r>
            <a:r>
              <a:rPr lang="en-US" sz="600" dirty="0" err="1"/>
              <a:t>productionDate</a:t>
            </a:r>
            <a:r>
              <a:rPr lang="en-US" sz="600" dirty="0"/>
              <a:t>": "2024-02-27T09:04:14.109547",</a:t>
            </a:r>
          </a:p>
          <a:p>
            <a:r>
              <a:rPr lang="en-US" sz="600" dirty="0"/>
              <a:t>  "</a:t>
            </a:r>
            <a:r>
              <a:rPr lang="en-US" sz="600" dirty="0" err="1"/>
              <a:t>processingTime</a:t>
            </a:r>
            <a:r>
              <a:rPr lang="en-US" sz="600" dirty="0"/>
              <a:t>": 134.0992,</a:t>
            </a:r>
          </a:p>
          <a:p>
            <a:r>
              <a:rPr lang="en-US" sz="600" dirty="0"/>
              <a:t>  "temperature": 99.99186</a:t>
            </a:r>
          </a:p>
          <a:p>
            <a:r>
              <a:rPr lang="en-US" sz="600" dirty="0"/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72F06-85BD-AB05-BC89-D8CF8A4A3354}"/>
              </a:ext>
            </a:extLst>
          </p:cNvPr>
          <p:cNvSpPr txBox="1"/>
          <p:nvPr/>
        </p:nvSpPr>
        <p:spPr>
          <a:xfrm>
            <a:off x="4608190" y="4637538"/>
            <a:ext cx="17077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Fetch Processing metadata</a:t>
            </a:r>
          </a:p>
          <a:p>
            <a:r>
              <a:rPr lang="en-US" sz="1050" dirty="0"/>
              <a:t>[</a:t>
            </a:r>
            <a:r>
              <a:rPr lang="en-US" sz="600" dirty="0"/>
              <a:t>ce02a5d6-5af1-4e8d-a747-9377e84f971f</a:t>
            </a:r>
            <a:r>
              <a:rPr lang="en-US" sz="1050" dirty="0"/>
              <a:t>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162F3B-21A1-852B-BC30-3BB544102EE4}"/>
              </a:ext>
            </a:extLst>
          </p:cNvPr>
          <p:cNvSpPr txBox="1"/>
          <p:nvPr/>
        </p:nvSpPr>
        <p:spPr>
          <a:xfrm>
            <a:off x="820157" y="2831887"/>
            <a:ext cx="5277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Alice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94C7DA-814E-BCD2-C409-2D0D203E1851}"/>
              </a:ext>
            </a:extLst>
          </p:cNvPr>
          <p:cNvSpPr txBox="1"/>
          <p:nvPr/>
        </p:nvSpPr>
        <p:spPr>
          <a:xfrm>
            <a:off x="836393" y="5384049"/>
            <a:ext cx="5277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Alice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2689DEA-381B-1A2D-8389-0A9BA0C0F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813008"/>
              </p:ext>
            </p:extLst>
          </p:nvPr>
        </p:nvGraphicFramePr>
        <p:xfrm>
          <a:off x="4397029" y="2141029"/>
          <a:ext cx="1494242" cy="95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DA22C7EF-3A51-C0E3-BE1C-52E2DF0323BC}"/>
              </a:ext>
            </a:extLst>
          </p:cNvPr>
          <p:cNvSpPr/>
          <p:nvPr/>
        </p:nvSpPr>
        <p:spPr>
          <a:xfrm>
            <a:off x="2944678" y="2473718"/>
            <a:ext cx="935018" cy="415796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Smart Certificate</a:t>
            </a:r>
          </a:p>
        </p:txBody>
      </p:sp>
    </p:spTree>
    <p:extLst>
      <p:ext uri="{BB962C8B-B14F-4D97-AF65-F5344CB8AC3E}">
        <p14:creationId xmlns:p14="http://schemas.microsoft.com/office/powerpoint/2010/main" val="1456983004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9554-6D43-0011-1755-3EDB42C6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F.A.C.T.S. Smart Certificates issued by compliant process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8CA02-8B4A-5B7D-713B-24F2442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DD57B-7686-588F-3209-8EF446F9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CC2B22-E725-839D-5A49-E7E242F30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1621822"/>
            <a:ext cx="8642350" cy="42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1986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C1E3-7C52-9950-3097-2B949D40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F.A.C.T.S.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824C-59A0-914F-A417-F14691BFF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Data must not be imported into F.A.C.T.S.</a:t>
            </a:r>
          </a:p>
          <a:p>
            <a:r>
              <a:rPr lang="en-GB" sz="2400" dirty="0"/>
              <a:t>Immutable Catalogue ensures data products are traceable</a:t>
            </a:r>
          </a:p>
          <a:p>
            <a:r>
              <a:rPr lang="en-GB" sz="2400" dirty="0"/>
              <a:t>Agile Smart Certificates that can control business logic</a:t>
            </a:r>
          </a:p>
          <a:p>
            <a:r>
              <a:rPr lang="en-GB" sz="2400" dirty="0"/>
              <a:t>Guarantee to process only trusted data</a:t>
            </a:r>
          </a:p>
          <a:p>
            <a:r>
              <a:rPr lang="en-GB" sz="2400" dirty="0"/>
              <a:t>Guarantee to execute only trusted processes</a:t>
            </a:r>
          </a:p>
          <a:p>
            <a:r>
              <a:rPr lang="en-GB" sz="2400" dirty="0"/>
              <a:t>Zero Knowledge Proof (ZKP)</a:t>
            </a:r>
          </a:p>
          <a:p>
            <a:r>
              <a:rPr lang="en-GB" sz="2400" dirty="0"/>
              <a:t>Non-linkable Holders</a:t>
            </a:r>
          </a:p>
          <a:p>
            <a:r>
              <a:rPr lang="en-GB" sz="2400" dirty="0"/>
              <a:t>Self-Sovereign-Identifiers (DIDs)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72D3C-8CD7-31CF-1690-599A7EB5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D5D59-120D-EF90-EA62-5F62D33A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5A21A-52E7-6666-0EA6-FA480FE05195}"/>
              </a:ext>
            </a:extLst>
          </p:cNvPr>
          <p:cNvSpPr txBox="1"/>
          <p:nvPr/>
        </p:nvSpPr>
        <p:spPr>
          <a:xfrm>
            <a:off x="664029" y="5030429"/>
            <a:ext cx="779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Liability for data products</a:t>
            </a:r>
          </a:p>
          <a:p>
            <a:pPr algn="ctr"/>
            <a:r>
              <a:rPr lang="en-GB" sz="3200" b="1" dirty="0"/>
              <a:t>by establishing and verifying trust</a:t>
            </a:r>
          </a:p>
        </p:txBody>
      </p:sp>
    </p:spTree>
    <p:extLst>
      <p:ext uri="{BB962C8B-B14F-4D97-AF65-F5344CB8AC3E}">
        <p14:creationId xmlns:p14="http://schemas.microsoft.com/office/powerpoint/2010/main" val="21090848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A9EF-4DF0-91F8-36D1-0DE63A6D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– AI everywhere</a:t>
            </a:r>
            <a:br>
              <a:rPr lang="en-GB" dirty="0"/>
            </a:br>
            <a:r>
              <a:rPr lang="en-GB" dirty="0"/>
              <a:t>How can I test </a:t>
            </a:r>
            <a:r>
              <a:rPr lang="en-GB" dirty="0" err="1"/>
              <a:t>genuity</a:t>
            </a:r>
            <a:r>
              <a:rPr lang="en-GB" dirty="0"/>
              <a:t> of digital assets?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38CB2-4B9B-3A05-D895-AE1C88E6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7939C-F1F9-E465-16C6-16BFF507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51BF85A-1FC6-F805-D727-73DBA5F3C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53" y="1341440"/>
            <a:ext cx="8506697" cy="4784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D8846-3C53-0E20-1BFC-3413160B413D}"/>
              </a:ext>
            </a:extLst>
          </p:cNvPr>
          <p:cNvSpPr txBox="1"/>
          <p:nvPr/>
        </p:nvSpPr>
        <p:spPr>
          <a:xfrm rot="20527920">
            <a:off x="292360" y="3042791"/>
            <a:ext cx="85745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Which is the original? The “before” or the “after”? Or neither? How can I find out?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2FB4B-998E-1F0D-6B43-72EEC304F7DC}"/>
              </a:ext>
            </a:extLst>
          </p:cNvPr>
          <p:cNvSpPr txBox="1"/>
          <p:nvPr/>
        </p:nvSpPr>
        <p:spPr>
          <a:xfrm>
            <a:off x="1153715" y="5821362"/>
            <a:ext cx="68365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hlinkClick r:id="rId3"/>
              </a:rPr>
              <a:t>https://appsumo2-cdn.appsumo.com/media/selfsubmissions/images/cd237a5b-2eee-4a47-a5eb-0c31755e552f.jpg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1791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4216-FBA2-3FF2-6187-5DD65C95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F.A.C.T.S. Adoptability</a:t>
            </a:r>
            <a:br>
              <a:rPr lang="en-US" dirty="0"/>
            </a:br>
            <a:r>
              <a:rPr lang="en-US" dirty="0"/>
              <a:t>What does it take to participate in F.A.C.T.S.?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FA2B-7C2E-1185-4601-E37415C3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 a consortium and operate the F.A.C.T.S. backbone</a:t>
            </a:r>
          </a:p>
          <a:p>
            <a:pPr lvl="1"/>
            <a:r>
              <a:rPr lang="en-US" sz="2000" dirty="0"/>
              <a:t>Extend infrastructure for new joining members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Consortium members can use</a:t>
            </a:r>
          </a:p>
          <a:p>
            <a:pPr lvl="1"/>
            <a:r>
              <a:rPr lang="en-US" sz="2000" dirty="0"/>
              <a:t>Smart Certification</a:t>
            </a:r>
          </a:p>
          <a:p>
            <a:pPr lvl="1"/>
            <a:r>
              <a:rPr lang="en-US" sz="2000" dirty="0"/>
              <a:t>Immutable Catalogue and Provenance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Enable F.A.C.T.S. compliance of the processes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Deploy their business logic</a:t>
            </a:r>
          </a:p>
          <a:p>
            <a:pPr lvl="1"/>
            <a:r>
              <a:rPr lang="en-US" sz="2000" dirty="0"/>
              <a:t>Issue / verify Smart Certificates</a:t>
            </a:r>
          </a:p>
          <a:p>
            <a:pPr lvl="1"/>
            <a:r>
              <a:rPr lang="en-US" sz="2000" dirty="0"/>
              <a:t>Record / search the Immutable Catalogue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D5640-1C37-624D-9A9C-56C6F8CC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DA294-FCF8-1A1F-04D8-FCB0A49F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73883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5595-8319-902D-29FD-F069CB27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all for your patience!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8BB2C-5D90-37CB-BA24-8F06A45F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4B5AB-76A1-AEFD-5442-AB03368D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16C31AD-7C5F-5F96-E3B2-2C78B008C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32850" r="-32850"/>
          <a:stretch>
            <a:fillRect/>
          </a:stretch>
        </p:blipFill>
        <p:spPr bwMode="auto">
          <a:xfrm>
            <a:off x="878795" y="1384300"/>
            <a:ext cx="7386409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2A660-494B-FC80-ACD1-FB84BF888143}"/>
              </a:ext>
            </a:extLst>
          </p:cNvPr>
          <p:cNvSpPr txBox="1"/>
          <p:nvPr/>
        </p:nvSpPr>
        <p:spPr>
          <a:xfrm>
            <a:off x="2177754" y="5239729"/>
            <a:ext cx="478849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Please contact us for any follow-up questions</a:t>
            </a:r>
          </a:p>
          <a:p>
            <a:pPr algn="ctr"/>
            <a:r>
              <a:rPr lang="en-GB" dirty="0">
                <a:hlinkClick r:id="rId3"/>
              </a:rPr>
              <a:t>andreas.matheus@secure-dimensions.de</a:t>
            </a:r>
            <a:endParaRPr lang="en-GB" dirty="0"/>
          </a:p>
          <a:p>
            <a:pPr algn="ctr"/>
            <a:r>
              <a:rPr lang="en-GB" dirty="0">
                <a:hlinkClick r:id="rId4"/>
              </a:rPr>
              <a:t>lucio.colaiacomo@satcen.europa.eu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1324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0D3809-D01F-9430-F666-1FEE3398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4452"/>
            <a:ext cx="8642350" cy="1008063"/>
          </a:xfrm>
        </p:spPr>
        <p:txBody>
          <a:bodyPr/>
          <a:lstStyle/>
          <a:p>
            <a:r>
              <a:rPr lang="en-US" dirty="0"/>
              <a:t>Security and Trust in the </a:t>
            </a:r>
            <a:br>
              <a:rPr lang="en-US" dirty="0"/>
            </a:br>
            <a:r>
              <a:rPr lang="en-US" dirty="0"/>
              <a:t>Geospatial Intelligence Domain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BBB3B-B550-911A-6EAA-B17BFF16D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341440"/>
            <a:ext cx="4365171" cy="4784725"/>
          </a:xfrm>
        </p:spPr>
        <p:txBody>
          <a:bodyPr/>
          <a:lstStyle/>
          <a:p>
            <a:r>
              <a:rPr lang="en-US" sz="2000" dirty="0"/>
              <a:t>GEOINT</a:t>
            </a:r>
          </a:p>
          <a:p>
            <a:pPr lvl="1"/>
            <a:r>
              <a:rPr lang="en-US" sz="1800" dirty="0"/>
              <a:t>Creating Data Products about human activity on Earth</a:t>
            </a:r>
          </a:p>
          <a:p>
            <a:pPr lvl="1"/>
            <a:r>
              <a:rPr lang="en-US" sz="1800" dirty="0"/>
              <a:t>Analysis of geospatial data combined with knowledge</a:t>
            </a:r>
          </a:p>
          <a:p>
            <a:r>
              <a:rPr lang="en-US" sz="2000" dirty="0"/>
              <a:t>Final data product can only be trusted if all input data is trusted</a:t>
            </a:r>
          </a:p>
          <a:p>
            <a:r>
              <a:rPr lang="en-US" sz="2000" dirty="0"/>
              <a:t>Requirements</a:t>
            </a:r>
          </a:p>
          <a:p>
            <a:pPr lvl="1"/>
            <a:r>
              <a:rPr lang="en-US" sz="1800" b="1" dirty="0"/>
              <a:t>I</a:t>
            </a:r>
            <a:r>
              <a:rPr lang="en-US" sz="1800" dirty="0"/>
              <a:t>dentity of actors</a:t>
            </a:r>
          </a:p>
          <a:p>
            <a:pPr lvl="1"/>
            <a:r>
              <a:rPr lang="en-US" sz="1800" b="1" dirty="0"/>
              <a:t>A</a:t>
            </a:r>
            <a:r>
              <a:rPr lang="en-US" sz="1800" dirty="0"/>
              <a:t>uthenticity of data and processing</a:t>
            </a:r>
          </a:p>
          <a:p>
            <a:pPr lvl="1"/>
            <a:r>
              <a:rPr lang="en-US" sz="1800" b="1" dirty="0"/>
              <a:t>I</a:t>
            </a:r>
            <a:r>
              <a:rPr lang="en-US" sz="1800" dirty="0"/>
              <a:t>ntegrity of data</a:t>
            </a:r>
          </a:p>
          <a:p>
            <a:pPr lvl="1"/>
            <a:r>
              <a:rPr lang="en-US" sz="1800" b="1" dirty="0"/>
              <a:t>P</a:t>
            </a:r>
            <a:r>
              <a:rPr lang="en-US" sz="1800" dirty="0"/>
              <a:t>rovenance</a:t>
            </a:r>
          </a:p>
          <a:p>
            <a:pPr lvl="1"/>
            <a:r>
              <a:rPr lang="en-US" sz="1800" b="1" dirty="0"/>
              <a:t>T</a:t>
            </a:r>
            <a:r>
              <a:rPr lang="en-US" sz="1800" dirty="0"/>
              <a:t>rust for the data and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B0993-8912-2EA1-719C-E248D686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Establishing</a:t>
            </a:r>
            <a:r>
              <a:rPr lang="de-DE" dirty="0"/>
              <a:t> and </a:t>
            </a:r>
            <a:r>
              <a:rPr lang="de-DE" dirty="0" err="1"/>
              <a:t>Verifying</a:t>
            </a:r>
            <a:r>
              <a:rPr lang="de-DE" dirty="0"/>
              <a:t> Trust </a:t>
            </a:r>
            <a:r>
              <a:rPr lang="de-DE" dirty="0" err="1"/>
              <a:t>for</a:t>
            </a:r>
            <a:r>
              <a:rPr lang="de-DE" dirty="0"/>
              <a:t>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CE4A2-B295-A2B7-9681-E4AF90C1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4A357D89-363B-9E63-C598-3185EAD707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66" y="1905501"/>
            <a:ext cx="4100437" cy="30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8E40F7-B2E2-9DC5-1F35-B60DF4115F63}"/>
              </a:ext>
            </a:extLst>
          </p:cNvPr>
          <p:cNvSpPr txBox="1"/>
          <p:nvPr/>
        </p:nvSpPr>
        <p:spPr>
          <a:xfrm>
            <a:off x="395366" y="5016186"/>
            <a:ext cx="41004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https://en.wikipedia.org/wiki/File:NGA-GEOINT.png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80973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5AC30BA-83BB-D960-2F9C-E1E33DD5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090"/>
            <a:ext cx="8229600" cy="979941"/>
          </a:xfrm>
        </p:spPr>
        <p:txBody>
          <a:bodyPr/>
          <a:lstStyle/>
          <a:p>
            <a:r>
              <a:rPr lang="en-GB" dirty="0"/>
              <a:t>Problem Statement – How to trust existing</a:t>
            </a:r>
            <a:br>
              <a:rPr lang="en-GB" dirty="0"/>
            </a:br>
            <a:r>
              <a:rPr lang="en-GB" dirty="0"/>
              <a:t>geospatial data and processing systems?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B4AC3E-BD29-F7F0-950D-B6D5DB61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6770"/>
            <a:ext cx="4040188" cy="639762"/>
          </a:xfrm>
        </p:spPr>
        <p:txBody>
          <a:bodyPr/>
          <a:lstStyle/>
          <a:p>
            <a:r>
              <a:rPr lang="en-GB" dirty="0"/>
              <a:t>Existing Data Products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B6EC47-4EFD-485A-EFBF-CC7958DA6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26534"/>
            <a:ext cx="4040188" cy="3474811"/>
          </a:xfrm>
        </p:spPr>
        <p:txBody>
          <a:bodyPr/>
          <a:lstStyle/>
          <a:p>
            <a:r>
              <a:rPr lang="en-GB" dirty="0"/>
              <a:t>Almost infinite (i.e. EO data, climate change, disaster, …)</a:t>
            </a:r>
          </a:p>
          <a:p>
            <a:r>
              <a:rPr lang="en-GB" dirty="0"/>
              <a:t>Data exists online (URL)</a:t>
            </a:r>
          </a:p>
          <a:p>
            <a:r>
              <a:rPr lang="en-GB" dirty="0"/>
              <a:t>Data exists on cloud storage</a:t>
            </a:r>
          </a:p>
          <a:p>
            <a:r>
              <a:rPr lang="en-GB" dirty="0"/>
              <a:t>Data exists on local drives</a:t>
            </a:r>
          </a:p>
          <a:p>
            <a:r>
              <a:rPr lang="en-GB" dirty="0"/>
              <a:t>Data exist everywhere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216405-CD91-3FE9-763E-25A092AEC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7" y="1186770"/>
            <a:ext cx="4041775" cy="639762"/>
          </a:xfrm>
        </p:spPr>
        <p:txBody>
          <a:bodyPr/>
          <a:lstStyle/>
          <a:p>
            <a:r>
              <a:rPr lang="en-GB" dirty="0"/>
              <a:t>Existing Systems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86E909-FAA0-3AF9-84A1-355F7D046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1826534"/>
            <a:ext cx="4041775" cy="3474811"/>
          </a:xfrm>
        </p:spPr>
        <p:txBody>
          <a:bodyPr/>
          <a:lstStyle/>
          <a:p>
            <a:r>
              <a:rPr lang="en-GB" dirty="0"/>
              <a:t>Almost infinite systems processing geospatial data</a:t>
            </a:r>
          </a:p>
          <a:p>
            <a:r>
              <a:rPr lang="en-GB" dirty="0"/>
              <a:t>Processing online (URL)</a:t>
            </a:r>
          </a:p>
          <a:p>
            <a:r>
              <a:rPr lang="en-GB" dirty="0"/>
              <a:t>Processing in the cloud / on the edge</a:t>
            </a:r>
          </a:p>
          <a:p>
            <a:r>
              <a:rPr lang="en-GB" dirty="0"/>
              <a:t>Processing locally</a:t>
            </a:r>
          </a:p>
          <a:p>
            <a:r>
              <a:rPr lang="en-GB" dirty="0"/>
              <a:t>Processing everywhere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F3E72-C1FA-2008-9238-7C076AD7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05E5695-3447-E283-6586-D508D582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876" y="6453188"/>
            <a:ext cx="5159375" cy="360362"/>
          </a:xfrm>
        </p:spPr>
        <p:txBody>
          <a:bodyPr/>
          <a:lstStyle/>
          <a:p>
            <a:r>
              <a:rPr lang="de-DE" dirty="0" err="1"/>
              <a:t>Establishing</a:t>
            </a:r>
            <a:r>
              <a:rPr lang="de-DE" dirty="0"/>
              <a:t> and </a:t>
            </a:r>
            <a:r>
              <a:rPr lang="de-DE" dirty="0" err="1"/>
              <a:t>Verifying</a:t>
            </a:r>
            <a:r>
              <a:rPr lang="de-DE" dirty="0"/>
              <a:t> Trust </a:t>
            </a:r>
            <a:r>
              <a:rPr lang="de-DE" dirty="0" err="1"/>
              <a:t>for</a:t>
            </a:r>
            <a:r>
              <a:rPr lang="de-DE" dirty="0"/>
              <a:t> Data Products and Processing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436AC-06D2-4451-1480-8F91541436D9}"/>
              </a:ext>
            </a:extLst>
          </p:cNvPr>
          <p:cNvSpPr txBox="1"/>
          <p:nvPr/>
        </p:nvSpPr>
        <p:spPr>
          <a:xfrm>
            <a:off x="1563093" y="5615655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I-P-T : Integrity – Provenance - Trust</a:t>
            </a:r>
          </a:p>
        </p:txBody>
      </p:sp>
    </p:spTree>
    <p:extLst>
      <p:ext uri="{BB962C8B-B14F-4D97-AF65-F5344CB8AC3E}">
        <p14:creationId xmlns:p14="http://schemas.microsoft.com/office/powerpoint/2010/main" val="1965402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31A92FD-9F59-66C1-2D11-2A043745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60915"/>
            <a:ext cx="7772400" cy="1197428"/>
          </a:xfrm>
        </p:spPr>
        <p:txBody>
          <a:bodyPr/>
          <a:lstStyle/>
          <a:p>
            <a:pPr algn="ctr"/>
            <a:r>
              <a:rPr lang="en-GB" sz="3600" dirty="0"/>
              <a:t>F.A.C.T.S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BC86715-9F43-20BD-100A-B79136321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51858"/>
            <a:ext cx="7772400" cy="4495800"/>
          </a:xfrm>
        </p:spPr>
        <p:txBody>
          <a:bodyPr/>
          <a:lstStyle/>
          <a:p>
            <a:pPr algn="ctr"/>
            <a:r>
              <a:rPr lang="en-GB" sz="2800" u="sng" dirty="0"/>
              <a:t>Our novel approach</a:t>
            </a:r>
          </a:p>
          <a:p>
            <a:pPr algn="ctr"/>
            <a:endParaRPr lang="en-GB" sz="2800" u="sng" dirty="0"/>
          </a:p>
          <a:p>
            <a:pPr algn="ctr"/>
            <a:endParaRPr lang="en-GB" sz="2800" u="sng" dirty="0"/>
          </a:p>
          <a:p>
            <a:pPr algn="ctr"/>
            <a:r>
              <a:rPr lang="en-GB" sz="2800" dirty="0"/>
              <a:t>Ecosystem for </a:t>
            </a:r>
          </a:p>
          <a:p>
            <a:pPr algn="ctr"/>
            <a:r>
              <a:rPr lang="en-GB" sz="2800" dirty="0"/>
              <a:t>establishing and verifying trust</a:t>
            </a:r>
          </a:p>
          <a:p>
            <a:pPr algn="ctr"/>
            <a:r>
              <a:rPr lang="en-GB" sz="2800" dirty="0"/>
              <a:t>to already existing and newly created data</a:t>
            </a:r>
          </a:p>
          <a:p>
            <a:pPr algn="ctr"/>
            <a:r>
              <a:rPr lang="en-GB" sz="2800" dirty="0"/>
              <a:t>with no or very little impact on existing systems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92024-DB39-A9E7-9625-BCFD8211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19E18EE-7BAC-D8DB-FD7A-DBBD3F8C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876" y="6453188"/>
            <a:ext cx="5159375" cy="360362"/>
          </a:xfrm>
        </p:spPr>
        <p:txBody>
          <a:bodyPr/>
          <a:lstStyle/>
          <a:p>
            <a:r>
              <a:rPr lang="de-DE" dirty="0" err="1"/>
              <a:t>Establishing</a:t>
            </a:r>
            <a:r>
              <a:rPr lang="de-DE" dirty="0"/>
              <a:t> and </a:t>
            </a:r>
            <a:r>
              <a:rPr lang="de-DE" dirty="0" err="1"/>
              <a:t>Verifying</a:t>
            </a:r>
            <a:r>
              <a:rPr lang="de-DE" dirty="0"/>
              <a:t> Trust </a:t>
            </a:r>
            <a:r>
              <a:rPr lang="de-DE" dirty="0" err="1"/>
              <a:t>for</a:t>
            </a:r>
            <a:r>
              <a:rPr lang="de-DE" dirty="0"/>
              <a:t> Data Products and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0253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3825B5-F39A-3F57-403C-A07951BB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F.A.C.T.S. 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47759-8F6C-5A72-4B78-C5ECBDDC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latin typeface="Helvetica" pitchFamily="2" charset="0"/>
              </a:rPr>
              <a:t>F</a:t>
            </a:r>
            <a:r>
              <a:rPr lang="en-GB" dirty="0">
                <a:latin typeface="Helvetica" pitchFamily="2" charset="0"/>
              </a:rPr>
              <a:t>ederated: Organizations opt-in to participate</a:t>
            </a:r>
          </a:p>
          <a:p>
            <a:r>
              <a:rPr lang="en-GB" u="sng" dirty="0">
                <a:latin typeface="Helvetica" pitchFamily="2" charset="0"/>
              </a:rPr>
              <a:t>A</a:t>
            </a:r>
            <a:r>
              <a:rPr lang="en-GB" dirty="0">
                <a:latin typeface="Helvetica" pitchFamily="2" charset="0"/>
              </a:rPr>
              <a:t>gile: Traditional certification is replaced by agile certification (Smart Certification) driven by need and use case</a:t>
            </a:r>
          </a:p>
          <a:p>
            <a:r>
              <a:rPr lang="en-GB" u="sng" dirty="0">
                <a:latin typeface="Helvetica" pitchFamily="2" charset="0"/>
              </a:rPr>
              <a:t>C</a:t>
            </a:r>
            <a:r>
              <a:rPr lang="en-GB" dirty="0">
                <a:latin typeface="Helvetica" pitchFamily="2" charset="0"/>
              </a:rPr>
              <a:t>ollaborative: Participating organizations can work together</a:t>
            </a:r>
          </a:p>
          <a:p>
            <a:r>
              <a:rPr lang="en-GB" u="sng" dirty="0">
                <a:latin typeface="Helvetica" pitchFamily="2" charset="0"/>
              </a:rPr>
              <a:t>T</a:t>
            </a:r>
            <a:r>
              <a:rPr lang="en-GB" dirty="0">
                <a:latin typeface="Helvetica" pitchFamily="2" charset="0"/>
              </a:rPr>
              <a:t>rusted: Each participating organization can create and validate Smart Certificates for data and processing systems (processes)</a:t>
            </a:r>
          </a:p>
          <a:p>
            <a:r>
              <a:rPr lang="en-GB" u="sng" dirty="0">
                <a:latin typeface="Helvetica" pitchFamily="2" charset="0"/>
              </a:rPr>
              <a:t>S</a:t>
            </a:r>
            <a:r>
              <a:rPr lang="en-GB" dirty="0">
                <a:latin typeface="Helvetica" pitchFamily="2" charset="0"/>
              </a:rPr>
              <a:t>ystem: F.A.C.T.S. is the Eco-System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46B0-90E4-726F-DDA0-C7242D7A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Establishing</a:t>
            </a:r>
            <a:r>
              <a:rPr lang="de-DE" dirty="0"/>
              <a:t> and </a:t>
            </a:r>
            <a:r>
              <a:rPr lang="de-DE" dirty="0" err="1"/>
              <a:t>Verifying</a:t>
            </a:r>
            <a:r>
              <a:rPr lang="de-DE" dirty="0"/>
              <a:t> Trust </a:t>
            </a:r>
            <a:r>
              <a:rPr lang="de-DE" dirty="0" err="1"/>
              <a:t>for</a:t>
            </a:r>
            <a:r>
              <a:rPr lang="de-DE" dirty="0"/>
              <a:t> Data Products and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0A98E-0EBE-0AFA-D536-AB108FDC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41052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134A-8322-B02A-A23D-2A1126FF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F.A.C.T.S. and relevant legislation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CF2780-D5E1-6AF4-9E84-8E084BD3A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Considering existing and upcoming legislation about data, services and AI (i.e. EU Data Act) an effort is required to standardize data and processing</a:t>
            </a:r>
          </a:p>
          <a:p>
            <a:r>
              <a:rPr lang="en-GB" sz="2400" dirty="0"/>
              <a:t>F.A.C.T.S. </a:t>
            </a:r>
          </a:p>
          <a:p>
            <a:pPr lvl="1"/>
            <a:r>
              <a:rPr lang="en-GB" sz="2000" dirty="0"/>
              <a:t>is inspired by the need for establishing liability into data, processes and services</a:t>
            </a:r>
          </a:p>
          <a:p>
            <a:pPr lvl="1"/>
            <a:r>
              <a:rPr lang="en-GB" sz="2000" dirty="0"/>
              <a:t>can be seen as a profile of I-P-T (Integrity – Provenance – Trust) to implement legislation rules</a:t>
            </a:r>
          </a:p>
          <a:p>
            <a:pPr lvl="1"/>
            <a:r>
              <a:rPr lang="en-GB" sz="2000" dirty="0"/>
              <a:t>is designed as an agile stand-alone ecosystem to be applicable for different legislation requirements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0C37B5B-3070-7237-5C9C-62BAEC9C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Establishing</a:t>
            </a:r>
            <a:r>
              <a:rPr lang="de-DE" dirty="0"/>
              <a:t> and </a:t>
            </a:r>
            <a:r>
              <a:rPr lang="de-DE" dirty="0" err="1"/>
              <a:t>Verifying</a:t>
            </a:r>
            <a:r>
              <a:rPr lang="de-DE" dirty="0"/>
              <a:t> Trust </a:t>
            </a:r>
            <a:r>
              <a:rPr lang="de-DE" dirty="0" err="1"/>
              <a:t>for</a:t>
            </a:r>
            <a:r>
              <a:rPr lang="de-DE" dirty="0"/>
              <a:t> Data Products and Processing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D9770-E200-83F6-F52B-68F5336F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752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CF49-EC18-E8D8-DB38-22FE161B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F.A.C.T.S.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FA729-B709-0BEF-A63B-EF42D585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4D59-4AA2-D6CB-A91D-888490CD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7B35D-2899-2874-906A-C3EACD856CAF}"/>
              </a:ext>
            </a:extLst>
          </p:cNvPr>
          <p:cNvSpPr/>
          <p:nvPr/>
        </p:nvSpPr>
        <p:spPr>
          <a:xfrm rot="16200000">
            <a:off x="-1497101" y="3354009"/>
            <a:ext cx="4423243" cy="7916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F.A.C.T.S.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7E20C-63FA-B24B-22B1-E6A004A93077}"/>
              </a:ext>
            </a:extLst>
          </p:cNvPr>
          <p:cNvSpPr/>
          <p:nvPr/>
        </p:nvSpPr>
        <p:spPr>
          <a:xfrm>
            <a:off x="1153053" y="1538213"/>
            <a:ext cx="1709890" cy="1437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Immutable Catalogue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552F1-C430-31D5-A6D5-01A92AC6D13F}"/>
              </a:ext>
            </a:extLst>
          </p:cNvPr>
          <p:cNvSpPr/>
          <p:nvPr/>
        </p:nvSpPr>
        <p:spPr>
          <a:xfrm>
            <a:off x="1153053" y="4523463"/>
            <a:ext cx="1709890" cy="1437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Agile Certification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D4A-E85B-02E6-FD6D-D2DE9C975B42}"/>
              </a:ext>
            </a:extLst>
          </p:cNvPr>
          <p:cNvSpPr/>
          <p:nvPr/>
        </p:nvSpPr>
        <p:spPr>
          <a:xfrm>
            <a:off x="1153053" y="3030838"/>
            <a:ext cx="1709890" cy="1437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Trusted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83B10-5823-4824-4529-A85DC6FB4E95}"/>
              </a:ext>
            </a:extLst>
          </p:cNvPr>
          <p:cNvSpPr txBox="1"/>
          <p:nvPr/>
        </p:nvSpPr>
        <p:spPr>
          <a:xfrm>
            <a:off x="2916230" y="1538213"/>
            <a:ext cx="6108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Provenance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Which data has ever been created by a F.A.C.T.S.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Trusted services and processes automatically record provenance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Catalogue Service allows searching for provenance records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8163C-9A4C-2CEC-6AEF-8C9629EECBFC}"/>
              </a:ext>
            </a:extLst>
          </p:cNvPr>
          <p:cNvSpPr txBox="1"/>
          <p:nvPr/>
        </p:nvSpPr>
        <p:spPr>
          <a:xfrm>
            <a:off x="2917409" y="3030838"/>
            <a:ext cx="6106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Trusted Services (F.A.C.T.S. compliant)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Automatically record provenance for generated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Issue Smart Certificate for generated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Verify Smart Certificate for input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3F140-3ED6-CDCA-8BA6-4876B314DEF1}"/>
              </a:ext>
            </a:extLst>
          </p:cNvPr>
          <p:cNvSpPr txBox="1"/>
          <p:nvPr/>
        </p:nvSpPr>
        <p:spPr>
          <a:xfrm>
            <a:off x="2916229" y="4523463"/>
            <a:ext cx="5986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Agile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Issuing of Smart Certificate for data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Validation of Smart Certificate supporting Zero-Knowledge-Proof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Management of schemas for Smart Certificates</a:t>
            </a:r>
          </a:p>
        </p:txBody>
      </p:sp>
    </p:spTree>
    <p:extLst>
      <p:ext uri="{BB962C8B-B14F-4D97-AF65-F5344CB8AC3E}">
        <p14:creationId xmlns:p14="http://schemas.microsoft.com/office/powerpoint/2010/main" val="2391366473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90BF-59D2-FC50-C8B0-A914C4D3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F.A.C.T.S. project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AC42-0381-C916-31A6-37F833E76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I-P-T concept originally developed inside OGC (Testbed 19*) and implemented as a prototype at EU </a:t>
            </a:r>
            <a:r>
              <a:rPr lang="en-US" sz="2400" dirty="0" err="1"/>
              <a:t>SatCen</a:t>
            </a:r>
            <a:r>
              <a:rPr lang="en-US" sz="2400" dirty="0"/>
              <a:t> - the F.A.C.T.S. project</a:t>
            </a:r>
          </a:p>
          <a:p>
            <a:r>
              <a:rPr lang="en-US" sz="2400" dirty="0"/>
              <a:t>The impact on the development of data standards is limited to the addition of smart certificates based on schemas registered on a distributed ledger</a:t>
            </a:r>
          </a:p>
          <a:p>
            <a:r>
              <a:rPr lang="en-US" sz="2400" dirty="0"/>
              <a:t>Not only managing integrity but also identity and authenticity</a:t>
            </a:r>
          </a:p>
          <a:p>
            <a:r>
              <a:rPr lang="en-US" sz="2400" dirty="0"/>
              <a:t>Provenance, normally connected to processes or mechanism operating with data, enabled via immutable catalog of the data and the process itself, recorded on distributed ledgers 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09384-6757-3BC5-1455-AD06943F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Establishing and Verifying Trust for Data Products and Processing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F778D-964C-F858-6E84-261EFE4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57C-FCC9-154B-81FF-52B45FEBE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0ECC6-8A9A-3BD0-4921-F5A98C2CA759}"/>
              </a:ext>
            </a:extLst>
          </p:cNvPr>
          <p:cNvSpPr txBox="1"/>
          <p:nvPr/>
        </p:nvSpPr>
        <p:spPr>
          <a:xfrm>
            <a:off x="250824" y="5838412"/>
            <a:ext cx="650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*: </a:t>
            </a:r>
            <a:r>
              <a:rPr lang="en-US" dirty="0">
                <a:hlinkClick r:id="rId2"/>
              </a:rPr>
              <a:t>OGC Testbed-19 Agile Reference Architecture Engineering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50292"/>
      </p:ext>
    </p:extLst>
  </p:cSld>
  <p:clrMapOvr>
    <a:masterClrMapping/>
  </p:clrMapOvr>
  <p:transition spd="med">
    <p:fade thruBlk="1"/>
  </p:transition>
</p:sld>
</file>

<file path=docProps/app.xml><?xml version="1.0" encoding="utf-8"?>
<Properties xmlns="http://schemas.openxmlformats.org/officeDocument/2006/extended-properties" xmlns:vt="http://schemas.openxmlformats.org/officeDocument/2006/docPropsVTypes">
  <Template>GDI-DE Test Federation.pptx</Template>
  <TotalTime>260</TotalTime>
  <Words>1814</Words>
  <Application>Microsoft Macintosh PowerPoint</Application>
  <PresentationFormat>On-screen Show (4:3)</PresentationFormat>
  <Paragraphs>255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Helvetica</vt:lpstr>
      <vt:lpstr>Standarddesign</vt:lpstr>
      <vt:lpstr>Establishing and Verifying Trust  for Data Products  and Processing</vt:lpstr>
      <vt:lpstr>Motivation – AI everywhere How can I test genuity of digital assets?</vt:lpstr>
      <vt:lpstr>Security and Trust in the  Geospatial Intelligence Domain</vt:lpstr>
      <vt:lpstr>Problem Statement – How to trust existing geospatial data and processing systems?</vt:lpstr>
      <vt:lpstr>F.A.C.T.S</vt:lpstr>
      <vt:lpstr>F.A.C.T.S. </vt:lpstr>
      <vt:lpstr>F.A.C.T.S. and relevant legislation</vt:lpstr>
      <vt:lpstr>F.A.C.T.S.</vt:lpstr>
      <vt:lpstr>F.A.C.T.S. project history</vt:lpstr>
      <vt:lpstr>F.A.C.T.S. Certification The Triangle of Trust</vt:lpstr>
      <vt:lpstr>F.A.C.T.S. architecture and OGC Testbed 20 implementation</vt:lpstr>
      <vt:lpstr>F.A.C.T.S. Applicability</vt:lpstr>
      <vt:lpstr>F.A.C.T.S. compliant PDF example</vt:lpstr>
      <vt:lpstr>F.A.C.T.S. walk through (production side)</vt:lpstr>
      <vt:lpstr>F.A.C.T.S. trusted image and vector process</vt:lpstr>
      <vt:lpstr>OGC API Processes – F.A.C.T.S. compliant</vt:lpstr>
      <vt:lpstr>Execution of F.A.C.T.S. complaint process</vt:lpstr>
      <vt:lpstr>F.A.C.T.S. Smart Certificates issued by compliant process</vt:lpstr>
      <vt:lpstr>F.A.C.T.S. Benefits</vt:lpstr>
      <vt:lpstr>F.A.C.T.S. Adoptability What does it take to participate in F.A.C.T.S.?</vt:lpstr>
      <vt:lpstr>Thank you all for your patience!</vt:lpstr>
    </vt:vector>
  </TitlesOfParts>
  <Manager/>
  <Company>Secure Dimensions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and Verifying Trust  for Data Products  and Processing</dc:title>
  <dc:subject/>
  <dc:creator>Andreas Matheus</dc:creator>
  <cp:keywords/>
  <dc:description/>
  <cp:lastModifiedBy>Andreas Matheus</cp:lastModifiedBy>
  <cp:revision>198</cp:revision>
  <dcterms:created xsi:type="dcterms:W3CDTF">2012-11-08T20:33:33Z</dcterms:created>
  <dcterms:modified xsi:type="dcterms:W3CDTF">2024-10-01T13:32:33Z</dcterms:modified>
  <cp:category/>
</cp:coreProperties>
</file>