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12192000" cy="6858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628d57feb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83" y="514350"/>
            <a:ext cx="108372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0628d57feb_0_68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4582b1b16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4582b1b16_0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54582b1b16_0_4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2b17852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6538" y="609600"/>
            <a:ext cx="5346600" cy="300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2b2b17852cf_0_0:notes"/>
          <p:cNvSpPr txBox="1">
            <a:spLocks noGrp="1"/>
          </p:cNvSpPr>
          <p:nvPr>
            <p:ph type="body" idx="1"/>
          </p:nvPr>
        </p:nvSpPr>
        <p:spPr>
          <a:xfrm>
            <a:off x="1344000" y="3808890"/>
            <a:ext cx="10751400" cy="3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427" name="Google Shape;427;g2b2b17852cf_0_0:notes"/>
          <p:cNvSpPr txBox="1">
            <a:spLocks noGrp="1"/>
          </p:cNvSpPr>
          <p:nvPr>
            <p:ph type="sldNum" idx="12"/>
          </p:nvPr>
        </p:nvSpPr>
        <p:spPr>
          <a:xfrm>
            <a:off x="7607040" y="7618050"/>
            <a:ext cx="58326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439" name="Google Shape;43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17a5ad25d_0_17:notes"/>
          <p:cNvSpPr txBox="1">
            <a:spLocks noGrp="1"/>
          </p:cNvSpPr>
          <p:nvPr>
            <p:ph type="ftr" idx="11"/>
          </p:nvPr>
        </p:nvSpPr>
        <p:spPr>
          <a:xfrm>
            <a:off x="2" y="7074830"/>
            <a:ext cx="5234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rgbClr val="000000"/>
                </a:solidFill>
              </a:rPr>
              <a:t>Detusche Biotechnoloigietage,Leipzig, 26.-27. April 2016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9" name="Google Shape;179;g2517a5ad25d_0_17:notes"/>
          <p:cNvSpPr txBox="1">
            <a:spLocks noGrp="1"/>
          </p:cNvSpPr>
          <p:nvPr>
            <p:ph type="sldNum" idx="12"/>
          </p:nvPr>
        </p:nvSpPr>
        <p:spPr>
          <a:xfrm>
            <a:off x="7607040" y="7618050"/>
            <a:ext cx="58326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g2517a5ad25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6538" y="609600"/>
            <a:ext cx="5346700" cy="300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2517a5ad25d_0_17:notes"/>
          <p:cNvSpPr txBox="1">
            <a:spLocks noGrp="1"/>
          </p:cNvSpPr>
          <p:nvPr>
            <p:ph type="body" idx="1"/>
          </p:nvPr>
        </p:nvSpPr>
        <p:spPr>
          <a:xfrm>
            <a:off x="1344000" y="3808890"/>
            <a:ext cx="10751400" cy="3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82" name="Google Shape;182;g2517a5ad25d_0_17:notes"/>
          <p:cNvSpPr txBox="1">
            <a:spLocks noGrp="1"/>
          </p:cNvSpPr>
          <p:nvPr>
            <p:ph type="dt" idx="10"/>
          </p:nvPr>
        </p:nvSpPr>
        <p:spPr>
          <a:xfrm>
            <a:off x="7607040" y="0"/>
            <a:ext cx="58326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rgbClr val="000000"/>
                </a:solidFill>
              </a:rPr>
              <a:t>13.05.21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909cd04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b909cd04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98" name="Google Shape;198;g2b909cd04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628d57fe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628d57feb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0628d57fe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628d57feb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30628d57feb_0_110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DE"/>
              <a:t>We use path based routing via the reverse proxy and additional LS AAI authentication to allow only configured users to access VMs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0628d57feb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0628d57feb_0_1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0628d57feb_0_1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628d57feb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0628d57feb_0_1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30628d57feb_0_1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628d57feb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0628d57feb_0_1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0628d57feb_0_1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4582b1b16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83" y="514350"/>
            <a:ext cx="108372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4582b1b16_0_28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folie 3">
  <p:cSld name="1_Titelfolie 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382401" y="341313"/>
            <a:ext cx="3816000" cy="30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" name="Google Shape;16;p2"/>
          <p:cNvSpPr/>
          <p:nvPr/>
        </p:nvSpPr>
        <p:spPr>
          <a:xfrm>
            <a:off x="0" y="3429000"/>
            <a:ext cx="12192000" cy="1980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12C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31839" y="3633688"/>
            <a:ext cx="1072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31837" y="4970822"/>
            <a:ext cx="10728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731837" y="4185084"/>
            <a:ext cx="107283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 cap="none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>
            <a:spLocks noGrp="1"/>
          </p:cNvSpPr>
          <p:nvPr>
            <p:ph type="pic" idx="4"/>
          </p:nvPr>
        </p:nvSpPr>
        <p:spPr>
          <a:xfrm>
            <a:off x="4197727" y="341313"/>
            <a:ext cx="3816000" cy="30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" name="Google Shape;21;p2"/>
          <p:cNvSpPr>
            <a:spLocks noGrp="1"/>
          </p:cNvSpPr>
          <p:nvPr>
            <p:ph type="pic" idx="5"/>
          </p:nvPr>
        </p:nvSpPr>
        <p:spPr>
          <a:xfrm>
            <a:off x="8013053" y="341313"/>
            <a:ext cx="3816000" cy="30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5">
  <p:cSld name="Bildraster 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45372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1" name="Google Shape;81;p11"/>
          <p:cNvSpPr>
            <a:spLocks noGrp="1"/>
          </p:cNvSpPr>
          <p:nvPr>
            <p:ph type="pic" idx="3"/>
          </p:nvPr>
        </p:nvSpPr>
        <p:spPr>
          <a:xfrm>
            <a:off x="4979987" y="944563"/>
            <a:ext cx="6840600" cy="30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11"/>
          <p:cNvSpPr>
            <a:spLocks noGrp="1"/>
          </p:cNvSpPr>
          <p:nvPr>
            <p:ph type="pic" idx="4"/>
          </p:nvPr>
        </p:nvSpPr>
        <p:spPr>
          <a:xfrm>
            <a:off x="4979987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3" name="Google Shape;83;p11"/>
          <p:cNvSpPr>
            <a:spLocks noGrp="1"/>
          </p:cNvSpPr>
          <p:nvPr>
            <p:ph type="pic" idx="5"/>
          </p:nvPr>
        </p:nvSpPr>
        <p:spPr>
          <a:xfrm>
            <a:off x="7283449" y="411698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11"/>
          <p:cNvSpPr>
            <a:spLocks noGrp="1"/>
          </p:cNvSpPr>
          <p:nvPr>
            <p:ph type="pic" idx="6"/>
          </p:nvPr>
        </p:nvSpPr>
        <p:spPr>
          <a:xfrm>
            <a:off x="9588500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3">
  <p:cSld name="Bildraster 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68406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0" name="Google Shape;90;p12"/>
          <p:cNvSpPr>
            <a:spLocks noGrp="1"/>
          </p:cNvSpPr>
          <p:nvPr>
            <p:ph type="pic" idx="3"/>
          </p:nvPr>
        </p:nvSpPr>
        <p:spPr>
          <a:xfrm>
            <a:off x="7283449" y="944563"/>
            <a:ext cx="4537200" cy="30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12"/>
          <p:cNvSpPr>
            <a:spLocks noGrp="1"/>
          </p:cNvSpPr>
          <p:nvPr>
            <p:ph type="pic" idx="4"/>
          </p:nvPr>
        </p:nvSpPr>
        <p:spPr>
          <a:xfrm>
            <a:off x="7283449" y="4116983"/>
            <a:ext cx="45372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2">
  <p:cSld name="Titelfolie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0" y="342000"/>
            <a:ext cx="12192000" cy="5067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12C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731839" y="537344"/>
            <a:ext cx="1072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731838" y="2660216"/>
            <a:ext cx="107283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731838" y="1124744"/>
            <a:ext cx="107283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 cap="none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3">
  <p:cSld name="Titelfolie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>
            <a:spLocks noGrp="1"/>
          </p:cNvSpPr>
          <p:nvPr>
            <p:ph type="pic" idx="2"/>
          </p:nvPr>
        </p:nvSpPr>
        <p:spPr>
          <a:xfrm>
            <a:off x="371475" y="341313"/>
            <a:ext cx="11448900" cy="30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0" y="3429000"/>
            <a:ext cx="12192000" cy="1980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12C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731839" y="3633688"/>
            <a:ext cx="1072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731837" y="4970822"/>
            <a:ext cx="10728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3"/>
          </p:nvPr>
        </p:nvSpPr>
        <p:spPr>
          <a:xfrm>
            <a:off x="731837" y="4185084"/>
            <a:ext cx="107283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 cap="none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4">
  <p:cSld name="Titelfolie 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3429000"/>
            <a:ext cx="12192000" cy="1980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12C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>
            <a:spLocks noGrp="1"/>
          </p:cNvSpPr>
          <p:nvPr>
            <p:ph type="pic" idx="2"/>
          </p:nvPr>
        </p:nvSpPr>
        <p:spPr>
          <a:xfrm>
            <a:off x="371475" y="341313"/>
            <a:ext cx="11448900" cy="30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731839" y="3633688"/>
            <a:ext cx="1072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731837" y="4911514"/>
            <a:ext cx="10728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731837" y="4221088"/>
            <a:ext cx="107283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 cap="none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 Bilder">
  <p:cSld name="Titel und 2 Bil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2"/>
          </p:nvPr>
        </p:nvSpPr>
        <p:spPr>
          <a:xfrm>
            <a:off x="371475" y="1628775"/>
            <a:ext cx="5437200" cy="31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71475" y="4900254"/>
            <a:ext cx="54372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>
            <a:spLocks noGrp="1"/>
          </p:cNvSpPr>
          <p:nvPr>
            <p:ph type="pic" idx="3"/>
          </p:nvPr>
        </p:nvSpPr>
        <p:spPr>
          <a:xfrm>
            <a:off x="6383338" y="1628775"/>
            <a:ext cx="5437200" cy="31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6383338" y="4900254"/>
            <a:ext cx="54372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5"/>
          </p:nvPr>
        </p:nvSpPr>
        <p:spPr>
          <a:xfrm>
            <a:off x="358774" y="938786"/>
            <a:ext cx="114489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1">
  <p:cSld name="Bildraster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22" name="Google Shape;122;p17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114489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4">
  <p:cSld name="Bildraster 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27" name="Google Shape;127;p18"/>
          <p:cNvSpPr>
            <a:spLocks noGrp="1"/>
          </p:cNvSpPr>
          <p:nvPr>
            <p:ph type="pic" idx="2"/>
          </p:nvPr>
        </p:nvSpPr>
        <p:spPr>
          <a:xfrm>
            <a:off x="371475" y="944564"/>
            <a:ext cx="4537200" cy="30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8" name="Google Shape;128;p18"/>
          <p:cNvSpPr>
            <a:spLocks noGrp="1"/>
          </p:cNvSpPr>
          <p:nvPr>
            <p:ph type="pic" idx="3"/>
          </p:nvPr>
        </p:nvSpPr>
        <p:spPr>
          <a:xfrm>
            <a:off x="371475" y="4116983"/>
            <a:ext cx="45372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9" name="Google Shape;129;p18"/>
          <p:cNvSpPr>
            <a:spLocks noGrp="1"/>
          </p:cNvSpPr>
          <p:nvPr>
            <p:ph type="pic" idx="4"/>
          </p:nvPr>
        </p:nvSpPr>
        <p:spPr>
          <a:xfrm>
            <a:off x="4979987" y="944563"/>
            <a:ext cx="22320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0" name="Google Shape;130;p18"/>
          <p:cNvSpPr>
            <a:spLocks noGrp="1"/>
          </p:cNvSpPr>
          <p:nvPr>
            <p:ph type="pic" idx="5"/>
          </p:nvPr>
        </p:nvSpPr>
        <p:spPr>
          <a:xfrm>
            <a:off x="7283449" y="944563"/>
            <a:ext cx="45372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15">
  <p:cSld name="Bildraster 1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35" name="Google Shape;135;p19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6" name="Google Shape;136;p19"/>
          <p:cNvSpPr>
            <a:spLocks noGrp="1"/>
          </p:cNvSpPr>
          <p:nvPr>
            <p:ph type="pic" idx="3"/>
          </p:nvPr>
        </p:nvSpPr>
        <p:spPr>
          <a:xfrm>
            <a:off x="371475" y="253077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7" name="Google Shape;137;p19"/>
          <p:cNvSpPr>
            <a:spLocks noGrp="1"/>
          </p:cNvSpPr>
          <p:nvPr>
            <p:ph type="pic" idx="4"/>
          </p:nvPr>
        </p:nvSpPr>
        <p:spPr>
          <a:xfrm>
            <a:off x="371475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19"/>
          <p:cNvSpPr>
            <a:spLocks noGrp="1"/>
          </p:cNvSpPr>
          <p:nvPr>
            <p:ph type="pic" idx="5"/>
          </p:nvPr>
        </p:nvSpPr>
        <p:spPr>
          <a:xfrm>
            <a:off x="2674939" y="94456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9" name="Google Shape;139;p19"/>
          <p:cNvSpPr>
            <a:spLocks noGrp="1"/>
          </p:cNvSpPr>
          <p:nvPr>
            <p:ph type="pic" idx="6"/>
          </p:nvPr>
        </p:nvSpPr>
        <p:spPr>
          <a:xfrm>
            <a:off x="2674939" y="253077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0" name="Google Shape;140;p19"/>
          <p:cNvSpPr>
            <a:spLocks noGrp="1"/>
          </p:cNvSpPr>
          <p:nvPr>
            <p:ph type="pic" idx="7"/>
          </p:nvPr>
        </p:nvSpPr>
        <p:spPr>
          <a:xfrm>
            <a:off x="2674939" y="411698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1" name="Google Shape;141;p19"/>
          <p:cNvSpPr>
            <a:spLocks noGrp="1"/>
          </p:cNvSpPr>
          <p:nvPr>
            <p:ph type="pic" idx="8"/>
          </p:nvPr>
        </p:nvSpPr>
        <p:spPr>
          <a:xfrm>
            <a:off x="4979987" y="94456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19"/>
          <p:cNvSpPr>
            <a:spLocks noGrp="1"/>
          </p:cNvSpPr>
          <p:nvPr>
            <p:ph type="pic" idx="9"/>
          </p:nvPr>
        </p:nvSpPr>
        <p:spPr>
          <a:xfrm>
            <a:off x="4979987" y="253077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3" name="Google Shape;143;p19"/>
          <p:cNvSpPr>
            <a:spLocks noGrp="1"/>
          </p:cNvSpPr>
          <p:nvPr>
            <p:ph type="pic" idx="13"/>
          </p:nvPr>
        </p:nvSpPr>
        <p:spPr>
          <a:xfrm>
            <a:off x="4979987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4" name="Google Shape;144;p19"/>
          <p:cNvSpPr>
            <a:spLocks noGrp="1"/>
          </p:cNvSpPr>
          <p:nvPr>
            <p:ph type="pic" idx="14"/>
          </p:nvPr>
        </p:nvSpPr>
        <p:spPr>
          <a:xfrm>
            <a:off x="7283449" y="94456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5" name="Google Shape;145;p19"/>
          <p:cNvSpPr>
            <a:spLocks noGrp="1"/>
          </p:cNvSpPr>
          <p:nvPr>
            <p:ph type="pic" idx="15"/>
          </p:nvPr>
        </p:nvSpPr>
        <p:spPr>
          <a:xfrm>
            <a:off x="7283449" y="253077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6" name="Google Shape;146;p19"/>
          <p:cNvSpPr>
            <a:spLocks noGrp="1"/>
          </p:cNvSpPr>
          <p:nvPr>
            <p:ph type="pic" idx="16"/>
          </p:nvPr>
        </p:nvSpPr>
        <p:spPr>
          <a:xfrm>
            <a:off x="7283449" y="411698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7" name="Google Shape;147;p19"/>
          <p:cNvSpPr>
            <a:spLocks noGrp="1"/>
          </p:cNvSpPr>
          <p:nvPr>
            <p:ph type="pic" idx="17"/>
          </p:nvPr>
        </p:nvSpPr>
        <p:spPr>
          <a:xfrm>
            <a:off x="9588500" y="94456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8" name="Google Shape;148;p19"/>
          <p:cNvSpPr>
            <a:spLocks noGrp="1"/>
          </p:cNvSpPr>
          <p:nvPr>
            <p:ph type="pic" idx="18"/>
          </p:nvPr>
        </p:nvSpPr>
        <p:spPr>
          <a:xfrm>
            <a:off x="9588500" y="253077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9" name="Google Shape;149;p19"/>
          <p:cNvSpPr>
            <a:spLocks noGrp="1"/>
          </p:cNvSpPr>
          <p:nvPr>
            <p:ph type="pic" idx="19"/>
          </p:nvPr>
        </p:nvSpPr>
        <p:spPr>
          <a:xfrm>
            <a:off x="9588500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1">
  <p:cSld name="Titel und Inhalt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90551" y="701955"/>
            <a:ext cx="11169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93"/>
              </a:buClr>
              <a:buSzPts val="4500"/>
              <a:buFont typeface="Cambria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590551" y="1634837"/>
            <a:ext cx="11169900" cy="4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5093"/>
              </a:buClr>
              <a:buSzPts val="2400"/>
              <a:buChar char="•"/>
              <a:defRPr/>
            </a:lvl1pPr>
            <a:lvl2pPr marL="914400" lvl="1" indent="-431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093"/>
              </a:buClr>
              <a:buSzPts val="3200"/>
              <a:buChar char="•"/>
              <a:defRPr>
                <a:solidFill>
                  <a:srgbClr val="005093"/>
                </a:solidFill>
              </a:defRPr>
            </a:lvl2pPr>
            <a:lvl3pPr marL="1371600" lvl="2" indent="-431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093"/>
              </a:buClr>
              <a:buSzPts val="3200"/>
              <a:buFont typeface="Arial"/>
              <a:buChar char="•"/>
              <a:defRPr sz="2700">
                <a:solidFill>
                  <a:srgbClr val="005093"/>
                </a:solidFill>
              </a:defRPr>
            </a:lvl3pPr>
            <a:lvl4pPr marL="1828800" lvl="3" indent="-4000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093"/>
              </a:buClr>
              <a:buSzPts val="2700"/>
              <a:buFont typeface="Arial"/>
              <a:buChar char="•"/>
              <a:defRPr>
                <a:solidFill>
                  <a:srgbClr val="005093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5093"/>
              </a:buClr>
              <a:buSzPts val="2400"/>
              <a:buFont typeface="Arial"/>
              <a:buChar char="•"/>
              <a:defRPr>
                <a:solidFill>
                  <a:srgbClr val="005093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dt" idx="10"/>
          </p:nvPr>
        </p:nvSpPr>
        <p:spPr>
          <a:xfrm>
            <a:off x="590551" y="6356351"/>
            <a:ext cx="20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ftr" idx="11"/>
          </p:nvPr>
        </p:nvSpPr>
        <p:spPr>
          <a:xfrm>
            <a:off x="2820863" y="6356351"/>
            <a:ext cx="661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9618133" y="6356350"/>
            <a:ext cx="214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19403" y="332656"/>
            <a:ext cx="10871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71475" y="1563143"/>
            <a:ext cx="114489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358774" y="938786"/>
            <a:ext cx="114489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850824"/>
            <a:ext cx="11360700" cy="5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>
  <p:cSld name="Titelfoli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342000"/>
            <a:ext cx="12192000" cy="5067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12C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731839" y="537344"/>
            <a:ext cx="1072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731837" y="2444192"/>
            <a:ext cx="107283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731837" y="1088740"/>
            <a:ext cx="107283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 cap="none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" descr="Slogan_FZ_Jülich_grasgru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8428" y="5769260"/>
            <a:ext cx="1894868" cy="84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532" y="6424763"/>
            <a:ext cx="2303547" cy="9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8774" y="938786"/>
            <a:ext cx="114489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10">
  <p:cSld name="Bildraster 10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9" name="Google Shape;49;p8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" name="Google Shape;50;p8"/>
          <p:cNvSpPr>
            <a:spLocks noGrp="1"/>
          </p:cNvSpPr>
          <p:nvPr>
            <p:ph type="pic" idx="3"/>
          </p:nvPr>
        </p:nvSpPr>
        <p:spPr>
          <a:xfrm>
            <a:off x="371475" y="2530772"/>
            <a:ext cx="2232000" cy="30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" name="Google Shape;51;p8"/>
          <p:cNvSpPr>
            <a:spLocks noGrp="1"/>
          </p:cNvSpPr>
          <p:nvPr>
            <p:ph type="pic" idx="4"/>
          </p:nvPr>
        </p:nvSpPr>
        <p:spPr>
          <a:xfrm>
            <a:off x="2674939" y="94456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" name="Google Shape;52;p8"/>
          <p:cNvSpPr>
            <a:spLocks noGrp="1"/>
          </p:cNvSpPr>
          <p:nvPr>
            <p:ph type="pic" idx="5"/>
          </p:nvPr>
        </p:nvSpPr>
        <p:spPr>
          <a:xfrm>
            <a:off x="2674939" y="2530773"/>
            <a:ext cx="45372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3" name="Google Shape;53;p8"/>
          <p:cNvSpPr>
            <a:spLocks noGrp="1"/>
          </p:cNvSpPr>
          <p:nvPr>
            <p:ph type="pic" idx="6"/>
          </p:nvPr>
        </p:nvSpPr>
        <p:spPr>
          <a:xfrm>
            <a:off x="2674939" y="411698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4" name="Google Shape;54;p8"/>
          <p:cNvSpPr>
            <a:spLocks noGrp="1"/>
          </p:cNvSpPr>
          <p:nvPr>
            <p:ph type="pic" idx="7"/>
          </p:nvPr>
        </p:nvSpPr>
        <p:spPr>
          <a:xfrm>
            <a:off x="4979987" y="94456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" name="Google Shape;55;p8"/>
          <p:cNvSpPr>
            <a:spLocks noGrp="1"/>
          </p:cNvSpPr>
          <p:nvPr>
            <p:ph type="pic" idx="8"/>
          </p:nvPr>
        </p:nvSpPr>
        <p:spPr>
          <a:xfrm>
            <a:off x="4979987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8"/>
          <p:cNvSpPr>
            <a:spLocks noGrp="1"/>
          </p:cNvSpPr>
          <p:nvPr>
            <p:ph type="pic" idx="9"/>
          </p:nvPr>
        </p:nvSpPr>
        <p:spPr>
          <a:xfrm>
            <a:off x="7283449" y="944563"/>
            <a:ext cx="4537200" cy="30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" name="Google Shape;57;p8"/>
          <p:cNvSpPr>
            <a:spLocks noGrp="1"/>
          </p:cNvSpPr>
          <p:nvPr>
            <p:ph type="pic" idx="13"/>
          </p:nvPr>
        </p:nvSpPr>
        <p:spPr>
          <a:xfrm>
            <a:off x="7283449" y="411698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" name="Google Shape;58;p8"/>
          <p:cNvSpPr>
            <a:spLocks noGrp="1"/>
          </p:cNvSpPr>
          <p:nvPr>
            <p:ph type="pic" idx="14"/>
          </p:nvPr>
        </p:nvSpPr>
        <p:spPr>
          <a:xfrm>
            <a:off x="9588500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3 B">
  <p:cSld name="Bildraster 3 B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37800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9"/>
          <p:cNvSpPr>
            <a:spLocks noGrp="1"/>
          </p:cNvSpPr>
          <p:nvPr>
            <p:ph type="pic" idx="3"/>
          </p:nvPr>
        </p:nvSpPr>
        <p:spPr>
          <a:xfrm>
            <a:off x="4224000" y="944563"/>
            <a:ext cx="37440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5" name="Google Shape;65;p9"/>
          <p:cNvSpPr>
            <a:spLocks noGrp="1"/>
          </p:cNvSpPr>
          <p:nvPr>
            <p:ph type="pic" idx="4"/>
          </p:nvPr>
        </p:nvSpPr>
        <p:spPr>
          <a:xfrm>
            <a:off x="8040525" y="944563"/>
            <a:ext cx="37800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raster 6">
  <p:cSld name="Bildraster 6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371475" y="944563"/>
            <a:ext cx="45372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10"/>
          <p:cNvSpPr>
            <a:spLocks noGrp="1"/>
          </p:cNvSpPr>
          <p:nvPr>
            <p:ph type="pic" idx="3"/>
          </p:nvPr>
        </p:nvSpPr>
        <p:spPr>
          <a:xfrm>
            <a:off x="371474" y="2530772"/>
            <a:ext cx="4537200" cy="309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10"/>
          <p:cNvSpPr>
            <a:spLocks noGrp="1"/>
          </p:cNvSpPr>
          <p:nvPr>
            <p:ph type="pic" idx="4"/>
          </p:nvPr>
        </p:nvSpPr>
        <p:spPr>
          <a:xfrm>
            <a:off x="4979987" y="944563"/>
            <a:ext cx="2232000" cy="4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3" name="Google Shape;73;p10"/>
          <p:cNvSpPr>
            <a:spLocks noGrp="1"/>
          </p:cNvSpPr>
          <p:nvPr>
            <p:ph type="pic" idx="5"/>
          </p:nvPr>
        </p:nvSpPr>
        <p:spPr>
          <a:xfrm>
            <a:off x="7283449" y="944563"/>
            <a:ext cx="4537200" cy="30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4" name="Google Shape;74;p10"/>
          <p:cNvSpPr>
            <a:spLocks noGrp="1"/>
          </p:cNvSpPr>
          <p:nvPr>
            <p:ph type="pic" idx="6"/>
          </p:nvPr>
        </p:nvSpPr>
        <p:spPr>
          <a:xfrm>
            <a:off x="7283449" y="4116983"/>
            <a:ext cx="22335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5" name="Google Shape;75;p10"/>
          <p:cNvSpPr>
            <a:spLocks noGrp="1"/>
          </p:cNvSpPr>
          <p:nvPr>
            <p:ph type="pic" idx="7"/>
          </p:nvPr>
        </p:nvSpPr>
        <p:spPr>
          <a:xfrm>
            <a:off x="9588500" y="4116983"/>
            <a:ext cx="2232000" cy="15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371475" y="1563143"/>
            <a:ext cx="114489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3776105" y="6381328"/>
            <a:ext cx="1600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5818290" y="6381328"/>
            <a:ext cx="720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Page </a:t>
            </a: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11" Type="http://schemas.openxmlformats.org/officeDocument/2006/relationships/image" Target="../media/image19.png"/><Relationship Id="rId5" Type="http://schemas.openxmlformats.org/officeDocument/2006/relationships/image" Target="../media/image48.png"/><Relationship Id="rId10" Type="http://schemas.openxmlformats.org/officeDocument/2006/relationships/image" Target="../media/image1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hyperlink" Target="https://events.denbi.de/" TargetMode="External"/><Relationship Id="rId10" Type="http://schemas.openxmlformats.org/officeDocument/2006/relationships/image" Target="../media/image58.png"/><Relationship Id="rId4" Type="http://schemas.openxmlformats.org/officeDocument/2006/relationships/hyperlink" Target="https://www.denbi.de/de-nbi-events" TargetMode="External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1.png"/><Relationship Id="rId7" Type="http://schemas.openxmlformats.org/officeDocument/2006/relationships/hyperlink" Target="https://datenkompetenz.clou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hyperlink" Target="https://cloud.denbi.de" TargetMode="External"/><Relationship Id="rId5" Type="http://schemas.openxmlformats.org/officeDocument/2006/relationships/image" Target="../media/image66.png"/><Relationship Id="rId1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hyperlink" Target="https://github.com/deNBI/resenvs" TargetMode="External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-6050" y="4763875"/>
            <a:ext cx="1219805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32623"/>
          <a:stretch/>
        </p:blipFill>
        <p:spPr>
          <a:xfrm>
            <a:off x="0" y="0"/>
            <a:ext cx="12192000" cy="342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 t="24394" b="15086"/>
          <a:stretch/>
        </p:blipFill>
        <p:spPr>
          <a:xfrm>
            <a:off x="9396410" y="262022"/>
            <a:ext cx="2063735" cy="3027824"/>
          </a:xfrm>
          <a:prstGeom prst="rect">
            <a:avLst/>
          </a:prstGeom>
          <a:noFill/>
          <a:ln>
            <a:noFill/>
          </a:ln>
          <a:effectLst>
            <a:outerShdw blurRad="292100" dist="139498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3" name="Google Shape;163;p21"/>
          <p:cNvSpPr txBox="1">
            <a:spLocks noGrp="1"/>
          </p:cNvSpPr>
          <p:nvPr>
            <p:ph type="ctrTitle"/>
          </p:nvPr>
        </p:nvSpPr>
        <p:spPr>
          <a:xfrm>
            <a:off x="655639" y="3633688"/>
            <a:ext cx="1072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93"/>
              </a:buClr>
              <a:buFont typeface="Cambria"/>
              <a:buNone/>
            </a:pPr>
            <a:r>
              <a:rPr lang="de-DE" sz="3600"/>
              <a:t>SimpleVM - a Framework for Federated Research Environments in the de.NBI Cloud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000"/>
          </a:p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000"/>
          </a:p>
        </p:txBody>
      </p:sp>
      <p:pic>
        <p:nvPicPr>
          <p:cNvPr id="164" name="Google Shape;164;p21" descr="UniHei_Logo_4C_sma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1770" y="5046055"/>
            <a:ext cx="758880" cy="39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675" y="5033815"/>
            <a:ext cx="1032840" cy="42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42417" y="5076655"/>
            <a:ext cx="929880" cy="33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http://www.grk-erzaehlen.uni-freiburg.de/wp-content/uploads/2014/05/ufreiburg_logo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6573" y="4988455"/>
            <a:ext cx="440280" cy="5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93678" y="5100937"/>
            <a:ext cx="1204462" cy="2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76791" y="5033823"/>
            <a:ext cx="1120702" cy="4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 descr="Logo Universität Tübinge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01129" y="5070973"/>
            <a:ext cx="1032850" cy="3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44927" y="5092330"/>
            <a:ext cx="1204475" cy="3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13">
            <a:alphaModFix/>
          </a:blip>
          <a:srcRect t="9"/>
          <a:stretch/>
        </p:blipFill>
        <p:spPr>
          <a:xfrm>
            <a:off x="660975" y="5644450"/>
            <a:ext cx="1943975" cy="5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92314" y="5577991"/>
            <a:ext cx="1057782" cy="7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902187" y="5769260"/>
            <a:ext cx="1935798" cy="87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9532" y="6424763"/>
            <a:ext cx="2303550" cy="91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4767222" y="5780950"/>
            <a:ext cx="5095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accent1"/>
                </a:solidFill>
              </a:rPr>
              <a:t>Nils Hoffmann, </a:t>
            </a:r>
            <a:r>
              <a:rPr lang="de-DE" sz="2000" dirty="0" err="1">
                <a:solidFill>
                  <a:schemeClr val="accent1"/>
                </a:solidFill>
              </a:rPr>
              <a:t>de.NBI</a:t>
            </a:r>
            <a:r>
              <a:rPr lang="de-DE" sz="2000" dirty="0">
                <a:solidFill>
                  <a:schemeClr val="accent1"/>
                </a:solidFill>
              </a:rPr>
              <a:t> Cloud </a:t>
            </a:r>
            <a:r>
              <a:rPr lang="de-DE" sz="2000" dirty="0" err="1">
                <a:solidFill>
                  <a:schemeClr val="accent1"/>
                </a:solidFill>
              </a:rPr>
              <a:t>Governance</a:t>
            </a:r>
            <a:br>
              <a:rPr lang="de-DE" sz="20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EGI 2024, Lecce </a:t>
            </a:r>
            <a:r>
              <a:rPr lang="de-DE" sz="1600" dirty="0" err="1">
                <a:solidFill>
                  <a:schemeClr val="accent1"/>
                </a:solidFill>
              </a:rPr>
              <a:t>Italy</a:t>
            </a:r>
            <a:endParaRPr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0"/>
          <p:cNvPicPr preferRelativeResize="0"/>
          <p:nvPr/>
        </p:nvPicPr>
        <p:blipFill rotWithShape="1">
          <a:blip r:embed="rId3">
            <a:alphaModFix/>
          </a:blip>
          <a:srcRect l="1690" t="7766"/>
          <a:stretch/>
        </p:blipFill>
        <p:spPr>
          <a:xfrm>
            <a:off x="266350" y="3125700"/>
            <a:ext cx="9316999" cy="3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554133" y="212367"/>
            <a:ext cx="151476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de.NBI Cloud Federation - Projects and Users</a:t>
            </a:r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body" idx="1"/>
          </p:nvPr>
        </p:nvSpPr>
        <p:spPr>
          <a:xfrm>
            <a:off x="550054" y="850825"/>
            <a:ext cx="7989000" cy="53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>
                <a:solidFill>
                  <a:schemeClr val="accent1"/>
                </a:solidFill>
              </a:rPr>
              <a:t>&gt; 3,500 registered users </a:t>
            </a:r>
            <a:endParaRPr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>
                <a:solidFill>
                  <a:schemeClr val="accent1"/>
                </a:solidFill>
              </a:rPr>
              <a:t>&gt; 1,200 projects registered</a:t>
            </a:r>
            <a:endParaRPr>
              <a:solidFill>
                <a:schemeClr val="accen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de-DE" sz="1800">
                <a:solidFill>
                  <a:schemeClr val="accent1"/>
                </a:solidFill>
              </a:rPr>
              <a:t>OpenStack &gt; 700</a:t>
            </a:r>
            <a:endParaRPr sz="1800">
              <a:solidFill>
                <a:schemeClr val="accent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de-DE" sz="1800">
                <a:solidFill>
                  <a:schemeClr val="accent1"/>
                </a:solidFill>
              </a:rPr>
              <a:t>Workshop 37</a:t>
            </a:r>
            <a:endParaRPr sz="1800">
              <a:solidFill>
                <a:schemeClr val="accen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de-DE" sz="1800" b="1">
                <a:solidFill>
                  <a:schemeClr val="accent1"/>
                </a:solidFill>
              </a:rPr>
              <a:t>SimpleVM &gt; 500</a:t>
            </a:r>
            <a:endParaRPr sz="1800" b="1">
              <a:solidFill>
                <a:schemeClr val="accent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de-DE" sz="1800" b="1">
                <a:solidFill>
                  <a:schemeClr val="accent1"/>
                </a:solidFill>
              </a:rPr>
              <a:t>Workshop 59</a:t>
            </a:r>
            <a:endParaRPr sz="1800" b="1">
              <a:solidFill>
                <a:schemeClr val="accent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de-DE" sz="1800" b="1">
                <a:solidFill>
                  <a:schemeClr val="accent1"/>
                </a:solidFill>
              </a:rPr>
              <a:t>Cluster 29</a:t>
            </a:r>
            <a:endParaRPr sz="1800" b="1">
              <a:solidFill>
                <a:schemeClr val="accent1"/>
              </a:solidFill>
            </a:endParaRPr>
          </a:p>
        </p:txBody>
      </p:sp>
      <p:pic>
        <p:nvPicPr>
          <p:cNvPr id="334" name="Google Shape;33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8831" y="5783238"/>
            <a:ext cx="1901879" cy="6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 descr="A picture containing object,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8831" y="2933943"/>
            <a:ext cx="1901880" cy="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9071" y="3783246"/>
            <a:ext cx="2021400" cy="40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0" descr="A close up of a sig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23131" y="4990214"/>
            <a:ext cx="2033280" cy="6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0" descr="A picture containing bird, sunset, flock, larg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23131" y="4360870"/>
            <a:ext cx="2033280" cy="37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 txBox="1"/>
          <p:nvPr/>
        </p:nvSpPr>
        <p:spPr>
          <a:xfrm>
            <a:off x="9654250" y="6478750"/>
            <a:ext cx="253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accent1"/>
                </a:solidFill>
              </a:rPr>
              <a:t>numbers as of Sep. 12th 2024</a:t>
            </a:r>
            <a:endParaRPr sz="1200">
              <a:solidFill>
                <a:schemeClr val="accent1"/>
              </a:solidFill>
            </a:endParaRPr>
          </a:p>
        </p:txBody>
      </p:sp>
      <p:pic>
        <p:nvPicPr>
          <p:cNvPr id="340" name="Google Shape;340;p30" title="de.NBI Cloud ELIXIR AAI User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02125" y="645250"/>
            <a:ext cx="4782300" cy="29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0"/>
          <p:cNvSpPr txBox="1"/>
          <p:nvPr/>
        </p:nvSpPr>
        <p:spPr>
          <a:xfrm>
            <a:off x="9707325" y="1634000"/>
            <a:ext cx="2064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chemeClr val="accent1"/>
                </a:solidFill>
              </a:rPr>
              <a:t>&gt; 1000’s of users of our services: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342" name="Google Shape;34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67774" y="253338"/>
            <a:ext cx="1943966" cy="43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0"/>
          <p:cNvGrpSpPr/>
          <p:nvPr/>
        </p:nvGrpSpPr>
        <p:grpSpPr>
          <a:xfrm>
            <a:off x="9707324" y="769678"/>
            <a:ext cx="1942406" cy="864319"/>
            <a:chOff x="480172" y="5158613"/>
            <a:chExt cx="1942406" cy="864319"/>
          </a:xfrm>
        </p:grpSpPr>
        <p:pic>
          <p:nvPicPr>
            <p:cNvPr id="344" name="Google Shape;344;p3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85502" y="5158613"/>
              <a:ext cx="1837076" cy="58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30"/>
            <p:cNvSpPr txBox="1"/>
            <p:nvPr/>
          </p:nvSpPr>
          <p:spPr>
            <a:xfrm>
              <a:off x="480172" y="5715132"/>
              <a:ext cx="1877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Perun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>
            <a:off x="2451575" y="4380875"/>
            <a:ext cx="8901300" cy="197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1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 and Community Building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3" name="Google Shape;3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800" y="4250953"/>
            <a:ext cx="2203375" cy="2230850"/>
          </a:xfrm>
          <a:prstGeom prst="rect">
            <a:avLst/>
          </a:prstGeom>
          <a:noFill/>
          <a:ln>
            <a:noFill/>
          </a:ln>
          <a:effectLst>
            <a:outerShdw blurRad="292100" dist="139498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354" name="Google Shape;354;p31"/>
          <p:cNvSpPr txBox="1"/>
          <p:nvPr/>
        </p:nvSpPr>
        <p:spPr>
          <a:xfrm>
            <a:off x="2451575" y="6351725"/>
            <a:ext cx="9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accent1"/>
                </a:solidFill>
              </a:rPr>
              <a:t>Training Announcements at </a:t>
            </a:r>
            <a:r>
              <a:rPr lang="de-DE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https://www.denbi.de/de-nbi-events</a:t>
            </a:r>
            <a:r>
              <a:rPr lang="de-DE">
                <a:solidFill>
                  <a:schemeClr val="accent2"/>
                </a:solidFill>
              </a:rPr>
              <a:t> </a:t>
            </a:r>
            <a:r>
              <a:rPr lang="de-DE">
                <a:solidFill>
                  <a:schemeClr val="accent1"/>
                </a:solidFill>
              </a:rPr>
              <a:t>or @denbiOffice, Registration: </a:t>
            </a:r>
            <a:r>
              <a:rPr lang="de-DE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https://events.denbi.de/</a:t>
            </a:r>
            <a:endParaRPr u="sng">
              <a:solidFill>
                <a:schemeClr val="accent2"/>
              </a:solidFill>
            </a:endParaRPr>
          </a:p>
        </p:txBody>
      </p:sp>
      <p:grpSp>
        <p:nvGrpSpPr>
          <p:cNvPr id="355" name="Google Shape;355;p31"/>
          <p:cNvGrpSpPr/>
          <p:nvPr/>
        </p:nvGrpSpPr>
        <p:grpSpPr>
          <a:xfrm>
            <a:off x="2607875" y="4766225"/>
            <a:ext cx="8683400" cy="1585500"/>
            <a:chOff x="2673700" y="4656325"/>
            <a:chExt cx="8683400" cy="1585500"/>
          </a:xfrm>
        </p:grpSpPr>
        <p:sp>
          <p:nvSpPr>
            <p:cNvPr id="356" name="Google Shape;356;p31"/>
            <p:cNvSpPr txBox="1"/>
            <p:nvPr/>
          </p:nvSpPr>
          <p:spPr>
            <a:xfrm>
              <a:off x="2673700" y="4656325"/>
              <a:ext cx="4154400" cy="15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>
                  <a:solidFill>
                    <a:schemeClr val="lt1"/>
                  </a:solidFill>
                </a:rPr>
                <a:t>Beginners</a:t>
              </a:r>
              <a:endParaRPr sz="1300">
                <a:solidFill>
                  <a:schemeClr val="lt1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Char char="▶"/>
              </a:pPr>
              <a:r>
                <a:rPr lang="de-DE" sz="1300">
                  <a:solidFill>
                    <a:schemeClr val="lt1"/>
                  </a:solidFill>
                </a:rPr>
                <a:t>Introduction to VM basics: Linux, command line</a:t>
              </a:r>
              <a:endParaRPr sz="1300">
                <a:solidFill>
                  <a:schemeClr val="lt1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Char char="▶"/>
              </a:pPr>
              <a:r>
                <a:rPr lang="de-DE" sz="1300">
                  <a:solidFill>
                    <a:schemeClr val="lt1"/>
                  </a:solidFill>
                </a:rPr>
                <a:t>Using </a:t>
              </a:r>
              <a:r>
                <a:rPr lang="de-DE" sz="1300" b="1">
                  <a:solidFill>
                    <a:schemeClr val="lt1"/>
                  </a:solidFill>
                </a:rPr>
                <a:t>SimpleVM</a:t>
              </a:r>
              <a:r>
                <a:rPr lang="de-DE" sz="1300">
                  <a:solidFill>
                    <a:schemeClr val="lt1"/>
                  </a:solidFill>
                </a:rPr>
                <a:t> with Research Environments for applied bioinformatics use-cases</a:t>
              </a:r>
              <a:endParaRPr sz="13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>
                  <a:solidFill>
                    <a:schemeClr val="lt1"/>
                  </a:solidFill>
                </a:rPr>
                <a:t>Intermediate</a:t>
              </a:r>
              <a:endParaRPr sz="1300">
                <a:solidFill>
                  <a:schemeClr val="lt1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Char char="▶"/>
              </a:pPr>
              <a:r>
                <a:rPr lang="de-DE" sz="1300">
                  <a:solidFill>
                    <a:schemeClr val="lt1"/>
                  </a:solidFill>
                </a:rPr>
                <a:t>Bioinformatics workflows: BioConda, BioContainers, CWL, Nextflow, Snakemake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357" name="Google Shape;357;p31"/>
            <p:cNvSpPr txBox="1"/>
            <p:nvPr/>
          </p:nvSpPr>
          <p:spPr>
            <a:xfrm>
              <a:off x="7202700" y="4656325"/>
              <a:ext cx="41544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>
                  <a:solidFill>
                    <a:schemeClr val="lt1"/>
                  </a:solidFill>
                </a:rPr>
                <a:t>Advanced</a:t>
              </a:r>
              <a:endParaRPr sz="1300">
                <a:solidFill>
                  <a:schemeClr val="lt1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Char char="▶"/>
              </a:pPr>
              <a:r>
                <a:rPr lang="de-DE" sz="1300">
                  <a:solidFill>
                    <a:schemeClr val="lt1"/>
                  </a:solidFill>
                </a:rPr>
                <a:t>IaaS / PaaS courses for: OpenStack, Kubernetes</a:t>
              </a:r>
              <a:endParaRPr sz="1300">
                <a:solidFill>
                  <a:schemeClr val="lt1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Char char="▶"/>
              </a:pPr>
              <a:r>
                <a:rPr lang="de-DE" sz="1300">
                  <a:solidFill>
                    <a:schemeClr val="lt1"/>
                  </a:solidFill>
                </a:rPr>
                <a:t>Infrastructure automation: Ansible, Terraform</a:t>
              </a:r>
              <a:endParaRPr sz="1300">
                <a:solidFill>
                  <a:schemeClr val="lt1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Char char="▶"/>
              </a:pPr>
              <a:r>
                <a:rPr lang="de-DE" sz="1300">
                  <a:solidFill>
                    <a:schemeClr val="lt1"/>
                  </a:solidFill>
                </a:rPr>
                <a:t>Grid computing in the cloud: BiBiGrid / SLURM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sp>
        <p:nvSpPr>
          <p:cNvPr id="358" name="Google Shape;358;p31"/>
          <p:cNvSpPr txBox="1"/>
          <p:nvPr/>
        </p:nvSpPr>
        <p:spPr>
          <a:xfrm>
            <a:off x="2500900" y="4380875"/>
            <a:ext cx="4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lt1"/>
                </a:solidFill>
              </a:rPr>
              <a:t>Courses: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7794518" y="3032831"/>
            <a:ext cx="1073347" cy="2885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9049699" y="2820188"/>
            <a:ext cx="210524" cy="1202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506885" y="617349"/>
            <a:ext cx="203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DED"/>
              </a:buClr>
              <a:buSzPts val="1800"/>
              <a:buFont typeface="Cambria"/>
              <a:buNone/>
            </a:pPr>
            <a:r>
              <a:rPr lang="de-DE" sz="180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47 Participants</a:t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2" name="Google Shape;36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659" y="1040030"/>
            <a:ext cx="2070953" cy="82816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1"/>
          <p:cNvSpPr txBox="1"/>
          <p:nvPr/>
        </p:nvSpPr>
        <p:spPr>
          <a:xfrm>
            <a:off x="1294150" y="3881454"/>
            <a:ext cx="231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DED"/>
              </a:buClr>
              <a:buSzPts val="1800"/>
              <a:buFont typeface="Cambria"/>
              <a:buNone/>
            </a:pPr>
            <a:r>
              <a:rPr lang="de-DE" sz="180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60 Participants</a:t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4157" y="2980123"/>
            <a:ext cx="2312846" cy="8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/>
        </p:nvSpPr>
        <p:spPr>
          <a:xfrm>
            <a:off x="3473916" y="617346"/>
            <a:ext cx="224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DED"/>
              </a:buClr>
              <a:buSzPts val="1800"/>
              <a:buFont typeface="Cambria"/>
              <a:buNone/>
            </a:pPr>
            <a:r>
              <a:rPr lang="de-DE" sz="180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75 Participants</a:t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6" name="Google Shape;36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9598" y="1000148"/>
            <a:ext cx="2135588" cy="92472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1"/>
          <p:cNvSpPr txBox="1"/>
          <p:nvPr/>
        </p:nvSpPr>
        <p:spPr>
          <a:xfrm>
            <a:off x="4683338" y="3881454"/>
            <a:ext cx="246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DED"/>
              </a:buClr>
              <a:buSzPts val="1800"/>
              <a:buFont typeface="Cambria"/>
              <a:buNone/>
            </a:pPr>
            <a:r>
              <a:rPr lang="de-DE" sz="180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67 Participants</a:t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 rot="5400000">
            <a:off x="6394195" y="3266777"/>
            <a:ext cx="959904" cy="3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rPr>
              <a:t>ONLINE</a:t>
            </a:r>
            <a:endParaRPr sz="1100">
              <a:solidFill>
                <a:srgbClr val="AEABA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9" name="Google Shape;369;p31"/>
          <p:cNvPicPr preferRelativeResize="0"/>
          <p:nvPr/>
        </p:nvPicPr>
        <p:blipFill rotWithShape="1">
          <a:blip r:embed="rId9">
            <a:alphaModFix/>
          </a:blip>
          <a:srcRect b="-18666"/>
          <a:stretch/>
        </p:blipFill>
        <p:spPr>
          <a:xfrm>
            <a:off x="4762851" y="2997060"/>
            <a:ext cx="2005958" cy="92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53421" y="3032834"/>
            <a:ext cx="1990824" cy="105514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1"/>
          <p:cNvSpPr/>
          <p:nvPr/>
        </p:nvSpPr>
        <p:spPr>
          <a:xfrm>
            <a:off x="4388540" y="2386822"/>
            <a:ext cx="1636159" cy="161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1"/>
          <p:cNvGrpSpPr/>
          <p:nvPr/>
        </p:nvGrpSpPr>
        <p:grpSpPr>
          <a:xfrm>
            <a:off x="3997531" y="2048185"/>
            <a:ext cx="839531" cy="953321"/>
            <a:chOff x="4526679" y="2800065"/>
            <a:chExt cx="692700" cy="786589"/>
          </a:xfrm>
        </p:grpSpPr>
        <p:grpSp>
          <p:nvGrpSpPr>
            <p:cNvPr id="373" name="Google Shape;373;p31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374" name="Google Shape;374;p3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5" name="Google Shape;375;p3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" name="Google Shape;376;p31"/>
            <p:cNvSpPr txBox="1"/>
            <p:nvPr/>
          </p:nvSpPr>
          <p:spPr>
            <a:xfrm>
              <a:off x="4526679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de-DE" sz="1600" b="1">
                  <a:solidFill>
                    <a:srgbClr val="EA008B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7" name="Google Shape;377;p31"/>
          <p:cNvSpPr/>
          <p:nvPr/>
        </p:nvSpPr>
        <p:spPr>
          <a:xfrm>
            <a:off x="6019084" y="2386822"/>
            <a:ext cx="1636159" cy="161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31"/>
          <p:cNvGrpSpPr/>
          <p:nvPr/>
        </p:nvGrpSpPr>
        <p:grpSpPr>
          <a:xfrm>
            <a:off x="5568425" y="1930057"/>
            <a:ext cx="903887" cy="955876"/>
            <a:chOff x="6435810" y="2702596"/>
            <a:chExt cx="745800" cy="788696"/>
          </a:xfrm>
        </p:grpSpPr>
        <p:grpSp>
          <p:nvGrpSpPr>
            <p:cNvPr id="379" name="Google Shape;379;p31"/>
            <p:cNvGrpSpPr/>
            <p:nvPr/>
          </p:nvGrpSpPr>
          <p:grpSpPr>
            <a:xfrm rot="10800000">
              <a:off x="6760035" y="3079467"/>
              <a:ext cx="92400" cy="411825"/>
              <a:chOff x="2070100" y="2563700"/>
              <a:chExt cx="92400" cy="411825"/>
            </a:xfrm>
          </p:grpSpPr>
          <p:cxnSp>
            <p:nvCxnSpPr>
              <p:cNvPr id="380" name="Google Shape;380;p3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81" name="Google Shape;381;p3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31"/>
            <p:cNvSpPr txBox="1"/>
            <p:nvPr/>
          </p:nvSpPr>
          <p:spPr>
            <a:xfrm>
              <a:off x="6435810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de-DE" sz="1600" b="1">
                  <a:solidFill>
                    <a:srgbClr val="EA008B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3" name="Google Shape;383;p31"/>
          <p:cNvSpPr/>
          <p:nvPr/>
        </p:nvSpPr>
        <p:spPr>
          <a:xfrm>
            <a:off x="1120563" y="2386831"/>
            <a:ext cx="1636159" cy="161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1"/>
          <p:cNvGrpSpPr/>
          <p:nvPr/>
        </p:nvGrpSpPr>
        <p:grpSpPr>
          <a:xfrm>
            <a:off x="586050" y="2048185"/>
            <a:ext cx="1055868" cy="953334"/>
            <a:chOff x="495991" y="2800065"/>
            <a:chExt cx="871200" cy="786599"/>
          </a:xfrm>
        </p:grpSpPr>
        <p:sp>
          <p:nvSpPr>
            <p:cNvPr id="385" name="Google Shape;385;p31"/>
            <p:cNvSpPr txBox="1"/>
            <p:nvPr/>
          </p:nvSpPr>
          <p:spPr>
            <a:xfrm>
              <a:off x="495991" y="3215263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de-DE" sz="1600" b="1">
                  <a:solidFill>
                    <a:srgbClr val="EA008B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6" name="Google Shape;386;p31"/>
            <p:cNvGrpSpPr/>
            <p:nvPr/>
          </p:nvGrpSpPr>
          <p:grpSpPr>
            <a:xfrm>
              <a:off x="889856" y="2800065"/>
              <a:ext cx="92400" cy="411825"/>
              <a:chOff x="854405" y="2563700"/>
              <a:chExt cx="92400" cy="411825"/>
            </a:xfrm>
          </p:grpSpPr>
          <p:cxnSp>
            <p:nvCxnSpPr>
              <p:cNvPr id="387" name="Google Shape;387;p31"/>
              <p:cNvCxnSpPr/>
              <p:nvPr/>
            </p:nvCxnSpPr>
            <p:spPr>
              <a:xfrm>
                <a:off x="90060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88" name="Google Shape;388;p31"/>
              <p:cNvSpPr/>
              <p:nvPr/>
            </p:nvSpPr>
            <p:spPr>
              <a:xfrm>
                <a:off x="85440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9" name="Google Shape;389;p31"/>
          <p:cNvSpPr/>
          <p:nvPr/>
        </p:nvSpPr>
        <p:spPr>
          <a:xfrm>
            <a:off x="2757994" y="2386822"/>
            <a:ext cx="1636159" cy="161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31"/>
          <p:cNvGrpSpPr/>
          <p:nvPr/>
        </p:nvGrpSpPr>
        <p:grpSpPr>
          <a:xfrm>
            <a:off x="2315192" y="1930057"/>
            <a:ext cx="903887" cy="955876"/>
            <a:chOff x="2525595" y="2702596"/>
            <a:chExt cx="745800" cy="788696"/>
          </a:xfrm>
        </p:grpSpPr>
        <p:sp>
          <p:nvSpPr>
            <p:cNvPr id="391" name="Google Shape;391;p31"/>
            <p:cNvSpPr txBox="1"/>
            <p:nvPr/>
          </p:nvSpPr>
          <p:spPr>
            <a:xfrm>
              <a:off x="2525595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de-DE" sz="1600" b="1">
                  <a:solidFill>
                    <a:srgbClr val="EA008B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92" name="Google Shape;392;p31"/>
            <p:cNvGrpSpPr/>
            <p:nvPr/>
          </p:nvGrpSpPr>
          <p:grpSpPr>
            <a:xfrm rot="10800000">
              <a:off x="2849073" y="3079467"/>
              <a:ext cx="92400" cy="411825"/>
              <a:chOff x="2070100" y="2563700"/>
              <a:chExt cx="92400" cy="411825"/>
            </a:xfrm>
          </p:grpSpPr>
          <p:cxnSp>
            <p:nvCxnSpPr>
              <p:cNvPr id="393" name="Google Shape;393;p3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4" name="Google Shape;394;p3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1"/>
          <p:cNvSpPr/>
          <p:nvPr/>
        </p:nvSpPr>
        <p:spPr>
          <a:xfrm>
            <a:off x="7644033" y="2386822"/>
            <a:ext cx="1636159" cy="161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31"/>
          <p:cNvGrpSpPr/>
          <p:nvPr/>
        </p:nvGrpSpPr>
        <p:grpSpPr>
          <a:xfrm>
            <a:off x="7253023" y="2048185"/>
            <a:ext cx="839531" cy="953321"/>
            <a:chOff x="4526679" y="2800065"/>
            <a:chExt cx="692700" cy="786589"/>
          </a:xfrm>
        </p:grpSpPr>
        <p:grpSp>
          <p:nvGrpSpPr>
            <p:cNvPr id="397" name="Google Shape;397;p31"/>
            <p:cNvGrpSpPr/>
            <p:nvPr/>
          </p:nvGrpSpPr>
          <p:grpSpPr>
            <a:xfrm>
              <a:off x="4800474" y="2800065"/>
              <a:ext cx="92400" cy="411825"/>
              <a:chOff x="837733" y="2563700"/>
              <a:chExt cx="92400" cy="411825"/>
            </a:xfrm>
          </p:grpSpPr>
          <p:cxnSp>
            <p:nvCxnSpPr>
              <p:cNvPr id="398" name="Google Shape;398;p31"/>
              <p:cNvCxnSpPr/>
              <p:nvPr/>
            </p:nvCxnSpPr>
            <p:spPr>
              <a:xfrm>
                <a:off x="883933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9" name="Google Shape;399;p31"/>
              <p:cNvSpPr/>
              <p:nvPr/>
            </p:nvSpPr>
            <p:spPr>
              <a:xfrm>
                <a:off x="837733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" name="Google Shape;400;p31"/>
            <p:cNvSpPr txBox="1"/>
            <p:nvPr/>
          </p:nvSpPr>
          <p:spPr>
            <a:xfrm>
              <a:off x="4526679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de-DE" sz="1600" b="1">
                  <a:solidFill>
                    <a:srgbClr val="EA008B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01" name="Google Shape;401;p31"/>
          <p:cNvCxnSpPr/>
          <p:nvPr/>
        </p:nvCxnSpPr>
        <p:spPr>
          <a:xfrm rot="10800000">
            <a:off x="9273459" y="2386813"/>
            <a:ext cx="0" cy="43558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2" name="Google Shape;402;p31"/>
          <p:cNvSpPr/>
          <p:nvPr/>
        </p:nvSpPr>
        <p:spPr>
          <a:xfrm rot="10800000">
            <a:off x="9217466" y="2773946"/>
            <a:ext cx="111986" cy="11198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 txBox="1"/>
          <p:nvPr/>
        </p:nvSpPr>
        <p:spPr>
          <a:xfrm>
            <a:off x="8821463" y="1961553"/>
            <a:ext cx="904001" cy="45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de-DE"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sz="1600" b="1">
              <a:solidFill>
                <a:srgbClr val="EA00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1"/>
          <p:cNvSpPr txBox="1"/>
          <p:nvPr/>
        </p:nvSpPr>
        <p:spPr>
          <a:xfrm>
            <a:off x="6550340" y="617346"/>
            <a:ext cx="21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20 Participants</a:t>
            </a:r>
            <a:endParaRPr sz="18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05" name="Google Shape;405;p31"/>
          <p:cNvGrpSpPr/>
          <p:nvPr/>
        </p:nvGrpSpPr>
        <p:grpSpPr>
          <a:xfrm>
            <a:off x="6354172" y="1045896"/>
            <a:ext cx="2365042" cy="971532"/>
            <a:chOff x="6550340" y="1122096"/>
            <a:chExt cx="2365042" cy="971532"/>
          </a:xfrm>
        </p:grpSpPr>
        <p:pic>
          <p:nvPicPr>
            <p:cNvPr id="406" name="Google Shape;406;p31"/>
            <p:cNvPicPr preferRelativeResize="0"/>
            <p:nvPr/>
          </p:nvPicPr>
          <p:blipFill rotWithShape="1">
            <a:blip r:embed="rId11">
              <a:alphaModFix/>
            </a:blip>
            <a:srcRect t="159" b="-14002"/>
            <a:stretch/>
          </p:blipFill>
          <p:spPr>
            <a:xfrm>
              <a:off x="6550340" y="1122096"/>
              <a:ext cx="2027160" cy="926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1"/>
            <p:cNvSpPr txBox="1"/>
            <p:nvPr/>
          </p:nvSpPr>
          <p:spPr>
            <a:xfrm rot="5400000">
              <a:off x="8219996" y="1398243"/>
              <a:ext cx="959904" cy="430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b="1">
                  <a:solidFill>
                    <a:srgbClr val="AEABAB"/>
                  </a:solidFill>
                  <a:latin typeface="Corbel"/>
                  <a:ea typeface="Corbel"/>
                  <a:cs typeface="Corbel"/>
                  <a:sym typeface="Corbel"/>
                </a:rPr>
                <a:t>Jülich</a:t>
              </a:r>
              <a:endParaRPr sz="1800">
                <a:solidFill>
                  <a:srgbClr val="AEABAB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08" name="Google Shape;408;p31"/>
          <p:cNvSpPr/>
          <p:nvPr/>
        </p:nvSpPr>
        <p:spPr>
          <a:xfrm>
            <a:off x="9276384" y="2387256"/>
            <a:ext cx="1636200" cy="1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1"/>
          <p:cNvGrpSpPr/>
          <p:nvPr/>
        </p:nvGrpSpPr>
        <p:grpSpPr>
          <a:xfrm>
            <a:off x="10844914" y="1972063"/>
            <a:ext cx="111989" cy="499132"/>
            <a:chOff x="834316" y="2563700"/>
            <a:chExt cx="92400" cy="411825"/>
          </a:xfrm>
        </p:grpSpPr>
        <p:cxnSp>
          <p:nvCxnSpPr>
            <p:cNvPr id="410" name="Google Shape;410;p31"/>
            <p:cNvCxnSpPr/>
            <p:nvPr/>
          </p:nvCxnSpPr>
          <p:spPr>
            <a:xfrm>
              <a:off x="883933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1" name="Google Shape;411;p31"/>
            <p:cNvSpPr/>
            <p:nvPr/>
          </p:nvSpPr>
          <p:spPr>
            <a:xfrm>
              <a:off x="834316" y="2563700"/>
              <a:ext cx="924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31"/>
          <p:cNvSpPr txBox="1"/>
          <p:nvPr/>
        </p:nvSpPr>
        <p:spPr>
          <a:xfrm>
            <a:off x="10448963" y="2548953"/>
            <a:ext cx="903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de-DE" sz="1600" b="1">
                <a:solidFill>
                  <a:srgbClr val="EA008B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sz="1600" b="1">
              <a:solidFill>
                <a:srgbClr val="EA00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3" name="Google Shape;413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48200" y="1035950"/>
            <a:ext cx="2372626" cy="8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/>
              <a:t>de.KCD - German Competence Center Cloud Technologies for Data Management and Processing</a:t>
            </a:r>
            <a:endParaRPr/>
          </a:p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430" name="Google Shape;4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6975" y="5909862"/>
            <a:ext cx="3199325" cy="8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3666" y="5743738"/>
            <a:ext cx="1266709" cy="9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3"/>
          <p:cNvSpPr txBox="1"/>
          <p:nvPr/>
        </p:nvSpPr>
        <p:spPr>
          <a:xfrm>
            <a:off x="415600" y="5455625"/>
            <a:ext cx="6578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accent1"/>
                </a:solidFill>
              </a:rPr>
              <a:t>Collaboration with multiple RDM initiatives &amp; NFDIs &amp; other DCCs</a:t>
            </a:r>
            <a:endParaRPr sz="15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accent1"/>
                </a:solidFill>
              </a:rPr>
              <a:t>Part of the Data competence centers for science German Recovery and Resilience Plan (DARP) and BMBF’s Research data action plan</a:t>
            </a:r>
            <a:endParaRPr sz="15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accent1"/>
                </a:solidFill>
              </a:rPr>
              <a:t>Project Administration: VDI/VDE Innovation und Technik GmbH</a:t>
            </a:r>
            <a:endParaRPr sz="15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</a:endParaRPr>
          </a:p>
        </p:txBody>
      </p:sp>
      <p:pic>
        <p:nvPicPr>
          <p:cNvPr id="433" name="Google Shape;4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8572" y="1613472"/>
            <a:ext cx="5117739" cy="349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600" y="1333550"/>
            <a:ext cx="4156401" cy="415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3"/>
          <p:cNvSpPr txBox="1"/>
          <p:nvPr/>
        </p:nvSpPr>
        <p:spPr>
          <a:xfrm>
            <a:off x="7615200" y="5233150"/>
            <a:ext cx="45768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https://datenkompetenz.cloud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436" name="Google Shape;43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81375" y="1613481"/>
            <a:ext cx="25123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de-DE"/>
              <a:t>Acknowledgements</a:t>
            </a:r>
            <a:endParaRPr/>
          </a:p>
        </p:txBody>
      </p:sp>
      <p:sp>
        <p:nvSpPr>
          <p:cNvPr id="442" name="Google Shape;442;p34"/>
          <p:cNvSpPr/>
          <p:nvPr/>
        </p:nvSpPr>
        <p:spPr>
          <a:xfrm>
            <a:off x="8175800" y="936675"/>
            <a:ext cx="1799700" cy="24924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6237600" y="951125"/>
            <a:ext cx="1799700" cy="24924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277" y="1046719"/>
            <a:ext cx="1650240" cy="6223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4"/>
          <p:cNvSpPr/>
          <p:nvPr/>
        </p:nvSpPr>
        <p:spPr>
          <a:xfrm>
            <a:off x="6247200" y="1613819"/>
            <a:ext cx="1799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EMBL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Peer Bork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 Korbel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Tobias Rausch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4296475" y="952300"/>
            <a:ext cx="1799700" cy="24924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34" descr="UniHei_Logo_4C_sm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9997" y="1053062"/>
            <a:ext cx="1282559" cy="59061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4"/>
          <p:cNvSpPr/>
          <p:nvPr/>
        </p:nvSpPr>
        <p:spPr>
          <a:xfrm>
            <a:off x="4306560" y="1613819"/>
            <a:ext cx="1799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Heidelberg University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 Russel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Nick Kepper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2067609" y="4473186"/>
            <a:ext cx="1781100" cy="23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437160" y="3654050"/>
            <a:ext cx="1799700" cy="23595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416985" y="4343847"/>
            <a:ext cx="17997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Gießen University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Alexander Goesmann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Burkhard Linke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Marius Dieckmann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Frank Förster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629" y="3742452"/>
            <a:ext cx="1726557" cy="54856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4"/>
          <p:cNvSpPr/>
          <p:nvPr/>
        </p:nvSpPr>
        <p:spPr>
          <a:xfrm>
            <a:off x="427725" y="939850"/>
            <a:ext cx="1799700" cy="24924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4"/>
          <p:cNvSpPr/>
          <p:nvPr/>
        </p:nvSpPr>
        <p:spPr>
          <a:xfrm>
            <a:off x="439200" y="1613819"/>
            <a:ext cx="1799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Bielefeld University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 Stoye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Volker Tölle</a:t>
            </a:r>
            <a:b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 Albaum</a:t>
            </a:r>
            <a:b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Björn Fischer</a:t>
            </a:r>
            <a:b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2371785" y="3654050"/>
            <a:ext cx="1799700" cy="23595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2366735" y="4343847"/>
            <a:ext cx="17997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Freiburg University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Rolf Backofen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Björn Grüning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 Leendertse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 Herbstritt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34" descr="http://www.grk-erzaehlen.uni-freiburg.de/wp-content/uploads/2014/05/ufreiburg_logo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3864" y="3681407"/>
            <a:ext cx="555359" cy="6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4"/>
          <p:cNvSpPr/>
          <p:nvPr/>
        </p:nvSpPr>
        <p:spPr>
          <a:xfrm>
            <a:off x="4300540" y="3654050"/>
            <a:ext cx="1799700" cy="23595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4295968" y="4343838"/>
            <a:ext cx="1799700" cy="18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Tübingen University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Oliver Kohlbacher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 Krüger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Johannes Werner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/>
              <a:t>Mohamad Chehab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Fabian Wannenmacher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/>
              <a:t>Amir Baleghi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Fabian Paz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34" descr="Logo Universität Tübinge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2051" y="3727296"/>
            <a:ext cx="1716476" cy="57887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2361825" y="952300"/>
            <a:ext cx="1799700" cy="24924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2365920" y="1613819"/>
            <a:ext cx="1799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DKFZ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Ivo Buchhalter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Lang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Philip Kensche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Jordi Pujol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Bastian B</a:t>
            </a:r>
            <a:r>
              <a:rPr lang="de-DE" sz="1000">
                <a:solidFill>
                  <a:schemeClr val="dk1"/>
                </a:solidFill>
              </a:rPr>
              <a:t>e</a:t>
            </a:r>
            <a: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29525" y="1105128"/>
            <a:ext cx="1650250" cy="4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4"/>
          <p:cNvSpPr/>
          <p:nvPr/>
        </p:nvSpPr>
        <p:spPr>
          <a:xfrm>
            <a:off x="10168800" y="936675"/>
            <a:ext cx="1799700" cy="2492400"/>
          </a:xfrm>
          <a:prstGeom prst="roundRect">
            <a:avLst>
              <a:gd name="adj" fmla="val 7712"/>
            </a:avLst>
          </a:prstGeom>
          <a:solidFill>
            <a:schemeClr val="lt1"/>
          </a:solidFill>
          <a:ln w="190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4"/>
          <p:cNvSpPr/>
          <p:nvPr/>
        </p:nvSpPr>
        <p:spPr>
          <a:xfrm>
            <a:off x="8202946" y="1613819"/>
            <a:ext cx="17997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Berlin Institute of Health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Roland Eils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Jürgen Eils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Braun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 Schneider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Valentin Schneider-Lunitz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Sven Twardziok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Harald Wagener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4"/>
          <p:cNvSpPr/>
          <p:nvPr/>
        </p:nvSpPr>
        <p:spPr>
          <a:xfrm>
            <a:off x="10230972" y="1618433"/>
            <a:ext cx="1594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>
                <a:solidFill>
                  <a:schemeClr val="accent1"/>
                </a:solidFill>
              </a:rPr>
              <a:t>FZ Jülich @ Bielefeld</a:t>
            </a:r>
            <a:endParaRPr sz="1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4"/>
          <p:cNvSpPr/>
          <p:nvPr/>
        </p:nvSpPr>
        <p:spPr>
          <a:xfrm>
            <a:off x="10232400" y="1776375"/>
            <a:ext cx="15438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1000">
                <a:solidFill>
                  <a:schemeClr val="dk1"/>
                </a:solidFill>
              </a:rPr>
              <a:t>Peter Belmann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Christian Henke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Nils Hoffmann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Jan Krüger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Qiqi Mok 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Grace Florensia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Viktor Rudko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Alexander Sczyrba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Alex Walender</a:t>
            </a:r>
            <a:br>
              <a:rPr lang="de-DE" sz="1000">
                <a:solidFill>
                  <a:schemeClr val="dk1"/>
                </a:solidFill>
              </a:rPr>
            </a:br>
            <a:r>
              <a:rPr lang="de-DE" sz="1000">
                <a:solidFill>
                  <a:schemeClr val="dk1"/>
                </a:solidFill>
              </a:rPr>
              <a:t>David Weinholz</a:t>
            </a:r>
            <a:br>
              <a:rPr lang="de-DE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</p:txBody>
      </p:sp>
      <p:pic>
        <p:nvPicPr>
          <p:cNvPr id="468" name="Google Shape;468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7917" y="1093680"/>
            <a:ext cx="1249200" cy="2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57008" y="1148523"/>
            <a:ext cx="1650250" cy="418737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4"/>
          <p:cNvSpPr txBox="1"/>
          <p:nvPr/>
        </p:nvSpPr>
        <p:spPr>
          <a:xfrm>
            <a:off x="4039325" y="6208475"/>
            <a:ext cx="294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https://cloud.denbi.de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34"/>
          <p:cNvPicPr preferRelativeResize="0"/>
          <p:nvPr/>
        </p:nvPicPr>
        <p:blipFill rotWithShape="1">
          <a:blip r:embed="rId12">
            <a:alphaModFix/>
          </a:blip>
          <a:srcRect t="9"/>
          <a:stretch/>
        </p:blipFill>
        <p:spPr>
          <a:xfrm>
            <a:off x="415600" y="6208475"/>
            <a:ext cx="1943975" cy="5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79327" y="6146391"/>
            <a:ext cx="1057782" cy="7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902187" y="5769260"/>
            <a:ext cx="1935798" cy="87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4"/>
          <p:cNvPicPr preferRelativeResize="0"/>
          <p:nvPr/>
        </p:nvPicPr>
        <p:blipFill rotWithShape="1">
          <a:blip r:embed="rId14">
            <a:alphaModFix/>
          </a:blip>
          <a:srcRect b="34006"/>
          <a:stretch/>
        </p:blipFill>
        <p:spPr>
          <a:xfrm>
            <a:off x="10296675" y="1127038"/>
            <a:ext cx="1543958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4"/>
          <p:cNvSpPr txBox="1"/>
          <p:nvPr/>
        </p:nvSpPr>
        <p:spPr>
          <a:xfrm>
            <a:off x="5306650" y="267225"/>
            <a:ext cx="6661800" cy="505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chemeClr val="lt1"/>
                </a:solidFill>
              </a:rPr>
              <a:t>Meet us at our poster: The de.NBI Cloud Federation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476" name="Google Shape;476;p34"/>
          <p:cNvPicPr preferRelativeResize="0"/>
          <p:nvPr/>
        </p:nvPicPr>
        <p:blipFill rotWithShape="1">
          <a:blip r:embed="rId15">
            <a:alphaModFix/>
          </a:blip>
          <a:srcRect l="9145" t="7029" r="6722" b="9686"/>
          <a:stretch/>
        </p:blipFill>
        <p:spPr>
          <a:xfrm>
            <a:off x="10640650" y="3686288"/>
            <a:ext cx="1327850" cy="13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4"/>
          <p:cNvSpPr txBox="1"/>
          <p:nvPr/>
        </p:nvSpPr>
        <p:spPr>
          <a:xfrm>
            <a:off x="6317275" y="3686300"/>
            <a:ext cx="4497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23D6B"/>
                </a:solidFill>
              </a:rPr>
              <a:t>Contact:</a:t>
            </a:r>
            <a:endParaRPr sz="1800" b="1">
              <a:solidFill>
                <a:srgbClr val="023D6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23D6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3560"/>
                </a:solidFill>
              </a:rPr>
              <a:t>Dr. Nils Hoffmann</a:t>
            </a:r>
            <a:endParaRPr sz="1800">
              <a:solidFill>
                <a:srgbClr val="0035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3560"/>
                </a:solidFill>
              </a:rPr>
              <a:t>IBG-5, Forschungszentrum Jülich</a:t>
            </a:r>
            <a:endParaRPr sz="1800">
              <a:solidFill>
                <a:srgbClr val="0035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3560"/>
                </a:solidFill>
              </a:rPr>
              <a:t>n.hoffmann@fz-juelich.de</a:t>
            </a:r>
            <a:endParaRPr sz="1800">
              <a:solidFill>
                <a:srgbClr val="0035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23D6B"/>
                </a:solidFill>
              </a:rPr>
              <a:t>Mastodon: @TheLipidHoff@scicomm.xyz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1907833" y="5373216"/>
            <a:ext cx="8656800" cy="57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2207568" y="2645847"/>
            <a:ext cx="4464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75" tIns="42100" rIns="80975" bIns="42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2225095" y="1743433"/>
            <a:ext cx="76908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0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276928" y="836755"/>
            <a:ext cx="4248300" cy="19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u="none" strike="noStrike" cap="none" dirty="0" err="1">
                <a:solidFill>
                  <a:schemeClr val="accent1"/>
                </a:solidFill>
              </a:rPr>
              <a:t>de.NBI</a:t>
            </a:r>
            <a:r>
              <a:rPr lang="de-DE" sz="1800" b="1" u="none" strike="noStrike" cap="none" dirty="0">
                <a:solidFill>
                  <a:schemeClr val="accent1"/>
                </a:solidFill>
              </a:rPr>
              <a:t> </a:t>
            </a:r>
            <a:r>
              <a:rPr lang="de-DE" sz="1800" b="1" u="none" strike="noStrike" cap="none" dirty="0" err="1">
                <a:solidFill>
                  <a:schemeClr val="accent1"/>
                </a:solidFill>
              </a:rPr>
              <a:t>consortium</a:t>
            </a:r>
            <a:endParaRPr sz="1800" b="1" u="none" strike="noStrike" cap="none" dirty="0">
              <a:solidFill>
                <a:schemeClr val="accen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dirty="0">
                <a:solidFill>
                  <a:schemeClr val="accent1"/>
                </a:solidFill>
              </a:rPr>
              <a:t>24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8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centers</a:t>
            </a:r>
            <a:endParaRPr lang="de-DE" sz="1600" b="0" i="0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national German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 ELIXIR </a:t>
            </a:r>
            <a:endParaRPr lang="de-DE" sz="1600" dirty="0">
              <a:solidFill>
                <a:schemeClr val="accen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2022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sustained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via German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federal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FZJ </a:t>
            </a:r>
            <a:r>
              <a:rPr lang="de-DE" sz="1600" b="0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de-DE" sz="1600" b="0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Helmholtz Society</a:t>
            </a: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914" y="1743428"/>
            <a:ext cx="1057782" cy="7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276925" y="3001525"/>
            <a:ext cx="4798800" cy="4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u="none" strike="noStrike" cap="none" dirty="0" err="1">
                <a:solidFill>
                  <a:schemeClr val="accent1"/>
                </a:solidFill>
              </a:rPr>
              <a:t>de.NBI</a:t>
            </a:r>
            <a:r>
              <a:rPr lang="de-DE" sz="1800" b="1" u="none" strike="noStrike" cap="none" dirty="0">
                <a:solidFill>
                  <a:schemeClr val="accent1"/>
                </a:solidFill>
              </a:rPr>
              <a:t> </a:t>
            </a:r>
            <a:r>
              <a:rPr lang="de-DE" sz="1800" b="1" u="none" strike="noStrike" cap="none" dirty="0" err="1">
                <a:solidFill>
                  <a:schemeClr val="accent1"/>
                </a:solidFill>
              </a:rPr>
              <a:t>mission</a:t>
            </a:r>
            <a:endParaRPr sz="1800" b="1" u="none" strike="noStrike" cap="none" dirty="0">
              <a:solidFill>
                <a:schemeClr val="accen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Provision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comprehensive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first-class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bioinformatics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1" i="0" u="none" strike="noStrike" cap="none" dirty="0" err="1">
                <a:solidFill>
                  <a:schemeClr val="accent1"/>
                </a:solidFill>
              </a:rPr>
              <a:t>tools</a:t>
            </a:r>
            <a:r>
              <a:rPr lang="de-DE" sz="1600" b="1" i="0" u="none" strike="noStrike" cap="none" dirty="0">
                <a:solidFill>
                  <a:schemeClr val="accent1"/>
                </a:solidFill>
              </a:rPr>
              <a:t> &amp;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applied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sciences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Bioinformatics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 Germany and Europe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wide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endParaRPr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▶"/>
            </a:pPr>
            <a:r>
              <a:rPr lang="de-DE" sz="1600" dirty="0">
                <a:solidFill>
                  <a:schemeClr val="accent1"/>
                </a:solidFill>
              </a:rPr>
              <a:t>Providing </a:t>
            </a:r>
            <a:r>
              <a:rPr lang="de-DE" sz="1600" b="1" dirty="0" err="1">
                <a:solidFill>
                  <a:schemeClr val="accent1"/>
                </a:solidFill>
              </a:rPr>
              <a:t>cloud</a:t>
            </a:r>
            <a:r>
              <a:rPr lang="de-DE" sz="1600" b="1" dirty="0">
                <a:solidFill>
                  <a:schemeClr val="accent1"/>
                </a:solidFill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</a:rPr>
              <a:t>computing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resources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for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academia</a:t>
            </a:r>
            <a:r>
              <a:rPr lang="de-DE" sz="1600" dirty="0">
                <a:solidFill>
                  <a:schemeClr val="accent1"/>
                </a:solidFill>
              </a:rPr>
              <a:t> in Germany</a:t>
            </a:r>
            <a:endParaRPr sz="1600" dirty="0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▶"/>
            </a:pPr>
            <a:r>
              <a:rPr lang="de-DE" sz="1600" dirty="0">
                <a:solidFill>
                  <a:schemeClr val="accent1"/>
                </a:solidFill>
              </a:rPr>
              <a:t>Transfer </a:t>
            </a:r>
            <a:r>
              <a:rPr lang="de-DE" sz="1600" dirty="0" err="1">
                <a:solidFill>
                  <a:schemeClr val="accent1"/>
                </a:solidFill>
              </a:rPr>
              <a:t>of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expertise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between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academia</a:t>
            </a:r>
            <a:r>
              <a:rPr lang="de-DE" sz="1600" dirty="0">
                <a:solidFill>
                  <a:schemeClr val="accent1"/>
                </a:solidFill>
              </a:rPr>
              <a:t> and </a:t>
            </a:r>
            <a:r>
              <a:rPr lang="de-DE" sz="1600" dirty="0" err="1">
                <a:solidFill>
                  <a:schemeClr val="accent1"/>
                </a:solidFill>
              </a:rPr>
              <a:t>industry</a:t>
            </a:r>
            <a:r>
              <a:rPr lang="de-DE" sz="1600" dirty="0">
                <a:solidFill>
                  <a:schemeClr val="accent1"/>
                </a:solidFill>
              </a:rPr>
              <a:t> in </a:t>
            </a:r>
            <a:r>
              <a:rPr lang="de-DE" sz="1600" dirty="0" err="1">
                <a:solidFill>
                  <a:schemeClr val="accent1"/>
                </a:solidFill>
              </a:rPr>
              <a:t>our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b="1" dirty="0">
                <a:solidFill>
                  <a:schemeClr val="accent1"/>
                </a:solidFill>
              </a:rPr>
              <a:t>Industrial Forum</a:t>
            </a:r>
            <a:endParaRPr sz="1600" b="1" dirty="0">
              <a:solidFill>
                <a:schemeClr val="accen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▶"/>
            </a:pPr>
            <a:r>
              <a:rPr lang="de-DE" sz="1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German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bioinformatics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international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bioinformatics</a:t>
            </a:r>
            <a:r>
              <a:rPr lang="de-DE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endParaRPr sz="200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7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7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                                                                 </a:t>
            </a:r>
            <a:endParaRPr sz="180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DE"/>
              <a:t>de.NBI – German Network for Bioinformatics Infrastructure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>
            <a:off x="3024650" y="975875"/>
            <a:ext cx="1943975" cy="5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6189724" y="5293550"/>
            <a:ext cx="60096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i="0" u="none" strike="noStrike" cap="none">
                <a:solidFill>
                  <a:srgbClr val="595959"/>
                </a:solidFill>
              </a:rPr>
              <a:t>The consortium is organised into </a:t>
            </a:r>
            <a:r>
              <a:rPr lang="de-DE" sz="1600" b="1" i="0" u="none" strike="noStrike" cap="none">
                <a:solidFill>
                  <a:srgbClr val="595959"/>
                </a:solidFill>
              </a:rPr>
              <a:t>eight</a:t>
            </a:r>
            <a:r>
              <a:rPr lang="de-DE" sz="1600" i="0" u="none" strike="noStrike" cap="none">
                <a:solidFill>
                  <a:srgbClr val="595959"/>
                </a:solidFill>
              </a:rPr>
              <a:t> thematic Service Units.</a:t>
            </a:r>
            <a:endParaRPr sz="16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2" descr="Ein Bild, das Karte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t="86133" r="13800"/>
          <a:stretch/>
        </p:blipFill>
        <p:spPr>
          <a:xfrm>
            <a:off x="6394509" y="5740069"/>
            <a:ext cx="5381790" cy="83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1708" y="644468"/>
            <a:ext cx="5693241" cy="4508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DE"/>
              <a:t>de.NBI Cloud Overview</a:t>
            </a: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202" y="887225"/>
            <a:ext cx="2006975" cy="44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23"/>
          <p:cNvGrpSpPr/>
          <p:nvPr/>
        </p:nvGrpSpPr>
        <p:grpSpPr>
          <a:xfrm>
            <a:off x="3913327" y="4003740"/>
            <a:ext cx="1131840" cy="632124"/>
            <a:chOff x="610943" y="6858630"/>
            <a:chExt cx="1942406" cy="1084819"/>
          </a:xfrm>
        </p:grpSpPr>
        <p:pic>
          <p:nvPicPr>
            <p:cNvPr id="203" name="Google Shape;203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6273" y="6858630"/>
              <a:ext cx="1837076" cy="58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3"/>
            <p:cNvSpPr txBox="1"/>
            <p:nvPr/>
          </p:nvSpPr>
          <p:spPr>
            <a:xfrm>
              <a:off x="610943" y="7415149"/>
              <a:ext cx="1877700" cy="52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Perun</a:t>
              </a:r>
              <a:endParaRPr/>
            </a:p>
          </p:txBody>
        </p:sp>
      </p:grpSp>
      <p:pic>
        <p:nvPicPr>
          <p:cNvPr id="205" name="Google Shape;2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3800" y="941648"/>
            <a:ext cx="15335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337" y="1730350"/>
            <a:ext cx="2628700" cy="4677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3"/>
          <p:cNvCxnSpPr/>
          <p:nvPr/>
        </p:nvCxnSpPr>
        <p:spPr>
          <a:xfrm>
            <a:off x="2755125" y="1110225"/>
            <a:ext cx="864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08" name="Google Shape;208;p23"/>
          <p:cNvGrpSpPr/>
          <p:nvPr/>
        </p:nvGrpSpPr>
        <p:grpSpPr>
          <a:xfrm>
            <a:off x="3731642" y="1431200"/>
            <a:ext cx="1619460" cy="2432975"/>
            <a:chOff x="3960242" y="1431200"/>
            <a:chExt cx="1619460" cy="2432975"/>
          </a:xfrm>
        </p:grpSpPr>
        <p:pic>
          <p:nvPicPr>
            <p:cNvPr id="209" name="Google Shape;209;p23"/>
            <p:cNvPicPr preferRelativeResize="0"/>
            <p:nvPr/>
          </p:nvPicPr>
          <p:blipFill rotWithShape="1">
            <a:blip r:embed="rId7">
              <a:alphaModFix/>
            </a:blip>
            <a:srcRect l="43180" t="52084" r="43497" b="41412"/>
            <a:stretch/>
          </p:blipFill>
          <p:spPr>
            <a:xfrm>
              <a:off x="4050211" y="1801000"/>
              <a:ext cx="1437102" cy="44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3"/>
            <p:cNvPicPr preferRelativeResize="0"/>
            <p:nvPr/>
          </p:nvPicPr>
          <p:blipFill rotWithShape="1">
            <a:blip r:embed="rId7">
              <a:alphaModFix/>
            </a:blip>
            <a:srcRect l="58002" t="52084" r="27781" b="41412"/>
            <a:stretch/>
          </p:blipFill>
          <p:spPr>
            <a:xfrm>
              <a:off x="4028067" y="2203213"/>
              <a:ext cx="1533527" cy="44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3"/>
            <p:cNvPicPr preferRelativeResize="0"/>
            <p:nvPr/>
          </p:nvPicPr>
          <p:blipFill rotWithShape="1">
            <a:blip r:embed="rId7">
              <a:alphaModFix/>
            </a:blip>
            <a:srcRect l="34901" t="58419" r="50177" b="35077"/>
            <a:stretch/>
          </p:blipFill>
          <p:spPr>
            <a:xfrm>
              <a:off x="3960242" y="2616800"/>
              <a:ext cx="1609574" cy="44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3"/>
            <p:cNvPicPr preferRelativeResize="0"/>
            <p:nvPr/>
          </p:nvPicPr>
          <p:blipFill rotWithShape="1">
            <a:blip r:embed="rId7">
              <a:alphaModFix/>
            </a:blip>
            <a:srcRect l="50287" t="58221" r="35496" b="35275"/>
            <a:stretch/>
          </p:blipFill>
          <p:spPr>
            <a:xfrm>
              <a:off x="4001885" y="2995925"/>
              <a:ext cx="1533527" cy="446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3" name="Google Shape;213;p23"/>
            <p:cNvGrpSpPr/>
            <p:nvPr/>
          </p:nvGrpSpPr>
          <p:grpSpPr>
            <a:xfrm>
              <a:off x="3993634" y="3386511"/>
              <a:ext cx="1547644" cy="477664"/>
              <a:chOff x="3993634" y="3386511"/>
              <a:chExt cx="1547644" cy="477664"/>
            </a:xfrm>
          </p:grpSpPr>
          <p:pic>
            <p:nvPicPr>
              <p:cNvPr id="214" name="Google Shape;214;p23"/>
              <p:cNvPicPr preferRelativeResize="0"/>
              <p:nvPr/>
            </p:nvPicPr>
            <p:blipFill rotWithShape="1">
              <a:blip r:embed="rId7">
                <a:alphaModFix/>
              </a:blip>
              <a:srcRect l="60783" t="58221" r="35496" b="35275"/>
              <a:stretch/>
            </p:blipFill>
            <p:spPr>
              <a:xfrm>
                <a:off x="5139951" y="3386511"/>
                <a:ext cx="401326" cy="44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23"/>
              <p:cNvPicPr preferRelativeResize="0"/>
              <p:nvPr/>
            </p:nvPicPr>
            <p:blipFill rotWithShape="1">
              <a:blip r:embed="rId7">
                <a:alphaModFix/>
              </a:blip>
              <a:srcRect l="27740" t="71691" r="59525" b="21805"/>
              <a:stretch/>
            </p:blipFill>
            <p:spPr>
              <a:xfrm>
                <a:off x="3993634" y="3418175"/>
                <a:ext cx="1373573" cy="44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6" name="Google Shape;216;p23"/>
            <p:cNvPicPr preferRelativeResize="0"/>
            <p:nvPr/>
          </p:nvPicPr>
          <p:blipFill rotWithShape="1">
            <a:blip r:embed="rId7">
              <a:alphaModFix/>
            </a:blip>
            <a:srcRect l="28133" t="52084" r="57650" b="41412"/>
            <a:stretch/>
          </p:blipFill>
          <p:spPr>
            <a:xfrm>
              <a:off x="4046175" y="1431200"/>
              <a:ext cx="1533527" cy="44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23"/>
          <p:cNvGrpSpPr/>
          <p:nvPr/>
        </p:nvGrpSpPr>
        <p:grpSpPr>
          <a:xfrm>
            <a:off x="3547153" y="4838025"/>
            <a:ext cx="1940272" cy="1911300"/>
            <a:chOff x="3166153" y="4152225"/>
            <a:chExt cx="1940272" cy="1911300"/>
          </a:xfrm>
        </p:grpSpPr>
        <p:sp>
          <p:nvSpPr>
            <p:cNvPr id="218" name="Google Shape;218;p23"/>
            <p:cNvSpPr/>
            <p:nvPr/>
          </p:nvSpPr>
          <p:spPr>
            <a:xfrm>
              <a:off x="3195125" y="4152225"/>
              <a:ext cx="1911300" cy="19113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23"/>
            <p:cNvGrpSpPr/>
            <p:nvPr/>
          </p:nvGrpSpPr>
          <p:grpSpPr>
            <a:xfrm>
              <a:off x="3166153" y="4319500"/>
              <a:ext cx="1911425" cy="1577775"/>
              <a:chOff x="2853578" y="4026050"/>
              <a:chExt cx="1911425" cy="1577775"/>
            </a:xfrm>
          </p:grpSpPr>
          <p:pic>
            <p:nvPicPr>
              <p:cNvPr id="220" name="Google Shape;220;p2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994625" y="4026050"/>
                <a:ext cx="1701226" cy="3030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2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2853578" y="4268442"/>
                <a:ext cx="1911425" cy="9557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2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974208" y="5155482"/>
                <a:ext cx="1701227" cy="448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23" name="Google Shape;223;p23"/>
          <p:cNvCxnSpPr>
            <a:stCxn id="201" idx="2"/>
            <a:endCxn id="206" idx="0"/>
          </p:cNvCxnSpPr>
          <p:nvPr/>
        </p:nvCxnSpPr>
        <p:spPr>
          <a:xfrm>
            <a:off x="1647690" y="1333225"/>
            <a:ext cx="0" cy="39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23"/>
          <p:cNvCxnSpPr/>
          <p:nvPr/>
        </p:nvCxnSpPr>
        <p:spPr>
          <a:xfrm>
            <a:off x="3001100" y="5858272"/>
            <a:ext cx="423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5" name="Google Shape;22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57300" y="1034027"/>
            <a:ext cx="6658499" cy="57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12">
            <a:alphaModFix/>
          </a:blip>
          <a:srcRect l="13252" t="69454" r="15648" b="12865"/>
          <a:stretch/>
        </p:blipFill>
        <p:spPr>
          <a:xfrm>
            <a:off x="5733486" y="6067138"/>
            <a:ext cx="1940275" cy="48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8900" cy="11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SimpleVM - Simplified Access to Virtual Machines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body" idx="2"/>
          </p:nvPr>
        </p:nvSpPr>
        <p:spPr>
          <a:xfrm>
            <a:off x="358774" y="938786"/>
            <a:ext cx="11448900" cy="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accent2"/>
                </a:solidFill>
              </a:rPr>
              <a:t>Self Service VMs and Research Environments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4055350" y="1374953"/>
            <a:ext cx="77859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▶"/>
            </a:pPr>
            <a:r>
              <a:rPr lang="de-DE" sz="1800">
                <a:solidFill>
                  <a:schemeClr val="accent1"/>
                </a:solidFill>
              </a:rPr>
              <a:t>Beginner-friendly, preconfigured &amp; custom research environments 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▶"/>
            </a:pPr>
            <a:r>
              <a:rPr lang="de-DE" sz="1800">
                <a:solidFill>
                  <a:schemeClr val="accent1"/>
                </a:solidFill>
              </a:rPr>
              <a:t>Integrated with LifeScience AAI for authentication and authorization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▶"/>
            </a:pPr>
            <a:r>
              <a:rPr lang="de-DE" sz="1800">
                <a:solidFill>
                  <a:schemeClr val="accent1"/>
                </a:solidFill>
              </a:rPr>
              <a:t>Easy VM, volume and user management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▶"/>
            </a:pPr>
            <a:r>
              <a:rPr lang="de-DE" sz="1800">
                <a:solidFill>
                  <a:schemeClr val="accent1"/>
                </a:solidFill>
              </a:rPr>
              <a:t>Browser and SSH access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235" name="Google Shape;2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0" y="1629300"/>
            <a:ext cx="3442800" cy="9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4123300" y="6175875"/>
            <a:ext cx="76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▸"/>
            </a:pPr>
            <a:r>
              <a:rPr lang="de-DE">
                <a:solidFill>
                  <a:schemeClr val="accent1"/>
                </a:solidFill>
              </a:rPr>
              <a:t>based on OpenStack, Ansible and Packer, recipes at </a:t>
            </a:r>
            <a:r>
              <a:rPr lang="de-DE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https://github.com/deNBI/resenvs</a:t>
            </a:r>
            <a:r>
              <a:rPr lang="de-DE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237" name="Google Shape;237;p24"/>
          <p:cNvGrpSpPr/>
          <p:nvPr/>
        </p:nvGrpSpPr>
        <p:grpSpPr>
          <a:xfrm>
            <a:off x="358775" y="3119390"/>
            <a:ext cx="2760092" cy="3056485"/>
            <a:chOff x="1118229" y="283725"/>
            <a:chExt cx="2090821" cy="4076400"/>
          </a:xfrm>
        </p:grpSpPr>
        <p:sp>
          <p:nvSpPr>
            <p:cNvPr id="238" name="Google Shape;238;p24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1118229" y="341753"/>
              <a:ext cx="2030400" cy="881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>
                  <a:solidFill>
                    <a:schemeClr val="lt1"/>
                  </a:solidFill>
                </a:rPr>
                <a:t>IDEs</a:t>
              </a:r>
              <a:endParaRPr sz="2000" b="1">
                <a:solidFill>
                  <a:schemeClr val="lt1"/>
                </a:solidFill>
              </a:endParaRPr>
            </a:p>
          </p:txBody>
        </p:sp>
      </p:grpSp>
      <p:sp>
        <p:nvSpPr>
          <p:cNvPr id="241" name="Google Shape;241;p24"/>
          <p:cNvSpPr/>
          <p:nvPr/>
        </p:nvSpPr>
        <p:spPr>
          <a:xfrm rot="5400000">
            <a:off x="1593025" y="3758450"/>
            <a:ext cx="291600" cy="367200"/>
          </a:xfrm>
          <a:prstGeom prst="rightArrow">
            <a:avLst>
              <a:gd name="adj1" fmla="val 34239"/>
              <a:gd name="adj2" fmla="val 5703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24"/>
          <p:cNvGrpSpPr/>
          <p:nvPr/>
        </p:nvGrpSpPr>
        <p:grpSpPr>
          <a:xfrm>
            <a:off x="3220250" y="3119390"/>
            <a:ext cx="2760092" cy="3056485"/>
            <a:chOff x="1118229" y="283725"/>
            <a:chExt cx="2090821" cy="4076400"/>
          </a:xfrm>
        </p:grpSpPr>
        <p:sp>
          <p:nvSpPr>
            <p:cNvPr id="243" name="Google Shape;243;p24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1118229" y="341753"/>
              <a:ext cx="2030400" cy="881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lt1"/>
                  </a:solidFill>
                </a:rPr>
                <a:t>Data Science Notebooks</a:t>
              </a:r>
              <a:endParaRPr sz="20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246" name="Google Shape;246;p24"/>
          <p:cNvGrpSpPr/>
          <p:nvPr/>
        </p:nvGrpSpPr>
        <p:grpSpPr>
          <a:xfrm>
            <a:off x="6081725" y="3119390"/>
            <a:ext cx="2760092" cy="3056485"/>
            <a:chOff x="1118229" y="283725"/>
            <a:chExt cx="2090821" cy="4076400"/>
          </a:xfrm>
        </p:grpSpPr>
        <p:sp>
          <p:nvSpPr>
            <p:cNvPr id="247" name="Google Shape;247;p24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118229" y="341753"/>
              <a:ext cx="2030400" cy="881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lt1"/>
                  </a:solidFill>
                </a:rPr>
                <a:t>Remote Desktop</a:t>
              </a:r>
              <a:endParaRPr sz="20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250" name="Google Shape;250;p24"/>
          <p:cNvGrpSpPr/>
          <p:nvPr/>
        </p:nvGrpSpPr>
        <p:grpSpPr>
          <a:xfrm>
            <a:off x="8943200" y="3119390"/>
            <a:ext cx="2760092" cy="3056485"/>
            <a:chOff x="1118229" y="283725"/>
            <a:chExt cx="2090821" cy="4076400"/>
          </a:xfrm>
        </p:grpSpPr>
        <p:sp>
          <p:nvSpPr>
            <p:cNvPr id="251" name="Google Shape;251;p24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1118229" y="341753"/>
              <a:ext cx="2030400" cy="881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>
                  <a:solidFill>
                    <a:schemeClr val="lt1"/>
                  </a:solidFill>
                </a:rPr>
                <a:t>Custom VREs</a:t>
              </a:r>
              <a:endParaRPr sz="2000" b="1">
                <a:solidFill>
                  <a:schemeClr val="lt1"/>
                </a:solidFill>
              </a:endParaRPr>
            </a:p>
          </p:txBody>
        </p:sp>
      </p:grpSp>
      <p:pic>
        <p:nvPicPr>
          <p:cNvPr id="254" name="Google Shape;2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937" y="4399900"/>
            <a:ext cx="2123776" cy="2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588" y="5010595"/>
            <a:ext cx="1900500" cy="95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24"/>
          <p:cNvGrpSpPr/>
          <p:nvPr/>
        </p:nvGrpSpPr>
        <p:grpSpPr>
          <a:xfrm>
            <a:off x="3538425" y="4176577"/>
            <a:ext cx="2123775" cy="1784261"/>
            <a:chOff x="5101762" y="3949877"/>
            <a:chExt cx="2123775" cy="1784261"/>
          </a:xfrm>
        </p:grpSpPr>
        <p:pic>
          <p:nvPicPr>
            <p:cNvPr id="257" name="Google Shape;257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01762" y="3949877"/>
              <a:ext cx="2123775" cy="745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89894" y="4856688"/>
              <a:ext cx="756957" cy="877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2486" y="4169925"/>
            <a:ext cx="758587" cy="758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4"/>
          <p:cNvGrpSpPr/>
          <p:nvPr/>
        </p:nvGrpSpPr>
        <p:grpSpPr>
          <a:xfrm>
            <a:off x="6358292" y="5206313"/>
            <a:ext cx="2206970" cy="558800"/>
            <a:chOff x="6417605" y="5206163"/>
            <a:chExt cx="2206970" cy="558800"/>
          </a:xfrm>
        </p:grpSpPr>
        <p:grpSp>
          <p:nvGrpSpPr>
            <p:cNvPr id="261" name="Google Shape;261;p24"/>
            <p:cNvGrpSpPr/>
            <p:nvPr/>
          </p:nvGrpSpPr>
          <p:grpSpPr>
            <a:xfrm>
              <a:off x="7815025" y="5206163"/>
              <a:ext cx="809550" cy="558800"/>
              <a:chOff x="9861375" y="5092200"/>
              <a:chExt cx="809550" cy="558800"/>
            </a:xfrm>
          </p:grpSpPr>
          <p:pic>
            <p:nvPicPr>
              <p:cNvPr id="262" name="Google Shape;262;p2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0112125" y="5092200"/>
                <a:ext cx="558800" cy="55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" name="Google Shape;263;p24"/>
              <p:cNvSpPr txBox="1"/>
              <p:nvPr/>
            </p:nvSpPr>
            <p:spPr>
              <a:xfrm>
                <a:off x="9861375" y="5171525"/>
                <a:ext cx="254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b="1">
                    <a:solidFill>
                      <a:schemeClr val="accent1"/>
                    </a:solidFill>
                  </a:rPr>
                  <a:t>+</a:t>
                </a:r>
                <a:endParaRPr b="1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264" name="Google Shape;264;p2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17605" y="5206181"/>
              <a:ext cx="1419844" cy="51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304100" y="5106437"/>
            <a:ext cx="2038305" cy="7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13">
            <a:alphaModFix/>
          </a:blip>
          <a:srcRect l="88908" t="34508" r="2683" b="35720"/>
          <a:stretch/>
        </p:blipFill>
        <p:spPr>
          <a:xfrm>
            <a:off x="9261350" y="4128875"/>
            <a:ext cx="1025101" cy="7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10210250" y="4145913"/>
            <a:ext cx="1416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>
                <a:solidFill>
                  <a:schemeClr val="accent1"/>
                </a:solidFill>
              </a:rPr>
              <a:t>Community Curated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5"/>
          <p:cNvPicPr preferRelativeResize="0"/>
          <p:nvPr/>
        </p:nvPicPr>
        <p:blipFill rotWithShape="1">
          <a:blip r:embed="rId3">
            <a:alphaModFix/>
          </a:blip>
          <a:srcRect r="35794"/>
          <a:stretch/>
        </p:blipFill>
        <p:spPr>
          <a:xfrm>
            <a:off x="656700" y="1034025"/>
            <a:ext cx="4641198" cy="6205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DE"/>
              <a:t>SimpleVM Federation &amp; Deployment</a:t>
            </a:r>
            <a:endParaRPr/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4">
            <a:alphaModFix/>
          </a:blip>
          <a:srcRect r="77831"/>
          <a:stretch/>
        </p:blipFill>
        <p:spPr>
          <a:xfrm>
            <a:off x="1258847" y="3810000"/>
            <a:ext cx="230900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 rotWithShape="1">
          <a:blip r:embed="rId4">
            <a:alphaModFix/>
          </a:blip>
          <a:srcRect r="77831"/>
          <a:stretch/>
        </p:blipFill>
        <p:spPr>
          <a:xfrm>
            <a:off x="372906" y="4781064"/>
            <a:ext cx="230900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4">
            <a:alphaModFix/>
          </a:blip>
          <a:srcRect r="77831"/>
          <a:stretch/>
        </p:blipFill>
        <p:spPr>
          <a:xfrm>
            <a:off x="3457322" y="2511375"/>
            <a:ext cx="230900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 r="77831"/>
          <a:stretch/>
        </p:blipFill>
        <p:spPr>
          <a:xfrm>
            <a:off x="1153900" y="2791751"/>
            <a:ext cx="230900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602" y="1039625"/>
            <a:ext cx="2006975" cy="4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8675" y="1094048"/>
            <a:ext cx="153352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/>
          <p:nvPr/>
        </p:nvSpPr>
        <p:spPr>
          <a:xfrm>
            <a:off x="4850875" y="4673750"/>
            <a:ext cx="829200" cy="24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5350800" y="1551250"/>
            <a:ext cx="6425400" cy="486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 sz="2200" dirty="0" err="1">
                <a:solidFill>
                  <a:schemeClr val="accent1"/>
                </a:solidFill>
              </a:rPr>
              <a:t>Deployed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across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four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de.NBI</a:t>
            </a:r>
            <a:r>
              <a:rPr lang="de-DE" sz="2200" dirty="0">
                <a:solidFill>
                  <a:schemeClr val="accent1"/>
                </a:solidFill>
              </a:rPr>
              <a:t> Cloud </a:t>
            </a:r>
            <a:r>
              <a:rPr lang="de-DE" sz="2200" dirty="0" err="1">
                <a:solidFill>
                  <a:schemeClr val="accent1"/>
                </a:solidFill>
              </a:rPr>
              <a:t>sites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with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central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project</a:t>
            </a:r>
            <a:r>
              <a:rPr lang="de-DE" sz="2200" dirty="0">
                <a:solidFill>
                  <a:schemeClr val="accent1"/>
                </a:solidFill>
              </a:rPr>
              <a:t> and VM </a:t>
            </a:r>
            <a:r>
              <a:rPr lang="de-DE" sz="2200" dirty="0" err="1">
                <a:solidFill>
                  <a:schemeClr val="accent1"/>
                </a:solidFill>
              </a:rPr>
              <a:t>management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dashboard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 sz="2200" dirty="0" err="1">
                <a:solidFill>
                  <a:schemeClr val="accent1"/>
                </a:solidFill>
              </a:rPr>
              <a:t>Deployed</a:t>
            </a:r>
            <a:r>
              <a:rPr lang="de-DE" sz="2200" dirty="0">
                <a:solidFill>
                  <a:schemeClr val="accent1"/>
                </a:solidFill>
              </a:rPr>
              <a:t> at Bielefeld University </a:t>
            </a:r>
            <a:r>
              <a:rPr lang="de-DE" sz="2200" dirty="0" err="1">
                <a:solidFill>
                  <a:schemeClr val="accent1"/>
                </a:solidFill>
              </a:rPr>
              <a:t>for</a:t>
            </a:r>
            <a:r>
              <a:rPr lang="de-DE" sz="2200" dirty="0">
                <a:solidFill>
                  <a:schemeClr val="accent1"/>
                </a:solidFill>
              </a:rPr>
              <a:t> Data Science Infrastructure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 sz="2200" dirty="0" err="1">
                <a:solidFill>
                  <a:schemeClr val="accent1"/>
                </a:solidFill>
              </a:rPr>
              <a:t>Pluggable</a:t>
            </a:r>
            <a:r>
              <a:rPr lang="de-DE" sz="2200" dirty="0">
                <a:solidFill>
                  <a:schemeClr val="accent1"/>
                </a:solidFill>
              </a:rPr>
              <a:t> AAI (e.g. </a:t>
            </a:r>
            <a:r>
              <a:rPr lang="de-DE" sz="2200" dirty="0" err="1">
                <a:solidFill>
                  <a:schemeClr val="accent1"/>
                </a:solidFill>
              </a:rPr>
              <a:t>local</a:t>
            </a:r>
            <a:r>
              <a:rPr lang="de-DE" sz="2200" dirty="0">
                <a:solidFill>
                  <a:schemeClr val="accent1"/>
                </a:solidFill>
              </a:rPr>
              <a:t> University </a:t>
            </a:r>
            <a:r>
              <a:rPr lang="de-DE" sz="2200" dirty="0" err="1">
                <a:solidFill>
                  <a:schemeClr val="accent1"/>
                </a:solidFill>
              </a:rPr>
              <a:t>IdP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or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LifeScience</a:t>
            </a:r>
            <a:r>
              <a:rPr lang="de-DE" sz="2200" dirty="0">
                <a:solidFill>
                  <a:schemeClr val="accent1"/>
                </a:solidFill>
              </a:rPr>
              <a:t> AAI) via </a:t>
            </a:r>
            <a:r>
              <a:rPr lang="de-DE" sz="2200" dirty="0" err="1">
                <a:solidFill>
                  <a:schemeClr val="accent1"/>
                </a:solidFill>
              </a:rPr>
              <a:t>Keycloak</a:t>
            </a:r>
            <a:r>
              <a:rPr lang="de-DE" sz="2200" dirty="0">
                <a:solidFill>
                  <a:schemeClr val="accent1"/>
                </a:solidFill>
              </a:rPr>
              <a:t> and </a:t>
            </a:r>
            <a:r>
              <a:rPr lang="de-DE" sz="2200" dirty="0" err="1">
                <a:solidFill>
                  <a:schemeClr val="accent1"/>
                </a:solidFill>
              </a:rPr>
              <a:t>local</a:t>
            </a:r>
            <a:r>
              <a:rPr lang="de-DE" sz="2200" dirty="0">
                <a:solidFill>
                  <a:schemeClr val="accent1"/>
                </a:solidFill>
              </a:rPr>
              <a:t> DB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 sz="2200" dirty="0">
                <a:solidFill>
                  <a:schemeClr val="accent1"/>
                </a:solidFill>
              </a:rPr>
              <a:t>Microservice Architecture</a:t>
            </a:r>
            <a:endParaRPr sz="2200" dirty="0">
              <a:solidFill>
                <a:schemeClr val="accen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○"/>
            </a:pPr>
            <a:r>
              <a:rPr lang="de-DE" sz="2200" dirty="0">
                <a:solidFill>
                  <a:schemeClr val="accent1"/>
                </a:solidFill>
              </a:rPr>
              <a:t>SimpleVM Portal</a:t>
            </a:r>
            <a:endParaRPr sz="2200" dirty="0">
              <a:solidFill>
                <a:schemeClr val="accen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○"/>
            </a:pPr>
            <a:r>
              <a:rPr lang="de-DE" sz="2200" dirty="0">
                <a:solidFill>
                  <a:schemeClr val="accent1"/>
                </a:solidFill>
              </a:rPr>
              <a:t>SimpleVM API Gateway &amp; reverse </a:t>
            </a:r>
            <a:r>
              <a:rPr lang="de-DE" sz="2200" dirty="0" err="1">
                <a:solidFill>
                  <a:schemeClr val="accent1"/>
                </a:solidFill>
              </a:rPr>
              <a:t>proxy</a:t>
            </a:r>
            <a:endParaRPr sz="2200" dirty="0">
              <a:solidFill>
                <a:schemeClr val="accen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○"/>
            </a:pPr>
            <a:r>
              <a:rPr lang="de-DE" sz="2200" dirty="0">
                <a:solidFill>
                  <a:schemeClr val="accent1"/>
                </a:solidFill>
              </a:rPr>
              <a:t>SimpleVM OpenStack Client (per </a:t>
            </a:r>
            <a:r>
              <a:rPr lang="de-DE" sz="2200" dirty="0" err="1">
                <a:solidFill>
                  <a:schemeClr val="accent1"/>
                </a:solidFill>
              </a:rPr>
              <a:t>site</a:t>
            </a:r>
            <a:r>
              <a:rPr lang="de-DE" sz="2200" dirty="0">
                <a:solidFill>
                  <a:schemeClr val="accent1"/>
                </a:solidFill>
              </a:rPr>
              <a:t>)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 sz="2200" dirty="0">
                <a:solidFill>
                  <a:schemeClr val="accent1"/>
                </a:solidFill>
              </a:rPr>
              <a:t>VM </a:t>
            </a:r>
            <a:r>
              <a:rPr lang="de-DE" sz="2200" dirty="0" err="1">
                <a:solidFill>
                  <a:schemeClr val="accent1"/>
                </a:solidFill>
              </a:rPr>
              <a:t>access</a:t>
            </a:r>
            <a:r>
              <a:rPr lang="de-DE" sz="2200" dirty="0">
                <a:solidFill>
                  <a:schemeClr val="accent1"/>
                </a:solidFill>
              </a:rPr>
              <a:t> via GW and </a:t>
            </a:r>
            <a:r>
              <a:rPr lang="de-DE" sz="2200" dirty="0" err="1">
                <a:solidFill>
                  <a:schemeClr val="accent1"/>
                </a:solidFill>
              </a:rPr>
              <a:t>single</a:t>
            </a:r>
            <a:r>
              <a:rPr lang="de-DE" sz="2200" dirty="0">
                <a:solidFill>
                  <a:schemeClr val="accent1"/>
                </a:solidFill>
              </a:rPr>
              <a:t> IP (per </a:t>
            </a:r>
            <a:r>
              <a:rPr lang="de-DE" sz="2200" dirty="0" err="1">
                <a:solidFill>
                  <a:schemeClr val="accent1"/>
                </a:solidFill>
              </a:rPr>
              <a:t>site</a:t>
            </a:r>
            <a:r>
              <a:rPr lang="de-DE" sz="2200" dirty="0">
                <a:solidFill>
                  <a:schemeClr val="accent1"/>
                </a:solidFill>
              </a:rPr>
              <a:t>)</a:t>
            </a:r>
            <a:endParaRPr sz="2200" dirty="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▶"/>
            </a:pPr>
            <a:r>
              <a:rPr lang="de-DE" sz="2200" dirty="0">
                <a:solidFill>
                  <a:schemeClr val="accent1"/>
                </a:solidFill>
              </a:rPr>
              <a:t>Intrusion </a:t>
            </a:r>
            <a:r>
              <a:rPr lang="de-DE" sz="2200" dirty="0" err="1">
                <a:solidFill>
                  <a:schemeClr val="accent1"/>
                </a:solidFill>
              </a:rPr>
              <a:t>Prevention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using</a:t>
            </a:r>
            <a:r>
              <a:rPr lang="de-DE" sz="2200" dirty="0">
                <a:solidFill>
                  <a:schemeClr val="accent1"/>
                </a:solidFill>
              </a:rPr>
              <a:t> SNORT &amp; </a:t>
            </a:r>
            <a:r>
              <a:rPr lang="de-DE" sz="2200" dirty="0" err="1">
                <a:solidFill>
                  <a:schemeClr val="accent1"/>
                </a:solidFill>
              </a:rPr>
              <a:t>vulnerability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scans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with</a:t>
            </a:r>
            <a:r>
              <a:rPr lang="de-DE" sz="2200" dirty="0">
                <a:solidFill>
                  <a:schemeClr val="accent1"/>
                </a:solidFill>
              </a:rPr>
              <a:t> </a:t>
            </a:r>
            <a:r>
              <a:rPr lang="de-DE" sz="2200" dirty="0" err="1">
                <a:solidFill>
                  <a:schemeClr val="accent1"/>
                </a:solidFill>
              </a:rPr>
              <a:t>Greenbone</a:t>
            </a:r>
            <a:endParaRPr sz="180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4">
            <a:alphaModFix/>
          </a:blip>
          <a:srcRect r="77831"/>
          <a:stretch/>
        </p:blipFill>
        <p:spPr>
          <a:xfrm>
            <a:off x="1153900" y="2633475"/>
            <a:ext cx="230900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125" y="2321573"/>
            <a:ext cx="829201" cy="8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SimpleVM Portal - Create Instance - Flavor Selection</a:t>
            </a:r>
            <a:endParaRPr/>
          </a:p>
        </p:txBody>
      </p:sp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864500"/>
            <a:ext cx="11360701" cy="568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SimpleVM Portal - Resenvs and Volume Management</a:t>
            </a:r>
            <a:endParaRPr/>
          </a:p>
        </p:txBody>
      </p:sp>
      <p:pic>
        <p:nvPicPr>
          <p:cNvPr id="297" name="Google Shape;297;p27"/>
          <p:cNvPicPr preferRelativeResize="0"/>
          <p:nvPr/>
        </p:nvPicPr>
        <p:blipFill rotWithShape="1">
          <a:blip r:embed="rId3">
            <a:alphaModFix/>
          </a:blip>
          <a:srcRect l="14601" r="12352"/>
          <a:stretch/>
        </p:blipFill>
        <p:spPr>
          <a:xfrm>
            <a:off x="415600" y="1178250"/>
            <a:ext cx="6359776" cy="48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376" y="1745367"/>
            <a:ext cx="5111823" cy="193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376" y="3833209"/>
            <a:ext cx="5111823" cy="193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SimpleVM Portal - VM Access Management</a:t>
            </a:r>
            <a:endParaRPr/>
          </a:p>
        </p:txBody>
      </p:sp>
      <p:pic>
        <p:nvPicPr>
          <p:cNvPr id="306" name="Google Shape;3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975867"/>
            <a:ext cx="8910373" cy="5577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title"/>
          </p:nvPr>
        </p:nvSpPr>
        <p:spPr>
          <a:xfrm>
            <a:off x="554133" y="212367"/>
            <a:ext cx="151476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SimpleVM Features: Workshop &amp; Cluster Module</a:t>
            </a:r>
            <a:endParaRPr/>
          </a:p>
        </p:txBody>
      </p:sp>
      <p:grpSp>
        <p:nvGrpSpPr>
          <p:cNvPr id="312" name="Google Shape;312;p29"/>
          <p:cNvGrpSpPr/>
          <p:nvPr/>
        </p:nvGrpSpPr>
        <p:grpSpPr>
          <a:xfrm>
            <a:off x="554125" y="1819400"/>
            <a:ext cx="5513475" cy="4725600"/>
            <a:chOff x="734400" y="1819475"/>
            <a:chExt cx="5513475" cy="4725600"/>
          </a:xfrm>
        </p:grpSpPr>
        <p:sp>
          <p:nvSpPr>
            <p:cNvPr id="313" name="Google Shape;313;p29"/>
            <p:cNvSpPr/>
            <p:nvPr/>
          </p:nvSpPr>
          <p:spPr>
            <a:xfrm>
              <a:off x="837075" y="1819475"/>
              <a:ext cx="5410800" cy="472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734400" y="1895605"/>
              <a:ext cx="5461200" cy="1420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 rot="5400000">
              <a:off x="3306374" y="3270425"/>
              <a:ext cx="472200" cy="4725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905900" y="3778925"/>
              <a:ext cx="5263200" cy="26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Workshop module to define VMs using base images, virtual research environments, or snapshots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Add participants with an existing Life Science AAI account to your project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Send VM access details to each participant individually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Launch VM instances for your participants</a:t>
              </a:r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>
            <a:off x="6351100" y="1819400"/>
            <a:ext cx="5513175" cy="4725600"/>
            <a:chOff x="5361225" y="1910000"/>
            <a:chExt cx="5513175" cy="4725600"/>
          </a:xfrm>
        </p:grpSpPr>
        <p:sp>
          <p:nvSpPr>
            <p:cNvPr id="318" name="Google Shape;318;p29"/>
            <p:cNvSpPr/>
            <p:nvPr/>
          </p:nvSpPr>
          <p:spPr>
            <a:xfrm>
              <a:off x="5463900" y="1910000"/>
              <a:ext cx="5410500" cy="472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41825" y="3900175"/>
              <a:ext cx="5229900" cy="26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“One-click” solution for starting more complex cluster setups, e.g. for Nextflow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Connect multiple machines to one SimpleVM Cluster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Job scheduling mechanism (SLURM)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Easy automatic scale-up and scale-down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-34290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Char char="►"/>
              </a:pPr>
              <a:r>
                <a:rPr lang="de-DE" sz="1800">
                  <a:solidFill>
                    <a:schemeClr val="lt1"/>
                  </a:solidFill>
                </a:rPr>
                <a:t>Currently in beta development, available on request</a:t>
              </a:r>
              <a:endParaRPr sz="1800">
                <a:solidFill>
                  <a:schemeClr val="lt1"/>
                </a:solidFill>
              </a:endParaRPr>
            </a:p>
            <a:p>
              <a:pPr marL="457200" lvl="0" indent="0" algn="l" rtl="0">
                <a:lnSpc>
                  <a:spcPct val="113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solidFill>
                  <a:schemeClr val="lt1"/>
                </a:solidFill>
              </a:endParaRPr>
            </a:p>
            <a:p>
              <a:pPr marL="781050" marR="0" lvl="0" indent="-1143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5361225" y="1974400"/>
              <a:ext cx="5460900" cy="1434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 rot="5400000">
              <a:off x="7933049" y="3360950"/>
              <a:ext cx="472200" cy="4725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29"/>
          <p:cNvSpPr/>
          <p:nvPr/>
        </p:nvSpPr>
        <p:spPr>
          <a:xfrm rot="5400000">
            <a:off x="8359025" y="863550"/>
            <a:ext cx="597900" cy="1233900"/>
          </a:xfrm>
          <a:prstGeom prst="bentArrow">
            <a:avLst>
              <a:gd name="adj1" fmla="val 22738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"/>
          <p:cNvSpPr/>
          <p:nvPr/>
        </p:nvSpPr>
        <p:spPr>
          <a:xfrm rot="-5400000" flipH="1">
            <a:off x="3410800" y="955500"/>
            <a:ext cx="597900" cy="1050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700" y="811952"/>
            <a:ext cx="3540600" cy="93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4175" y="1985113"/>
            <a:ext cx="3847025" cy="12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250" y="2132462"/>
            <a:ext cx="4881201" cy="9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elich_PowerPoint_16x9_D">
  <a:themeElements>
    <a:clrScheme name="Benutzerdefiniert 292">
      <a:dk1>
        <a:srgbClr val="000000"/>
      </a:dk1>
      <a:lt1>
        <a:srgbClr val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282">
      <a:dk1>
        <a:srgbClr val="000000"/>
      </a:dk1>
      <a:lt1>
        <a:srgbClr val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Macintosh PowerPoint</Application>
  <PresentationFormat>Breitbild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Roboto</vt:lpstr>
      <vt:lpstr>Corbel</vt:lpstr>
      <vt:lpstr>Arial</vt:lpstr>
      <vt:lpstr>Cambria</vt:lpstr>
      <vt:lpstr>Juelich_PowerPoint_16x9_D</vt:lpstr>
      <vt:lpstr>SimpleVM - a Framework for Federated Research Environments in the de.NBI Cloud  </vt:lpstr>
      <vt:lpstr>de.NBI – German Network for Bioinformatics Infrastructure</vt:lpstr>
      <vt:lpstr>de.NBI Cloud Overview</vt:lpstr>
      <vt:lpstr>SimpleVM - Simplified Access to Virtual Machines  </vt:lpstr>
      <vt:lpstr>SimpleVM Federation &amp; Deployment</vt:lpstr>
      <vt:lpstr>SimpleVM Portal - Create Instance - Flavor Selection</vt:lpstr>
      <vt:lpstr>SimpleVM Portal - Resenvs and Volume Management</vt:lpstr>
      <vt:lpstr>SimpleVM Portal - VM Access Management</vt:lpstr>
      <vt:lpstr>SimpleVM Features: Workshop &amp; Cluster Module</vt:lpstr>
      <vt:lpstr>de.NBI Cloud Federation - Projects and Users</vt:lpstr>
      <vt:lpstr>Training and Community Building </vt:lpstr>
      <vt:lpstr>de.KCD - German Competence Center Cloud Technologies for Data Management and Processing 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Nils Hoffmann</cp:lastModifiedBy>
  <cp:revision>2</cp:revision>
  <dcterms:modified xsi:type="dcterms:W3CDTF">2024-10-02T11:53:23Z</dcterms:modified>
</cp:coreProperties>
</file>