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veat" panose="020B0604020202020204" charset="0"/>
      <p:regular r:id="rId21"/>
      <p:bold r:id="rId22"/>
    </p:embeddedFont>
    <p:embeddedFont>
      <p:font typeface="Exo 2" panose="020B0604020202020204" charset="0"/>
      <p:regular r:id="rId23"/>
      <p:bold r:id="rId24"/>
      <p:italic r:id="rId25"/>
      <p:boldItalic r:id="rId26"/>
    </p:embeddedFont>
    <p:embeddedFont>
      <p:font typeface="Mukta" panose="020B0604020202020204" charset="0"/>
      <p:regular r:id="rId27"/>
      <p:bold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Rubik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FFD1FF"/>
    <a:srgbClr val="FFEBEB"/>
    <a:srgbClr val="DDFFDD"/>
    <a:srgbClr val="CBF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6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35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ae1ed4adc6_0_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ae1ed4adc6_0_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2089e75ac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02089e75ac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02089e75ac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02089e75ac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0404ad3ca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7" name="Google Shape;337;g30404ad3ca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e5b266611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6" name="Google Shape;346;g2e5b266611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e627e8689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e627e8689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58aa9b6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g2e58aa9b6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404ad3ca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g30404ad3ca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e5c6ee78b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e5c6ee78b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0404ad3cad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g30404ad3ca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404ad3cad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g30404ad3cad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e68922482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2e68922482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e52af0169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2e52af0169e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02089e75a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02089e75a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l titolo 1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1587750" y="1209825"/>
            <a:ext cx="5968500" cy="25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Mukta"/>
                <a:ea typeface="Mukta"/>
                <a:cs typeface="Mukta"/>
                <a:sym typeface="Muk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52" name="Google Shape;52;p13"/>
          <p:cNvGrpSpPr/>
          <p:nvPr/>
        </p:nvGrpSpPr>
        <p:grpSpPr>
          <a:xfrm rot="2700000">
            <a:off x="8293992" y="2516052"/>
            <a:ext cx="1089205" cy="1625536"/>
            <a:chOff x="5396125" y="1714925"/>
            <a:chExt cx="334950" cy="499925"/>
          </a:xfrm>
        </p:grpSpPr>
        <p:sp>
          <p:nvSpPr>
            <p:cNvPr id="53" name="Google Shape;53;p13"/>
            <p:cNvSpPr/>
            <p:nvPr/>
          </p:nvSpPr>
          <p:spPr>
            <a:xfrm>
              <a:off x="5410400" y="1743675"/>
              <a:ext cx="320675" cy="471175"/>
            </a:xfrm>
            <a:custGeom>
              <a:avLst/>
              <a:gdLst/>
              <a:ahLst/>
              <a:cxnLst/>
              <a:rect l="l" t="t" r="r" b="b"/>
              <a:pathLst>
                <a:path w="12827" h="18847" extrusionOk="0">
                  <a:moveTo>
                    <a:pt x="9152" y="4222"/>
                  </a:moveTo>
                  <a:lnTo>
                    <a:pt x="5921" y="13169"/>
                  </a:lnTo>
                  <a:lnTo>
                    <a:pt x="3063" y="7080"/>
                  </a:lnTo>
                  <a:lnTo>
                    <a:pt x="9152" y="4222"/>
                  </a:lnTo>
                  <a:close/>
                  <a:moveTo>
                    <a:pt x="12826" y="0"/>
                  </a:moveTo>
                  <a:lnTo>
                    <a:pt x="0" y="6022"/>
                  </a:lnTo>
                  <a:lnTo>
                    <a:pt x="6020" y="18846"/>
                  </a:lnTo>
                  <a:lnTo>
                    <a:pt x="128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5396125" y="1714925"/>
              <a:ext cx="332950" cy="489275"/>
            </a:xfrm>
            <a:custGeom>
              <a:avLst/>
              <a:gdLst/>
              <a:ahLst/>
              <a:cxnLst/>
              <a:rect l="l" t="t" r="r" b="b"/>
              <a:pathLst>
                <a:path w="13318" h="19571" extrusionOk="0">
                  <a:moveTo>
                    <a:pt x="12757" y="617"/>
                  </a:moveTo>
                  <a:lnTo>
                    <a:pt x="6213" y="18739"/>
                  </a:lnTo>
                  <a:lnTo>
                    <a:pt x="423" y="6405"/>
                  </a:lnTo>
                  <a:lnTo>
                    <a:pt x="12757" y="617"/>
                  </a:lnTo>
                  <a:close/>
                  <a:moveTo>
                    <a:pt x="13318" y="1"/>
                  </a:moveTo>
                  <a:lnTo>
                    <a:pt x="0" y="6252"/>
                  </a:lnTo>
                  <a:lnTo>
                    <a:pt x="6252" y="19570"/>
                  </a:lnTo>
                  <a:lnTo>
                    <a:pt x="13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5472700" y="1820475"/>
              <a:ext cx="164525" cy="241750"/>
            </a:xfrm>
            <a:custGeom>
              <a:avLst/>
              <a:gdLst/>
              <a:ahLst/>
              <a:cxnLst/>
              <a:rect l="l" t="t" r="r" b="b"/>
              <a:pathLst>
                <a:path w="6581" h="9670" extrusionOk="0">
                  <a:moveTo>
                    <a:pt x="6020" y="615"/>
                  </a:moveTo>
                  <a:lnTo>
                    <a:pt x="3051" y="8838"/>
                  </a:lnTo>
                  <a:lnTo>
                    <a:pt x="423" y="3241"/>
                  </a:lnTo>
                  <a:lnTo>
                    <a:pt x="6020" y="615"/>
                  </a:lnTo>
                  <a:close/>
                  <a:moveTo>
                    <a:pt x="6581" y="0"/>
                  </a:moveTo>
                  <a:lnTo>
                    <a:pt x="0" y="3089"/>
                  </a:lnTo>
                  <a:lnTo>
                    <a:pt x="3089" y="9669"/>
                  </a:lnTo>
                  <a:lnTo>
                    <a:pt x="6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5417425" y="1896000"/>
              <a:ext cx="27400" cy="18475"/>
            </a:xfrm>
            <a:custGeom>
              <a:avLst/>
              <a:gdLst/>
              <a:ahLst/>
              <a:cxnLst/>
              <a:rect l="l" t="t" r="r" b="b"/>
              <a:pathLst>
                <a:path w="1096" h="739" extrusionOk="0">
                  <a:moveTo>
                    <a:pt x="960" y="0"/>
                  </a:moveTo>
                  <a:lnTo>
                    <a:pt x="0" y="450"/>
                  </a:lnTo>
                  <a:lnTo>
                    <a:pt x="135" y="739"/>
                  </a:lnTo>
                  <a:lnTo>
                    <a:pt x="1096" y="289"/>
                  </a:lnTo>
                  <a:lnTo>
                    <a:pt x="9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5436225" y="1936050"/>
              <a:ext cx="27400" cy="18500"/>
            </a:xfrm>
            <a:custGeom>
              <a:avLst/>
              <a:gdLst/>
              <a:ahLst/>
              <a:cxnLst/>
              <a:rect l="l" t="t" r="r" b="b"/>
              <a:pathLst>
                <a:path w="1096" h="740" extrusionOk="0">
                  <a:moveTo>
                    <a:pt x="960" y="1"/>
                  </a:moveTo>
                  <a:lnTo>
                    <a:pt x="0" y="451"/>
                  </a:lnTo>
                  <a:lnTo>
                    <a:pt x="135" y="739"/>
                  </a:lnTo>
                  <a:lnTo>
                    <a:pt x="1096" y="289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5455025" y="1976125"/>
              <a:ext cx="27400" cy="18475"/>
            </a:xfrm>
            <a:custGeom>
              <a:avLst/>
              <a:gdLst/>
              <a:ahLst/>
              <a:cxnLst/>
              <a:rect l="l" t="t" r="r" b="b"/>
              <a:pathLst>
                <a:path w="1096" h="739" extrusionOk="0">
                  <a:moveTo>
                    <a:pt x="960" y="0"/>
                  </a:moveTo>
                  <a:lnTo>
                    <a:pt x="0" y="450"/>
                  </a:lnTo>
                  <a:lnTo>
                    <a:pt x="135" y="739"/>
                  </a:lnTo>
                  <a:lnTo>
                    <a:pt x="1096" y="289"/>
                  </a:lnTo>
                  <a:lnTo>
                    <a:pt x="9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5473825" y="2016175"/>
              <a:ext cx="27400" cy="18500"/>
            </a:xfrm>
            <a:custGeom>
              <a:avLst/>
              <a:gdLst/>
              <a:ahLst/>
              <a:cxnLst/>
              <a:rect l="l" t="t" r="r" b="b"/>
              <a:pathLst>
                <a:path w="1096" h="740" extrusionOk="0">
                  <a:moveTo>
                    <a:pt x="961" y="1"/>
                  </a:moveTo>
                  <a:lnTo>
                    <a:pt x="0" y="451"/>
                  </a:lnTo>
                  <a:lnTo>
                    <a:pt x="135" y="739"/>
                  </a:lnTo>
                  <a:lnTo>
                    <a:pt x="1096" y="28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5492600" y="2056250"/>
              <a:ext cx="27425" cy="18475"/>
            </a:xfrm>
            <a:custGeom>
              <a:avLst/>
              <a:gdLst/>
              <a:ahLst/>
              <a:cxnLst/>
              <a:rect l="l" t="t" r="r" b="b"/>
              <a:pathLst>
                <a:path w="1097" h="739" extrusionOk="0">
                  <a:moveTo>
                    <a:pt x="962" y="0"/>
                  </a:moveTo>
                  <a:lnTo>
                    <a:pt x="1" y="450"/>
                  </a:lnTo>
                  <a:lnTo>
                    <a:pt x="135" y="739"/>
                  </a:lnTo>
                  <a:lnTo>
                    <a:pt x="1097" y="287"/>
                  </a:lnTo>
                  <a:lnTo>
                    <a:pt x="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5511400" y="2096300"/>
              <a:ext cx="27425" cy="18500"/>
            </a:xfrm>
            <a:custGeom>
              <a:avLst/>
              <a:gdLst/>
              <a:ahLst/>
              <a:cxnLst/>
              <a:rect l="l" t="t" r="r" b="b"/>
              <a:pathLst>
                <a:path w="1097" h="740" extrusionOk="0">
                  <a:moveTo>
                    <a:pt x="962" y="1"/>
                  </a:moveTo>
                  <a:lnTo>
                    <a:pt x="1" y="451"/>
                  </a:lnTo>
                  <a:lnTo>
                    <a:pt x="135" y="739"/>
                  </a:lnTo>
                  <a:lnTo>
                    <a:pt x="1097" y="288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13"/>
          <p:cNvGrpSpPr/>
          <p:nvPr/>
        </p:nvGrpSpPr>
        <p:grpSpPr>
          <a:xfrm rot="1799969">
            <a:off x="7054697" y="4310044"/>
            <a:ext cx="721992" cy="500006"/>
            <a:chOff x="5646125" y="2287125"/>
            <a:chExt cx="222025" cy="153775"/>
          </a:xfrm>
        </p:grpSpPr>
        <p:sp>
          <p:nvSpPr>
            <p:cNvPr id="63" name="Google Shape;63;p13"/>
            <p:cNvSpPr/>
            <p:nvPr/>
          </p:nvSpPr>
          <p:spPr>
            <a:xfrm>
              <a:off x="5729275" y="2320475"/>
              <a:ext cx="138875" cy="120425"/>
            </a:xfrm>
            <a:custGeom>
              <a:avLst/>
              <a:gdLst/>
              <a:ahLst/>
              <a:cxnLst/>
              <a:rect l="l" t="t" r="r" b="b"/>
              <a:pathLst>
                <a:path w="5555" h="4817" extrusionOk="0">
                  <a:moveTo>
                    <a:pt x="953" y="0"/>
                  </a:moveTo>
                  <a:lnTo>
                    <a:pt x="953" y="2"/>
                  </a:lnTo>
                  <a:lnTo>
                    <a:pt x="1" y="3616"/>
                  </a:lnTo>
                  <a:lnTo>
                    <a:pt x="4556" y="4815"/>
                  </a:lnTo>
                  <a:cubicBezTo>
                    <a:pt x="4560" y="4816"/>
                    <a:pt x="4565" y="4817"/>
                    <a:pt x="4569" y="4817"/>
                  </a:cubicBezTo>
                  <a:cubicBezTo>
                    <a:pt x="4594" y="4817"/>
                    <a:pt x="4617" y="4800"/>
                    <a:pt x="4623" y="4775"/>
                  </a:cubicBezTo>
                  <a:lnTo>
                    <a:pt x="5547" y="1268"/>
                  </a:lnTo>
                  <a:cubicBezTo>
                    <a:pt x="5554" y="1238"/>
                    <a:pt x="5536" y="1208"/>
                    <a:pt x="5507" y="1200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5646125" y="2287125"/>
              <a:ext cx="214275" cy="138900"/>
            </a:xfrm>
            <a:custGeom>
              <a:avLst/>
              <a:gdLst/>
              <a:ahLst/>
              <a:cxnLst/>
              <a:rect l="l" t="t" r="r" b="b"/>
              <a:pathLst>
                <a:path w="8571" h="5556" extrusionOk="0">
                  <a:moveTo>
                    <a:pt x="1839" y="318"/>
                  </a:moveTo>
                  <a:cubicBezTo>
                    <a:pt x="1944" y="318"/>
                    <a:pt x="2049" y="332"/>
                    <a:pt x="2152" y="359"/>
                  </a:cubicBezTo>
                  <a:lnTo>
                    <a:pt x="8093" y="1923"/>
                  </a:lnTo>
                  <a:cubicBezTo>
                    <a:pt x="8142" y="1937"/>
                    <a:pt x="8182" y="1968"/>
                    <a:pt x="8209" y="2011"/>
                  </a:cubicBezTo>
                  <a:cubicBezTo>
                    <a:pt x="8235" y="2056"/>
                    <a:pt x="8242" y="2107"/>
                    <a:pt x="8229" y="2158"/>
                  </a:cubicBezTo>
                  <a:lnTo>
                    <a:pt x="7456" y="5094"/>
                  </a:lnTo>
                  <a:cubicBezTo>
                    <a:pt x="7433" y="5179"/>
                    <a:pt x="7355" y="5236"/>
                    <a:pt x="7270" y="5236"/>
                  </a:cubicBezTo>
                  <a:cubicBezTo>
                    <a:pt x="7254" y="5236"/>
                    <a:pt x="7237" y="5234"/>
                    <a:pt x="7221" y="5230"/>
                  </a:cubicBezTo>
                  <a:lnTo>
                    <a:pt x="1282" y="3666"/>
                  </a:lnTo>
                  <a:cubicBezTo>
                    <a:pt x="967" y="3584"/>
                    <a:pt x="703" y="3384"/>
                    <a:pt x="539" y="3103"/>
                  </a:cubicBezTo>
                  <a:cubicBezTo>
                    <a:pt x="375" y="2820"/>
                    <a:pt x="330" y="2493"/>
                    <a:pt x="413" y="2177"/>
                  </a:cubicBezTo>
                  <a:lnTo>
                    <a:pt x="663" y="1228"/>
                  </a:lnTo>
                  <a:cubicBezTo>
                    <a:pt x="747" y="913"/>
                    <a:pt x="947" y="649"/>
                    <a:pt x="1228" y="485"/>
                  </a:cubicBezTo>
                  <a:cubicBezTo>
                    <a:pt x="1417" y="375"/>
                    <a:pt x="1627" y="318"/>
                    <a:pt x="1839" y="318"/>
                  </a:cubicBezTo>
                  <a:close/>
                  <a:moveTo>
                    <a:pt x="1840" y="0"/>
                  </a:moveTo>
                  <a:cubicBezTo>
                    <a:pt x="1571" y="0"/>
                    <a:pt x="1306" y="71"/>
                    <a:pt x="1068" y="210"/>
                  </a:cubicBezTo>
                  <a:cubicBezTo>
                    <a:pt x="714" y="416"/>
                    <a:pt x="460" y="750"/>
                    <a:pt x="355" y="1146"/>
                  </a:cubicBezTo>
                  <a:lnTo>
                    <a:pt x="106" y="2096"/>
                  </a:lnTo>
                  <a:cubicBezTo>
                    <a:pt x="1" y="2493"/>
                    <a:pt x="58" y="2907"/>
                    <a:pt x="264" y="3262"/>
                  </a:cubicBezTo>
                  <a:cubicBezTo>
                    <a:pt x="472" y="3617"/>
                    <a:pt x="804" y="3869"/>
                    <a:pt x="1201" y="3974"/>
                  </a:cubicBezTo>
                  <a:lnTo>
                    <a:pt x="7140" y="5538"/>
                  </a:lnTo>
                  <a:cubicBezTo>
                    <a:pt x="7184" y="5550"/>
                    <a:pt x="7227" y="5556"/>
                    <a:pt x="7270" y="5556"/>
                  </a:cubicBezTo>
                  <a:cubicBezTo>
                    <a:pt x="7496" y="5556"/>
                    <a:pt x="7702" y="5403"/>
                    <a:pt x="7764" y="5174"/>
                  </a:cubicBezTo>
                  <a:lnTo>
                    <a:pt x="8537" y="2238"/>
                  </a:lnTo>
                  <a:cubicBezTo>
                    <a:pt x="8571" y="2107"/>
                    <a:pt x="8552" y="1969"/>
                    <a:pt x="8484" y="1851"/>
                  </a:cubicBezTo>
                  <a:cubicBezTo>
                    <a:pt x="8415" y="1735"/>
                    <a:pt x="8305" y="1651"/>
                    <a:pt x="8173" y="1615"/>
                  </a:cubicBezTo>
                  <a:lnTo>
                    <a:pt x="2234" y="51"/>
                  </a:lnTo>
                  <a:cubicBezTo>
                    <a:pt x="2104" y="17"/>
                    <a:pt x="1972" y="0"/>
                    <a:pt x="1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5717600" y="2312575"/>
              <a:ext cx="25975" cy="71525"/>
            </a:xfrm>
            <a:custGeom>
              <a:avLst/>
              <a:gdLst/>
              <a:ahLst/>
              <a:cxnLst/>
              <a:rect l="l" t="t" r="r" b="b"/>
              <a:pathLst>
                <a:path w="1039" h="2861" extrusionOk="0">
                  <a:moveTo>
                    <a:pt x="731" y="1"/>
                  </a:moveTo>
                  <a:lnTo>
                    <a:pt x="0" y="2780"/>
                  </a:lnTo>
                  <a:lnTo>
                    <a:pt x="308" y="2860"/>
                  </a:lnTo>
                  <a:lnTo>
                    <a:pt x="1039" y="83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13"/>
          <p:cNvSpPr/>
          <p:nvPr/>
        </p:nvSpPr>
        <p:spPr>
          <a:xfrm>
            <a:off x="7751312" y="2923125"/>
            <a:ext cx="127500" cy="127500"/>
          </a:xfrm>
          <a:prstGeom prst="donut">
            <a:avLst>
              <a:gd name="adj" fmla="val 2030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8465262" y="4498554"/>
            <a:ext cx="219900" cy="219900"/>
          </a:xfrm>
          <a:prstGeom prst="donut">
            <a:avLst>
              <a:gd name="adj" fmla="val 1488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13"/>
          <p:cNvGrpSpPr/>
          <p:nvPr/>
        </p:nvGrpSpPr>
        <p:grpSpPr>
          <a:xfrm>
            <a:off x="585011" y="1604660"/>
            <a:ext cx="187474" cy="183369"/>
            <a:chOff x="1115663" y="1586275"/>
            <a:chExt cx="73075" cy="71475"/>
          </a:xfrm>
        </p:grpSpPr>
        <p:sp>
          <p:nvSpPr>
            <p:cNvPr id="69" name="Google Shape;69;p13"/>
            <p:cNvSpPr/>
            <p:nvPr/>
          </p:nvSpPr>
          <p:spPr>
            <a:xfrm>
              <a:off x="1115663" y="1586950"/>
              <a:ext cx="71425" cy="70200"/>
            </a:xfrm>
            <a:custGeom>
              <a:avLst/>
              <a:gdLst/>
              <a:ahLst/>
              <a:cxnLst/>
              <a:rect l="l" t="t" r="r" b="b"/>
              <a:pathLst>
                <a:path w="2857" h="2808" extrusionOk="0">
                  <a:moveTo>
                    <a:pt x="2395" y="314"/>
                  </a:moveTo>
                  <a:cubicBezTo>
                    <a:pt x="2434" y="314"/>
                    <a:pt x="2470" y="329"/>
                    <a:pt x="2497" y="356"/>
                  </a:cubicBezTo>
                  <a:cubicBezTo>
                    <a:pt x="2524" y="383"/>
                    <a:pt x="2539" y="419"/>
                    <a:pt x="2539" y="457"/>
                  </a:cubicBezTo>
                  <a:cubicBezTo>
                    <a:pt x="2539" y="495"/>
                    <a:pt x="2524" y="531"/>
                    <a:pt x="2497" y="558"/>
                  </a:cubicBezTo>
                  <a:lnTo>
                    <a:pt x="606" y="2447"/>
                  </a:lnTo>
                  <a:cubicBezTo>
                    <a:pt x="578" y="2475"/>
                    <a:pt x="541" y="2489"/>
                    <a:pt x="505" y="2489"/>
                  </a:cubicBezTo>
                  <a:cubicBezTo>
                    <a:pt x="468" y="2489"/>
                    <a:pt x="432" y="2475"/>
                    <a:pt x="404" y="2447"/>
                  </a:cubicBezTo>
                  <a:cubicBezTo>
                    <a:pt x="349" y="2392"/>
                    <a:pt x="349" y="2301"/>
                    <a:pt x="404" y="2245"/>
                  </a:cubicBezTo>
                  <a:lnTo>
                    <a:pt x="2295" y="356"/>
                  </a:lnTo>
                  <a:cubicBezTo>
                    <a:pt x="2322" y="329"/>
                    <a:pt x="2358" y="314"/>
                    <a:pt x="2395" y="314"/>
                  </a:cubicBezTo>
                  <a:close/>
                  <a:moveTo>
                    <a:pt x="2395" y="0"/>
                  </a:moveTo>
                  <a:cubicBezTo>
                    <a:pt x="2275" y="0"/>
                    <a:pt x="2156" y="44"/>
                    <a:pt x="2069" y="132"/>
                  </a:cubicBezTo>
                  <a:lnTo>
                    <a:pt x="180" y="2021"/>
                  </a:lnTo>
                  <a:cubicBezTo>
                    <a:pt x="0" y="2200"/>
                    <a:pt x="0" y="2493"/>
                    <a:pt x="180" y="2673"/>
                  </a:cubicBezTo>
                  <a:cubicBezTo>
                    <a:pt x="269" y="2762"/>
                    <a:pt x="387" y="2807"/>
                    <a:pt x="506" y="2807"/>
                  </a:cubicBezTo>
                  <a:cubicBezTo>
                    <a:pt x="624" y="2807"/>
                    <a:pt x="742" y="2762"/>
                    <a:pt x="831" y="2673"/>
                  </a:cubicBezTo>
                  <a:lnTo>
                    <a:pt x="2721" y="783"/>
                  </a:lnTo>
                  <a:cubicBezTo>
                    <a:pt x="2808" y="697"/>
                    <a:pt x="2857" y="580"/>
                    <a:pt x="2857" y="457"/>
                  </a:cubicBezTo>
                  <a:cubicBezTo>
                    <a:pt x="2857" y="333"/>
                    <a:pt x="2808" y="218"/>
                    <a:pt x="2721" y="132"/>
                  </a:cubicBezTo>
                  <a:cubicBezTo>
                    <a:pt x="2634" y="44"/>
                    <a:pt x="2515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1159763" y="1628750"/>
              <a:ext cx="28975" cy="29000"/>
            </a:xfrm>
            <a:custGeom>
              <a:avLst/>
              <a:gdLst/>
              <a:ahLst/>
              <a:cxnLst/>
              <a:rect l="l" t="t" r="r" b="b"/>
              <a:pathLst>
                <a:path w="1159" h="1160" extrusionOk="0">
                  <a:moveTo>
                    <a:pt x="579" y="319"/>
                  </a:moveTo>
                  <a:cubicBezTo>
                    <a:pt x="724" y="319"/>
                    <a:pt x="840" y="436"/>
                    <a:pt x="840" y="581"/>
                  </a:cubicBezTo>
                  <a:cubicBezTo>
                    <a:pt x="840" y="724"/>
                    <a:pt x="724" y="841"/>
                    <a:pt x="579" y="841"/>
                  </a:cubicBezTo>
                  <a:cubicBezTo>
                    <a:pt x="435" y="841"/>
                    <a:pt x="319" y="724"/>
                    <a:pt x="319" y="581"/>
                  </a:cubicBezTo>
                  <a:cubicBezTo>
                    <a:pt x="319" y="436"/>
                    <a:pt x="435" y="319"/>
                    <a:pt x="579" y="319"/>
                  </a:cubicBezTo>
                  <a:close/>
                  <a:moveTo>
                    <a:pt x="579" y="1"/>
                  </a:moveTo>
                  <a:cubicBezTo>
                    <a:pt x="260" y="1"/>
                    <a:pt x="0" y="261"/>
                    <a:pt x="0" y="581"/>
                  </a:cubicBezTo>
                  <a:cubicBezTo>
                    <a:pt x="0" y="899"/>
                    <a:pt x="260" y="1159"/>
                    <a:pt x="579" y="1159"/>
                  </a:cubicBezTo>
                  <a:cubicBezTo>
                    <a:pt x="899" y="1159"/>
                    <a:pt x="1159" y="899"/>
                    <a:pt x="1159" y="581"/>
                  </a:cubicBezTo>
                  <a:cubicBezTo>
                    <a:pt x="1159" y="261"/>
                    <a:pt x="899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1116138" y="1586275"/>
              <a:ext cx="29000" cy="28975"/>
            </a:xfrm>
            <a:custGeom>
              <a:avLst/>
              <a:gdLst/>
              <a:ahLst/>
              <a:cxnLst/>
              <a:rect l="l" t="t" r="r" b="b"/>
              <a:pathLst>
                <a:path w="1160" h="1159" extrusionOk="0">
                  <a:moveTo>
                    <a:pt x="579" y="317"/>
                  </a:moveTo>
                  <a:cubicBezTo>
                    <a:pt x="724" y="317"/>
                    <a:pt x="841" y="435"/>
                    <a:pt x="841" y="579"/>
                  </a:cubicBezTo>
                  <a:cubicBezTo>
                    <a:pt x="841" y="724"/>
                    <a:pt x="724" y="840"/>
                    <a:pt x="579" y="840"/>
                  </a:cubicBezTo>
                  <a:cubicBezTo>
                    <a:pt x="436" y="840"/>
                    <a:pt x="319" y="724"/>
                    <a:pt x="319" y="579"/>
                  </a:cubicBezTo>
                  <a:cubicBezTo>
                    <a:pt x="319" y="435"/>
                    <a:pt x="436" y="317"/>
                    <a:pt x="579" y="317"/>
                  </a:cubicBezTo>
                  <a:close/>
                  <a:moveTo>
                    <a:pt x="579" y="0"/>
                  </a:moveTo>
                  <a:cubicBezTo>
                    <a:pt x="261" y="0"/>
                    <a:pt x="1" y="259"/>
                    <a:pt x="1" y="579"/>
                  </a:cubicBezTo>
                  <a:cubicBezTo>
                    <a:pt x="1" y="898"/>
                    <a:pt x="261" y="1159"/>
                    <a:pt x="579" y="1159"/>
                  </a:cubicBezTo>
                  <a:cubicBezTo>
                    <a:pt x="899" y="1159"/>
                    <a:pt x="1159" y="898"/>
                    <a:pt x="1159" y="579"/>
                  </a:cubicBezTo>
                  <a:cubicBezTo>
                    <a:pt x="1159" y="259"/>
                    <a:pt x="899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13"/>
          <p:cNvGrpSpPr/>
          <p:nvPr/>
        </p:nvGrpSpPr>
        <p:grpSpPr>
          <a:xfrm rot="899991">
            <a:off x="696788" y="-356000"/>
            <a:ext cx="1615192" cy="1782002"/>
            <a:chOff x="2973525" y="1825950"/>
            <a:chExt cx="533825" cy="588975"/>
          </a:xfrm>
        </p:grpSpPr>
        <p:sp>
          <p:nvSpPr>
            <p:cNvPr id="73" name="Google Shape;73;p13"/>
            <p:cNvSpPr/>
            <p:nvPr/>
          </p:nvSpPr>
          <p:spPr>
            <a:xfrm>
              <a:off x="2988075" y="1852625"/>
              <a:ext cx="519275" cy="562300"/>
            </a:xfrm>
            <a:custGeom>
              <a:avLst/>
              <a:gdLst/>
              <a:ahLst/>
              <a:cxnLst/>
              <a:rect l="l" t="t" r="r" b="b"/>
              <a:pathLst>
                <a:path w="20771" h="22492" extrusionOk="0">
                  <a:moveTo>
                    <a:pt x="7850" y="0"/>
                  </a:moveTo>
                  <a:cubicBezTo>
                    <a:pt x="7834" y="0"/>
                    <a:pt x="7820" y="9"/>
                    <a:pt x="7813" y="24"/>
                  </a:cubicBezTo>
                  <a:lnTo>
                    <a:pt x="11" y="16258"/>
                  </a:lnTo>
                  <a:cubicBezTo>
                    <a:pt x="0" y="16279"/>
                    <a:pt x="9" y="16303"/>
                    <a:pt x="30" y="16313"/>
                  </a:cubicBezTo>
                  <a:lnTo>
                    <a:pt x="12868" y="22483"/>
                  </a:lnTo>
                  <a:cubicBezTo>
                    <a:pt x="12881" y="22489"/>
                    <a:pt x="12894" y="22492"/>
                    <a:pt x="12908" y="22492"/>
                  </a:cubicBezTo>
                  <a:cubicBezTo>
                    <a:pt x="12942" y="22492"/>
                    <a:pt x="12974" y="22473"/>
                    <a:pt x="12989" y="22441"/>
                  </a:cubicBezTo>
                  <a:lnTo>
                    <a:pt x="20749" y="6296"/>
                  </a:lnTo>
                  <a:cubicBezTo>
                    <a:pt x="20770" y="6251"/>
                    <a:pt x="20752" y="6196"/>
                    <a:pt x="20706" y="6175"/>
                  </a:cubicBezTo>
                  <a:lnTo>
                    <a:pt x="7868" y="4"/>
                  </a:lnTo>
                  <a:cubicBezTo>
                    <a:pt x="7862" y="1"/>
                    <a:pt x="7856" y="0"/>
                    <a:pt x="78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2974500" y="1825950"/>
              <a:ext cx="523425" cy="563875"/>
            </a:xfrm>
            <a:custGeom>
              <a:avLst/>
              <a:gdLst/>
              <a:ahLst/>
              <a:cxnLst/>
              <a:rect l="l" t="t" r="r" b="b"/>
              <a:pathLst>
                <a:path w="20937" h="22555" extrusionOk="0">
                  <a:moveTo>
                    <a:pt x="8051" y="319"/>
                  </a:moveTo>
                  <a:cubicBezTo>
                    <a:pt x="8069" y="319"/>
                    <a:pt x="8086" y="322"/>
                    <a:pt x="8104" y="331"/>
                  </a:cubicBezTo>
                  <a:lnTo>
                    <a:pt x="20249" y="6169"/>
                  </a:lnTo>
                  <a:cubicBezTo>
                    <a:pt x="20477" y="6279"/>
                    <a:pt x="20575" y="6555"/>
                    <a:pt x="20464" y="6783"/>
                  </a:cubicBezTo>
                  <a:lnTo>
                    <a:pt x="13162" y="21974"/>
                  </a:lnTo>
                  <a:cubicBezTo>
                    <a:pt x="13109" y="22085"/>
                    <a:pt x="13015" y="22168"/>
                    <a:pt x="12898" y="22210"/>
                  </a:cubicBezTo>
                  <a:cubicBezTo>
                    <a:pt x="12849" y="22227"/>
                    <a:pt x="12798" y="22236"/>
                    <a:pt x="12747" y="22236"/>
                  </a:cubicBezTo>
                  <a:cubicBezTo>
                    <a:pt x="12679" y="22236"/>
                    <a:pt x="12610" y="22221"/>
                    <a:pt x="12547" y="22191"/>
                  </a:cubicBezTo>
                  <a:lnTo>
                    <a:pt x="403" y="16352"/>
                  </a:lnTo>
                  <a:cubicBezTo>
                    <a:pt x="373" y="16338"/>
                    <a:pt x="351" y="16313"/>
                    <a:pt x="340" y="16282"/>
                  </a:cubicBezTo>
                  <a:cubicBezTo>
                    <a:pt x="330" y="16252"/>
                    <a:pt x="331" y="16219"/>
                    <a:pt x="346" y="16189"/>
                  </a:cubicBezTo>
                  <a:lnTo>
                    <a:pt x="7941" y="388"/>
                  </a:lnTo>
                  <a:cubicBezTo>
                    <a:pt x="7962" y="345"/>
                    <a:pt x="8006" y="319"/>
                    <a:pt x="8051" y="319"/>
                  </a:cubicBezTo>
                  <a:close/>
                  <a:moveTo>
                    <a:pt x="8051" y="0"/>
                  </a:moveTo>
                  <a:cubicBezTo>
                    <a:pt x="7888" y="0"/>
                    <a:pt x="7730" y="93"/>
                    <a:pt x="7654" y="251"/>
                  </a:cubicBezTo>
                  <a:lnTo>
                    <a:pt x="59" y="16051"/>
                  </a:lnTo>
                  <a:cubicBezTo>
                    <a:pt x="7" y="16158"/>
                    <a:pt x="1" y="16277"/>
                    <a:pt x="40" y="16388"/>
                  </a:cubicBezTo>
                  <a:cubicBezTo>
                    <a:pt x="78" y="16498"/>
                    <a:pt x="159" y="16588"/>
                    <a:pt x="264" y="16639"/>
                  </a:cubicBezTo>
                  <a:lnTo>
                    <a:pt x="12410" y="22476"/>
                  </a:lnTo>
                  <a:cubicBezTo>
                    <a:pt x="12516" y="22529"/>
                    <a:pt x="12631" y="22554"/>
                    <a:pt x="12746" y="22554"/>
                  </a:cubicBezTo>
                  <a:cubicBezTo>
                    <a:pt x="12833" y="22554"/>
                    <a:pt x="12919" y="22539"/>
                    <a:pt x="13005" y="22509"/>
                  </a:cubicBezTo>
                  <a:cubicBezTo>
                    <a:pt x="13200" y="22440"/>
                    <a:pt x="13359" y="22300"/>
                    <a:pt x="13449" y="22112"/>
                  </a:cubicBezTo>
                  <a:lnTo>
                    <a:pt x="20751" y="6922"/>
                  </a:lnTo>
                  <a:cubicBezTo>
                    <a:pt x="20936" y="6535"/>
                    <a:pt x="20773" y="6069"/>
                    <a:pt x="20386" y="5882"/>
                  </a:cubicBezTo>
                  <a:lnTo>
                    <a:pt x="8242" y="44"/>
                  </a:lnTo>
                  <a:cubicBezTo>
                    <a:pt x="8181" y="15"/>
                    <a:pt x="8116" y="0"/>
                    <a:pt x="8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3049050" y="1917625"/>
              <a:ext cx="135175" cy="269475"/>
            </a:xfrm>
            <a:custGeom>
              <a:avLst/>
              <a:gdLst/>
              <a:ahLst/>
              <a:cxnLst/>
              <a:rect l="l" t="t" r="r" b="b"/>
              <a:pathLst>
                <a:path w="5407" h="10779" extrusionOk="0">
                  <a:moveTo>
                    <a:pt x="5119" y="1"/>
                  </a:moveTo>
                  <a:lnTo>
                    <a:pt x="1" y="10641"/>
                  </a:lnTo>
                  <a:lnTo>
                    <a:pt x="288" y="10779"/>
                  </a:lnTo>
                  <a:lnTo>
                    <a:pt x="5406" y="138"/>
                  </a:lnTo>
                  <a:lnTo>
                    <a:pt x="5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3173725" y="1992625"/>
              <a:ext cx="216450" cy="185075"/>
            </a:xfrm>
            <a:custGeom>
              <a:avLst/>
              <a:gdLst/>
              <a:ahLst/>
              <a:cxnLst/>
              <a:rect l="l" t="t" r="r" b="b"/>
              <a:pathLst>
                <a:path w="8658" h="7403" extrusionOk="0">
                  <a:moveTo>
                    <a:pt x="2048" y="0"/>
                  </a:moveTo>
                  <a:cubicBezTo>
                    <a:pt x="2034" y="0"/>
                    <a:pt x="2021" y="8"/>
                    <a:pt x="2014" y="22"/>
                  </a:cubicBezTo>
                  <a:lnTo>
                    <a:pt x="10" y="4193"/>
                  </a:lnTo>
                  <a:cubicBezTo>
                    <a:pt x="1" y="4211"/>
                    <a:pt x="8" y="4233"/>
                    <a:pt x="28" y="4242"/>
                  </a:cubicBezTo>
                  <a:lnTo>
                    <a:pt x="6593" y="7398"/>
                  </a:lnTo>
                  <a:cubicBezTo>
                    <a:pt x="6599" y="7401"/>
                    <a:pt x="6605" y="7402"/>
                    <a:pt x="6611" y="7402"/>
                  </a:cubicBezTo>
                  <a:cubicBezTo>
                    <a:pt x="6625" y="7402"/>
                    <a:pt x="6638" y="7394"/>
                    <a:pt x="6644" y="7381"/>
                  </a:cubicBezTo>
                  <a:lnTo>
                    <a:pt x="8649" y="3211"/>
                  </a:lnTo>
                  <a:cubicBezTo>
                    <a:pt x="8658" y="3191"/>
                    <a:pt x="8649" y="3169"/>
                    <a:pt x="8631" y="3160"/>
                  </a:cubicBezTo>
                  <a:lnTo>
                    <a:pt x="2064" y="4"/>
                  </a:lnTo>
                  <a:cubicBezTo>
                    <a:pt x="2059" y="2"/>
                    <a:pt x="2053" y="0"/>
                    <a:pt x="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3167975" y="1975300"/>
              <a:ext cx="222275" cy="189400"/>
            </a:xfrm>
            <a:custGeom>
              <a:avLst/>
              <a:gdLst/>
              <a:ahLst/>
              <a:cxnLst/>
              <a:rect l="l" t="t" r="r" b="b"/>
              <a:pathLst>
                <a:path w="8891" h="7576" extrusionOk="0">
                  <a:moveTo>
                    <a:pt x="2244" y="319"/>
                  </a:moveTo>
                  <a:cubicBezTo>
                    <a:pt x="2259" y="319"/>
                    <a:pt x="2273" y="322"/>
                    <a:pt x="2286" y="328"/>
                  </a:cubicBezTo>
                  <a:lnTo>
                    <a:pt x="8460" y="3295"/>
                  </a:lnTo>
                  <a:cubicBezTo>
                    <a:pt x="8508" y="3319"/>
                    <a:pt x="8527" y="3376"/>
                    <a:pt x="8505" y="3424"/>
                  </a:cubicBezTo>
                  <a:lnTo>
                    <a:pt x="6689" y="7201"/>
                  </a:lnTo>
                  <a:cubicBezTo>
                    <a:pt x="6672" y="7236"/>
                    <a:pt x="6637" y="7257"/>
                    <a:pt x="6601" y="7257"/>
                  </a:cubicBezTo>
                  <a:cubicBezTo>
                    <a:pt x="6587" y="7257"/>
                    <a:pt x="6573" y="7254"/>
                    <a:pt x="6560" y="7248"/>
                  </a:cubicBezTo>
                  <a:lnTo>
                    <a:pt x="6560" y="7246"/>
                  </a:lnTo>
                  <a:lnTo>
                    <a:pt x="388" y="4279"/>
                  </a:lnTo>
                  <a:cubicBezTo>
                    <a:pt x="364" y="4268"/>
                    <a:pt x="346" y="4249"/>
                    <a:pt x="339" y="4225"/>
                  </a:cubicBezTo>
                  <a:cubicBezTo>
                    <a:pt x="330" y="4200"/>
                    <a:pt x="331" y="4174"/>
                    <a:pt x="341" y="4150"/>
                  </a:cubicBezTo>
                  <a:lnTo>
                    <a:pt x="2158" y="373"/>
                  </a:lnTo>
                  <a:cubicBezTo>
                    <a:pt x="2170" y="350"/>
                    <a:pt x="2189" y="332"/>
                    <a:pt x="2213" y="323"/>
                  </a:cubicBezTo>
                  <a:cubicBezTo>
                    <a:pt x="2223" y="320"/>
                    <a:pt x="2234" y="319"/>
                    <a:pt x="2244" y="319"/>
                  </a:cubicBezTo>
                  <a:close/>
                  <a:moveTo>
                    <a:pt x="2246" y="0"/>
                  </a:moveTo>
                  <a:cubicBezTo>
                    <a:pt x="2092" y="0"/>
                    <a:pt x="1943" y="87"/>
                    <a:pt x="1871" y="235"/>
                  </a:cubicBezTo>
                  <a:lnTo>
                    <a:pt x="56" y="4013"/>
                  </a:lnTo>
                  <a:cubicBezTo>
                    <a:pt x="7" y="4113"/>
                    <a:pt x="1" y="4225"/>
                    <a:pt x="38" y="4330"/>
                  </a:cubicBezTo>
                  <a:cubicBezTo>
                    <a:pt x="74" y="4434"/>
                    <a:pt x="150" y="4518"/>
                    <a:pt x="249" y="4567"/>
                  </a:cubicBezTo>
                  <a:lnTo>
                    <a:pt x="6423" y="7535"/>
                  </a:lnTo>
                  <a:cubicBezTo>
                    <a:pt x="6481" y="7562"/>
                    <a:pt x="6541" y="7575"/>
                    <a:pt x="6602" y="7575"/>
                  </a:cubicBezTo>
                  <a:cubicBezTo>
                    <a:pt x="6756" y="7575"/>
                    <a:pt x="6904" y="7488"/>
                    <a:pt x="6976" y="7340"/>
                  </a:cubicBezTo>
                  <a:lnTo>
                    <a:pt x="8792" y="3563"/>
                  </a:lnTo>
                  <a:cubicBezTo>
                    <a:pt x="8891" y="3357"/>
                    <a:pt x="8804" y="3108"/>
                    <a:pt x="8598" y="3010"/>
                  </a:cubicBezTo>
                  <a:lnTo>
                    <a:pt x="2425" y="41"/>
                  </a:lnTo>
                  <a:cubicBezTo>
                    <a:pt x="2368" y="13"/>
                    <a:pt x="2307" y="0"/>
                    <a:pt x="2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3128975" y="1859800"/>
              <a:ext cx="42850" cy="27525"/>
            </a:xfrm>
            <a:custGeom>
              <a:avLst/>
              <a:gdLst/>
              <a:ahLst/>
              <a:cxnLst/>
              <a:rect l="l" t="t" r="r" b="b"/>
              <a:pathLst>
                <a:path w="1714" h="1101" extrusionOk="0">
                  <a:moveTo>
                    <a:pt x="349" y="0"/>
                  </a:moveTo>
                  <a:cubicBezTo>
                    <a:pt x="235" y="0"/>
                    <a:pt x="126" y="64"/>
                    <a:pt x="73" y="175"/>
                  </a:cubicBezTo>
                  <a:cubicBezTo>
                    <a:pt x="0" y="327"/>
                    <a:pt x="64" y="510"/>
                    <a:pt x="217" y="583"/>
                  </a:cubicBezTo>
                  <a:lnTo>
                    <a:pt x="1230" y="1070"/>
                  </a:lnTo>
                  <a:cubicBezTo>
                    <a:pt x="1273" y="1091"/>
                    <a:pt x="1318" y="1101"/>
                    <a:pt x="1363" y="1101"/>
                  </a:cubicBezTo>
                  <a:cubicBezTo>
                    <a:pt x="1477" y="1101"/>
                    <a:pt x="1587" y="1036"/>
                    <a:pt x="1640" y="927"/>
                  </a:cubicBezTo>
                  <a:cubicBezTo>
                    <a:pt x="1713" y="774"/>
                    <a:pt x="1649" y="592"/>
                    <a:pt x="1496" y="519"/>
                  </a:cubicBezTo>
                  <a:lnTo>
                    <a:pt x="483" y="31"/>
                  </a:lnTo>
                  <a:cubicBezTo>
                    <a:pt x="440" y="10"/>
                    <a:pt x="39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3125350" y="1856600"/>
              <a:ext cx="48925" cy="33925"/>
            </a:xfrm>
            <a:custGeom>
              <a:avLst/>
              <a:gdLst/>
              <a:ahLst/>
              <a:cxnLst/>
              <a:rect l="l" t="t" r="r" b="b"/>
              <a:pathLst>
                <a:path w="1957" h="1357" extrusionOk="0">
                  <a:moveTo>
                    <a:pt x="494" y="256"/>
                  </a:moveTo>
                  <a:cubicBezTo>
                    <a:pt x="520" y="256"/>
                    <a:pt x="547" y="262"/>
                    <a:pt x="573" y="274"/>
                  </a:cubicBezTo>
                  <a:lnTo>
                    <a:pt x="1586" y="762"/>
                  </a:lnTo>
                  <a:cubicBezTo>
                    <a:pt x="1629" y="783"/>
                    <a:pt x="1661" y="819"/>
                    <a:pt x="1677" y="863"/>
                  </a:cubicBezTo>
                  <a:cubicBezTo>
                    <a:pt x="1692" y="908"/>
                    <a:pt x="1691" y="958"/>
                    <a:pt x="1670" y="999"/>
                  </a:cubicBezTo>
                  <a:cubicBezTo>
                    <a:pt x="1639" y="1064"/>
                    <a:pt x="1575" y="1101"/>
                    <a:pt x="1509" y="1101"/>
                  </a:cubicBezTo>
                  <a:cubicBezTo>
                    <a:pt x="1483" y="1101"/>
                    <a:pt x="1456" y="1095"/>
                    <a:pt x="1431" y="1083"/>
                  </a:cubicBezTo>
                  <a:lnTo>
                    <a:pt x="417" y="596"/>
                  </a:lnTo>
                  <a:cubicBezTo>
                    <a:pt x="327" y="554"/>
                    <a:pt x="290" y="446"/>
                    <a:pt x="333" y="358"/>
                  </a:cubicBezTo>
                  <a:cubicBezTo>
                    <a:pt x="363" y="294"/>
                    <a:pt x="427" y="256"/>
                    <a:pt x="494" y="256"/>
                  </a:cubicBezTo>
                  <a:close/>
                  <a:moveTo>
                    <a:pt x="496" y="0"/>
                  </a:moveTo>
                  <a:cubicBezTo>
                    <a:pt x="333" y="0"/>
                    <a:pt x="177" y="91"/>
                    <a:pt x="103" y="246"/>
                  </a:cubicBezTo>
                  <a:cubicBezTo>
                    <a:pt x="0" y="463"/>
                    <a:pt x="91" y="723"/>
                    <a:pt x="306" y="826"/>
                  </a:cubicBezTo>
                  <a:lnTo>
                    <a:pt x="1320" y="1313"/>
                  </a:lnTo>
                  <a:cubicBezTo>
                    <a:pt x="1381" y="1343"/>
                    <a:pt x="1444" y="1357"/>
                    <a:pt x="1508" y="1357"/>
                  </a:cubicBezTo>
                  <a:cubicBezTo>
                    <a:pt x="1670" y="1357"/>
                    <a:pt x="1825" y="1266"/>
                    <a:pt x="1900" y="1110"/>
                  </a:cubicBezTo>
                  <a:cubicBezTo>
                    <a:pt x="1951" y="1005"/>
                    <a:pt x="1957" y="887"/>
                    <a:pt x="1918" y="778"/>
                  </a:cubicBezTo>
                  <a:cubicBezTo>
                    <a:pt x="1881" y="669"/>
                    <a:pt x="1801" y="581"/>
                    <a:pt x="1697" y="530"/>
                  </a:cubicBezTo>
                  <a:lnTo>
                    <a:pt x="683" y="43"/>
                  </a:lnTo>
                  <a:cubicBezTo>
                    <a:pt x="623" y="14"/>
                    <a:pt x="559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3103650" y="1912425"/>
              <a:ext cx="42875" cy="27550"/>
            </a:xfrm>
            <a:custGeom>
              <a:avLst/>
              <a:gdLst/>
              <a:ahLst/>
              <a:cxnLst/>
              <a:rect l="l" t="t" r="r" b="b"/>
              <a:pathLst>
                <a:path w="1715" h="1102" extrusionOk="0">
                  <a:moveTo>
                    <a:pt x="350" y="0"/>
                  </a:moveTo>
                  <a:cubicBezTo>
                    <a:pt x="236" y="0"/>
                    <a:pt x="127" y="65"/>
                    <a:pt x="74" y="175"/>
                  </a:cubicBezTo>
                  <a:cubicBezTo>
                    <a:pt x="1" y="327"/>
                    <a:pt x="65" y="509"/>
                    <a:pt x="218" y="583"/>
                  </a:cubicBezTo>
                  <a:lnTo>
                    <a:pt x="1231" y="1070"/>
                  </a:lnTo>
                  <a:cubicBezTo>
                    <a:pt x="1274" y="1091"/>
                    <a:pt x="1320" y="1101"/>
                    <a:pt x="1365" y="1101"/>
                  </a:cubicBezTo>
                  <a:cubicBezTo>
                    <a:pt x="1479" y="1101"/>
                    <a:pt x="1588" y="1037"/>
                    <a:pt x="1641" y="927"/>
                  </a:cubicBezTo>
                  <a:cubicBezTo>
                    <a:pt x="1714" y="774"/>
                    <a:pt x="1650" y="592"/>
                    <a:pt x="1497" y="518"/>
                  </a:cubicBezTo>
                  <a:lnTo>
                    <a:pt x="484" y="31"/>
                  </a:lnTo>
                  <a:cubicBezTo>
                    <a:pt x="441" y="10"/>
                    <a:pt x="395" y="0"/>
                    <a:pt x="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3100000" y="1909225"/>
              <a:ext cx="48975" cy="33925"/>
            </a:xfrm>
            <a:custGeom>
              <a:avLst/>
              <a:gdLst/>
              <a:ahLst/>
              <a:cxnLst/>
              <a:rect l="l" t="t" r="r" b="b"/>
              <a:pathLst>
                <a:path w="1959" h="1357" extrusionOk="0">
                  <a:moveTo>
                    <a:pt x="496" y="256"/>
                  </a:moveTo>
                  <a:cubicBezTo>
                    <a:pt x="523" y="256"/>
                    <a:pt x="549" y="262"/>
                    <a:pt x="575" y="274"/>
                  </a:cubicBezTo>
                  <a:lnTo>
                    <a:pt x="1588" y="762"/>
                  </a:lnTo>
                  <a:cubicBezTo>
                    <a:pt x="1631" y="782"/>
                    <a:pt x="1663" y="818"/>
                    <a:pt x="1679" y="863"/>
                  </a:cubicBezTo>
                  <a:cubicBezTo>
                    <a:pt x="1696" y="908"/>
                    <a:pt x="1693" y="957"/>
                    <a:pt x="1672" y="1001"/>
                  </a:cubicBezTo>
                  <a:cubicBezTo>
                    <a:pt x="1651" y="1043"/>
                    <a:pt x="1615" y="1075"/>
                    <a:pt x="1570" y="1092"/>
                  </a:cubicBezTo>
                  <a:cubicBezTo>
                    <a:pt x="1551" y="1098"/>
                    <a:pt x="1531" y="1101"/>
                    <a:pt x="1512" y="1101"/>
                  </a:cubicBezTo>
                  <a:cubicBezTo>
                    <a:pt x="1485" y="1101"/>
                    <a:pt x="1458" y="1095"/>
                    <a:pt x="1433" y="1083"/>
                  </a:cubicBezTo>
                  <a:lnTo>
                    <a:pt x="419" y="596"/>
                  </a:lnTo>
                  <a:cubicBezTo>
                    <a:pt x="331" y="554"/>
                    <a:pt x="292" y="446"/>
                    <a:pt x="335" y="358"/>
                  </a:cubicBezTo>
                  <a:cubicBezTo>
                    <a:pt x="366" y="294"/>
                    <a:pt x="430" y="256"/>
                    <a:pt x="496" y="256"/>
                  </a:cubicBezTo>
                  <a:close/>
                  <a:moveTo>
                    <a:pt x="496" y="1"/>
                  </a:moveTo>
                  <a:cubicBezTo>
                    <a:pt x="334" y="1"/>
                    <a:pt x="179" y="92"/>
                    <a:pt x="105" y="247"/>
                  </a:cubicBezTo>
                  <a:cubicBezTo>
                    <a:pt x="1" y="463"/>
                    <a:pt x="92" y="723"/>
                    <a:pt x="308" y="826"/>
                  </a:cubicBezTo>
                  <a:lnTo>
                    <a:pt x="1322" y="1313"/>
                  </a:lnTo>
                  <a:cubicBezTo>
                    <a:pt x="1382" y="1343"/>
                    <a:pt x="1446" y="1356"/>
                    <a:pt x="1510" y="1356"/>
                  </a:cubicBezTo>
                  <a:cubicBezTo>
                    <a:pt x="1558" y="1356"/>
                    <a:pt x="1607" y="1349"/>
                    <a:pt x="1654" y="1333"/>
                  </a:cubicBezTo>
                  <a:cubicBezTo>
                    <a:pt x="1763" y="1294"/>
                    <a:pt x="1851" y="1214"/>
                    <a:pt x="1902" y="1110"/>
                  </a:cubicBezTo>
                  <a:cubicBezTo>
                    <a:pt x="1953" y="1005"/>
                    <a:pt x="1959" y="889"/>
                    <a:pt x="1920" y="778"/>
                  </a:cubicBezTo>
                  <a:cubicBezTo>
                    <a:pt x="1881" y="669"/>
                    <a:pt x="1803" y="581"/>
                    <a:pt x="1699" y="531"/>
                  </a:cubicBezTo>
                  <a:lnTo>
                    <a:pt x="685" y="44"/>
                  </a:lnTo>
                  <a:cubicBezTo>
                    <a:pt x="624" y="15"/>
                    <a:pt x="560" y="1"/>
                    <a:pt x="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3078350" y="1965050"/>
              <a:ext cx="42875" cy="27550"/>
            </a:xfrm>
            <a:custGeom>
              <a:avLst/>
              <a:gdLst/>
              <a:ahLst/>
              <a:cxnLst/>
              <a:rect l="l" t="t" r="r" b="b"/>
              <a:pathLst>
                <a:path w="1715" h="1102" extrusionOk="0">
                  <a:moveTo>
                    <a:pt x="351" y="1"/>
                  </a:moveTo>
                  <a:cubicBezTo>
                    <a:pt x="237" y="1"/>
                    <a:pt x="127" y="65"/>
                    <a:pt x="74" y="174"/>
                  </a:cubicBezTo>
                  <a:cubicBezTo>
                    <a:pt x="1" y="327"/>
                    <a:pt x="65" y="511"/>
                    <a:pt x="218" y="584"/>
                  </a:cubicBezTo>
                  <a:lnTo>
                    <a:pt x="1231" y="1071"/>
                  </a:lnTo>
                  <a:cubicBezTo>
                    <a:pt x="1274" y="1092"/>
                    <a:pt x="1320" y="1102"/>
                    <a:pt x="1364" y="1102"/>
                  </a:cubicBezTo>
                  <a:cubicBezTo>
                    <a:pt x="1479" y="1102"/>
                    <a:pt x="1588" y="1037"/>
                    <a:pt x="1641" y="928"/>
                  </a:cubicBezTo>
                  <a:cubicBezTo>
                    <a:pt x="1714" y="775"/>
                    <a:pt x="1650" y="591"/>
                    <a:pt x="1497" y="518"/>
                  </a:cubicBezTo>
                  <a:lnTo>
                    <a:pt x="484" y="31"/>
                  </a:lnTo>
                  <a:cubicBezTo>
                    <a:pt x="441" y="10"/>
                    <a:pt x="396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3074725" y="1961850"/>
              <a:ext cx="48950" cy="33925"/>
            </a:xfrm>
            <a:custGeom>
              <a:avLst/>
              <a:gdLst/>
              <a:ahLst/>
              <a:cxnLst/>
              <a:rect l="l" t="t" r="r" b="b"/>
              <a:pathLst>
                <a:path w="1958" h="1357" extrusionOk="0">
                  <a:moveTo>
                    <a:pt x="495" y="256"/>
                  </a:moveTo>
                  <a:cubicBezTo>
                    <a:pt x="522" y="256"/>
                    <a:pt x="548" y="262"/>
                    <a:pt x="574" y="274"/>
                  </a:cubicBezTo>
                  <a:lnTo>
                    <a:pt x="1587" y="761"/>
                  </a:lnTo>
                  <a:cubicBezTo>
                    <a:pt x="1630" y="782"/>
                    <a:pt x="1662" y="818"/>
                    <a:pt x="1678" y="863"/>
                  </a:cubicBezTo>
                  <a:cubicBezTo>
                    <a:pt x="1695" y="908"/>
                    <a:pt x="1692" y="957"/>
                    <a:pt x="1671" y="1000"/>
                  </a:cubicBezTo>
                  <a:cubicBezTo>
                    <a:pt x="1639" y="1064"/>
                    <a:pt x="1575" y="1101"/>
                    <a:pt x="1508" y="1101"/>
                  </a:cubicBezTo>
                  <a:cubicBezTo>
                    <a:pt x="1483" y="1101"/>
                    <a:pt x="1456" y="1096"/>
                    <a:pt x="1432" y="1084"/>
                  </a:cubicBezTo>
                  <a:lnTo>
                    <a:pt x="418" y="597"/>
                  </a:lnTo>
                  <a:cubicBezTo>
                    <a:pt x="330" y="553"/>
                    <a:pt x="291" y="446"/>
                    <a:pt x="334" y="358"/>
                  </a:cubicBezTo>
                  <a:cubicBezTo>
                    <a:pt x="365" y="293"/>
                    <a:pt x="429" y="256"/>
                    <a:pt x="495" y="256"/>
                  </a:cubicBezTo>
                  <a:close/>
                  <a:moveTo>
                    <a:pt x="496" y="0"/>
                  </a:moveTo>
                  <a:cubicBezTo>
                    <a:pt x="335" y="0"/>
                    <a:pt x="179" y="91"/>
                    <a:pt x="104" y="247"/>
                  </a:cubicBezTo>
                  <a:cubicBezTo>
                    <a:pt x="1" y="462"/>
                    <a:pt x="92" y="722"/>
                    <a:pt x="307" y="827"/>
                  </a:cubicBezTo>
                  <a:lnTo>
                    <a:pt x="1321" y="1314"/>
                  </a:lnTo>
                  <a:cubicBezTo>
                    <a:pt x="1382" y="1343"/>
                    <a:pt x="1447" y="1356"/>
                    <a:pt x="1509" y="1356"/>
                  </a:cubicBezTo>
                  <a:cubicBezTo>
                    <a:pt x="1671" y="1356"/>
                    <a:pt x="1826" y="1265"/>
                    <a:pt x="1901" y="1110"/>
                  </a:cubicBezTo>
                  <a:cubicBezTo>
                    <a:pt x="1952" y="1006"/>
                    <a:pt x="1958" y="888"/>
                    <a:pt x="1920" y="778"/>
                  </a:cubicBezTo>
                  <a:cubicBezTo>
                    <a:pt x="1882" y="669"/>
                    <a:pt x="1802" y="580"/>
                    <a:pt x="1698" y="531"/>
                  </a:cubicBezTo>
                  <a:lnTo>
                    <a:pt x="684" y="44"/>
                  </a:lnTo>
                  <a:cubicBezTo>
                    <a:pt x="624" y="14"/>
                    <a:pt x="559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3053050" y="2017675"/>
              <a:ext cx="42875" cy="27550"/>
            </a:xfrm>
            <a:custGeom>
              <a:avLst/>
              <a:gdLst/>
              <a:ahLst/>
              <a:cxnLst/>
              <a:rect l="l" t="t" r="r" b="b"/>
              <a:pathLst>
                <a:path w="1715" h="1102" extrusionOk="0">
                  <a:moveTo>
                    <a:pt x="351" y="0"/>
                  </a:moveTo>
                  <a:cubicBezTo>
                    <a:pt x="237" y="0"/>
                    <a:pt x="127" y="64"/>
                    <a:pt x="74" y="174"/>
                  </a:cubicBezTo>
                  <a:cubicBezTo>
                    <a:pt x="1" y="327"/>
                    <a:pt x="65" y="510"/>
                    <a:pt x="218" y="584"/>
                  </a:cubicBezTo>
                  <a:lnTo>
                    <a:pt x="1231" y="1071"/>
                  </a:lnTo>
                  <a:cubicBezTo>
                    <a:pt x="1274" y="1092"/>
                    <a:pt x="1320" y="1101"/>
                    <a:pt x="1364" y="1101"/>
                  </a:cubicBezTo>
                  <a:cubicBezTo>
                    <a:pt x="1479" y="1101"/>
                    <a:pt x="1588" y="1037"/>
                    <a:pt x="1641" y="928"/>
                  </a:cubicBezTo>
                  <a:cubicBezTo>
                    <a:pt x="1714" y="775"/>
                    <a:pt x="1650" y="591"/>
                    <a:pt x="1497" y="518"/>
                  </a:cubicBezTo>
                  <a:lnTo>
                    <a:pt x="484" y="31"/>
                  </a:lnTo>
                  <a:cubicBezTo>
                    <a:pt x="441" y="10"/>
                    <a:pt x="39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3050600" y="2014475"/>
              <a:ext cx="48975" cy="33950"/>
            </a:xfrm>
            <a:custGeom>
              <a:avLst/>
              <a:gdLst/>
              <a:ahLst/>
              <a:cxnLst/>
              <a:rect l="l" t="t" r="r" b="b"/>
              <a:pathLst>
                <a:path w="1959" h="1358" extrusionOk="0">
                  <a:moveTo>
                    <a:pt x="449" y="256"/>
                  </a:moveTo>
                  <a:cubicBezTo>
                    <a:pt x="476" y="256"/>
                    <a:pt x="502" y="262"/>
                    <a:pt x="526" y="274"/>
                  </a:cubicBezTo>
                  <a:lnTo>
                    <a:pt x="1540" y="761"/>
                  </a:lnTo>
                  <a:cubicBezTo>
                    <a:pt x="1630" y="804"/>
                    <a:pt x="1667" y="911"/>
                    <a:pt x="1624" y="1000"/>
                  </a:cubicBezTo>
                  <a:cubicBezTo>
                    <a:pt x="1593" y="1064"/>
                    <a:pt x="1529" y="1101"/>
                    <a:pt x="1462" y="1101"/>
                  </a:cubicBezTo>
                  <a:cubicBezTo>
                    <a:pt x="1436" y="1101"/>
                    <a:pt x="1409" y="1096"/>
                    <a:pt x="1385" y="1084"/>
                  </a:cubicBezTo>
                  <a:lnTo>
                    <a:pt x="371" y="597"/>
                  </a:lnTo>
                  <a:cubicBezTo>
                    <a:pt x="328" y="576"/>
                    <a:pt x="296" y="540"/>
                    <a:pt x="280" y="493"/>
                  </a:cubicBezTo>
                  <a:cubicBezTo>
                    <a:pt x="265" y="449"/>
                    <a:pt x="266" y="401"/>
                    <a:pt x="287" y="357"/>
                  </a:cubicBezTo>
                  <a:cubicBezTo>
                    <a:pt x="308" y="314"/>
                    <a:pt x="344" y="281"/>
                    <a:pt x="389" y="266"/>
                  </a:cubicBezTo>
                  <a:cubicBezTo>
                    <a:pt x="409" y="259"/>
                    <a:pt x="429" y="256"/>
                    <a:pt x="449" y="256"/>
                  </a:cubicBezTo>
                  <a:close/>
                  <a:moveTo>
                    <a:pt x="450" y="0"/>
                  </a:moveTo>
                  <a:cubicBezTo>
                    <a:pt x="401" y="0"/>
                    <a:pt x="353" y="9"/>
                    <a:pt x="305" y="26"/>
                  </a:cubicBezTo>
                  <a:cubicBezTo>
                    <a:pt x="196" y="63"/>
                    <a:pt x="108" y="142"/>
                    <a:pt x="57" y="247"/>
                  </a:cubicBezTo>
                  <a:cubicBezTo>
                    <a:pt x="8" y="351"/>
                    <a:pt x="0" y="470"/>
                    <a:pt x="39" y="579"/>
                  </a:cubicBezTo>
                  <a:cubicBezTo>
                    <a:pt x="78" y="688"/>
                    <a:pt x="156" y="776"/>
                    <a:pt x="260" y="827"/>
                  </a:cubicBezTo>
                  <a:lnTo>
                    <a:pt x="1274" y="1314"/>
                  </a:lnTo>
                  <a:cubicBezTo>
                    <a:pt x="1335" y="1343"/>
                    <a:pt x="1399" y="1357"/>
                    <a:pt x="1462" y="1357"/>
                  </a:cubicBezTo>
                  <a:cubicBezTo>
                    <a:pt x="1624" y="1357"/>
                    <a:pt x="1779" y="1266"/>
                    <a:pt x="1854" y="1111"/>
                  </a:cubicBezTo>
                  <a:cubicBezTo>
                    <a:pt x="1959" y="896"/>
                    <a:pt x="1867" y="635"/>
                    <a:pt x="1651" y="531"/>
                  </a:cubicBezTo>
                  <a:lnTo>
                    <a:pt x="637" y="44"/>
                  </a:lnTo>
                  <a:cubicBezTo>
                    <a:pt x="578" y="15"/>
                    <a:pt x="514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3027750" y="2070300"/>
              <a:ext cx="42875" cy="27550"/>
            </a:xfrm>
            <a:custGeom>
              <a:avLst/>
              <a:gdLst/>
              <a:ahLst/>
              <a:cxnLst/>
              <a:rect l="l" t="t" r="r" b="b"/>
              <a:pathLst>
                <a:path w="1715" h="1102" extrusionOk="0">
                  <a:moveTo>
                    <a:pt x="351" y="0"/>
                  </a:moveTo>
                  <a:cubicBezTo>
                    <a:pt x="237" y="0"/>
                    <a:pt x="127" y="64"/>
                    <a:pt x="74" y="174"/>
                  </a:cubicBezTo>
                  <a:cubicBezTo>
                    <a:pt x="1" y="326"/>
                    <a:pt x="65" y="510"/>
                    <a:pt x="218" y="583"/>
                  </a:cubicBezTo>
                  <a:lnTo>
                    <a:pt x="1231" y="1071"/>
                  </a:lnTo>
                  <a:cubicBezTo>
                    <a:pt x="1274" y="1091"/>
                    <a:pt x="1319" y="1101"/>
                    <a:pt x="1364" y="1101"/>
                  </a:cubicBezTo>
                  <a:cubicBezTo>
                    <a:pt x="1478" y="1101"/>
                    <a:pt x="1588" y="1037"/>
                    <a:pt x="1641" y="927"/>
                  </a:cubicBezTo>
                  <a:cubicBezTo>
                    <a:pt x="1714" y="775"/>
                    <a:pt x="1650" y="591"/>
                    <a:pt x="1497" y="518"/>
                  </a:cubicBezTo>
                  <a:lnTo>
                    <a:pt x="484" y="30"/>
                  </a:lnTo>
                  <a:cubicBezTo>
                    <a:pt x="441" y="10"/>
                    <a:pt x="39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3024125" y="2067100"/>
              <a:ext cx="50150" cy="33950"/>
            </a:xfrm>
            <a:custGeom>
              <a:avLst/>
              <a:gdLst/>
              <a:ahLst/>
              <a:cxnLst/>
              <a:rect l="l" t="t" r="r" b="b"/>
              <a:pathLst>
                <a:path w="2006" h="1358" extrusionOk="0">
                  <a:moveTo>
                    <a:pt x="497" y="256"/>
                  </a:moveTo>
                  <a:cubicBezTo>
                    <a:pt x="523" y="256"/>
                    <a:pt x="549" y="262"/>
                    <a:pt x="573" y="273"/>
                  </a:cubicBezTo>
                  <a:lnTo>
                    <a:pt x="1587" y="761"/>
                  </a:lnTo>
                  <a:cubicBezTo>
                    <a:pt x="1677" y="804"/>
                    <a:pt x="1714" y="912"/>
                    <a:pt x="1671" y="1000"/>
                  </a:cubicBezTo>
                  <a:cubicBezTo>
                    <a:pt x="1640" y="1064"/>
                    <a:pt x="1576" y="1101"/>
                    <a:pt x="1509" y="1101"/>
                  </a:cubicBezTo>
                  <a:cubicBezTo>
                    <a:pt x="1483" y="1101"/>
                    <a:pt x="1456" y="1095"/>
                    <a:pt x="1432" y="1084"/>
                  </a:cubicBezTo>
                  <a:lnTo>
                    <a:pt x="418" y="596"/>
                  </a:lnTo>
                  <a:cubicBezTo>
                    <a:pt x="330" y="553"/>
                    <a:pt x="292" y="447"/>
                    <a:pt x="334" y="357"/>
                  </a:cubicBezTo>
                  <a:cubicBezTo>
                    <a:pt x="366" y="294"/>
                    <a:pt x="430" y="256"/>
                    <a:pt x="497" y="256"/>
                  </a:cubicBezTo>
                  <a:close/>
                  <a:moveTo>
                    <a:pt x="497" y="1"/>
                  </a:moveTo>
                  <a:cubicBezTo>
                    <a:pt x="335" y="1"/>
                    <a:pt x="179" y="91"/>
                    <a:pt x="104" y="247"/>
                  </a:cubicBezTo>
                  <a:cubicBezTo>
                    <a:pt x="1" y="463"/>
                    <a:pt x="92" y="723"/>
                    <a:pt x="307" y="827"/>
                  </a:cubicBezTo>
                  <a:lnTo>
                    <a:pt x="1321" y="1314"/>
                  </a:lnTo>
                  <a:cubicBezTo>
                    <a:pt x="1382" y="1342"/>
                    <a:pt x="1446" y="1357"/>
                    <a:pt x="1509" y="1357"/>
                  </a:cubicBezTo>
                  <a:cubicBezTo>
                    <a:pt x="1671" y="1357"/>
                    <a:pt x="1826" y="1266"/>
                    <a:pt x="1901" y="1111"/>
                  </a:cubicBezTo>
                  <a:cubicBezTo>
                    <a:pt x="2006" y="894"/>
                    <a:pt x="1914" y="634"/>
                    <a:pt x="1698" y="531"/>
                  </a:cubicBezTo>
                  <a:lnTo>
                    <a:pt x="684" y="43"/>
                  </a:lnTo>
                  <a:cubicBezTo>
                    <a:pt x="623" y="14"/>
                    <a:pt x="560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3002450" y="2122900"/>
              <a:ext cx="42875" cy="27550"/>
            </a:xfrm>
            <a:custGeom>
              <a:avLst/>
              <a:gdLst/>
              <a:ahLst/>
              <a:cxnLst/>
              <a:rect l="l" t="t" r="r" b="b"/>
              <a:pathLst>
                <a:path w="1715" h="1102" extrusionOk="0">
                  <a:moveTo>
                    <a:pt x="351" y="1"/>
                  </a:moveTo>
                  <a:cubicBezTo>
                    <a:pt x="237" y="1"/>
                    <a:pt x="128" y="65"/>
                    <a:pt x="74" y="175"/>
                  </a:cubicBezTo>
                  <a:cubicBezTo>
                    <a:pt x="1" y="329"/>
                    <a:pt x="65" y="511"/>
                    <a:pt x="218" y="584"/>
                  </a:cubicBezTo>
                  <a:lnTo>
                    <a:pt x="1233" y="1072"/>
                  </a:lnTo>
                  <a:cubicBezTo>
                    <a:pt x="1275" y="1092"/>
                    <a:pt x="1321" y="1102"/>
                    <a:pt x="1365" y="1102"/>
                  </a:cubicBezTo>
                  <a:cubicBezTo>
                    <a:pt x="1479" y="1102"/>
                    <a:pt x="1588" y="1038"/>
                    <a:pt x="1641" y="928"/>
                  </a:cubicBezTo>
                  <a:cubicBezTo>
                    <a:pt x="1714" y="776"/>
                    <a:pt x="1650" y="593"/>
                    <a:pt x="1497" y="518"/>
                  </a:cubicBezTo>
                  <a:lnTo>
                    <a:pt x="484" y="31"/>
                  </a:lnTo>
                  <a:cubicBezTo>
                    <a:pt x="441" y="11"/>
                    <a:pt x="396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998825" y="2119725"/>
              <a:ext cx="50150" cy="33950"/>
            </a:xfrm>
            <a:custGeom>
              <a:avLst/>
              <a:gdLst/>
              <a:ahLst/>
              <a:cxnLst/>
              <a:rect l="l" t="t" r="r" b="b"/>
              <a:pathLst>
                <a:path w="2006" h="1358" extrusionOk="0">
                  <a:moveTo>
                    <a:pt x="496" y="255"/>
                  </a:moveTo>
                  <a:lnTo>
                    <a:pt x="496" y="257"/>
                  </a:lnTo>
                  <a:cubicBezTo>
                    <a:pt x="523" y="257"/>
                    <a:pt x="548" y="261"/>
                    <a:pt x="573" y="273"/>
                  </a:cubicBezTo>
                  <a:lnTo>
                    <a:pt x="1587" y="761"/>
                  </a:lnTo>
                  <a:cubicBezTo>
                    <a:pt x="1677" y="804"/>
                    <a:pt x="1714" y="912"/>
                    <a:pt x="1671" y="1000"/>
                  </a:cubicBezTo>
                  <a:cubicBezTo>
                    <a:pt x="1650" y="1043"/>
                    <a:pt x="1614" y="1076"/>
                    <a:pt x="1569" y="1091"/>
                  </a:cubicBezTo>
                  <a:cubicBezTo>
                    <a:pt x="1550" y="1098"/>
                    <a:pt x="1530" y="1101"/>
                    <a:pt x="1510" y="1101"/>
                  </a:cubicBezTo>
                  <a:cubicBezTo>
                    <a:pt x="1483" y="1101"/>
                    <a:pt x="1457" y="1095"/>
                    <a:pt x="1433" y="1083"/>
                  </a:cubicBezTo>
                  <a:lnTo>
                    <a:pt x="418" y="596"/>
                  </a:lnTo>
                  <a:cubicBezTo>
                    <a:pt x="330" y="553"/>
                    <a:pt x="292" y="447"/>
                    <a:pt x="334" y="357"/>
                  </a:cubicBezTo>
                  <a:cubicBezTo>
                    <a:pt x="366" y="293"/>
                    <a:pt x="430" y="255"/>
                    <a:pt x="496" y="255"/>
                  </a:cubicBezTo>
                  <a:close/>
                  <a:moveTo>
                    <a:pt x="497" y="1"/>
                  </a:moveTo>
                  <a:cubicBezTo>
                    <a:pt x="336" y="1"/>
                    <a:pt x="179" y="91"/>
                    <a:pt x="104" y="246"/>
                  </a:cubicBezTo>
                  <a:cubicBezTo>
                    <a:pt x="1" y="463"/>
                    <a:pt x="92" y="723"/>
                    <a:pt x="307" y="826"/>
                  </a:cubicBezTo>
                  <a:lnTo>
                    <a:pt x="1321" y="1314"/>
                  </a:lnTo>
                  <a:cubicBezTo>
                    <a:pt x="1381" y="1342"/>
                    <a:pt x="1445" y="1357"/>
                    <a:pt x="1509" y="1357"/>
                  </a:cubicBezTo>
                  <a:cubicBezTo>
                    <a:pt x="1557" y="1357"/>
                    <a:pt x="1606" y="1348"/>
                    <a:pt x="1653" y="1332"/>
                  </a:cubicBezTo>
                  <a:cubicBezTo>
                    <a:pt x="1763" y="1293"/>
                    <a:pt x="1852" y="1215"/>
                    <a:pt x="1901" y="1110"/>
                  </a:cubicBezTo>
                  <a:cubicBezTo>
                    <a:pt x="2006" y="894"/>
                    <a:pt x="1914" y="634"/>
                    <a:pt x="1698" y="530"/>
                  </a:cubicBezTo>
                  <a:lnTo>
                    <a:pt x="684" y="43"/>
                  </a:lnTo>
                  <a:cubicBezTo>
                    <a:pt x="624" y="14"/>
                    <a:pt x="560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977150" y="2175525"/>
              <a:ext cx="42850" cy="27550"/>
            </a:xfrm>
            <a:custGeom>
              <a:avLst/>
              <a:gdLst/>
              <a:ahLst/>
              <a:cxnLst/>
              <a:rect l="l" t="t" r="r" b="b"/>
              <a:pathLst>
                <a:path w="1714" h="1102" extrusionOk="0">
                  <a:moveTo>
                    <a:pt x="352" y="1"/>
                  </a:moveTo>
                  <a:cubicBezTo>
                    <a:pt x="238" y="1"/>
                    <a:pt x="128" y="65"/>
                    <a:pt x="74" y="176"/>
                  </a:cubicBezTo>
                  <a:cubicBezTo>
                    <a:pt x="1" y="328"/>
                    <a:pt x="65" y="511"/>
                    <a:pt x="218" y="584"/>
                  </a:cubicBezTo>
                  <a:lnTo>
                    <a:pt x="1233" y="1071"/>
                  </a:lnTo>
                  <a:cubicBezTo>
                    <a:pt x="1275" y="1092"/>
                    <a:pt x="1321" y="1102"/>
                    <a:pt x="1365" y="1102"/>
                  </a:cubicBezTo>
                  <a:cubicBezTo>
                    <a:pt x="1479" y="1102"/>
                    <a:pt x="1588" y="1038"/>
                    <a:pt x="1641" y="928"/>
                  </a:cubicBezTo>
                  <a:cubicBezTo>
                    <a:pt x="1714" y="775"/>
                    <a:pt x="1650" y="593"/>
                    <a:pt x="1497" y="518"/>
                  </a:cubicBezTo>
                  <a:lnTo>
                    <a:pt x="484" y="31"/>
                  </a:lnTo>
                  <a:cubicBezTo>
                    <a:pt x="441" y="10"/>
                    <a:pt x="396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973525" y="2172350"/>
              <a:ext cx="49000" cy="33925"/>
            </a:xfrm>
            <a:custGeom>
              <a:avLst/>
              <a:gdLst/>
              <a:ahLst/>
              <a:cxnLst/>
              <a:rect l="l" t="t" r="r" b="b"/>
              <a:pathLst>
                <a:path w="1960" h="1357" extrusionOk="0">
                  <a:moveTo>
                    <a:pt x="496" y="256"/>
                  </a:moveTo>
                  <a:cubicBezTo>
                    <a:pt x="522" y="256"/>
                    <a:pt x="548" y="262"/>
                    <a:pt x="573" y="275"/>
                  </a:cubicBezTo>
                  <a:lnTo>
                    <a:pt x="1587" y="762"/>
                  </a:lnTo>
                  <a:cubicBezTo>
                    <a:pt x="1630" y="781"/>
                    <a:pt x="1663" y="819"/>
                    <a:pt x="1678" y="863"/>
                  </a:cubicBezTo>
                  <a:cubicBezTo>
                    <a:pt x="1695" y="908"/>
                    <a:pt x="1692" y="956"/>
                    <a:pt x="1671" y="1000"/>
                  </a:cubicBezTo>
                  <a:cubicBezTo>
                    <a:pt x="1650" y="1043"/>
                    <a:pt x="1614" y="1076"/>
                    <a:pt x="1569" y="1091"/>
                  </a:cubicBezTo>
                  <a:cubicBezTo>
                    <a:pt x="1550" y="1098"/>
                    <a:pt x="1530" y="1101"/>
                    <a:pt x="1510" y="1101"/>
                  </a:cubicBezTo>
                  <a:cubicBezTo>
                    <a:pt x="1483" y="1101"/>
                    <a:pt x="1457" y="1095"/>
                    <a:pt x="1433" y="1083"/>
                  </a:cubicBezTo>
                  <a:lnTo>
                    <a:pt x="418" y="596"/>
                  </a:lnTo>
                  <a:cubicBezTo>
                    <a:pt x="330" y="554"/>
                    <a:pt x="292" y="446"/>
                    <a:pt x="334" y="358"/>
                  </a:cubicBezTo>
                  <a:cubicBezTo>
                    <a:pt x="365" y="294"/>
                    <a:pt x="430" y="256"/>
                    <a:pt x="496" y="256"/>
                  </a:cubicBezTo>
                  <a:close/>
                  <a:moveTo>
                    <a:pt x="497" y="0"/>
                  </a:moveTo>
                  <a:cubicBezTo>
                    <a:pt x="336" y="0"/>
                    <a:pt x="179" y="91"/>
                    <a:pt x="104" y="246"/>
                  </a:cubicBezTo>
                  <a:cubicBezTo>
                    <a:pt x="1" y="463"/>
                    <a:pt x="92" y="723"/>
                    <a:pt x="307" y="826"/>
                  </a:cubicBezTo>
                  <a:lnTo>
                    <a:pt x="1322" y="1313"/>
                  </a:lnTo>
                  <a:cubicBezTo>
                    <a:pt x="1382" y="1343"/>
                    <a:pt x="1446" y="1357"/>
                    <a:pt x="1509" y="1357"/>
                  </a:cubicBezTo>
                  <a:cubicBezTo>
                    <a:pt x="1672" y="1357"/>
                    <a:pt x="1828" y="1266"/>
                    <a:pt x="1902" y="1110"/>
                  </a:cubicBezTo>
                  <a:cubicBezTo>
                    <a:pt x="1952" y="1005"/>
                    <a:pt x="1959" y="887"/>
                    <a:pt x="1920" y="778"/>
                  </a:cubicBezTo>
                  <a:cubicBezTo>
                    <a:pt x="1881" y="669"/>
                    <a:pt x="1804" y="581"/>
                    <a:pt x="1699" y="530"/>
                  </a:cubicBezTo>
                  <a:lnTo>
                    <a:pt x="684" y="43"/>
                  </a:lnTo>
                  <a:cubicBezTo>
                    <a:pt x="624" y="14"/>
                    <a:pt x="56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13"/>
          <p:cNvSpPr/>
          <p:nvPr/>
        </p:nvSpPr>
        <p:spPr>
          <a:xfrm>
            <a:off x="-79463" y="315104"/>
            <a:ext cx="219900" cy="219900"/>
          </a:xfrm>
          <a:prstGeom prst="donut">
            <a:avLst>
              <a:gd name="adj" fmla="val 1488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136924" y="0"/>
            <a:ext cx="86928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136924" y="1150146"/>
            <a:ext cx="8692800" cy="3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ftr" idx="11"/>
          </p:nvPr>
        </p:nvSpPr>
        <p:spPr>
          <a:xfrm>
            <a:off x="78201" y="4881727"/>
            <a:ext cx="65937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della sezione 1">
  <p:cSld name="SECTION_HEADER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945450" y="2491500"/>
            <a:ext cx="4764900" cy="17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 idx="2" hasCustomPrompt="1"/>
          </p:nvPr>
        </p:nvSpPr>
        <p:spPr>
          <a:xfrm>
            <a:off x="2655000" y="934100"/>
            <a:ext cx="1345800" cy="10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02" name="Google Shape;102;p15"/>
          <p:cNvGrpSpPr/>
          <p:nvPr/>
        </p:nvGrpSpPr>
        <p:grpSpPr>
          <a:xfrm rot="899946">
            <a:off x="8546382" y="1255366"/>
            <a:ext cx="927929" cy="1029966"/>
            <a:chOff x="4254950" y="1366725"/>
            <a:chExt cx="328525" cy="364650"/>
          </a:xfrm>
        </p:grpSpPr>
        <p:sp>
          <p:nvSpPr>
            <p:cNvPr id="103" name="Google Shape;103;p15"/>
            <p:cNvSpPr/>
            <p:nvPr/>
          </p:nvSpPr>
          <p:spPr>
            <a:xfrm>
              <a:off x="4272775" y="1428450"/>
              <a:ext cx="274250" cy="299925"/>
            </a:xfrm>
            <a:custGeom>
              <a:avLst/>
              <a:gdLst/>
              <a:ahLst/>
              <a:cxnLst/>
              <a:rect l="l" t="t" r="r" b="b"/>
              <a:pathLst>
                <a:path w="10970" h="11997" extrusionOk="0">
                  <a:moveTo>
                    <a:pt x="9177" y="1"/>
                  </a:moveTo>
                  <a:lnTo>
                    <a:pt x="431" y="10027"/>
                  </a:lnTo>
                  <a:cubicBezTo>
                    <a:pt x="0" y="10522"/>
                    <a:pt x="51" y="11272"/>
                    <a:pt x="546" y="11704"/>
                  </a:cubicBezTo>
                  <a:cubicBezTo>
                    <a:pt x="771" y="11901"/>
                    <a:pt x="1049" y="11997"/>
                    <a:pt x="1326" y="11997"/>
                  </a:cubicBezTo>
                  <a:cubicBezTo>
                    <a:pt x="1658" y="11997"/>
                    <a:pt x="1988" y="11859"/>
                    <a:pt x="2223" y="11589"/>
                  </a:cubicBezTo>
                  <a:lnTo>
                    <a:pt x="10970" y="1563"/>
                  </a:lnTo>
                  <a:lnTo>
                    <a:pt x="10968" y="1563"/>
                  </a:lnTo>
                  <a:lnTo>
                    <a:pt x="9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4254950" y="1422325"/>
              <a:ext cx="283775" cy="309050"/>
            </a:xfrm>
            <a:custGeom>
              <a:avLst/>
              <a:gdLst/>
              <a:ahLst/>
              <a:cxnLst/>
              <a:rect l="l" t="t" r="r" b="b"/>
              <a:pathLst>
                <a:path w="11351" h="12362" extrusionOk="0">
                  <a:moveTo>
                    <a:pt x="9360" y="427"/>
                  </a:moveTo>
                  <a:lnTo>
                    <a:pt x="10923" y="1792"/>
                  </a:lnTo>
                  <a:lnTo>
                    <a:pt x="2277" y="11704"/>
                  </a:lnTo>
                  <a:cubicBezTo>
                    <a:pt x="2096" y="11913"/>
                    <a:pt x="1844" y="12039"/>
                    <a:pt x="1567" y="12057"/>
                  </a:cubicBezTo>
                  <a:cubicBezTo>
                    <a:pt x="1544" y="12058"/>
                    <a:pt x="1520" y="12059"/>
                    <a:pt x="1497" y="12059"/>
                  </a:cubicBezTo>
                  <a:cubicBezTo>
                    <a:pt x="1245" y="12059"/>
                    <a:pt x="1005" y="11971"/>
                    <a:pt x="814" y="11804"/>
                  </a:cubicBezTo>
                  <a:cubicBezTo>
                    <a:pt x="604" y="11622"/>
                    <a:pt x="479" y="11369"/>
                    <a:pt x="461" y="11093"/>
                  </a:cubicBezTo>
                  <a:cubicBezTo>
                    <a:pt x="441" y="10816"/>
                    <a:pt x="531" y="10548"/>
                    <a:pt x="713" y="10339"/>
                  </a:cubicBezTo>
                  <a:lnTo>
                    <a:pt x="9360" y="427"/>
                  </a:lnTo>
                  <a:close/>
                  <a:moveTo>
                    <a:pt x="9331" y="1"/>
                  </a:moveTo>
                  <a:lnTo>
                    <a:pt x="486" y="10140"/>
                  </a:lnTo>
                  <a:cubicBezTo>
                    <a:pt x="0" y="10698"/>
                    <a:pt x="57" y="11546"/>
                    <a:pt x="615" y="12031"/>
                  </a:cubicBezTo>
                  <a:cubicBezTo>
                    <a:pt x="861" y="12247"/>
                    <a:pt x="1169" y="12362"/>
                    <a:pt x="1494" y="12362"/>
                  </a:cubicBezTo>
                  <a:cubicBezTo>
                    <a:pt x="1525" y="12362"/>
                    <a:pt x="1557" y="12362"/>
                    <a:pt x="1586" y="12359"/>
                  </a:cubicBezTo>
                  <a:cubicBezTo>
                    <a:pt x="1944" y="12335"/>
                    <a:pt x="2271" y="12172"/>
                    <a:pt x="2506" y="11903"/>
                  </a:cubicBezTo>
                  <a:lnTo>
                    <a:pt x="11351" y="1762"/>
                  </a:lnTo>
                  <a:lnTo>
                    <a:pt x="9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4260075" y="1538325"/>
              <a:ext cx="107750" cy="131850"/>
            </a:xfrm>
            <a:custGeom>
              <a:avLst/>
              <a:gdLst/>
              <a:ahLst/>
              <a:cxnLst/>
              <a:rect l="l" t="t" r="r" b="b"/>
              <a:pathLst>
                <a:path w="4310" h="5274" extrusionOk="0">
                  <a:moveTo>
                    <a:pt x="4083" y="1"/>
                  </a:moveTo>
                  <a:lnTo>
                    <a:pt x="0" y="4681"/>
                  </a:lnTo>
                  <a:lnTo>
                    <a:pt x="680" y="5273"/>
                  </a:lnTo>
                  <a:lnTo>
                    <a:pt x="879" y="5044"/>
                  </a:lnTo>
                  <a:lnTo>
                    <a:pt x="428" y="4651"/>
                  </a:lnTo>
                  <a:lnTo>
                    <a:pt x="4310" y="200"/>
                  </a:lnTo>
                  <a:lnTo>
                    <a:pt x="40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4293450" y="1678800"/>
              <a:ext cx="33550" cy="30650"/>
            </a:xfrm>
            <a:custGeom>
              <a:avLst/>
              <a:gdLst/>
              <a:ahLst/>
              <a:cxnLst/>
              <a:rect l="l" t="t" r="r" b="b"/>
              <a:pathLst>
                <a:path w="1342" h="1226" extrusionOk="0">
                  <a:moveTo>
                    <a:pt x="199" y="1"/>
                  </a:moveTo>
                  <a:lnTo>
                    <a:pt x="0" y="228"/>
                  </a:lnTo>
                  <a:lnTo>
                    <a:pt x="1142" y="1225"/>
                  </a:lnTo>
                  <a:lnTo>
                    <a:pt x="1341" y="997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4489800" y="1415500"/>
              <a:ext cx="53350" cy="50800"/>
            </a:xfrm>
            <a:custGeom>
              <a:avLst/>
              <a:gdLst/>
              <a:ahLst/>
              <a:cxnLst/>
              <a:rect l="l" t="t" r="r" b="b"/>
              <a:pathLst>
                <a:path w="2134" h="2032" extrusionOk="0">
                  <a:moveTo>
                    <a:pt x="655" y="428"/>
                  </a:moveTo>
                  <a:lnTo>
                    <a:pt x="1707" y="1344"/>
                  </a:lnTo>
                  <a:lnTo>
                    <a:pt x="1479" y="1604"/>
                  </a:lnTo>
                  <a:lnTo>
                    <a:pt x="428" y="688"/>
                  </a:lnTo>
                  <a:lnTo>
                    <a:pt x="655" y="428"/>
                  </a:lnTo>
                  <a:close/>
                  <a:moveTo>
                    <a:pt x="627" y="0"/>
                  </a:moveTo>
                  <a:lnTo>
                    <a:pt x="0" y="718"/>
                  </a:lnTo>
                  <a:lnTo>
                    <a:pt x="1509" y="2032"/>
                  </a:lnTo>
                  <a:lnTo>
                    <a:pt x="2133" y="1316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4548125" y="1366725"/>
              <a:ext cx="35350" cy="35000"/>
            </a:xfrm>
            <a:custGeom>
              <a:avLst/>
              <a:gdLst/>
              <a:ahLst/>
              <a:cxnLst/>
              <a:rect l="l" t="t" r="r" b="b"/>
              <a:pathLst>
                <a:path w="1414" h="1400" extrusionOk="0">
                  <a:moveTo>
                    <a:pt x="906" y="303"/>
                  </a:moveTo>
                  <a:cubicBezTo>
                    <a:pt x="942" y="303"/>
                    <a:pt x="978" y="317"/>
                    <a:pt x="1005" y="341"/>
                  </a:cubicBezTo>
                  <a:cubicBezTo>
                    <a:pt x="1068" y="396"/>
                    <a:pt x="1075" y="492"/>
                    <a:pt x="1020" y="556"/>
                  </a:cubicBezTo>
                  <a:lnTo>
                    <a:pt x="657" y="972"/>
                  </a:lnTo>
                  <a:lnTo>
                    <a:pt x="427" y="772"/>
                  </a:lnTo>
                  <a:lnTo>
                    <a:pt x="791" y="356"/>
                  </a:lnTo>
                  <a:cubicBezTo>
                    <a:pt x="817" y="325"/>
                    <a:pt x="854" y="307"/>
                    <a:pt x="895" y="304"/>
                  </a:cubicBezTo>
                  <a:cubicBezTo>
                    <a:pt x="898" y="304"/>
                    <a:pt x="902" y="303"/>
                    <a:pt x="906" y="303"/>
                  </a:cubicBezTo>
                  <a:close/>
                  <a:moveTo>
                    <a:pt x="908" y="1"/>
                  </a:moveTo>
                  <a:cubicBezTo>
                    <a:pt x="897" y="1"/>
                    <a:pt x="886" y="1"/>
                    <a:pt x="875" y="2"/>
                  </a:cubicBezTo>
                  <a:cubicBezTo>
                    <a:pt x="754" y="11"/>
                    <a:pt x="642" y="65"/>
                    <a:pt x="563" y="157"/>
                  </a:cubicBezTo>
                  <a:lnTo>
                    <a:pt x="1" y="802"/>
                  </a:lnTo>
                  <a:lnTo>
                    <a:pt x="685" y="1400"/>
                  </a:lnTo>
                  <a:lnTo>
                    <a:pt x="1249" y="755"/>
                  </a:lnTo>
                  <a:cubicBezTo>
                    <a:pt x="1413" y="565"/>
                    <a:pt x="1394" y="278"/>
                    <a:pt x="1204" y="112"/>
                  </a:cubicBezTo>
                  <a:cubicBezTo>
                    <a:pt x="1121" y="41"/>
                    <a:pt x="1016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4504525" y="1379850"/>
              <a:ext cx="67100" cy="69550"/>
            </a:xfrm>
            <a:custGeom>
              <a:avLst/>
              <a:gdLst/>
              <a:ahLst/>
              <a:cxnLst/>
              <a:rect l="l" t="t" r="r" b="b"/>
              <a:pathLst>
                <a:path w="2684" h="2782" extrusionOk="0">
                  <a:moveTo>
                    <a:pt x="1887" y="0"/>
                  </a:moveTo>
                  <a:lnTo>
                    <a:pt x="0" y="1472"/>
                  </a:lnTo>
                  <a:lnTo>
                    <a:pt x="187" y="1712"/>
                  </a:lnTo>
                  <a:lnTo>
                    <a:pt x="1876" y="392"/>
                  </a:lnTo>
                  <a:lnTo>
                    <a:pt x="2299" y="759"/>
                  </a:lnTo>
                  <a:lnTo>
                    <a:pt x="1241" y="2634"/>
                  </a:lnTo>
                  <a:lnTo>
                    <a:pt x="1504" y="2782"/>
                  </a:lnTo>
                  <a:lnTo>
                    <a:pt x="2683" y="694"/>
                  </a:lnTo>
                  <a:lnTo>
                    <a:pt x="18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15"/>
          <p:cNvGrpSpPr/>
          <p:nvPr/>
        </p:nvGrpSpPr>
        <p:grpSpPr>
          <a:xfrm>
            <a:off x="8486924" y="704123"/>
            <a:ext cx="187474" cy="183369"/>
            <a:chOff x="1115663" y="1586275"/>
            <a:chExt cx="73075" cy="71475"/>
          </a:xfrm>
        </p:grpSpPr>
        <p:sp>
          <p:nvSpPr>
            <p:cNvPr id="111" name="Google Shape;111;p15"/>
            <p:cNvSpPr/>
            <p:nvPr/>
          </p:nvSpPr>
          <p:spPr>
            <a:xfrm>
              <a:off x="1115663" y="1586950"/>
              <a:ext cx="71425" cy="70200"/>
            </a:xfrm>
            <a:custGeom>
              <a:avLst/>
              <a:gdLst/>
              <a:ahLst/>
              <a:cxnLst/>
              <a:rect l="l" t="t" r="r" b="b"/>
              <a:pathLst>
                <a:path w="2857" h="2808" extrusionOk="0">
                  <a:moveTo>
                    <a:pt x="2395" y="314"/>
                  </a:moveTo>
                  <a:cubicBezTo>
                    <a:pt x="2434" y="314"/>
                    <a:pt x="2470" y="329"/>
                    <a:pt x="2497" y="356"/>
                  </a:cubicBezTo>
                  <a:cubicBezTo>
                    <a:pt x="2524" y="383"/>
                    <a:pt x="2539" y="419"/>
                    <a:pt x="2539" y="457"/>
                  </a:cubicBezTo>
                  <a:cubicBezTo>
                    <a:pt x="2539" y="495"/>
                    <a:pt x="2524" y="531"/>
                    <a:pt x="2497" y="558"/>
                  </a:cubicBezTo>
                  <a:lnTo>
                    <a:pt x="606" y="2447"/>
                  </a:lnTo>
                  <a:cubicBezTo>
                    <a:pt x="578" y="2475"/>
                    <a:pt x="541" y="2489"/>
                    <a:pt x="505" y="2489"/>
                  </a:cubicBezTo>
                  <a:cubicBezTo>
                    <a:pt x="468" y="2489"/>
                    <a:pt x="432" y="2475"/>
                    <a:pt x="404" y="2447"/>
                  </a:cubicBezTo>
                  <a:cubicBezTo>
                    <a:pt x="349" y="2392"/>
                    <a:pt x="349" y="2301"/>
                    <a:pt x="404" y="2245"/>
                  </a:cubicBezTo>
                  <a:lnTo>
                    <a:pt x="2295" y="356"/>
                  </a:lnTo>
                  <a:cubicBezTo>
                    <a:pt x="2322" y="329"/>
                    <a:pt x="2358" y="314"/>
                    <a:pt x="2395" y="314"/>
                  </a:cubicBezTo>
                  <a:close/>
                  <a:moveTo>
                    <a:pt x="2395" y="0"/>
                  </a:moveTo>
                  <a:cubicBezTo>
                    <a:pt x="2275" y="0"/>
                    <a:pt x="2156" y="44"/>
                    <a:pt x="2069" y="132"/>
                  </a:cubicBezTo>
                  <a:lnTo>
                    <a:pt x="180" y="2021"/>
                  </a:lnTo>
                  <a:cubicBezTo>
                    <a:pt x="0" y="2200"/>
                    <a:pt x="0" y="2493"/>
                    <a:pt x="180" y="2673"/>
                  </a:cubicBezTo>
                  <a:cubicBezTo>
                    <a:pt x="269" y="2762"/>
                    <a:pt x="387" y="2807"/>
                    <a:pt x="506" y="2807"/>
                  </a:cubicBezTo>
                  <a:cubicBezTo>
                    <a:pt x="624" y="2807"/>
                    <a:pt x="742" y="2762"/>
                    <a:pt x="831" y="2673"/>
                  </a:cubicBezTo>
                  <a:lnTo>
                    <a:pt x="2721" y="783"/>
                  </a:lnTo>
                  <a:cubicBezTo>
                    <a:pt x="2808" y="697"/>
                    <a:pt x="2857" y="580"/>
                    <a:pt x="2857" y="457"/>
                  </a:cubicBezTo>
                  <a:cubicBezTo>
                    <a:pt x="2857" y="333"/>
                    <a:pt x="2808" y="218"/>
                    <a:pt x="2721" y="132"/>
                  </a:cubicBezTo>
                  <a:cubicBezTo>
                    <a:pt x="2634" y="44"/>
                    <a:pt x="2515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1159763" y="1628750"/>
              <a:ext cx="28975" cy="29000"/>
            </a:xfrm>
            <a:custGeom>
              <a:avLst/>
              <a:gdLst/>
              <a:ahLst/>
              <a:cxnLst/>
              <a:rect l="l" t="t" r="r" b="b"/>
              <a:pathLst>
                <a:path w="1159" h="1160" extrusionOk="0">
                  <a:moveTo>
                    <a:pt x="579" y="319"/>
                  </a:moveTo>
                  <a:cubicBezTo>
                    <a:pt x="724" y="319"/>
                    <a:pt x="840" y="436"/>
                    <a:pt x="840" y="581"/>
                  </a:cubicBezTo>
                  <a:cubicBezTo>
                    <a:pt x="840" y="724"/>
                    <a:pt x="724" y="841"/>
                    <a:pt x="579" y="841"/>
                  </a:cubicBezTo>
                  <a:cubicBezTo>
                    <a:pt x="435" y="841"/>
                    <a:pt x="319" y="724"/>
                    <a:pt x="319" y="581"/>
                  </a:cubicBezTo>
                  <a:cubicBezTo>
                    <a:pt x="319" y="436"/>
                    <a:pt x="435" y="319"/>
                    <a:pt x="579" y="319"/>
                  </a:cubicBezTo>
                  <a:close/>
                  <a:moveTo>
                    <a:pt x="579" y="1"/>
                  </a:moveTo>
                  <a:cubicBezTo>
                    <a:pt x="260" y="1"/>
                    <a:pt x="0" y="261"/>
                    <a:pt x="0" y="581"/>
                  </a:cubicBezTo>
                  <a:cubicBezTo>
                    <a:pt x="0" y="899"/>
                    <a:pt x="260" y="1159"/>
                    <a:pt x="579" y="1159"/>
                  </a:cubicBezTo>
                  <a:cubicBezTo>
                    <a:pt x="899" y="1159"/>
                    <a:pt x="1159" y="899"/>
                    <a:pt x="1159" y="581"/>
                  </a:cubicBezTo>
                  <a:cubicBezTo>
                    <a:pt x="1159" y="261"/>
                    <a:pt x="899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1116138" y="1586275"/>
              <a:ext cx="29000" cy="28975"/>
            </a:xfrm>
            <a:custGeom>
              <a:avLst/>
              <a:gdLst/>
              <a:ahLst/>
              <a:cxnLst/>
              <a:rect l="l" t="t" r="r" b="b"/>
              <a:pathLst>
                <a:path w="1160" h="1159" extrusionOk="0">
                  <a:moveTo>
                    <a:pt x="579" y="317"/>
                  </a:moveTo>
                  <a:cubicBezTo>
                    <a:pt x="724" y="317"/>
                    <a:pt x="841" y="435"/>
                    <a:pt x="841" y="579"/>
                  </a:cubicBezTo>
                  <a:cubicBezTo>
                    <a:pt x="841" y="724"/>
                    <a:pt x="724" y="840"/>
                    <a:pt x="579" y="840"/>
                  </a:cubicBezTo>
                  <a:cubicBezTo>
                    <a:pt x="436" y="840"/>
                    <a:pt x="319" y="724"/>
                    <a:pt x="319" y="579"/>
                  </a:cubicBezTo>
                  <a:cubicBezTo>
                    <a:pt x="319" y="435"/>
                    <a:pt x="436" y="317"/>
                    <a:pt x="579" y="317"/>
                  </a:cubicBezTo>
                  <a:close/>
                  <a:moveTo>
                    <a:pt x="579" y="0"/>
                  </a:moveTo>
                  <a:cubicBezTo>
                    <a:pt x="261" y="0"/>
                    <a:pt x="1" y="259"/>
                    <a:pt x="1" y="579"/>
                  </a:cubicBezTo>
                  <a:cubicBezTo>
                    <a:pt x="1" y="898"/>
                    <a:pt x="261" y="1159"/>
                    <a:pt x="579" y="1159"/>
                  </a:cubicBezTo>
                  <a:cubicBezTo>
                    <a:pt x="899" y="1159"/>
                    <a:pt x="1159" y="898"/>
                    <a:pt x="1159" y="579"/>
                  </a:cubicBezTo>
                  <a:cubicBezTo>
                    <a:pt x="1159" y="259"/>
                    <a:pt x="899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34000">
              <a:schemeClr val="accent1">
                <a:lumMod val="5000"/>
                <a:lumOff val="9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1426028" y="2079450"/>
            <a:ext cx="6645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 b="1" i="1" dirty="0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Stefano Chiappini </a:t>
            </a:r>
            <a:r>
              <a:rPr lang="it" sz="2400" b="1" i="1" dirty="0">
                <a:solidFill>
                  <a:srgbClr val="10109C"/>
                </a:solidFill>
              </a:rPr>
              <a:t>&amp;</a:t>
            </a:r>
            <a:r>
              <a:rPr lang="it" sz="2400" b="1" i="1" dirty="0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 Stefano Cacciaguerra</a:t>
            </a:r>
            <a:endParaRPr sz="2400" b="1" i="1" dirty="0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1"/>
          </p:nvPr>
        </p:nvSpPr>
        <p:spPr>
          <a:xfrm>
            <a:off x="337025" y="350050"/>
            <a:ext cx="81765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4800" b="1" dirty="0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Virtual Data Center: </a:t>
            </a:r>
            <a:endParaRPr sz="4800" b="1" dirty="0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 dirty="0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a platform for enabling data scientists to access integrated and scalable online environments</a:t>
            </a:r>
            <a:endParaRPr sz="2400" dirty="0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4295824-4B6B-4BC4-8D30-68FD1A51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16" y="2611261"/>
            <a:ext cx="3775994" cy="2361495"/>
          </a:xfrm>
          <a:prstGeom prst="rect">
            <a:avLst/>
          </a:prstGeom>
        </p:spPr>
      </p:pic>
      <p:pic>
        <p:nvPicPr>
          <p:cNvPr id="6" name="Google Shape;357;p29">
            <a:extLst>
              <a:ext uri="{FF2B5EF4-FFF2-40B4-BE49-F238E27FC236}">
                <a16:creationId xmlns:a16="http://schemas.microsoft.com/office/drawing/2014/main" id="{B823B401-EE6E-4DA7-BC45-048D58A0169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9575" y="1979350"/>
            <a:ext cx="4767400" cy="3253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564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990"/>
            </a:pPr>
            <a:r>
              <a:rPr lang="it" sz="3000" b="1" dirty="0">
                <a:solidFill>
                  <a:srgbClr val="10109C"/>
                </a:solidFill>
                <a:latin typeface="Exo 2"/>
              </a:rPr>
              <a:t>Endian Firewall as Gateway</a:t>
            </a:r>
            <a:endParaRPr sz="3000" b="1" dirty="0">
              <a:solidFill>
                <a:srgbClr val="10109C"/>
              </a:solidFill>
              <a:latin typeface="Exo 2"/>
            </a:endParaRPr>
          </a:p>
        </p:txBody>
      </p:sp>
      <p:pic>
        <p:nvPicPr>
          <p:cNvPr id="319" name="Google Shape;3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569" y="-344200"/>
            <a:ext cx="2988600" cy="16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0556" y="1385861"/>
            <a:ext cx="3617749" cy="338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5"/>
          <p:cNvSpPr txBox="1">
            <a:spLocks noGrp="1"/>
          </p:cNvSpPr>
          <p:nvPr>
            <p:ph type="body" idx="1"/>
          </p:nvPr>
        </p:nvSpPr>
        <p:spPr>
          <a:xfrm>
            <a:off x="235500" y="929425"/>
            <a:ext cx="8699100" cy="3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It is an open-source </a:t>
            </a:r>
            <a:r>
              <a:rPr lang="it" sz="1400" b="1" dirty="0">
                <a:solidFill>
                  <a:srgbClr val="FF0000"/>
                </a:solidFill>
              </a:rPr>
              <a:t>router</a:t>
            </a:r>
            <a:r>
              <a:rPr lang="it" sz="1400" dirty="0"/>
              <a:t>, </a:t>
            </a:r>
            <a:r>
              <a:rPr lang="it" sz="1400" b="1" dirty="0">
                <a:solidFill>
                  <a:srgbClr val="FF0000"/>
                </a:solidFill>
              </a:rPr>
              <a:t>firewall</a:t>
            </a:r>
            <a:r>
              <a:rPr lang="it" sz="1400" dirty="0"/>
              <a:t> and </a:t>
            </a:r>
            <a:r>
              <a:rPr lang="it" sz="1400" b="1" dirty="0">
                <a:solidFill>
                  <a:srgbClr val="FF0000"/>
                </a:solidFill>
              </a:rPr>
              <a:t>gateway</a:t>
            </a:r>
            <a:r>
              <a:rPr lang="it" sz="1400" dirty="0"/>
              <a:t> security Linux distribution </a:t>
            </a:r>
            <a:endParaRPr sz="14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400" b="1" dirty="0"/>
              <a:t>Credentials</a:t>
            </a:r>
            <a:r>
              <a:rPr lang="it" sz="1400" dirty="0"/>
              <a:t> of Endian Firewall:</a:t>
            </a:r>
            <a:endParaRPr sz="1400" dirty="0"/>
          </a:p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it" sz="1400" dirty="0"/>
              <a:t>root of SO → Infrastructure Admins</a:t>
            </a:r>
            <a:endParaRPr sz="1400" dirty="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" sz="1400" dirty="0"/>
              <a:t>admin of Web Dashboard → Infrastructure Admins</a:t>
            </a:r>
            <a:endParaRPr sz="1400" dirty="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" sz="1400" dirty="0"/>
              <a:t>admin user of Web Dashboard → Data Scientists </a:t>
            </a:r>
            <a:endParaRPr sz="1400" dirty="0"/>
          </a:p>
        </p:txBody>
      </p:sp>
      <p:pic>
        <p:nvPicPr>
          <p:cNvPr id="322" name="Google Shape;32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478" y="2914242"/>
            <a:ext cx="2878790" cy="16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AEA1571-8B2F-49CC-9FCD-6A68985D6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6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000" b="1" dirty="0">
                <a:solidFill>
                  <a:srgbClr val="10109C"/>
                </a:solidFill>
                <a:latin typeface="Exo 2"/>
              </a:rPr>
              <a:t>Endian Firewall Services</a:t>
            </a:r>
            <a:endParaRPr sz="3000" b="1" dirty="0">
              <a:solidFill>
                <a:srgbClr val="10109C"/>
              </a:solidFill>
              <a:latin typeface="Exo 2"/>
            </a:endParaRPr>
          </a:p>
        </p:txBody>
      </p:sp>
      <p:pic>
        <p:nvPicPr>
          <p:cNvPr id="328" name="Google Shape;3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569" y="-344200"/>
            <a:ext cx="2988600" cy="16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 txBox="1">
            <a:spLocks noGrp="1"/>
          </p:cNvSpPr>
          <p:nvPr>
            <p:ph type="body" idx="1"/>
          </p:nvPr>
        </p:nvSpPr>
        <p:spPr>
          <a:xfrm>
            <a:off x="235500" y="831825"/>
            <a:ext cx="5857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it" sz="1400" b="1" dirty="0">
                <a:solidFill>
                  <a:srgbClr val="FF0000"/>
                </a:solidFill>
              </a:rPr>
              <a:t>Port Forwarding / DNAT </a:t>
            </a:r>
            <a:endParaRPr sz="1400" b="1" dirty="0">
              <a:solidFill>
                <a:srgbClr val="FF0000"/>
              </a:solidFill>
            </a:endParaRPr>
          </a:p>
          <a:p>
            <a:pPr marL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it" sz="1400" dirty="0"/>
              <a:t>to make </a:t>
            </a:r>
            <a:r>
              <a:rPr lang="it" sz="1400" b="1" dirty="0">
                <a:solidFill>
                  <a:srgbClr val="F1C232"/>
                </a:solidFill>
              </a:rPr>
              <a:t>accessible</a:t>
            </a:r>
            <a:r>
              <a:rPr lang="it" sz="1400" dirty="0"/>
              <a:t> services from Internet</a:t>
            </a:r>
            <a:endParaRPr sz="1400" dirty="0"/>
          </a:p>
        </p:txBody>
      </p:sp>
      <p:pic>
        <p:nvPicPr>
          <p:cNvPr id="330" name="Google Shape;33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549" y="1509550"/>
            <a:ext cx="5857875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6"/>
          <p:cNvSpPr txBox="1">
            <a:spLocks noGrp="1"/>
          </p:cNvSpPr>
          <p:nvPr>
            <p:ph type="body" idx="1"/>
          </p:nvPr>
        </p:nvSpPr>
        <p:spPr>
          <a:xfrm>
            <a:off x="300050" y="3058813"/>
            <a:ext cx="5800800" cy="700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dirty="0">
                <a:solidFill>
                  <a:srgbClr val="FF0000"/>
                </a:solidFill>
              </a:rPr>
              <a:t>Masquerading / SNAT</a:t>
            </a:r>
            <a:endParaRPr sz="1400" b="1" dirty="0">
              <a:solidFill>
                <a:srgbClr val="FF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to allow VMs to </a:t>
            </a:r>
            <a:r>
              <a:rPr lang="it" sz="1400" b="1" dirty="0">
                <a:solidFill>
                  <a:srgbClr val="F1C232"/>
                </a:solidFill>
              </a:rPr>
              <a:t>access Internet</a:t>
            </a:r>
            <a:r>
              <a:rPr lang="it" sz="1400" dirty="0"/>
              <a:t> </a:t>
            </a:r>
            <a:endParaRPr sz="1400" b="1" dirty="0">
              <a:solidFill>
                <a:srgbClr val="F1C232"/>
              </a:solidFill>
            </a:endParaRPr>
          </a:p>
        </p:txBody>
      </p:sp>
      <p:pic>
        <p:nvPicPr>
          <p:cNvPr id="332" name="Google Shape;33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7000" y="2502504"/>
            <a:ext cx="2714400" cy="218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689218"/>
            <a:ext cx="5800724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6"/>
          <p:cNvSpPr txBox="1">
            <a:spLocks noGrp="1"/>
          </p:cNvSpPr>
          <p:nvPr>
            <p:ph type="body" idx="1"/>
          </p:nvPr>
        </p:nvSpPr>
        <p:spPr>
          <a:xfrm>
            <a:off x="6298825" y="1390525"/>
            <a:ext cx="27144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 dirty="0">
                <a:solidFill>
                  <a:srgbClr val="FF0000"/>
                </a:solidFill>
              </a:rPr>
              <a:t>openVPN</a:t>
            </a:r>
            <a:endParaRPr sz="1400" b="1" dirty="0">
              <a:solidFill>
                <a:srgbClr val="FF0000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to allow users to</a:t>
            </a:r>
            <a:r>
              <a:rPr lang="it" sz="1400" b="1" dirty="0">
                <a:solidFill>
                  <a:srgbClr val="FF0000"/>
                </a:solidFill>
              </a:rPr>
              <a:t> </a:t>
            </a:r>
            <a:r>
              <a:rPr lang="it" sz="1400" b="1" dirty="0">
                <a:solidFill>
                  <a:srgbClr val="F1C232"/>
                </a:solidFill>
              </a:rPr>
              <a:t>access VMs </a:t>
            </a:r>
            <a:r>
              <a:rPr lang="it" sz="1400" dirty="0"/>
              <a:t>(ssh, https etc…)</a:t>
            </a:r>
            <a:endParaRPr sz="1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5B95074-E416-459E-8752-35281F3DC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>
            <a:spLocks noGrp="1"/>
          </p:cNvSpPr>
          <p:nvPr>
            <p:ph type="title"/>
          </p:nvPr>
        </p:nvSpPr>
        <p:spPr>
          <a:xfrm>
            <a:off x="102700" y="0"/>
            <a:ext cx="79887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 sz="3000" b="1" dirty="0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IaC inside VDCs </a:t>
            </a:r>
            <a:endParaRPr sz="3000" b="1" dirty="0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340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68276" y="4736986"/>
            <a:ext cx="428972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12</a:t>
            </a:fld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body" idx="1"/>
          </p:nvPr>
        </p:nvSpPr>
        <p:spPr>
          <a:xfrm>
            <a:off x="349600" y="1098172"/>
            <a:ext cx="8225400" cy="3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</a:rPr>
              <a:t>Goal of a </a:t>
            </a:r>
            <a:r>
              <a:rPr lang="it-IT" sz="1400" b="1" dirty="0" err="1">
                <a:solidFill>
                  <a:schemeClr val="accent1"/>
                </a:solidFill>
              </a:rPr>
              <a:t>faster</a:t>
            </a:r>
            <a:r>
              <a:rPr lang="it-IT" sz="1400" dirty="0">
                <a:solidFill>
                  <a:schemeClr val="dk1"/>
                </a:solidFill>
              </a:rPr>
              <a:t> and </a:t>
            </a:r>
            <a:r>
              <a:rPr lang="it-IT" sz="1400" b="1" dirty="0">
                <a:solidFill>
                  <a:schemeClr val="accent1"/>
                </a:solidFill>
              </a:rPr>
              <a:t>more </a:t>
            </a:r>
            <a:r>
              <a:rPr lang="it-IT" sz="1400" b="1" dirty="0" err="1">
                <a:solidFill>
                  <a:schemeClr val="accent1"/>
                </a:solidFill>
              </a:rPr>
              <a:t>efficient</a:t>
            </a:r>
            <a:r>
              <a:rPr lang="it-IT" sz="1400" b="1" dirty="0">
                <a:solidFill>
                  <a:schemeClr val="accent1"/>
                </a:solidFill>
              </a:rPr>
              <a:t> </a:t>
            </a:r>
            <a:r>
              <a:rPr lang="it-IT" sz="1400" dirty="0">
                <a:solidFill>
                  <a:schemeClr val="dk1"/>
                </a:solidFill>
              </a:rPr>
              <a:t>management     </a:t>
            </a:r>
            <a:r>
              <a:rPr lang="it" sz="1400" dirty="0">
                <a:solidFill>
                  <a:schemeClr val="dk1"/>
                </a:solidFill>
              </a:rPr>
              <a:t>VDCs integrate </a:t>
            </a:r>
            <a:r>
              <a:rPr lang="it" sz="1400" b="1" dirty="0">
                <a:solidFill>
                  <a:schemeClr val="dk1"/>
                </a:solidFill>
              </a:rPr>
              <a:t>Infrastructure as Code </a:t>
            </a:r>
            <a:r>
              <a:rPr lang="it" sz="1400" dirty="0">
                <a:solidFill>
                  <a:schemeClr val="dk1"/>
                </a:solidFill>
              </a:rPr>
              <a:t>to allow DSs to manage and provision Data Services through </a:t>
            </a:r>
            <a:r>
              <a:rPr lang="it" sz="1400" b="1" dirty="0">
                <a:solidFill>
                  <a:schemeClr val="accent1"/>
                </a:solidFill>
              </a:rPr>
              <a:t>version-controlled scripts</a:t>
            </a:r>
            <a:r>
              <a:rPr lang="it" sz="1400" dirty="0">
                <a:solidFill>
                  <a:schemeClr val="dk1"/>
                </a:solidFill>
              </a:rPr>
              <a:t>. 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❖"/>
            </a:pPr>
            <a:r>
              <a:rPr lang="it" sz="1400" dirty="0">
                <a:solidFill>
                  <a:schemeClr val="dk1"/>
                </a:solidFill>
              </a:rPr>
              <a:t>IaC leverages manual environment setups, automating the installation of pre-configured services (jupyterhub, ERDDAP, web portal, Elasticsearch,...) and increasing </a:t>
            </a:r>
            <a:r>
              <a:rPr lang="it" sz="1400" b="1" dirty="0">
                <a:solidFill>
                  <a:srgbClr val="4E74DB"/>
                </a:solidFill>
              </a:rPr>
              <a:t>reliability </a:t>
            </a:r>
            <a:r>
              <a:rPr lang="it" sz="1400" dirty="0">
                <a:solidFill>
                  <a:schemeClr val="dk1"/>
                </a:solidFill>
              </a:rPr>
              <a:t>and </a:t>
            </a:r>
            <a:r>
              <a:rPr lang="it" sz="1400" b="1" dirty="0">
                <a:solidFill>
                  <a:schemeClr val="accent1"/>
                </a:solidFill>
              </a:rPr>
              <a:t>reproducibility</a:t>
            </a:r>
            <a:r>
              <a:rPr lang="it" sz="1400" dirty="0">
                <a:solidFill>
                  <a:schemeClr val="dk1"/>
                </a:solidFill>
              </a:rPr>
              <a:t>.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" dirty="0"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❖"/>
            </a:pPr>
            <a:r>
              <a:rPr lang="it" sz="1400" dirty="0">
                <a:solidFill>
                  <a:schemeClr val="dk1"/>
                </a:solidFill>
              </a:rPr>
              <a:t>With IaC, VDCs offer </a:t>
            </a:r>
            <a:r>
              <a:rPr lang="it" sz="1400" b="1" dirty="0">
                <a:solidFill>
                  <a:schemeClr val="dk1"/>
                </a:solidFill>
              </a:rPr>
              <a:t>consistent</a:t>
            </a:r>
            <a:r>
              <a:rPr lang="it" sz="1400" dirty="0">
                <a:solidFill>
                  <a:schemeClr val="dk1"/>
                </a:solidFill>
              </a:rPr>
              <a:t>, </a:t>
            </a:r>
            <a:r>
              <a:rPr lang="it" sz="1400" b="1" dirty="0">
                <a:solidFill>
                  <a:schemeClr val="dk1"/>
                </a:solidFill>
              </a:rPr>
              <a:t>repeatable</a:t>
            </a:r>
            <a:r>
              <a:rPr lang="it" sz="1400" dirty="0">
                <a:solidFill>
                  <a:schemeClr val="dk1"/>
                </a:solidFill>
              </a:rPr>
              <a:t>, and </a:t>
            </a:r>
            <a:r>
              <a:rPr lang="it" sz="1400" b="1" dirty="0">
                <a:solidFill>
                  <a:schemeClr val="dk1"/>
                </a:solidFill>
              </a:rPr>
              <a:t>scalable</a:t>
            </a:r>
            <a:r>
              <a:rPr lang="it" sz="1400" dirty="0">
                <a:solidFill>
                  <a:schemeClr val="dk1"/>
                </a:solidFill>
              </a:rPr>
              <a:t> environments that are </a:t>
            </a:r>
            <a:r>
              <a:rPr lang="it" sz="1400" b="1" dirty="0">
                <a:solidFill>
                  <a:schemeClr val="accent1"/>
                </a:solidFill>
              </a:rPr>
              <a:t>ready-to-use </a:t>
            </a:r>
            <a:r>
              <a:rPr lang="it" sz="1400" dirty="0">
                <a:solidFill>
                  <a:schemeClr val="dk1"/>
                </a:solidFill>
              </a:rPr>
              <a:t>and can be </a:t>
            </a:r>
            <a:r>
              <a:rPr lang="it" sz="1400" b="1" dirty="0">
                <a:solidFill>
                  <a:schemeClr val="accent1"/>
                </a:solidFill>
              </a:rPr>
              <a:t>rapidly provisioned</a:t>
            </a:r>
            <a:r>
              <a:rPr lang="it" sz="1400" dirty="0">
                <a:solidFill>
                  <a:schemeClr val="dk1"/>
                </a:solidFill>
              </a:rPr>
              <a:t>. 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it" sz="1400" dirty="0">
                <a:solidFill>
                  <a:schemeClr val="dk1"/>
                </a:solidFill>
              </a:rPr>
            </a:br>
            <a:r>
              <a:rPr lang="it" sz="1400" dirty="0">
                <a:solidFill>
                  <a:schemeClr val="dk1"/>
                </a:solidFill>
              </a:rPr>
              <a:t>IaC provides the framework and definitions that make Cloud Automation and orchestration possible.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8" name="Google Shape;128;p17">
            <a:extLst>
              <a:ext uri="{FF2B5EF4-FFF2-40B4-BE49-F238E27FC236}">
                <a16:creationId xmlns:a16="http://schemas.microsoft.com/office/drawing/2014/main" id="{140E65C9-B70B-420B-9904-E439C17BDD0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5271" y="-1"/>
            <a:ext cx="1298729" cy="8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E8764D6-FD58-42BF-8D0E-99A095266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F64A87FE-2DAE-4DA2-BCC5-CE88F9AB68AB}"/>
              </a:ext>
            </a:extLst>
          </p:cNvPr>
          <p:cNvSpPr/>
          <p:nvPr/>
        </p:nvSpPr>
        <p:spPr>
          <a:xfrm>
            <a:off x="4449490" y="1401878"/>
            <a:ext cx="133224" cy="64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8"/>
          <p:cNvSpPr txBox="1">
            <a:spLocks noGrp="1"/>
          </p:cNvSpPr>
          <p:nvPr>
            <p:ph type="title"/>
          </p:nvPr>
        </p:nvSpPr>
        <p:spPr>
          <a:xfrm>
            <a:off x="102700" y="0"/>
            <a:ext cx="79887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 sz="3000" b="1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Conclusions</a:t>
            </a:r>
            <a:endParaRPr sz="3000" b="1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349" name="Google Shape;3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68276" y="4736986"/>
            <a:ext cx="428972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13</a:t>
            </a:fld>
            <a:endParaRPr/>
          </a:p>
        </p:txBody>
      </p:sp>
      <p:sp>
        <p:nvSpPr>
          <p:cNvPr id="352" name="Google Shape;352;p28"/>
          <p:cNvSpPr txBox="1">
            <a:spLocks noGrp="1"/>
          </p:cNvSpPr>
          <p:nvPr>
            <p:ph type="body" idx="1"/>
          </p:nvPr>
        </p:nvSpPr>
        <p:spPr>
          <a:xfrm>
            <a:off x="141150" y="1207774"/>
            <a:ext cx="8861700" cy="3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it" sz="1400" dirty="0">
                <a:solidFill>
                  <a:schemeClr val="dk1"/>
                </a:solidFill>
              </a:rPr>
              <a:t>VDCs represent the </a:t>
            </a:r>
            <a:r>
              <a:rPr lang="it" sz="1400" b="1" dirty="0">
                <a:solidFill>
                  <a:schemeClr val="dk1"/>
                </a:solidFill>
              </a:rPr>
              <a:t>evolution </a:t>
            </a:r>
            <a:r>
              <a:rPr lang="it" sz="1400" dirty="0">
                <a:solidFill>
                  <a:schemeClr val="dk1"/>
                </a:solidFill>
              </a:rPr>
              <a:t>in the </a:t>
            </a:r>
            <a:r>
              <a:rPr lang="it" sz="1400" b="1" dirty="0">
                <a:solidFill>
                  <a:schemeClr val="dk1"/>
                </a:solidFill>
              </a:rPr>
              <a:t>concept of virtualization</a:t>
            </a:r>
            <a:r>
              <a:rPr lang="it" sz="1400" dirty="0">
                <a:solidFill>
                  <a:schemeClr val="dk1"/>
                </a:solidFill>
              </a:rPr>
              <a:t>, moving beyond individual virtual machines to include comprehensive data center infrastructures, </a:t>
            </a:r>
            <a:r>
              <a:rPr lang="it" sz="1400" b="1" dirty="0">
                <a:solidFill>
                  <a:schemeClr val="accent1"/>
                </a:solidFill>
              </a:rPr>
              <a:t>ready-to-use</a:t>
            </a:r>
            <a:r>
              <a:rPr lang="it" sz="1400" dirty="0">
                <a:solidFill>
                  <a:schemeClr val="dk1"/>
                </a:solidFill>
              </a:rPr>
              <a:t>, </a:t>
            </a:r>
            <a:r>
              <a:rPr lang="it" sz="1400" b="1" dirty="0">
                <a:solidFill>
                  <a:schemeClr val="accent1"/>
                </a:solidFill>
              </a:rPr>
              <a:t>fully equipped</a:t>
            </a:r>
            <a:r>
              <a:rPr lang="it" sz="1400" dirty="0">
                <a:solidFill>
                  <a:schemeClr val="dk1"/>
                </a:solidFill>
              </a:rPr>
              <a:t> with</a:t>
            </a:r>
            <a:br>
              <a:rPr lang="it" sz="1400" dirty="0">
                <a:solidFill>
                  <a:schemeClr val="dk1"/>
                </a:solidFill>
              </a:rPr>
            </a:br>
            <a:r>
              <a:rPr lang="it" sz="1400" dirty="0">
                <a:solidFill>
                  <a:schemeClr val="dk1"/>
                </a:solidFill>
              </a:rPr>
              <a:t>advanced tools.</a:t>
            </a:r>
          </a:p>
          <a:p>
            <a:pPr marL="1397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400" dirty="0">
                <a:solidFill>
                  <a:schemeClr val="dk1"/>
                </a:solidFill>
              </a:rPr>
              <a:t>The Integration with  IaC fosters consistent, </a:t>
            </a:r>
            <a:r>
              <a:rPr lang="it" sz="1400" b="1" dirty="0">
                <a:solidFill>
                  <a:schemeClr val="accent1"/>
                </a:solidFill>
              </a:rPr>
              <a:t>scalable</a:t>
            </a:r>
            <a:r>
              <a:rPr lang="it" sz="1400" dirty="0">
                <a:solidFill>
                  <a:schemeClr val="dk1"/>
                </a:solidFill>
              </a:rPr>
              <a:t>, and rapidly deployable environments.</a:t>
            </a:r>
            <a:br>
              <a:rPr lang="it" sz="1400" dirty="0">
                <a:solidFill>
                  <a:schemeClr val="dk1"/>
                </a:solidFill>
              </a:rPr>
            </a:br>
            <a:br>
              <a:rPr lang="it" sz="10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endParaRPr sz="10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400" dirty="0">
                <a:solidFill>
                  <a:schemeClr val="dk1"/>
                </a:solidFill>
              </a:rPr>
              <a:t>By facilitating easier and more </a:t>
            </a:r>
            <a:r>
              <a:rPr lang="it" sz="1400" b="1" dirty="0">
                <a:solidFill>
                  <a:schemeClr val="accent1"/>
                </a:solidFill>
              </a:rPr>
              <a:t>effective resource management</a:t>
            </a:r>
            <a:r>
              <a:rPr lang="it" sz="1400" dirty="0">
                <a:solidFill>
                  <a:schemeClr val="dk1"/>
                </a:solidFill>
              </a:rPr>
              <a:t> and </a:t>
            </a:r>
            <a:r>
              <a:rPr lang="it" sz="1400" b="1" dirty="0">
                <a:solidFill>
                  <a:schemeClr val="accent1"/>
                </a:solidFill>
              </a:rPr>
              <a:t>data sharing</a:t>
            </a:r>
            <a:r>
              <a:rPr lang="it" sz="1400" dirty="0">
                <a:solidFill>
                  <a:schemeClr val="dk1"/>
                </a:solidFill>
              </a:rPr>
              <a:t>, VDCs are accelerating the achievement of </a:t>
            </a:r>
            <a:r>
              <a:rPr lang="it" sz="1400" b="1" dirty="0">
                <a:solidFill>
                  <a:schemeClr val="dk1"/>
                </a:solidFill>
              </a:rPr>
              <a:t>Open Science goals,</a:t>
            </a:r>
            <a:r>
              <a:rPr lang="it" sz="1400" dirty="0">
                <a:solidFill>
                  <a:schemeClr val="dk1"/>
                </a:solidFill>
              </a:rPr>
              <a:t> simplifying the complexities of modern research.</a:t>
            </a:r>
            <a:br>
              <a:rPr lang="it" sz="1400" dirty="0">
                <a:solidFill>
                  <a:schemeClr val="dk1"/>
                </a:solidFill>
              </a:rPr>
            </a:br>
            <a:endParaRPr sz="1400" dirty="0"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400" dirty="0">
                <a:solidFill>
                  <a:schemeClr val="dk1"/>
                </a:solidFill>
              </a:rPr>
              <a:t>VDCs can be integrated </a:t>
            </a:r>
            <a:r>
              <a:rPr lang="it" sz="1400" b="1" dirty="0">
                <a:solidFill>
                  <a:schemeClr val="dk1"/>
                </a:solidFill>
              </a:rPr>
              <a:t>with other Federated Data Infrastructures (Blue Cloud) </a:t>
            </a:r>
            <a:r>
              <a:rPr lang="it" sz="1400" dirty="0">
                <a:solidFill>
                  <a:schemeClr val="dk1"/>
                </a:solidFill>
              </a:rPr>
              <a:t>to enhance their capability for resource sharing across scientific domains.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8" name="Google Shape;128;p17">
            <a:extLst>
              <a:ext uri="{FF2B5EF4-FFF2-40B4-BE49-F238E27FC236}">
                <a16:creationId xmlns:a16="http://schemas.microsoft.com/office/drawing/2014/main" id="{E39805C2-1FC0-4DCC-A037-E39C16C2F6A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5271" y="-1"/>
            <a:ext cx="1298729" cy="8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7D30D55-B618-46A1-8877-770F32364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-1066800"/>
            <a:ext cx="8832026" cy="602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9"/>
          <p:cNvSpPr txBox="1">
            <a:spLocks noGrp="1"/>
          </p:cNvSpPr>
          <p:nvPr>
            <p:ph type="body" idx="1"/>
          </p:nvPr>
        </p:nvSpPr>
        <p:spPr>
          <a:xfrm>
            <a:off x="2133600" y="4464850"/>
            <a:ext cx="5902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3000" b="1">
                <a:solidFill>
                  <a:srgbClr val="10109C"/>
                </a:solidFill>
                <a:latin typeface="Caveat"/>
                <a:ea typeface="Caveat"/>
                <a:cs typeface="Caveat"/>
                <a:sym typeface="Caveat"/>
              </a:rPr>
              <a:t>Stefano Chiappini &amp; Stefano Cacciaguerra</a:t>
            </a:r>
            <a:endParaRPr sz="3000" b="1">
              <a:solidFill>
                <a:srgbClr val="10109C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817058D-3C81-4B15-AE50-569DEC31D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102700" y="0"/>
            <a:ext cx="79887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 sz="3000" b="1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Modern Research Needs</a:t>
            </a:r>
            <a:endParaRPr sz="3000" b="1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68276" y="4736986"/>
            <a:ext cx="4289723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5271" y="-1"/>
            <a:ext cx="1298729" cy="88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2970186" y="815913"/>
            <a:ext cx="3124200" cy="8499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b="1" dirty="0">
                <a:solidFill>
                  <a:schemeClr val="dk1"/>
                </a:solidFill>
              </a:rPr>
              <a:t>Complexity</a:t>
            </a:r>
            <a:r>
              <a:rPr lang="it" dirty="0">
                <a:solidFill>
                  <a:schemeClr val="dk1"/>
                </a:solidFill>
              </a:rPr>
              <a:t> and </a:t>
            </a:r>
            <a:r>
              <a:rPr lang="it" b="1" dirty="0">
                <a:solidFill>
                  <a:schemeClr val="dk1"/>
                </a:solidFill>
              </a:rPr>
              <a:t>Interdisciplinarity</a:t>
            </a:r>
            <a:r>
              <a:rPr lang="it" dirty="0">
                <a:solidFill>
                  <a:schemeClr val="dk1"/>
                </a:solidFill>
              </a:rPr>
              <a:t> </a:t>
            </a:r>
            <a:r>
              <a:rPr lang="it" sz="1300" dirty="0">
                <a:solidFill>
                  <a:schemeClr val="dk1"/>
                </a:solidFill>
              </a:rPr>
              <a:t>Modern research merges </a:t>
            </a:r>
            <a:r>
              <a:rPr lang="it" sz="1300" b="1" dirty="0">
                <a:solidFill>
                  <a:schemeClr val="accent1"/>
                </a:solidFill>
              </a:rPr>
              <a:t>multiple disciplines</a:t>
            </a:r>
            <a:r>
              <a:rPr lang="it" sz="1300" dirty="0">
                <a:solidFill>
                  <a:schemeClr val="dk1"/>
                </a:solidFill>
              </a:rPr>
              <a:t>, utilizing different data and methods.</a:t>
            </a:r>
            <a:endParaRPr sz="1300" dirty="0"/>
          </a:p>
        </p:txBody>
      </p:sp>
      <p:sp>
        <p:nvSpPr>
          <p:cNvPr id="131" name="Google Shape;131;p17"/>
          <p:cNvSpPr/>
          <p:nvPr/>
        </p:nvSpPr>
        <p:spPr>
          <a:xfrm>
            <a:off x="534225" y="1895575"/>
            <a:ext cx="2879400" cy="1224000"/>
          </a:xfrm>
          <a:prstGeom prst="flowChartAlternateProcess">
            <a:avLst/>
          </a:prstGeom>
          <a:solidFill>
            <a:srgbClr val="DDFFD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b="1" dirty="0">
                <a:solidFill>
                  <a:schemeClr val="dk1"/>
                </a:solidFill>
              </a:rPr>
              <a:t>Need for Collaboration</a:t>
            </a:r>
            <a:br>
              <a:rPr lang="it" b="1" dirty="0">
                <a:solidFill>
                  <a:schemeClr val="dk1"/>
                </a:solidFill>
              </a:rPr>
            </a:br>
            <a:r>
              <a:rPr lang="it" sz="1300" dirty="0">
                <a:solidFill>
                  <a:schemeClr val="dk1"/>
                </a:solidFill>
              </a:rPr>
              <a:t>Increasingly </a:t>
            </a:r>
            <a:r>
              <a:rPr lang="it" sz="1300" b="1" dirty="0">
                <a:solidFill>
                  <a:schemeClr val="accent1"/>
                </a:solidFill>
              </a:rPr>
              <a:t>complex questions</a:t>
            </a:r>
            <a:r>
              <a:rPr lang="it" sz="1300" dirty="0">
                <a:solidFill>
                  <a:schemeClr val="dk1"/>
                </a:solidFill>
              </a:rPr>
              <a:t> require </a:t>
            </a:r>
            <a:r>
              <a:rPr lang="it" sz="1300" b="1" dirty="0">
                <a:solidFill>
                  <a:schemeClr val="accent1"/>
                </a:solidFill>
              </a:rPr>
              <a:t>geographical distribution</a:t>
            </a:r>
            <a:r>
              <a:rPr lang="it" sz="1300" dirty="0">
                <a:solidFill>
                  <a:schemeClr val="dk1"/>
                </a:solidFill>
              </a:rPr>
              <a:t> and </a:t>
            </a:r>
            <a:r>
              <a:rPr lang="it" sz="1300" b="1" dirty="0">
                <a:solidFill>
                  <a:schemeClr val="accent1"/>
                </a:solidFill>
              </a:rPr>
              <a:t>disciplinary</a:t>
            </a:r>
            <a:r>
              <a:rPr lang="it" sz="1300" dirty="0">
                <a:solidFill>
                  <a:schemeClr val="dk1"/>
                </a:solidFill>
              </a:rPr>
              <a:t> </a:t>
            </a:r>
            <a:r>
              <a:rPr lang="it" sz="1300" b="1" dirty="0">
                <a:solidFill>
                  <a:schemeClr val="accent1"/>
                </a:solidFill>
              </a:rPr>
              <a:t>collaborations</a:t>
            </a:r>
            <a:r>
              <a:rPr lang="it" sz="1300" dirty="0">
                <a:solidFill>
                  <a:schemeClr val="dk1"/>
                </a:solidFill>
              </a:rPr>
              <a:t> to harness various expertises.</a:t>
            </a:r>
            <a:endParaRPr sz="1300" dirty="0"/>
          </a:p>
        </p:txBody>
      </p:sp>
      <p:sp>
        <p:nvSpPr>
          <p:cNvPr id="132" name="Google Shape;132;p17"/>
          <p:cNvSpPr/>
          <p:nvPr/>
        </p:nvSpPr>
        <p:spPr>
          <a:xfrm>
            <a:off x="1463725" y="3301313"/>
            <a:ext cx="2879400" cy="1224000"/>
          </a:xfrm>
          <a:prstGeom prst="flowChartAlternateProcess">
            <a:avLst/>
          </a:prstGeom>
          <a:solidFill>
            <a:srgbClr val="FFEB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b="1" dirty="0">
                <a:solidFill>
                  <a:schemeClr val="dk1"/>
                </a:solidFill>
              </a:rPr>
              <a:t>Data Sharing</a:t>
            </a:r>
            <a:br>
              <a:rPr lang="it" dirty="0">
                <a:solidFill>
                  <a:schemeClr val="dk1"/>
                </a:solidFill>
              </a:rPr>
            </a:br>
            <a:r>
              <a:rPr lang="it" sz="1300" dirty="0">
                <a:solidFill>
                  <a:schemeClr val="dk1"/>
                </a:solidFill>
              </a:rPr>
              <a:t>Essential for </a:t>
            </a:r>
            <a:r>
              <a:rPr lang="it" sz="1300" b="1" dirty="0">
                <a:solidFill>
                  <a:schemeClr val="accent1"/>
                </a:solidFill>
              </a:rPr>
              <a:t>validating results</a:t>
            </a:r>
            <a:r>
              <a:rPr lang="it" sz="1300" dirty="0">
                <a:solidFill>
                  <a:schemeClr val="dk1"/>
                </a:solidFill>
              </a:rPr>
              <a:t>, enabling </a:t>
            </a:r>
            <a:r>
              <a:rPr lang="it" sz="1300" b="1" dirty="0">
                <a:solidFill>
                  <a:schemeClr val="accent1"/>
                </a:solidFill>
              </a:rPr>
              <a:t>new discoveries</a:t>
            </a:r>
            <a:r>
              <a:rPr lang="it" sz="1300" dirty="0">
                <a:solidFill>
                  <a:schemeClr val="dk1"/>
                </a:solidFill>
              </a:rPr>
              <a:t> through open data availability and allow others to</a:t>
            </a:r>
            <a:r>
              <a:rPr lang="it" sz="1300" b="1" dirty="0">
                <a:solidFill>
                  <a:schemeClr val="accent1"/>
                </a:solidFill>
              </a:rPr>
              <a:t> build on existing work</a:t>
            </a:r>
            <a:r>
              <a:rPr lang="it" sz="1300" dirty="0">
                <a:solidFill>
                  <a:schemeClr val="dk1"/>
                </a:solidFill>
              </a:rPr>
              <a:t>.</a:t>
            </a:r>
            <a:endParaRPr sz="1300" dirty="0"/>
          </a:p>
        </p:txBody>
      </p:sp>
      <p:sp>
        <p:nvSpPr>
          <p:cNvPr id="133" name="Google Shape;133;p17"/>
          <p:cNvSpPr/>
          <p:nvPr/>
        </p:nvSpPr>
        <p:spPr>
          <a:xfrm>
            <a:off x="4907200" y="3343788"/>
            <a:ext cx="2879400" cy="12240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b="1">
                <a:solidFill>
                  <a:schemeClr val="dk1"/>
                </a:solidFill>
              </a:rPr>
              <a:t>Reproducibility Challenges</a:t>
            </a:r>
            <a:r>
              <a:rPr lang="it">
                <a:solidFill>
                  <a:schemeClr val="dk1"/>
                </a:solidFill>
              </a:rPr>
              <a:t> </a:t>
            </a:r>
            <a:r>
              <a:rPr lang="it" sz="1300">
                <a:solidFill>
                  <a:schemeClr val="dk1"/>
                </a:solidFill>
              </a:rPr>
              <a:t>Critical for </a:t>
            </a:r>
            <a:r>
              <a:rPr lang="it" sz="1300" b="1">
                <a:solidFill>
                  <a:schemeClr val="accent1"/>
                </a:solidFill>
              </a:rPr>
              <a:t>scientific trust</a:t>
            </a:r>
            <a:r>
              <a:rPr lang="it" sz="1300">
                <a:solidFill>
                  <a:schemeClr val="dk1"/>
                </a:solidFill>
              </a:rPr>
              <a:t>, yet complicated by the complexity of modern research.</a:t>
            </a:r>
            <a:endParaRPr sz="1300"/>
          </a:p>
        </p:txBody>
      </p:sp>
      <p:sp>
        <p:nvSpPr>
          <p:cNvPr id="134" name="Google Shape;134;p17"/>
          <p:cNvSpPr/>
          <p:nvPr/>
        </p:nvSpPr>
        <p:spPr>
          <a:xfrm>
            <a:off x="5704725" y="1806125"/>
            <a:ext cx="3203400" cy="1383900"/>
          </a:xfrm>
          <a:prstGeom prst="flowChartAlternateProcess">
            <a:avLst/>
          </a:prstGeom>
          <a:solidFill>
            <a:srgbClr val="FFD1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b="1" dirty="0">
                <a:solidFill>
                  <a:schemeClr val="dk1"/>
                </a:solidFill>
              </a:rPr>
              <a:t>Technological Advances</a:t>
            </a:r>
            <a:r>
              <a:rPr lang="it" dirty="0">
                <a:solidFill>
                  <a:schemeClr val="dk1"/>
                </a:solidFill>
              </a:rPr>
              <a:t> </a:t>
            </a:r>
            <a:r>
              <a:rPr lang="it" sz="1300" dirty="0">
                <a:solidFill>
                  <a:schemeClr val="dk1"/>
                </a:solidFill>
              </a:rPr>
              <a:t>Improvements in </a:t>
            </a:r>
            <a:r>
              <a:rPr lang="it" sz="1300" b="1" dirty="0">
                <a:solidFill>
                  <a:schemeClr val="accent1"/>
                </a:solidFill>
              </a:rPr>
              <a:t>data</a:t>
            </a:r>
            <a:r>
              <a:rPr lang="it" sz="1300" dirty="0">
                <a:solidFill>
                  <a:schemeClr val="dk1"/>
                </a:solidFill>
              </a:rPr>
              <a:t> and </a:t>
            </a:r>
            <a:r>
              <a:rPr lang="it" sz="1300" b="1" dirty="0">
                <a:solidFill>
                  <a:schemeClr val="accent1"/>
                </a:solidFill>
              </a:rPr>
              <a:t>computational management</a:t>
            </a:r>
            <a:r>
              <a:rPr lang="it" sz="1300" dirty="0">
                <a:solidFill>
                  <a:schemeClr val="dk1"/>
                </a:solidFill>
              </a:rPr>
              <a:t> facilitate handling large datasets and complex simulations, supporting effective collaboration despite distances</a:t>
            </a:r>
            <a:endParaRPr sz="13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D9F7DB0-A874-471A-9C46-730AFD58A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102693" y="0"/>
            <a:ext cx="65196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 sz="3000" b="1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NE.RE.I.D.E.</a:t>
            </a:r>
            <a:endParaRPr sz="3000" b="1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198900" y="809700"/>
            <a:ext cx="8577600" cy="3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Real case:	EMSO  (ERIC focused on marine sciences)</a:t>
            </a:r>
            <a:endParaRPr sz="1700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9144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		Italy  (coordinator country)</a:t>
            </a:r>
            <a:endParaRPr sz="1700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9144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			INGV  (representing entity)</a:t>
            </a:r>
            <a:endParaRPr sz="1700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latin typeface="Exo 2"/>
              <a:ea typeface="Exo 2"/>
              <a:cs typeface="Exo 2"/>
              <a:sym typeface="Exo 2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INGV implemented the </a:t>
            </a:r>
            <a:r>
              <a:rPr lang="it" sz="1700" b="1" dirty="0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NEw REsearch Infrastructure Datacenter for EMSO</a:t>
            </a:r>
            <a:r>
              <a:rPr lang="it" sz="1700" dirty="0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near the </a:t>
            </a:r>
            <a:r>
              <a:rPr lang="it" sz="1700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Western Ionian Sea site,</a:t>
            </a: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 at Portopalo di Capopassero (SR), Italy.</a:t>
            </a:r>
            <a:endParaRPr sz="1700" dirty="0">
              <a:latin typeface="Exo 2"/>
              <a:ea typeface="Exo 2"/>
              <a:cs typeface="Exo 2"/>
              <a:sym typeface="Exo 2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latin typeface="Exo 2"/>
              <a:ea typeface="Exo 2"/>
              <a:cs typeface="Exo 2"/>
              <a:sym typeface="Exo 2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	An </a:t>
            </a:r>
            <a:r>
              <a:rPr lang="it" sz="1700" b="1" dirty="0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ICT infrastructure</a:t>
            </a: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 for:</a:t>
            </a:r>
            <a:endParaRPr sz="1700" dirty="0">
              <a:latin typeface="Exo 2"/>
              <a:ea typeface="Exo 2"/>
              <a:cs typeface="Exo 2"/>
              <a:sym typeface="Exo 2"/>
            </a:endParaRPr>
          </a:p>
          <a:p>
            <a:pPr marL="914400" lvl="0" indent="-336550" algn="just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700"/>
              <a:buChar char="➔"/>
            </a:pP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archiving, processing, and sharing </a:t>
            </a:r>
            <a:r>
              <a:rPr lang="it" sz="1700" b="1" dirty="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scientific data</a:t>
            </a: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 from marine observatories </a:t>
            </a:r>
            <a:endParaRPr sz="1700" dirty="0">
              <a:latin typeface="Exo 2"/>
              <a:ea typeface="Exo 2"/>
              <a:cs typeface="Exo 2"/>
              <a:sym typeface="Exo 2"/>
            </a:endParaRPr>
          </a:p>
          <a:p>
            <a:pPr marL="914400" lvl="0" indent="-336550" algn="just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700"/>
              <a:buChar char="➔"/>
            </a:pP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developing </a:t>
            </a:r>
            <a:r>
              <a:rPr lang="it" sz="17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advanced services</a:t>
            </a:r>
            <a:endParaRPr sz="1700" b="1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914400" lvl="0" indent="-336550" algn="just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1700"/>
              <a:buChar char="➔"/>
            </a:pP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promoting </a:t>
            </a:r>
            <a:r>
              <a:rPr lang="it" sz="1700" b="1" dirty="0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multidisciplinary</a:t>
            </a: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it" sz="17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research</a:t>
            </a:r>
            <a:r>
              <a:rPr lang="it" sz="1700" dirty="0">
                <a:latin typeface="Exo 2"/>
                <a:ea typeface="Exo 2"/>
                <a:cs typeface="Exo 2"/>
                <a:sym typeface="Exo 2"/>
              </a:rPr>
              <a:t> in the deep marine environment</a:t>
            </a:r>
            <a:endParaRPr sz="1700" dirty="0">
              <a:latin typeface="Exo 2"/>
              <a:ea typeface="Exo 2"/>
              <a:cs typeface="Exo 2"/>
              <a:sym typeface="Exo 2"/>
            </a:endParaRPr>
          </a:p>
          <a:p>
            <a:pPr marL="628650" lvl="0" indent="-381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68276" y="4736986"/>
            <a:ext cx="428972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</a:t>
            </a:fld>
            <a:endParaRPr/>
          </a:p>
        </p:txBody>
      </p:sp>
      <p:cxnSp>
        <p:nvCxnSpPr>
          <p:cNvPr id="144" name="Google Shape;144;p18"/>
          <p:cNvCxnSpPr>
            <a:cxnSpLocks/>
          </p:cNvCxnSpPr>
          <p:nvPr/>
        </p:nvCxnSpPr>
        <p:spPr>
          <a:xfrm>
            <a:off x="2484786" y="1118152"/>
            <a:ext cx="416819" cy="113382"/>
          </a:xfrm>
          <a:prstGeom prst="bentConnector3">
            <a:avLst>
              <a:gd name="adj1" fmla="val -12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Google Shape;128;p17">
            <a:extLst>
              <a:ext uri="{FF2B5EF4-FFF2-40B4-BE49-F238E27FC236}">
                <a16:creationId xmlns:a16="http://schemas.microsoft.com/office/drawing/2014/main" id="{AF7A0119-0639-4219-8FD0-868CB4138F4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5271" y="-1"/>
            <a:ext cx="1298729" cy="8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08D8154-E7D9-494A-B951-564E1157C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  <p:cxnSp>
        <p:nvCxnSpPr>
          <p:cNvPr id="14" name="Google Shape;144;p18">
            <a:extLst>
              <a:ext uri="{FF2B5EF4-FFF2-40B4-BE49-F238E27FC236}">
                <a16:creationId xmlns:a16="http://schemas.microsoft.com/office/drawing/2014/main" id="{046869CC-7E9C-480D-9BAA-CB90B7F0E280}"/>
              </a:ext>
            </a:extLst>
          </p:cNvPr>
          <p:cNvCxnSpPr>
            <a:cxnSpLocks/>
          </p:cNvCxnSpPr>
          <p:nvPr/>
        </p:nvCxnSpPr>
        <p:spPr>
          <a:xfrm>
            <a:off x="3313047" y="1340126"/>
            <a:ext cx="416819" cy="113382"/>
          </a:xfrm>
          <a:prstGeom prst="bentConnector3">
            <a:avLst>
              <a:gd name="adj1" fmla="val -12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/>
        </p:nvSpPr>
        <p:spPr>
          <a:xfrm>
            <a:off x="6043250" y="2247688"/>
            <a:ext cx="16524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u="sng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Storage</a:t>
            </a:r>
            <a:r>
              <a:rPr lang="it" sz="1500" u="sng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endParaRPr sz="15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12 nodes</a:t>
            </a:r>
            <a:endParaRPr sz="15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240 HDD</a:t>
            </a:r>
            <a:endParaRPr sz="15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60 SSD</a:t>
            </a:r>
            <a:endParaRPr sz="15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3.6 PB raw disk</a:t>
            </a:r>
            <a:endParaRPr b="1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grpSp>
        <p:nvGrpSpPr>
          <p:cNvPr id="151" name="Google Shape;151;p19"/>
          <p:cNvGrpSpPr/>
          <p:nvPr/>
        </p:nvGrpSpPr>
        <p:grpSpPr>
          <a:xfrm>
            <a:off x="443522" y="853983"/>
            <a:ext cx="8377511" cy="4126612"/>
            <a:chOff x="212921" y="68857"/>
            <a:chExt cx="8377511" cy="5502149"/>
          </a:xfrm>
        </p:grpSpPr>
        <p:sp>
          <p:nvSpPr>
            <p:cNvPr id="152" name="Google Shape;152;p19"/>
            <p:cNvSpPr/>
            <p:nvPr/>
          </p:nvSpPr>
          <p:spPr>
            <a:xfrm>
              <a:off x="212921" y="94074"/>
              <a:ext cx="1129800" cy="1061100"/>
            </a:xfrm>
            <a:prstGeom prst="ellipse">
              <a:avLst/>
            </a:prstGeom>
            <a:solidFill>
              <a:srgbClr val="98D6B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53" name="Google Shape;153;p19"/>
            <p:cNvSpPr txBox="1"/>
            <p:nvPr/>
          </p:nvSpPr>
          <p:spPr>
            <a:xfrm>
              <a:off x="378393" y="249462"/>
              <a:ext cx="798900" cy="75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Rubik"/>
                <a:buNone/>
              </a:pPr>
              <a:r>
                <a:rPr lang="it" sz="1300" b="1" i="0" u="none" strike="noStrike" cap="none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Budget </a:t>
              </a:r>
              <a:endParaRPr sz="13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Rubik"/>
                <a:buNone/>
              </a:pPr>
              <a:r>
                <a:rPr lang="it" sz="1300" b="1" i="0" u="none" strike="noStrike" cap="none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(1.</a:t>
              </a:r>
              <a:r>
                <a:rPr lang="it" sz="1300" b="1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5</a:t>
              </a:r>
              <a:r>
                <a:rPr lang="it" sz="1300" b="1" i="0" u="none" strike="noStrike" cap="none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 M€)</a:t>
              </a:r>
              <a:endParaRPr sz="13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 rot="48817">
              <a:off x="1553137" y="447982"/>
              <a:ext cx="507051" cy="38223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8D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55" name="Google Shape;155;p19"/>
            <p:cNvSpPr txBox="1"/>
            <p:nvPr/>
          </p:nvSpPr>
          <p:spPr>
            <a:xfrm rot="47305">
              <a:off x="1553124" y="523515"/>
              <a:ext cx="392437" cy="229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2299107" y="68857"/>
              <a:ext cx="1347600" cy="1173000"/>
            </a:xfrm>
            <a:prstGeom prst="ellipse">
              <a:avLst/>
            </a:prstGeom>
            <a:solidFill>
              <a:srgbClr val="80D6CD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 rot="609048">
              <a:off x="3836768" y="664713"/>
              <a:ext cx="508967" cy="38220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80D6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58" name="Google Shape;158;p19"/>
            <p:cNvSpPr txBox="1"/>
            <p:nvPr/>
          </p:nvSpPr>
          <p:spPr>
            <a:xfrm rot="609871">
              <a:off x="3837669" y="731098"/>
              <a:ext cx="394390" cy="229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4564633" y="152285"/>
              <a:ext cx="1365300" cy="1212000"/>
            </a:xfrm>
            <a:prstGeom prst="ellipse">
              <a:avLst/>
            </a:prstGeom>
            <a:solidFill>
              <a:srgbClr val="69B6D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 rot="674056">
              <a:off x="6179140" y="1123575"/>
              <a:ext cx="668306" cy="38201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69B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1" name="Google Shape;161;p19"/>
            <p:cNvSpPr txBox="1"/>
            <p:nvPr/>
          </p:nvSpPr>
          <p:spPr>
            <a:xfrm rot="674579">
              <a:off x="6180179" y="1188902"/>
              <a:ext cx="553930" cy="229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7138244" y="891582"/>
              <a:ext cx="1171200" cy="1124100"/>
            </a:xfrm>
            <a:prstGeom prst="ellipse">
              <a:avLst/>
            </a:prstGeom>
            <a:solidFill>
              <a:srgbClr val="4E74D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3" name="Google Shape;163;p19"/>
            <p:cNvSpPr txBox="1"/>
            <p:nvPr/>
          </p:nvSpPr>
          <p:spPr>
            <a:xfrm>
              <a:off x="7081174" y="1045380"/>
              <a:ext cx="1313100" cy="7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Rubik"/>
                <a:buNone/>
              </a:pPr>
              <a:r>
                <a:rPr lang="it" sz="1300" b="1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Technical Specification Document</a:t>
              </a:r>
              <a:endParaRPr sz="13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4" name="Google Shape;164;p19"/>
            <p:cNvSpPr/>
            <p:nvPr/>
          </p:nvSpPr>
          <p:spPr>
            <a:xfrm rot="4829750">
              <a:off x="7675677" y="2284882"/>
              <a:ext cx="405161" cy="38208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4E74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5" name="Google Shape;165;p19"/>
            <p:cNvSpPr txBox="1"/>
            <p:nvPr/>
          </p:nvSpPr>
          <p:spPr>
            <a:xfrm rot="4829342">
              <a:off x="7723481" y="2304594"/>
              <a:ext cx="290493" cy="229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7474732" y="2857218"/>
              <a:ext cx="1115700" cy="1077900"/>
            </a:xfrm>
            <a:prstGeom prst="ellipse">
              <a:avLst/>
            </a:prstGeom>
            <a:solidFill>
              <a:srgbClr val="4B33E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7" name="Google Shape;167;p19"/>
            <p:cNvSpPr txBox="1"/>
            <p:nvPr/>
          </p:nvSpPr>
          <p:spPr>
            <a:xfrm>
              <a:off x="7638121" y="3015065"/>
              <a:ext cx="789000" cy="76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Rubik"/>
                <a:buNone/>
              </a:pPr>
              <a:r>
                <a:rPr lang="it" sz="1300" b="1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Tender</a:t>
              </a:r>
              <a:endParaRPr sz="1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Rubik"/>
                <a:buNone/>
              </a:pPr>
              <a:r>
                <a:rPr lang="it" sz="1300" b="1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Process</a:t>
              </a:r>
              <a:endParaRPr sz="1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 rot="7502144">
              <a:off x="7356407" y="3916743"/>
              <a:ext cx="354302" cy="38209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4B33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69" name="Google Shape;169;p19"/>
            <p:cNvSpPr txBox="1"/>
            <p:nvPr/>
          </p:nvSpPr>
          <p:spPr>
            <a:xfrm rot="-3296733">
              <a:off x="7592539" y="4152639"/>
              <a:ext cx="248105" cy="229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6373149" y="4285146"/>
              <a:ext cx="1652400" cy="1198500"/>
            </a:xfrm>
            <a:prstGeom prst="ellipse">
              <a:avLst/>
            </a:prstGeom>
            <a:solidFill>
              <a:srgbClr val="8C16E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1" name="Google Shape;171;p19"/>
            <p:cNvSpPr txBox="1"/>
            <p:nvPr/>
          </p:nvSpPr>
          <p:spPr>
            <a:xfrm>
              <a:off x="6477298" y="4460646"/>
              <a:ext cx="1511700" cy="84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Rubik"/>
                <a:buNone/>
              </a:pPr>
              <a:r>
                <a:rPr lang="it" sz="1300" b="1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HW Installation and </a:t>
              </a:r>
              <a:r>
                <a:rPr lang="it" sz="1300" b="1" i="0" u="none" strike="noStrike" cap="none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 firmware</a:t>
              </a:r>
              <a:endParaRPr sz="13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Rubik"/>
                <a:buNone/>
              </a:pPr>
              <a:r>
                <a:rPr lang="it" sz="1300" b="1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management</a:t>
              </a:r>
              <a:endParaRPr sz="1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2" name="Google Shape;172;p19"/>
            <p:cNvSpPr/>
            <p:nvPr/>
          </p:nvSpPr>
          <p:spPr>
            <a:xfrm rot="10733861">
              <a:off x="5600978" y="4714827"/>
              <a:ext cx="545801" cy="38227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8C1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3" name="Google Shape;173;p19"/>
            <p:cNvSpPr txBox="1"/>
            <p:nvPr/>
          </p:nvSpPr>
          <p:spPr>
            <a:xfrm rot="-66976">
              <a:off x="5715657" y="4790310"/>
              <a:ext cx="431182" cy="229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4" name="Google Shape;174;p19"/>
            <p:cNvSpPr/>
            <p:nvPr/>
          </p:nvSpPr>
          <p:spPr>
            <a:xfrm>
              <a:off x="3864561" y="4290606"/>
              <a:ext cx="1479300" cy="1280400"/>
            </a:xfrm>
            <a:prstGeom prst="ellipse">
              <a:avLst/>
            </a:prstGeom>
            <a:solidFill>
              <a:srgbClr val="D80CD8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5" name="Google Shape;175;p19"/>
            <p:cNvSpPr txBox="1"/>
            <p:nvPr/>
          </p:nvSpPr>
          <p:spPr>
            <a:xfrm>
              <a:off x="3852600" y="4376513"/>
              <a:ext cx="1365300" cy="90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Rubik"/>
                <a:buNone/>
              </a:pPr>
              <a:r>
                <a:rPr lang="it" sz="1300" b="1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Network Configuration</a:t>
              </a:r>
              <a:endParaRPr sz="13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 rot="-10628030">
              <a:off x="3221098" y="4681944"/>
              <a:ext cx="455970" cy="38208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D80C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7" name="Google Shape;177;p19"/>
            <p:cNvSpPr txBox="1"/>
            <p:nvPr/>
          </p:nvSpPr>
          <p:spPr>
            <a:xfrm rot="172348">
              <a:off x="3335625" y="4761163"/>
              <a:ext cx="341229" cy="229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1694470" y="4216262"/>
              <a:ext cx="1313100" cy="1203300"/>
            </a:xfrm>
            <a:prstGeom prst="ellipse">
              <a:avLst/>
            </a:prstGeom>
            <a:solidFill>
              <a:srgbClr val="CA0478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79" name="Google Shape;179;p19"/>
            <p:cNvSpPr txBox="1"/>
            <p:nvPr/>
          </p:nvSpPr>
          <p:spPr>
            <a:xfrm>
              <a:off x="1810549" y="4392480"/>
              <a:ext cx="11712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Rubik"/>
                <a:buNone/>
              </a:pPr>
              <a:r>
                <a:rPr lang="it" sz="1300" b="1" i="0" u="none" strike="noStrike" cap="none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Software</a:t>
              </a:r>
              <a:endParaRPr sz="13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Rubik"/>
                <a:buNone/>
              </a:pPr>
              <a:r>
                <a:rPr lang="it" sz="1300" b="1">
                  <a:solidFill>
                    <a:schemeClr val="lt1"/>
                  </a:solidFill>
                  <a:latin typeface="Exo 2"/>
                  <a:ea typeface="Exo 2"/>
                  <a:cs typeface="Exo 2"/>
                  <a:sym typeface="Exo 2"/>
                </a:rPr>
                <a:t>Installation</a:t>
              </a:r>
              <a:endParaRPr sz="1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80" name="Google Shape;180;p19"/>
            <p:cNvSpPr/>
            <p:nvPr/>
          </p:nvSpPr>
          <p:spPr>
            <a:xfrm rot="2053127" flipH="1">
              <a:off x="1187457" y="4315775"/>
              <a:ext cx="369696" cy="29539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CA0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181" name="Google Shape;181;p19"/>
            <p:cNvSpPr txBox="1"/>
            <p:nvPr/>
          </p:nvSpPr>
          <p:spPr>
            <a:xfrm rot="-8747058">
              <a:off x="1268257" y="4399878"/>
              <a:ext cx="281162" cy="177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82" name="Google Shape;182;p19"/>
          <p:cNvSpPr/>
          <p:nvPr/>
        </p:nvSpPr>
        <p:spPr>
          <a:xfrm>
            <a:off x="392400" y="114659"/>
            <a:ext cx="85470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 dirty="0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Infrastructure design from beginning to end…</a:t>
            </a:r>
            <a:r>
              <a:rPr lang="it" sz="3000" b="1" i="0" u="none" strike="noStrike" cap="none" dirty="0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endParaRPr sz="3000" b="1" i="0" u="none" strike="noStrike" cap="none" dirty="0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83" name="Google Shape;18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4497" y="1855300"/>
            <a:ext cx="1958299" cy="20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/>
          <p:nvPr/>
        </p:nvSpPr>
        <p:spPr>
          <a:xfrm>
            <a:off x="4240550" y="2017700"/>
            <a:ext cx="1802700" cy="18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i="0" u="sng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C</a:t>
            </a:r>
            <a:r>
              <a:rPr lang="it" sz="1500" b="1" u="sng" dirty="0">
                <a:latin typeface="Exo 2"/>
                <a:ea typeface="Exo 2"/>
                <a:cs typeface="Exo 2"/>
                <a:sym typeface="Exo 2"/>
              </a:rPr>
              <a:t>omputing</a:t>
            </a:r>
            <a:r>
              <a:rPr lang="it" sz="1500" i="0" u="sng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endParaRPr sz="1500" i="0" u="none" strike="noStrike" cap="none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48 nod</a:t>
            </a:r>
            <a:r>
              <a:rPr lang="it" sz="1500" dirty="0">
                <a:latin typeface="Exo 2"/>
                <a:ea typeface="Exo 2"/>
                <a:cs typeface="Exo 2"/>
                <a:sym typeface="Exo 2"/>
              </a:rPr>
              <a:t>es</a:t>
            </a:r>
            <a:endParaRPr sz="1500" i="0" u="none" strike="noStrike" cap="none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i="0" u="none" strike="noStrike" cap="none" dirty="0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~2600 cpu cores</a:t>
            </a:r>
            <a:endParaRPr sz="1500" b="1" i="0" u="none" strike="noStrike" cap="none" dirty="0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i="0" u="none" strike="noStrike" cap="none" dirty="0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36 TB ram		</a:t>
            </a:r>
            <a:endParaRPr sz="1500" dirty="0"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u="sng" dirty="0"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u="sng" dirty="0">
                <a:latin typeface="Exo 2"/>
                <a:ea typeface="Exo 2"/>
                <a:cs typeface="Exo 2"/>
                <a:sym typeface="Exo 2"/>
              </a:rPr>
              <a:t>GPU: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>
                <a:latin typeface="Exo 2"/>
                <a:ea typeface="Exo 2"/>
                <a:cs typeface="Exo 2"/>
                <a:sym typeface="Exo 2"/>
              </a:rPr>
              <a:t>8x NVidia A100</a:t>
            </a:r>
            <a:endParaRPr sz="1500" dirty="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4850384" y="1052975"/>
            <a:ext cx="13131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50" tIns="13950" rIns="13950" bIns="13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ubik"/>
              <a:buNone/>
            </a:pPr>
            <a:r>
              <a:rPr lang="it" sz="1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Market Research</a:t>
            </a:r>
            <a:endParaRPr sz="1300" b="1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ubik"/>
              <a:buNone/>
            </a:pPr>
            <a:r>
              <a:rPr lang="it" sz="1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HW Available</a:t>
            </a:r>
            <a:endParaRPr sz="1300" b="1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2511175" y="976775"/>
            <a:ext cx="1313100" cy="5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50" tIns="13950" rIns="13950" bIns="13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ubik"/>
              <a:buNone/>
            </a:pPr>
            <a:r>
              <a:rPr lang="it" sz="1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Data Center</a:t>
            </a:r>
            <a:endParaRPr sz="1300" b="1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Rubik"/>
              <a:buNone/>
            </a:pPr>
            <a:r>
              <a:rPr lang="it" sz="13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Design</a:t>
            </a:r>
            <a:endParaRPr sz="1300" b="1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87" name="Google Shape;187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4</a:t>
            </a:fld>
            <a:endParaRPr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5AE26D0D-D1C5-467B-9624-44DC49CC6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1BBD93-9885-4B40-82E4-EC43A85E0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77" y="1857525"/>
            <a:ext cx="1971184" cy="197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>
            <a:spLocks noGrp="1"/>
          </p:cNvSpPr>
          <p:nvPr>
            <p:ph type="title"/>
          </p:nvPr>
        </p:nvSpPr>
        <p:spPr>
          <a:xfrm>
            <a:off x="102700" y="0"/>
            <a:ext cx="79887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 sz="3000" b="1" dirty="0">
                <a:solidFill>
                  <a:srgbClr val="10109C"/>
                </a:solidFill>
                <a:latin typeface="Exo 2"/>
                <a:sym typeface="Exo 2"/>
              </a:rPr>
              <a:t>The Architecture of NEREIDE </a:t>
            </a:r>
            <a:endParaRPr sz="3000" b="1" dirty="0">
              <a:solidFill>
                <a:srgbClr val="10109C"/>
              </a:solidFill>
              <a:latin typeface="Exo 2"/>
              <a:sym typeface="Exo 2"/>
            </a:endParaRPr>
          </a:p>
        </p:txBody>
      </p:sp>
      <p:pic>
        <p:nvPicPr>
          <p:cNvPr id="194" name="Google Shape;1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68276" y="4736986"/>
            <a:ext cx="428972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5</a:t>
            </a:fld>
            <a:endParaRPr/>
          </a:p>
        </p:txBody>
      </p:sp>
      <p:pic>
        <p:nvPicPr>
          <p:cNvPr id="197" name="Google Shape;197;p20" descr="F:\ownCloud\Documenti\WS_GARR_2020\openstac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102" y="1137149"/>
            <a:ext cx="1720746" cy="59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9025" y="1956685"/>
            <a:ext cx="1099201" cy="439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7367" y="2445534"/>
            <a:ext cx="977218" cy="62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2613" y="3537000"/>
            <a:ext cx="1163062" cy="50729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/>
          <p:nvPr/>
        </p:nvSpPr>
        <p:spPr>
          <a:xfrm>
            <a:off x="2312825" y="1109825"/>
            <a:ext cx="5921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it" dirty="0">
                <a:solidFill>
                  <a:schemeClr val="dk1"/>
                </a:solidFill>
              </a:rPr>
              <a:t>Open-source </a:t>
            </a:r>
            <a:r>
              <a:rPr lang="it" b="1" dirty="0">
                <a:solidFill>
                  <a:schemeClr val="accent1"/>
                </a:solidFill>
              </a:rPr>
              <a:t>Infrastructure-as-a-Service</a:t>
            </a:r>
            <a:r>
              <a:rPr lang="it" dirty="0">
                <a:solidFill>
                  <a:schemeClr val="dk1"/>
                </a:solidFill>
              </a:rPr>
              <a:t> platform. It enables seamless </a:t>
            </a:r>
            <a:r>
              <a:rPr lang="it" b="1" dirty="0">
                <a:solidFill>
                  <a:schemeClr val="accent1"/>
                </a:solidFill>
              </a:rPr>
              <a:t>scalability</a:t>
            </a:r>
            <a:r>
              <a:rPr lang="it" dirty="0">
                <a:solidFill>
                  <a:schemeClr val="dk1"/>
                </a:solidFill>
              </a:rPr>
              <a:t> and </a:t>
            </a:r>
            <a:r>
              <a:rPr lang="it" b="1" dirty="0">
                <a:solidFill>
                  <a:schemeClr val="accent1"/>
                </a:solidFill>
              </a:rPr>
              <a:t>flexibility</a:t>
            </a:r>
            <a:r>
              <a:rPr lang="it" dirty="0">
                <a:solidFill>
                  <a:schemeClr val="dk1"/>
                </a:solidFill>
              </a:rPr>
              <a:t> in </a:t>
            </a:r>
            <a:r>
              <a:rPr lang="it" b="1" dirty="0">
                <a:solidFill>
                  <a:schemeClr val="accent1"/>
                </a:solidFill>
              </a:rPr>
              <a:t>resource management</a:t>
            </a:r>
            <a:r>
              <a:rPr lang="it" dirty="0">
                <a:solidFill>
                  <a:schemeClr val="dk1"/>
                </a:solidFill>
              </a:rPr>
              <a:t>.</a:t>
            </a:r>
            <a:endParaRPr dirty="0"/>
          </a:p>
        </p:txBody>
      </p:sp>
      <p:sp>
        <p:nvSpPr>
          <p:cNvPr id="202" name="Google Shape;202;p20"/>
          <p:cNvSpPr txBox="1"/>
          <p:nvPr/>
        </p:nvSpPr>
        <p:spPr>
          <a:xfrm>
            <a:off x="1255325" y="2219350"/>
            <a:ext cx="59637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">
                <a:solidFill>
                  <a:schemeClr val="dk1"/>
                </a:solidFill>
              </a:rPr>
              <a:t>Workflow Automation with the integration of Metal-as-a-Service and JuJu in the</a:t>
            </a:r>
            <a:r>
              <a:rPr lang="it" b="1">
                <a:solidFill>
                  <a:schemeClr val="accent1"/>
                </a:solidFill>
              </a:rPr>
              <a:t> deployment</a:t>
            </a:r>
            <a:r>
              <a:rPr lang="it">
                <a:solidFill>
                  <a:schemeClr val="dk1"/>
                </a:solidFill>
              </a:rPr>
              <a:t> and </a:t>
            </a:r>
            <a:r>
              <a:rPr lang="it" b="1">
                <a:solidFill>
                  <a:schemeClr val="accent1"/>
                </a:solidFill>
              </a:rPr>
              <a:t>maintenance</a:t>
            </a:r>
            <a:r>
              <a:rPr lang="it">
                <a:solidFill>
                  <a:schemeClr val="dk1"/>
                </a:solidFill>
              </a:rPr>
              <a:t> of physical and virtual resources.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2270875" y="3378200"/>
            <a:ext cx="59637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it">
                <a:solidFill>
                  <a:schemeClr val="dk1"/>
                </a:solidFill>
              </a:rPr>
              <a:t>Distributed </a:t>
            </a:r>
            <a:r>
              <a:rPr lang="it" b="1">
                <a:solidFill>
                  <a:schemeClr val="accent1"/>
                </a:solidFill>
              </a:rPr>
              <a:t>software-defined storage </a:t>
            </a:r>
            <a:r>
              <a:rPr lang="it">
                <a:solidFill>
                  <a:schemeClr val="dk1"/>
                </a:solidFill>
              </a:rPr>
              <a:t>engine, that offers </a:t>
            </a:r>
            <a:r>
              <a:rPr lang="it" b="1">
                <a:solidFill>
                  <a:schemeClr val="accent1"/>
                </a:solidFill>
              </a:rPr>
              <a:t>flexible</a:t>
            </a:r>
            <a:r>
              <a:rPr lang="it">
                <a:solidFill>
                  <a:schemeClr val="dk1"/>
                </a:solidFill>
              </a:rPr>
              <a:t> and </a:t>
            </a:r>
            <a:r>
              <a:rPr lang="it" b="1">
                <a:solidFill>
                  <a:schemeClr val="accent1"/>
                </a:solidFill>
              </a:rPr>
              <a:t>scalable</a:t>
            </a:r>
            <a:r>
              <a:rPr lang="it">
                <a:solidFill>
                  <a:schemeClr val="dk1"/>
                </a:solidFill>
              </a:rPr>
              <a:t> </a:t>
            </a:r>
            <a:r>
              <a:rPr lang="it" b="1">
                <a:solidFill>
                  <a:schemeClr val="accent1"/>
                </a:solidFill>
              </a:rPr>
              <a:t>storage</a:t>
            </a:r>
            <a:r>
              <a:rPr lang="it">
                <a:solidFill>
                  <a:schemeClr val="dk1"/>
                </a:solidFill>
              </a:rPr>
              <a:t> resources managing heavy data loads and ensuring both data security and integrity.</a:t>
            </a:r>
            <a:endParaRPr/>
          </a:p>
        </p:txBody>
      </p:sp>
      <p:pic>
        <p:nvPicPr>
          <p:cNvPr id="14" name="Google Shape;128;p17">
            <a:extLst>
              <a:ext uri="{FF2B5EF4-FFF2-40B4-BE49-F238E27FC236}">
                <a16:creationId xmlns:a16="http://schemas.microsoft.com/office/drawing/2014/main" id="{687548A0-D8FC-4E64-93FD-25817709DAA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45271" y="-1"/>
            <a:ext cx="1298729" cy="8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B610CBB-D4F4-4DD9-80A2-6B453CA1E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 txBox="1">
            <a:spLocks noGrp="1"/>
          </p:cNvSpPr>
          <p:nvPr>
            <p:ph type="title"/>
          </p:nvPr>
        </p:nvSpPr>
        <p:spPr>
          <a:xfrm>
            <a:off x="102700" y="0"/>
            <a:ext cx="79887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" sz="3000" b="1" dirty="0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Virtual Data Centers - the Core of NEREIDE</a:t>
            </a:r>
            <a:endParaRPr sz="3000" b="1" dirty="0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209" name="Google Shape;2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568276" y="4736986"/>
            <a:ext cx="428972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6</a:t>
            </a:fld>
            <a:endParaRPr/>
          </a:p>
        </p:txBody>
      </p:sp>
      <p:pic>
        <p:nvPicPr>
          <p:cNvPr id="212" name="Google Shape;2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5275" y="2096450"/>
            <a:ext cx="2155500" cy="126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1"/>
          <p:cNvSpPr txBox="1"/>
          <p:nvPr/>
        </p:nvSpPr>
        <p:spPr>
          <a:xfrm>
            <a:off x="4039937" y="3240050"/>
            <a:ext cx="673200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dirty="0">
                <a:solidFill>
                  <a:schemeClr val="dk2"/>
                </a:solidFill>
              </a:rPr>
              <a:t>VDC</a:t>
            </a:r>
            <a:endParaRPr sz="1800" b="1" dirty="0">
              <a:solidFill>
                <a:schemeClr val="dk2"/>
              </a:solidFill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1792113" y="719260"/>
            <a:ext cx="5427600" cy="148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it" dirty="0">
                <a:solidFill>
                  <a:schemeClr val="dk1"/>
                </a:solidFill>
              </a:rPr>
              <a:t>A </a:t>
            </a:r>
            <a:r>
              <a:rPr lang="it" b="1" dirty="0">
                <a:solidFill>
                  <a:schemeClr val="dk1"/>
                </a:solidFill>
              </a:rPr>
              <a:t>VDC</a:t>
            </a:r>
            <a:r>
              <a:rPr lang="it" dirty="0">
                <a:solidFill>
                  <a:schemeClr val="dk1"/>
                </a:solidFill>
              </a:rPr>
              <a:t> is a </a:t>
            </a:r>
            <a:r>
              <a:rPr lang="it" b="1" dirty="0">
                <a:solidFill>
                  <a:schemeClr val="accent1"/>
                </a:solidFill>
              </a:rPr>
              <a:t>managed environment</a:t>
            </a:r>
            <a:r>
              <a:rPr lang="it" dirty="0">
                <a:solidFill>
                  <a:schemeClr val="dk1"/>
                </a:solidFill>
              </a:rPr>
              <a:t> designed to </a:t>
            </a:r>
            <a:r>
              <a:rPr lang="it-IT" dirty="0" err="1">
                <a:solidFill>
                  <a:schemeClr val="dk1"/>
                </a:solidFill>
              </a:rPr>
              <a:t>allow</a:t>
            </a:r>
            <a:r>
              <a:rPr lang="it-IT" dirty="0">
                <a:solidFill>
                  <a:schemeClr val="dk1"/>
                </a:solidFill>
              </a:rPr>
              <a:t> more</a:t>
            </a:r>
            <a:r>
              <a:rPr lang="it" dirty="0">
                <a:solidFill>
                  <a:schemeClr val="dk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flexibility</a:t>
            </a:r>
            <a:r>
              <a:rPr lang="it" dirty="0">
                <a:solidFill>
                  <a:schemeClr val="dk1"/>
                </a:solidFill>
              </a:rPr>
              <a:t> </a:t>
            </a:r>
            <a:r>
              <a:rPr lang="it-IT" dirty="0">
                <a:solidFill>
                  <a:schemeClr val="dk1"/>
                </a:solidFill>
              </a:rPr>
              <a:t>in </a:t>
            </a:r>
            <a:r>
              <a:rPr lang="it-IT" b="1" dirty="0">
                <a:solidFill>
                  <a:schemeClr val="accent1"/>
                </a:solidFill>
              </a:rPr>
              <a:t>resource management</a:t>
            </a:r>
            <a:r>
              <a:rPr lang="it-IT" dirty="0">
                <a:solidFill>
                  <a:schemeClr val="dk1"/>
                </a:solidFill>
              </a:rPr>
              <a:t> and </a:t>
            </a:r>
            <a:r>
              <a:rPr lang="it-IT" b="1" dirty="0" err="1">
                <a:solidFill>
                  <a:schemeClr val="accent1"/>
                </a:solidFill>
              </a:rPr>
              <a:t>development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process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" dirty="0">
                <a:solidFill>
                  <a:schemeClr val="dk1"/>
                </a:solidFill>
              </a:rPr>
              <a:t>by DSs, including Virtual Machines (VMs), behind a </a:t>
            </a:r>
            <a:r>
              <a:rPr lang="it" b="1" dirty="0">
                <a:solidFill>
                  <a:schemeClr val="accent1"/>
                </a:solidFill>
              </a:rPr>
              <a:t>customizable</a:t>
            </a:r>
            <a:r>
              <a:rPr lang="it" dirty="0">
                <a:solidFill>
                  <a:schemeClr val="accent1"/>
                </a:solidFill>
              </a:rPr>
              <a:t> </a:t>
            </a:r>
            <a:r>
              <a:rPr lang="it" b="1" dirty="0">
                <a:solidFill>
                  <a:schemeClr val="accent1"/>
                </a:solidFill>
              </a:rPr>
              <a:t>gateway</a:t>
            </a:r>
            <a:r>
              <a:rPr lang="it" dirty="0">
                <a:solidFill>
                  <a:schemeClr val="dk1"/>
                </a:solidFill>
              </a:rPr>
              <a:t> with a dedicated </a:t>
            </a:r>
            <a:r>
              <a:rPr lang="it" b="1" dirty="0">
                <a:solidFill>
                  <a:schemeClr val="accent1"/>
                </a:solidFill>
              </a:rPr>
              <a:t>public IP address</a:t>
            </a:r>
            <a:r>
              <a:rPr lang="it" dirty="0">
                <a:solidFill>
                  <a:schemeClr val="dk1"/>
                </a:solidFill>
              </a:rPr>
              <a:t>.</a:t>
            </a:r>
            <a:endParaRPr dirty="0"/>
          </a:p>
        </p:txBody>
      </p:sp>
      <p:sp>
        <p:nvSpPr>
          <p:cNvPr id="215" name="Google Shape;215;p21"/>
          <p:cNvSpPr/>
          <p:nvPr/>
        </p:nvSpPr>
        <p:spPr>
          <a:xfrm>
            <a:off x="102700" y="2775623"/>
            <a:ext cx="2562300" cy="1346700"/>
          </a:xfrm>
          <a:prstGeom prst="wedgeRoundRectCallout">
            <a:avLst>
              <a:gd name="adj1" fmla="val 90662"/>
              <a:gd name="adj2" fmla="val -42007"/>
              <a:gd name="adj3" fmla="val 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dk1"/>
                </a:solidFill>
              </a:rPr>
              <a:t>Customizable Gateway</a:t>
            </a:r>
            <a:r>
              <a:rPr lang="it" dirty="0">
                <a:solidFill>
                  <a:schemeClr val="dk1"/>
                </a:solidFill>
              </a:rPr>
              <a:t> Provides DSs with a unique, customizable </a:t>
            </a:r>
            <a:r>
              <a:rPr lang="it" b="1" dirty="0">
                <a:solidFill>
                  <a:schemeClr val="accent1"/>
                </a:solidFill>
              </a:rPr>
              <a:t>entry point</a:t>
            </a:r>
            <a:r>
              <a:rPr lang="it" dirty="0">
                <a:solidFill>
                  <a:schemeClr val="dk1"/>
                </a:solidFill>
              </a:rPr>
              <a:t>, enhancing security and personalization.</a:t>
            </a:r>
            <a:endParaRPr dirty="0"/>
          </a:p>
        </p:txBody>
      </p:sp>
      <p:sp>
        <p:nvSpPr>
          <p:cNvPr id="216" name="Google Shape;216;p21"/>
          <p:cNvSpPr/>
          <p:nvPr/>
        </p:nvSpPr>
        <p:spPr>
          <a:xfrm>
            <a:off x="5601825" y="2096450"/>
            <a:ext cx="3474300" cy="2600100"/>
          </a:xfrm>
          <a:prstGeom prst="wedgeRoundRectCallout">
            <a:avLst>
              <a:gd name="adj1" fmla="val -70032"/>
              <a:gd name="adj2" fmla="val -20730"/>
              <a:gd name="adj3" fmla="val 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Management levels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DSs possess </a:t>
            </a:r>
            <a:r>
              <a:rPr lang="it" b="1">
                <a:solidFill>
                  <a:schemeClr val="accent1"/>
                </a:solidFill>
              </a:rPr>
              <a:t>administrative privileges</a:t>
            </a:r>
            <a:r>
              <a:rPr lang="it">
                <a:solidFill>
                  <a:schemeClr val="dk1"/>
                </a:solidFill>
              </a:rPr>
              <a:t> over their </a:t>
            </a:r>
            <a:r>
              <a:rPr lang="it" b="1">
                <a:solidFill>
                  <a:schemeClr val="accent1"/>
                </a:solidFill>
              </a:rPr>
              <a:t>cloud segments</a:t>
            </a:r>
            <a:r>
              <a:rPr lang="it">
                <a:solidFill>
                  <a:schemeClr val="dk1"/>
                </a:solidFill>
              </a:rPr>
              <a:t>, enabling them to create, manage, and configure VMs, networks, </a:t>
            </a:r>
            <a:r>
              <a:rPr lang="it" b="1">
                <a:solidFill>
                  <a:srgbClr val="CC0000"/>
                </a:solidFill>
              </a:rPr>
              <a:t>firewalls</a:t>
            </a:r>
            <a:r>
              <a:rPr lang="it">
                <a:solidFill>
                  <a:srgbClr val="CC0000"/>
                </a:solidFill>
              </a:rPr>
              <a:t>, </a:t>
            </a:r>
            <a:r>
              <a:rPr lang="it" b="1">
                <a:solidFill>
                  <a:srgbClr val="CC0000"/>
                </a:solidFill>
              </a:rPr>
              <a:t>VPNs</a:t>
            </a:r>
            <a:r>
              <a:rPr lang="it">
                <a:solidFill>
                  <a:srgbClr val="CC0000"/>
                </a:solidFill>
              </a:rPr>
              <a:t>,</a:t>
            </a:r>
            <a:r>
              <a:rPr lang="it">
                <a:solidFill>
                  <a:schemeClr val="dk1"/>
                </a:solidFill>
              </a:rPr>
              <a:t> and </a:t>
            </a:r>
            <a:r>
              <a:rPr lang="it" b="1">
                <a:solidFill>
                  <a:srgbClr val="CC0000"/>
                </a:solidFill>
              </a:rPr>
              <a:t>routing</a:t>
            </a:r>
            <a:r>
              <a:rPr lang="it">
                <a:solidFill>
                  <a:srgbClr val="CC0000"/>
                </a:solidFill>
              </a:rPr>
              <a:t> </a:t>
            </a:r>
            <a:r>
              <a:rPr lang="it">
                <a:solidFill>
                  <a:schemeClr val="dk1"/>
                </a:solidFill>
              </a:rPr>
              <a:t>configurations autonomously.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The whole cloud infrastructure and physical data center are managed by </a:t>
            </a:r>
            <a:r>
              <a:rPr lang="it" b="1">
                <a:solidFill>
                  <a:schemeClr val="accent1"/>
                </a:solidFill>
              </a:rPr>
              <a:t>Infrastructure Administrators </a:t>
            </a:r>
            <a:r>
              <a:rPr lang="it" b="1">
                <a:solidFill>
                  <a:schemeClr val="dk1"/>
                </a:solidFill>
              </a:rPr>
              <a:t>(</a:t>
            </a:r>
            <a:r>
              <a:rPr lang="it" b="1">
                <a:solidFill>
                  <a:schemeClr val="accent1"/>
                </a:solidFill>
              </a:rPr>
              <a:t>IAs</a:t>
            </a:r>
            <a:r>
              <a:rPr lang="it" b="1">
                <a:solidFill>
                  <a:schemeClr val="dk1"/>
                </a:solidFill>
              </a:rPr>
              <a:t>)</a:t>
            </a:r>
            <a:r>
              <a:rPr lang="it">
                <a:solidFill>
                  <a:schemeClr val="dk1"/>
                </a:solidFill>
              </a:rPr>
              <a:t>, maintaining a balance between autonomy and control.</a:t>
            </a:r>
            <a:endParaRPr/>
          </a:p>
        </p:txBody>
      </p:sp>
      <p:pic>
        <p:nvPicPr>
          <p:cNvPr id="12" name="Google Shape;128;p17">
            <a:extLst>
              <a:ext uri="{FF2B5EF4-FFF2-40B4-BE49-F238E27FC236}">
                <a16:creationId xmlns:a16="http://schemas.microsoft.com/office/drawing/2014/main" id="{36E3E714-D94C-4337-875B-7519529B56C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5271" y="-1"/>
            <a:ext cx="1298729" cy="8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F00ABAC-AD3B-44B1-AE35-9BF880CE6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7</a:t>
            </a:fld>
            <a:endParaRPr/>
          </a:p>
        </p:txBody>
      </p:sp>
      <p:pic>
        <p:nvPicPr>
          <p:cNvPr id="222" name="Google Shape;2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1000" y="1482000"/>
            <a:ext cx="2700001" cy="270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3800" y="1177200"/>
            <a:ext cx="2700001" cy="270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600" y="872400"/>
            <a:ext cx="2700001" cy="270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/>
          <p:nvPr/>
        </p:nvSpPr>
        <p:spPr>
          <a:xfrm>
            <a:off x="673975" y="109975"/>
            <a:ext cx="18459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Infrastructure</a:t>
            </a:r>
            <a:endParaRPr sz="1800" b="1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Administrators</a:t>
            </a:r>
            <a:endParaRPr sz="1800" b="1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3645775" y="414775"/>
            <a:ext cx="18459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Data</a:t>
            </a:r>
            <a:endParaRPr sz="1800" b="1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Scientists</a:t>
            </a:r>
            <a:endParaRPr sz="1800" b="1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6465175" y="643375"/>
            <a:ext cx="18459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End</a:t>
            </a:r>
            <a:endParaRPr sz="1800" b="1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Users</a:t>
            </a:r>
            <a:endParaRPr sz="1800" b="1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186600" y="3615175"/>
            <a:ext cx="2700000" cy="14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85200C"/>
                </a:solidFill>
                <a:latin typeface="Exo 2"/>
                <a:ea typeface="Exo 2"/>
                <a:cs typeface="Exo 2"/>
                <a:sym typeface="Exo 2"/>
              </a:rPr>
              <a:t>Architecture design, VDC creation</a:t>
            </a:r>
            <a:endParaRPr sz="1800" b="1">
              <a:solidFill>
                <a:srgbClr val="85200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6617575" y="4148575"/>
            <a:ext cx="1845900" cy="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85200C"/>
                </a:solidFill>
                <a:latin typeface="Exo 2"/>
                <a:ea typeface="Exo 2"/>
                <a:cs typeface="Exo 2"/>
                <a:sym typeface="Exo 2"/>
              </a:rPr>
              <a:t>Use of </a:t>
            </a:r>
            <a:endParaRPr sz="1800" b="1">
              <a:solidFill>
                <a:srgbClr val="85200C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85200C"/>
                </a:solidFill>
                <a:latin typeface="Exo 2"/>
                <a:ea typeface="Exo 2"/>
                <a:cs typeface="Exo 2"/>
                <a:sym typeface="Exo 2"/>
              </a:rPr>
              <a:t>Data Services</a:t>
            </a:r>
            <a:endParaRPr sz="1800" b="1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3163675" y="3843775"/>
            <a:ext cx="27000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85200C"/>
                </a:solidFill>
                <a:latin typeface="Exo 2"/>
                <a:ea typeface="Exo 2"/>
                <a:cs typeface="Exo 2"/>
                <a:sym typeface="Exo 2"/>
              </a:rPr>
              <a:t>Data Services development inside VDC</a:t>
            </a:r>
            <a:r>
              <a:rPr lang="it" sz="1800" b="1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endParaRPr sz="1800" b="1"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3" name="Google Shape;128;p17">
            <a:extLst>
              <a:ext uri="{FF2B5EF4-FFF2-40B4-BE49-F238E27FC236}">
                <a16:creationId xmlns:a16="http://schemas.microsoft.com/office/drawing/2014/main" id="{75FDEEFE-2363-4F78-86B4-C280CD6EDCD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5271" y="-1"/>
            <a:ext cx="1298729" cy="8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8F924C5-1B70-4A88-8D46-1999619A5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6443" y="4333807"/>
            <a:ext cx="832087" cy="8320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632544" y="841095"/>
            <a:ext cx="7362300" cy="1254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29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>
                <a:solidFill>
                  <a:srgbClr val="FF0000"/>
                </a:solidFill>
              </a:rPr>
              <a:t>     VDC1</a:t>
            </a:r>
            <a:endParaRPr sz="3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3"/>
          <p:cNvSpPr/>
          <p:nvPr/>
        </p:nvSpPr>
        <p:spPr>
          <a:xfrm>
            <a:off x="1628832" y="2179105"/>
            <a:ext cx="7390200" cy="1254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94D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486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>
                <a:solidFill>
                  <a:srgbClr val="F4CCCC"/>
                </a:solidFill>
              </a:rPr>
              <a:t>   </a:t>
            </a:r>
            <a:endParaRPr sz="3000" b="1">
              <a:solidFill>
                <a:srgbClr val="F4CCCC"/>
              </a:solidFill>
            </a:endParaRPr>
          </a:p>
          <a:p>
            <a:pPr marL="5486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>
                <a:solidFill>
                  <a:srgbClr val="F4CCCC"/>
                </a:solidFill>
              </a:rPr>
              <a:t> </a:t>
            </a:r>
            <a:endParaRPr sz="3000" b="1">
              <a:solidFill>
                <a:srgbClr val="F4CCCC"/>
              </a:solidFill>
            </a:endParaRPr>
          </a:p>
          <a:p>
            <a:pPr marL="5486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>
                <a:solidFill>
                  <a:srgbClr val="F4CCCC"/>
                </a:solidFill>
              </a:rPr>
              <a:t>     </a:t>
            </a:r>
            <a:r>
              <a:rPr lang="it" sz="3000" b="1" i="0" u="none" strike="noStrike" cap="none">
                <a:solidFill>
                  <a:srgbClr val="F4CCCC"/>
                </a:solidFill>
                <a:latin typeface="Arial"/>
                <a:ea typeface="Arial"/>
                <a:cs typeface="Arial"/>
                <a:sym typeface="Arial"/>
              </a:rPr>
              <a:t>VDC2</a:t>
            </a:r>
            <a:endParaRPr sz="3000" b="1" i="0" u="none" strike="noStrike" cap="none">
              <a:solidFill>
                <a:srgbClr val="F4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 i="0" u="none" strike="noStrike" cap="none">
                <a:solidFill>
                  <a:srgbClr val="F4CCCC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 b="1" i="0" u="none" strike="noStrike" cap="none">
              <a:solidFill>
                <a:srgbClr val="F4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4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3"/>
          <p:cNvSpPr/>
          <p:nvPr/>
        </p:nvSpPr>
        <p:spPr>
          <a:xfrm>
            <a:off x="255100" y="764758"/>
            <a:ext cx="2368800" cy="4332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BF9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sz="2400" b="1">
                <a:solidFill>
                  <a:srgbClr val="BF9000"/>
                </a:solidFill>
              </a:rPr>
              <a:t>  </a:t>
            </a:r>
            <a:r>
              <a:rPr lang="it" sz="2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T0</a:t>
            </a:r>
            <a:endParaRPr sz="2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b="1">
                <a:solidFill>
                  <a:srgbClr val="BF9000"/>
                </a:solidFill>
              </a:rPr>
              <a:t>(tenant</a:t>
            </a:r>
            <a:endParaRPr b="1">
              <a:solidFill>
                <a:srgbClr val="BF9000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b="1">
                <a:solidFill>
                  <a:srgbClr val="BF9000"/>
                </a:solidFill>
              </a:rPr>
              <a:t>      IAs)</a:t>
            </a:r>
            <a:endParaRPr b="1">
              <a:solidFill>
                <a:srgbClr val="BF9000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3"/>
          <p:cNvSpPr/>
          <p:nvPr/>
        </p:nvSpPr>
        <p:spPr>
          <a:xfrm>
            <a:off x="1624071" y="3562375"/>
            <a:ext cx="7390200" cy="1542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94D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29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>
                <a:solidFill>
                  <a:srgbClr val="F4CCCC"/>
                </a:solidFill>
              </a:rPr>
              <a:t>     </a:t>
            </a:r>
            <a:endParaRPr sz="3000" b="1">
              <a:solidFill>
                <a:srgbClr val="F4CCCC"/>
              </a:solidFill>
            </a:endParaRPr>
          </a:p>
          <a:p>
            <a:pPr marL="5029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>
              <a:solidFill>
                <a:srgbClr val="F4CCCC"/>
              </a:solidFill>
            </a:endParaRPr>
          </a:p>
          <a:p>
            <a:pPr marL="5029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>
                <a:solidFill>
                  <a:srgbClr val="F4CCCC"/>
                </a:solidFill>
              </a:rPr>
              <a:t>     </a:t>
            </a:r>
            <a:r>
              <a:rPr lang="it" sz="3000" b="1" i="0" u="none" strike="noStrike" cap="none">
                <a:solidFill>
                  <a:srgbClr val="F4CCCC"/>
                </a:solidFill>
                <a:latin typeface="Arial"/>
                <a:ea typeface="Arial"/>
                <a:cs typeface="Arial"/>
                <a:sym typeface="Arial"/>
              </a:rPr>
              <a:t>VDCk</a:t>
            </a:r>
            <a:endParaRPr sz="3000" b="1" i="0" u="none" strike="noStrike" cap="none">
              <a:solidFill>
                <a:srgbClr val="F4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" sz="3000" b="1" i="0" u="none" strike="noStrike" cap="none">
                <a:solidFill>
                  <a:srgbClr val="F4CCCC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 b="1" i="0" u="none" strike="noStrike" cap="none">
              <a:solidFill>
                <a:srgbClr val="F4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4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3"/>
          <p:cNvSpPr txBox="1">
            <a:spLocks noGrp="1"/>
          </p:cNvSpPr>
          <p:nvPr>
            <p:ph type="title"/>
          </p:nvPr>
        </p:nvSpPr>
        <p:spPr>
          <a:xfrm>
            <a:off x="102703" y="-8875"/>
            <a:ext cx="89163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" sz="3000" b="1">
                <a:solidFill>
                  <a:srgbClr val="10109C"/>
                </a:solidFill>
                <a:latin typeface="Exo 2"/>
                <a:ea typeface="Exo 2"/>
                <a:cs typeface="Exo 2"/>
                <a:sym typeface="Exo 2"/>
              </a:rPr>
              <a:t>The Implementation of Virtual Data Centers</a:t>
            </a:r>
            <a:endParaRPr sz="3000" b="1">
              <a:solidFill>
                <a:srgbClr val="10109C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40" name="Google Shape;240;p23"/>
          <p:cNvSpPr/>
          <p:nvPr/>
        </p:nvSpPr>
        <p:spPr>
          <a:xfrm>
            <a:off x="3381388" y="3623622"/>
            <a:ext cx="4073700" cy="1405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F6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BF9000"/>
              </a:solidFill>
            </a:endParaRPr>
          </a:p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sz="2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Tk</a:t>
            </a:r>
            <a:endParaRPr sz="2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(tenant </a:t>
            </a:r>
            <a:r>
              <a:rPr lang="it" b="1">
                <a:solidFill>
                  <a:srgbClr val="BF9000"/>
                </a:solidFill>
              </a:rPr>
              <a:t>DSs</a:t>
            </a:r>
            <a:r>
              <a:rPr lang="it" sz="1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3"/>
          <p:cNvSpPr/>
          <p:nvPr/>
        </p:nvSpPr>
        <p:spPr>
          <a:xfrm>
            <a:off x="3381303" y="2210099"/>
            <a:ext cx="4073700" cy="1191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F6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sz="2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sz="2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(tenant   </a:t>
            </a:r>
            <a:r>
              <a:rPr lang="it" b="1">
                <a:solidFill>
                  <a:srgbClr val="BF9000"/>
                </a:solidFill>
              </a:rPr>
              <a:t>DSs</a:t>
            </a:r>
            <a:r>
              <a:rPr lang="it" sz="1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3"/>
          <p:cNvSpPr/>
          <p:nvPr/>
        </p:nvSpPr>
        <p:spPr>
          <a:xfrm>
            <a:off x="3381324" y="929321"/>
            <a:ext cx="4073700" cy="1128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F6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sz="2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sz="2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0" indent="457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(tenant   </a:t>
            </a:r>
            <a:r>
              <a:rPr lang="it" b="1">
                <a:solidFill>
                  <a:srgbClr val="BF9000"/>
                </a:solidFill>
              </a:rPr>
              <a:t>DS</a:t>
            </a:r>
            <a:r>
              <a:rPr lang="it" sz="1400" b="1" i="0" u="none" strike="noStrike" cap="non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s)</a:t>
            </a:r>
            <a:endParaRPr sz="1400" b="1" i="0" u="none" strike="noStrike" cap="non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416961" y="1054081"/>
            <a:ext cx="306000" cy="3866400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PROV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br>
              <a:rPr lang="it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DER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NET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2944322" y="905289"/>
            <a:ext cx="306000" cy="10542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3"/>
          <p:cNvSpPr/>
          <p:nvPr/>
        </p:nvSpPr>
        <p:spPr>
          <a:xfrm>
            <a:off x="1746048" y="1250900"/>
            <a:ext cx="715800" cy="3513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GW-T1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6" name="Google Shape;246;p23"/>
          <p:cNvCxnSpPr>
            <a:endCxn id="245" idx="1"/>
          </p:cNvCxnSpPr>
          <p:nvPr/>
        </p:nvCxnSpPr>
        <p:spPr>
          <a:xfrm>
            <a:off x="742548" y="1425650"/>
            <a:ext cx="1003500" cy="900"/>
          </a:xfrm>
          <a:prstGeom prst="straightConnector1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23"/>
          <p:cNvCxnSpPr>
            <a:stCxn id="245" idx="3"/>
            <a:endCxn id="244" idx="1"/>
          </p:cNvCxnSpPr>
          <p:nvPr/>
        </p:nvCxnSpPr>
        <p:spPr>
          <a:xfrm>
            <a:off x="2461848" y="1426550"/>
            <a:ext cx="482400" cy="57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8" name="Google Shape;248;p23"/>
          <p:cNvSpPr/>
          <p:nvPr/>
        </p:nvSpPr>
        <p:spPr>
          <a:xfrm>
            <a:off x="4208628" y="1027725"/>
            <a:ext cx="792000" cy="3513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VM01T1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9" name="Google Shape;249;p23"/>
          <p:cNvCxnSpPr>
            <a:endCxn id="248" idx="1"/>
          </p:cNvCxnSpPr>
          <p:nvPr/>
        </p:nvCxnSpPr>
        <p:spPr>
          <a:xfrm rot="10800000" flipH="1">
            <a:off x="3254028" y="1203375"/>
            <a:ext cx="954600" cy="4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0" name="Google Shape;250;p23"/>
          <p:cNvSpPr/>
          <p:nvPr/>
        </p:nvSpPr>
        <p:spPr>
          <a:xfrm>
            <a:off x="4208627" y="1622900"/>
            <a:ext cx="792000" cy="3513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</a:t>
            </a:r>
            <a:r>
              <a:rPr lang="it" sz="1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T1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p23"/>
          <p:cNvCxnSpPr>
            <a:endCxn id="250" idx="1"/>
          </p:cNvCxnSpPr>
          <p:nvPr/>
        </p:nvCxnSpPr>
        <p:spPr>
          <a:xfrm rot="10800000" flipH="1">
            <a:off x="3254027" y="1798550"/>
            <a:ext cx="954600" cy="4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2" name="Google Shape;252;p23"/>
          <p:cNvSpPr/>
          <p:nvPr/>
        </p:nvSpPr>
        <p:spPr>
          <a:xfrm>
            <a:off x="2944322" y="2244417"/>
            <a:ext cx="306000" cy="10542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3"/>
          <p:cNvSpPr/>
          <p:nvPr/>
        </p:nvSpPr>
        <p:spPr>
          <a:xfrm>
            <a:off x="1746047" y="2590025"/>
            <a:ext cx="792000" cy="3513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GW-T2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4" name="Google Shape;254;p23"/>
          <p:cNvCxnSpPr>
            <a:endCxn id="253" idx="1"/>
          </p:cNvCxnSpPr>
          <p:nvPr/>
        </p:nvCxnSpPr>
        <p:spPr>
          <a:xfrm>
            <a:off x="742547" y="2764775"/>
            <a:ext cx="1003500" cy="900"/>
          </a:xfrm>
          <a:prstGeom prst="straightConnector1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5" name="Google Shape;255;p23"/>
          <p:cNvCxnSpPr>
            <a:stCxn id="253" idx="3"/>
            <a:endCxn id="252" idx="1"/>
          </p:cNvCxnSpPr>
          <p:nvPr/>
        </p:nvCxnSpPr>
        <p:spPr>
          <a:xfrm>
            <a:off x="2538047" y="2765675"/>
            <a:ext cx="406200" cy="57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6" name="Google Shape;256;p23"/>
          <p:cNvSpPr/>
          <p:nvPr/>
        </p:nvSpPr>
        <p:spPr>
          <a:xfrm>
            <a:off x="4208627" y="2366850"/>
            <a:ext cx="792000" cy="3513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VM01T2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7" name="Google Shape;257;p23"/>
          <p:cNvCxnSpPr>
            <a:endCxn id="256" idx="1"/>
          </p:cNvCxnSpPr>
          <p:nvPr/>
        </p:nvCxnSpPr>
        <p:spPr>
          <a:xfrm rot="10800000" flipH="1">
            <a:off x="3254027" y="2542500"/>
            <a:ext cx="954600" cy="4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8" name="Google Shape;258;p23"/>
          <p:cNvSpPr/>
          <p:nvPr/>
        </p:nvSpPr>
        <p:spPr>
          <a:xfrm>
            <a:off x="4208627" y="2962025"/>
            <a:ext cx="792000" cy="3513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</a:t>
            </a:r>
            <a:r>
              <a:rPr lang="it" sz="1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23"/>
          <p:cNvCxnSpPr>
            <a:endCxn id="258" idx="1"/>
          </p:cNvCxnSpPr>
          <p:nvPr/>
        </p:nvCxnSpPr>
        <p:spPr>
          <a:xfrm rot="10800000" flipH="1">
            <a:off x="3254027" y="3137675"/>
            <a:ext cx="954600" cy="4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0" name="Google Shape;260;p23"/>
          <p:cNvSpPr/>
          <p:nvPr/>
        </p:nvSpPr>
        <p:spPr>
          <a:xfrm>
            <a:off x="2944322" y="3806732"/>
            <a:ext cx="306000" cy="10542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3"/>
          <p:cNvSpPr/>
          <p:nvPr/>
        </p:nvSpPr>
        <p:spPr>
          <a:xfrm>
            <a:off x="1746047" y="4152350"/>
            <a:ext cx="792000" cy="3513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GW-Tk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p23"/>
          <p:cNvCxnSpPr>
            <a:endCxn id="261" idx="1"/>
          </p:cNvCxnSpPr>
          <p:nvPr/>
        </p:nvCxnSpPr>
        <p:spPr>
          <a:xfrm>
            <a:off x="742547" y="4327100"/>
            <a:ext cx="1003500" cy="900"/>
          </a:xfrm>
          <a:prstGeom prst="straightConnector1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" name="Google Shape;263;p23"/>
          <p:cNvCxnSpPr>
            <a:stCxn id="261" idx="3"/>
            <a:endCxn id="260" idx="1"/>
          </p:cNvCxnSpPr>
          <p:nvPr/>
        </p:nvCxnSpPr>
        <p:spPr>
          <a:xfrm>
            <a:off x="2538047" y="4328000"/>
            <a:ext cx="406200" cy="57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" name="Google Shape;264;p23"/>
          <p:cNvSpPr/>
          <p:nvPr/>
        </p:nvSpPr>
        <p:spPr>
          <a:xfrm>
            <a:off x="4208627" y="3705975"/>
            <a:ext cx="792000" cy="3513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VM01T</a:t>
            </a:r>
            <a:r>
              <a:rPr lang="it" sz="1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" name="Google Shape;265;p23"/>
          <p:cNvCxnSpPr>
            <a:endCxn id="264" idx="1"/>
          </p:cNvCxnSpPr>
          <p:nvPr/>
        </p:nvCxnSpPr>
        <p:spPr>
          <a:xfrm rot="10800000" flipH="1">
            <a:off x="3254027" y="3881625"/>
            <a:ext cx="954600" cy="4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6" name="Google Shape;266;p23"/>
          <p:cNvSpPr/>
          <p:nvPr/>
        </p:nvSpPr>
        <p:spPr>
          <a:xfrm>
            <a:off x="4208627" y="4598725"/>
            <a:ext cx="792000" cy="3513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</a:t>
            </a:r>
            <a:r>
              <a:rPr lang="it" sz="1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it" sz="1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7" name="Google Shape;267;p23"/>
          <p:cNvCxnSpPr>
            <a:stCxn id="260" idx="3"/>
            <a:endCxn id="268" idx="3"/>
          </p:cNvCxnSpPr>
          <p:nvPr/>
        </p:nvCxnSpPr>
        <p:spPr>
          <a:xfrm rot="10800000" flipH="1">
            <a:off x="3250322" y="4332032"/>
            <a:ext cx="958200" cy="18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9" name="Google Shape;269;p23"/>
          <p:cNvCxnSpPr>
            <a:endCxn id="266" idx="1"/>
          </p:cNvCxnSpPr>
          <p:nvPr/>
        </p:nvCxnSpPr>
        <p:spPr>
          <a:xfrm rot="10800000" flipH="1">
            <a:off x="3254027" y="4774375"/>
            <a:ext cx="954600" cy="4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p23"/>
          <p:cNvSpPr/>
          <p:nvPr/>
        </p:nvSpPr>
        <p:spPr>
          <a:xfrm>
            <a:off x="5382925" y="3728325"/>
            <a:ext cx="297600" cy="11916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" name="Google Shape;271;p23"/>
          <p:cNvCxnSpPr>
            <a:stCxn id="268" idx="0"/>
            <a:endCxn id="270" idx="1"/>
          </p:cNvCxnSpPr>
          <p:nvPr/>
        </p:nvCxnSpPr>
        <p:spPr>
          <a:xfrm rot="10800000" flipH="1">
            <a:off x="4924426" y="4324275"/>
            <a:ext cx="458400" cy="78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2" name="Google Shape;272;p23"/>
          <p:cNvCxnSpPr/>
          <p:nvPr/>
        </p:nvCxnSpPr>
        <p:spPr>
          <a:xfrm>
            <a:off x="5683918" y="3939359"/>
            <a:ext cx="454500" cy="15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3" name="Google Shape;273;p23"/>
          <p:cNvSpPr/>
          <p:nvPr/>
        </p:nvSpPr>
        <p:spPr>
          <a:xfrm>
            <a:off x="5973598" y="3772825"/>
            <a:ext cx="715800" cy="3255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VM…T</a:t>
            </a:r>
            <a:r>
              <a:rPr lang="it" sz="1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4" name="Google Shape;274;p23"/>
          <p:cNvCxnSpPr/>
          <p:nvPr/>
        </p:nvCxnSpPr>
        <p:spPr>
          <a:xfrm>
            <a:off x="5683918" y="4490536"/>
            <a:ext cx="454500" cy="15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5" name="Google Shape;275;p23"/>
          <p:cNvSpPr/>
          <p:nvPr/>
        </p:nvSpPr>
        <p:spPr>
          <a:xfrm>
            <a:off x="5973599" y="4324000"/>
            <a:ext cx="715800" cy="3255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VM...T</a:t>
            </a:r>
            <a:r>
              <a:rPr lang="it" sz="11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13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4208626" y="4156425"/>
            <a:ext cx="715800" cy="3513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99999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it" sz="1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it" sz="1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6" name="Google Shape;276;p23"/>
          <p:cNvCxnSpPr>
            <a:stCxn id="256" idx="3"/>
          </p:cNvCxnSpPr>
          <p:nvPr/>
        </p:nvCxnSpPr>
        <p:spPr>
          <a:xfrm>
            <a:off x="5000627" y="2542500"/>
            <a:ext cx="586200" cy="60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7" name="Google Shape;277;p23"/>
          <p:cNvCxnSpPr>
            <a:stCxn id="278" idx="3"/>
            <a:endCxn id="279" idx="1"/>
          </p:cNvCxnSpPr>
          <p:nvPr/>
        </p:nvCxnSpPr>
        <p:spPr>
          <a:xfrm rot="10800000" flipH="1">
            <a:off x="5680525" y="2780425"/>
            <a:ext cx="337800" cy="3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9" name="Google Shape;279;p23"/>
          <p:cNvSpPr/>
          <p:nvPr/>
        </p:nvSpPr>
        <p:spPr>
          <a:xfrm>
            <a:off x="6018298" y="2617561"/>
            <a:ext cx="715800" cy="325500"/>
          </a:xfrm>
          <a:prstGeom prst="roundRect">
            <a:avLst>
              <a:gd name="adj" fmla="val 16667"/>
            </a:avLst>
          </a:prstGeom>
          <a:solidFill>
            <a:srgbClr val="ADADAD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it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VM…T</a:t>
            </a:r>
            <a:r>
              <a:rPr lang="it" sz="1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  <p:cxnSp>
        <p:nvCxnSpPr>
          <p:cNvPr id="281" name="Google Shape;281;p23"/>
          <p:cNvCxnSpPr>
            <a:stCxn id="278" idx="2"/>
            <a:endCxn id="278" idx="3"/>
          </p:cNvCxnSpPr>
          <p:nvPr/>
        </p:nvCxnSpPr>
        <p:spPr>
          <a:xfrm rot="10800000" flipH="1">
            <a:off x="5531725" y="2780725"/>
            <a:ext cx="148800" cy="5271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2" name="Google Shape;282;p23"/>
          <p:cNvCxnSpPr/>
          <p:nvPr/>
        </p:nvCxnSpPr>
        <p:spPr>
          <a:xfrm>
            <a:off x="5000627" y="3152100"/>
            <a:ext cx="586200" cy="60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23"/>
          <p:cNvSpPr/>
          <p:nvPr/>
        </p:nvSpPr>
        <p:spPr>
          <a:xfrm>
            <a:off x="5382925" y="2253625"/>
            <a:ext cx="297600" cy="1054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128;p17">
            <a:extLst>
              <a:ext uri="{FF2B5EF4-FFF2-40B4-BE49-F238E27FC236}">
                <a16:creationId xmlns:a16="http://schemas.microsoft.com/office/drawing/2014/main" id="{AC8D34C7-23E5-48C8-A961-4E5654C5F3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5271" y="-1"/>
            <a:ext cx="1298729" cy="8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/>
          <p:nvPr/>
        </p:nvSpPr>
        <p:spPr>
          <a:xfrm>
            <a:off x="105400" y="720400"/>
            <a:ext cx="2907300" cy="4335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</a:endParaRPr>
          </a:p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00"/>
              </a:solidFill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00"/>
              </a:solidFill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00"/>
              </a:solidFill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FF0000"/>
                </a:solidFill>
              </a:rPr>
              <a:t>T0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4202700" y="720400"/>
            <a:ext cx="4334700" cy="4335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0" lvl="0" indent="45720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</a:rPr>
              <a:t>Tk</a:t>
            </a:r>
            <a:endParaRPr/>
          </a:p>
        </p:txBody>
      </p:sp>
      <p:sp>
        <p:nvSpPr>
          <p:cNvPr id="289" name="Google Shape;289;p24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000" b="1" dirty="0">
                <a:solidFill>
                  <a:srgbClr val="10109C"/>
                </a:solidFill>
                <a:latin typeface="Exo 2"/>
              </a:rPr>
              <a:t>Single Tenant on Openstack Networking </a:t>
            </a:r>
            <a:endParaRPr sz="3000" b="1" dirty="0">
              <a:solidFill>
                <a:srgbClr val="10109C"/>
              </a:solidFill>
              <a:latin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820" b="1" dirty="0"/>
          </a:p>
        </p:txBody>
      </p:sp>
      <p:sp>
        <p:nvSpPr>
          <p:cNvPr id="290" name="Google Shape;290;p24"/>
          <p:cNvSpPr/>
          <p:nvPr/>
        </p:nvSpPr>
        <p:spPr>
          <a:xfrm>
            <a:off x="379750" y="984150"/>
            <a:ext cx="540000" cy="3960000"/>
          </a:xfrm>
          <a:prstGeom prst="rect">
            <a:avLst/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P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R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O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V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I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D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E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R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N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E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T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cxnSp>
        <p:nvCxnSpPr>
          <p:cNvPr id="291" name="Google Shape;291;p24"/>
          <p:cNvCxnSpPr>
            <a:stCxn id="290" idx="3"/>
            <a:endCxn id="292" idx="1"/>
          </p:cNvCxnSpPr>
          <p:nvPr/>
        </p:nvCxnSpPr>
        <p:spPr>
          <a:xfrm>
            <a:off x="919750" y="2964150"/>
            <a:ext cx="440700" cy="9900"/>
          </a:xfrm>
          <a:prstGeom prst="straightConnector1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24"/>
          <p:cNvSpPr/>
          <p:nvPr/>
        </p:nvSpPr>
        <p:spPr>
          <a:xfrm>
            <a:off x="3375850" y="994449"/>
            <a:ext cx="540000" cy="39600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chemeClr val="dk1"/>
                </a:solidFill>
              </a:rPr>
              <a:t>R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chemeClr val="dk1"/>
                </a:solidFill>
              </a:rPr>
              <a:t>B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chemeClr val="dk1"/>
                </a:solidFill>
              </a:rPr>
              <a:t>A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chemeClr val="dk1"/>
                </a:solidFill>
              </a:rPr>
              <a:t>C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chemeClr val="dk1"/>
                </a:solidFill>
              </a:rPr>
              <a:t>N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chemeClr val="dk1"/>
                </a:solidFill>
              </a:rPr>
              <a:t>E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chemeClr val="dk1"/>
                </a:solidFill>
              </a:rPr>
              <a:t>T</a:t>
            </a:r>
            <a:endParaRPr sz="1700" b="1">
              <a:solidFill>
                <a:schemeClr val="dk1"/>
              </a:solidFill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557675" y="1033350"/>
            <a:ext cx="1260000" cy="1080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cxnSp>
        <p:nvCxnSpPr>
          <p:cNvPr id="295" name="Google Shape;295;p24"/>
          <p:cNvCxnSpPr>
            <a:endCxn id="294" idx="1"/>
          </p:cNvCxnSpPr>
          <p:nvPr/>
        </p:nvCxnSpPr>
        <p:spPr>
          <a:xfrm rot="10800000" flipH="1">
            <a:off x="3435375" y="1573350"/>
            <a:ext cx="1122300" cy="4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24"/>
          <p:cNvCxnSpPr>
            <a:endCxn id="297" idx="1"/>
          </p:cNvCxnSpPr>
          <p:nvPr/>
        </p:nvCxnSpPr>
        <p:spPr>
          <a:xfrm rot="10800000" flipH="1">
            <a:off x="3511575" y="2854950"/>
            <a:ext cx="1122300" cy="4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24"/>
          <p:cNvCxnSpPr/>
          <p:nvPr/>
        </p:nvCxnSpPr>
        <p:spPr>
          <a:xfrm>
            <a:off x="5806276" y="2910970"/>
            <a:ext cx="312900" cy="15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" name="Google Shape;299;p24"/>
          <p:cNvSpPr/>
          <p:nvPr/>
        </p:nvSpPr>
        <p:spPr>
          <a:xfrm>
            <a:off x="6119050" y="1033350"/>
            <a:ext cx="540000" cy="39108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P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R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I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V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A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T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E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N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E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1"/>
                </a:solidFill>
              </a:rPr>
              <a:t>T</a:t>
            </a:r>
            <a:endParaRPr sz="2100">
              <a:solidFill>
                <a:schemeClr val="dk1"/>
              </a:solidFill>
            </a:endParaRPr>
          </a:p>
        </p:txBody>
      </p:sp>
      <p:cxnSp>
        <p:nvCxnSpPr>
          <p:cNvPr id="300" name="Google Shape;300;p24"/>
          <p:cNvCxnSpPr/>
          <p:nvPr/>
        </p:nvCxnSpPr>
        <p:spPr>
          <a:xfrm>
            <a:off x="6483250" y="1522350"/>
            <a:ext cx="550200" cy="18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1" name="Google Shape;301;p24"/>
          <p:cNvCxnSpPr/>
          <p:nvPr/>
        </p:nvCxnSpPr>
        <p:spPr>
          <a:xfrm>
            <a:off x="6483250" y="4113150"/>
            <a:ext cx="550200" cy="1800"/>
          </a:xfrm>
          <a:prstGeom prst="straightConnector1">
            <a:avLst/>
          </a:prstGeom>
          <a:noFill/>
          <a:ln w="762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2" name="Google Shape;292;p24"/>
          <p:cNvSpPr/>
          <p:nvPr/>
        </p:nvSpPr>
        <p:spPr>
          <a:xfrm>
            <a:off x="1360398" y="2434150"/>
            <a:ext cx="1440000" cy="1080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/>
              <a:t>FIREWALL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/>
              <a:t>ENDIAN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02" name="Google Shape;302;p24"/>
          <p:cNvSpPr/>
          <p:nvPr/>
        </p:nvSpPr>
        <p:spPr>
          <a:xfrm>
            <a:off x="1027425" y="1186100"/>
            <a:ext cx="1620000" cy="720000"/>
          </a:xfrm>
          <a:prstGeom prst="wedgeRoundRectCallout">
            <a:avLst>
              <a:gd name="adj1" fmla="val -29642"/>
              <a:gd name="adj2" fmla="val 195153"/>
              <a:gd name="adj3" fmla="val 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rgbClr val="FF0000"/>
                </a:solidFill>
              </a:rPr>
              <a:t>Just a Single Public IP!</a:t>
            </a:r>
            <a:endParaRPr sz="1500" b="1">
              <a:solidFill>
                <a:srgbClr val="FF0000"/>
              </a:solidFill>
            </a:endParaRPr>
          </a:p>
        </p:txBody>
      </p:sp>
      <p:cxnSp>
        <p:nvCxnSpPr>
          <p:cNvPr id="303" name="Google Shape;303;p24"/>
          <p:cNvCxnSpPr>
            <a:stCxn id="292" idx="3"/>
            <a:endCxn id="293" idx="1"/>
          </p:cNvCxnSpPr>
          <p:nvPr/>
        </p:nvCxnSpPr>
        <p:spPr>
          <a:xfrm>
            <a:off x="2800398" y="2974150"/>
            <a:ext cx="575400" cy="3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4" name="Google Shape;30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575" y="2956047"/>
            <a:ext cx="1260000" cy="699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9100" y="1202028"/>
            <a:ext cx="1209000" cy="73282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4"/>
          <p:cNvSpPr/>
          <p:nvPr/>
        </p:nvSpPr>
        <p:spPr>
          <a:xfrm>
            <a:off x="4633875" y="3700350"/>
            <a:ext cx="1260000" cy="900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 b="1">
                <a:solidFill>
                  <a:schemeClr val="dk1"/>
                </a:solidFill>
              </a:rPr>
              <a:t>ERDDAP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cxnSp>
        <p:nvCxnSpPr>
          <p:cNvPr id="307" name="Google Shape;307;p24"/>
          <p:cNvCxnSpPr>
            <a:endCxn id="306" idx="1"/>
          </p:cNvCxnSpPr>
          <p:nvPr/>
        </p:nvCxnSpPr>
        <p:spPr>
          <a:xfrm rot="10800000" flipH="1">
            <a:off x="3511575" y="4150350"/>
            <a:ext cx="1122300" cy="4200"/>
          </a:xfrm>
          <a:prstGeom prst="straightConnector1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7" name="Google Shape;297;p24"/>
          <p:cNvSpPr/>
          <p:nvPr/>
        </p:nvSpPr>
        <p:spPr>
          <a:xfrm>
            <a:off x="4633875" y="2404950"/>
            <a:ext cx="1260000" cy="900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master</a:t>
            </a:r>
            <a:endParaRPr b="1"/>
          </a:p>
        </p:txBody>
      </p:sp>
      <p:sp>
        <p:nvSpPr>
          <p:cNvPr id="308" name="Google Shape;308;p24"/>
          <p:cNvSpPr/>
          <p:nvPr/>
        </p:nvSpPr>
        <p:spPr>
          <a:xfrm>
            <a:off x="1803875" y="4157900"/>
            <a:ext cx="1209000" cy="442500"/>
          </a:xfrm>
          <a:prstGeom prst="wedgeRoundRectCallout">
            <a:avLst>
              <a:gd name="adj1" fmla="val 32667"/>
              <a:gd name="adj2" fmla="val -312045"/>
              <a:gd name="adj3" fmla="val 0"/>
            </a:avLst>
          </a:prstGeom>
          <a:noFill/>
          <a:ln w="2857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solidFill>
                  <a:schemeClr val="accent5">
                    <a:lumMod val="75000"/>
                  </a:schemeClr>
                </a:solidFill>
              </a:rPr>
              <a:t>Private IP!</a:t>
            </a:r>
            <a:endParaRPr sz="1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9" name="Google Shape;30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0225" y="2454154"/>
            <a:ext cx="575400" cy="52663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4"/>
          <p:cNvSpPr/>
          <p:nvPr/>
        </p:nvSpPr>
        <p:spPr>
          <a:xfrm>
            <a:off x="6996075" y="1109550"/>
            <a:ext cx="1260000" cy="900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slave</a:t>
            </a:r>
            <a:endParaRPr b="1"/>
          </a:p>
        </p:txBody>
      </p:sp>
      <p:pic>
        <p:nvPicPr>
          <p:cNvPr id="311" name="Google Shape;31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2425" y="1158754"/>
            <a:ext cx="575400" cy="52663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4"/>
          <p:cNvSpPr/>
          <p:nvPr/>
        </p:nvSpPr>
        <p:spPr>
          <a:xfrm>
            <a:off x="6996075" y="3700350"/>
            <a:ext cx="1260000" cy="900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slave</a:t>
            </a:r>
            <a:endParaRPr b="1"/>
          </a:p>
        </p:txBody>
      </p:sp>
      <p:pic>
        <p:nvPicPr>
          <p:cNvPr id="313" name="Google Shape;31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2425" y="3749554"/>
            <a:ext cx="575400" cy="52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8;p17">
            <a:extLst>
              <a:ext uri="{FF2B5EF4-FFF2-40B4-BE49-F238E27FC236}">
                <a16:creationId xmlns:a16="http://schemas.microsoft.com/office/drawing/2014/main" id="{76B0E034-FB63-45FF-ACD8-FA46BE3D9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5271" y="-1"/>
            <a:ext cx="1298729" cy="88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909</Words>
  <Application>Microsoft Office PowerPoint</Application>
  <PresentationFormat>Presentazione su schermo (16:9)</PresentationFormat>
  <Paragraphs>240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Rubik</vt:lpstr>
      <vt:lpstr>Mukta</vt:lpstr>
      <vt:lpstr>Exo 2</vt:lpstr>
      <vt:lpstr>Roboto</vt:lpstr>
      <vt:lpstr>Calibri</vt:lpstr>
      <vt:lpstr>Arial</vt:lpstr>
      <vt:lpstr>Caveat</vt:lpstr>
      <vt:lpstr>Simple Light</vt:lpstr>
      <vt:lpstr>Presentazione standard di PowerPoint</vt:lpstr>
      <vt:lpstr>Modern Research Needs</vt:lpstr>
      <vt:lpstr>NE.RE.I.D.E.</vt:lpstr>
      <vt:lpstr>Presentazione standard di PowerPoint</vt:lpstr>
      <vt:lpstr>The Architecture of NEREIDE </vt:lpstr>
      <vt:lpstr>Virtual Data Centers - the Core of NEREIDE</vt:lpstr>
      <vt:lpstr>Presentazione standard di PowerPoint</vt:lpstr>
      <vt:lpstr>The Implementation of Virtual Data Centers</vt:lpstr>
      <vt:lpstr>Single Tenant on Openstack Networking  </vt:lpstr>
      <vt:lpstr>Endian Firewall as Gateway</vt:lpstr>
      <vt:lpstr>Endian Firewall Services</vt:lpstr>
      <vt:lpstr>IaC inside VDCs </vt:lpstr>
      <vt:lpstr>Conclusions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Chiappini</dc:creator>
  <cp:lastModifiedBy>Stefano</cp:lastModifiedBy>
  <cp:revision>21</cp:revision>
  <dcterms:modified xsi:type="dcterms:W3CDTF">2024-10-01T08:01:01Z</dcterms:modified>
</cp:coreProperties>
</file>