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58" r:id="rId2"/>
    <p:sldId id="390" r:id="rId3"/>
    <p:sldId id="391" r:id="rId4"/>
    <p:sldId id="445" r:id="rId5"/>
    <p:sldId id="450" r:id="rId6"/>
    <p:sldId id="259" r:id="rId7"/>
    <p:sldId id="433" r:id="rId8"/>
    <p:sldId id="435" r:id="rId9"/>
    <p:sldId id="434" r:id="rId10"/>
    <p:sldId id="436" r:id="rId11"/>
    <p:sldId id="437" r:id="rId12"/>
    <p:sldId id="438" r:id="rId13"/>
    <p:sldId id="439" r:id="rId14"/>
    <p:sldId id="440" r:id="rId15"/>
    <p:sldId id="441" r:id="rId16"/>
    <p:sldId id="428" r:id="rId17"/>
    <p:sldId id="427" r:id="rId18"/>
    <p:sldId id="442" r:id="rId19"/>
    <p:sldId id="444" r:id="rId20"/>
    <p:sldId id="412" r:id="rId21"/>
    <p:sldId id="401" r:id="rId22"/>
    <p:sldId id="403" r:id="rId23"/>
    <p:sldId id="446" r:id="rId24"/>
    <p:sldId id="409" r:id="rId25"/>
    <p:sldId id="404" r:id="rId26"/>
    <p:sldId id="408" r:id="rId27"/>
    <p:sldId id="413" r:id="rId28"/>
    <p:sldId id="396" r:id="rId29"/>
    <p:sldId id="415" r:id="rId30"/>
    <p:sldId id="421" r:id="rId31"/>
    <p:sldId id="420" r:id="rId32"/>
    <p:sldId id="422" r:id="rId33"/>
    <p:sldId id="423" r:id="rId34"/>
    <p:sldId id="424" r:id="rId35"/>
    <p:sldId id="430" r:id="rId36"/>
    <p:sldId id="432" r:id="rId37"/>
    <p:sldId id="416" r:id="rId38"/>
    <p:sldId id="418" r:id="rId39"/>
    <p:sldId id="456" r:id="rId40"/>
    <p:sldId id="447" r:id="rId41"/>
  </p:sldIdLst>
  <p:sldSz cx="12188825" cy="6858000"/>
  <p:notesSz cx="6858000" cy="9144000"/>
  <p:defaultText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p15:clr>
            <a:srgbClr val="A4A3A4"/>
          </p15:clr>
        </p15:guide>
        <p15:guide id="2"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581C9"/>
    <a:srgbClr val="DAE7F8"/>
    <a:srgbClr val="F6EDFF"/>
    <a:srgbClr val="DD4531"/>
    <a:srgbClr val="DD263C"/>
    <a:srgbClr val="25133E"/>
    <a:srgbClr val="330B3A"/>
    <a:srgbClr val="170B26"/>
    <a:srgbClr val="2915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Styl pośredni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Styl pośredni 1 — ak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Styl pośredni 1 — ak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Styl pośredni 1 — ak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Styl pośredni 1 — ak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yl pośredni 1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40" autoAdjust="0"/>
    <p:restoredTop sz="95625" autoAdjust="0"/>
  </p:normalViewPr>
  <p:slideViewPr>
    <p:cSldViewPr snapToGrid="0" snapToObjects="1">
      <p:cViewPr varScale="1">
        <p:scale>
          <a:sx n="190" d="100"/>
          <a:sy n="190" d="100"/>
        </p:scale>
        <p:origin x="256" y="200"/>
      </p:cViewPr>
      <p:guideLst>
        <p:guide orient="horz" pos="2088"/>
        <p:guide pos="3839"/>
      </p:guideLst>
    </p:cSldViewPr>
  </p:slideViewPr>
  <p:outlineViewPr>
    <p:cViewPr>
      <p:scale>
        <a:sx n="33" d="100"/>
        <a:sy n="33" d="100"/>
      </p:scale>
      <p:origin x="0" y="-5942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0" d="100"/>
          <a:sy n="90" d="100"/>
        </p:scale>
        <p:origin x="-275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E1D454-E1DD-D044-9AC0-4EA4FFC2867E}" type="datetimeFigureOut">
              <a:rPr lang="pl-PL" smtClean="0"/>
              <a:t>1.10.2024</a:t>
            </a:fld>
            <a:endParaRPr lang="en-GB"/>
          </a:p>
        </p:txBody>
      </p:sp>
      <p:sp>
        <p:nvSpPr>
          <p:cNvPr id="4" name="Symbol zastępczy stop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ymbol zastępczy numeru slajd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852F26-4BD1-644A-BC06-28DF59C56216}" type="slidenum">
              <a:rPr lang="en-GB" smtClean="0"/>
              <a:t>‹#›</a:t>
            </a:fld>
            <a:endParaRPr lang="en-GB"/>
          </a:p>
        </p:txBody>
      </p:sp>
    </p:spTree>
    <p:extLst>
      <p:ext uri="{BB962C8B-B14F-4D97-AF65-F5344CB8AC3E}">
        <p14:creationId xmlns:p14="http://schemas.microsoft.com/office/powerpoint/2010/main" val="18903541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235D17-3F62-B44E-A947-EE399D8F4D45}" type="datetimeFigureOut">
              <a:rPr lang="pl-PL" smtClean="0"/>
              <a:t>1.10.2024</a:t>
            </a:fld>
            <a:endParaRPr lang="en-GB"/>
          </a:p>
        </p:txBody>
      </p:sp>
      <p:sp>
        <p:nvSpPr>
          <p:cNvPr id="4" name="Symbol zastępczy obrazu slajdu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847BF0-6F0D-E14B-B188-B831BBE371D3}" type="slidenum">
              <a:rPr lang="en-GB" smtClean="0"/>
              <a:t>‹#›</a:t>
            </a:fld>
            <a:endParaRPr lang="en-GB"/>
          </a:p>
        </p:txBody>
      </p:sp>
    </p:spTree>
    <p:extLst>
      <p:ext uri="{BB962C8B-B14F-4D97-AF65-F5344CB8AC3E}">
        <p14:creationId xmlns:p14="http://schemas.microsoft.com/office/powerpoint/2010/main" val="36711839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47BF0-6F0D-E14B-B188-B831BBE371D3}" type="slidenum">
              <a:rPr lang="en-GB" smtClean="0"/>
              <a:t>4</a:t>
            </a:fld>
            <a:endParaRPr lang="en-GB"/>
          </a:p>
        </p:txBody>
      </p:sp>
    </p:spTree>
    <p:extLst>
      <p:ext uri="{BB962C8B-B14F-4D97-AF65-F5344CB8AC3E}">
        <p14:creationId xmlns:p14="http://schemas.microsoft.com/office/powerpoint/2010/main" val="338493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162" y="2130426"/>
            <a:ext cx="10360501" cy="1470025"/>
          </a:xfrm>
        </p:spPr>
        <p:txBody>
          <a:bodyPr/>
          <a:lstStyle/>
          <a:p>
            <a:r>
              <a:rPr lang="pl-PL"/>
              <a:t>Kliknij, aby edyt. styl wz. tyt.</a:t>
            </a:r>
          </a:p>
        </p:txBody>
      </p:sp>
      <p:sp>
        <p:nvSpPr>
          <p:cNvPr id="3" name="Podtytuł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a:xfrm>
            <a:off x="609441" y="6356351"/>
            <a:ext cx="2844059" cy="365125"/>
          </a:xfrm>
          <a:prstGeom prst="rect">
            <a:avLst/>
          </a:prstGeom>
        </p:spPr>
        <p:txBody>
          <a:bodyPr/>
          <a:lstStyle/>
          <a:p>
            <a:endParaRPr lang="pl-PL"/>
          </a:p>
        </p:txBody>
      </p:sp>
      <p:sp>
        <p:nvSpPr>
          <p:cNvPr id="5" name="Symbol zastępczy stopki 4"/>
          <p:cNvSpPr>
            <a:spLocks noGrp="1"/>
          </p:cNvSpPr>
          <p:nvPr>
            <p:ph type="ftr" sz="quarter" idx="11"/>
          </p:nvPr>
        </p:nvSpPr>
        <p:spPr>
          <a:xfrm>
            <a:off x="4164515" y="6356351"/>
            <a:ext cx="3859795" cy="365125"/>
          </a:xfrm>
          <a:prstGeom prst="rect">
            <a:avLst/>
          </a:prstGeom>
        </p:spPr>
        <p:txBody>
          <a:bodyPr/>
          <a:lstStyle/>
          <a:p>
            <a:endParaRPr lang="pl-PL"/>
          </a:p>
        </p:txBody>
      </p:sp>
    </p:spTree>
    <p:extLst>
      <p:ext uri="{BB962C8B-B14F-4D97-AF65-F5344CB8AC3E}">
        <p14:creationId xmlns:p14="http://schemas.microsoft.com/office/powerpoint/2010/main" val="265354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 styl wz. tyt.</a:t>
            </a:r>
          </a:p>
        </p:txBody>
      </p:sp>
      <p:sp>
        <p:nvSpPr>
          <p:cNvPr id="3" name="Symbol zastępczy tekst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a:xfrm>
            <a:off x="609441" y="6356351"/>
            <a:ext cx="2844059" cy="365125"/>
          </a:xfrm>
          <a:prstGeom prst="rect">
            <a:avLst/>
          </a:prstGeom>
        </p:spPr>
        <p:txBody>
          <a:bodyPr/>
          <a:lstStyle/>
          <a:p>
            <a:endParaRPr lang="pl-PL"/>
          </a:p>
        </p:txBody>
      </p:sp>
      <p:sp>
        <p:nvSpPr>
          <p:cNvPr id="5" name="Symbol zastępczy stopki 4"/>
          <p:cNvSpPr>
            <a:spLocks noGrp="1"/>
          </p:cNvSpPr>
          <p:nvPr>
            <p:ph type="ftr" sz="quarter" idx="11"/>
          </p:nvPr>
        </p:nvSpPr>
        <p:spPr>
          <a:xfrm>
            <a:off x="4164515" y="6356351"/>
            <a:ext cx="3859795"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735325" y="6356351"/>
            <a:ext cx="2844059" cy="365125"/>
          </a:xfrm>
          <a:prstGeom prst="rect">
            <a:avLst/>
          </a:prstGeom>
        </p:spPr>
        <p:txBody>
          <a:bodyPr/>
          <a:lstStyle/>
          <a:p>
            <a:fld id="{B01D25E1-3CBC-794F-A471-A8DF5859C9A5}" type="slidenum">
              <a:rPr lang="pl-PL" smtClean="0"/>
              <a:t>‹#›</a:t>
            </a:fld>
            <a:endParaRPr lang="pl-PL"/>
          </a:p>
        </p:txBody>
      </p:sp>
    </p:spTree>
    <p:extLst>
      <p:ext uri="{BB962C8B-B14F-4D97-AF65-F5344CB8AC3E}">
        <p14:creationId xmlns:p14="http://schemas.microsoft.com/office/powerpoint/2010/main" val="109697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1780415" y="274639"/>
            <a:ext cx="3654531" cy="5851525"/>
          </a:xfrm>
        </p:spPr>
        <p:txBody>
          <a:bodyPr vert="eaVert"/>
          <a:lstStyle/>
          <a:p>
            <a:r>
              <a:rPr lang="pl-PL"/>
              <a:t>Kliknij, aby edyt. styl wz. tyt.</a:t>
            </a:r>
          </a:p>
        </p:txBody>
      </p:sp>
      <p:sp>
        <p:nvSpPr>
          <p:cNvPr id="3" name="Symbol zastępczy tekstu pionowego 2"/>
          <p:cNvSpPr>
            <a:spLocks noGrp="1"/>
          </p:cNvSpPr>
          <p:nvPr>
            <p:ph type="body" orient="vert" idx="1"/>
          </p:nvPr>
        </p:nvSpPr>
        <p:spPr>
          <a:xfrm>
            <a:off x="812589" y="274639"/>
            <a:ext cx="1076468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a:xfrm>
            <a:off x="609441" y="6356351"/>
            <a:ext cx="2844059" cy="365125"/>
          </a:xfrm>
          <a:prstGeom prst="rect">
            <a:avLst/>
          </a:prstGeom>
        </p:spPr>
        <p:txBody>
          <a:bodyPr/>
          <a:lstStyle/>
          <a:p>
            <a:endParaRPr lang="pl-PL"/>
          </a:p>
        </p:txBody>
      </p:sp>
      <p:sp>
        <p:nvSpPr>
          <p:cNvPr id="5" name="Symbol zastępczy stopki 4"/>
          <p:cNvSpPr>
            <a:spLocks noGrp="1"/>
          </p:cNvSpPr>
          <p:nvPr>
            <p:ph type="ftr" sz="quarter" idx="11"/>
          </p:nvPr>
        </p:nvSpPr>
        <p:spPr>
          <a:xfrm>
            <a:off x="4164515" y="6356351"/>
            <a:ext cx="3859795"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735325" y="6356351"/>
            <a:ext cx="2844059" cy="365125"/>
          </a:xfrm>
          <a:prstGeom prst="rect">
            <a:avLst/>
          </a:prstGeom>
        </p:spPr>
        <p:txBody>
          <a:bodyPr/>
          <a:lstStyle/>
          <a:p>
            <a:fld id="{B01D25E1-3CBC-794F-A471-A8DF5859C9A5}" type="slidenum">
              <a:rPr lang="pl-PL" smtClean="0"/>
              <a:t>‹#›</a:t>
            </a:fld>
            <a:endParaRPr lang="pl-PL"/>
          </a:p>
        </p:txBody>
      </p:sp>
    </p:spTree>
    <p:extLst>
      <p:ext uri="{BB962C8B-B14F-4D97-AF65-F5344CB8AC3E}">
        <p14:creationId xmlns:p14="http://schemas.microsoft.com/office/powerpoint/2010/main" val="3866774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 styl wz. tyt.</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a:xfrm>
            <a:off x="609441" y="6356351"/>
            <a:ext cx="2844059" cy="365125"/>
          </a:xfrm>
          <a:prstGeom prst="rect">
            <a:avLst/>
          </a:prstGeom>
        </p:spPr>
        <p:txBody>
          <a:bodyPr/>
          <a:lstStyle/>
          <a:p>
            <a:endParaRPr lang="pl-PL"/>
          </a:p>
        </p:txBody>
      </p:sp>
      <p:sp>
        <p:nvSpPr>
          <p:cNvPr id="5" name="Symbol zastępczy stopki 4"/>
          <p:cNvSpPr>
            <a:spLocks noGrp="1"/>
          </p:cNvSpPr>
          <p:nvPr>
            <p:ph type="ftr" sz="quarter" idx="11"/>
          </p:nvPr>
        </p:nvSpPr>
        <p:spPr>
          <a:xfrm>
            <a:off x="4164515" y="6356351"/>
            <a:ext cx="3859795"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225784" y="6363567"/>
            <a:ext cx="2618275" cy="365125"/>
          </a:xfrm>
          <a:prstGeom prst="rect">
            <a:avLst/>
          </a:prstGeom>
        </p:spPr>
        <p:txBody>
          <a:bodyPr/>
          <a:lstStyle/>
          <a:p>
            <a:fld id="{B01D25E1-3CBC-794F-A471-A8DF5859C9A5}" type="slidenum">
              <a:rPr lang="pl-PL" smtClean="0"/>
              <a:t>‹#›</a:t>
            </a:fld>
            <a:endParaRPr lang="pl-PL" dirty="0"/>
          </a:p>
        </p:txBody>
      </p:sp>
    </p:spTree>
    <p:extLst>
      <p:ext uri="{BB962C8B-B14F-4D97-AF65-F5344CB8AC3E}">
        <p14:creationId xmlns:p14="http://schemas.microsoft.com/office/powerpoint/2010/main" val="3704088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2833" y="4406901"/>
            <a:ext cx="10360501" cy="1362075"/>
          </a:xfrm>
        </p:spPr>
        <p:txBody>
          <a:bodyPr anchor="t"/>
          <a:lstStyle>
            <a:lvl1pPr algn="l">
              <a:defRPr sz="4000" b="1" cap="all"/>
            </a:lvl1pPr>
          </a:lstStyle>
          <a:p>
            <a:r>
              <a:rPr lang="pl-PL"/>
              <a:t>Kliknij, aby edyt. styl wz. tyt.</a:t>
            </a:r>
          </a:p>
        </p:txBody>
      </p:sp>
      <p:sp>
        <p:nvSpPr>
          <p:cNvPr id="3" name="Symbol zastępczy tekstu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a:xfrm>
            <a:off x="609441" y="6356351"/>
            <a:ext cx="2844059" cy="365125"/>
          </a:xfrm>
          <a:prstGeom prst="rect">
            <a:avLst/>
          </a:prstGeom>
        </p:spPr>
        <p:txBody>
          <a:bodyPr/>
          <a:lstStyle/>
          <a:p>
            <a:endParaRPr lang="pl-PL"/>
          </a:p>
        </p:txBody>
      </p:sp>
      <p:sp>
        <p:nvSpPr>
          <p:cNvPr id="5" name="Symbol zastępczy stopki 4"/>
          <p:cNvSpPr>
            <a:spLocks noGrp="1"/>
          </p:cNvSpPr>
          <p:nvPr>
            <p:ph type="ftr" sz="quarter" idx="11"/>
          </p:nvPr>
        </p:nvSpPr>
        <p:spPr>
          <a:xfrm>
            <a:off x="4164515" y="6356351"/>
            <a:ext cx="3859795"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735325" y="6356351"/>
            <a:ext cx="2844059" cy="365125"/>
          </a:xfrm>
          <a:prstGeom prst="rect">
            <a:avLst/>
          </a:prstGeom>
        </p:spPr>
        <p:txBody>
          <a:bodyPr/>
          <a:lstStyle/>
          <a:p>
            <a:fld id="{B01D25E1-3CBC-794F-A471-A8DF5859C9A5}" type="slidenum">
              <a:rPr lang="pl-PL" smtClean="0"/>
              <a:t>‹#›</a:t>
            </a:fld>
            <a:endParaRPr lang="pl-PL"/>
          </a:p>
        </p:txBody>
      </p:sp>
    </p:spTree>
    <p:extLst>
      <p:ext uri="{BB962C8B-B14F-4D97-AF65-F5344CB8AC3E}">
        <p14:creationId xmlns:p14="http://schemas.microsoft.com/office/powerpoint/2010/main" val="3737681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 styl wz. tyt.</a:t>
            </a:r>
          </a:p>
        </p:txBody>
      </p:sp>
      <p:sp>
        <p:nvSpPr>
          <p:cNvPr id="3" name="Symbol zastępczy zawartości 2"/>
          <p:cNvSpPr>
            <a:spLocks noGrp="1"/>
          </p:cNvSpPr>
          <p:nvPr>
            <p:ph sz="half" idx="1"/>
          </p:nvPr>
        </p:nvSpPr>
        <p:spPr>
          <a:xfrm>
            <a:off x="812589" y="1600201"/>
            <a:ext cx="720960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8225341" y="1600201"/>
            <a:ext cx="720960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609441" y="6356351"/>
            <a:ext cx="2844059" cy="365125"/>
          </a:xfrm>
          <a:prstGeom prst="rect">
            <a:avLst/>
          </a:prstGeom>
        </p:spPr>
        <p:txBody>
          <a:bodyPr/>
          <a:lstStyle/>
          <a:p>
            <a:endParaRPr lang="pl-PL"/>
          </a:p>
        </p:txBody>
      </p:sp>
      <p:sp>
        <p:nvSpPr>
          <p:cNvPr id="6" name="Symbol zastępczy stopki 5"/>
          <p:cNvSpPr>
            <a:spLocks noGrp="1"/>
          </p:cNvSpPr>
          <p:nvPr>
            <p:ph type="ftr" sz="quarter" idx="11"/>
          </p:nvPr>
        </p:nvSpPr>
        <p:spPr>
          <a:xfrm>
            <a:off x="4164515" y="6356351"/>
            <a:ext cx="3859795" cy="365125"/>
          </a:xfrm>
          <a:prstGeom prst="rect">
            <a:avLst/>
          </a:prstGeom>
        </p:spPr>
        <p:txBody>
          <a:bodyPr/>
          <a:lstStyle/>
          <a:p>
            <a:endParaRPr lang="pl-PL"/>
          </a:p>
        </p:txBody>
      </p:sp>
      <p:sp>
        <p:nvSpPr>
          <p:cNvPr id="7" name="Symbol zastępczy numeru slajdu 6"/>
          <p:cNvSpPr>
            <a:spLocks noGrp="1"/>
          </p:cNvSpPr>
          <p:nvPr>
            <p:ph type="sldNum" sz="quarter" idx="12"/>
          </p:nvPr>
        </p:nvSpPr>
        <p:spPr>
          <a:xfrm>
            <a:off x="8735325" y="6356351"/>
            <a:ext cx="2844059" cy="365125"/>
          </a:xfrm>
          <a:prstGeom prst="rect">
            <a:avLst/>
          </a:prstGeom>
        </p:spPr>
        <p:txBody>
          <a:bodyPr/>
          <a:lstStyle/>
          <a:p>
            <a:fld id="{B01D25E1-3CBC-794F-A471-A8DF5859C9A5}" type="slidenum">
              <a:rPr lang="pl-PL" smtClean="0"/>
              <a:t>‹#›</a:t>
            </a:fld>
            <a:endParaRPr lang="pl-PL"/>
          </a:p>
        </p:txBody>
      </p:sp>
    </p:spTree>
    <p:extLst>
      <p:ext uri="{BB962C8B-B14F-4D97-AF65-F5344CB8AC3E}">
        <p14:creationId xmlns:p14="http://schemas.microsoft.com/office/powerpoint/2010/main" val="159895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09441" y="274638"/>
            <a:ext cx="10969943" cy="1143000"/>
          </a:xfrm>
        </p:spPr>
        <p:txBody>
          <a:bodyPr/>
          <a:lstStyle>
            <a:lvl1pPr>
              <a:defRPr/>
            </a:lvl1pPr>
          </a:lstStyle>
          <a:p>
            <a:r>
              <a:rPr lang="pl-PL"/>
              <a:t>Kliknij, aby edyt. styl wz. tyt.</a:t>
            </a:r>
          </a:p>
        </p:txBody>
      </p:sp>
      <p:sp>
        <p:nvSpPr>
          <p:cNvPr id="3" name="Symbol zastępczy tekstu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a:xfrm>
            <a:off x="609441" y="6356351"/>
            <a:ext cx="2844059" cy="365125"/>
          </a:xfrm>
          <a:prstGeom prst="rect">
            <a:avLst/>
          </a:prstGeom>
        </p:spPr>
        <p:txBody>
          <a:bodyPr/>
          <a:lstStyle/>
          <a:p>
            <a:endParaRPr lang="pl-PL"/>
          </a:p>
        </p:txBody>
      </p:sp>
      <p:sp>
        <p:nvSpPr>
          <p:cNvPr id="8" name="Symbol zastępczy stopki 7"/>
          <p:cNvSpPr>
            <a:spLocks noGrp="1"/>
          </p:cNvSpPr>
          <p:nvPr>
            <p:ph type="ftr" sz="quarter" idx="11"/>
          </p:nvPr>
        </p:nvSpPr>
        <p:spPr>
          <a:xfrm>
            <a:off x="4164515" y="6356351"/>
            <a:ext cx="3859795" cy="365125"/>
          </a:xfrm>
          <a:prstGeom prst="rect">
            <a:avLst/>
          </a:prstGeom>
        </p:spPr>
        <p:txBody>
          <a:bodyPr/>
          <a:lstStyle/>
          <a:p>
            <a:endParaRPr lang="pl-PL"/>
          </a:p>
        </p:txBody>
      </p:sp>
      <p:sp>
        <p:nvSpPr>
          <p:cNvPr id="9" name="Symbol zastępczy numeru slajdu 8"/>
          <p:cNvSpPr>
            <a:spLocks noGrp="1"/>
          </p:cNvSpPr>
          <p:nvPr>
            <p:ph type="sldNum" sz="quarter" idx="12"/>
          </p:nvPr>
        </p:nvSpPr>
        <p:spPr>
          <a:xfrm>
            <a:off x="8735325" y="6356351"/>
            <a:ext cx="2844059" cy="365125"/>
          </a:xfrm>
          <a:prstGeom prst="rect">
            <a:avLst/>
          </a:prstGeom>
        </p:spPr>
        <p:txBody>
          <a:bodyPr/>
          <a:lstStyle/>
          <a:p>
            <a:fld id="{B01D25E1-3CBC-794F-A471-A8DF5859C9A5}" type="slidenum">
              <a:rPr lang="pl-PL" smtClean="0"/>
              <a:t>‹#›</a:t>
            </a:fld>
            <a:endParaRPr lang="pl-PL"/>
          </a:p>
        </p:txBody>
      </p:sp>
    </p:spTree>
    <p:extLst>
      <p:ext uri="{BB962C8B-B14F-4D97-AF65-F5344CB8AC3E}">
        <p14:creationId xmlns:p14="http://schemas.microsoft.com/office/powerpoint/2010/main" val="1571882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 styl wz. tyt.</a:t>
            </a:r>
          </a:p>
        </p:txBody>
      </p:sp>
      <p:sp>
        <p:nvSpPr>
          <p:cNvPr id="3" name="Symbol zastępczy daty 2"/>
          <p:cNvSpPr>
            <a:spLocks noGrp="1"/>
          </p:cNvSpPr>
          <p:nvPr>
            <p:ph type="dt" sz="half" idx="10"/>
          </p:nvPr>
        </p:nvSpPr>
        <p:spPr>
          <a:xfrm>
            <a:off x="609441" y="6356351"/>
            <a:ext cx="2844059" cy="365125"/>
          </a:xfrm>
          <a:prstGeom prst="rect">
            <a:avLst/>
          </a:prstGeom>
        </p:spPr>
        <p:txBody>
          <a:bodyPr/>
          <a:lstStyle/>
          <a:p>
            <a:endParaRPr lang="pl-PL"/>
          </a:p>
        </p:txBody>
      </p:sp>
      <p:sp>
        <p:nvSpPr>
          <p:cNvPr id="4" name="Symbol zastępczy stopki 3"/>
          <p:cNvSpPr>
            <a:spLocks noGrp="1"/>
          </p:cNvSpPr>
          <p:nvPr>
            <p:ph type="ftr" sz="quarter" idx="11"/>
          </p:nvPr>
        </p:nvSpPr>
        <p:spPr>
          <a:xfrm>
            <a:off x="4164515" y="6356351"/>
            <a:ext cx="3859795" cy="365125"/>
          </a:xfrm>
          <a:prstGeom prst="rect">
            <a:avLst/>
          </a:prstGeom>
        </p:spPr>
        <p:txBody>
          <a:bodyPr/>
          <a:lstStyle/>
          <a:p>
            <a:endParaRPr lang="pl-PL"/>
          </a:p>
        </p:txBody>
      </p:sp>
      <p:sp>
        <p:nvSpPr>
          <p:cNvPr id="5" name="Symbol zastępczy numeru slajdu 4"/>
          <p:cNvSpPr>
            <a:spLocks noGrp="1"/>
          </p:cNvSpPr>
          <p:nvPr>
            <p:ph type="sldNum" sz="quarter" idx="12"/>
          </p:nvPr>
        </p:nvSpPr>
        <p:spPr>
          <a:xfrm>
            <a:off x="8735325" y="6356351"/>
            <a:ext cx="2844059" cy="365125"/>
          </a:xfrm>
          <a:prstGeom prst="rect">
            <a:avLst/>
          </a:prstGeom>
        </p:spPr>
        <p:txBody>
          <a:bodyPr/>
          <a:lstStyle/>
          <a:p>
            <a:fld id="{B01D25E1-3CBC-794F-A471-A8DF5859C9A5}" type="slidenum">
              <a:rPr lang="pl-PL" smtClean="0"/>
              <a:t>‹#›</a:t>
            </a:fld>
            <a:endParaRPr lang="pl-PL"/>
          </a:p>
        </p:txBody>
      </p:sp>
    </p:spTree>
    <p:extLst>
      <p:ext uri="{BB962C8B-B14F-4D97-AF65-F5344CB8AC3E}">
        <p14:creationId xmlns:p14="http://schemas.microsoft.com/office/powerpoint/2010/main" val="361275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e">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a:xfrm>
            <a:off x="609441" y="6356351"/>
            <a:ext cx="2844059" cy="365125"/>
          </a:xfrm>
          <a:prstGeom prst="rect">
            <a:avLst/>
          </a:prstGeom>
        </p:spPr>
        <p:txBody>
          <a:bodyPr/>
          <a:lstStyle/>
          <a:p>
            <a:endParaRPr lang="pl-PL"/>
          </a:p>
        </p:txBody>
      </p:sp>
      <p:sp>
        <p:nvSpPr>
          <p:cNvPr id="3" name="Symbol zastępczy stopki 2"/>
          <p:cNvSpPr>
            <a:spLocks noGrp="1"/>
          </p:cNvSpPr>
          <p:nvPr>
            <p:ph type="ftr" sz="quarter" idx="11"/>
          </p:nvPr>
        </p:nvSpPr>
        <p:spPr>
          <a:xfrm>
            <a:off x="4164515" y="6356351"/>
            <a:ext cx="3859795" cy="365125"/>
          </a:xfrm>
          <a:prstGeom prst="rect">
            <a:avLst/>
          </a:prstGeom>
        </p:spPr>
        <p:txBody>
          <a:bodyPr/>
          <a:lstStyle/>
          <a:p>
            <a:endParaRPr lang="pl-PL"/>
          </a:p>
        </p:txBody>
      </p:sp>
      <p:sp>
        <p:nvSpPr>
          <p:cNvPr id="4" name="Symbol zastępczy numeru slajdu 3"/>
          <p:cNvSpPr>
            <a:spLocks noGrp="1"/>
          </p:cNvSpPr>
          <p:nvPr>
            <p:ph type="sldNum" sz="quarter" idx="12"/>
          </p:nvPr>
        </p:nvSpPr>
        <p:spPr>
          <a:xfrm>
            <a:off x="8735325" y="6356351"/>
            <a:ext cx="2844059" cy="365125"/>
          </a:xfrm>
          <a:prstGeom prst="rect">
            <a:avLst/>
          </a:prstGeom>
        </p:spPr>
        <p:txBody>
          <a:bodyPr/>
          <a:lstStyle/>
          <a:p>
            <a:fld id="{B01D25E1-3CBC-794F-A471-A8DF5859C9A5}" type="slidenum">
              <a:rPr lang="pl-PL" smtClean="0"/>
              <a:t>‹#›</a:t>
            </a:fld>
            <a:endParaRPr lang="pl-PL"/>
          </a:p>
        </p:txBody>
      </p:sp>
    </p:spTree>
    <p:extLst>
      <p:ext uri="{BB962C8B-B14F-4D97-AF65-F5344CB8AC3E}">
        <p14:creationId xmlns:p14="http://schemas.microsoft.com/office/powerpoint/2010/main" val="2768914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442" y="273050"/>
            <a:ext cx="4010039" cy="1162050"/>
          </a:xfrm>
        </p:spPr>
        <p:txBody>
          <a:bodyPr anchor="b"/>
          <a:lstStyle>
            <a:lvl1pPr algn="l">
              <a:defRPr sz="2000" b="1"/>
            </a:lvl1pPr>
          </a:lstStyle>
          <a:p>
            <a:r>
              <a:rPr lang="pl-PL"/>
              <a:t>Kliknij, aby edyt. styl wz. tyt.</a:t>
            </a:r>
          </a:p>
        </p:txBody>
      </p:sp>
      <p:sp>
        <p:nvSpPr>
          <p:cNvPr id="3" name="Symbol zastępczy zawartości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a:xfrm>
            <a:off x="609441" y="6356351"/>
            <a:ext cx="2844059" cy="365125"/>
          </a:xfrm>
          <a:prstGeom prst="rect">
            <a:avLst/>
          </a:prstGeom>
        </p:spPr>
        <p:txBody>
          <a:bodyPr/>
          <a:lstStyle/>
          <a:p>
            <a:endParaRPr lang="pl-PL"/>
          </a:p>
        </p:txBody>
      </p:sp>
      <p:sp>
        <p:nvSpPr>
          <p:cNvPr id="6" name="Symbol zastępczy stopki 5"/>
          <p:cNvSpPr>
            <a:spLocks noGrp="1"/>
          </p:cNvSpPr>
          <p:nvPr>
            <p:ph type="ftr" sz="quarter" idx="11"/>
          </p:nvPr>
        </p:nvSpPr>
        <p:spPr>
          <a:xfrm>
            <a:off x="4164515" y="6356351"/>
            <a:ext cx="3859795" cy="365125"/>
          </a:xfrm>
          <a:prstGeom prst="rect">
            <a:avLst/>
          </a:prstGeom>
        </p:spPr>
        <p:txBody>
          <a:bodyPr/>
          <a:lstStyle/>
          <a:p>
            <a:endParaRPr lang="pl-PL"/>
          </a:p>
        </p:txBody>
      </p:sp>
      <p:sp>
        <p:nvSpPr>
          <p:cNvPr id="7" name="Symbol zastępczy numeru slajdu 6"/>
          <p:cNvSpPr>
            <a:spLocks noGrp="1"/>
          </p:cNvSpPr>
          <p:nvPr>
            <p:ph type="sldNum" sz="quarter" idx="12"/>
          </p:nvPr>
        </p:nvSpPr>
        <p:spPr>
          <a:xfrm>
            <a:off x="8735325" y="6356351"/>
            <a:ext cx="2844059" cy="365125"/>
          </a:xfrm>
          <a:prstGeom prst="rect">
            <a:avLst/>
          </a:prstGeom>
        </p:spPr>
        <p:txBody>
          <a:bodyPr/>
          <a:lstStyle/>
          <a:p>
            <a:fld id="{B01D25E1-3CBC-794F-A471-A8DF5859C9A5}" type="slidenum">
              <a:rPr lang="pl-PL" smtClean="0"/>
              <a:t>‹#›</a:t>
            </a:fld>
            <a:endParaRPr lang="pl-PL"/>
          </a:p>
        </p:txBody>
      </p:sp>
    </p:spTree>
    <p:extLst>
      <p:ext uri="{BB962C8B-B14F-4D97-AF65-F5344CB8AC3E}">
        <p14:creationId xmlns:p14="http://schemas.microsoft.com/office/powerpoint/2010/main" val="3716787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095" y="4800600"/>
            <a:ext cx="7313295" cy="566738"/>
          </a:xfrm>
        </p:spPr>
        <p:txBody>
          <a:bodyPr anchor="b"/>
          <a:lstStyle>
            <a:lvl1pPr algn="l">
              <a:defRPr sz="2000" b="1"/>
            </a:lvl1pPr>
          </a:lstStyle>
          <a:p>
            <a:r>
              <a:rPr lang="pl-PL"/>
              <a:t>Kliknij, aby edyt. styl wz. tyt.</a:t>
            </a:r>
          </a:p>
        </p:txBody>
      </p:sp>
      <p:sp>
        <p:nvSpPr>
          <p:cNvPr id="3" name="Symbol zastępczy obrazu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a:xfrm>
            <a:off x="609441" y="6356351"/>
            <a:ext cx="2844059" cy="365125"/>
          </a:xfrm>
          <a:prstGeom prst="rect">
            <a:avLst/>
          </a:prstGeom>
        </p:spPr>
        <p:txBody>
          <a:bodyPr/>
          <a:lstStyle/>
          <a:p>
            <a:endParaRPr lang="pl-PL"/>
          </a:p>
        </p:txBody>
      </p:sp>
      <p:sp>
        <p:nvSpPr>
          <p:cNvPr id="6" name="Symbol zastępczy stopki 5"/>
          <p:cNvSpPr>
            <a:spLocks noGrp="1"/>
          </p:cNvSpPr>
          <p:nvPr>
            <p:ph type="ftr" sz="quarter" idx="11"/>
          </p:nvPr>
        </p:nvSpPr>
        <p:spPr>
          <a:xfrm>
            <a:off x="4164515" y="6356351"/>
            <a:ext cx="3859795" cy="365125"/>
          </a:xfrm>
          <a:prstGeom prst="rect">
            <a:avLst/>
          </a:prstGeom>
        </p:spPr>
        <p:txBody>
          <a:bodyPr/>
          <a:lstStyle/>
          <a:p>
            <a:endParaRPr lang="pl-PL"/>
          </a:p>
        </p:txBody>
      </p:sp>
      <p:sp>
        <p:nvSpPr>
          <p:cNvPr id="7" name="Symbol zastępczy numeru slajdu 6"/>
          <p:cNvSpPr>
            <a:spLocks noGrp="1"/>
          </p:cNvSpPr>
          <p:nvPr>
            <p:ph type="sldNum" sz="quarter" idx="12"/>
          </p:nvPr>
        </p:nvSpPr>
        <p:spPr>
          <a:xfrm>
            <a:off x="8735325" y="6356351"/>
            <a:ext cx="2844059" cy="365125"/>
          </a:xfrm>
          <a:prstGeom prst="rect">
            <a:avLst/>
          </a:prstGeom>
        </p:spPr>
        <p:txBody>
          <a:bodyPr/>
          <a:lstStyle/>
          <a:p>
            <a:fld id="{B01D25E1-3CBC-794F-A471-A8DF5859C9A5}" type="slidenum">
              <a:rPr lang="pl-PL" smtClean="0"/>
              <a:t>‹#›</a:t>
            </a:fld>
            <a:endParaRPr lang="pl-PL"/>
          </a:p>
        </p:txBody>
      </p:sp>
    </p:spTree>
    <p:extLst>
      <p:ext uri="{BB962C8B-B14F-4D97-AF65-F5344CB8AC3E}">
        <p14:creationId xmlns:p14="http://schemas.microsoft.com/office/powerpoint/2010/main" val="207880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pl-PL" dirty="0"/>
              <a:t>KLIKNIJ, ABY EDYT. STYL WZ. TYT.</a:t>
            </a:r>
          </a:p>
        </p:txBody>
      </p:sp>
      <p:sp>
        <p:nvSpPr>
          <p:cNvPr id="3" name="Symbol zastępczy tekstu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790372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3600" b="1" kern="1200">
          <a:solidFill>
            <a:srgbClr val="330B3A"/>
          </a:solidFill>
          <a:latin typeface="Myriad Pro"/>
          <a:ea typeface="+mj-ea"/>
          <a:cs typeface="Myriad Pro"/>
        </a:defRPr>
      </a:lvl1pPr>
    </p:titleStyle>
    <p:bodyStyle>
      <a:lvl1pPr marL="457200" indent="-457200" algn="l" defTabSz="457200" rtl="0" eaLnBrk="1" latinLnBrk="0" hangingPunct="1">
        <a:spcBef>
          <a:spcPct val="20000"/>
        </a:spcBef>
        <a:buClr>
          <a:srgbClr val="291568"/>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291568"/>
        </a:buClr>
        <a:buFont typeface="Arial"/>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291568"/>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291568"/>
        </a:buClr>
        <a:buFont typeface="Arial"/>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rgbClr val="291568"/>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55.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3.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6.png"/><Relationship Id="rId5" Type="http://schemas.openxmlformats.org/officeDocument/2006/relationships/image" Target="../media/image8.emf"/><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24.jpeg"/></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wmf"/><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wmf"/><Relationship Id="rId5" Type="http://schemas.openxmlformats.org/officeDocument/2006/relationships/image" Target="../media/image31.png"/><Relationship Id="rId10" Type="http://schemas.openxmlformats.org/officeDocument/2006/relationships/image" Target="../media/image36.wmf"/><Relationship Id="rId4" Type="http://schemas.openxmlformats.org/officeDocument/2006/relationships/image" Target="../media/image30.png"/><Relationship Id="rId9" Type="http://schemas.openxmlformats.org/officeDocument/2006/relationships/image" Target="../media/image3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rostokąt 25"/>
          <p:cNvSpPr/>
          <p:nvPr/>
        </p:nvSpPr>
        <p:spPr>
          <a:xfrm>
            <a:off x="0" y="5958681"/>
            <a:ext cx="12291774" cy="9482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pl-PL">
              <a:solidFill>
                <a:srgbClr val="F2F2F2"/>
              </a:solidFill>
            </a:endParaRPr>
          </a:p>
        </p:txBody>
      </p:sp>
      <p:sp>
        <p:nvSpPr>
          <p:cNvPr id="16" name="Prostokąt 15"/>
          <p:cNvSpPr/>
          <p:nvPr/>
        </p:nvSpPr>
        <p:spPr>
          <a:xfrm>
            <a:off x="1" y="2"/>
            <a:ext cx="7813995" cy="594620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pl-PL" dirty="0">
              <a:solidFill>
                <a:srgbClr val="F2F2F2"/>
              </a:solidFill>
            </a:endParaRPr>
          </a:p>
        </p:txBody>
      </p:sp>
      <p:sp>
        <p:nvSpPr>
          <p:cNvPr id="17" name="Dane wprowadzane ręcznie 16"/>
          <p:cNvSpPr/>
          <p:nvPr/>
        </p:nvSpPr>
        <p:spPr>
          <a:xfrm rot="16200000" flipH="1">
            <a:off x="5509760" y="-835805"/>
            <a:ext cx="6030874" cy="7533153"/>
          </a:xfrm>
          <a:prstGeom prst="flowChartManualInput">
            <a:avLst/>
          </a:prstGeom>
          <a:solidFill>
            <a:srgbClr val="25133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25" name="Prostokąt 24"/>
          <p:cNvSpPr/>
          <p:nvPr/>
        </p:nvSpPr>
        <p:spPr>
          <a:xfrm>
            <a:off x="7526931" y="3297842"/>
            <a:ext cx="3967701" cy="415498"/>
          </a:xfrm>
          <a:prstGeom prst="rect">
            <a:avLst/>
          </a:prstGeom>
        </p:spPr>
        <p:txBody>
          <a:bodyPr wrap="square">
            <a:spAutoFit/>
          </a:bodyPr>
          <a:lstStyle/>
          <a:p>
            <a:endParaRPr lang="en-GB" sz="2100" dirty="0">
              <a:solidFill>
                <a:schemeClr val="bg1"/>
              </a:solidFill>
            </a:endParaRPr>
          </a:p>
        </p:txBody>
      </p:sp>
      <p:sp>
        <p:nvSpPr>
          <p:cNvPr id="27" name="Podtytuł 2"/>
          <p:cNvSpPr txBox="1">
            <a:spLocks/>
          </p:cNvSpPr>
          <p:nvPr/>
        </p:nvSpPr>
        <p:spPr bwMode="auto">
          <a:xfrm>
            <a:off x="5837629" y="2011974"/>
            <a:ext cx="5725375" cy="197745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defTabSz="457200" rtl="0" fontAlgn="base">
              <a:spcBef>
                <a:spcPct val="20000"/>
              </a:spcBef>
              <a:spcAft>
                <a:spcPct val="0"/>
              </a:spcAft>
              <a:buClr>
                <a:srgbClr val="E92332"/>
              </a:buClr>
              <a:buFont typeface="Arial" charset="0"/>
              <a:buNone/>
              <a:defRPr kumimoji="1" sz="2000" kern="1200">
                <a:solidFill>
                  <a:srgbClr val="000000"/>
                </a:solidFill>
                <a:latin typeface="Open Sans"/>
                <a:ea typeface="Arial" charset="0"/>
                <a:cs typeface="Open Sans"/>
              </a:defRPr>
            </a:lvl1pPr>
            <a:lvl2pPr marL="457200" indent="0" algn="ctr" defTabSz="457200" rtl="0" fontAlgn="base">
              <a:spcBef>
                <a:spcPct val="20000"/>
              </a:spcBef>
              <a:spcAft>
                <a:spcPct val="0"/>
              </a:spcAft>
              <a:buClr>
                <a:srgbClr val="E92332"/>
              </a:buClr>
              <a:buFont typeface="Arial" charset="0"/>
              <a:buNone/>
              <a:defRPr kumimoji="1" sz="2000" kern="1200">
                <a:solidFill>
                  <a:schemeClr val="tx1">
                    <a:tint val="75000"/>
                  </a:schemeClr>
                </a:solidFill>
                <a:latin typeface="Open Sans"/>
                <a:ea typeface="Arial" charset="0"/>
                <a:cs typeface="Open Sans"/>
              </a:defRPr>
            </a:lvl2pPr>
            <a:lvl3pPr marL="914400" indent="0" algn="ctr" defTabSz="457200" rtl="0" fontAlgn="base">
              <a:spcBef>
                <a:spcPct val="20000"/>
              </a:spcBef>
              <a:spcAft>
                <a:spcPct val="0"/>
              </a:spcAft>
              <a:buClr>
                <a:srgbClr val="E92332"/>
              </a:buClr>
              <a:buFont typeface="Arial" charset="0"/>
              <a:buNone/>
              <a:defRPr kumimoji="1" kern="1200">
                <a:solidFill>
                  <a:schemeClr val="tx1">
                    <a:tint val="75000"/>
                  </a:schemeClr>
                </a:solidFill>
                <a:latin typeface="Open Sans"/>
                <a:ea typeface="Arial" charset="0"/>
                <a:cs typeface="Open Sans"/>
              </a:defRPr>
            </a:lvl3pPr>
            <a:lvl4pPr marL="1371600" indent="0" algn="ctr" defTabSz="457200" rtl="0" fontAlgn="base">
              <a:spcBef>
                <a:spcPct val="20000"/>
              </a:spcBef>
              <a:spcAft>
                <a:spcPct val="0"/>
              </a:spcAft>
              <a:buClr>
                <a:srgbClr val="E92332"/>
              </a:buClr>
              <a:buFont typeface="Arial" charset="0"/>
              <a:buNone/>
              <a:defRPr kumimoji="1" sz="1600" kern="1200">
                <a:solidFill>
                  <a:schemeClr val="tx1">
                    <a:tint val="75000"/>
                  </a:schemeClr>
                </a:solidFill>
                <a:latin typeface="Open Sans"/>
                <a:ea typeface="Arial" charset="0"/>
                <a:cs typeface="Open Sans"/>
              </a:defRPr>
            </a:lvl4pPr>
            <a:lvl5pPr marL="1828800" indent="0" algn="ctr" defTabSz="457200" rtl="0" fontAlgn="base">
              <a:spcBef>
                <a:spcPct val="20000"/>
              </a:spcBef>
              <a:spcAft>
                <a:spcPct val="0"/>
              </a:spcAft>
              <a:buClr>
                <a:srgbClr val="E92332"/>
              </a:buClr>
              <a:buFont typeface="Arial" charset="0"/>
              <a:buNone/>
              <a:defRPr kumimoji="1" sz="1400" kern="1200">
                <a:solidFill>
                  <a:schemeClr val="tx1">
                    <a:tint val="75000"/>
                  </a:schemeClr>
                </a:solidFill>
                <a:latin typeface="Open Sans"/>
                <a:ea typeface="Arial" charset="0"/>
                <a:cs typeface="Open San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2800" b="1" cap="small" dirty="0">
              <a:solidFill>
                <a:srgbClr val="FFFFFF"/>
              </a:solidFill>
            </a:endParaRPr>
          </a:p>
          <a:p>
            <a:r>
              <a:rPr lang="en-GB" sz="2800" b="1" cap="small" dirty="0">
                <a:solidFill>
                  <a:srgbClr val="FFFFFF"/>
                </a:solidFill>
              </a:rPr>
              <a:t>OPEN DATA LICECYCLE MANAGEMENT WITH ONEDATA</a:t>
            </a:r>
          </a:p>
        </p:txBody>
      </p:sp>
      <p:sp>
        <p:nvSpPr>
          <p:cNvPr id="2" name="PoleTekstowe 1"/>
          <p:cNvSpPr txBox="1"/>
          <p:nvPr/>
        </p:nvSpPr>
        <p:spPr>
          <a:xfrm>
            <a:off x="5838901" y="4206409"/>
            <a:ext cx="6349924" cy="1077218"/>
          </a:xfrm>
          <a:prstGeom prst="rect">
            <a:avLst/>
          </a:prstGeom>
          <a:noFill/>
        </p:spPr>
        <p:txBody>
          <a:bodyPr wrap="square" rtlCol="0">
            <a:spAutoFit/>
          </a:bodyPr>
          <a:lstStyle/>
          <a:p>
            <a:r>
              <a:rPr lang="en-GB" sz="1600" dirty="0" err="1">
                <a:solidFill>
                  <a:schemeClr val="bg1"/>
                </a:solidFill>
              </a:rPr>
              <a:t>Michał</a:t>
            </a:r>
            <a:r>
              <a:rPr lang="en-GB" sz="1600" dirty="0">
                <a:solidFill>
                  <a:schemeClr val="bg1"/>
                </a:solidFill>
              </a:rPr>
              <a:t> </a:t>
            </a:r>
            <a:r>
              <a:rPr lang="en-GB" sz="1600" dirty="0" err="1">
                <a:solidFill>
                  <a:schemeClr val="bg1"/>
                </a:solidFill>
              </a:rPr>
              <a:t>Orzechowski</a:t>
            </a:r>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r>
              <a:rPr lang="en-GB" sz="1600" dirty="0">
                <a:solidFill>
                  <a:schemeClr val="bg1"/>
                </a:solidFill>
              </a:rPr>
              <a:t>ACC </a:t>
            </a:r>
            <a:r>
              <a:rPr lang="en-GB" sz="1600" dirty="0" err="1">
                <a:solidFill>
                  <a:schemeClr val="bg1"/>
                </a:solidFill>
              </a:rPr>
              <a:t>Cyfronet</a:t>
            </a:r>
            <a:r>
              <a:rPr lang="en-GB" sz="1600" dirty="0">
                <a:solidFill>
                  <a:schemeClr val="bg1"/>
                </a:solidFill>
              </a:rPr>
              <a:t> AGH</a:t>
            </a:r>
          </a:p>
        </p:txBody>
      </p:sp>
      <p:pic>
        <p:nvPicPr>
          <p:cNvPr id="18" name="Obraz 17" descr="Onedata-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102" y="2630039"/>
            <a:ext cx="3154332" cy="561541"/>
          </a:xfrm>
          <a:prstGeom prst="rect">
            <a:avLst/>
          </a:prstGeom>
        </p:spPr>
      </p:pic>
      <p:sp>
        <p:nvSpPr>
          <p:cNvPr id="9" name="Symbol zastępczy numeru slajdu 2"/>
          <p:cNvSpPr txBox="1">
            <a:spLocks/>
          </p:cNvSpPr>
          <p:nvPr/>
        </p:nvSpPr>
        <p:spPr>
          <a:xfrm>
            <a:off x="0" y="6373887"/>
            <a:ext cx="2844059" cy="365125"/>
          </a:xfrm>
          <a:prstGeom prst="rect">
            <a:avLst/>
          </a:prstGeom>
        </p:spPr>
        <p:txBody>
          <a:bodyPr/>
          <a:lst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a:t>    </a:t>
            </a:r>
            <a:endParaRPr lang="pl-PL" dirty="0"/>
          </a:p>
        </p:txBody>
      </p:sp>
      <p:sp>
        <p:nvSpPr>
          <p:cNvPr id="13" name="Symbol zastępczy numeru slajdu 2"/>
          <p:cNvSpPr txBox="1">
            <a:spLocks/>
          </p:cNvSpPr>
          <p:nvPr/>
        </p:nvSpPr>
        <p:spPr>
          <a:xfrm>
            <a:off x="8431337" y="6367874"/>
            <a:ext cx="2844059" cy="365125"/>
          </a:xfrm>
          <a:prstGeom prst="rect">
            <a:avLst/>
          </a:prstGeom>
        </p:spPr>
        <p:txBody>
          <a:bodyPr/>
          <a:lst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a:t>    </a:t>
            </a:r>
            <a:endParaRPr lang="pl-PL" dirty="0"/>
          </a:p>
        </p:txBody>
      </p:sp>
      <p:pic>
        <p:nvPicPr>
          <p:cNvPr id="15" name="Obraz 2" descr="cyfronet_logo_kolor.pdf">
            <a:extLst>
              <a:ext uri="{FF2B5EF4-FFF2-40B4-BE49-F238E27FC236}">
                <a16:creationId xmlns:a16="http://schemas.microsoft.com/office/drawing/2014/main" id="{242F18C7-4B9D-4883-409F-7A6FB07F0BDF}"/>
              </a:ext>
            </a:extLst>
          </p:cNvPr>
          <p:cNvPicPr>
            <a:picLocks noChangeAspect="1"/>
          </p:cNvPicPr>
          <p:nvPr/>
        </p:nvPicPr>
        <p:blipFill rotWithShape="1">
          <a:blip r:embed="rId3">
            <a:extLst>
              <a:ext uri="{28A0092B-C50C-407E-A947-70E740481C1C}">
                <a14:useLocalDpi xmlns:a14="http://schemas.microsoft.com/office/drawing/2010/main" val="0"/>
              </a:ext>
            </a:extLst>
          </a:blip>
          <a:srcRect t="36296" b="36592"/>
          <a:stretch/>
        </p:blipFill>
        <p:spPr>
          <a:xfrm>
            <a:off x="362296" y="5958679"/>
            <a:ext cx="2250972" cy="863600"/>
          </a:xfrm>
          <a:prstGeom prst="rect">
            <a:avLst/>
          </a:prstGeom>
        </p:spPr>
      </p:pic>
      <p:pic>
        <p:nvPicPr>
          <p:cNvPr id="19" name="Picture 2" descr="University profile">
            <a:extLst>
              <a:ext uri="{FF2B5EF4-FFF2-40B4-BE49-F238E27FC236}">
                <a16:creationId xmlns:a16="http://schemas.microsoft.com/office/drawing/2014/main" id="{79307831-41B7-E4EC-19E6-A30494611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6564" y="5997623"/>
            <a:ext cx="813984" cy="813984"/>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11">
            <a:extLst>
              <a:ext uri="{FF2B5EF4-FFF2-40B4-BE49-F238E27FC236}">
                <a16:creationId xmlns:a16="http://schemas.microsoft.com/office/drawing/2014/main" id="{60BC4B92-3390-C2BA-6292-571CD9CCB954}"/>
              </a:ext>
            </a:extLst>
          </p:cNvPr>
          <p:cNvPicPr>
            <a:picLocks noChangeAspect="1"/>
          </p:cNvPicPr>
          <p:nvPr/>
        </p:nvPicPr>
        <p:blipFill rotWithShape="1">
          <a:blip r:embed="rId5"/>
          <a:srcRect t="9212"/>
          <a:stretch/>
        </p:blipFill>
        <p:spPr>
          <a:xfrm>
            <a:off x="10511682" y="6113620"/>
            <a:ext cx="641041" cy="581989"/>
          </a:xfrm>
          <a:prstGeom prst="rect">
            <a:avLst/>
          </a:prstGeom>
        </p:spPr>
      </p:pic>
    </p:spTree>
    <p:extLst>
      <p:ext uri="{BB962C8B-B14F-4D97-AF65-F5344CB8AC3E}">
        <p14:creationId xmlns:p14="http://schemas.microsoft.com/office/powerpoint/2010/main" val="3572055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HYBRID-CLOUD DATA MANAGEMENT</a:t>
            </a:r>
          </a:p>
        </p:txBody>
      </p:sp>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782FAD85-F690-5B31-2FE2-8962FBEA10DE}"/>
              </a:ext>
            </a:extLst>
          </p:cNvPr>
          <p:cNvSpPr txBox="1"/>
          <p:nvPr/>
        </p:nvSpPr>
        <p:spPr>
          <a:xfrm>
            <a:off x="208109" y="1071149"/>
            <a:ext cx="11959646" cy="1974067"/>
          </a:xfrm>
          <a:prstGeom prst="rect">
            <a:avLst/>
          </a:prstGeom>
          <a:noFill/>
        </p:spPr>
        <p:txBody>
          <a:bodyPr wrap="square">
            <a:spAutoFit/>
          </a:bodyPr>
          <a:lstStyle/>
          <a:p>
            <a:pPr marL="342900" indent="-342900">
              <a:lnSpc>
                <a:spcPct val="130000"/>
              </a:lnSpc>
              <a:buFont typeface="Arial" panose="020B0604020202020204" pitchFamily="34" charset="0"/>
              <a:buChar char="•"/>
            </a:pPr>
            <a:r>
              <a:rPr lang="en-US" sz="2400" dirty="0"/>
              <a:t>deployment of </a:t>
            </a:r>
            <a:r>
              <a:rPr lang="en-US" sz="2400" dirty="0" err="1"/>
              <a:t>Hyperflow</a:t>
            </a:r>
            <a:r>
              <a:rPr lang="en-US" sz="2400" dirty="0"/>
              <a:t> and </a:t>
            </a:r>
            <a:r>
              <a:rPr lang="en-US" sz="2400" dirty="0" err="1"/>
              <a:t>Onedata</a:t>
            </a:r>
            <a:r>
              <a:rPr lang="en-US" sz="2400" dirty="0"/>
              <a:t> and Kubernetes clusters</a:t>
            </a:r>
          </a:p>
          <a:p>
            <a:pPr marL="342900" indent="-342900">
              <a:lnSpc>
                <a:spcPct val="130000"/>
              </a:lnSpc>
              <a:buFont typeface="Arial" panose="020B0604020202020204" pitchFamily="34" charset="0"/>
              <a:buChar char="•"/>
            </a:pPr>
            <a:r>
              <a:rPr lang="en-US" sz="2400" dirty="0"/>
              <a:t>workflow execution uses </a:t>
            </a:r>
            <a:r>
              <a:rPr lang="en-US" sz="2400" dirty="0" err="1"/>
              <a:t>Onedata</a:t>
            </a:r>
            <a:r>
              <a:rPr lang="en-US" sz="2400" dirty="0"/>
              <a:t> as a data-plane</a:t>
            </a:r>
          </a:p>
          <a:p>
            <a:pPr marL="342900" indent="-342900">
              <a:lnSpc>
                <a:spcPct val="130000"/>
              </a:lnSpc>
              <a:buFont typeface="Arial" panose="020B0604020202020204" pitchFamily="34" charset="0"/>
              <a:buChar char="•"/>
            </a:pPr>
            <a:r>
              <a:rPr lang="en-US" sz="2400" dirty="0"/>
              <a:t>on-demand replication of data on the block level</a:t>
            </a:r>
          </a:p>
          <a:p>
            <a:pPr>
              <a:lnSpc>
                <a:spcPct val="130000"/>
              </a:lnSpc>
            </a:pPr>
            <a:endParaRPr lang="en-US" sz="2400" dirty="0"/>
          </a:p>
        </p:txBody>
      </p:sp>
      <p:pic>
        <p:nvPicPr>
          <p:cNvPr id="3" name="Picture 2">
            <a:extLst>
              <a:ext uri="{FF2B5EF4-FFF2-40B4-BE49-F238E27FC236}">
                <a16:creationId xmlns:a16="http://schemas.microsoft.com/office/drawing/2014/main" id="{5ACEEFDB-71AD-F873-A606-BD6C4BACAEFA}"/>
              </a:ext>
            </a:extLst>
          </p:cNvPr>
          <p:cNvPicPr>
            <a:picLocks noChangeAspect="1"/>
          </p:cNvPicPr>
          <p:nvPr/>
        </p:nvPicPr>
        <p:blipFill>
          <a:blip r:embed="rId2"/>
          <a:stretch>
            <a:fillRect/>
          </a:stretch>
        </p:blipFill>
        <p:spPr>
          <a:xfrm>
            <a:off x="135417" y="3056100"/>
            <a:ext cx="11959647" cy="3522841"/>
          </a:xfrm>
          <a:prstGeom prst="rect">
            <a:avLst/>
          </a:prstGeom>
        </p:spPr>
      </p:pic>
    </p:spTree>
    <p:extLst>
      <p:ext uri="{BB962C8B-B14F-4D97-AF65-F5344CB8AC3E}">
        <p14:creationId xmlns:p14="http://schemas.microsoft.com/office/powerpoint/2010/main" val="2141805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SOYKB GENOMIC WORKFLOW</a:t>
            </a:r>
          </a:p>
        </p:txBody>
      </p:sp>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782FAD85-F690-5B31-2FE2-8962FBEA10DE}"/>
              </a:ext>
            </a:extLst>
          </p:cNvPr>
          <p:cNvSpPr txBox="1"/>
          <p:nvPr/>
        </p:nvSpPr>
        <p:spPr>
          <a:xfrm>
            <a:off x="208109" y="1071149"/>
            <a:ext cx="11959646" cy="4116191"/>
          </a:xfrm>
          <a:prstGeom prst="rect">
            <a:avLst/>
          </a:prstGeom>
          <a:noFill/>
        </p:spPr>
        <p:txBody>
          <a:bodyPr wrap="square">
            <a:spAutoFit/>
          </a:bodyPr>
          <a:lstStyle/>
          <a:p>
            <a:pPr>
              <a:lnSpc>
                <a:spcPct val="140000"/>
              </a:lnSpc>
              <a:buClr>
                <a:srgbClr val="291568"/>
              </a:buClr>
            </a:pPr>
            <a:r>
              <a:rPr lang="en-GB" sz="2400" dirty="0"/>
              <a:t>Workflow for studying genomic variation of plants using next generation resequencing data with large-scale inputs, with following characteristics:</a:t>
            </a:r>
          </a:p>
          <a:p>
            <a:pPr>
              <a:lnSpc>
                <a:spcPct val="140000"/>
              </a:lnSpc>
              <a:buClr>
                <a:srgbClr val="291568"/>
              </a:buClr>
            </a:pPr>
            <a:endParaRPr lang="en-GB" sz="2400" dirty="0"/>
          </a:p>
          <a:p>
            <a:pPr marL="342900" indent="-342900">
              <a:lnSpc>
                <a:spcPct val="140000"/>
              </a:lnSpc>
              <a:buClr>
                <a:srgbClr val="291568"/>
              </a:buClr>
              <a:buFont typeface="Arial" panose="020B0604020202020204" pitchFamily="34" charset="0"/>
              <a:buChar char="•"/>
            </a:pPr>
            <a:r>
              <a:rPr lang="en-GB" sz="2400" dirty="0"/>
              <a:t>a large input file – the reference genome database,</a:t>
            </a:r>
          </a:p>
          <a:p>
            <a:pPr marL="342900" indent="-342900">
              <a:lnSpc>
                <a:spcPct val="140000"/>
              </a:lnSpc>
              <a:buClr>
                <a:srgbClr val="291568"/>
              </a:buClr>
              <a:buFont typeface="Arial" panose="020B0604020202020204" pitchFamily="34" charset="0"/>
              <a:buChar char="•"/>
            </a:pPr>
            <a:r>
              <a:rPr lang="en-GB" sz="2400" dirty="0"/>
              <a:t>two parallel stages (</a:t>
            </a:r>
            <a:r>
              <a:rPr lang="en-GB" sz="2400" dirty="0" err="1"/>
              <a:t>genotype_gvcfs</a:t>
            </a:r>
            <a:r>
              <a:rPr lang="en-GB" sz="2400" dirty="0"/>
              <a:t> and </a:t>
            </a:r>
            <a:r>
              <a:rPr lang="en-GB" sz="2400" dirty="0" err="1"/>
              <a:t>filtering_snp</a:t>
            </a:r>
            <a:r>
              <a:rPr lang="en-GB" sz="2400" dirty="0"/>
              <a:t> tasks),</a:t>
            </a:r>
          </a:p>
          <a:p>
            <a:pPr marL="342900" indent="-342900">
              <a:lnSpc>
                <a:spcPct val="140000"/>
              </a:lnSpc>
              <a:buClr>
                <a:srgbClr val="291568"/>
              </a:buClr>
              <a:buFont typeface="Arial" panose="020B0604020202020204" pitchFamily="34" charset="0"/>
              <a:buChar char="•"/>
            </a:pPr>
            <a:r>
              <a:rPr lang="en-GB" sz="2400" dirty="0"/>
              <a:t>a long final task that merges the outputs of previous tasks (</a:t>
            </a:r>
            <a:r>
              <a:rPr lang="en-GB" sz="2400" dirty="0" err="1"/>
              <a:t>merge_gcvf</a:t>
            </a:r>
            <a:r>
              <a:rPr lang="en-GB" sz="2400" dirty="0"/>
              <a:t>)</a:t>
            </a:r>
          </a:p>
          <a:p>
            <a:pPr>
              <a:lnSpc>
                <a:spcPct val="130000"/>
              </a:lnSpc>
            </a:pPr>
            <a:endParaRPr lang="en-US" sz="2400" dirty="0"/>
          </a:p>
          <a:p>
            <a:pPr>
              <a:lnSpc>
                <a:spcPct val="130000"/>
              </a:lnSpc>
            </a:pPr>
            <a:endParaRPr lang="en-US" sz="2400" dirty="0"/>
          </a:p>
        </p:txBody>
      </p:sp>
    </p:spTree>
    <p:extLst>
      <p:ext uri="{BB962C8B-B14F-4D97-AF65-F5344CB8AC3E}">
        <p14:creationId xmlns:p14="http://schemas.microsoft.com/office/powerpoint/2010/main" val="2417382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782FAD85-F690-5B31-2FE2-8962FBEA10DE}"/>
              </a:ext>
            </a:extLst>
          </p:cNvPr>
          <p:cNvSpPr txBox="1"/>
          <p:nvPr/>
        </p:nvSpPr>
        <p:spPr>
          <a:xfrm>
            <a:off x="3843938" y="6176549"/>
            <a:ext cx="11959646" cy="558999"/>
          </a:xfrm>
          <a:prstGeom prst="rect">
            <a:avLst/>
          </a:prstGeom>
          <a:noFill/>
        </p:spPr>
        <p:txBody>
          <a:bodyPr wrap="square">
            <a:spAutoFit/>
          </a:bodyPr>
          <a:lstStyle/>
          <a:p>
            <a:pPr>
              <a:lnSpc>
                <a:spcPct val="140000"/>
              </a:lnSpc>
              <a:buClr>
                <a:srgbClr val="291568"/>
              </a:buClr>
            </a:pPr>
            <a:r>
              <a:rPr lang="en-GB" sz="2400" b="0" i="0" dirty="0">
                <a:effectLst/>
                <a:latin typeface="Arial" panose="020B0604020202020204" pitchFamily="34" charset="0"/>
              </a:rPr>
              <a:t>Structure of the </a:t>
            </a:r>
            <a:r>
              <a:rPr lang="en-GB" sz="2400" b="0" i="0" dirty="0" err="1">
                <a:effectLst/>
                <a:latin typeface="Arial" panose="020B0604020202020204" pitchFamily="34" charset="0"/>
              </a:rPr>
              <a:t>Soykb</a:t>
            </a:r>
            <a:r>
              <a:rPr lang="en-GB" sz="2400" b="0" i="0" dirty="0">
                <a:effectLst/>
                <a:latin typeface="Arial" panose="020B0604020202020204" pitchFamily="34" charset="0"/>
              </a:rPr>
              <a:t> workflow</a:t>
            </a:r>
            <a:endParaRPr lang="en-US" sz="2400" dirty="0"/>
          </a:p>
        </p:txBody>
      </p:sp>
      <p:pic>
        <p:nvPicPr>
          <p:cNvPr id="6" name="Picture 5">
            <a:extLst>
              <a:ext uri="{FF2B5EF4-FFF2-40B4-BE49-F238E27FC236}">
                <a16:creationId xmlns:a16="http://schemas.microsoft.com/office/drawing/2014/main" id="{6F23AE88-0AAF-CB19-A19E-327020031952}"/>
              </a:ext>
            </a:extLst>
          </p:cNvPr>
          <p:cNvPicPr>
            <a:picLocks noChangeAspect="1"/>
          </p:cNvPicPr>
          <p:nvPr/>
        </p:nvPicPr>
        <p:blipFill>
          <a:blip r:embed="rId2"/>
          <a:stretch>
            <a:fillRect/>
          </a:stretch>
        </p:blipFill>
        <p:spPr>
          <a:xfrm>
            <a:off x="1358807" y="122452"/>
            <a:ext cx="9166411" cy="6085002"/>
          </a:xfrm>
          <a:prstGeom prst="rect">
            <a:avLst/>
          </a:prstGeom>
        </p:spPr>
      </p:pic>
    </p:spTree>
    <p:extLst>
      <p:ext uri="{BB962C8B-B14F-4D97-AF65-F5344CB8AC3E}">
        <p14:creationId xmlns:p14="http://schemas.microsoft.com/office/powerpoint/2010/main" val="4048625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782FAD85-F690-5B31-2FE2-8962FBEA10DE}"/>
              </a:ext>
            </a:extLst>
          </p:cNvPr>
          <p:cNvSpPr txBox="1"/>
          <p:nvPr/>
        </p:nvSpPr>
        <p:spPr>
          <a:xfrm>
            <a:off x="1466499" y="5879515"/>
            <a:ext cx="11959646" cy="558999"/>
          </a:xfrm>
          <a:prstGeom prst="rect">
            <a:avLst/>
          </a:prstGeom>
          <a:noFill/>
        </p:spPr>
        <p:txBody>
          <a:bodyPr wrap="square">
            <a:spAutoFit/>
          </a:bodyPr>
          <a:lstStyle/>
          <a:p>
            <a:pPr>
              <a:lnSpc>
                <a:spcPct val="140000"/>
              </a:lnSpc>
              <a:buClr>
                <a:srgbClr val="291568"/>
              </a:buClr>
            </a:pPr>
            <a:r>
              <a:rPr lang="en-GB" sz="2400" b="0" i="0" dirty="0">
                <a:effectLst/>
                <a:latin typeface="Arial" panose="020B0604020202020204" pitchFamily="34" charset="0"/>
              </a:rPr>
              <a:t>Visualization (trace) of the </a:t>
            </a:r>
            <a:r>
              <a:rPr lang="en-GB" sz="2400" b="0" i="0" dirty="0" err="1">
                <a:effectLst/>
                <a:latin typeface="Arial" panose="020B0604020202020204" pitchFamily="34" charset="0"/>
              </a:rPr>
              <a:t>Soykb</a:t>
            </a:r>
            <a:r>
              <a:rPr lang="en-GB" sz="2400" b="0" i="0" dirty="0">
                <a:effectLst/>
                <a:latin typeface="Arial" panose="020B0604020202020204" pitchFamily="34" charset="0"/>
              </a:rPr>
              <a:t> workflow execution on two clouds</a:t>
            </a:r>
            <a:endParaRPr lang="en-US" sz="2400" dirty="0"/>
          </a:p>
        </p:txBody>
      </p:sp>
      <p:pic>
        <p:nvPicPr>
          <p:cNvPr id="2" name="Picture 1">
            <a:extLst>
              <a:ext uri="{FF2B5EF4-FFF2-40B4-BE49-F238E27FC236}">
                <a16:creationId xmlns:a16="http://schemas.microsoft.com/office/drawing/2014/main" id="{41F24A8A-DE7C-9CB2-504C-0DEEAA560F72}"/>
              </a:ext>
            </a:extLst>
          </p:cNvPr>
          <p:cNvPicPr>
            <a:picLocks noChangeAspect="1"/>
          </p:cNvPicPr>
          <p:nvPr/>
        </p:nvPicPr>
        <p:blipFill>
          <a:blip r:embed="rId2"/>
          <a:stretch>
            <a:fillRect/>
          </a:stretch>
        </p:blipFill>
        <p:spPr>
          <a:xfrm>
            <a:off x="54430" y="832824"/>
            <a:ext cx="11959646" cy="4778692"/>
          </a:xfrm>
          <a:prstGeom prst="rect">
            <a:avLst/>
          </a:prstGeom>
        </p:spPr>
      </p:pic>
    </p:spTree>
    <p:extLst>
      <p:ext uri="{BB962C8B-B14F-4D97-AF65-F5344CB8AC3E}">
        <p14:creationId xmlns:p14="http://schemas.microsoft.com/office/powerpoint/2010/main" val="474629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SOYKB DATA ACCESS PATTERNS</a:t>
            </a:r>
          </a:p>
        </p:txBody>
      </p:sp>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5160AAD9-4A51-2AFC-4EB8-41DCB5F98426}"/>
              </a:ext>
            </a:extLst>
          </p:cNvPr>
          <p:cNvPicPr>
            <a:picLocks noChangeAspect="1"/>
          </p:cNvPicPr>
          <p:nvPr/>
        </p:nvPicPr>
        <p:blipFill>
          <a:blip r:embed="rId2"/>
          <a:stretch>
            <a:fillRect/>
          </a:stretch>
        </p:blipFill>
        <p:spPr>
          <a:xfrm>
            <a:off x="1241656" y="885103"/>
            <a:ext cx="9747169" cy="5394888"/>
          </a:xfrm>
          <a:prstGeom prst="rect">
            <a:avLst/>
          </a:prstGeom>
        </p:spPr>
      </p:pic>
      <p:sp>
        <p:nvSpPr>
          <p:cNvPr id="3" name="TextBox 2">
            <a:extLst>
              <a:ext uri="{FF2B5EF4-FFF2-40B4-BE49-F238E27FC236}">
                <a16:creationId xmlns:a16="http://schemas.microsoft.com/office/drawing/2014/main" id="{819A2643-FA5C-A763-7842-2337514397EE}"/>
              </a:ext>
            </a:extLst>
          </p:cNvPr>
          <p:cNvSpPr txBox="1"/>
          <p:nvPr/>
        </p:nvSpPr>
        <p:spPr>
          <a:xfrm>
            <a:off x="2656568" y="6290382"/>
            <a:ext cx="6917343" cy="646331"/>
          </a:xfrm>
          <a:prstGeom prst="rect">
            <a:avLst/>
          </a:prstGeom>
          <a:noFill/>
        </p:spPr>
        <p:txBody>
          <a:bodyPr wrap="none" rtlCol="0">
            <a:spAutoFit/>
          </a:bodyPr>
          <a:lstStyle/>
          <a:p>
            <a:r>
              <a:rPr lang="en-GB" b="0" i="0" dirty="0">
                <a:effectLst/>
                <a:latin typeface="Arial" panose="020B0604020202020204" pitchFamily="34" charset="0"/>
              </a:rPr>
              <a:t>Data access pattern of the largest input file of the </a:t>
            </a:r>
            <a:r>
              <a:rPr lang="en-GB" b="0" i="0" dirty="0" err="1">
                <a:effectLst/>
                <a:latin typeface="Arial" panose="020B0604020202020204" pitchFamily="34" charset="0"/>
              </a:rPr>
              <a:t>Soykb</a:t>
            </a:r>
            <a:r>
              <a:rPr lang="en-GB" b="0" i="0" dirty="0">
                <a:effectLst/>
                <a:latin typeface="Arial" panose="020B0604020202020204" pitchFamily="34" charset="0"/>
              </a:rPr>
              <a:t> workflow.</a:t>
            </a:r>
            <a:br>
              <a:rPr lang="en-GB" dirty="0"/>
            </a:br>
            <a:endParaRPr lang="en-US" dirty="0"/>
          </a:p>
        </p:txBody>
      </p:sp>
    </p:spTree>
    <p:extLst>
      <p:ext uri="{BB962C8B-B14F-4D97-AF65-F5344CB8AC3E}">
        <p14:creationId xmlns:p14="http://schemas.microsoft.com/office/powerpoint/2010/main" val="4285398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BLOCK LEVEL DATA DISTRIBUTION IN ONEDATA</a:t>
            </a:r>
          </a:p>
        </p:txBody>
      </p:sp>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F37150A3-807A-D9E3-ED6F-7DECE51E3D3C}"/>
              </a:ext>
            </a:extLst>
          </p:cNvPr>
          <p:cNvPicPr>
            <a:picLocks noChangeAspect="1"/>
          </p:cNvPicPr>
          <p:nvPr/>
        </p:nvPicPr>
        <p:blipFill>
          <a:blip r:embed="rId2"/>
          <a:stretch>
            <a:fillRect/>
          </a:stretch>
        </p:blipFill>
        <p:spPr>
          <a:xfrm>
            <a:off x="2130856" y="1454934"/>
            <a:ext cx="7927109" cy="1974066"/>
          </a:xfrm>
          <a:prstGeom prst="rect">
            <a:avLst/>
          </a:prstGeom>
        </p:spPr>
      </p:pic>
      <p:pic>
        <p:nvPicPr>
          <p:cNvPr id="6" name="Picture 5">
            <a:extLst>
              <a:ext uri="{FF2B5EF4-FFF2-40B4-BE49-F238E27FC236}">
                <a16:creationId xmlns:a16="http://schemas.microsoft.com/office/drawing/2014/main" id="{AC4B4553-527C-83A2-0A36-6462FABFA31C}"/>
              </a:ext>
            </a:extLst>
          </p:cNvPr>
          <p:cNvPicPr>
            <a:picLocks noChangeAspect="1"/>
          </p:cNvPicPr>
          <p:nvPr/>
        </p:nvPicPr>
        <p:blipFill>
          <a:blip r:embed="rId3"/>
          <a:stretch>
            <a:fillRect/>
          </a:stretch>
        </p:blipFill>
        <p:spPr>
          <a:xfrm>
            <a:off x="2130857" y="4009222"/>
            <a:ext cx="7927109" cy="1647191"/>
          </a:xfrm>
          <a:prstGeom prst="rect">
            <a:avLst/>
          </a:prstGeom>
        </p:spPr>
      </p:pic>
      <p:sp>
        <p:nvSpPr>
          <p:cNvPr id="7" name="TextBox 6">
            <a:extLst>
              <a:ext uri="{FF2B5EF4-FFF2-40B4-BE49-F238E27FC236}">
                <a16:creationId xmlns:a16="http://schemas.microsoft.com/office/drawing/2014/main" id="{48C5C555-AFF8-79E6-CE46-39D15D765F94}"/>
              </a:ext>
            </a:extLst>
          </p:cNvPr>
          <p:cNvSpPr txBox="1"/>
          <p:nvPr/>
        </p:nvSpPr>
        <p:spPr>
          <a:xfrm>
            <a:off x="1464093" y="6148011"/>
            <a:ext cx="9565439" cy="830997"/>
          </a:xfrm>
          <a:prstGeom prst="rect">
            <a:avLst/>
          </a:prstGeom>
          <a:noFill/>
        </p:spPr>
        <p:txBody>
          <a:bodyPr wrap="none" rtlCol="0">
            <a:spAutoFit/>
          </a:bodyPr>
          <a:lstStyle/>
          <a:p>
            <a:r>
              <a:rPr lang="en-GB" sz="2400" b="0" i="0" dirty="0">
                <a:effectLst/>
                <a:latin typeface="Arial" panose="020B0604020202020204" pitchFamily="34" charset="0"/>
              </a:rPr>
              <a:t>Runtime data distribution between two clouds for the </a:t>
            </a:r>
            <a:r>
              <a:rPr lang="en-GB" sz="2400" b="0" i="0" dirty="0" err="1">
                <a:effectLst/>
                <a:latin typeface="Arial" panose="020B0604020202020204" pitchFamily="34" charset="0"/>
              </a:rPr>
              <a:t>Soykb</a:t>
            </a:r>
            <a:r>
              <a:rPr lang="en-GB" sz="2400" b="0" i="0" dirty="0">
                <a:effectLst/>
                <a:latin typeface="Arial" panose="020B0604020202020204" pitchFamily="34" charset="0"/>
              </a:rPr>
              <a:t> workflow</a:t>
            </a:r>
            <a:br>
              <a:rPr lang="en-GB" sz="2400" dirty="0"/>
            </a:br>
            <a:endParaRPr lang="en-US" sz="2400" dirty="0"/>
          </a:p>
        </p:txBody>
      </p:sp>
    </p:spTree>
    <p:extLst>
      <p:ext uri="{BB962C8B-B14F-4D97-AF65-F5344CB8AC3E}">
        <p14:creationId xmlns:p14="http://schemas.microsoft.com/office/powerpoint/2010/main" val="1928711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DATA DISTRIBUTION</a:t>
            </a:r>
          </a:p>
        </p:txBody>
      </p:sp>
      <p:sp>
        <p:nvSpPr>
          <p:cNvPr id="3" name="TextBox 2">
            <a:extLst>
              <a:ext uri="{FF2B5EF4-FFF2-40B4-BE49-F238E27FC236}">
                <a16:creationId xmlns:a16="http://schemas.microsoft.com/office/drawing/2014/main" id="{DA4A5604-5FB3-47A3-E377-4132C5E29C92}"/>
              </a:ext>
            </a:extLst>
          </p:cNvPr>
          <p:cNvSpPr txBox="1"/>
          <p:nvPr/>
        </p:nvSpPr>
        <p:spPr>
          <a:xfrm>
            <a:off x="208109" y="940517"/>
            <a:ext cx="11959646" cy="5334987"/>
          </a:xfrm>
          <a:prstGeom prst="rect">
            <a:avLst/>
          </a:prstGeom>
          <a:noFill/>
        </p:spPr>
        <p:txBody>
          <a:bodyPr wrap="square">
            <a:spAutoFit/>
          </a:bodyPr>
          <a:lstStyle/>
          <a:p>
            <a:pPr marL="342900" indent="-342900">
              <a:lnSpc>
                <a:spcPct val="130000"/>
              </a:lnSpc>
              <a:buFont typeface="Arial" panose="020B0604020202020204" pitchFamily="34" charset="0"/>
              <a:buChar char="•"/>
            </a:pPr>
            <a:r>
              <a:rPr lang="en-US" sz="2400" dirty="0"/>
              <a:t>the data in </a:t>
            </a:r>
            <a:r>
              <a:rPr lang="en-US" sz="2400" dirty="0" err="1"/>
              <a:t>Onedata</a:t>
            </a:r>
            <a:r>
              <a:rPr lang="en-US" sz="2400" dirty="0"/>
              <a:t> may be arbitrarily distributed among the storage backends of the supporting providers</a:t>
            </a:r>
          </a:p>
          <a:p>
            <a:pPr marL="342900" indent="-342900">
              <a:lnSpc>
                <a:spcPct val="130000"/>
              </a:lnSpc>
              <a:buFont typeface="Arial" panose="020B0604020202020204" pitchFamily="34" charset="0"/>
              <a:buChar char="•"/>
            </a:pPr>
            <a:r>
              <a:rPr lang="en-US" sz="2400" dirty="0"/>
              <a:t>files are made up of parts of variable sizes — file blocks</a:t>
            </a:r>
          </a:p>
          <a:p>
            <a:pPr marL="342900" indent="-342900">
              <a:lnSpc>
                <a:spcPct val="130000"/>
              </a:lnSpc>
              <a:buFont typeface="Arial" panose="020B0604020202020204" pitchFamily="34" charset="0"/>
              <a:buChar char="•"/>
            </a:pPr>
            <a:r>
              <a:rPr lang="en-US" sz="2400" dirty="0"/>
              <a:t>each provider holds a set of local file blocks, constituting a file replica</a:t>
            </a:r>
          </a:p>
          <a:p>
            <a:pPr marL="342900" indent="-342900">
              <a:lnSpc>
                <a:spcPct val="130000"/>
              </a:lnSpc>
              <a:buFont typeface="Arial" panose="020B0604020202020204" pitchFamily="34" charset="0"/>
              <a:buChar char="•"/>
            </a:pPr>
            <a:r>
              <a:rPr lang="en-US" sz="2400" dirty="0"/>
              <a:t>when a file is read on a provider and the requested blocks are not present there, the missing ones are replicated on the fly from remote providers</a:t>
            </a:r>
          </a:p>
          <a:p>
            <a:pPr marL="342900" indent="-342900">
              <a:lnSpc>
                <a:spcPct val="130000"/>
              </a:lnSpc>
              <a:buFont typeface="Arial" panose="020B0604020202020204" pitchFamily="34" charset="0"/>
              <a:buChar char="•"/>
            </a:pPr>
            <a:r>
              <a:rPr lang="en-US" sz="2400" dirty="0"/>
              <a:t>when a file is written on a provider, the overwritten blocks on other providers are invalidated. To read the file, the provider with invalidated blocks must once again replicate missing blocks from the provider with the newest version of the blocks</a:t>
            </a:r>
          </a:p>
          <a:p>
            <a:pPr>
              <a:lnSpc>
                <a:spcPct val="130000"/>
              </a:lnSpc>
            </a:pPr>
            <a:endParaRPr lang="en-US" sz="2400" dirty="0"/>
          </a:p>
          <a:p>
            <a:pPr>
              <a:lnSpc>
                <a:spcPct val="130000"/>
              </a:lnSpc>
            </a:pPr>
            <a:endParaRPr lang="en-US" sz="2400" dirty="0"/>
          </a:p>
        </p:txBody>
      </p:sp>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28872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DATA DISTRIBUTION</a:t>
            </a:r>
          </a:p>
        </p:txBody>
      </p:sp>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7892" name="Picture 4" descr="centered">
            <a:extLst>
              <a:ext uri="{FF2B5EF4-FFF2-40B4-BE49-F238E27FC236}">
                <a16:creationId xmlns:a16="http://schemas.microsoft.com/office/drawing/2014/main" id="{7502429C-4CF0-2358-A816-62A14082A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482" y="1170934"/>
            <a:ext cx="6338661" cy="529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61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62" name="Picture 2" descr="centered screenshot">
            <a:extLst>
              <a:ext uri="{FF2B5EF4-FFF2-40B4-BE49-F238E27FC236}">
                <a16:creationId xmlns:a16="http://schemas.microsoft.com/office/drawing/2014/main" id="{A13A1EE3-2190-6D32-DDCD-D6D93E08F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69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272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POSIX ACCESS WITH ONECLIENT </a:t>
            </a:r>
          </a:p>
        </p:txBody>
      </p:sp>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9A6FE65E-8FF1-DD21-82B1-F457EE53496D}"/>
              </a:ext>
            </a:extLst>
          </p:cNvPr>
          <p:cNvSpPr txBox="1"/>
          <p:nvPr/>
        </p:nvSpPr>
        <p:spPr>
          <a:xfrm>
            <a:off x="194004" y="1688574"/>
            <a:ext cx="4156916" cy="3785652"/>
          </a:xfrm>
          <a:prstGeom prst="rect">
            <a:avLst/>
          </a:prstGeom>
          <a:noFill/>
        </p:spPr>
        <p:txBody>
          <a:bodyPr wrap="square">
            <a:spAutoFit/>
          </a:bodyPr>
          <a:lstStyle/>
          <a:p>
            <a:pPr marL="342900" indent="-342900">
              <a:buFont typeface="Arial" panose="020B0604020202020204" pitchFamily="34" charset="0"/>
              <a:buChar char="•"/>
            </a:pPr>
            <a:r>
              <a:rPr lang="en-GB" sz="2400" dirty="0"/>
              <a:t>presents </a:t>
            </a:r>
            <a:r>
              <a:rPr lang="en-GB" sz="2400" dirty="0" err="1"/>
              <a:t>Onedata</a:t>
            </a:r>
            <a:r>
              <a:rPr lang="en-GB" sz="2400" dirty="0"/>
              <a:t> virtual file system as POSIX </a:t>
            </a:r>
          </a:p>
          <a:p>
            <a:pPr marL="342900" indent="-342900">
              <a:buFont typeface="Arial" panose="020B0604020202020204" pitchFamily="34" charset="0"/>
              <a:buChar char="•"/>
            </a:pPr>
            <a:r>
              <a:rPr lang="en-GB" sz="2400" dirty="0"/>
              <a:t>support for most of the POSIX operations on globally distributed virtual file system</a:t>
            </a:r>
          </a:p>
          <a:p>
            <a:pPr marL="342900" indent="-342900">
              <a:buFont typeface="Arial" panose="020B0604020202020204" pitchFamily="34" charset="0"/>
              <a:buChar char="•"/>
            </a:pPr>
            <a:r>
              <a:rPr lang="en-GB" sz="2400" dirty="0"/>
              <a:t>all data accessible via a unified file system mountable  on virtual machines, grid worker nodes and containers</a:t>
            </a:r>
          </a:p>
        </p:txBody>
      </p:sp>
      <p:pic>
        <p:nvPicPr>
          <p:cNvPr id="2" name="Obraz 2" descr="files_in_spaces.png">
            <a:extLst>
              <a:ext uri="{FF2B5EF4-FFF2-40B4-BE49-F238E27FC236}">
                <a16:creationId xmlns:a16="http://schemas.microsoft.com/office/drawing/2014/main" id="{FF8EC5EF-D87B-49B2-8ACB-2563F9F8710C}"/>
              </a:ext>
            </a:extLst>
          </p:cNvPr>
          <p:cNvPicPr>
            <a:picLocks noChangeAspect="1"/>
          </p:cNvPicPr>
          <p:nvPr/>
        </p:nvPicPr>
        <p:blipFill rotWithShape="1">
          <a:blip r:embed="rId2">
            <a:extLst>
              <a:ext uri="{28A0092B-C50C-407E-A947-70E740481C1C}">
                <a14:useLocalDpi xmlns:a14="http://schemas.microsoft.com/office/drawing/2010/main" val="0"/>
              </a:ext>
            </a:extLst>
          </a:blip>
          <a:srcRect b="20695"/>
          <a:stretch/>
        </p:blipFill>
        <p:spPr>
          <a:xfrm>
            <a:off x="4441225" y="1780445"/>
            <a:ext cx="9351445" cy="3945996"/>
          </a:xfrm>
          <a:prstGeom prst="rect">
            <a:avLst/>
          </a:prstGeom>
        </p:spPr>
      </p:pic>
      <p:pic>
        <p:nvPicPr>
          <p:cNvPr id="5" name="Obraz 1" descr="oneclient.png">
            <a:extLst>
              <a:ext uri="{FF2B5EF4-FFF2-40B4-BE49-F238E27FC236}">
                <a16:creationId xmlns:a16="http://schemas.microsoft.com/office/drawing/2014/main" id="{76A8FDFC-5D62-9AE1-512A-80633EC6AE9E}"/>
              </a:ext>
            </a:extLst>
          </p:cNvPr>
          <p:cNvPicPr>
            <a:picLocks noChangeAspect="1"/>
          </p:cNvPicPr>
          <p:nvPr/>
        </p:nvPicPr>
        <p:blipFill rotWithShape="1">
          <a:blip r:embed="rId3">
            <a:extLst>
              <a:ext uri="{28A0092B-C50C-407E-A947-70E740481C1C}">
                <a14:useLocalDpi xmlns:a14="http://schemas.microsoft.com/office/drawing/2010/main" val="0"/>
              </a:ext>
            </a:extLst>
          </a:blip>
          <a:srcRect r="49204"/>
          <a:stretch/>
        </p:blipFill>
        <p:spPr>
          <a:xfrm>
            <a:off x="7623411" y="1172379"/>
            <a:ext cx="4774898" cy="5162128"/>
          </a:xfrm>
          <a:prstGeom prst="rect">
            <a:avLst/>
          </a:prstGeom>
        </p:spPr>
      </p:pic>
    </p:spTree>
    <p:extLst>
      <p:ext uri="{BB962C8B-B14F-4D97-AF65-F5344CB8AC3E}">
        <p14:creationId xmlns:p14="http://schemas.microsoft.com/office/powerpoint/2010/main" val="160805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ytuł 1"/>
          <p:cNvSpPr>
            <a:spLocks noGrp="1"/>
          </p:cNvSpPr>
          <p:nvPr>
            <p:ph type="title"/>
          </p:nvPr>
        </p:nvSpPr>
        <p:spPr>
          <a:xfrm>
            <a:off x="447674" y="280670"/>
            <a:ext cx="11247925" cy="874712"/>
          </a:xfrm>
        </p:spPr>
        <p:txBody>
          <a:bodyPr>
            <a:normAutofit/>
          </a:bodyPr>
          <a:lstStyle/>
          <a:p>
            <a:r>
              <a:rPr lang="en-GB" sz="2800" cap="small" dirty="0">
                <a:solidFill>
                  <a:srgbClr val="291568"/>
                </a:solidFill>
              </a:rPr>
              <a:t>WHO WE ARE?</a:t>
            </a:r>
          </a:p>
        </p:txBody>
      </p:sp>
      <p:sp>
        <p:nvSpPr>
          <p:cNvPr id="14" name="Symbol zastępczy zawartości 2"/>
          <p:cNvSpPr>
            <a:spLocks noGrp="1"/>
          </p:cNvSpPr>
          <p:nvPr>
            <p:ph idx="1"/>
          </p:nvPr>
        </p:nvSpPr>
        <p:spPr>
          <a:xfrm>
            <a:off x="568724" y="1320212"/>
            <a:ext cx="11328015" cy="4705232"/>
          </a:xfrm>
        </p:spPr>
        <p:txBody>
          <a:bodyPr>
            <a:normAutofit/>
          </a:bodyPr>
          <a:lstStyle/>
          <a:p>
            <a:pPr>
              <a:lnSpc>
                <a:spcPct val="130000"/>
              </a:lnSpc>
            </a:pPr>
            <a:r>
              <a:rPr lang="en-GB" sz="2400" dirty="0"/>
              <a:t>10+ years of devoted development - see </a:t>
            </a:r>
            <a:r>
              <a:rPr lang="en-GB" sz="2400" dirty="0" err="1"/>
              <a:t>github.com</a:t>
            </a:r>
            <a:r>
              <a:rPr lang="en-GB" sz="2400" dirty="0"/>
              <a:t>/</a:t>
            </a:r>
            <a:r>
              <a:rPr lang="en-GB" sz="2400" dirty="0" err="1"/>
              <a:t>onedata</a:t>
            </a:r>
            <a:r>
              <a:rPr lang="en-GB" dirty="0"/>
              <a:t> </a:t>
            </a:r>
            <a:endParaRPr lang="en-GB" sz="2800" dirty="0"/>
          </a:p>
          <a:p>
            <a:pPr>
              <a:lnSpc>
                <a:spcPct val="130000"/>
              </a:lnSpc>
            </a:pPr>
            <a:r>
              <a:rPr lang="en-GB" sz="2400" dirty="0"/>
              <a:t>Open-source, developed at the </a:t>
            </a:r>
            <a:r>
              <a:rPr lang="en-GB" sz="2400" b="1" dirty="0"/>
              <a:t>AGH University of Krakow </a:t>
            </a:r>
            <a:r>
              <a:rPr lang="en-GB" sz="2400" dirty="0"/>
              <a:t>and </a:t>
            </a:r>
            <a:r>
              <a:rPr lang="en-GB" sz="2400" b="1" dirty="0" err="1"/>
              <a:t>Cyfronet</a:t>
            </a:r>
            <a:r>
              <a:rPr lang="en-GB" sz="2400" dirty="0"/>
              <a:t> data </a:t>
            </a:r>
            <a:r>
              <a:rPr lang="en-GB" sz="2400" dirty="0" err="1"/>
              <a:t>center</a:t>
            </a:r>
            <a:endParaRPr lang="en-GB" sz="2400" dirty="0"/>
          </a:p>
          <a:p>
            <a:pPr>
              <a:lnSpc>
                <a:spcPct val="130000"/>
              </a:lnSpc>
            </a:pPr>
            <a:r>
              <a:rPr lang="en-GB" sz="2400" dirty="0"/>
              <a:t>We work tight with scientific communities on a case-by-case basic</a:t>
            </a:r>
          </a:p>
          <a:p>
            <a:pPr>
              <a:lnSpc>
                <a:spcPct val="130000"/>
              </a:lnSpc>
            </a:pPr>
            <a:r>
              <a:rPr lang="en-GB" sz="2400" dirty="0"/>
              <a:t>Our vision is to:</a:t>
            </a:r>
          </a:p>
          <a:p>
            <a:pPr lvl="1">
              <a:lnSpc>
                <a:spcPct val="130000"/>
              </a:lnSpc>
            </a:pPr>
            <a:r>
              <a:rPr lang="en-GB" sz="2000" dirty="0"/>
              <a:t>deliver a </a:t>
            </a:r>
            <a:r>
              <a:rPr lang="en-GB" sz="2000" b="1" dirty="0"/>
              <a:t>data management </a:t>
            </a:r>
            <a:r>
              <a:rPr lang="en-GB" sz="2000" dirty="0"/>
              <a:t>platform for large-scale and </a:t>
            </a:r>
            <a:r>
              <a:rPr lang="en-GB" sz="2000" b="1" dirty="0"/>
              <a:t>distributed</a:t>
            </a:r>
            <a:r>
              <a:rPr lang="en-GB" sz="2000" dirty="0"/>
              <a:t> problems,</a:t>
            </a:r>
          </a:p>
          <a:p>
            <a:pPr lvl="1">
              <a:lnSpc>
                <a:spcPct val="130000"/>
              </a:lnSpc>
            </a:pPr>
            <a:r>
              <a:rPr lang="en-GB" sz="2000" dirty="0"/>
              <a:t>address the challenges of global collaborative data sharing across </a:t>
            </a:r>
            <a:r>
              <a:rPr lang="en-GB" sz="2000" b="1" dirty="0"/>
              <a:t>federated</a:t>
            </a:r>
            <a:r>
              <a:rPr lang="en-GB" sz="2000" dirty="0"/>
              <a:t> organizational domains,</a:t>
            </a:r>
          </a:p>
          <a:p>
            <a:pPr lvl="1">
              <a:lnSpc>
                <a:spcPct val="130000"/>
              </a:lnSpc>
            </a:pPr>
            <a:r>
              <a:rPr lang="en-GB" sz="2000" dirty="0"/>
              <a:t>streamline data processing in </a:t>
            </a:r>
            <a:r>
              <a:rPr lang="en-GB" sz="2000" b="1" dirty="0"/>
              <a:t>heterogeneous</a:t>
            </a:r>
            <a:r>
              <a:rPr lang="en-GB" sz="2000" dirty="0"/>
              <a:t> data storage setups.</a:t>
            </a:r>
          </a:p>
          <a:p>
            <a:pPr>
              <a:lnSpc>
                <a:spcPct val="130000"/>
              </a:lnSpc>
            </a:pPr>
            <a:r>
              <a:rPr lang="en-GB" sz="2400" dirty="0"/>
              <a:t>Our funding comes from Polish and European grants and partnerships</a:t>
            </a:r>
          </a:p>
        </p:txBody>
      </p:sp>
      <p:sp>
        <p:nvSpPr>
          <p:cNvPr id="7" name="Symbol zastępczy numeru slajdu 6"/>
          <p:cNvSpPr>
            <a:spLocks noGrp="1"/>
          </p:cNvSpPr>
          <p:nvPr>
            <p:ph type="sldNum" sz="quarter" idx="12"/>
          </p:nvPr>
        </p:nvSpPr>
        <p:spPr/>
        <p:txBody>
          <a:bodyPr/>
          <a:lstStyle/>
          <a:p>
            <a:fld id="{B01D25E1-3CBC-794F-A471-A8DF5859C9A5}" type="slidenum">
              <a:rPr lang="pl-PL" smtClean="0"/>
              <a:t>2</a:t>
            </a:fld>
            <a:endParaRPr lang="pl-PL"/>
          </a:p>
        </p:txBody>
      </p:sp>
      <p:pic>
        <p:nvPicPr>
          <p:cNvPr id="3" name="Obraz 17" descr="Onedata-logo.png">
            <a:extLst>
              <a:ext uri="{FF2B5EF4-FFF2-40B4-BE49-F238E27FC236}">
                <a16:creationId xmlns:a16="http://schemas.microsoft.com/office/drawing/2014/main" id="{7F664BED-95AD-584B-A38E-F090EC2E4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67" y="482132"/>
            <a:ext cx="3154332" cy="561541"/>
          </a:xfrm>
          <a:prstGeom prst="rect">
            <a:avLst/>
          </a:prstGeom>
        </p:spPr>
      </p:pic>
    </p:spTree>
    <p:extLst>
      <p:ext uri="{BB962C8B-B14F-4D97-AF65-F5344CB8AC3E}">
        <p14:creationId xmlns:p14="http://schemas.microsoft.com/office/powerpoint/2010/main" val="453439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4357892"/>
            <a:ext cx="90714" cy="412262"/>
          </a:xfrm>
          <a:prstGeom prst="rect">
            <a:avLst/>
          </a:prstGeom>
          <a:solidFill>
            <a:srgbClr val="E63E4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2" name="Symbol zastępczy numeru slajdu 1"/>
          <p:cNvSpPr>
            <a:spLocks noGrp="1"/>
          </p:cNvSpPr>
          <p:nvPr>
            <p:ph type="sldNum" sz="quarter" idx="12"/>
          </p:nvPr>
        </p:nvSpPr>
        <p:spPr/>
        <p:txBody>
          <a:bodyPr/>
          <a:lstStyle/>
          <a:p>
            <a:fld id="{B01D25E1-3CBC-794F-A471-A8DF5859C9A5}" type="slidenum">
              <a:rPr lang="pl-PL" smtClean="0"/>
              <a:t>20</a:t>
            </a:fld>
            <a:endParaRPr lang="pl-PL"/>
          </a:p>
        </p:txBody>
      </p:sp>
      <p:sp>
        <p:nvSpPr>
          <p:cNvPr id="3" name="Prostokąt 2"/>
          <p:cNvSpPr/>
          <p:nvPr/>
        </p:nvSpPr>
        <p:spPr>
          <a:xfrm>
            <a:off x="0" y="0"/>
            <a:ext cx="12291774" cy="7017926"/>
          </a:xfrm>
          <a:prstGeom prst="rect">
            <a:avLst/>
          </a:prstGeom>
          <a:solidFill>
            <a:srgbClr val="2513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5" name="Tytuł 1"/>
          <p:cNvSpPr>
            <a:spLocks noGrp="1"/>
          </p:cNvSpPr>
          <p:nvPr>
            <p:ph type="title"/>
          </p:nvPr>
        </p:nvSpPr>
        <p:spPr>
          <a:xfrm>
            <a:off x="447674" y="3027626"/>
            <a:ext cx="11311572" cy="874712"/>
          </a:xfrm>
        </p:spPr>
        <p:txBody>
          <a:bodyPr>
            <a:normAutofit fontScale="90000"/>
          </a:bodyPr>
          <a:lstStyle/>
          <a:p>
            <a:pPr algn="ctr"/>
            <a:r>
              <a:rPr lang="pl-PL" cap="small" dirty="0">
                <a:solidFill>
                  <a:schemeClr val="bg1"/>
                </a:solidFill>
              </a:rPr>
              <a:t>SECOND USECASE:</a:t>
            </a:r>
            <a:br>
              <a:rPr lang="pl-PL" cap="small" dirty="0">
                <a:solidFill>
                  <a:schemeClr val="bg1"/>
                </a:solidFill>
              </a:rPr>
            </a:br>
            <a:br>
              <a:rPr lang="pl-PL" cap="small" dirty="0">
                <a:solidFill>
                  <a:schemeClr val="bg1"/>
                </a:solidFill>
              </a:rPr>
            </a:br>
            <a:r>
              <a:rPr lang="en-GB" sz="3600" cap="all" dirty="0">
                <a:solidFill>
                  <a:schemeClr val="bg1"/>
                </a:solidFill>
              </a:rPr>
              <a:t>SATELITE IMAGE HOMOGENIZATION</a:t>
            </a:r>
            <a:br>
              <a:rPr lang="pl-PL" cap="small" dirty="0">
                <a:solidFill>
                  <a:schemeClr val="bg1"/>
                </a:solidFill>
              </a:rPr>
            </a:br>
            <a:endParaRPr lang="pl-PL" sz="3600" b="1" dirty="0">
              <a:solidFill>
                <a:schemeClr val="bg1"/>
              </a:solidFill>
            </a:endParaRPr>
          </a:p>
        </p:txBody>
      </p:sp>
    </p:spTree>
    <p:extLst>
      <p:ext uri="{BB962C8B-B14F-4D97-AF65-F5344CB8AC3E}">
        <p14:creationId xmlns:p14="http://schemas.microsoft.com/office/powerpoint/2010/main" val="3735580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41853" y="0"/>
            <a:ext cx="11070532" cy="874712"/>
          </a:xfrm>
        </p:spPr>
        <p:txBody>
          <a:bodyPr>
            <a:normAutofit/>
          </a:bodyPr>
          <a:lstStyle/>
          <a:p>
            <a:r>
              <a:rPr lang="en-GB" sz="3200" cap="all" dirty="0">
                <a:solidFill>
                  <a:schemeClr val="bg1"/>
                </a:solidFill>
              </a:rPr>
              <a:t>SATELITE IMAGE HOMOGENIZATION</a:t>
            </a:r>
            <a:endParaRPr lang="pl-PL" sz="3200" b="1" dirty="0">
              <a:solidFill>
                <a:schemeClr val="bg1"/>
              </a:solidFill>
            </a:endParaRPr>
          </a:p>
        </p:txBody>
      </p:sp>
      <p:sp>
        <p:nvSpPr>
          <p:cNvPr id="10" name="Symbol zastępczy numeru slajdu 9"/>
          <p:cNvSpPr>
            <a:spLocks noGrp="1"/>
          </p:cNvSpPr>
          <p:nvPr>
            <p:ph type="sldNum" sz="quarter" idx="12"/>
          </p:nvPr>
        </p:nvSpPr>
        <p:spPr/>
        <p:txBody>
          <a:bodyPr/>
          <a:lstStyle/>
          <a:p>
            <a:fld id="{B01D25E1-3CBC-794F-A471-A8DF5859C9A5}" type="slidenum">
              <a:rPr lang="pl-PL" smtClean="0"/>
              <a:t>21</a:t>
            </a:fld>
            <a:endParaRPr lang="pl-PL" dirty="0"/>
          </a:p>
        </p:txBody>
      </p:sp>
      <p:sp>
        <p:nvSpPr>
          <p:cNvPr id="62" name="Symbol zastępczy zawartości 2">
            <a:extLst>
              <a:ext uri="{FF2B5EF4-FFF2-40B4-BE49-F238E27FC236}">
                <a16:creationId xmlns:a16="http://schemas.microsoft.com/office/drawing/2014/main" id="{686E99A7-FCE5-D26E-7D9B-E79E8C6F38E7}"/>
              </a:ext>
            </a:extLst>
          </p:cNvPr>
          <p:cNvSpPr txBox="1">
            <a:spLocks/>
          </p:cNvSpPr>
          <p:nvPr/>
        </p:nvSpPr>
        <p:spPr>
          <a:xfrm>
            <a:off x="41853" y="954470"/>
            <a:ext cx="12146972" cy="3748053"/>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
                <a:srgbClr val="291568"/>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291568"/>
              </a:buClr>
              <a:buFont typeface="Arial"/>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291568"/>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291568"/>
              </a:buClr>
              <a:buFont typeface="Arial"/>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rgbClr val="291568"/>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000" dirty="0" err="1"/>
              <a:t>FindR</a:t>
            </a:r>
            <a:r>
              <a:rPr lang="en-GB" sz="2000" dirty="0"/>
              <a:t> provides </a:t>
            </a:r>
            <a:r>
              <a:rPr lang="en-GB" sz="2000" b="1" dirty="0"/>
              <a:t>unified access </a:t>
            </a:r>
            <a:r>
              <a:rPr lang="en-GB" sz="2000" dirty="0"/>
              <a:t>to several Data Providers and </a:t>
            </a:r>
            <a:r>
              <a:rPr lang="en-GB" sz="2000" b="1" dirty="0"/>
              <a:t>homogenize</a:t>
            </a:r>
            <a:r>
              <a:rPr lang="en-GB" sz="2000" dirty="0"/>
              <a:t> the data to a unified format. This includes a common </a:t>
            </a:r>
            <a:r>
              <a:rPr lang="en-GB" sz="2000" b="1" dirty="0"/>
              <a:t>tiling </a:t>
            </a:r>
            <a:r>
              <a:rPr lang="en-GB" sz="2000" b="1" dirty="0" err="1"/>
              <a:t>sheme</a:t>
            </a:r>
            <a:r>
              <a:rPr lang="en-GB" sz="2000" b="1" dirty="0"/>
              <a:t>, resolution, spectral bands </a:t>
            </a:r>
            <a:r>
              <a:rPr lang="en-GB" sz="2000" dirty="0"/>
              <a:t>and other characteristics of the output to enable the integration of new data sources without effort.</a:t>
            </a:r>
          </a:p>
        </p:txBody>
      </p:sp>
      <p:pic>
        <p:nvPicPr>
          <p:cNvPr id="12294" name="Picture 6">
            <a:extLst>
              <a:ext uri="{FF2B5EF4-FFF2-40B4-BE49-F238E27FC236}">
                <a16:creationId xmlns:a16="http://schemas.microsoft.com/office/drawing/2014/main" id="{992CE533-F5F1-8D79-C9A8-93ADC5104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805" y="2029473"/>
            <a:ext cx="9999423" cy="485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87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MULTIPLE SOTRAGE BACKENDS</a:t>
            </a:r>
          </a:p>
        </p:txBody>
      </p:sp>
      <p:sp>
        <p:nvSpPr>
          <p:cNvPr id="5" name="TextBox 4">
            <a:extLst>
              <a:ext uri="{FF2B5EF4-FFF2-40B4-BE49-F238E27FC236}">
                <a16:creationId xmlns:a16="http://schemas.microsoft.com/office/drawing/2014/main" id="{72718CFE-9AD8-80F3-AC1F-EC24FA5FDDEE}"/>
              </a:ext>
            </a:extLst>
          </p:cNvPr>
          <p:cNvSpPr txBox="1"/>
          <p:nvPr/>
        </p:nvSpPr>
        <p:spPr>
          <a:xfrm>
            <a:off x="208109" y="1054818"/>
            <a:ext cx="11959646" cy="5632311"/>
          </a:xfrm>
          <a:prstGeom prst="rect">
            <a:avLst/>
          </a:prstGeom>
          <a:noFill/>
        </p:spPr>
        <p:txBody>
          <a:bodyPr wrap="square">
            <a:spAutoFit/>
          </a:bodyPr>
          <a:lstStyle/>
          <a:p>
            <a:r>
              <a:rPr lang="en-US" sz="2400" dirty="0"/>
              <a:t>Storage backends are used to store the physical data. Oneprovider accesses the storage backends via "helpers" (drivers) implemented for each supported type of storage. Helpers serve as a POSIX-like abstraction, building a layer over different storage backend APIs and access methods.</a:t>
            </a:r>
          </a:p>
          <a:p>
            <a:endParaRPr lang="en-US" sz="2400" dirty="0"/>
          </a:p>
          <a:p>
            <a:r>
              <a:rPr lang="en-US" sz="2400" dirty="0"/>
              <a:t>Currently supported storage backends:</a:t>
            </a:r>
          </a:p>
          <a:p>
            <a:pPr marL="342900" indent="-342900">
              <a:buFont typeface="Arial" panose="020B0604020202020204" pitchFamily="34" charset="0"/>
              <a:buChar char="•"/>
            </a:pPr>
            <a:r>
              <a:rPr lang="en-US" sz="2400" b="1" dirty="0"/>
              <a:t>POSIX</a:t>
            </a:r>
            <a:r>
              <a:rPr lang="en-US" sz="2400" dirty="0"/>
              <a:t> — any POSIX compatible filesystem accessible by Oneprovider via a mount point </a:t>
            </a:r>
          </a:p>
          <a:p>
            <a:pPr marL="342900" indent="-342900">
              <a:buFont typeface="Arial" panose="020B0604020202020204" pitchFamily="34" charset="0"/>
              <a:buChar char="•"/>
            </a:pPr>
            <a:r>
              <a:rPr lang="en-US" sz="2400" dirty="0"/>
              <a:t>NFS — filesystem exported via the NFS protocol — no need to mount it locally</a:t>
            </a:r>
          </a:p>
          <a:p>
            <a:pPr marL="342900" indent="-342900">
              <a:buFont typeface="Arial" panose="020B0604020202020204" pitchFamily="34" charset="0"/>
              <a:buChar char="•"/>
            </a:pPr>
            <a:r>
              <a:rPr lang="en-US" sz="2400" dirty="0"/>
              <a:t>S3 — Amazon S3 compatible storage</a:t>
            </a:r>
          </a:p>
          <a:p>
            <a:pPr marL="342900" indent="-342900">
              <a:buFont typeface="Arial" panose="020B0604020202020204" pitchFamily="34" charset="0"/>
              <a:buChar char="•"/>
            </a:pPr>
            <a:r>
              <a:rPr lang="en-US" sz="2400" dirty="0" err="1"/>
              <a:t>Ceph</a:t>
            </a:r>
            <a:r>
              <a:rPr lang="en-US" sz="2400" dirty="0"/>
              <a:t> RADOS — versions 14, 15, 16</a:t>
            </a:r>
          </a:p>
          <a:p>
            <a:pPr marL="342900" indent="-342900">
              <a:buFont typeface="Arial" panose="020B0604020202020204" pitchFamily="34" charset="0"/>
              <a:buChar char="•"/>
            </a:pPr>
            <a:r>
              <a:rPr lang="en-US" sz="2400" b="1" dirty="0"/>
              <a:t>HTTP</a:t>
            </a:r>
            <a:r>
              <a:rPr lang="en-US" sz="2400" dirty="0"/>
              <a:t> — any server exposing data via HTTP or HTTPS</a:t>
            </a:r>
          </a:p>
          <a:p>
            <a:pPr marL="342900" indent="-342900">
              <a:buFont typeface="Arial" panose="020B0604020202020204" pitchFamily="34" charset="0"/>
              <a:buChar char="•"/>
            </a:pPr>
            <a:r>
              <a:rPr lang="en-US" sz="2400" dirty="0" err="1"/>
              <a:t>XRootD</a:t>
            </a:r>
            <a:r>
              <a:rPr lang="en-US" sz="2400" dirty="0"/>
              <a:t> — CERN's data management protocol for LHC data</a:t>
            </a:r>
          </a:p>
          <a:p>
            <a:pPr marL="342900" indent="-342900">
              <a:buFont typeface="Arial" panose="020B0604020202020204" pitchFamily="34" charset="0"/>
              <a:buChar char="•"/>
            </a:pPr>
            <a:r>
              <a:rPr lang="en-US" sz="2400" dirty="0"/>
              <a:t>WebDAV — experimental</a:t>
            </a:r>
          </a:p>
          <a:p>
            <a:pPr marL="342900" indent="-342900">
              <a:buFont typeface="Arial" panose="020B0604020202020204" pitchFamily="34" charset="0"/>
              <a:buChar char="•"/>
            </a:pPr>
            <a:r>
              <a:rPr lang="en-US" sz="2400" dirty="0" err="1"/>
              <a:t>dCache</a:t>
            </a:r>
            <a:r>
              <a:rPr lang="en-US" sz="2400" dirty="0"/>
              <a:t> — experimental</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677185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B01D25E1-3CBC-794F-A471-A8DF5859C9A5}" type="slidenum">
              <a:rPr lang="pl-PL" smtClean="0"/>
              <a:t>23</a:t>
            </a:fld>
            <a:endParaRPr lang="pl-PL"/>
          </a:p>
        </p:txBody>
      </p:sp>
      <p:pic>
        <p:nvPicPr>
          <p:cNvPr id="10242" name="Picture 2">
            <a:extLst>
              <a:ext uri="{FF2B5EF4-FFF2-40B4-BE49-F238E27FC236}">
                <a16:creationId xmlns:a16="http://schemas.microsoft.com/office/drawing/2014/main" id="{AE799863-15EC-BCB2-7EC7-39EE12E544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701" t="53383" r="16336" b="23233"/>
          <a:stretch/>
        </p:blipFill>
        <p:spPr bwMode="auto">
          <a:xfrm>
            <a:off x="6924839" y="3893262"/>
            <a:ext cx="1270725" cy="1133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DD67EF2-DA16-95D1-F113-DEF7A16EAE67}"/>
              </a:ext>
            </a:extLst>
          </p:cNvPr>
          <p:cNvPicPr>
            <a:picLocks noChangeAspect="1"/>
          </p:cNvPicPr>
          <p:nvPr/>
        </p:nvPicPr>
        <p:blipFill>
          <a:blip r:embed="rId3"/>
          <a:stretch>
            <a:fillRect/>
          </a:stretch>
        </p:blipFill>
        <p:spPr>
          <a:xfrm>
            <a:off x="800064" y="4737837"/>
            <a:ext cx="2306781" cy="609262"/>
          </a:xfrm>
          <a:prstGeom prst="rect">
            <a:avLst/>
          </a:prstGeom>
        </p:spPr>
      </p:pic>
      <p:pic>
        <p:nvPicPr>
          <p:cNvPr id="58376" name="Picture 8" descr="Landsat 9 | Landsat Science">
            <a:extLst>
              <a:ext uri="{FF2B5EF4-FFF2-40B4-BE49-F238E27FC236}">
                <a16:creationId xmlns:a16="http://schemas.microsoft.com/office/drawing/2014/main" id="{78696764-3429-09F9-A1CD-3ED1D8BC5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558" y="2177557"/>
            <a:ext cx="1707765" cy="1993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16E5866-3DFB-032D-972F-627059804A3F}"/>
              </a:ext>
            </a:extLst>
          </p:cNvPr>
          <p:cNvSpPr/>
          <p:nvPr/>
        </p:nvSpPr>
        <p:spPr>
          <a:xfrm>
            <a:off x="338328" y="1632414"/>
            <a:ext cx="3227832" cy="4201458"/>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8378" name="Picture 10" descr="Branding guidelines | Copernicus">
            <a:extLst>
              <a:ext uri="{FF2B5EF4-FFF2-40B4-BE49-F238E27FC236}">
                <a16:creationId xmlns:a16="http://schemas.microsoft.com/office/drawing/2014/main" id="{CC2768D1-D8BE-A2B5-1D7A-50C0F616B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67" y="839497"/>
            <a:ext cx="2560320" cy="933360"/>
          </a:xfrm>
          <a:prstGeom prst="rect">
            <a:avLst/>
          </a:prstGeom>
          <a:solidFill>
            <a:schemeClr val="bg1"/>
          </a:solidFill>
        </p:spPr>
      </p:pic>
      <p:sp>
        <p:nvSpPr>
          <p:cNvPr id="6" name="Rectangle 5">
            <a:extLst>
              <a:ext uri="{FF2B5EF4-FFF2-40B4-BE49-F238E27FC236}">
                <a16:creationId xmlns:a16="http://schemas.microsoft.com/office/drawing/2014/main" id="{47A6FCF5-5324-9175-F8A6-E193FFB63539}"/>
              </a:ext>
            </a:extLst>
          </p:cNvPr>
          <p:cNvSpPr/>
          <p:nvPr/>
        </p:nvSpPr>
        <p:spPr>
          <a:xfrm>
            <a:off x="955516" y="2069353"/>
            <a:ext cx="1993456" cy="2209800"/>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B3F80DB3-265F-D0C8-2797-DA27547709C5}"/>
              </a:ext>
            </a:extLst>
          </p:cNvPr>
          <p:cNvSpPr/>
          <p:nvPr/>
        </p:nvSpPr>
        <p:spPr>
          <a:xfrm>
            <a:off x="755867" y="4626902"/>
            <a:ext cx="2403571" cy="841210"/>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FB38671F-0DD0-9CC9-85F7-1E374E9E1BBD}"/>
              </a:ext>
            </a:extLst>
          </p:cNvPr>
          <p:cNvSpPr txBox="1"/>
          <p:nvPr/>
        </p:nvSpPr>
        <p:spPr>
          <a:xfrm>
            <a:off x="932184" y="1844643"/>
            <a:ext cx="675121" cy="369332"/>
          </a:xfrm>
          <a:prstGeom prst="rect">
            <a:avLst/>
          </a:prstGeom>
          <a:solidFill>
            <a:schemeClr val="bg1"/>
          </a:solidFill>
        </p:spPr>
        <p:txBody>
          <a:bodyPr wrap="none" rtlCol="0">
            <a:spAutoFit/>
          </a:bodyPr>
          <a:lstStyle/>
          <a:p>
            <a:r>
              <a:rPr lang="en-US" dirty="0"/>
              <a:t>HTTP</a:t>
            </a:r>
          </a:p>
        </p:txBody>
      </p:sp>
      <p:sp>
        <p:nvSpPr>
          <p:cNvPr id="9" name="TextBox 8">
            <a:extLst>
              <a:ext uri="{FF2B5EF4-FFF2-40B4-BE49-F238E27FC236}">
                <a16:creationId xmlns:a16="http://schemas.microsoft.com/office/drawing/2014/main" id="{D027575A-E152-2FA8-080C-34CE7AFB21EA}"/>
              </a:ext>
            </a:extLst>
          </p:cNvPr>
          <p:cNvSpPr txBox="1"/>
          <p:nvPr/>
        </p:nvSpPr>
        <p:spPr>
          <a:xfrm>
            <a:off x="744684" y="4398013"/>
            <a:ext cx="675121" cy="369332"/>
          </a:xfrm>
          <a:prstGeom prst="rect">
            <a:avLst/>
          </a:prstGeom>
          <a:solidFill>
            <a:schemeClr val="bg1"/>
          </a:solidFill>
        </p:spPr>
        <p:txBody>
          <a:bodyPr wrap="none" rtlCol="0">
            <a:spAutoFit/>
          </a:bodyPr>
          <a:lstStyle/>
          <a:p>
            <a:r>
              <a:rPr lang="en-US" dirty="0"/>
              <a:t>HTTP</a:t>
            </a:r>
          </a:p>
        </p:txBody>
      </p:sp>
      <p:grpSp>
        <p:nvGrpSpPr>
          <p:cNvPr id="21" name="Group 20">
            <a:extLst>
              <a:ext uri="{FF2B5EF4-FFF2-40B4-BE49-F238E27FC236}">
                <a16:creationId xmlns:a16="http://schemas.microsoft.com/office/drawing/2014/main" id="{FCDBC37E-2EA1-EF6A-2727-909992658E9E}"/>
              </a:ext>
            </a:extLst>
          </p:cNvPr>
          <p:cNvGrpSpPr/>
          <p:nvPr/>
        </p:nvGrpSpPr>
        <p:grpSpPr>
          <a:xfrm>
            <a:off x="4734132" y="2018439"/>
            <a:ext cx="1367747" cy="1460530"/>
            <a:chOff x="4635531" y="2122821"/>
            <a:chExt cx="1367747" cy="1460530"/>
          </a:xfrm>
        </p:grpSpPr>
        <p:pic>
          <p:nvPicPr>
            <p:cNvPr id="58380" name="Picture 12">
              <a:extLst>
                <a:ext uri="{FF2B5EF4-FFF2-40B4-BE49-F238E27FC236}">
                  <a16:creationId xmlns:a16="http://schemas.microsoft.com/office/drawing/2014/main" id="{E936553B-A2E3-CF30-D255-E3011D380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4993" y="2122821"/>
              <a:ext cx="1113536" cy="11135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899B126-63C3-A6BF-0DF7-6AA61A366929}"/>
                </a:ext>
              </a:extLst>
            </p:cNvPr>
            <p:cNvSpPr txBox="1"/>
            <p:nvPr/>
          </p:nvSpPr>
          <p:spPr>
            <a:xfrm>
              <a:off x="4635531" y="3214019"/>
              <a:ext cx="1367747" cy="369332"/>
            </a:xfrm>
            <a:prstGeom prst="rect">
              <a:avLst/>
            </a:prstGeom>
            <a:noFill/>
          </p:spPr>
          <p:txBody>
            <a:bodyPr wrap="none" rtlCol="0">
              <a:spAutoFit/>
            </a:bodyPr>
            <a:lstStyle/>
            <a:p>
              <a:r>
                <a:rPr lang="en-US" dirty="0"/>
                <a:t>Oneprovider</a:t>
              </a:r>
            </a:p>
          </p:txBody>
        </p:sp>
      </p:grpSp>
      <p:pic>
        <p:nvPicPr>
          <p:cNvPr id="58382" name="Picture 14">
            <a:extLst>
              <a:ext uri="{FF2B5EF4-FFF2-40B4-BE49-F238E27FC236}">
                <a16:creationId xmlns:a16="http://schemas.microsoft.com/office/drawing/2014/main" id="{46360970-57AD-38DC-B21E-1FD1F847C8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8820" y="615885"/>
            <a:ext cx="3234519" cy="50047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77EDEC9-60A2-675B-E560-E304342BD60E}"/>
              </a:ext>
            </a:extLst>
          </p:cNvPr>
          <p:cNvSpPr/>
          <p:nvPr/>
        </p:nvSpPr>
        <p:spPr>
          <a:xfrm>
            <a:off x="4182325" y="1632414"/>
            <a:ext cx="7393852" cy="4201458"/>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8384" name="Picture 16" descr="Google Kubernetes Engine (GKE) Logo PNG vector in SVG, PDF, AI, CDR format">
            <a:extLst>
              <a:ext uri="{FF2B5EF4-FFF2-40B4-BE49-F238E27FC236}">
                <a16:creationId xmlns:a16="http://schemas.microsoft.com/office/drawing/2014/main" id="{0A98B6DB-2F2A-1D88-1B24-5299F44F94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901268" y="1085849"/>
            <a:ext cx="1214388" cy="911424"/>
          </a:xfrm>
          <a:prstGeom prst="rect">
            <a:avLst/>
          </a:prstGeom>
          <a:solidFill>
            <a:schemeClr val="bg1"/>
          </a:solidFill>
        </p:spPr>
      </p:pic>
      <p:sp>
        <p:nvSpPr>
          <p:cNvPr id="16" name="TextBox 15">
            <a:extLst>
              <a:ext uri="{FF2B5EF4-FFF2-40B4-BE49-F238E27FC236}">
                <a16:creationId xmlns:a16="http://schemas.microsoft.com/office/drawing/2014/main" id="{77FA9CC8-FEB0-6EF7-AA38-499F695F7337}"/>
              </a:ext>
            </a:extLst>
          </p:cNvPr>
          <p:cNvSpPr txBox="1"/>
          <p:nvPr/>
        </p:nvSpPr>
        <p:spPr>
          <a:xfrm>
            <a:off x="4871654" y="1352268"/>
            <a:ext cx="2932085" cy="400110"/>
          </a:xfrm>
          <a:prstGeom prst="rect">
            <a:avLst/>
          </a:prstGeom>
          <a:solidFill>
            <a:schemeClr val="bg1"/>
          </a:solidFill>
        </p:spPr>
        <p:txBody>
          <a:bodyPr wrap="none" rtlCol="0">
            <a:spAutoFit/>
          </a:bodyPr>
          <a:lstStyle/>
          <a:p>
            <a:r>
              <a:rPr lang="en-US" sz="2000" dirty="0"/>
              <a:t>Google Kubernetes Engine</a:t>
            </a:r>
          </a:p>
        </p:txBody>
      </p:sp>
      <p:sp>
        <p:nvSpPr>
          <p:cNvPr id="22" name="TextBox 21">
            <a:extLst>
              <a:ext uri="{FF2B5EF4-FFF2-40B4-BE49-F238E27FC236}">
                <a16:creationId xmlns:a16="http://schemas.microsoft.com/office/drawing/2014/main" id="{6363CD42-7738-20F1-A94A-FB0A91F64F68}"/>
              </a:ext>
            </a:extLst>
          </p:cNvPr>
          <p:cNvSpPr txBox="1"/>
          <p:nvPr/>
        </p:nvSpPr>
        <p:spPr>
          <a:xfrm>
            <a:off x="6398276" y="4994576"/>
            <a:ext cx="2521858" cy="369332"/>
          </a:xfrm>
          <a:prstGeom prst="rect">
            <a:avLst/>
          </a:prstGeom>
          <a:noFill/>
        </p:spPr>
        <p:txBody>
          <a:bodyPr wrap="square" rtlCol="0">
            <a:spAutoFit/>
          </a:bodyPr>
          <a:lstStyle/>
          <a:p>
            <a:r>
              <a:rPr lang="en-US" dirty="0"/>
              <a:t>Autoscaling K8S Nodes</a:t>
            </a:r>
          </a:p>
        </p:txBody>
      </p:sp>
      <p:pic>
        <p:nvPicPr>
          <p:cNvPr id="58386" name="Picture 18" descr="OpenFaaS - Civo.com">
            <a:extLst>
              <a:ext uri="{FF2B5EF4-FFF2-40B4-BE49-F238E27FC236}">
                <a16:creationId xmlns:a16="http://schemas.microsoft.com/office/drawing/2014/main" id="{AB9FBB50-84D3-8F0E-332C-0140B4277B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3844" y="3787423"/>
            <a:ext cx="1605145" cy="1605145"/>
          </a:xfrm>
          <a:prstGeom prst="rect">
            <a:avLst/>
          </a:prstGeom>
          <a:noFill/>
          <a:extLst>
            <a:ext uri="{909E8E84-426E-40DD-AFC4-6F175D3DCCD1}">
              <a14:hiddenFill xmlns:a14="http://schemas.microsoft.com/office/drawing/2010/main">
                <a:solidFill>
                  <a:srgbClr val="FFFFFF"/>
                </a:solidFill>
              </a14:hiddenFill>
            </a:ext>
          </a:extLst>
        </p:spPr>
      </p:pic>
      <p:pic>
        <p:nvPicPr>
          <p:cNvPr id="58388" name="Picture 20">
            <a:extLst>
              <a:ext uri="{FF2B5EF4-FFF2-40B4-BE49-F238E27FC236}">
                <a16:creationId xmlns:a16="http://schemas.microsoft.com/office/drawing/2014/main" id="{A8A498DE-8E44-12FE-901D-7518DD5F1B7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3972" t="64496" r="44316" b="24428"/>
          <a:stretch/>
        </p:blipFill>
        <p:spPr bwMode="auto">
          <a:xfrm>
            <a:off x="9252125" y="2306479"/>
            <a:ext cx="1634456" cy="75048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78F0BAB0-F1AD-DF07-7A3B-5E8899254D3E}"/>
              </a:ext>
            </a:extLst>
          </p:cNvPr>
          <p:cNvCxnSpPr>
            <a:cxnSpLocks/>
            <a:stCxn id="28" idx="2"/>
          </p:cNvCxnSpPr>
          <p:nvPr/>
        </p:nvCxnSpPr>
        <p:spPr>
          <a:xfrm>
            <a:off x="10105556" y="1063993"/>
            <a:ext cx="0" cy="1353705"/>
          </a:xfrm>
          <a:prstGeom prst="straightConnector1">
            <a:avLst/>
          </a:prstGeom>
          <a:ln w="25400" cap="flat" cmpd="sng">
            <a:solidFill>
              <a:schemeClr val="dk1"/>
            </a:solidFill>
            <a:round/>
            <a:headEnd type="none" w="lg" len="med"/>
            <a:tailEnd type="stealth" w="lg" len="lg"/>
          </a:ln>
          <a:effectLst/>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7569AB75-43AB-7BE2-5FC6-D0BDFED5F26E}"/>
              </a:ext>
            </a:extLst>
          </p:cNvPr>
          <p:cNvSpPr txBox="1"/>
          <p:nvPr/>
        </p:nvSpPr>
        <p:spPr>
          <a:xfrm>
            <a:off x="10139498" y="971753"/>
            <a:ext cx="1717736" cy="646331"/>
          </a:xfrm>
          <a:prstGeom prst="rect">
            <a:avLst/>
          </a:prstGeom>
          <a:solidFill>
            <a:schemeClr val="bg1"/>
          </a:solidFill>
        </p:spPr>
        <p:txBody>
          <a:bodyPr wrap="square" rtlCol="0">
            <a:spAutoFit/>
          </a:bodyPr>
          <a:lstStyle/>
          <a:p>
            <a:r>
              <a:rPr lang="en-US" dirty="0"/>
              <a:t>Request</a:t>
            </a:r>
          </a:p>
          <a:p>
            <a:r>
              <a:rPr lang="en-US" dirty="0"/>
              <a:t>Homogenization</a:t>
            </a:r>
          </a:p>
        </p:txBody>
      </p:sp>
      <p:pic>
        <p:nvPicPr>
          <p:cNvPr id="28" name="Picture 2" descr="Actor | UML Use Case">
            <a:extLst>
              <a:ext uri="{FF2B5EF4-FFF2-40B4-BE49-F238E27FC236}">
                <a16:creationId xmlns:a16="http://schemas.microsoft.com/office/drawing/2014/main" id="{EFB6B786-E40F-1620-46CD-F8F1BCF54E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98542" y="49966"/>
            <a:ext cx="1014027" cy="1014027"/>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B7120B75-AF22-FD5D-08E3-BECC3A1C4EEE}"/>
              </a:ext>
            </a:extLst>
          </p:cNvPr>
          <p:cNvCxnSpPr>
            <a:cxnSpLocks/>
          </p:cNvCxnSpPr>
          <p:nvPr/>
        </p:nvCxnSpPr>
        <p:spPr>
          <a:xfrm>
            <a:off x="10131375" y="2977934"/>
            <a:ext cx="0" cy="755209"/>
          </a:xfrm>
          <a:prstGeom prst="straightConnector1">
            <a:avLst/>
          </a:prstGeom>
          <a:ln w="25400" cap="flat" cmpd="sng">
            <a:solidFill>
              <a:schemeClr val="dk1"/>
            </a:solidFill>
            <a:round/>
            <a:headEnd type="none" w="lg" len="med"/>
            <a:tailEnd type="stealth" w="lg" len="lg"/>
          </a:ln>
          <a:effectLst/>
        </p:spPr>
        <p:style>
          <a:lnRef idx="2">
            <a:schemeClr val="dk1"/>
          </a:lnRef>
          <a:fillRef idx="0">
            <a:schemeClr val="dk1"/>
          </a:fillRef>
          <a:effectRef idx="1">
            <a:schemeClr val="dk1"/>
          </a:effectRef>
          <a:fontRef idx="minor">
            <a:schemeClr val="tx1"/>
          </a:fontRef>
        </p:style>
      </p:cxnSp>
      <p:sp>
        <p:nvSpPr>
          <p:cNvPr id="34" name="TextBox 33">
            <a:extLst>
              <a:ext uri="{FF2B5EF4-FFF2-40B4-BE49-F238E27FC236}">
                <a16:creationId xmlns:a16="http://schemas.microsoft.com/office/drawing/2014/main" id="{CBBD7945-6AA5-3305-74CB-34B74CC43250}"/>
              </a:ext>
            </a:extLst>
          </p:cNvPr>
          <p:cNvSpPr txBox="1"/>
          <p:nvPr/>
        </p:nvSpPr>
        <p:spPr>
          <a:xfrm>
            <a:off x="10186112" y="3092950"/>
            <a:ext cx="1717736" cy="369332"/>
          </a:xfrm>
          <a:prstGeom prst="rect">
            <a:avLst/>
          </a:prstGeom>
          <a:solidFill>
            <a:schemeClr val="bg1"/>
          </a:solidFill>
        </p:spPr>
        <p:txBody>
          <a:bodyPr wrap="square" rtlCol="0">
            <a:spAutoFit/>
          </a:bodyPr>
          <a:lstStyle/>
          <a:p>
            <a:r>
              <a:rPr lang="en-US" dirty="0"/>
              <a:t>Submit</a:t>
            </a:r>
          </a:p>
        </p:txBody>
      </p:sp>
      <p:sp>
        <p:nvSpPr>
          <p:cNvPr id="35" name="TextBox 34">
            <a:extLst>
              <a:ext uri="{FF2B5EF4-FFF2-40B4-BE49-F238E27FC236}">
                <a16:creationId xmlns:a16="http://schemas.microsoft.com/office/drawing/2014/main" id="{A44E8354-1B83-8146-D077-369DC302F395}"/>
              </a:ext>
            </a:extLst>
          </p:cNvPr>
          <p:cNvSpPr txBox="1"/>
          <p:nvPr/>
        </p:nvSpPr>
        <p:spPr>
          <a:xfrm>
            <a:off x="8341326" y="4103216"/>
            <a:ext cx="987188" cy="369332"/>
          </a:xfrm>
          <a:prstGeom prst="rect">
            <a:avLst/>
          </a:prstGeom>
          <a:solidFill>
            <a:schemeClr val="bg1"/>
          </a:solidFill>
        </p:spPr>
        <p:txBody>
          <a:bodyPr wrap="square" rtlCol="0">
            <a:spAutoFit/>
          </a:bodyPr>
          <a:lstStyle/>
          <a:p>
            <a:r>
              <a:rPr lang="en-US" dirty="0"/>
              <a:t>Execute</a:t>
            </a:r>
          </a:p>
        </p:txBody>
      </p:sp>
      <p:cxnSp>
        <p:nvCxnSpPr>
          <p:cNvPr id="36" name="Straight Arrow Connector 35">
            <a:extLst>
              <a:ext uri="{FF2B5EF4-FFF2-40B4-BE49-F238E27FC236}">
                <a16:creationId xmlns:a16="http://schemas.microsoft.com/office/drawing/2014/main" id="{16771E50-9C80-F796-3B7A-A3E6BE828890}"/>
              </a:ext>
            </a:extLst>
          </p:cNvPr>
          <p:cNvCxnSpPr>
            <a:cxnSpLocks/>
          </p:cNvCxnSpPr>
          <p:nvPr/>
        </p:nvCxnSpPr>
        <p:spPr>
          <a:xfrm flipH="1">
            <a:off x="8285436" y="4530176"/>
            <a:ext cx="1068408" cy="0"/>
          </a:xfrm>
          <a:prstGeom prst="straightConnector1">
            <a:avLst/>
          </a:prstGeom>
          <a:ln w="25400" cap="flat" cmpd="sng">
            <a:solidFill>
              <a:schemeClr val="dk1"/>
            </a:solidFill>
            <a:round/>
            <a:headEnd type="none" w="lg" len="med"/>
            <a:tailEnd type="stealth" w="lg" len="lg"/>
          </a:ln>
          <a:effectLst/>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EA83FB95-B507-23D5-4243-C0253DBF3224}"/>
              </a:ext>
            </a:extLst>
          </p:cNvPr>
          <p:cNvCxnSpPr>
            <a:cxnSpLocks/>
          </p:cNvCxnSpPr>
          <p:nvPr/>
        </p:nvCxnSpPr>
        <p:spPr>
          <a:xfrm flipH="1">
            <a:off x="6433223" y="2575207"/>
            <a:ext cx="2628481" cy="0"/>
          </a:xfrm>
          <a:prstGeom prst="straightConnector1">
            <a:avLst/>
          </a:prstGeom>
          <a:ln w="25400" cap="flat" cmpd="sng">
            <a:solidFill>
              <a:schemeClr val="dk1"/>
            </a:solidFill>
            <a:round/>
            <a:headEnd type="none" w="lg" len="med"/>
            <a:tailEnd type="stealth" w="lg" len="lg"/>
          </a:ln>
          <a:effectLst/>
        </p:spPr>
        <p:style>
          <a:lnRef idx="2">
            <a:schemeClr val="dk1"/>
          </a:lnRef>
          <a:fillRef idx="0">
            <a:schemeClr val="dk1"/>
          </a:fillRef>
          <a:effectRef idx="1">
            <a:schemeClr val="dk1"/>
          </a:effectRef>
          <a:fontRef idx="minor">
            <a:schemeClr val="tx1"/>
          </a:fontRef>
        </p:style>
      </p:cxnSp>
      <p:sp>
        <p:nvSpPr>
          <p:cNvPr id="44" name="TextBox 43">
            <a:extLst>
              <a:ext uri="{FF2B5EF4-FFF2-40B4-BE49-F238E27FC236}">
                <a16:creationId xmlns:a16="http://schemas.microsoft.com/office/drawing/2014/main" id="{66867342-FF98-55DE-C44A-F2D4BD0D6B64}"/>
              </a:ext>
            </a:extLst>
          </p:cNvPr>
          <p:cNvSpPr txBox="1"/>
          <p:nvPr/>
        </p:nvSpPr>
        <p:spPr>
          <a:xfrm>
            <a:off x="7081625" y="2220235"/>
            <a:ext cx="1528752" cy="369332"/>
          </a:xfrm>
          <a:prstGeom prst="rect">
            <a:avLst/>
          </a:prstGeom>
          <a:noFill/>
        </p:spPr>
        <p:txBody>
          <a:bodyPr wrap="none" rtlCol="0">
            <a:spAutoFit/>
          </a:bodyPr>
          <a:lstStyle/>
          <a:p>
            <a:r>
              <a:rPr lang="en-US" dirty="0"/>
              <a:t>Pre-stage data</a:t>
            </a:r>
          </a:p>
        </p:txBody>
      </p:sp>
      <p:sp>
        <p:nvSpPr>
          <p:cNvPr id="45" name="TextBox 44">
            <a:extLst>
              <a:ext uri="{FF2B5EF4-FFF2-40B4-BE49-F238E27FC236}">
                <a16:creationId xmlns:a16="http://schemas.microsoft.com/office/drawing/2014/main" id="{538B9F98-EE12-5C8A-EC6B-29FA0E26E9D4}"/>
              </a:ext>
            </a:extLst>
          </p:cNvPr>
          <p:cNvSpPr txBox="1"/>
          <p:nvPr/>
        </p:nvSpPr>
        <p:spPr>
          <a:xfrm>
            <a:off x="3001148" y="2612233"/>
            <a:ext cx="1510863" cy="369332"/>
          </a:xfrm>
          <a:prstGeom prst="rect">
            <a:avLst/>
          </a:prstGeom>
          <a:solidFill>
            <a:schemeClr val="bg1"/>
          </a:solidFill>
        </p:spPr>
        <p:txBody>
          <a:bodyPr wrap="none" rtlCol="0">
            <a:spAutoFit/>
          </a:bodyPr>
          <a:lstStyle/>
          <a:p>
            <a:r>
              <a:rPr lang="en-US" dirty="0"/>
              <a:t>Replicate data</a:t>
            </a:r>
          </a:p>
        </p:txBody>
      </p:sp>
      <p:cxnSp>
        <p:nvCxnSpPr>
          <p:cNvPr id="18" name="Straight Arrow Connector 17">
            <a:extLst>
              <a:ext uri="{FF2B5EF4-FFF2-40B4-BE49-F238E27FC236}">
                <a16:creationId xmlns:a16="http://schemas.microsoft.com/office/drawing/2014/main" id="{751F032D-DB04-F6CF-F033-0C2B31EFD3AF}"/>
              </a:ext>
            </a:extLst>
          </p:cNvPr>
          <p:cNvCxnSpPr>
            <a:cxnSpLocks/>
          </p:cNvCxnSpPr>
          <p:nvPr/>
        </p:nvCxnSpPr>
        <p:spPr>
          <a:xfrm>
            <a:off x="2948972" y="2977934"/>
            <a:ext cx="1686559" cy="0"/>
          </a:xfrm>
          <a:prstGeom prst="straightConnector1">
            <a:avLst/>
          </a:prstGeom>
          <a:ln w="25400" cap="flat" cmpd="sng">
            <a:solidFill>
              <a:schemeClr val="dk1"/>
            </a:solidFill>
            <a:round/>
            <a:headEnd type="none" w="lg" len="med"/>
            <a:tailEnd type="stealth" w="lg" len="lg"/>
          </a:ln>
          <a:effectLst/>
        </p:spPr>
        <p:style>
          <a:lnRef idx="2">
            <a:schemeClr val="dk1"/>
          </a:lnRef>
          <a:fillRef idx="0">
            <a:schemeClr val="dk1"/>
          </a:fillRef>
          <a:effectRef idx="1">
            <a:schemeClr val="dk1"/>
          </a:effectRef>
          <a:fontRef idx="minor">
            <a:schemeClr val="tx1"/>
          </a:fontRef>
        </p:style>
      </p:cxnSp>
      <p:sp>
        <p:nvSpPr>
          <p:cNvPr id="47" name="TextBox 46">
            <a:extLst>
              <a:ext uri="{FF2B5EF4-FFF2-40B4-BE49-F238E27FC236}">
                <a16:creationId xmlns:a16="http://schemas.microsoft.com/office/drawing/2014/main" id="{AC5CE780-72DA-A0FC-7EB0-C23FA110AD55}"/>
              </a:ext>
            </a:extLst>
          </p:cNvPr>
          <p:cNvSpPr txBox="1"/>
          <p:nvPr/>
        </p:nvSpPr>
        <p:spPr>
          <a:xfrm rot="19027939">
            <a:off x="3145836" y="3792964"/>
            <a:ext cx="1510863" cy="369332"/>
          </a:xfrm>
          <a:prstGeom prst="rect">
            <a:avLst/>
          </a:prstGeom>
          <a:solidFill>
            <a:schemeClr val="bg1"/>
          </a:solidFill>
        </p:spPr>
        <p:txBody>
          <a:bodyPr wrap="none" rtlCol="0">
            <a:spAutoFit/>
          </a:bodyPr>
          <a:lstStyle/>
          <a:p>
            <a:r>
              <a:rPr lang="en-US" dirty="0"/>
              <a:t>Replicate data</a:t>
            </a:r>
          </a:p>
        </p:txBody>
      </p:sp>
      <p:cxnSp>
        <p:nvCxnSpPr>
          <p:cNvPr id="12" name="Straight Arrow Connector 11">
            <a:extLst>
              <a:ext uri="{FF2B5EF4-FFF2-40B4-BE49-F238E27FC236}">
                <a16:creationId xmlns:a16="http://schemas.microsoft.com/office/drawing/2014/main" id="{16DD31D8-2532-FC80-B424-0096A1DD516B}"/>
              </a:ext>
            </a:extLst>
          </p:cNvPr>
          <p:cNvCxnSpPr>
            <a:cxnSpLocks/>
          </p:cNvCxnSpPr>
          <p:nvPr/>
        </p:nvCxnSpPr>
        <p:spPr>
          <a:xfrm flipV="1">
            <a:off x="3433758" y="3524814"/>
            <a:ext cx="1201773" cy="1102088"/>
          </a:xfrm>
          <a:prstGeom prst="straightConnector1">
            <a:avLst/>
          </a:prstGeom>
          <a:ln w="25400" cap="flat" cmpd="sng">
            <a:solidFill>
              <a:schemeClr val="dk1"/>
            </a:solidFill>
            <a:round/>
            <a:headEnd type="none" w="lg" len="med"/>
            <a:tailEnd type="stealth" w="lg" len="lg"/>
          </a:ln>
          <a:effectLst/>
        </p:spPr>
        <p:style>
          <a:lnRef idx="2">
            <a:schemeClr val="dk1"/>
          </a:lnRef>
          <a:fillRef idx="0">
            <a:schemeClr val="dk1"/>
          </a:fillRef>
          <a:effectRef idx="1">
            <a:schemeClr val="dk1"/>
          </a:effectRef>
          <a:fontRef idx="minor">
            <a:schemeClr val="tx1"/>
          </a:fontRef>
        </p:style>
      </p:cxnSp>
      <p:pic>
        <p:nvPicPr>
          <p:cNvPr id="58390" name="Picture 22" descr="Download Google Cloud Storage Logo in SVG Vector or PNG File Format - Logo .wine">
            <a:extLst>
              <a:ext uri="{FF2B5EF4-FFF2-40B4-BE49-F238E27FC236}">
                <a16:creationId xmlns:a16="http://schemas.microsoft.com/office/drawing/2014/main" id="{B67050F5-E143-8552-19E6-DD3B03CB5E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8442" y="3796605"/>
            <a:ext cx="1914029" cy="127601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FAB22412-28FD-8821-54DC-3EE5B6168CE8}"/>
              </a:ext>
            </a:extLst>
          </p:cNvPr>
          <p:cNvSpPr txBox="1"/>
          <p:nvPr/>
        </p:nvSpPr>
        <p:spPr>
          <a:xfrm>
            <a:off x="5027254" y="4946427"/>
            <a:ext cx="739305" cy="369332"/>
          </a:xfrm>
          <a:prstGeom prst="rect">
            <a:avLst/>
          </a:prstGeom>
          <a:noFill/>
        </p:spPr>
        <p:txBody>
          <a:bodyPr wrap="none" rtlCol="0">
            <a:spAutoFit/>
          </a:bodyPr>
          <a:lstStyle/>
          <a:p>
            <a:r>
              <a:rPr lang="en-US" dirty="0"/>
              <a:t>POSIX</a:t>
            </a:r>
          </a:p>
        </p:txBody>
      </p:sp>
      <p:cxnSp>
        <p:nvCxnSpPr>
          <p:cNvPr id="52" name="Straight Arrow Connector 51">
            <a:extLst>
              <a:ext uri="{FF2B5EF4-FFF2-40B4-BE49-F238E27FC236}">
                <a16:creationId xmlns:a16="http://schemas.microsoft.com/office/drawing/2014/main" id="{024162BF-DC02-E5DC-85E8-D607A2C60AA0}"/>
              </a:ext>
            </a:extLst>
          </p:cNvPr>
          <p:cNvCxnSpPr>
            <a:cxnSpLocks/>
          </p:cNvCxnSpPr>
          <p:nvPr/>
        </p:nvCxnSpPr>
        <p:spPr>
          <a:xfrm>
            <a:off x="5456575" y="3462693"/>
            <a:ext cx="0" cy="494577"/>
          </a:xfrm>
          <a:prstGeom prst="straightConnector1">
            <a:avLst/>
          </a:prstGeom>
          <a:ln w="25400" cap="flat" cmpd="sng">
            <a:solidFill>
              <a:schemeClr val="dk1"/>
            </a:solidFill>
            <a:round/>
            <a:headEnd type="none" w="lg" len="med"/>
            <a:tailEnd type="stealth" w="lg" len="lg"/>
          </a:ln>
          <a:effectLst/>
        </p:spPr>
        <p:style>
          <a:lnRef idx="2">
            <a:schemeClr val="dk1"/>
          </a:lnRef>
          <a:fillRef idx="0">
            <a:schemeClr val="dk1"/>
          </a:fillRef>
          <a:effectRef idx="1">
            <a:schemeClr val="dk1"/>
          </a:effectRef>
          <a:fontRef idx="minor">
            <a:schemeClr val="tx1"/>
          </a:fontRef>
        </p:style>
      </p:cxnSp>
      <p:sp>
        <p:nvSpPr>
          <p:cNvPr id="56" name="TextBox 55">
            <a:extLst>
              <a:ext uri="{FF2B5EF4-FFF2-40B4-BE49-F238E27FC236}">
                <a16:creationId xmlns:a16="http://schemas.microsoft.com/office/drawing/2014/main" id="{D0A8F452-A71D-AF29-4314-EBB468DDD10C}"/>
              </a:ext>
            </a:extLst>
          </p:cNvPr>
          <p:cNvSpPr txBox="1"/>
          <p:nvPr/>
        </p:nvSpPr>
        <p:spPr>
          <a:xfrm>
            <a:off x="5481906" y="3505321"/>
            <a:ext cx="679545" cy="369332"/>
          </a:xfrm>
          <a:prstGeom prst="rect">
            <a:avLst/>
          </a:prstGeom>
          <a:noFill/>
        </p:spPr>
        <p:txBody>
          <a:bodyPr wrap="none" rtlCol="0">
            <a:spAutoFit/>
          </a:bodyPr>
          <a:lstStyle/>
          <a:p>
            <a:r>
              <a:rPr lang="en-US" dirty="0"/>
              <a:t>Store</a:t>
            </a:r>
          </a:p>
        </p:txBody>
      </p:sp>
      <p:sp>
        <p:nvSpPr>
          <p:cNvPr id="57" name="Oval 56">
            <a:extLst>
              <a:ext uri="{FF2B5EF4-FFF2-40B4-BE49-F238E27FC236}">
                <a16:creationId xmlns:a16="http://schemas.microsoft.com/office/drawing/2014/main" id="{BCBB6F74-450F-925C-1345-6E3F8B5B9E9B}"/>
              </a:ext>
            </a:extLst>
          </p:cNvPr>
          <p:cNvSpPr/>
          <p:nvPr/>
        </p:nvSpPr>
        <p:spPr>
          <a:xfrm>
            <a:off x="11095030" y="953512"/>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1</a:t>
            </a:r>
          </a:p>
        </p:txBody>
      </p:sp>
      <p:sp>
        <p:nvSpPr>
          <p:cNvPr id="58" name="Oval 57">
            <a:extLst>
              <a:ext uri="{FF2B5EF4-FFF2-40B4-BE49-F238E27FC236}">
                <a16:creationId xmlns:a16="http://schemas.microsoft.com/office/drawing/2014/main" id="{BD2214BC-DE89-4E1D-C1E1-79B583C9067F}"/>
              </a:ext>
            </a:extLst>
          </p:cNvPr>
          <p:cNvSpPr/>
          <p:nvPr/>
        </p:nvSpPr>
        <p:spPr>
          <a:xfrm>
            <a:off x="8591941" y="2146524"/>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2</a:t>
            </a:r>
          </a:p>
        </p:txBody>
      </p:sp>
      <p:sp>
        <p:nvSpPr>
          <p:cNvPr id="59" name="Oval 58">
            <a:extLst>
              <a:ext uri="{FF2B5EF4-FFF2-40B4-BE49-F238E27FC236}">
                <a16:creationId xmlns:a16="http://schemas.microsoft.com/office/drawing/2014/main" id="{DD9818BC-B987-870A-3C0B-819F8BB03334}"/>
              </a:ext>
            </a:extLst>
          </p:cNvPr>
          <p:cNvSpPr/>
          <p:nvPr/>
        </p:nvSpPr>
        <p:spPr>
          <a:xfrm>
            <a:off x="11047899" y="3095818"/>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2</a:t>
            </a:r>
          </a:p>
        </p:txBody>
      </p:sp>
      <p:sp>
        <p:nvSpPr>
          <p:cNvPr id="60" name="Oval 59">
            <a:extLst>
              <a:ext uri="{FF2B5EF4-FFF2-40B4-BE49-F238E27FC236}">
                <a16:creationId xmlns:a16="http://schemas.microsoft.com/office/drawing/2014/main" id="{C95EEE0B-4548-0B97-2FF1-12910885A177}"/>
              </a:ext>
            </a:extLst>
          </p:cNvPr>
          <p:cNvSpPr/>
          <p:nvPr/>
        </p:nvSpPr>
        <p:spPr>
          <a:xfrm>
            <a:off x="3144801" y="2302604"/>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3</a:t>
            </a:r>
          </a:p>
        </p:txBody>
      </p:sp>
      <p:sp>
        <p:nvSpPr>
          <p:cNvPr id="61" name="Oval 60">
            <a:extLst>
              <a:ext uri="{FF2B5EF4-FFF2-40B4-BE49-F238E27FC236}">
                <a16:creationId xmlns:a16="http://schemas.microsoft.com/office/drawing/2014/main" id="{D713E247-B338-C3DA-8D40-762AC9C6F086}"/>
              </a:ext>
            </a:extLst>
          </p:cNvPr>
          <p:cNvSpPr/>
          <p:nvPr/>
        </p:nvSpPr>
        <p:spPr>
          <a:xfrm>
            <a:off x="3143312" y="3874653"/>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3</a:t>
            </a:r>
          </a:p>
        </p:txBody>
      </p:sp>
      <p:sp>
        <p:nvSpPr>
          <p:cNvPr id="14" name="Oval 13">
            <a:extLst>
              <a:ext uri="{FF2B5EF4-FFF2-40B4-BE49-F238E27FC236}">
                <a16:creationId xmlns:a16="http://schemas.microsoft.com/office/drawing/2014/main" id="{1DA20008-68C6-C063-1749-3E9CCE3B732B}"/>
              </a:ext>
            </a:extLst>
          </p:cNvPr>
          <p:cNvSpPr/>
          <p:nvPr/>
        </p:nvSpPr>
        <p:spPr>
          <a:xfrm>
            <a:off x="9199059" y="4067480"/>
            <a:ext cx="309570" cy="32095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3</a:t>
            </a:r>
          </a:p>
        </p:txBody>
      </p:sp>
      <p:cxnSp>
        <p:nvCxnSpPr>
          <p:cNvPr id="62" name="Straight Arrow Connector 61">
            <a:extLst>
              <a:ext uri="{FF2B5EF4-FFF2-40B4-BE49-F238E27FC236}">
                <a16:creationId xmlns:a16="http://schemas.microsoft.com/office/drawing/2014/main" id="{F45E62A1-94C9-040F-8F51-439A948368E6}"/>
              </a:ext>
            </a:extLst>
          </p:cNvPr>
          <p:cNvCxnSpPr>
            <a:cxnSpLocks/>
          </p:cNvCxnSpPr>
          <p:nvPr/>
        </p:nvCxnSpPr>
        <p:spPr>
          <a:xfrm>
            <a:off x="6101879" y="2977934"/>
            <a:ext cx="1132146" cy="911049"/>
          </a:xfrm>
          <a:prstGeom prst="straightConnector1">
            <a:avLst/>
          </a:prstGeom>
          <a:ln w="25400" cap="flat" cmpd="sng">
            <a:solidFill>
              <a:schemeClr val="dk1"/>
            </a:solidFill>
            <a:round/>
            <a:headEnd type="triangle" w="lg" len="med"/>
            <a:tailEnd type="stealth" w="lg" len="lg"/>
          </a:ln>
          <a:effectLst/>
        </p:spPr>
        <p:style>
          <a:lnRef idx="2">
            <a:schemeClr val="dk1"/>
          </a:lnRef>
          <a:fillRef idx="0">
            <a:schemeClr val="dk1"/>
          </a:fillRef>
          <a:effectRef idx="1">
            <a:schemeClr val="dk1"/>
          </a:effectRef>
          <a:fontRef idx="minor">
            <a:schemeClr val="tx1"/>
          </a:fontRef>
        </p:style>
      </p:cxnSp>
      <p:sp>
        <p:nvSpPr>
          <p:cNvPr id="58368" name="TextBox 58367">
            <a:extLst>
              <a:ext uri="{FF2B5EF4-FFF2-40B4-BE49-F238E27FC236}">
                <a16:creationId xmlns:a16="http://schemas.microsoft.com/office/drawing/2014/main" id="{65670DC8-05CF-B74F-02D9-7F55105B3929}"/>
              </a:ext>
            </a:extLst>
          </p:cNvPr>
          <p:cNvSpPr txBox="1"/>
          <p:nvPr/>
        </p:nvSpPr>
        <p:spPr>
          <a:xfrm rot="2281581">
            <a:off x="6132587" y="3128935"/>
            <a:ext cx="1276183" cy="369332"/>
          </a:xfrm>
          <a:prstGeom prst="rect">
            <a:avLst/>
          </a:prstGeom>
          <a:noFill/>
        </p:spPr>
        <p:txBody>
          <a:bodyPr wrap="none" rtlCol="0">
            <a:spAutoFit/>
          </a:bodyPr>
          <a:lstStyle/>
          <a:p>
            <a:r>
              <a:rPr lang="en-US" dirty="0"/>
              <a:t>Access data</a:t>
            </a:r>
          </a:p>
        </p:txBody>
      </p:sp>
      <p:sp>
        <p:nvSpPr>
          <p:cNvPr id="58375" name="Oval 58374">
            <a:extLst>
              <a:ext uri="{FF2B5EF4-FFF2-40B4-BE49-F238E27FC236}">
                <a16:creationId xmlns:a16="http://schemas.microsoft.com/office/drawing/2014/main" id="{FA4EC846-4B6D-7F2F-D5B0-77625B3DB771}"/>
              </a:ext>
            </a:extLst>
          </p:cNvPr>
          <p:cNvSpPr/>
          <p:nvPr/>
        </p:nvSpPr>
        <p:spPr>
          <a:xfrm>
            <a:off x="7336183" y="3363040"/>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4</a:t>
            </a:r>
          </a:p>
        </p:txBody>
      </p:sp>
      <p:sp>
        <p:nvSpPr>
          <p:cNvPr id="58377" name="Oval 58376">
            <a:extLst>
              <a:ext uri="{FF2B5EF4-FFF2-40B4-BE49-F238E27FC236}">
                <a16:creationId xmlns:a16="http://schemas.microsoft.com/office/drawing/2014/main" id="{8C9D224F-FB2A-60DF-5917-9E9B326BCBFE}"/>
              </a:ext>
            </a:extLst>
          </p:cNvPr>
          <p:cNvSpPr/>
          <p:nvPr/>
        </p:nvSpPr>
        <p:spPr>
          <a:xfrm>
            <a:off x="5028460" y="3565083"/>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5</a:t>
            </a:r>
          </a:p>
        </p:txBody>
      </p:sp>
    </p:spTree>
    <p:extLst>
      <p:ext uri="{BB962C8B-B14F-4D97-AF65-F5344CB8AC3E}">
        <p14:creationId xmlns:p14="http://schemas.microsoft.com/office/powerpoint/2010/main" val="3474760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MANUAL DATA INDEXING</a:t>
            </a:r>
          </a:p>
        </p:txBody>
      </p:sp>
      <p:sp>
        <p:nvSpPr>
          <p:cNvPr id="3" name="TextBox 2">
            <a:extLst>
              <a:ext uri="{FF2B5EF4-FFF2-40B4-BE49-F238E27FC236}">
                <a16:creationId xmlns:a16="http://schemas.microsoft.com/office/drawing/2014/main" id="{DA4A5604-5FB3-47A3-E377-4132C5E29C92}"/>
              </a:ext>
            </a:extLst>
          </p:cNvPr>
          <p:cNvSpPr txBox="1"/>
          <p:nvPr/>
        </p:nvSpPr>
        <p:spPr>
          <a:xfrm>
            <a:off x="208109" y="940517"/>
            <a:ext cx="11959646" cy="3414461"/>
          </a:xfrm>
          <a:prstGeom prst="rect">
            <a:avLst/>
          </a:prstGeom>
          <a:noFill/>
        </p:spPr>
        <p:txBody>
          <a:bodyPr wrap="square">
            <a:spAutoFit/>
          </a:bodyPr>
          <a:lstStyle/>
          <a:p>
            <a:pPr marL="342900" indent="-342900">
              <a:lnSpc>
                <a:spcPct val="130000"/>
              </a:lnSpc>
              <a:buFont typeface="Arial" panose="020B0604020202020204" pitchFamily="34" charset="0"/>
              <a:buChar char="•"/>
            </a:pPr>
            <a:r>
              <a:rPr lang="en-US" sz="2400" dirty="0"/>
              <a:t>Manual import allows registering specific files lying on a storage backend into a </a:t>
            </a:r>
            <a:r>
              <a:rPr lang="en-US" sz="2400" dirty="0" err="1"/>
              <a:t>Onedata</a:t>
            </a:r>
            <a:endParaRPr lang="en-US" sz="2400" dirty="0"/>
          </a:p>
          <a:p>
            <a:pPr marL="342900" indent="-342900">
              <a:lnSpc>
                <a:spcPct val="130000"/>
              </a:lnSpc>
              <a:buFont typeface="Arial" panose="020B0604020202020204" pitchFamily="34" charset="0"/>
              <a:buChar char="•"/>
            </a:pPr>
            <a:r>
              <a:rPr lang="en-US" sz="2400" dirty="0"/>
              <a:t>Preferred when only a part of the dataset is to be imported</a:t>
            </a:r>
          </a:p>
          <a:p>
            <a:pPr marL="342900" indent="-342900">
              <a:lnSpc>
                <a:spcPct val="130000"/>
              </a:lnSpc>
              <a:buFont typeface="Arial" panose="020B0604020202020204" pitchFamily="34" charset="0"/>
              <a:buChar char="•"/>
            </a:pPr>
            <a:r>
              <a:rPr lang="en-US" sz="2400" dirty="0"/>
              <a:t>Upon registration, the file becomes accessible in </a:t>
            </a:r>
            <a:r>
              <a:rPr lang="en-US" sz="2400" dirty="0" err="1"/>
              <a:t>Onedata</a:t>
            </a:r>
            <a:r>
              <a:rPr lang="en-US" sz="2400" dirty="0"/>
              <a:t> under the requested path </a:t>
            </a:r>
          </a:p>
          <a:p>
            <a:pPr marL="342900" indent="-342900">
              <a:lnSpc>
                <a:spcPct val="130000"/>
              </a:lnSpc>
              <a:buFont typeface="Arial" panose="020B0604020202020204" pitchFamily="34" charset="0"/>
              <a:buChar char="•"/>
            </a:pPr>
            <a:r>
              <a:rPr lang="en-US" sz="2400" dirty="0"/>
              <a:t>No data is copied in the process - a metadata entry is created in the space, containing a reference to the external storage.</a:t>
            </a:r>
          </a:p>
          <a:p>
            <a:pPr marL="342900" indent="-342900">
              <a:lnSpc>
                <a:spcPct val="130000"/>
              </a:lnSpc>
              <a:buFont typeface="Arial" panose="020B0604020202020204" pitchFamily="34" charset="0"/>
              <a:buChar char="•"/>
            </a:pPr>
            <a:r>
              <a:rPr lang="en-US" sz="2400" dirty="0"/>
              <a:t>Manual storage import is supported on the following storage backends: POSIX, </a:t>
            </a:r>
            <a:r>
              <a:rPr lang="en-US" sz="2400" dirty="0" err="1"/>
              <a:t>GlusterFS</a:t>
            </a:r>
            <a:r>
              <a:rPr lang="en-US" sz="2400" dirty="0"/>
              <a:t>, WebDAV, </a:t>
            </a:r>
            <a:r>
              <a:rPr lang="en-US" sz="2400" dirty="0" err="1"/>
              <a:t>XRootD</a:t>
            </a:r>
            <a:r>
              <a:rPr lang="en-US" sz="2400" dirty="0"/>
              <a:t>, HTTP, S3, Swift, </a:t>
            </a:r>
            <a:r>
              <a:rPr lang="en-US" sz="2400" dirty="0" err="1"/>
              <a:t>Ceph</a:t>
            </a:r>
            <a:r>
              <a:rPr lang="en-US" sz="2400" dirty="0"/>
              <a:t> RADOS</a:t>
            </a:r>
          </a:p>
        </p:txBody>
      </p:sp>
      <p:pic>
        <p:nvPicPr>
          <p:cNvPr id="6" name="Picture 5">
            <a:extLst>
              <a:ext uri="{FF2B5EF4-FFF2-40B4-BE49-F238E27FC236}">
                <a16:creationId xmlns:a16="http://schemas.microsoft.com/office/drawing/2014/main" id="{09E36220-997F-48E2-4E53-27F099A0D8D3}"/>
              </a:ext>
            </a:extLst>
          </p:cNvPr>
          <p:cNvPicPr>
            <a:picLocks noChangeAspect="1"/>
          </p:cNvPicPr>
          <p:nvPr/>
        </p:nvPicPr>
        <p:blipFill>
          <a:blip r:embed="rId2"/>
          <a:stretch>
            <a:fillRect/>
          </a:stretch>
        </p:blipFill>
        <p:spPr>
          <a:xfrm>
            <a:off x="124598" y="4689436"/>
            <a:ext cx="12032766" cy="1554796"/>
          </a:xfrm>
          <a:prstGeom prst="rect">
            <a:avLst/>
          </a:prstGeom>
        </p:spPr>
      </p:pic>
    </p:spTree>
    <p:extLst>
      <p:ext uri="{BB962C8B-B14F-4D97-AF65-F5344CB8AC3E}">
        <p14:creationId xmlns:p14="http://schemas.microsoft.com/office/powerpoint/2010/main" val="3843112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AUTO CLEANING &amp; FILE POPULARITY </a:t>
            </a:r>
          </a:p>
        </p:txBody>
      </p:sp>
      <p:pic>
        <p:nvPicPr>
          <p:cNvPr id="15362" name="Picture 2" descr="screen-auto-cleaning-tab">
            <a:extLst>
              <a:ext uri="{FF2B5EF4-FFF2-40B4-BE49-F238E27FC236}">
                <a16:creationId xmlns:a16="http://schemas.microsoft.com/office/drawing/2014/main" id="{3726816C-C30D-0E3C-6B51-1A744A573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2" y="1156278"/>
            <a:ext cx="12188825" cy="539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755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RICH COLLECTION OF </a:t>
            </a:r>
            <a:r>
              <a:rPr lang="pl-PL" sz="3200" b="1" dirty="0" err="1">
                <a:solidFill>
                  <a:schemeClr val="bg1"/>
                </a:solidFill>
              </a:rPr>
              <a:t>APIs</a:t>
            </a:r>
            <a:endParaRPr lang="pl-PL" sz="3200" b="1" dirty="0">
              <a:solidFill>
                <a:schemeClr val="bg1"/>
              </a:solidFill>
            </a:endParaRPr>
          </a:p>
        </p:txBody>
      </p:sp>
      <p:sp>
        <p:nvSpPr>
          <p:cNvPr id="2" name="TextBox 1">
            <a:extLst>
              <a:ext uri="{FF2B5EF4-FFF2-40B4-BE49-F238E27FC236}">
                <a16:creationId xmlns:a16="http://schemas.microsoft.com/office/drawing/2014/main" id="{61582BB1-D033-FDF8-DFFA-53E728615ED0}"/>
              </a:ext>
            </a:extLst>
          </p:cNvPr>
          <p:cNvSpPr txBox="1"/>
          <p:nvPr/>
        </p:nvSpPr>
        <p:spPr>
          <a:xfrm>
            <a:off x="208109" y="1075600"/>
            <a:ext cx="11959646" cy="4854855"/>
          </a:xfrm>
          <a:prstGeom prst="rect">
            <a:avLst/>
          </a:prstGeom>
          <a:noFill/>
        </p:spPr>
        <p:txBody>
          <a:bodyPr wrap="square">
            <a:spAutoFit/>
          </a:bodyPr>
          <a:lstStyle/>
          <a:p>
            <a:pPr>
              <a:lnSpc>
                <a:spcPct val="130000"/>
              </a:lnSpc>
            </a:pPr>
            <a:r>
              <a:rPr lang="en-GB" sz="2400" dirty="0"/>
              <a:t>Integrate external tools using rich API interfaces with data management platform and build more complex environments for data processing:</a:t>
            </a:r>
          </a:p>
          <a:p>
            <a:pPr marL="342900" indent="-342900">
              <a:lnSpc>
                <a:spcPct val="130000"/>
              </a:lnSpc>
              <a:buFont typeface="Arial" panose="020B0604020202020204" pitchFamily="34" charset="0"/>
              <a:buChar char="•"/>
            </a:pPr>
            <a:endParaRPr lang="en-GB" sz="2400" dirty="0"/>
          </a:p>
          <a:p>
            <a:pPr marL="342900" indent="-342900">
              <a:lnSpc>
                <a:spcPct val="130000"/>
              </a:lnSpc>
              <a:buFont typeface="Arial" panose="020B0604020202020204" pitchFamily="34" charset="0"/>
              <a:buChar char="•"/>
            </a:pPr>
            <a:r>
              <a:rPr lang="en-GB" sz="2400" dirty="0"/>
              <a:t>APIs for all operations</a:t>
            </a:r>
          </a:p>
          <a:p>
            <a:pPr marL="342900" indent="-342900">
              <a:lnSpc>
                <a:spcPct val="130000"/>
              </a:lnSpc>
              <a:buFont typeface="Arial" panose="020B0604020202020204" pitchFamily="34" charset="0"/>
              <a:buChar char="•"/>
            </a:pPr>
            <a:r>
              <a:rPr lang="en-GB" sz="2400" dirty="0"/>
              <a:t>APIs for full eventually consistent integration with external systems</a:t>
            </a:r>
          </a:p>
          <a:p>
            <a:pPr marL="342900" indent="-342900">
              <a:lnSpc>
                <a:spcPct val="130000"/>
              </a:lnSpc>
              <a:buFont typeface="Arial" panose="020B0604020202020204" pitchFamily="34" charset="0"/>
              <a:buChar char="•"/>
            </a:pPr>
            <a:r>
              <a:rPr lang="en-GB" sz="2400" dirty="0"/>
              <a:t>API for data locality and replication</a:t>
            </a:r>
          </a:p>
          <a:p>
            <a:pPr marL="342900" indent="-342900">
              <a:lnSpc>
                <a:spcPct val="130000"/>
              </a:lnSpc>
              <a:buFont typeface="Arial" panose="020B0604020202020204" pitchFamily="34" charset="0"/>
              <a:buChar char="•"/>
            </a:pPr>
            <a:r>
              <a:rPr lang="en-GB" sz="2400" dirty="0"/>
              <a:t>Flexible permission checking for APIs</a:t>
            </a:r>
          </a:p>
          <a:p>
            <a:pPr marL="342900" indent="-342900">
              <a:lnSpc>
                <a:spcPct val="130000"/>
              </a:lnSpc>
              <a:buFont typeface="Arial" panose="020B0604020202020204" pitchFamily="34" charset="0"/>
              <a:buChar char="•"/>
            </a:pPr>
            <a:r>
              <a:rPr lang="en-GB" sz="2400" dirty="0"/>
              <a:t>API fully described using Swagger for generation of clients</a:t>
            </a:r>
            <a:br>
              <a:rPr lang="en-GB" sz="2400" dirty="0"/>
            </a:br>
            <a:r>
              <a:rPr lang="en-GB" sz="2400" dirty="0"/>
              <a:t>based on API specification</a:t>
            </a:r>
          </a:p>
          <a:p>
            <a:pPr marL="342900" indent="-342900">
              <a:lnSpc>
                <a:spcPct val="130000"/>
              </a:lnSpc>
              <a:buFont typeface="Arial" panose="020B0604020202020204" pitchFamily="34" charset="0"/>
              <a:buChar char="•"/>
            </a:pPr>
            <a:r>
              <a:rPr lang="en-GB" sz="2400" dirty="0"/>
              <a:t>Easy to use simple command line clients for REST API</a:t>
            </a:r>
          </a:p>
        </p:txBody>
      </p:sp>
      <p:pic>
        <p:nvPicPr>
          <p:cNvPr id="3" name="Picture 2">
            <a:extLst>
              <a:ext uri="{FF2B5EF4-FFF2-40B4-BE49-F238E27FC236}">
                <a16:creationId xmlns:a16="http://schemas.microsoft.com/office/drawing/2014/main" id="{BA6E5698-D240-7214-7647-755C0360C035}"/>
              </a:ext>
            </a:extLst>
          </p:cNvPr>
          <p:cNvPicPr>
            <a:picLocks noChangeAspect="1"/>
          </p:cNvPicPr>
          <p:nvPr/>
        </p:nvPicPr>
        <p:blipFill>
          <a:blip r:embed="rId2"/>
          <a:stretch>
            <a:fillRect/>
          </a:stretch>
        </p:blipFill>
        <p:spPr>
          <a:xfrm>
            <a:off x="7985626" y="3709688"/>
            <a:ext cx="4234084" cy="3152041"/>
          </a:xfrm>
          <a:prstGeom prst="rect">
            <a:avLst/>
          </a:prstGeom>
        </p:spPr>
      </p:pic>
    </p:spTree>
    <p:extLst>
      <p:ext uri="{BB962C8B-B14F-4D97-AF65-F5344CB8AC3E}">
        <p14:creationId xmlns:p14="http://schemas.microsoft.com/office/powerpoint/2010/main" val="2031748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4357892"/>
            <a:ext cx="90714" cy="412262"/>
          </a:xfrm>
          <a:prstGeom prst="rect">
            <a:avLst/>
          </a:prstGeom>
          <a:solidFill>
            <a:srgbClr val="E63E4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2" name="Symbol zastępczy numeru slajdu 1"/>
          <p:cNvSpPr>
            <a:spLocks noGrp="1"/>
          </p:cNvSpPr>
          <p:nvPr>
            <p:ph type="sldNum" sz="quarter" idx="12"/>
          </p:nvPr>
        </p:nvSpPr>
        <p:spPr/>
        <p:txBody>
          <a:bodyPr/>
          <a:lstStyle/>
          <a:p>
            <a:fld id="{B01D25E1-3CBC-794F-A471-A8DF5859C9A5}" type="slidenum">
              <a:rPr lang="pl-PL" smtClean="0"/>
              <a:t>27</a:t>
            </a:fld>
            <a:endParaRPr lang="pl-PL"/>
          </a:p>
        </p:txBody>
      </p:sp>
      <p:sp>
        <p:nvSpPr>
          <p:cNvPr id="3" name="Prostokąt 2"/>
          <p:cNvSpPr/>
          <p:nvPr/>
        </p:nvSpPr>
        <p:spPr>
          <a:xfrm>
            <a:off x="0" y="0"/>
            <a:ext cx="12291774" cy="7017926"/>
          </a:xfrm>
          <a:prstGeom prst="rect">
            <a:avLst/>
          </a:prstGeom>
          <a:solidFill>
            <a:srgbClr val="2513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5" name="Tytuł 1"/>
          <p:cNvSpPr>
            <a:spLocks noGrp="1"/>
          </p:cNvSpPr>
          <p:nvPr>
            <p:ph type="title"/>
          </p:nvPr>
        </p:nvSpPr>
        <p:spPr>
          <a:xfrm>
            <a:off x="447674" y="3027626"/>
            <a:ext cx="11311572" cy="874712"/>
          </a:xfrm>
        </p:spPr>
        <p:txBody>
          <a:bodyPr>
            <a:normAutofit fontScale="90000"/>
          </a:bodyPr>
          <a:lstStyle/>
          <a:p>
            <a:pPr algn="ctr"/>
            <a:r>
              <a:rPr lang="pl-PL" cap="small" dirty="0">
                <a:solidFill>
                  <a:schemeClr val="bg1"/>
                </a:solidFill>
              </a:rPr>
              <a:t>THIRD USECASE:</a:t>
            </a:r>
            <a:br>
              <a:rPr lang="pl-PL" cap="small" dirty="0">
                <a:solidFill>
                  <a:schemeClr val="bg1"/>
                </a:solidFill>
              </a:rPr>
            </a:br>
            <a:br>
              <a:rPr lang="pl-PL" cap="small" dirty="0">
                <a:solidFill>
                  <a:schemeClr val="bg1"/>
                </a:solidFill>
              </a:rPr>
            </a:br>
            <a:r>
              <a:rPr lang="pl-PL" cap="small" dirty="0">
                <a:solidFill>
                  <a:schemeClr val="bg1"/>
                </a:solidFill>
              </a:rPr>
              <a:t>PROCESING OF LARGE MUSEAL DATASETS</a:t>
            </a:r>
            <a:br>
              <a:rPr lang="pl-PL" cap="small" dirty="0">
                <a:solidFill>
                  <a:schemeClr val="bg1"/>
                </a:solidFill>
              </a:rPr>
            </a:br>
            <a:endParaRPr lang="pl-PL" sz="3600" b="1" dirty="0">
              <a:solidFill>
                <a:schemeClr val="bg1"/>
              </a:solidFill>
            </a:endParaRPr>
          </a:p>
        </p:txBody>
      </p:sp>
    </p:spTree>
    <p:extLst>
      <p:ext uri="{BB962C8B-B14F-4D97-AF65-F5344CB8AC3E}">
        <p14:creationId xmlns:p14="http://schemas.microsoft.com/office/powerpoint/2010/main" val="2341740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4" name="Picture 28" descr="Do pobrania | NAC">
            <a:extLst>
              <a:ext uri="{FF2B5EF4-FFF2-40B4-BE49-F238E27FC236}">
                <a16:creationId xmlns:a16="http://schemas.microsoft.com/office/drawing/2014/main" id="{92336404-BB6A-2E16-35DD-E1E7207AF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776" y="182008"/>
            <a:ext cx="3842526" cy="2018352"/>
          </a:xfrm>
          <a:prstGeom prst="rect">
            <a:avLst/>
          </a:prstGeom>
          <a:noFill/>
          <a:extLst>
            <a:ext uri="{909E8E84-426E-40DD-AFC4-6F175D3DCCD1}">
              <a14:hiddenFill xmlns:a14="http://schemas.microsoft.com/office/drawing/2010/main">
                <a:solidFill>
                  <a:srgbClr val="FFFFFF"/>
                </a:solidFill>
              </a14:hiddenFill>
            </a:ext>
          </a:extLst>
        </p:spPr>
      </p:pic>
      <p:sp>
        <p:nvSpPr>
          <p:cNvPr id="8235" name="TextBox 8234">
            <a:extLst>
              <a:ext uri="{FF2B5EF4-FFF2-40B4-BE49-F238E27FC236}">
                <a16:creationId xmlns:a16="http://schemas.microsoft.com/office/drawing/2014/main" id="{1EE9E90E-ABDC-A87D-FC9D-5CC7DB652627}"/>
              </a:ext>
            </a:extLst>
          </p:cNvPr>
          <p:cNvSpPr txBox="1"/>
          <p:nvPr/>
        </p:nvSpPr>
        <p:spPr>
          <a:xfrm>
            <a:off x="2421592" y="1728863"/>
            <a:ext cx="2863669" cy="369332"/>
          </a:xfrm>
          <a:prstGeom prst="rect">
            <a:avLst/>
          </a:prstGeom>
          <a:noFill/>
        </p:spPr>
        <p:txBody>
          <a:bodyPr wrap="none" rtlCol="0">
            <a:spAutoFit/>
          </a:bodyPr>
          <a:lstStyle/>
          <a:p>
            <a:r>
              <a:rPr lang="en-US" dirty="0"/>
              <a:t> NATIONAL DIGITAL ARCHIVE</a:t>
            </a:r>
          </a:p>
        </p:txBody>
      </p:sp>
      <p:pic>
        <p:nvPicPr>
          <p:cNvPr id="8236" name="Picture 30">
            <a:extLst>
              <a:ext uri="{FF2B5EF4-FFF2-40B4-BE49-F238E27FC236}">
                <a16:creationId xmlns:a16="http://schemas.microsoft.com/office/drawing/2014/main" id="{F241F003-5410-1A24-C9AA-37F336272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801" y="728339"/>
            <a:ext cx="2694682" cy="839500"/>
          </a:xfrm>
          <a:prstGeom prst="rect">
            <a:avLst/>
          </a:prstGeom>
          <a:noFill/>
          <a:extLst>
            <a:ext uri="{909E8E84-426E-40DD-AFC4-6F175D3DCCD1}">
              <a14:hiddenFill xmlns:a14="http://schemas.microsoft.com/office/drawing/2010/main">
                <a:solidFill>
                  <a:srgbClr val="FFFFFF"/>
                </a:solidFill>
              </a14:hiddenFill>
            </a:ext>
          </a:extLst>
        </p:spPr>
      </p:pic>
      <p:sp>
        <p:nvSpPr>
          <p:cNvPr id="8237" name="TextBox 8236">
            <a:extLst>
              <a:ext uri="{FF2B5EF4-FFF2-40B4-BE49-F238E27FC236}">
                <a16:creationId xmlns:a16="http://schemas.microsoft.com/office/drawing/2014/main" id="{C3C2441F-D974-DA9E-12B7-1FD01BA6FEFF}"/>
              </a:ext>
            </a:extLst>
          </p:cNvPr>
          <p:cNvSpPr txBox="1"/>
          <p:nvPr/>
        </p:nvSpPr>
        <p:spPr>
          <a:xfrm>
            <a:off x="6182574" y="1739864"/>
            <a:ext cx="2082045" cy="369332"/>
          </a:xfrm>
          <a:prstGeom prst="rect">
            <a:avLst/>
          </a:prstGeom>
          <a:noFill/>
        </p:spPr>
        <p:txBody>
          <a:bodyPr wrap="none" rtlCol="0">
            <a:spAutoFit/>
          </a:bodyPr>
          <a:lstStyle/>
          <a:p>
            <a:r>
              <a:rPr lang="en-US" dirty="0"/>
              <a:t> NATIONAL LIBRARY </a:t>
            </a:r>
          </a:p>
        </p:txBody>
      </p:sp>
      <p:pic>
        <p:nvPicPr>
          <p:cNvPr id="8238" name="Picture 32" descr="Muzeum Narodowe w Krakowie New Logo PNG vector in SVG, PDF, AI ...">
            <a:extLst>
              <a:ext uri="{FF2B5EF4-FFF2-40B4-BE49-F238E27FC236}">
                <a16:creationId xmlns:a16="http://schemas.microsoft.com/office/drawing/2014/main" id="{DB11480B-246A-F6D1-4431-A4EE94A88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5478" y="385430"/>
            <a:ext cx="1959697" cy="1470794"/>
          </a:xfrm>
          <a:prstGeom prst="rect">
            <a:avLst/>
          </a:prstGeom>
          <a:noFill/>
          <a:extLst>
            <a:ext uri="{909E8E84-426E-40DD-AFC4-6F175D3DCCD1}">
              <a14:hiddenFill xmlns:a14="http://schemas.microsoft.com/office/drawing/2010/main">
                <a:solidFill>
                  <a:srgbClr val="FFFFFF"/>
                </a:solidFill>
              </a14:hiddenFill>
            </a:ext>
          </a:extLst>
        </p:spPr>
      </p:pic>
      <p:sp>
        <p:nvSpPr>
          <p:cNvPr id="8239" name="TextBox 8238">
            <a:extLst>
              <a:ext uri="{FF2B5EF4-FFF2-40B4-BE49-F238E27FC236}">
                <a16:creationId xmlns:a16="http://schemas.microsoft.com/office/drawing/2014/main" id="{AB85BC29-8E23-88F9-01E8-BEE2AFF0DCF2}"/>
              </a:ext>
            </a:extLst>
          </p:cNvPr>
          <p:cNvSpPr txBox="1"/>
          <p:nvPr/>
        </p:nvSpPr>
        <p:spPr>
          <a:xfrm>
            <a:off x="9499939" y="1587801"/>
            <a:ext cx="2370777" cy="646331"/>
          </a:xfrm>
          <a:prstGeom prst="rect">
            <a:avLst/>
          </a:prstGeom>
          <a:noFill/>
        </p:spPr>
        <p:txBody>
          <a:bodyPr wrap="none" rtlCol="0">
            <a:spAutoFit/>
          </a:bodyPr>
          <a:lstStyle/>
          <a:p>
            <a:pPr algn="ctr"/>
            <a:r>
              <a:rPr lang="en-US" dirty="0"/>
              <a:t>NATIONAL MUSEUM IN</a:t>
            </a:r>
          </a:p>
          <a:p>
            <a:pPr algn="ctr"/>
            <a:r>
              <a:rPr lang="en-US" dirty="0"/>
              <a:t>KRAKOW</a:t>
            </a:r>
          </a:p>
        </p:txBody>
      </p:sp>
      <p:sp>
        <p:nvSpPr>
          <p:cNvPr id="8242" name="TextBox 8241">
            <a:extLst>
              <a:ext uri="{FF2B5EF4-FFF2-40B4-BE49-F238E27FC236}">
                <a16:creationId xmlns:a16="http://schemas.microsoft.com/office/drawing/2014/main" id="{4DF4DC32-849B-5A3F-2F25-B273F78DF668}"/>
              </a:ext>
            </a:extLst>
          </p:cNvPr>
          <p:cNvSpPr txBox="1"/>
          <p:nvPr/>
        </p:nvSpPr>
        <p:spPr>
          <a:xfrm>
            <a:off x="116932" y="2648325"/>
            <a:ext cx="11679289" cy="461665"/>
          </a:xfrm>
          <a:prstGeom prst="rect">
            <a:avLst/>
          </a:prstGeom>
          <a:noFill/>
        </p:spPr>
        <p:txBody>
          <a:bodyPr wrap="square">
            <a:spAutoFit/>
          </a:bodyPr>
          <a:lstStyle/>
          <a:p>
            <a:r>
              <a:rPr lang="en-GB" sz="2400" b="0" i="0" dirty="0">
                <a:effectLst/>
                <a:latin typeface="Arial" panose="020B0604020202020204" pitchFamily="34" charset="0"/>
              </a:rPr>
              <a:t>Number of files 	</a:t>
            </a:r>
            <a:r>
              <a:rPr lang="en-GB" sz="2400" dirty="0">
                <a:latin typeface="Arial" panose="020B0604020202020204" pitchFamily="34" charset="0"/>
              </a:rPr>
              <a:t>        </a:t>
            </a:r>
            <a:r>
              <a:rPr lang="en-GB" sz="2400" b="0" i="0" dirty="0">
                <a:effectLst/>
                <a:latin typeface="Arial" panose="020B0604020202020204" pitchFamily="34" charset="0"/>
              </a:rPr>
              <a:t>4 millions				</a:t>
            </a:r>
            <a:r>
              <a:rPr lang="en-GB" sz="2400" dirty="0">
                <a:latin typeface="Arial" panose="020B0604020202020204" pitchFamily="34" charset="0"/>
              </a:rPr>
              <a:t>     </a:t>
            </a:r>
            <a:r>
              <a:rPr lang="en-GB" sz="2400" b="0" i="0" dirty="0">
                <a:effectLst/>
                <a:latin typeface="Arial" panose="020B0604020202020204" pitchFamily="34" charset="0"/>
              </a:rPr>
              <a:t>3 millions		                  37 millions</a:t>
            </a:r>
            <a:endParaRPr lang="en-US" sz="2400" dirty="0"/>
          </a:p>
        </p:txBody>
      </p:sp>
      <p:sp>
        <p:nvSpPr>
          <p:cNvPr id="8245" name="TextBox 8244">
            <a:extLst>
              <a:ext uri="{FF2B5EF4-FFF2-40B4-BE49-F238E27FC236}">
                <a16:creationId xmlns:a16="http://schemas.microsoft.com/office/drawing/2014/main" id="{D6DF2243-DCC4-80EA-3991-E1D15A13BCD6}"/>
              </a:ext>
            </a:extLst>
          </p:cNvPr>
          <p:cNvSpPr txBox="1"/>
          <p:nvPr/>
        </p:nvSpPr>
        <p:spPr>
          <a:xfrm>
            <a:off x="153111" y="3309082"/>
            <a:ext cx="11643110" cy="461665"/>
          </a:xfrm>
          <a:prstGeom prst="rect">
            <a:avLst/>
          </a:prstGeom>
          <a:noFill/>
        </p:spPr>
        <p:txBody>
          <a:bodyPr wrap="square">
            <a:spAutoFit/>
          </a:bodyPr>
          <a:lstStyle/>
          <a:p>
            <a:r>
              <a:rPr lang="en-GB" sz="2400" b="0" i="0" dirty="0">
                <a:effectLst/>
                <a:latin typeface="Arial" panose="020B0604020202020204" pitchFamily="34" charset="0"/>
              </a:rPr>
              <a:t>Number of </a:t>
            </a:r>
            <a:r>
              <a:rPr lang="en-GB" sz="2400" b="0" i="0" dirty="0" err="1">
                <a:effectLst/>
                <a:latin typeface="Arial" panose="020B0604020202020204" pitchFamily="34" charset="0"/>
              </a:rPr>
              <a:t>dirs</a:t>
            </a:r>
            <a:r>
              <a:rPr lang="en-GB" sz="2400" b="0" i="0" dirty="0">
                <a:effectLst/>
                <a:latin typeface="Arial" panose="020B0604020202020204" pitchFamily="34" charset="0"/>
              </a:rPr>
              <a:t> 		</a:t>
            </a:r>
            <a:r>
              <a:rPr lang="en-GB" sz="2400" dirty="0">
                <a:latin typeface="Arial" panose="020B0604020202020204" pitchFamily="34" charset="0"/>
              </a:rPr>
              <a:t>        </a:t>
            </a:r>
            <a:r>
              <a:rPr lang="en-GB" sz="2400" b="0" i="0" dirty="0">
                <a:effectLst/>
                <a:latin typeface="Arial" panose="020B0604020202020204" pitchFamily="34" charset="0"/>
              </a:rPr>
              <a:t>1							 33667 				 </a:t>
            </a:r>
            <a:r>
              <a:rPr lang="en-GB" sz="2400" dirty="0">
                <a:latin typeface="Arial" panose="020B0604020202020204" pitchFamily="34" charset="0"/>
              </a:rPr>
              <a:t>       </a:t>
            </a:r>
            <a:r>
              <a:rPr lang="en-GB" sz="2400" b="0" i="0" dirty="0">
                <a:effectLst/>
                <a:latin typeface="Arial" panose="020B0604020202020204" pitchFamily="34" charset="0"/>
              </a:rPr>
              <a:t>154578</a:t>
            </a:r>
            <a:endParaRPr lang="en-US" sz="2400" dirty="0"/>
          </a:p>
        </p:txBody>
      </p:sp>
      <p:sp>
        <p:nvSpPr>
          <p:cNvPr id="8246" name="TextBox 8245">
            <a:extLst>
              <a:ext uri="{FF2B5EF4-FFF2-40B4-BE49-F238E27FC236}">
                <a16:creationId xmlns:a16="http://schemas.microsoft.com/office/drawing/2014/main" id="{1B6BF120-DCDD-CE90-8DF3-98E129C6F154}"/>
              </a:ext>
            </a:extLst>
          </p:cNvPr>
          <p:cNvSpPr txBox="1"/>
          <p:nvPr/>
        </p:nvSpPr>
        <p:spPr>
          <a:xfrm>
            <a:off x="153111" y="3944817"/>
            <a:ext cx="11643110" cy="461665"/>
          </a:xfrm>
          <a:prstGeom prst="rect">
            <a:avLst/>
          </a:prstGeom>
          <a:noFill/>
        </p:spPr>
        <p:txBody>
          <a:bodyPr wrap="square">
            <a:spAutoFit/>
          </a:bodyPr>
          <a:lstStyle/>
          <a:p>
            <a:r>
              <a:rPr lang="en-GB" sz="2400" b="0" i="0" dirty="0">
                <a:effectLst/>
                <a:latin typeface="Arial" panose="020B0604020202020204" pitchFamily="34" charset="0"/>
              </a:rPr>
              <a:t>Size			 	        2068 TB					      960 </a:t>
            </a:r>
            <a:r>
              <a:rPr lang="en-GB" sz="2400" dirty="0">
                <a:latin typeface="Arial" panose="020B0604020202020204" pitchFamily="34" charset="0"/>
              </a:rPr>
              <a:t>TB</a:t>
            </a:r>
            <a:r>
              <a:rPr lang="en-GB" sz="2400" b="0" i="0" dirty="0">
                <a:effectLst/>
                <a:latin typeface="Arial" panose="020B0604020202020204" pitchFamily="34" charset="0"/>
              </a:rPr>
              <a:t>			 	</a:t>
            </a:r>
            <a:r>
              <a:rPr lang="en-GB" sz="2400" dirty="0">
                <a:latin typeface="Arial" panose="020B0604020202020204" pitchFamily="34" charset="0"/>
              </a:rPr>
              <a:t>          </a:t>
            </a:r>
            <a:r>
              <a:rPr lang="en-GB" sz="2400" b="0" i="0" dirty="0">
                <a:effectLst/>
                <a:latin typeface="Arial" panose="020B0604020202020204" pitchFamily="34" charset="0"/>
              </a:rPr>
              <a:t>13 TB</a:t>
            </a:r>
            <a:endParaRPr lang="en-US" sz="2400" dirty="0"/>
          </a:p>
        </p:txBody>
      </p:sp>
      <p:sp>
        <p:nvSpPr>
          <p:cNvPr id="8247" name="TextBox 8246">
            <a:extLst>
              <a:ext uri="{FF2B5EF4-FFF2-40B4-BE49-F238E27FC236}">
                <a16:creationId xmlns:a16="http://schemas.microsoft.com/office/drawing/2014/main" id="{CD7A5E9C-B0EA-CC12-E216-2BD4DF339719}"/>
              </a:ext>
            </a:extLst>
          </p:cNvPr>
          <p:cNvSpPr txBox="1"/>
          <p:nvPr/>
        </p:nvSpPr>
        <p:spPr>
          <a:xfrm>
            <a:off x="153111" y="5270199"/>
            <a:ext cx="11643110" cy="461665"/>
          </a:xfrm>
          <a:prstGeom prst="rect">
            <a:avLst/>
          </a:prstGeom>
          <a:noFill/>
        </p:spPr>
        <p:txBody>
          <a:bodyPr wrap="square">
            <a:spAutoFit/>
          </a:bodyPr>
          <a:lstStyle/>
          <a:p>
            <a:r>
              <a:rPr lang="en-GB" sz="2400" b="0" i="0" dirty="0">
                <a:effectLst/>
                <a:latin typeface="Arial" panose="020B0604020202020204" pitchFamily="34" charset="0"/>
              </a:rPr>
              <a:t>In Total: 44 million files and 3 Petabytes of data.</a:t>
            </a:r>
            <a:endParaRPr lang="en-US" sz="2400" dirty="0"/>
          </a:p>
        </p:txBody>
      </p:sp>
      <p:cxnSp>
        <p:nvCxnSpPr>
          <p:cNvPr id="3" name="Straight Connector 2">
            <a:extLst>
              <a:ext uri="{FF2B5EF4-FFF2-40B4-BE49-F238E27FC236}">
                <a16:creationId xmlns:a16="http://schemas.microsoft.com/office/drawing/2014/main" id="{9D5EF050-8B05-E927-D00B-AA48951DCDA6}"/>
              </a:ext>
            </a:extLst>
          </p:cNvPr>
          <p:cNvCxnSpPr>
            <a:cxnSpLocks/>
          </p:cNvCxnSpPr>
          <p:nvPr/>
        </p:nvCxnSpPr>
        <p:spPr>
          <a:xfrm flipV="1">
            <a:off x="0" y="2283266"/>
            <a:ext cx="12188825" cy="2706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3906D0C7-2D50-F044-5581-BDDA4AB50FF0}"/>
              </a:ext>
            </a:extLst>
          </p:cNvPr>
          <p:cNvCxnSpPr>
            <a:cxnSpLocks/>
          </p:cNvCxnSpPr>
          <p:nvPr/>
        </p:nvCxnSpPr>
        <p:spPr>
          <a:xfrm flipV="1">
            <a:off x="0" y="4779613"/>
            <a:ext cx="12188825" cy="2706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C2D02A46-AF77-A169-F106-5060A77C8391}"/>
              </a:ext>
            </a:extLst>
          </p:cNvPr>
          <p:cNvCxnSpPr>
            <a:cxnSpLocks/>
          </p:cNvCxnSpPr>
          <p:nvPr/>
        </p:nvCxnSpPr>
        <p:spPr>
          <a:xfrm flipV="1">
            <a:off x="5431971" y="2194069"/>
            <a:ext cx="0" cy="261261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C08EAE7-1651-F070-0782-3FAEE32B3CDB}"/>
              </a:ext>
            </a:extLst>
          </p:cNvPr>
          <p:cNvCxnSpPr>
            <a:cxnSpLocks/>
          </p:cNvCxnSpPr>
          <p:nvPr/>
        </p:nvCxnSpPr>
        <p:spPr>
          <a:xfrm flipV="1">
            <a:off x="9111343" y="2194069"/>
            <a:ext cx="0" cy="258592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C067091-44CB-C7A1-835A-4249C1084725}"/>
              </a:ext>
            </a:extLst>
          </p:cNvPr>
          <p:cNvCxnSpPr>
            <a:cxnSpLocks/>
          </p:cNvCxnSpPr>
          <p:nvPr/>
        </p:nvCxnSpPr>
        <p:spPr>
          <a:xfrm flipV="1">
            <a:off x="2383971" y="2194069"/>
            <a:ext cx="0" cy="259907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AEC9AE2-1CE9-86DF-A0DC-401083182A69}"/>
              </a:ext>
            </a:extLst>
          </p:cNvPr>
          <p:cNvSpPr txBox="1"/>
          <p:nvPr/>
        </p:nvSpPr>
        <p:spPr>
          <a:xfrm>
            <a:off x="153111" y="5845272"/>
            <a:ext cx="11643110" cy="461665"/>
          </a:xfrm>
          <a:prstGeom prst="rect">
            <a:avLst/>
          </a:prstGeom>
          <a:noFill/>
        </p:spPr>
        <p:txBody>
          <a:bodyPr wrap="square">
            <a:spAutoFit/>
          </a:bodyPr>
          <a:lstStyle/>
          <a:p>
            <a:r>
              <a:rPr lang="en-GB" sz="2400" b="0" i="0" dirty="0">
                <a:effectLst/>
                <a:latin typeface="Arial" panose="020B0604020202020204" pitchFamily="34" charset="0"/>
              </a:rPr>
              <a:t>Planned: 100 million files and 10 Petabytes of data.</a:t>
            </a:r>
            <a:endParaRPr lang="en-US" sz="2400" dirty="0"/>
          </a:p>
        </p:txBody>
      </p:sp>
    </p:spTree>
    <p:extLst>
      <p:ext uri="{BB962C8B-B14F-4D97-AF65-F5344CB8AC3E}">
        <p14:creationId xmlns:p14="http://schemas.microsoft.com/office/powerpoint/2010/main" val="3036016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PROJECT REQUIRMENTS AND OBJECTIVE</a:t>
            </a:r>
          </a:p>
        </p:txBody>
      </p:sp>
      <p:sp>
        <p:nvSpPr>
          <p:cNvPr id="3" name="TextBox 2">
            <a:extLst>
              <a:ext uri="{FF2B5EF4-FFF2-40B4-BE49-F238E27FC236}">
                <a16:creationId xmlns:a16="http://schemas.microsoft.com/office/drawing/2014/main" id="{DA4A5604-5FB3-47A3-E377-4132C5E29C92}"/>
              </a:ext>
            </a:extLst>
          </p:cNvPr>
          <p:cNvSpPr txBox="1"/>
          <p:nvPr/>
        </p:nvSpPr>
        <p:spPr>
          <a:xfrm>
            <a:off x="135418" y="1148335"/>
            <a:ext cx="11959646" cy="3894592"/>
          </a:xfrm>
          <a:prstGeom prst="rect">
            <a:avLst/>
          </a:prstGeom>
          <a:noFill/>
        </p:spPr>
        <p:txBody>
          <a:bodyPr wrap="square">
            <a:spAutoFit/>
          </a:bodyPr>
          <a:lstStyle/>
          <a:p>
            <a:pPr>
              <a:lnSpc>
                <a:spcPct val="130000"/>
              </a:lnSpc>
            </a:pPr>
            <a:r>
              <a:rPr lang="en-US" sz="2400" dirty="0"/>
              <a:t>Requirements:</a:t>
            </a:r>
          </a:p>
          <a:p>
            <a:pPr marL="800100" lvl="1" indent="-342900">
              <a:lnSpc>
                <a:spcPct val="130000"/>
              </a:lnSpc>
              <a:buFont typeface="Arial" panose="020B0604020202020204" pitchFamily="34" charset="0"/>
              <a:buChar char="•"/>
            </a:pPr>
            <a:r>
              <a:rPr lang="en-US" sz="2400" dirty="0"/>
              <a:t>high availability of data (replicated across two sites)</a:t>
            </a:r>
          </a:p>
          <a:p>
            <a:pPr marL="800100" lvl="1" indent="-342900">
              <a:lnSpc>
                <a:spcPct val="130000"/>
              </a:lnSpc>
              <a:buFont typeface="Arial" panose="020B0604020202020204" pitchFamily="34" charset="0"/>
              <a:buChar char="•"/>
            </a:pPr>
            <a:r>
              <a:rPr lang="en-US" sz="2400" dirty="0"/>
              <a:t>high availability of data access and processing services</a:t>
            </a:r>
          </a:p>
          <a:p>
            <a:pPr marL="800100" lvl="1" indent="-342900">
              <a:lnSpc>
                <a:spcPct val="130000"/>
              </a:lnSpc>
              <a:buFont typeface="Arial" panose="020B0604020202020204" pitchFamily="34" charset="0"/>
              <a:buChar char="•"/>
            </a:pPr>
            <a:r>
              <a:rPr lang="en-US" sz="2400" dirty="0"/>
              <a:t>data processing (image compression, metadata extraction) to start as soon as possible</a:t>
            </a:r>
          </a:p>
          <a:p>
            <a:pPr marL="800100" lvl="1" indent="-342900">
              <a:lnSpc>
                <a:spcPct val="130000"/>
              </a:lnSpc>
              <a:buFont typeface="Arial" panose="020B0604020202020204" pitchFamily="34" charset="0"/>
              <a:buChar char="•"/>
            </a:pPr>
            <a:r>
              <a:rPr lang="en-US" sz="2400" dirty="0"/>
              <a:t>data processing software requires S3 API for data access</a:t>
            </a:r>
          </a:p>
          <a:p>
            <a:pPr marL="800100" lvl="1" indent="-342900">
              <a:lnSpc>
                <a:spcPct val="130000"/>
              </a:lnSpc>
              <a:buFont typeface="Arial" panose="020B0604020202020204" pitchFamily="34" charset="0"/>
              <a:buChar char="•"/>
            </a:pPr>
            <a:r>
              <a:rPr lang="en-US" sz="2400" dirty="0"/>
              <a:t>results available to public as soon as possible</a:t>
            </a:r>
          </a:p>
          <a:p>
            <a:pPr marL="800100" lvl="1" indent="-342900">
              <a:lnSpc>
                <a:spcPct val="130000"/>
              </a:lnSpc>
              <a:buFont typeface="Arial" panose="020B0604020202020204" pitchFamily="34" charset="0"/>
              <a:buChar char="•"/>
            </a:pPr>
            <a:endParaRPr lang="en-US" sz="2400" dirty="0"/>
          </a:p>
          <a:p>
            <a:pPr>
              <a:lnSpc>
                <a:spcPct val="130000"/>
              </a:lnSpc>
            </a:pPr>
            <a:r>
              <a:rPr lang="en-US" sz="2400" dirty="0"/>
              <a:t>Objective: provide a portal where general public can search and access all available data.</a:t>
            </a:r>
          </a:p>
        </p:txBody>
      </p:sp>
    </p:spTree>
    <p:extLst>
      <p:ext uri="{BB962C8B-B14F-4D97-AF65-F5344CB8AC3E}">
        <p14:creationId xmlns:p14="http://schemas.microsoft.com/office/powerpoint/2010/main" val="3130619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ymbol zastępczy zawartości 2"/>
          <p:cNvSpPr>
            <a:spLocks noGrp="1"/>
          </p:cNvSpPr>
          <p:nvPr>
            <p:ph idx="1"/>
          </p:nvPr>
        </p:nvSpPr>
        <p:spPr>
          <a:xfrm>
            <a:off x="568724" y="1062516"/>
            <a:ext cx="11328015" cy="4705232"/>
          </a:xfrm>
        </p:spPr>
        <p:txBody>
          <a:bodyPr>
            <a:normAutofit/>
          </a:bodyPr>
          <a:lstStyle/>
          <a:p>
            <a:pPr>
              <a:lnSpc>
                <a:spcPct val="130000"/>
              </a:lnSpc>
            </a:pPr>
            <a:r>
              <a:rPr lang="en-GB" sz="2400" dirty="0"/>
              <a:t>We are always looking for new partnerships and projects in order to:</a:t>
            </a:r>
          </a:p>
          <a:p>
            <a:pPr lvl="1">
              <a:lnSpc>
                <a:spcPct val="130000"/>
              </a:lnSpc>
            </a:pPr>
            <a:r>
              <a:rPr lang="en-GB" sz="2000" dirty="0"/>
              <a:t>keep the project running (of course),</a:t>
            </a:r>
          </a:p>
          <a:p>
            <a:pPr lvl="1">
              <a:lnSpc>
                <a:spcPct val="130000"/>
              </a:lnSpc>
            </a:pPr>
            <a:r>
              <a:rPr lang="en-GB" sz="2000" dirty="0"/>
              <a:t>gain invaluable experience cooperating with experts, solving real </a:t>
            </a:r>
            <a:r>
              <a:rPr lang="en-GB" sz="2000" dirty="0" err="1"/>
              <a:t>usecases</a:t>
            </a:r>
            <a:r>
              <a:rPr lang="en-GB" sz="2000" dirty="0"/>
              <a:t>, and working on authentic large datasets (big files &amp; large number of small files)</a:t>
            </a:r>
          </a:p>
          <a:p>
            <a:pPr>
              <a:lnSpc>
                <a:spcPct val="130000"/>
              </a:lnSpc>
            </a:pPr>
            <a:r>
              <a:rPr lang="en-GB" sz="2400" dirty="0"/>
              <a:t>Our supporters and partnerships:</a:t>
            </a:r>
          </a:p>
          <a:p>
            <a:pPr marL="457200" lvl="1" indent="0">
              <a:lnSpc>
                <a:spcPct val="130000"/>
              </a:lnSpc>
              <a:buNone/>
            </a:pPr>
            <a:endParaRPr lang="en-GB" sz="2000" dirty="0"/>
          </a:p>
          <a:p>
            <a:pPr marL="457200" lvl="1" indent="0">
              <a:lnSpc>
                <a:spcPct val="130000"/>
              </a:lnSpc>
              <a:buNone/>
            </a:pPr>
            <a:endParaRPr lang="en-GB" sz="2000" dirty="0"/>
          </a:p>
          <a:p>
            <a:pPr>
              <a:lnSpc>
                <a:spcPct val="130000"/>
              </a:lnSpc>
            </a:pPr>
            <a:endParaRPr lang="en-GB" sz="2400" dirty="0"/>
          </a:p>
          <a:p>
            <a:pPr marL="457200" lvl="1" indent="0">
              <a:lnSpc>
                <a:spcPct val="130000"/>
              </a:lnSpc>
              <a:buNone/>
            </a:pPr>
            <a:endParaRPr lang="en-GB" sz="2000" dirty="0"/>
          </a:p>
        </p:txBody>
      </p:sp>
      <p:sp>
        <p:nvSpPr>
          <p:cNvPr id="7" name="Symbol zastępczy numeru slajdu 6"/>
          <p:cNvSpPr>
            <a:spLocks noGrp="1"/>
          </p:cNvSpPr>
          <p:nvPr>
            <p:ph type="sldNum" sz="quarter" idx="12"/>
          </p:nvPr>
        </p:nvSpPr>
        <p:spPr/>
        <p:txBody>
          <a:bodyPr/>
          <a:lstStyle/>
          <a:p>
            <a:fld id="{B01D25E1-3CBC-794F-A471-A8DF5859C9A5}" type="slidenum">
              <a:rPr lang="pl-PL" smtClean="0"/>
              <a:t>3</a:t>
            </a:fld>
            <a:endParaRPr lang="pl-PL"/>
          </a:p>
        </p:txBody>
      </p:sp>
      <p:pic>
        <p:nvPicPr>
          <p:cNvPr id="3" name="Obraz 4" descr="INDIGO logo-01.png">
            <a:extLst>
              <a:ext uri="{FF2B5EF4-FFF2-40B4-BE49-F238E27FC236}">
                <a16:creationId xmlns:a16="http://schemas.microsoft.com/office/drawing/2014/main" id="{53730F17-9708-4420-03E0-6BAC2C5ED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712" y="5334776"/>
            <a:ext cx="1170463" cy="887682"/>
          </a:xfrm>
          <a:prstGeom prst="rect">
            <a:avLst/>
          </a:prstGeom>
        </p:spPr>
      </p:pic>
      <p:pic>
        <p:nvPicPr>
          <p:cNvPr id="4" name="Obraz 5">
            <a:extLst>
              <a:ext uri="{FF2B5EF4-FFF2-40B4-BE49-F238E27FC236}">
                <a16:creationId xmlns:a16="http://schemas.microsoft.com/office/drawing/2014/main" id="{EFAE5DBB-51F8-A6A9-D6F1-B82FEA018B2F}"/>
              </a:ext>
            </a:extLst>
          </p:cNvPr>
          <p:cNvPicPr>
            <a:picLocks noChangeAspect="1"/>
          </p:cNvPicPr>
          <p:nvPr/>
        </p:nvPicPr>
        <p:blipFill>
          <a:blip r:embed="rId3"/>
          <a:stretch>
            <a:fillRect/>
          </a:stretch>
        </p:blipFill>
        <p:spPr>
          <a:xfrm>
            <a:off x="336608" y="3688674"/>
            <a:ext cx="771140" cy="663181"/>
          </a:xfrm>
          <a:prstGeom prst="rect">
            <a:avLst/>
          </a:prstGeom>
        </p:spPr>
      </p:pic>
      <p:pic>
        <p:nvPicPr>
          <p:cNvPr id="5" name="Obraz 7">
            <a:extLst>
              <a:ext uri="{FF2B5EF4-FFF2-40B4-BE49-F238E27FC236}">
                <a16:creationId xmlns:a16="http://schemas.microsoft.com/office/drawing/2014/main" id="{CDD2D625-15C5-0F6F-6DAF-54D94A3DD9AD}"/>
              </a:ext>
            </a:extLst>
          </p:cNvPr>
          <p:cNvPicPr>
            <a:picLocks noChangeAspect="1"/>
          </p:cNvPicPr>
          <p:nvPr/>
        </p:nvPicPr>
        <p:blipFill>
          <a:blip r:embed="rId4"/>
          <a:stretch>
            <a:fillRect/>
          </a:stretch>
        </p:blipFill>
        <p:spPr>
          <a:xfrm>
            <a:off x="1065103" y="5050028"/>
            <a:ext cx="1447083" cy="813984"/>
          </a:xfrm>
          <a:prstGeom prst="rect">
            <a:avLst/>
          </a:prstGeom>
        </p:spPr>
      </p:pic>
      <p:pic>
        <p:nvPicPr>
          <p:cNvPr id="6" name="Obraz 1" descr="HelixNebula-Logo.pdf">
            <a:extLst>
              <a:ext uri="{FF2B5EF4-FFF2-40B4-BE49-F238E27FC236}">
                <a16:creationId xmlns:a16="http://schemas.microsoft.com/office/drawing/2014/main" id="{C8A72BD5-3A65-D615-F343-5A482C029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747" y="5234493"/>
            <a:ext cx="1669132" cy="1251849"/>
          </a:xfrm>
          <a:prstGeom prst="rect">
            <a:avLst/>
          </a:prstGeom>
        </p:spPr>
      </p:pic>
      <p:pic>
        <p:nvPicPr>
          <p:cNvPr id="8" name="Obraz 8" descr="T-Systems_Logo.svg.png">
            <a:extLst>
              <a:ext uri="{FF2B5EF4-FFF2-40B4-BE49-F238E27FC236}">
                <a16:creationId xmlns:a16="http://schemas.microsoft.com/office/drawing/2014/main" id="{A496D726-6920-ED11-C6CB-5EB014664B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694" y="3695900"/>
            <a:ext cx="2455167" cy="508220"/>
          </a:xfrm>
          <a:prstGeom prst="rect">
            <a:avLst/>
          </a:prstGeom>
        </p:spPr>
      </p:pic>
      <p:pic>
        <p:nvPicPr>
          <p:cNvPr id="9" name="Obraz 10" descr="Screen Shot 2017-02-22 at 18.31.42.png">
            <a:extLst>
              <a:ext uri="{FF2B5EF4-FFF2-40B4-BE49-F238E27FC236}">
                <a16:creationId xmlns:a16="http://schemas.microsoft.com/office/drawing/2014/main" id="{21133B59-0DBF-05D3-CB04-1E742D5BF1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9630" y="4333792"/>
            <a:ext cx="1308032" cy="833790"/>
          </a:xfrm>
          <a:prstGeom prst="rect">
            <a:avLst/>
          </a:prstGeom>
        </p:spPr>
      </p:pic>
      <p:pic>
        <p:nvPicPr>
          <p:cNvPr id="10" name="Obraz 11" descr="SixSq_logo.jpg">
            <a:extLst>
              <a:ext uri="{FF2B5EF4-FFF2-40B4-BE49-F238E27FC236}">
                <a16:creationId xmlns:a16="http://schemas.microsoft.com/office/drawing/2014/main" id="{D00BBEDE-201C-E82B-2B51-D3EB8F790E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4707" y="5108563"/>
            <a:ext cx="631009" cy="624504"/>
          </a:xfrm>
          <a:prstGeom prst="rect">
            <a:avLst/>
          </a:prstGeom>
        </p:spPr>
      </p:pic>
      <p:pic>
        <p:nvPicPr>
          <p:cNvPr id="11" name="Obraz 9">
            <a:extLst>
              <a:ext uri="{FF2B5EF4-FFF2-40B4-BE49-F238E27FC236}">
                <a16:creationId xmlns:a16="http://schemas.microsoft.com/office/drawing/2014/main" id="{3E508C1C-90D9-7783-6F78-EF5BCB27DB86}"/>
              </a:ext>
            </a:extLst>
          </p:cNvPr>
          <p:cNvPicPr>
            <a:picLocks noChangeAspect="1"/>
          </p:cNvPicPr>
          <p:nvPr/>
        </p:nvPicPr>
        <p:blipFill>
          <a:blip r:embed="rId9"/>
          <a:stretch>
            <a:fillRect/>
          </a:stretch>
        </p:blipFill>
        <p:spPr>
          <a:xfrm>
            <a:off x="5737929" y="5697377"/>
            <a:ext cx="1446590" cy="759460"/>
          </a:xfrm>
          <a:prstGeom prst="rect">
            <a:avLst/>
          </a:prstGeom>
        </p:spPr>
      </p:pic>
      <p:pic>
        <p:nvPicPr>
          <p:cNvPr id="12" name="Obraz 14">
            <a:extLst>
              <a:ext uri="{FF2B5EF4-FFF2-40B4-BE49-F238E27FC236}">
                <a16:creationId xmlns:a16="http://schemas.microsoft.com/office/drawing/2014/main" id="{EC79CF4D-C947-FDB9-677B-6639CA8F47F5}"/>
              </a:ext>
            </a:extLst>
          </p:cNvPr>
          <p:cNvPicPr>
            <a:picLocks noChangeAspect="1"/>
          </p:cNvPicPr>
          <p:nvPr/>
        </p:nvPicPr>
        <p:blipFill>
          <a:blip r:embed="rId10"/>
          <a:stretch>
            <a:fillRect/>
          </a:stretch>
        </p:blipFill>
        <p:spPr>
          <a:xfrm>
            <a:off x="6635754" y="3846201"/>
            <a:ext cx="1551213" cy="965199"/>
          </a:xfrm>
          <a:prstGeom prst="rect">
            <a:avLst/>
          </a:prstGeom>
        </p:spPr>
      </p:pic>
      <p:pic>
        <p:nvPicPr>
          <p:cNvPr id="15" name="Obraz 15">
            <a:extLst>
              <a:ext uri="{FF2B5EF4-FFF2-40B4-BE49-F238E27FC236}">
                <a16:creationId xmlns:a16="http://schemas.microsoft.com/office/drawing/2014/main" id="{C6F9C541-9CE3-D62D-E3F3-8379FC74A785}"/>
              </a:ext>
            </a:extLst>
          </p:cNvPr>
          <p:cNvPicPr>
            <a:picLocks noChangeAspect="1"/>
          </p:cNvPicPr>
          <p:nvPr/>
        </p:nvPicPr>
        <p:blipFill>
          <a:blip r:embed="rId11"/>
          <a:stretch>
            <a:fillRect/>
          </a:stretch>
        </p:blipFill>
        <p:spPr>
          <a:xfrm>
            <a:off x="3911192" y="3347470"/>
            <a:ext cx="1711471" cy="1210422"/>
          </a:xfrm>
          <a:prstGeom prst="rect">
            <a:avLst/>
          </a:prstGeom>
        </p:spPr>
      </p:pic>
      <p:pic>
        <p:nvPicPr>
          <p:cNvPr id="16" name="Picture 2" descr="University profile">
            <a:extLst>
              <a:ext uri="{FF2B5EF4-FFF2-40B4-BE49-F238E27FC236}">
                <a16:creationId xmlns:a16="http://schemas.microsoft.com/office/drawing/2014/main" id="{12C7BC13-002D-355F-04E8-AFB371B2B8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2861" y="4695047"/>
            <a:ext cx="813984" cy="813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ureka3d">
            <a:extLst>
              <a:ext uri="{FF2B5EF4-FFF2-40B4-BE49-F238E27FC236}">
                <a16:creationId xmlns:a16="http://schemas.microsoft.com/office/drawing/2014/main" id="{6E920039-AAA1-A134-9DEA-0A70BC7606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65464" y="2884196"/>
            <a:ext cx="1447083" cy="6111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947F01C-4B40-0935-A757-521E218924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62494" y="5270827"/>
            <a:ext cx="1562414" cy="924480"/>
          </a:xfrm>
          <a:prstGeom prst="rect">
            <a:avLst/>
          </a:prstGeom>
          <a:noFill/>
          <a:extLst>
            <a:ext uri="{909E8E84-426E-40DD-AFC4-6F175D3DCCD1}">
              <a14:hiddenFill xmlns:a14="http://schemas.microsoft.com/office/drawing/2010/main">
                <a:solidFill>
                  <a:srgbClr val="FFFFFF"/>
                </a:solidFill>
              </a14:hiddenFill>
            </a:ext>
          </a:extLst>
        </p:spPr>
      </p:pic>
      <p:pic>
        <p:nvPicPr>
          <p:cNvPr id="19" name="Obraz 3" descr="EOSC_logo-02.png">
            <a:extLst>
              <a:ext uri="{FF2B5EF4-FFF2-40B4-BE49-F238E27FC236}">
                <a16:creationId xmlns:a16="http://schemas.microsoft.com/office/drawing/2014/main" id="{5FAAD183-9899-F50B-9FC5-4B69A96B0E7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0871" y="4308944"/>
            <a:ext cx="1205173" cy="1273465"/>
          </a:xfrm>
          <a:prstGeom prst="rect">
            <a:avLst/>
          </a:prstGeom>
        </p:spPr>
      </p:pic>
      <p:pic>
        <p:nvPicPr>
          <p:cNvPr id="20" name="Picture 10" descr="EUROCRIME | YOUR SECURITY THINK TANK | New EU project DOME to deploy a  Distributed Open Marketplace for Cloud and Edge Services in Europe has  started">
            <a:extLst>
              <a:ext uri="{FF2B5EF4-FFF2-40B4-BE49-F238E27FC236}">
                <a16:creationId xmlns:a16="http://schemas.microsoft.com/office/drawing/2014/main" id="{47A12CE8-CDA1-8E0B-9262-457AC34B5C2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22" r="29441" b="15936"/>
          <a:stretch/>
        </p:blipFill>
        <p:spPr bwMode="auto">
          <a:xfrm>
            <a:off x="7636766" y="5224301"/>
            <a:ext cx="855312" cy="1017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ome">
            <a:extLst>
              <a:ext uri="{FF2B5EF4-FFF2-40B4-BE49-F238E27FC236}">
                <a16:creationId xmlns:a16="http://schemas.microsoft.com/office/drawing/2014/main" id="{D7C5FF05-B709-139A-E833-B297039C4ED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94257" y="4480862"/>
            <a:ext cx="1449432" cy="5816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EOSC synergy – Building capacity, developing capability">
            <a:extLst>
              <a:ext uri="{FF2B5EF4-FFF2-40B4-BE49-F238E27FC236}">
                <a16:creationId xmlns:a16="http://schemas.microsoft.com/office/drawing/2014/main" id="{D716173E-DD75-44A4-A9B0-FD992C333A2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12200" y="3021788"/>
            <a:ext cx="1455996" cy="7099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Projects - PRACE">
            <a:extLst>
              <a:ext uri="{FF2B5EF4-FFF2-40B4-BE49-F238E27FC236}">
                <a16:creationId xmlns:a16="http://schemas.microsoft.com/office/drawing/2014/main" id="{0034DD41-7923-0D0F-A712-66AD8344F86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79890" y="4498582"/>
            <a:ext cx="1315457" cy="83619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INDR project photo | ICT-AGRI-FOOD Meta Knowledge Base">
            <a:extLst>
              <a:ext uri="{FF2B5EF4-FFF2-40B4-BE49-F238E27FC236}">
                <a16:creationId xmlns:a16="http://schemas.microsoft.com/office/drawing/2014/main" id="{62BC8CC5-DC96-0FDA-77A8-C41E3B04006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10152" y="5600297"/>
            <a:ext cx="1426334" cy="6135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GI-ACE - Advanced Computing for EOSC">
            <a:extLst>
              <a:ext uri="{FF2B5EF4-FFF2-40B4-BE49-F238E27FC236}">
                <a16:creationId xmlns:a16="http://schemas.microsoft.com/office/drawing/2014/main" id="{9A517E63-692B-E421-9C0E-010AD6BC2EB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36687" y="3091377"/>
            <a:ext cx="1654233" cy="9305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uroScienceGateway | Fair-Ease">
            <a:extLst>
              <a:ext uri="{FF2B5EF4-FFF2-40B4-BE49-F238E27FC236}">
                <a16:creationId xmlns:a16="http://schemas.microsoft.com/office/drawing/2014/main" id="{ECCB2909-F64C-59E1-C1A5-B86886E59769}"/>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33833" b="36802"/>
          <a:stretch/>
        </p:blipFill>
        <p:spPr bwMode="auto">
          <a:xfrm>
            <a:off x="8308017" y="4448085"/>
            <a:ext cx="1993686" cy="585445"/>
          </a:xfrm>
          <a:prstGeom prst="rect">
            <a:avLst/>
          </a:prstGeom>
          <a:noFill/>
          <a:extLst>
            <a:ext uri="{909E8E84-426E-40DD-AFC4-6F175D3DCCD1}">
              <a14:hiddenFill xmlns:a14="http://schemas.microsoft.com/office/drawing/2010/main">
                <a:solidFill>
                  <a:srgbClr val="FFFFFF"/>
                </a:solidFill>
              </a14:hiddenFill>
            </a:ext>
          </a:extLst>
        </p:spPr>
      </p:pic>
      <p:sp>
        <p:nvSpPr>
          <p:cNvPr id="26" name="Tytuł 1">
            <a:extLst>
              <a:ext uri="{FF2B5EF4-FFF2-40B4-BE49-F238E27FC236}">
                <a16:creationId xmlns:a16="http://schemas.microsoft.com/office/drawing/2014/main" id="{04AF142D-BDBE-4C4F-625A-DDD3216A07F5}"/>
              </a:ext>
            </a:extLst>
          </p:cNvPr>
          <p:cNvSpPr>
            <a:spLocks noGrp="1"/>
          </p:cNvSpPr>
          <p:nvPr>
            <p:ph type="title"/>
          </p:nvPr>
        </p:nvSpPr>
        <p:spPr>
          <a:xfrm>
            <a:off x="447674" y="280670"/>
            <a:ext cx="11247925" cy="874712"/>
          </a:xfrm>
        </p:spPr>
        <p:txBody>
          <a:bodyPr>
            <a:normAutofit/>
          </a:bodyPr>
          <a:lstStyle/>
          <a:p>
            <a:r>
              <a:rPr lang="en-GB" sz="2800" cap="small" dirty="0">
                <a:solidFill>
                  <a:srgbClr val="291568"/>
                </a:solidFill>
              </a:rPr>
              <a:t>SUPPORTED BY SCIENTIFIC COMMUNITIES</a:t>
            </a:r>
          </a:p>
        </p:txBody>
      </p:sp>
      <p:sp>
        <p:nvSpPr>
          <p:cNvPr id="29" name="AutoShape 12" descr="KRONIK@">
            <a:extLst>
              <a:ext uri="{FF2B5EF4-FFF2-40B4-BE49-F238E27FC236}">
                <a16:creationId xmlns:a16="http://schemas.microsoft.com/office/drawing/2014/main" id="{31F2DCA0-70C1-5382-A175-31BAD2D2B0A7}"/>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0" name="Picture 14" descr="KRONIK@">
            <a:extLst>
              <a:ext uri="{FF2B5EF4-FFF2-40B4-BE49-F238E27FC236}">
                <a16:creationId xmlns:a16="http://schemas.microsoft.com/office/drawing/2014/main" id="{E3D00427-342C-3447-2EA3-4A45D9EEE96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2339" y="5852224"/>
            <a:ext cx="2301828" cy="60436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PRACE-LAB – Projekt PRACE-LAB – największa infrastruktura obliczeniowa w  Polsce">
            <a:extLst>
              <a:ext uri="{FF2B5EF4-FFF2-40B4-BE49-F238E27FC236}">
                <a16:creationId xmlns:a16="http://schemas.microsoft.com/office/drawing/2014/main" id="{F1B1DBD3-52F1-C607-B978-35E8065146B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88692" y="3853128"/>
            <a:ext cx="1870363" cy="572654"/>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KMD | Poznańskie Centrum Superkomputerowo-Sieciowe | PCSS">
            <a:extLst>
              <a:ext uri="{FF2B5EF4-FFF2-40B4-BE49-F238E27FC236}">
                <a16:creationId xmlns:a16="http://schemas.microsoft.com/office/drawing/2014/main" id="{EF4810B3-064F-0717-B588-D1425E62CF7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349424" y="3573373"/>
            <a:ext cx="1554998" cy="874712"/>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CYFRONET - EGI">
            <a:extLst>
              <a:ext uri="{FF2B5EF4-FFF2-40B4-BE49-F238E27FC236}">
                <a16:creationId xmlns:a16="http://schemas.microsoft.com/office/drawing/2014/main" id="{30763FAB-ADD4-4F2B-8C00-3A6AEC2FEAF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05318" y="4174000"/>
            <a:ext cx="1252963" cy="833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802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3687CB-CE26-15DF-F876-6887F2FB2721}"/>
              </a:ext>
            </a:extLst>
          </p:cNvPr>
          <p:cNvSpPr>
            <a:spLocks noGrp="1"/>
          </p:cNvSpPr>
          <p:nvPr>
            <p:ph type="title"/>
          </p:nvPr>
        </p:nvSpPr>
        <p:spPr/>
        <p:txBody>
          <a:bodyPr/>
          <a:lstStyle/>
          <a:p>
            <a:endParaRPr lang="en-US"/>
          </a:p>
        </p:txBody>
      </p:sp>
      <p:pic>
        <p:nvPicPr>
          <p:cNvPr id="32770" name="Picture 2" descr="YIKES! Man seen on video just narrowly missed by speeding train">
            <a:extLst>
              <a:ext uri="{FF2B5EF4-FFF2-40B4-BE49-F238E27FC236}">
                <a16:creationId xmlns:a16="http://schemas.microsoft.com/office/drawing/2014/main" id="{296DDE03-A4BB-C8EF-6966-C73016906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9" y="-27812"/>
            <a:ext cx="12350163" cy="695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137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9AEAE11C-C1AE-1361-7711-38A2AE06D454}"/>
              </a:ext>
            </a:extLst>
          </p:cNvPr>
          <p:cNvCxnSpPr>
            <a:cxnSpLocks/>
          </p:cNvCxnSpPr>
          <p:nvPr/>
        </p:nvCxnSpPr>
        <p:spPr>
          <a:xfrm flipH="1" flipV="1">
            <a:off x="7577684" y="2751766"/>
            <a:ext cx="780567" cy="560444"/>
          </a:xfrm>
          <a:prstGeom prst="straightConnector1">
            <a:avLst/>
          </a:prstGeom>
          <a:ln w="25400" cap="flat" cmpd="sng">
            <a:solidFill>
              <a:schemeClr val="dk1"/>
            </a:solidFill>
            <a:prstDash val="sysDash"/>
            <a:round/>
            <a:headEnd type="none" w="lg" len="med"/>
            <a:tailEnd type="stealth" w="lg" len="lg"/>
          </a:ln>
          <a:effectLst/>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65CC4B14-81BF-2415-91A7-6CBEE4C98745}"/>
              </a:ext>
            </a:extLst>
          </p:cNvPr>
          <p:cNvSpPr txBox="1"/>
          <p:nvPr/>
        </p:nvSpPr>
        <p:spPr>
          <a:xfrm>
            <a:off x="8969794" y="4410472"/>
            <a:ext cx="2886405" cy="338554"/>
          </a:xfrm>
          <a:prstGeom prst="rect">
            <a:avLst/>
          </a:prstGeom>
          <a:noFill/>
        </p:spPr>
        <p:txBody>
          <a:bodyPr wrap="square" rtlCol="0">
            <a:spAutoFit/>
          </a:bodyPr>
          <a:lstStyle/>
          <a:p>
            <a:r>
              <a:rPr lang="en-US" sz="1600" dirty="0"/>
              <a:t>Data Indexing (Metadata)</a:t>
            </a:r>
          </a:p>
        </p:txBody>
      </p:sp>
      <p:cxnSp>
        <p:nvCxnSpPr>
          <p:cNvPr id="55" name="Straight Arrow Connector 54">
            <a:extLst>
              <a:ext uri="{FF2B5EF4-FFF2-40B4-BE49-F238E27FC236}">
                <a16:creationId xmlns:a16="http://schemas.microsoft.com/office/drawing/2014/main" id="{43588EDB-65E1-11FD-5CBA-2E34BF6C6720}"/>
              </a:ext>
            </a:extLst>
          </p:cNvPr>
          <p:cNvCxnSpPr>
            <a:cxnSpLocks/>
          </p:cNvCxnSpPr>
          <p:nvPr/>
        </p:nvCxnSpPr>
        <p:spPr>
          <a:xfrm>
            <a:off x="11408623" y="2268684"/>
            <a:ext cx="5" cy="2541999"/>
          </a:xfrm>
          <a:prstGeom prst="straightConnector1">
            <a:avLst/>
          </a:prstGeom>
          <a:ln w="25400" cap="flat" cmpd="sng">
            <a:solidFill>
              <a:schemeClr val="dk1"/>
            </a:solidFill>
            <a:prstDash val="sysDash"/>
            <a:round/>
            <a:headEnd type="stealth" w="lg" len="lg"/>
            <a:tailEnd type="none" w="lg" len="lg"/>
          </a:ln>
          <a:effectLst/>
        </p:spPr>
        <p:style>
          <a:lnRef idx="2">
            <a:schemeClr val="dk1"/>
          </a:lnRef>
          <a:fillRef idx="0">
            <a:schemeClr val="dk1"/>
          </a:fillRef>
          <a:effectRef idx="1">
            <a:schemeClr val="dk1"/>
          </a:effectRef>
          <a:fontRef idx="minor">
            <a:schemeClr val="tx1"/>
          </a:fontRef>
        </p:style>
      </p:cxnSp>
      <p:sp>
        <p:nvSpPr>
          <p:cNvPr id="13" name="Rectangle 12">
            <a:extLst>
              <a:ext uri="{FF2B5EF4-FFF2-40B4-BE49-F238E27FC236}">
                <a16:creationId xmlns:a16="http://schemas.microsoft.com/office/drawing/2014/main" id="{4544161D-BD88-313F-3CFE-9DC3B1CF9B3F}"/>
              </a:ext>
            </a:extLst>
          </p:cNvPr>
          <p:cNvSpPr/>
          <p:nvPr/>
        </p:nvSpPr>
        <p:spPr>
          <a:xfrm>
            <a:off x="7679488" y="4922296"/>
            <a:ext cx="4064313" cy="804379"/>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50CD7BDB-31F2-6AE1-E161-C76E4385D2F0}"/>
              </a:ext>
            </a:extLst>
          </p:cNvPr>
          <p:cNvSpPr txBox="1"/>
          <p:nvPr/>
        </p:nvSpPr>
        <p:spPr>
          <a:xfrm>
            <a:off x="7666022" y="4687635"/>
            <a:ext cx="767623" cy="369332"/>
          </a:xfrm>
          <a:prstGeom prst="rect">
            <a:avLst/>
          </a:prstGeom>
          <a:solidFill>
            <a:schemeClr val="bg1"/>
          </a:solidFill>
        </p:spPr>
        <p:txBody>
          <a:bodyPr wrap="square" rtlCol="0">
            <a:spAutoFit/>
          </a:bodyPr>
          <a:lstStyle/>
          <a:p>
            <a:r>
              <a:rPr lang="en-US" dirty="0"/>
              <a:t>NFS</a:t>
            </a:r>
            <a:endParaRPr lang="en-US" sz="2000" dirty="0"/>
          </a:p>
        </p:txBody>
      </p:sp>
      <p:grpSp>
        <p:nvGrpSpPr>
          <p:cNvPr id="20" name="Group 19">
            <a:extLst>
              <a:ext uri="{FF2B5EF4-FFF2-40B4-BE49-F238E27FC236}">
                <a16:creationId xmlns:a16="http://schemas.microsoft.com/office/drawing/2014/main" id="{ADE07D54-7400-36D2-A1DD-108F16E56C34}"/>
              </a:ext>
            </a:extLst>
          </p:cNvPr>
          <p:cNvGrpSpPr/>
          <p:nvPr/>
        </p:nvGrpSpPr>
        <p:grpSpPr>
          <a:xfrm>
            <a:off x="7909474" y="5098657"/>
            <a:ext cx="3604341" cy="480406"/>
            <a:chOff x="7086242" y="3939314"/>
            <a:chExt cx="2366511" cy="315421"/>
          </a:xfrm>
        </p:grpSpPr>
        <p:pic>
          <p:nvPicPr>
            <p:cNvPr id="16" name="Graphic 15">
              <a:extLst>
                <a:ext uri="{FF2B5EF4-FFF2-40B4-BE49-F238E27FC236}">
                  <a16:creationId xmlns:a16="http://schemas.microsoft.com/office/drawing/2014/main" id="{F2EBF87E-619F-1DD3-BF72-7F221B76E6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86242" y="3939314"/>
              <a:ext cx="311831" cy="311831"/>
            </a:xfrm>
            <a:prstGeom prst="rect">
              <a:avLst/>
            </a:prstGeom>
          </p:spPr>
        </p:pic>
        <p:pic>
          <p:nvPicPr>
            <p:cNvPr id="17" name="Graphic 16">
              <a:extLst>
                <a:ext uri="{FF2B5EF4-FFF2-40B4-BE49-F238E27FC236}">
                  <a16:creationId xmlns:a16="http://schemas.microsoft.com/office/drawing/2014/main" id="{BD93FC5F-BB91-DBB5-5069-61EB54D66A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7178" y="3941190"/>
              <a:ext cx="311831" cy="311831"/>
            </a:xfrm>
            <a:prstGeom prst="rect">
              <a:avLst/>
            </a:prstGeom>
          </p:spPr>
        </p:pic>
        <p:pic>
          <p:nvPicPr>
            <p:cNvPr id="22" name="Graphic 21">
              <a:extLst>
                <a:ext uri="{FF2B5EF4-FFF2-40B4-BE49-F238E27FC236}">
                  <a16:creationId xmlns:a16="http://schemas.microsoft.com/office/drawing/2014/main" id="{D7C392F3-B987-8949-77CD-1E2C38A34A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8114" y="3942904"/>
              <a:ext cx="311831" cy="311831"/>
            </a:xfrm>
            <a:prstGeom prst="rect">
              <a:avLst/>
            </a:prstGeom>
          </p:spPr>
        </p:pic>
        <p:pic>
          <p:nvPicPr>
            <p:cNvPr id="23" name="Graphic 22">
              <a:extLst>
                <a:ext uri="{FF2B5EF4-FFF2-40B4-BE49-F238E27FC236}">
                  <a16:creationId xmlns:a16="http://schemas.microsoft.com/office/drawing/2014/main" id="{5777F3F1-C46D-7C20-C9DC-F9F1614A3F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19050" y="3941189"/>
              <a:ext cx="311831" cy="311831"/>
            </a:xfrm>
            <a:prstGeom prst="rect">
              <a:avLst/>
            </a:prstGeom>
          </p:spPr>
        </p:pic>
        <p:pic>
          <p:nvPicPr>
            <p:cNvPr id="24" name="Graphic 23">
              <a:extLst>
                <a:ext uri="{FF2B5EF4-FFF2-40B4-BE49-F238E27FC236}">
                  <a16:creationId xmlns:a16="http://schemas.microsoft.com/office/drawing/2014/main" id="{BC728761-06B5-2048-4C4A-82A80893E4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9986" y="3939314"/>
              <a:ext cx="311831" cy="311831"/>
            </a:xfrm>
            <a:prstGeom prst="rect">
              <a:avLst/>
            </a:prstGeom>
          </p:spPr>
        </p:pic>
        <p:pic>
          <p:nvPicPr>
            <p:cNvPr id="25" name="Graphic 24">
              <a:extLst>
                <a:ext uri="{FF2B5EF4-FFF2-40B4-BE49-F238E27FC236}">
                  <a16:creationId xmlns:a16="http://schemas.microsoft.com/office/drawing/2014/main" id="{6A0B0618-B4BC-AF69-06C6-2CDF94043C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0922" y="3939314"/>
              <a:ext cx="311831" cy="311831"/>
            </a:xfrm>
            <a:prstGeom prst="rect">
              <a:avLst/>
            </a:prstGeom>
          </p:spPr>
        </p:pic>
      </p:grpSp>
      <p:cxnSp>
        <p:nvCxnSpPr>
          <p:cNvPr id="28" name="Straight Arrow Connector 27">
            <a:extLst>
              <a:ext uri="{FF2B5EF4-FFF2-40B4-BE49-F238E27FC236}">
                <a16:creationId xmlns:a16="http://schemas.microsoft.com/office/drawing/2014/main" id="{C8DD79AA-6F91-E579-728F-237D23D48E0D}"/>
              </a:ext>
            </a:extLst>
          </p:cNvPr>
          <p:cNvCxnSpPr>
            <a:cxnSpLocks/>
          </p:cNvCxnSpPr>
          <p:nvPr/>
        </p:nvCxnSpPr>
        <p:spPr>
          <a:xfrm flipV="1">
            <a:off x="8993356" y="4292333"/>
            <a:ext cx="0" cy="529957"/>
          </a:xfrm>
          <a:prstGeom prst="straightConnector1">
            <a:avLst/>
          </a:prstGeom>
          <a:ln w="25400" cap="flat" cmpd="sng">
            <a:solidFill>
              <a:schemeClr val="dk1"/>
            </a:solidFill>
            <a:prstDash val="sysDash"/>
            <a:round/>
            <a:headEnd type="none" w="lg" len="med"/>
            <a:tailEnd type="stealth" w="lg" len="lg"/>
          </a:ln>
          <a:effectLst/>
        </p:spPr>
        <p:style>
          <a:lnRef idx="2">
            <a:schemeClr val="dk1"/>
          </a:lnRef>
          <a:fillRef idx="0">
            <a:schemeClr val="dk1"/>
          </a:fillRef>
          <a:effectRef idx="1">
            <a:schemeClr val="dk1"/>
          </a:effectRef>
          <a:fontRef idx="minor">
            <a:schemeClr val="tx1"/>
          </a:fontRef>
        </p:style>
      </p:cxnSp>
      <p:sp>
        <p:nvSpPr>
          <p:cNvPr id="35" name="Rectangle 34">
            <a:extLst>
              <a:ext uri="{FF2B5EF4-FFF2-40B4-BE49-F238E27FC236}">
                <a16:creationId xmlns:a16="http://schemas.microsoft.com/office/drawing/2014/main" id="{EFF60272-305E-A365-30DE-2028F04ADC0B}"/>
              </a:ext>
            </a:extLst>
          </p:cNvPr>
          <p:cNvSpPr/>
          <p:nvPr/>
        </p:nvSpPr>
        <p:spPr>
          <a:xfrm>
            <a:off x="8667632" y="1361639"/>
            <a:ext cx="3076165" cy="79582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6" name="TextBox 35">
            <a:extLst>
              <a:ext uri="{FF2B5EF4-FFF2-40B4-BE49-F238E27FC236}">
                <a16:creationId xmlns:a16="http://schemas.microsoft.com/office/drawing/2014/main" id="{42554901-F6FF-671F-8090-AFE38B59BA02}"/>
              </a:ext>
            </a:extLst>
          </p:cNvPr>
          <p:cNvSpPr txBox="1"/>
          <p:nvPr/>
        </p:nvSpPr>
        <p:spPr>
          <a:xfrm>
            <a:off x="9853488" y="1581600"/>
            <a:ext cx="883714" cy="369332"/>
          </a:xfrm>
          <a:prstGeom prst="rect">
            <a:avLst/>
          </a:prstGeom>
          <a:noFill/>
        </p:spPr>
        <p:txBody>
          <a:bodyPr wrap="square" rtlCol="0">
            <a:spAutoFit/>
          </a:bodyPr>
          <a:lstStyle/>
          <a:p>
            <a:r>
              <a:rPr lang="en-US" dirty="0"/>
              <a:t>CEPH</a:t>
            </a:r>
          </a:p>
        </p:txBody>
      </p:sp>
      <p:grpSp>
        <p:nvGrpSpPr>
          <p:cNvPr id="3" name="Group 2">
            <a:extLst>
              <a:ext uri="{FF2B5EF4-FFF2-40B4-BE49-F238E27FC236}">
                <a16:creationId xmlns:a16="http://schemas.microsoft.com/office/drawing/2014/main" id="{0C245C02-2ED0-8072-969C-45BA8E6A6C99}"/>
              </a:ext>
            </a:extLst>
          </p:cNvPr>
          <p:cNvGrpSpPr/>
          <p:nvPr/>
        </p:nvGrpSpPr>
        <p:grpSpPr>
          <a:xfrm>
            <a:off x="8713522" y="2684473"/>
            <a:ext cx="1662452" cy="1515516"/>
            <a:chOff x="7682425" y="2427642"/>
            <a:chExt cx="1091520" cy="995046"/>
          </a:xfrm>
        </p:grpSpPr>
        <p:pic>
          <p:nvPicPr>
            <p:cNvPr id="1026" name="Picture 2" descr="Database server icon. Vector and glyph">
              <a:extLst>
                <a:ext uri="{FF2B5EF4-FFF2-40B4-BE49-F238E27FC236}">
                  <a16:creationId xmlns:a16="http://schemas.microsoft.com/office/drawing/2014/main" id="{B3B20E90-F1C0-0AA4-3567-FB28C39AD9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8" t="17073" r="7078" b="20359"/>
            <a:stretch/>
          </p:blipFill>
          <p:spPr bwMode="auto">
            <a:xfrm>
              <a:off x="7682425" y="2427642"/>
              <a:ext cx="1091520" cy="77985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3ACB20E9-A728-73A9-5428-B8FB407594CB}"/>
                </a:ext>
              </a:extLst>
            </p:cNvPr>
            <p:cNvSpPr txBox="1"/>
            <p:nvPr/>
          </p:nvSpPr>
          <p:spPr>
            <a:xfrm>
              <a:off x="7804117" y="3180195"/>
              <a:ext cx="898025" cy="242493"/>
            </a:xfrm>
            <a:prstGeom prst="rect">
              <a:avLst/>
            </a:prstGeom>
            <a:noFill/>
          </p:spPr>
          <p:txBody>
            <a:bodyPr wrap="none" rtlCol="0">
              <a:spAutoFit/>
            </a:bodyPr>
            <a:lstStyle/>
            <a:p>
              <a:r>
                <a:rPr lang="en-US" dirty="0"/>
                <a:t>Oneprovider</a:t>
              </a:r>
            </a:p>
          </p:txBody>
        </p:sp>
      </p:grpSp>
      <p:sp>
        <p:nvSpPr>
          <p:cNvPr id="58" name="TextBox 57">
            <a:extLst>
              <a:ext uri="{FF2B5EF4-FFF2-40B4-BE49-F238E27FC236}">
                <a16:creationId xmlns:a16="http://schemas.microsoft.com/office/drawing/2014/main" id="{D771B519-1B5C-A89A-D6ED-A095CBEBF156}"/>
              </a:ext>
            </a:extLst>
          </p:cNvPr>
          <p:cNvSpPr txBox="1"/>
          <p:nvPr/>
        </p:nvSpPr>
        <p:spPr>
          <a:xfrm rot="5400000">
            <a:off x="10775746" y="3371393"/>
            <a:ext cx="1659750" cy="369332"/>
          </a:xfrm>
          <a:prstGeom prst="rect">
            <a:avLst/>
          </a:prstGeom>
          <a:noFill/>
        </p:spPr>
        <p:txBody>
          <a:bodyPr wrap="none" rtlCol="0">
            <a:spAutoFit/>
          </a:bodyPr>
          <a:lstStyle/>
          <a:p>
            <a:r>
              <a:rPr lang="en-US" sz="1600" dirty="0"/>
              <a:t>Data </a:t>
            </a:r>
            <a:r>
              <a:rPr lang="en-US" dirty="0"/>
              <a:t>Replication</a:t>
            </a:r>
            <a:endParaRPr lang="en-US" sz="1600" dirty="0"/>
          </a:p>
        </p:txBody>
      </p:sp>
      <p:sp>
        <p:nvSpPr>
          <p:cNvPr id="63" name="TextBox 62">
            <a:extLst>
              <a:ext uri="{FF2B5EF4-FFF2-40B4-BE49-F238E27FC236}">
                <a16:creationId xmlns:a16="http://schemas.microsoft.com/office/drawing/2014/main" id="{A3B01398-6C9B-3575-EC58-986EDDB48B48}"/>
              </a:ext>
            </a:extLst>
          </p:cNvPr>
          <p:cNvSpPr txBox="1"/>
          <p:nvPr/>
        </p:nvSpPr>
        <p:spPr>
          <a:xfrm>
            <a:off x="1601651" y="5116132"/>
            <a:ext cx="879428" cy="369332"/>
          </a:xfrm>
          <a:prstGeom prst="rect">
            <a:avLst/>
          </a:prstGeom>
          <a:noFill/>
        </p:spPr>
        <p:txBody>
          <a:bodyPr wrap="square" rtlCol="0">
            <a:spAutoFit/>
          </a:bodyPr>
          <a:lstStyle/>
          <a:p>
            <a:r>
              <a:rPr lang="en-US" dirty="0"/>
              <a:t>CEPH</a:t>
            </a:r>
          </a:p>
        </p:txBody>
      </p:sp>
      <p:grpSp>
        <p:nvGrpSpPr>
          <p:cNvPr id="10" name="Group 9">
            <a:extLst>
              <a:ext uri="{FF2B5EF4-FFF2-40B4-BE49-F238E27FC236}">
                <a16:creationId xmlns:a16="http://schemas.microsoft.com/office/drawing/2014/main" id="{042A70A5-41B8-F6F5-8DFB-925CF73391A5}"/>
              </a:ext>
            </a:extLst>
          </p:cNvPr>
          <p:cNvGrpSpPr/>
          <p:nvPr/>
        </p:nvGrpSpPr>
        <p:grpSpPr>
          <a:xfrm>
            <a:off x="1021001" y="2356673"/>
            <a:ext cx="1898359" cy="1898359"/>
            <a:chOff x="2648059" y="2212416"/>
            <a:chExt cx="1246410" cy="1246410"/>
          </a:xfrm>
        </p:grpSpPr>
        <p:pic>
          <p:nvPicPr>
            <p:cNvPr id="61" name="Picture 2" descr="Database server icon. Vector and glyph">
              <a:extLst>
                <a:ext uri="{FF2B5EF4-FFF2-40B4-BE49-F238E27FC236}">
                  <a16:creationId xmlns:a16="http://schemas.microsoft.com/office/drawing/2014/main" id="{D27F3043-6DAB-D5D9-851C-70F080624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8059" y="2212416"/>
              <a:ext cx="1246410" cy="1246410"/>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ECD0ED9E-867E-9D0B-D749-A9274905E091}"/>
                </a:ext>
              </a:extLst>
            </p:cNvPr>
            <p:cNvSpPr txBox="1"/>
            <p:nvPr/>
          </p:nvSpPr>
          <p:spPr>
            <a:xfrm>
              <a:off x="2827959" y="3180193"/>
              <a:ext cx="898025" cy="242493"/>
            </a:xfrm>
            <a:prstGeom prst="rect">
              <a:avLst/>
            </a:prstGeom>
            <a:noFill/>
          </p:spPr>
          <p:txBody>
            <a:bodyPr wrap="none" rtlCol="0">
              <a:spAutoFit/>
            </a:bodyPr>
            <a:lstStyle/>
            <a:p>
              <a:r>
                <a:rPr lang="en-US" dirty="0"/>
                <a:t>Oneprovider</a:t>
              </a:r>
            </a:p>
          </p:txBody>
        </p:sp>
      </p:grpSp>
      <p:cxnSp>
        <p:nvCxnSpPr>
          <p:cNvPr id="1029" name="Straight Arrow Connector 1028">
            <a:extLst>
              <a:ext uri="{FF2B5EF4-FFF2-40B4-BE49-F238E27FC236}">
                <a16:creationId xmlns:a16="http://schemas.microsoft.com/office/drawing/2014/main" id="{4448547E-7BB3-10B8-9956-3F5264D8F6B9}"/>
              </a:ext>
            </a:extLst>
          </p:cNvPr>
          <p:cNvCxnSpPr>
            <a:cxnSpLocks/>
          </p:cNvCxnSpPr>
          <p:nvPr/>
        </p:nvCxnSpPr>
        <p:spPr>
          <a:xfrm flipV="1">
            <a:off x="1970180" y="4308895"/>
            <a:ext cx="0" cy="526656"/>
          </a:xfrm>
          <a:prstGeom prst="straightConnector1">
            <a:avLst/>
          </a:prstGeom>
          <a:ln w="25400" cap="flat" cmpd="sng">
            <a:solidFill>
              <a:schemeClr val="dk1"/>
            </a:solidFill>
            <a:round/>
            <a:headEnd type="none" w="lg" len="med"/>
            <a:tailEnd type="stealth" w="lg" len="lg"/>
          </a:ln>
          <a:effectLst/>
        </p:spPr>
        <p:style>
          <a:lnRef idx="2">
            <a:schemeClr val="dk1"/>
          </a:lnRef>
          <a:fillRef idx="0">
            <a:schemeClr val="dk1"/>
          </a:fillRef>
          <a:effectRef idx="1">
            <a:schemeClr val="dk1"/>
          </a:effectRef>
          <a:fontRef idx="minor">
            <a:schemeClr val="tx1"/>
          </a:fontRef>
        </p:style>
      </p:cxnSp>
      <p:cxnSp>
        <p:nvCxnSpPr>
          <p:cNvPr id="1031" name="Straight Arrow Connector 1030">
            <a:extLst>
              <a:ext uri="{FF2B5EF4-FFF2-40B4-BE49-F238E27FC236}">
                <a16:creationId xmlns:a16="http://schemas.microsoft.com/office/drawing/2014/main" id="{52FAA18C-CD66-B072-96DB-1A2E4EC3568F}"/>
              </a:ext>
            </a:extLst>
          </p:cNvPr>
          <p:cNvCxnSpPr>
            <a:cxnSpLocks/>
          </p:cNvCxnSpPr>
          <p:nvPr/>
        </p:nvCxnSpPr>
        <p:spPr>
          <a:xfrm>
            <a:off x="3006546" y="3681769"/>
            <a:ext cx="5399961" cy="0"/>
          </a:xfrm>
          <a:prstGeom prst="straightConnector1">
            <a:avLst/>
          </a:prstGeom>
          <a:ln w="25400" cap="flat" cmpd="sng">
            <a:solidFill>
              <a:schemeClr val="dk1"/>
            </a:solidFill>
            <a:prstDash val="sysDash"/>
            <a:round/>
            <a:headEnd type="stealth" w="lg" len="lg"/>
            <a:tailEnd type="none" w="lg" len="lg"/>
          </a:ln>
          <a:effectLst/>
        </p:spPr>
        <p:style>
          <a:lnRef idx="2">
            <a:schemeClr val="dk1"/>
          </a:lnRef>
          <a:fillRef idx="0">
            <a:schemeClr val="dk1"/>
          </a:fillRef>
          <a:effectRef idx="1">
            <a:schemeClr val="dk1"/>
          </a:effectRef>
          <a:fontRef idx="minor">
            <a:schemeClr val="tx1"/>
          </a:fontRef>
        </p:style>
      </p:cxnSp>
      <p:sp>
        <p:nvSpPr>
          <p:cNvPr id="1036" name="TextBox 1035">
            <a:extLst>
              <a:ext uri="{FF2B5EF4-FFF2-40B4-BE49-F238E27FC236}">
                <a16:creationId xmlns:a16="http://schemas.microsoft.com/office/drawing/2014/main" id="{764DD880-005F-9C8A-2965-73FC0F67FD7F}"/>
              </a:ext>
            </a:extLst>
          </p:cNvPr>
          <p:cNvSpPr txBox="1"/>
          <p:nvPr/>
        </p:nvSpPr>
        <p:spPr>
          <a:xfrm>
            <a:off x="4142813" y="3688685"/>
            <a:ext cx="3086551" cy="369332"/>
          </a:xfrm>
          <a:prstGeom prst="rect">
            <a:avLst/>
          </a:prstGeom>
          <a:noFill/>
        </p:spPr>
        <p:txBody>
          <a:bodyPr wrap="none" rtlCol="0">
            <a:spAutoFit/>
          </a:bodyPr>
          <a:lstStyle/>
          <a:p>
            <a:r>
              <a:rPr lang="en-US" dirty="0"/>
              <a:t>Data and Metadata Replication</a:t>
            </a:r>
          </a:p>
        </p:txBody>
      </p:sp>
      <p:pic>
        <p:nvPicPr>
          <p:cNvPr id="46" name="Picture 8" descr="Free Folder SVG, PNG Icon, Symbol. Download Image.">
            <a:extLst>
              <a:ext uri="{FF2B5EF4-FFF2-40B4-BE49-F238E27FC236}">
                <a16:creationId xmlns:a16="http://schemas.microsoft.com/office/drawing/2014/main" id="{A3A5ED8A-6991-3EBB-15EE-8A18E1282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593" y="2034859"/>
            <a:ext cx="675389" cy="67538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7D05E42C-50F0-E132-B0A7-3F78F5EE9576}"/>
              </a:ext>
            </a:extLst>
          </p:cNvPr>
          <p:cNvSpPr txBox="1"/>
          <p:nvPr/>
        </p:nvSpPr>
        <p:spPr>
          <a:xfrm>
            <a:off x="6284589" y="2172220"/>
            <a:ext cx="906275" cy="369332"/>
          </a:xfrm>
          <a:prstGeom prst="rect">
            <a:avLst/>
          </a:prstGeom>
          <a:noFill/>
        </p:spPr>
        <p:txBody>
          <a:bodyPr wrap="square" rtlCol="0">
            <a:spAutoFit/>
          </a:bodyPr>
          <a:lstStyle/>
          <a:p>
            <a:r>
              <a:rPr lang="en-US" dirty="0"/>
              <a:t>DS3</a:t>
            </a:r>
          </a:p>
        </p:txBody>
      </p:sp>
      <p:pic>
        <p:nvPicPr>
          <p:cNvPr id="1043" name="Picture 8" descr="Free Folder SVG, PNG Icon, Symbol. Download Image.">
            <a:extLst>
              <a:ext uri="{FF2B5EF4-FFF2-40B4-BE49-F238E27FC236}">
                <a16:creationId xmlns:a16="http://schemas.microsoft.com/office/drawing/2014/main" id="{4F5A70E8-D7B2-EF8A-2923-652661260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656" y="2034859"/>
            <a:ext cx="675389" cy="675389"/>
          </a:xfrm>
          <a:prstGeom prst="rect">
            <a:avLst/>
          </a:prstGeom>
          <a:noFill/>
          <a:extLst>
            <a:ext uri="{909E8E84-426E-40DD-AFC4-6F175D3DCCD1}">
              <a14:hiddenFill xmlns:a14="http://schemas.microsoft.com/office/drawing/2010/main">
                <a:solidFill>
                  <a:srgbClr val="FFFFFF"/>
                </a:solidFill>
              </a14:hiddenFill>
            </a:ext>
          </a:extLst>
        </p:spPr>
      </p:pic>
      <p:sp>
        <p:nvSpPr>
          <p:cNvPr id="1044" name="TextBox 1043">
            <a:extLst>
              <a:ext uri="{FF2B5EF4-FFF2-40B4-BE49-F238E27FC236}">
                <a16:creationId xmlns:a16="http://schemas.microsoft.com/office/drawing/2014/main" id="{009B593B-1A91-F40B-EA80-B5F007B7C66E}"/>
              </a:ext>
            </a:extLst>
          </p:cNvPr>
          <p:cNvSpPr txBox="1"/>
          <p:nvPr/>
        </p:nvSpPr>
        <p:spPr>
          <a:xfrm>
            <a:off x="4945532" y="2163005"/>
            <a:ext cx="906275" cy="369332"/>
          </a:xfrm>
          <a:prstGeom prst="rect">
            <a:avLst/>
          </a:prstGeom>
          <a:noFill/>
        </p:spPr>
        <p:txBody>
          <a:bodyPr wrap="square" rtlCol="0">
            <a:spAutoFit/>
          </a:bodyPr>
          <a:lstStyle/>
          <a:p>
            <a:r>
              <a:rPr lang="en-US" dirty="0"/>
              <a:t>DS2</a:t>
            </a:r>
          </a:p>
        </p:txBody>
      </p:sp>
      <p:pic>
        <p:nvPicPr>
          <p:cNvPr id="1045" name="Picture 8" descr="Free Folder SVG, PNG Icon, Symbol. Download Image.">
            <a:extLst>
              <a:ext uri="{FF2B5EF4-FFF2-40B4-BE49-F238E27FC236}">
                <a16:creationId xmlns:a16="http://schemas.microsoft.com/office/drawing/2014/main" id="{2AFEAD11-2B0F-0830-DCB1-2C0F2DD4E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0719" y="2034859"/>
            <a:ext cx="675389" cy="675389"/>
          </a:xfrm>
          <a:prstGeom prst="rect">
            <a:avLst/>
          </a:prstGeom>
          <a:noFill/>
          <a:extLst>
            <a:ext uri="{909E8E84-426E-40DD-AFC4-6F175D3DCCD1}">
              <a14:hiddenFill xmlns:a14="http://schemas.microsoft.com/office/drawing/2010/main">
                <a:solidFill>
                  <a:srgbClr val="FFFFFF"/>
                </a:solidFill>
              </a14:hiddenFill>
            </a:ext>
          </a:extLst>
        </p:spPr>
      </p:pic>
      <p:sp>
        <p:nvSpPr>
          <p:cNvPr id="1046" name="TextBox 1045">
            <a:extLst>
              <a:ext uri="{FF2B5EF4-FFF2-40B4-BE49-F238E27FC236}">
                <a16:creationId xmlns:a16="http://schemas.microsoft.com/office/drawing/2014/main" id="{0BA94D08-45CD-B431-8690-2E73DC273CEF}"/>
              </a:ext>
            </a:extLst>
          </p:cNvPr>
          <p:cNvSpPr txBox="1"/>
          <p:nvPr/>
        </p:nvSpPr>
        <p:spPr>
          <a:xfrm>
            <a:off x="3587042" y="2170892"/>
            <a:ext cx="906275" cy="369332"/>
          </a:xfrm>
          <a:prstGeom prst="rect">
            <a:avLst/>
          </a:prstGeom>
          <a:noFill/>
        </p:spPr>
        <p:txBody>
          <a:bodyPr wrap="square" rtlCol="0">
            <a:spAutoFit/>
          </a:bodyPr>
          <a:lstStyle/>
          <a:p>
            <a:r>
              <a:rPr lang="en-US" dirty="0"/>
              <a:t>DS1</a:t>
            </a:r>
          </a:p>
        </p:txBody>
      </p:sp>
      <p:cxnSp>
        <p:nvCxnSpPr>
          <p:cNvPr id="1050" name="Straight Arrow Connector 1049">
            <a:extLst>
              <a:ext uri="{FF2B5EF4-FFF2-40B4-BE49-F238E27FC236}">
                <a16:creationId xmlns:a16="http://schemas.microsoft.com/office/drawing/2014/main" id="{FA2ECEAE-3AD2-1D60-72B1-36C6D123E05B}"/>
              </a:ext>
            </a:extLst>
          </p:cNvPr>
          <p:cNvCxnSpPr>
            <a:cxnSpLocks/>
          </p:cNvCxnSpPr>
          <p:nvPr/>
        </p:nvCxnSpPr>
        <p:spPr>
          <a:xfrm flipV="1">
            <a:off x="3105726" y="2745683"/>
            <a:ext cx="780567" cy="560444"/>
          </a:xfrm>
          <a:prstGeom prst="straightConnector1">
            <a:avLst/>
          </a:prstGeom>
          <a:ln w="25400" cap="flat" cmpd="sng">
            <a:solidFill>
              <a:schemeClr val="dk1"/>
            </a:solidFill>
            <a:prstDash val="sysDash"/>
            <a:round/>
            <a:headEnd type="none" w="lg" len="med"/>
            <a:tailEnd type="stealth" w="lg" len="lg"/>
          </a:ln>
          <a:effectLst/>
        </p:spPr>
        <p:style>
          <a:lnRef idx="2">
            <a:schemeClr val="dk1"/>
          </a:lnRef>
          <a:fillRef idx="0">
            <a:schemeClr val="dk1"/>
          </a:fillRef>
          <a:effectRef idx="1">
            <a:schemeClr val="dk1"/>
          </a:effectRef>
          <a:fontRef idx="minor">
            <a:schemeClr val="tx1"/>
          </a:fontRef>
        </p:style>
      </p:cxnSp>
      <p:sp>
        <p:nvSpPr>
          <p:cNvPr id="1054" name="TextBox 1053">
            <a:extLst>
              <a:ext uri="{FF2B5EF4-FFF2-40B4-BE49-F238E27FC236}">
                <a16:creationId xmlns:a16="http://schemas.microsoft.com/office/drawing/2014/main" id="{43C2276E-3B0D-8B97-C217-B8BCE86F115D}"/>
              </a:ext>
            </a:extLst>
          </p:cNvPr>
          <p:cNvSpPr txBox="1"/>
          <p:nvPr/>
        </p:nvSpPr>
        <p:spPr>
          <a:xfrm>
            <a:off x="3531802" y="2905679"/>
            <a:ext cx="845103" cy="369332"/>
          </a:xfrm>
          <a:prstGeom prst="rect">
            <a:avLst/>
          </a:prstGeom>
          <a:noFill/>
        </p:spPr>
        <p:txBody>
          <a:bodyPr wrap="none" rtlCol="0">
            <a:spAutoFit/>
          </a:bodyPr>
          <a:lstStyle/>
          <a:p>
            <a:r>
              <a:rPr lang="en-US" dirty="0"/>
              <a:t>Expose</a:t>
            </a:r>
          </a:p>
        </p:txBody>
      </p:sp>
      <p:sp>
        <p:nvSpPr>
          <p:cNvPr id="1055" name="Rectangle 1054">
            <a:extLst>
              <a:ext uri="{FF2B5EF4-FFF2-40B4-BE49-F238E27FC236}">
                <a16:creationId xmlns:a16="http://schemas.microsoft.com/office/drawing/2014/main" id="{2B989222-8CDC-7ECF-9945-696657F62E5A}"/>
              </a:ext>
            </a:extLst>
          </p:cNvPr>
          <p:cNvSpPr/>
          <p:nvPr/>
        </p:nvSpPr>
        <p:spPr>
          <a:xfrm>
            <a:off x="3674082" y="1382171"/>
            <a:ext cx="4161369" cy="473632"/>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58" name="TextBox 1057">
            <a:extLst>
              <a:ext uri="{FF2B5EF4-FFF2-40B4-BE49-F238E27FC236}">
                <a16:creationId xmlns:a16="http://schemas.microsoft.com/office/drawing/2014/main" id="{BA1D6028-2E5A-1FF3-D7BD-D96F5CA91966}"/>
              </a:ext>
            </a:extLst>
          </p:cNvPr>
          <p:cNvSpPr txBox="1"/>
          <p:nvPr/>
        </p:nvSpPr>
        <p:spPr>
          <a:xfrm>
            <a:off x="5016302" y="1429867"/>
            <a:ext cx="2000453" cy="369332"/>
          </a:xfrm>
          <a:prstGeom prst="rect">
            <a:avLst/>
          </a:prstGeom>
          <a:noFill/>
        </p:spPr>
        <p:txBody>
          <a:bodyPr wrap="square" rtlCol="0">
            <a:spAutoFit/>
          </a:bodyPr>
          <a:lstStyle/>
          <a:p>
            <a:r>
              <a:rPr lang="en-US" dirty="0"/>
              <a:t>S3 API Adapter</a:t>
            </a:r>
          </a:p>
        </p:txBody>
      </p:sp>
      <p:cxnSp>
        <p:nvCxnSpPr>
          <p:cNvPr id="1060" name="Straight Arrow Connector 1059">
            <a:extLst>
              <a:ext uri="{FF2B5EF4-FFF2-40B4-BE49-F238E27FC236}">
                <a16:creationId xmlns:a16="http://schemas.microsoft.com/office/drawing/2014/main" id="{8F84BC31-C764-374E-F4E4-B7AD2D991A1E}"/>
              </a:ext>
            </a:extLst>
          </p:cNvPr>
          <p:cNvCxnSpPr>
            <a:cxnSpLocks/>
          </p:cNvCxnSpPr>
          <p:nvPr/>
        </p:nvCxnSpPr>
        <p:spPr>
          <a:xfrm>
            <a:off x="2042160" y="1606358"/>
            <a:ext cx="1482705" cy="0"/>
          </a:xfrm>
          <a:prstGeom prst="straightConnector1">
            <a:avLst/>
          </a:prstGeom>
          <a:ln w="25400" cap="flat" cmpd="sng">
            <a:solidFill>
              <a:schemeClr val="dk1"/>
            </a:solidFill>
            <a:round/>
            <a:headEnd type="none" w="lg" len="med"/>
            <a:tailEnd type="stealth" w="lg" len="lg"/>
          </a:ln>
          <a:effectLst/>
        </p:spPr>
        <p:style>
          <a:lnRef idx="2">
            <a:schemeClr val="dk1"/>
          </a:lnRef>
          <a:fillRef idx="0">
            <a:schemeClr val="dk1"/>
          </a:fillRef>
          <a:effectRef idx="1">
            <a:schemeClr val="dk1"/>
          </a:effectRef>
          <a:fontRef idx="minor">
            <a:schemeClr val="tx1"/>
          </a:fontRef>
        </p:style>
      </p:cxnSp>
      <p:sp>
        <p:nvSpPr>
          <p:cNvPr id="1063" name="TextBox 1062">
            <a:extLst>
              <a:ext uri="{FF2B5EF4-FFF2-40B4-BE49-F238E27FC236}">
                <a16:creationId xmlns:a16="http://schemas.microsoft.com/office/drawing/2014/main" id="{ED1D0DB0-E86C-45CA-BA3F-3E1B4829EC71}"/>
              </a:ext>
            </a:extLst>
          </p:cNvPr>
          <p:cNvSpPr txBox="1"/>
          <p:nvPr/>
        </p:nvSpPr>
        <p:spPr>
          <a:xfrm>
            <a:off x="4186940" y="5247735"/>
            <a:ext cx="1714597" cy="400110"/>
          </a:xfrm>
          <a:prstGeom prst="rect">
            <a:avLst/>
          </a:prstGeom>
          <a:noFill/>
        </p:spPr>
        <p:txBody>
          <a:bodyPr wrap="square" rtlCol="0">
            <a:spAutoFit/>
          </a:bodyPr>
          <a:lstStyle/>
          <a:p>
            <a:r>
              <a:rPr lang="en-US" sz="2000" dirty="0"/>
              <a:t>Kraków</a:t>
            </a:r>
          </a:p>
        </p:txBody>
      </p:sp>
      <p:sp>
        <p:nvSpPr>
          <p:cNvPr id="1064" name="TextBox 1063">
            <a:extLst>
              <a:ext uri="{FF2B5EF4-FFF2-40B4-BE49-F238E27FC236}">
                <a16:creationId xmlns:a16="http://schemas.microsoft.com/office/drawing/2014/main" id="{90F85149-9F70-6F15-3989-FF379FDA5527}"/>
              </a:ext>
            </a:extLst>
          </p:cNvPr>
          <p:cNvSpPr txBox="1"/>
          <p:nvPr/>
        </p:nvSpPr>
        <p:spPr>
          <a:xfrm>
            <a:off x="6016529" y="5249012"/>
            <a:ext cx="1714597" cy="400110"/>
          </a:xfrm>
          <a:prstGeom prst="rect">
            <a:avLst/>
          </a:prstGeom>
          <a:noFill/>
        </p:spPr>
        <p:txBody>
          <a:bodyPr wrap="square" rtlCol="0">
            <a:spAutoFit/>
          </a:bodyPr>
          <a:lstStyle/>
          <a:p>
            <a:r>
              <a:rPr lang="en-US" sz="2000" dirty="0" err="1"/>
              <a:t>Wrocław</a:t>
            </a:r>
            <a:endParaRPr lang="en-US" sz="2000" dirty="0"/>
          </a:p>
        </p:txBody>
      </p:sp>
      <p:sp>
        <p:nvSpPr>
          <p:cNvPr id="1073" name="Rectangle 1072">
            <a:extLst>
              <a:ext uri="{FF2B5EF4-FFF2-40B4-BE49-F238E27FC236}">
                <a16:creationId xmlns:a16="http://schemas.microsoft.com/office/drawing/2014/main" id="{D3126002-3EA2-3A1F-DF1A-9EBE3A1FC28F}"/>
              </a:ext>
            </a:extLst>
          </p:cNvPr>
          <p:cNvSpPr/>
          <p:nvPr/>
        </p:nvSpPr>
        <p:spPr>
          <a:xfrm>
            <a:off x="300702" y="4921764"/>
            <a:ext cx="3401750" cy="804379"/>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81" name="TextBox 1080">
            <a:extLst>
              <a:ext uri="{FF2B5EF4-FFF2-40B4-BE49-F238E27FC236}">
                <a16:creationId xmlns:a16="http://schemas.microsoft.com/office/drawing/2014/main" id="{78883CA0-29B7-E05A-29FA-A5A99D5553A4}"/>
              </a:ext>
            </a:extLst>
          </p:cNvPr>
          <p:cNvSpPr txBox="1"/>
          <p:nvPr/>
        </p:nvSpPr>
        <p:spPr>
          <a:xfrm>
            <a:off x="7016359" y="2935727"/>
            <a:ext cx="845103" cy="369332"/>
          </a:xfrm>
          <a:prstGeom prst="rect">
            <a:avLst/>
          </a:prstGeom>
          <a:noFill/>
        </p:spPr>
        <p:txBody>
          <a:bodyPr wrap="none" rtlCol="0">
            <a:spAutoFit/>
          </a:bodyPr>
          <a:lstStyle/>
          <a:p>
            <a:r>
              <a:rPr lang="en-US" dirty="0"/>
              <a:t>Expose</a:t>
            </a:r>
          </a:p>
        </p:txBody>
      </p:sp>
      <p:cxnSp>
        <p:nvCxnSpPr>
          <p:cNvPr id="1084" name="Straight Arrow Connector 1083">
            <a:extLst>
              <a:ext uri="{FF2B5EF4-FFF2-40B4-BE49-F238E27FC236}">
                <a16:creationId xmlns:a16="http://schemas.microsoft.com/office/drawing/2014/main" id="{839EFA4D-A64D-BA2E-9ECA-20C5517FFC3A}"/>
              </a:ext>
            </a:extLst>
          </p:cNvPr>
          <p:cNvCxnSpPr>
            <a:cxnSpLocks/>
          </p:cNvCxnSpPr>
          <p:nvPr/>
        </p:nvCxnSpPr>
        <p:spPr>
          <a:xfrm>
            <a:off x="5632902" y="4503122"/>
            <a:ext cx="1666" cy="1050586"/>
          </a:xfrm>
          <a:prstGeom prst="straightConnector1">
            <a:avLst/>
          </a:prstGeom>
          <a:ln w="25400" cap="flat" cmpd="sng">
            <a:solidFill>
              <a:schemeClr val="dk1"/>
            </a:solidFill>
            <a:prstDash val="sysDash"/>
            <a:round/>
            <a:headEnd type="none" w="lg" len="lg"/>
            <a:tailEnd type="none" w="lg" len="lg"/>
          </a:ln>
          <a:effectLst/>
        </p:spPr>
        <p:style>
          <a:lnRef idx="2">
            <a:schemeClr val="dk1"/>
          </a:lnRef>
          <a:fillRef idx="0">
            <a:schemeClr val="dk1"/>
          </a:fillRef>
          <a:effectRef idx="1">
            <a:schemeClr val="dk1"/>
          </a:effectRef>
          <a:fontRef idx="minor">
            <a:schemeClr val="tx1"/>
          </a:fontRef>
        </p:style>
      </p:cxnSp>
      <p:pic>
        <p:nvPicPr>
          <p:cNvPr id="1072" name="Picture 24" descr="Data center - Free computer icons">
            <a:extLst>
              <a:ext uri="{FF2B5EF4-FFF2-40B4-BE49-F238E27FC236}">
                <a16:creationId xmlns:a16="http://schemas.microsoft.com/office/drawing/2014/main" id="{54E8ECA3-E47F-8A3B-7C99-E0CA51221F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8431" y="4284027"/>
            <a:ext cx="975621" cy="975621"/>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24" descr="Data center - Free computer icons">
            <a:extLst>
              <a:ext uri="{FF2B5EF4-FFF2-40B4-BE49-F238E27FC236}">
                <a16:creationId xmlns:a16="http://schemas.microsoft.com/office/drawing/2014/main" id="{7B62434F-A49B-3729-EA49-5E9A39BFA2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120" y="4277112"/>
            <a:ext cx="975621" cy="975621"/>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ED83EA5F-1A41-A464-6B9A-3F96AEF13FEF}"/>
              </a:ext>
            </a:extLst>
          </p:cNvPr>
          <p:cNvCxnSpPr>
            <a:cxnSpLocks/>
          </p:cNvCxnSpPr>
          <p:nvPr/>
        </p:nvCxnSpPr>
        <p:spPr>
          <a:xfrm flipV="1">
            <a:off x="9567533" y="2255623"/>
            <a:ext cx="0" cy="443537"/>
          </a:xfrm>
          <a:prstGeom prst="straightConnector1">
            <a:avLst/>
          </a:prstGeom>
          <a:ln w="25400" cap="flat" cmpd="sng">
            <a:solidFill>
              <a:schemeClr val="dk1"/>
            </a:solidFill>
            <a:round/>
            <a:headEnd type="stealth" w="lg" len="lg"/>
            <a:tailEnd type="none" w="lg" len="lg"/>
          </a:ln>
          <a:effectLst/>
        </p:spPr>
        <p:style>
          <a:lnRef idx="2">
            <a:schemeClr val="dk1"/>
          </a:lnRef>
          <a:fillRef idx="0">
            <a:schemeClr val="dk1"/>
          </a:fillRef>
          <a:effectRef idx="1">
            <a:schemeClr val="dk1"/>
          </a:effectRef>
          <a:fontRef idx="minor">
            <a:schemeClr val="tx1"/>
          </a:fontRef>
        </p:style>
      </p:cxnSp>
      <p:sp>
        <p:nvSpPr>
          <p:cNvPr id="2" name="Oval 1">
            <a:extLst>
              <a:ext uri="{FF2B5EF4-FFF2-40B4-BE49-F238E27FC236}">
                <a16:creationId xmlns:a16="http://schemas.microsoft.com/office/drawing/2014/main" id="{2794D9C7-F085-89D4-0B30-34AD7579C4A8}"/>
              </a:ext>
            </a:extLst>
          </p:cNvPr>
          <p:cNvSpPr/>
          <p:nvPr/>
        </p:nvSpPr>
        <p:spPr>
          <a:xfrm>
            <a:off x="8558738" y="4415229"/>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1</a:t>
            </a:r>
          </a:p>
        </p:txBody>
      </p:sp>
      <p:sp>
        <p:nvSpPr>
          <p:cNvPr id="6" name="Oval 5">
            <a:extLst>
              <a:ext uri="{FF2B5EF4-FFF2-40B4-BE49-F238E27FC236}">
                <a16:creationId xmlns:a16="http://schemas.microsoft.com/office/drawing/2014/main" id="{7ECE5F9C-5D15-EAE3-F3FF-5FA90A8BB23D}"/>
              </a:ext>
            </a:extLst>
          </p:cNvPr>
          <p:cNvSpPr/>
          <p:nvPr/>
        </p:nvSpPr>
        <p:spPr>
          <a:xfrm>
            <a:off x="8096807" y="2758897"/>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2</a:t>
            </a:r>
          </a:p>
        </p:txBody>
      </p:sp>
      <p:sp>
        <p:nvSpPr>
          <p:cNvPr id="7" name="Oval 6">
            <a:extLst>
              <a:ext uri="{FF2B5EF4-FFF2-40B4-BE49-F238E27FC236}">
                <a16:creationId xmlns:a16="http://schemas.microsoft.com/office/drawing/2014/main" id="{79F39D7F-262A-8C4E-2F3F-6FB8A4CFF157}"/>
              </a:ext>
            </a:extLst>
          </p:cNvPr>
          <p:cNvSpPr/>
          <p:nvPr/>
        </p:nvSpPr>
        <p:spPr>
          <a:xfrm>
            <a:off x="11016092" y="2484534"/>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2</a:t>
            </a:r>
          </a:p>
        </p:txBody>
      </p:sp>
      <p:sp>
        <p:nvSpPr>
          <p:cNvPr id="9" name="Oval 8">
            <a:extLst>
              <a:ext uri="{FF2B5EF4-FFF2-40B4-BE49-F238E27FC236}">
                <a16:creationId xmlns:a16="http://schemas.microsoft.com/office/drawing/2014/main" id="{55F550EF-F845-DFE3-6950-A41DEF754920}"/>
              </a:ext>
            </a:extLst>
          </p:cNvPr>
          <p:cNvSpPr/>
          <p:nvPr/>
        </p:nvSpPr>
        <p:spPr>
          <a:xfrm>
            <a:off x="3170183" y="3779538"/>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3</a:t>
            </a:r>
          </a:p>
        </p:txBody>
      </p:sp>
      <p:sp>
        <p:nvSpPr>
          <p:cNvPr id="11" name="Oval 10">
            <a:extLst>
              <a:ext uri="{FF2B5EF4-FFF2-40B4-BE49-F238E27FC236}">
                <a16:creationId xmlns:a16="http://schemas.microsoft.com/office/drawing/2014/main" id="{4161551F-9B22-C7D9-A5F3-7A2E5A5E2D64}"/>
              </a:ext>
            </a:extLst>
          </p:cNvPr>
          <p:cNvSpPr/>
          <p:nvPr/>
        </p:nvSpPr>
        <p:spPr>
          <a:xfrm>
            <a:off x="3015398" y="2758897"/>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3</a:t>
            </a:r>
          </a:p>
        </p:txBody>
      </p:sp>
      <p:pic>
        <p:nvPicPr>
          <p:cNvPr id="31748" name="Picture 4" descr="K8s Kubernetes | SUE Cloud &amp; IT Professionals">
            <a:extLst>
              <a:ext uri="{FF2B5EF4-FFF2-40B4-BE49-F238E27FC236}">
                <a16:creationId xmlns:a16="http://schemas.microsoft.com/office/drawing/2014/main" id="{9226061B-1208-7978-C842-287A5CF7A2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9441"/>
          <a:stretch/>
        </p:blipFill>
        <p:spPr bwMode="auto">
          <a:xfrm>
            <a:off x="444823" y="658118"/>
            <a:ext cx="1708256" cy="12053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D5D0631-A92B-2FB7-49A9-10E9B7656F8B}"/>
              </a:ext>
            </a:extLst>
          </p:cNvPr>
          <p:cNvSpPr txBox="1"/>
          <p:nvPr/>
        </p:nvSpPr>
        <p:spPr>
          <a:xfrm>
            <a:off x="304564" y="1816920"/>
            <a:ext cx="2000453" cy="646331"/>
          </a:xfrm>
          <a:prstGeom prst="rect">
            <a:avLst/>
          </a:prstGeom>
          <a:noFill/>
        </p:spPr>
        <p:txBody>
          <a:bodyPr wrap="square" rtlCol="0">
            <a:spAutoFit/>
          </a:bodyPr>
          <a:lstStyle/>
          <a:p>
            <a:pPr algn="ctr"/>
            <a:r>
              <a:rPr lang="en-US" dirty="0"/>
              <a:t>Data Processing Clusters</a:t>
            </a:r>
          </a:p>
        </p:txBody>
      </p:sp>
      <p:sp>
        <p:nvSpPr>
          <p:cNvPr id="27" name="TextBox 26">
            <a:extLst>
              <a:ext uri="{FF2B5EF4-FFF2-40B4-BE49-F238E27FC236}">
                <a16:creationId xmlns:a16="http://schemas.microsoft.com/office/drawing/2014/main" id="{D2DC89C1-B6D8-B4E5-02DA-0F9045C375F7}"/>
              </a:ext>
            </a:extLst>
          </p:cNvPr>
          <p:cNvSpPr txBox="1"/>
          <p:nvPr/>
        </p:nvSpPr>
        <p:spPr>
          <a:xfrm>
            <a:off x="2082816" y="1248069"/>
            <a:ext cx="1297022" cy="369332"/>
          </a:xfrm>
          <a:prstGeom prst="rect">
            <a:avLst/>
          </a:prstGeom>
          <a:noFill/>
        </p:spPr>
        <p:txBody>
          <a:bodyPr wrap="none" rtlCol="0">
            <a:spAutoFit/>
          </a:bodyPr>
          <a:lstStyle/>
          <a:p>
            <a:r>
              <a:rPr lang="en-US" dirty="0"/>
              <a:t>Data Access</a:t>
            </a:r>
          </a:p>
        </p:txBody>
      </p:sp>
      <p:sp>
        <p:nvSpPr>
          <p:cNvPr id="29" name="Oval 28">
            <a:extLst>
              <a:ext uri="{FF2B5EF4-FFF2-40B4-BE49-F238E27FC236}">
                <a16:creationId xmlns:a16="http://schemas.microsoft.com/office/drawing/2014/main" id="{EDFBEF42-65D5-414B-A002-2C4561ACBEA6}"/>
              </a:ext>
            </a:extLst>
          </p:cNvPr>
          <p:cNvSpPr/>
          <p:nvPr/>
        </p:nvSpPr>
        <p:spPr>
          <a:xfrm>
            <a:off x="3265709" y="1098713"/>
            <a:ext cx="309570" cy="309570"/>
          </a:xfrm>
          <a:prstGeom prst="ellipse">
            <a:avLst/>
          </a:prstGeom>
          <a:solidFill>
            <a:srgbClr val="35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4</a:t>
            </a:r>
          </a:p>
        </p:txBody>
      </p:sp>
    </p:spTree>
    <p:extLst>
      <p:ext uri="{BB962C8B-B14F-4D97-AF65-F5344CB8AC3E}">
        <p14:creationId xmlns:p14="http://schemas.microsoft.com/office/powerpoint/2010/main" val="1492870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AUTOMATIC DATA INDEXING</a:t>
            </a:r>
          </a:p>
        </p:txBody>
      </p:sp>
      <p:sp>
        <p:nvSpPr>
          <p:cNvPr id="3" name="TextBox 2">
            <a:extLst>
              <a:ext uri="{FF2B5EF4-FFF2-40B4-BE49-F238E27FC236}">
                <a16:creationId xmlns:a16="http://schemas.microsoft.com/office/drawing/2014/main" id="{DA4A5604-5FB3-47A3-E377-4132C5E29C92}"/>
              </a:ext>
            </a:extLst>
          </p:cNvPr>
          <p:cNvSpPr txBox="1"/>
          <p:nvPr/>
        </p:nvSpPr>
        <p:spPr>
          <a:xfrm>
            <a:off x="208109" y="940517"/>
            <a:ext cx="11959646" cy="6295249"/>
          </a:xfrm>
          <a:prstGeom prst="rect">
            <a:avLst/>
          </a:prstGeom>
          <a:noFill/>
        </p:spPr>
        <p:txBody>
          <a:bodyPr wrap="square">
            <a:spAutoFit/>
          </a:bodyPr>
          <a:lstStyle/>
          <a:p>
            <a:pPr>
              <a:lnSpc>
                <a:spcPct val="130000"/>
              </a:lnSpc>
            </a:pPr>
            <a:r>
              <a:rPr lang="en-US" sz="2400" dirty="0"/>
              <a:t>The file indexing process does not copy any data, it simply creates the necessary metadata so that the files pre-existing on the storage are reflected and accessible in </a:t>
            </a:r>
            <a:r>
              <a:rPr lang="en-US" sz="2400" dirty="0" err="1"/>
              <a:t>Onedata</a:t>
            </a:r>
            <a:r>
              <a:rPr lang="en-US" sz="2400" dirty="0"/>
              <a:t>.</a:t>
            </a:r>
          </a:p>
          <a:p>
            <a:pPr>
              <a:lnSpc>
                <a:spcPct val="130000"/>
              </a:lnSpc>
            </a:pPr>
            <a:endParaRPr lang="en-US" sz="2400" dirty="0"/>
          </a:p>
          <a:p>
            <a:pPr>
              <a:lnSpc>
                <a:spcPct val="130000"/>
              </a:lnSpc>
            </a:pPr>
            <a:r>
              <a:rPr lang="en-US" sz="2400" dirty="0"/>
              <a:t>This functionality should be used in two setups:</a:t>
            </a:r>
          </a:p>
          <a:p>
            <a:pPr marL="342900" indent="-342900">
              <a:lnSpc>
                <a:spcPct val="130000"/>
              </a:lnSpc>
              <a:buFont typeface="Arial" panose="020B0604020202020204" pitchFamily="34" charset="0"/>
              <a:buChar char="•"/>
            </a:pPr>
            <a:r>
              <a:rPr lang="en-US" sz="2400" dirty="0"/>
              <a:t>There is a legacy dataset located on the storage backend</a:t>
            </a:r>
          </a:p>
          <a:p>
            <a:pPr marL="342900" indent="-342900">
              <a:lnSpc>
                <a:spcPct val="130000"/>
              </a:lnSpc>
              <a:buFont typeface="Arial" panose="020B0604020202020204" pitchFamily="34" charset="0"/>
              <a:buChar char="•"/>
            </a:pPr>
            <a:r>
              <a:rPr lang="en-US" sz="2400" dirty="0"/>
              <a:t>The data on storage backend is to be modified directly by third party applications, and the changes should be reflected in </a:t>
            </a:r>
            <a:r>
              <a:rPr lang="en-US" sz="2400" dirty="0" err="1"/>
              <a:t>Onedata</a:t>
            </a:r>
            <a:r>
              <a:rPr lang="en-US" sz="2400" dirty="0"/>
              <a:t>.</a:t>
            </a:r>
            <a:br>
              <a:rPr lang="en-US" sz="2400" dirty="0"/>
            </a:br>
            <a:endParaRPr lang="en-US" sz="2400" dirty="0"/>
          </a:p>
          <a:p>
            <a:pPr>
              <a:lnSpc>
                <a:spcPct val="130000"/>
              </a:lnSpc>
            </a:pPr>
            <a:r>
              <a:rPr lang="en-US" sz="2400" dirty="0"/>
              <a:t>It is possible to configure the storage to:</a:t>
            </a:r>
          </a:p>
          <a:p>
            <a:pPr marL="342900" indent="-342900">
              <a:lnSpc>
                <a:spcPct val="130000"/>
              </a:lnSpc>
              <a:buFont typeface="Arial" panose="020B0604020202020204" pitchFamily="34" charset="0"/>
              <a:buChar char="•"/>
            </a:pPr>
            <a:r>
              <a:rPr lang="en-US" sz="2400" dirty="0"/>
              <a:t>detect consecutive data changes</a:t>
            </a:r>
          </a:p>
          <a:p>
            <a:pPr marL="342900" indent="-342900">
              <a:lnSpc>
                <a:spcPct val="130000"/>
              </a:lnSpc>
              <a:buFont typeface="Arial" panose="020B0604020202020204" pitchFamily="34" charset="0"/>
              <a:buChar char="•"/>
            </a:pPr>
            <a:r>
              <a:rPr lang="en-US" sz="2400" dirty="0"/>
              <a:t>manually triggering scans</a:t>
            </a:r>
          </a:p>
          <a:p>
            <a:pPr marL="342900" indent="-342900">
              <a:lnSpc>
                <a:spcPct val="130000"/>
              </a:lnSpc>
              <a:buFont typeface="Arial" panose="020B0604020202020204" pitchFamily="34" charset="0"/>
              <a:buChar char="•"/>
            </a:pPr>
            <a:r>
              <a:rPr lang="en-US" sz="2400" dirty="0"/>
              <a:t>re-registering files</a:t>
            </a:r>
          </a:p>
          <a:p>
            <a:pPr>
              <a:lnSpc>
                <a:spcPct val="130000"/>
              </a:lnSpc>
            </a:pPr>
            <a:endParaRPr lang="en-US" sz="2400" dirty="0"/>
          </a:p>
        </p:txBody>
      </p:sp>
      <p:pic>
        <p:nvPicPr>
          <p:cNvPr id="2" name="Picture 1">
            <a:extLst>
              <a:ext uri="{FF2B5EF4-FFF2-40B4-BE49-F238E27FC236}">
                <a16:creationId xmlns:a16="http://schemas.microsoft.com/office/drawing/2014/main" id="{88C7623C-98E9-DA21-A999-CCC331F65088}"/>
              </a:ext>
            </a:extLst>
          </p:cNvPr>
          <p:cNvPicPr>
            <a:picLocks noChangeAspect="1"/>
          </p:cNvPicPr>
          <p:nvPr/>
        </p:nvPicPr>
        <p:blipFill>
          <a:blip r:embed="rId2"/>
          <a:stretch>
            <a:fillRect/>
          </a:stretch>
        </p:blipFill>
        <p:spPr>
          <a:xfrm>
            <a:off x="5743375" y="4847772"/>
            <a:ext cx="6177521" cy="1620806"/>
          </a:xfrm>
          <a:prstGeom prst="rect">
            <a:avLst/>
          </a:prstGeom>
        </p:spPr>
      </p:pic>
    </p:spTree>
    <p:extLst>
      <p:ext uri="{BB962C8B-B14F-4D97-AF65-F5344CB8AC3E}">
        <p14:creationId xmlns:p14="http://schemas.microsoft.com/office/powerpoint/2010/main" val="1904800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AUTOMATIC DATA INDEXING</a:t>
            </a:r>
          </a:p>
        </p:txBody>
      </p:sp>
      <p:pic>
        <p:nvPicPr>
          <p:cNvPr id="35844" name="Picture 4" descr="screen-auto-storage-import-stats">
            <a:extLst>
              <a:ext uri="{FF2B5EF4-FFF2-40B4-BE49-F238E27FC236}">
                <a16:creationId xmlns:a16="http://schemas.microsoft.com/office/drawing/2014/main" id="{49DC2A4B-70CD-11F2-767C-4618BE340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453"/>
            <a:ext cx="12267126" cy="730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525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DATA TRANSFERS</a:t>
            </a:r>
          </a:p>
        </p:txBody>
      </p:sp>
      <p:sp>
        <p:nvSpPr>
          <p:cNvPr id="3" name="TextBox 2">
            <a:extLst>
              <a:ext uri="{FF2B5EF4-FFF2-40B4-BE49-F238E27FC236}">
                <a16:creationId xmlns:a16="http://schemas.microsoft.com/office/drawing/2014/main" id="{DA4A5604-5FB3-47A3-E377-4132C5E29C92}"/>
              </a:ext>
            </a:extLst>
          </p:cNvPr>
          <p:cNvSpPr txBox="1"/>
          <p:nvPr/>
        </p:nvSpPr>
        <p:spPr>
          <a:xfrm>
            <a:off x="208109" y="994947"/>
            <a:ext cx="11959646" cy="7218579"/>
          </a:xfrm>
          <a:prstGeom prst="rect">
            <a:avLst/>
          </a:prstGeom>
          <a:noFill/>
        </p:spPr>
        <p:txBody>
          <a:bodyPr wrap="square">
            <a:spAutoFit/>
          </a:bodyPr>
          <a:lstStyle/>
          <a:p>
            <a:pPr>
              <a:lnSpc>
                <a:spcPct val="140000"/>
              </a:lnSpc>
              <a:buClr>
                <a:srgbClr val="291568"/>
              </a:buClr>
            </a:pPr>
            <a:r>
              <a:rPr lang="en-GB" sz="2400" dirty="0"/>
              <a:t>Replicate files on demand and on the fly.</a:t>
            </a:r>
          </a:p>
          <a:p>
            <a:pPr>
              <a:lnSpc>
                <a:spcPct val="140000"/>
              </a:lnSpc>
              <a:buClr>
                <a:srgbClr val="291568"/>
              </a:buClr>
            </a:pPr>
            <a:r>
              <a:rPr lang="en-GB" sz="2400" dirty="0"/>
              <a:t>Migrate data between sites and storage backends on demand or with simple API interface.</a:t>
            </a:r>
          </a:p>
          <a:p>
            <a:pPr>
              <a:lnSpc>
                <a:spcPct val="140000"/>
              </a:lnSpc>
              <a:buClr>
                <a:srgbClr val="291568"/>
              </a:buClr>
            </a:pPr>
            <a:r>
              <a:rPr lang="en-GB" sz="2400" dirty="0"/>
              <a:t>Easily check location of your data using GUI or API.</a:t>
            </a:r>
          </a:p>
          <a:p>
            <a:pPr marL="285750" indent="-285750">
              <a:lnSpc>
                <a:spcPct val="140000"/>
              </a:lnSpc>
              <a:buClr>
                <a:srgbClr val="291568"/>
              </a:buClr>
              <a:buFont typeface="Arial"/>
              <a:buChar char="•"/>
            </a:pPr>
            <a:endParaRPr lang="en-GB" sz="2400" dirty="0"/>
          </a:p>
          <a:p>
            <a:pPr>
              <a:lnSpc>
                <a:spcPct val="140000"/>
              </a:lnSpc>
              <a:buClr>
                <a:srgbClr val="291568"/>
              </a:buClr>
            </a:pPr>
            <a:r>
              <a:rPr lang="en-GB" sz="2400" dirty="0"/>
              <a:t>Types of data transfers:</a:t>
            </a:r>
          </a:p>
          <a:p>
            <a:pPr marL="342900" indent="-342900">
              <a:lnSpc>
                <a:spcPct val="140000"/>
              </a:lnSpc>
              <a:buClr>
                <a:srgbClr val="291568"/>
              </a:buClr>
              <a:buFont typeface="Arial" panose="020B0604020202020204" pitchFamily="34" charset="0"/>
              <a:buChar char="•"/>
            </a:pPr>
            <a:r>
              <a:rPr lang="en-GB" sz="2400" dirty="0"/>
              <a:t>replication — copying (only the missing) data to achieve a complete replica at the destination. The data is copied from one or more providers holding the missing blocks.</a:t>
            </a:r>
          </a:p>
          <a:p>
            <a:pPr marL="342900" indent="-342900">
              <a:lnSpc>
                <a:spcPct val="140000"/>
              </a:lnSpc>
              <a:buClr>
                <a:srgbClr val="291568"/>
              </a:buClr>
              <a:buFont typeface="Arial" panose="020B0604020202020204" pitchFamily="34" charset="0"/>
              <a:buChar char="•"/>
            </a:pPr>
            <a:r>
              <a:rPr lang="en-GB" sz="2400" dirty="0"/>
              <a:t>eviction — removing replica(s) from the specified provider. This operation is safe and will succeed only if there exists at least one replica of every block on other supporting providers.</a:t>
            </a:r>
          </a:p>
          <a:p>
            <a:pPr marL="342900" indent="-342900">
              <a:lnSpc>
                <a:spcPct val="140000"/>
              </a:lnSpc>
              <a:buClr>
                <a:srgbClr val="291568"/>
              </a:buClr>
              <a:buFont typeface="Arial" panose="020B0604020202020204" pitchFamily="34" charset="0"/>
              <a:buChar char="•"/>
            </a:pPr>
            <a:r>
              <a:rPr lang="en-GB" sz="2400" dirty="0"/>
              <a:t>migration — replication followed by eviction. Replicates the data to the destination provider and then evicts the replica from the source provider.</a:t>
            </a:r>
          </a:p>
          <a:p>
            <a:pPr marL="285750" indent="-285750">
              <a:lnSpc>
                <a:spcPct val="140000"/>
              </a:lnSpc>
              <a:buClr>
                <a:srgbClr val="291568"/>
              </a:buClr>
              <a:buFont typeface="Arial"/>
              <a:buChar char="•"/>
            </a:pPr>
            <a:endParaRPr lang="en-GB" sz="2400" dirty="0"/>
          </a:p>
          <a:p>
            <a:pPr marL="342900" indent="-342900">
              <a:lnSpc>
                <a:spcPct val="130000"/>
              </a:lnSpc>
              <a:buFont typeface="Arial" panose="020B0604020202020204" pitchFamily="34" charset="0"/>
              <a:buChar char="•"/>
            </a:pPr>
            <a:endParaRPr lang="en-US" sz="2400" dirty="0"/>
          </a:p>
          <a:p>
            <a:pPr>
              <a:lnSpc>
                <a:spcPct val="130000"/>
              </a:lnSpc>
            </a:pPr>
            <a:endParaRPr lang="en-US" sz="2400" dirty="0"/>
          </a:p>
        </p:txBody>
      </p:sp>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48882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DATA TRANSFERS</a:t>
            </a:r>
          </a:p>
        </p:txBody>
      </p:sp>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Obraz 1" descr="Screen Shot 2018-07-05 at 18.33.16.png">
            <a:extLst>
              <a:ext uri="{FF2B5EF4-FFF2-40B4-BE49-F238E27FC236}">
                <a16:creationId xmlns:a16="http://schemas.microsoft.com/office/drawing/2014/main" id="{B0BB6CC1-75C4-E824-AA09-4FE98D1433A3}"/>
              </a:ext>
            </a:extLst>
          </p:cNvPr>
          <p:cNvPicPr>
            <a:picLocks noChangeAspect="1"/>
          </p:cNvPicPr>
          <p:nvPr/>
        </p:nvPicPr>
        <p:blipFill rotWithShape="1">
          <a:blip r:embed="rId2">
            <a:extLst>
              <a:ext uri="{28A0092B-C50C-407E-A947-70E740481C1C}">
                <a14:useLocalDpi xmlns:a14="http://schemas.microsoft.com/office/drawing/2010/main" val="0"/>
              </a:ext>
            </a:extLst>
          </a:blip>
          <a:srcRect l="41188" t="7334" r="-18126" b="42645"/>
          <a:stretch/>
        </p:blipFill>
        <p:spPr>
          <a:xfrm>
            <a:off x="457200" y="1015734"/>
            <a:ext cx="15361322" cy="5665718"/>
          </a:xfrm>
          <a:prstGeom prst="rect">
            <a:avLst/>
          </a:prstGeom>
        </p:spPr>
      </p:pic>
      <p:pic>
        <p:nvPicPr>
          <p:cNvPr id="5" name="Obraz 1" descr="Screen Shot 2018-07-05 at 18.33.16.png">
            <a:extLst>
              <a:ext uri="{FF2B5EF4-FFF2-40B4-BE49-F238E27FC236}">
                <a16:creationId xmlns:a16="http://schemas.microsoft.com/office/drawing/2014/main" id="{1001D7BD-A3C4-7B26-909C-5867DF2AFD21}"/>
              </a:ext>
            </a:extLst>
          </p:cNvPr>
          <p:cNvPicPr>
            <a:picLocks noChangeAspect="1"/>
          </p:cNvPicPr>
          <p:nvPr/>
        </p:nvPicPr>
        <p:blipFill rotWithShape="1">
          <a:blip r:embed="rId2">
            <a:extLst>
              <a:ext uri="{28A0092B-C50C-407E-A947-70E740481C1C}">
                <a14:useLocalDpi xmlns:a14="http://schemas.microsoft.com/office/drawing/2010/main" val="0"/>
              </a:ext>
            </a:extLst>
          </a:blip>
          <a:srcRect l="28865" t="7985" r="44310" b="41994"/>
          <a:stretch/>
        </p:blipFill>
        <p:spPr>
          <a:xfrm>
            <a:off x="208109" y="1015734"/>
            <a:ext cx="5355771" cy="5665718"/>
          </a:xfrm>
          <a:prstGeom prst="rect">
            <a:avLst/>
          </a:prstGeom>
        </p:spPr>
      </p:pic>
    </p:spTree>
    <p:extLst>
      <p:ext uri="{BB962C8B-B14F-4D97-AF65-F5344CB8AC3E}">
        <p14:creationId xmlns:p14="http://schemas.microsoft.com/office/powerpoint/2010/main" val="1332249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ONE3S S3 API Adapter</a:t>
            </a:r>
          </a:p>
        </p:txBody>
      </p:sp>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9A6FE65E-8FF1-DD21-82B1-F457EE53496D}"/>
              </a:ext>
            </a:extLst>
          </p:cNvPr>
          <p:cNvSpPr txBox="1"/>
          <p:nvPr/>
        </p:nvSpPr>
        <p:spPr>
          <a:xfrm>
            <a:off x="208109" y="962289"/>
            <a:ext cx="6038704" cy="4697889"/>
          </a:xfrm>
          <a:prstGeom prst="rect">
            <a:avLst/>
          </a:prstGeom>
          <a:noFill/>
        </p:spPr>
        <p:txBody>
          <a:bodyPr wrap="square">
            <a:spAutoFit/>
          </a:bodyPr>
          <a:lstStyle/>
          <a:p>
            <a:pPr>
              <a:lnSpc>
                <a:spcPct val="140000"/>
              </a:lnSpc>
              <a:buClr>
                <a:srgbClr val="291568"/>
              </a:buClr>
            </a:pPr>
            <a:r>
              <a:rPr lang="en-GB" sz="2400" dirty="0"/>
              <a:t>OneS3 is a scalable S3 implementation:</a:t>
            </a:r>
          </a:p>
          <a:p>
            <a:pPr marL="342900" indent="-342900">
              <a:lnSpc>
                <a:spcPct val="140000"/>
              </a:lnSpc>
              <a:buClr>
                <a:srgbClr val="291568"/>
              </a:buClr>
              <a:buFont typeface="Arial" panose="020B0604020202020204" pitchFamily="34" charset="0"/>
              <a:buChar char="•"/>
            </a:pPr>
            <a:r>
              <a:rPr lang="en-GB" sz="2400" dirty="0"/>
              <a:t>users can access their data spaces via AWS S3 interface,</a:t>
            </a:r>
          </a:p>
          <a:p>
            <a:pPr marL="342900" indent="-342900">
              <a:lnSpc>
                <a:spcPct val="140000"/>
              </a:lnSpc>
              <a:buClr>
                <a:srgbClr val="291568"/>
              </a:buClr>
              <a:buFont typeface="Arial" panose="020B0604020202020204" pitchFamily="34" charset="0"/>
              <a:buChar char="•"/>
            </a:pPr>
            <a:r>
              <a:rPr lang="en-GB" sz="2400" dirty="0"/>
              <a:t>exposes storage resources managed by a specific Oneprovider,</a:t>
            </a:r>
          </a:p>
          <a:p>
            <a:pPr marL="342900" indent="-342900">
              <a:lnSpc>
                <a:spcPct val="140000"/>
              </a:lnSpc>
              <a:buClr>
                <a:srgbClr val="291568"/>
              </a:buClr>
              <a:buFont typeface="Arial" panose="020B0604020202020204" pitchFamily="34" charset="0"/>
              <a:buChar char="•"/>
            </a:pPr>
            <a:r>
              <a:rPr lang="en-GB" sz="2400" dirty="0"/>
              <a:t>can be scaled to any number of nodes,</a:t>
            </a:r>
          </a:p>
          <a:p>
            <a:pPr marL="342900" indent="-342900">
              <a:lnSpc>
                <a:spcPct val="140000"/>
              </a:lnSpc>
              <a:buClr>
                <a:srgbClr val="291568"/>
              </a:buClr>
              <a:buFont typeface="Arial" panose="020B0604020202020204" pitchFamily="34" charset="0"/>
              <a:buChar char="•"/>
            </a:pPr>
            <a:r>
              <a:rPr lang="en-GB" sz="2400" dirty="0"/>
              <a:t>it handles all data access to storage directly, while Oneprovider instances will only handle metadata management.</a:t>
            </a:r>
            <a:endParaRPr lang="en-US" sz="2400" dirty="0"/>
          </a:p>
        </p:txBody>
      </p:sp>
      <p:pic>
        <p:nvPicPr>
          <p:cNvPr id="7" name="Picture 2" descr="Storage Amazon S3 bucket with objects&quot; Icon - Download for free – Iconduck">
            <a:extLst>
              <a:ext uri="{FF2B5EF4-FFF2-40B4-BE49-F238E27FC236}">
                <a16:creationId xmlns:a16="http://schemas.microsoft.com/office/drawing/2014/main" id="{4AF2F314-7FA3-AD6F-A562-3AA484A85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6472" y="2658598"/>
            <a:ext cx="1456273" cy="15061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5E61BE2-07F1-CAC2-6D8F-6B120903BAE6}"/>
              </a:ext>
            </a:extLst>
          </p:cNvPr>
          <p:cNvSpPr txBox="1"/>
          <p:nvPr/>
        </p:nvSpPr>
        <p:spPr>
          <a:xfrm>
            <a:off x="10426472" y="4269231"/>
            <a:ext cx="1419941" cy="646331"/>
          </a:xfrm>
          <a:prstGeom prst="rect">
            <a:avLst/>
          </a:prstGeom>
          <a:noFill/>
        </p:spPr>
        <p:txBody>
          <a:bodyPr wrap="none" rtlCol="0">
            <a:spAutoFit/>
          </a:bodyPr>
          <a:lstStyle/>
          <a:p>
            <a:pPr algn="ctr"/>
            <a:r>
              <a:rPr lang="en-US" dirty="0"/>
              <a:t>ASTRONOMY</a:t>
            </a:r>
          </a:p>
          <a:p>
            <a:pPr algn="ctr"/>
            <a:r>
              <a:rPr lang="en-US" dirty="0"/>
              <a:t>Bucket</a:t>
            </a:r>
          </a:p>
        </p:txBody>
      </p:sp>
      <p:cxnSp>
        <p:nvCxnSpPr>
          <p:cNvPr id="9" name="Łącznik łamany 234">
            <a:extLst>
              <a:ext uri="{FF2B5EF4-FFF2-40B4-BE49-F238E27FC236}">
                <a16:creationId xmlns:a16="http://schemas.microsoft.com/office/drawing/2014/main" id="{A6C7533D-3AD5-2F0D-253D-393BF73E582C}"/>
              </a:ext>
            </a:extLst>
          </p:cNvPr>
          <p:cNvCxnSpPr>
            <a:cxnSpLocks/>
          </p:cNvCxnSpPr>
          <p:nvPr/>
        </p:nvCxnSpPr>
        <p:spPr>
          <a:xfrm>
            <a:off x="9440014" y="3487432"/>
            <a:ext cx="977908" cy="12700"/>
          </a:xfrm>
          <a:prstGeom prst="bentConnector3">
            <a:avLst>
              <a:gd name="adj1" fmla="val -153"/>
            </a:avLst>
          </a:prstGeom>
          <a:ln>
            <a:solidFill>
              <a:srgbClr val="291568"/>
            </a:solidFill>
            <a:tailEnd type="arrow"/>
          </a:ln>
          <a:effectLst/>
        </p:spPr>
        <p:style>
          <a:lnRef idx="2">
            <a:schemeClr val="accent1"/>
          </a:lnRef>
          <a:fillRef idx="0">
            <a:schemeClr val="accent1"/>
          </a:fillRef>
          <a:effectRef idx="1">
            <a:schemeClr val="accent1"/>
          </a:effectRef>
          <a:fontRef idx="minor">
            <a:schemeClr val="tx1"/>
          </a:fontRef>
        </p:style>
      </p:cxnSp>
      <p:pic>
        <p:nvPicPr>
          <p:cNvPr id="10" name="Obraz 2" descr="files_in_spaces.png">
            <a:extLst>
              <a:ext uri="{FF2B5EF4-FFF2-40B4-BE49-F238E27FC236}">
                <a16:creationId xmlns:a16="http://schemas.microsoft.com/office/drawing/2014/main" id="{1247BADD-0C61-653A-B700-23A85A799476}"/>
              </a:ext>
            </a:extLst>
          </p:cNvPr>
          <p:cNvPicPr>
            <a:picLocks noChangeAspect="1"/>
          </p:cNvPicPr>
          <p:nvPr/>
        </p:nvPicPr>
        <p:blipFill rotWithShape="1">
          <a:blip r:embed="rId3">
            <a:extLst>
              <a:ext uri="{28A0092B-C50C-407E-A947-70E740481C1C}">
                <a14:useLocalDpi xmlns:a14="http://schemas.microsoft.com/office/drawing/2010/main" val="0"/>
              </a:ext>
            </a:extLst>
          </a:blip>
          <a:srcRect r="65144" b="20695"/>
          <a:stretch/>
        </p:blipFill>
        <p:spPr>
          <a:xfrm>
            <a:off x="6487039" y="1734747"/>
            <a:ext cx="3259557" cy="3945996"/>
          </a:xfrm>
          <a:prstGeom prst="rect">
            <a:avLst/>
          </a:prstGeom>
        </p:spPr>
      </p:pic>
    </p:spTree>
    <p:extLst>
      <p:ext uri="{BB962C8B-B14F-4D97-AF65-F5344CB8AC3E}">
        <p14:creationId xmlns:p14="http://schemas.microsoft.com/office/powerpoint/2010/main" val="111180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err="1">
                <a:solidFill>
                  <a:schemeClr val="bg1"/>
                </a:solidFill>
              </a:rPr>
              <a:t>https</a:t>
            </a:r>
            <a:r>
              <a:rPr lang="pl-PL" sz="3200" b="1" dirty="0">
                <a:solidFill>
                  <a:schemeClr val="bg1"/>
                </a:solidFill>
              </a:rPr>
              <a:t>://</a:t>
            </a:r>
            <a:r>
              <a:rPr lang="pl-PL" sz="3200" b="1" dirty="0" err="1">
                <a:solidFill>
                  <a:schemeClr val="bg1"/>
                </a:solidFill>
              </a:rPr>
              <a:t>kronika.gov.pl</a:t>
            </a:r>
            <a:endParaRPr lang="pl-PL" sz="3200" b="1" dirty="0">
              <a:solidFill>
                <a:schemeClr val="bg1"/>
              </a:solidFill>
            </a:endParaRPr>
          </a:p>
        </p:txBody>
      </p:sp>
      <p:pic>
        <p:nvPicPr>
          <p:cNvPr id="4" name="Picture 3">
            <a:extLst>
              <a:ext uri="{FF2B5EF4-FFF2-40B4-BE49-F238E27FC236}">
                <a16:creationId xmlns:a16="http://schemas.microsoft.com/office/drawing/2014/main" id="{9BD0DBFF-BBBF-F9FF-46E7-711FF279C2FF}"/>
              </a:ext>
            </a:extLst>
          </p:cNvPr>
          <p:cNvPicPr>
            <a:picLocks noChangeAspect="1"/>
          </p:cNvPicPr>
          <p:nvPr/>
        </p:nvPicPr>
        <p:blipFill>
          <a:blip r:embed="rId2"/>
          <a:stretch>
            <a:fillRect/>
          </a:stretch>
        </p:blipFill>
        <p:spPr>
          <a:xfrm>
            <a:off x="-1" y="885103"/>
            <a:ext cx="12188825" cy="5660518"/>
          </a:xfrm>
          <a:prstGeom prst="rect">
            <a:avLst/>
          </a:prstGeom>
        </p:spPr>
      </p:pic>
    </p:spTree>
    <p:extLst>
      <p:ext uri="{BB962C8B-B14F-4D97-AF65-F5344CB8AC3E}">
        <p14:creationId xmlns:p14="http://schemas.microsoft.com/office/powerpoint/2010/main" val="3362730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err="1">
                <a:solidFill>
                  <a:schemeClr val="bg1"/>
                </a:solidFill>
              </a:rPr>
              <a:t>https</a:t>
            </a:r>
            <a:r>
              <a:rPr lang="pl-PL" sz="3200" b="1" dirty="0">
                <a:solidFill>
                  <a:schemeClr val="bg1"/>
                </a:solidFill>
              </a:rPr>
              <a:t>://</a:t>
            </a:r>
            <a:r>
              <a:rPr lang="pl-PL" sz="3200" b="1" dirty="0" err="1">
                <a:solidFill>
                  <a:schemeClr val="bg1"/>
                </a:solidFill>
              </a:rPr>
              <a:t>kronika.gov.pl</a:t>
            </a:r>
            <a:endParaRPr lang="pl-PL" sz="3200" b="1" dirty="0">
              <a:solidFill>
                <a:schemeClr val="bg1"/>
              </a:solidFill>
            </a:endParaRPr>
          </a:p>
        </p:txBody>
      </p:sp>
      <p:pic>
        <p:nvPicPr>
          <p:cNvPr id="2" name="Picture 1">
            <a:extLst>
              <a:ext uri="{FF2B5EF4-FFF2-40B4-BE49-F238E27FC236}">
                <a16:creationId xmlns:a16="http://schemas.microsoft.com/office/drawing/2014/main" id="{852E6F6B-D036-C9AD-9B74-F7C5BC598230}"/>
              </a:ext>
            </a:extLst>
          </p:cNvPr>
          <p:cNvPicPr>
            <a:picLocks noChangeAspect="1"/>
          </p:cNvPicPr>
          <p:nvPr/>
        </p:nvPicPr>
        <p:blipFill>
          <a:blip r:embed="rId2"/>
          <a:stretch>
            <a:fillRect/>
          </a:stretch>
        </p:blipFill>
        <p:spPr>
          <a:xfrm>
            <a:off x="1385858" y="874712"/>
            <a:ext cx="9824525" cy="5941314"/>
          </a:xfrm>
          <a:prstGeom prst="rect">
            <a:avLst/>
          </a:prstGeom>
        </p:spPr>
      </p:pic>
    </p:spTree>
    <p:extLst>
      <p:ext uri="{BB962C8B-B14F-4D97-AF65-F5344CB8AC3E}">
        <p14:creationId xmlns:p14="http://schemas.microsoft.com/office/powerpoint/2010/main" val="2190326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a:spLocks noGrp="1"/>
          </p:cNvSpPr>
          <p:nvPr>
            <p:ph type="title"/>
          </p:nvPr>
        </p:nvSpPr>
        <p:spPr>
          <a:xfrm>
            <a:off x="225784" y="215840"/>
            <a:ext cx="11311572" cy="874712"/>
          </a:xfrm>
        </p:spPr>
        <p:txBody>
          <a:bodyPr>
            <a:normAutofit/>
          </a:bodyPr>
          <a:lstStyle/>
          <a:p>
            <a:r>
              <a:rPr lang="pl-PL" sz="3600" b="1" cap="small" dirty="0">
                <a:solidFill>
                  <a:srgbClr val="291568"/>
                </a:solidFill>
              </a:rPr>
              <a:t>EXTRA RESOURCES</a:t>
            </a:r>
            <a:endParaRPr lang="pl-PL" sz="3600" b="1" dirty="0">
              <a:solidFill>
                <a:srgbClr val="291568"/>
              </a:solidFill>
            </a:endParaRPr>
          </a:p>
        </p:txBody>
      </p:sp>
      <p:sp>
        <p:nvSpPr>
          <p:cNvPr id="2" name="Symbol zastępczy numeru slajdu 1"/>
          <p:cNvSpPr>
            <a:spLocks noGrp="1"/>
          </p:cNvSpPr>
          <p:nvPr>
            <p:ph type="sldNum" sz="quarter" idx="12"/>
          </p:nvPr>
        </p:nvSpPr>
        <p:spPr/>
        <p:txBody>
          <a:bodyPr/>
          <a:lstStyle/>
          <a:p>
            <a:fld id="{B01D25E1-3CBC-794F-A471-A8DF5859C9A5}" type="slidenum">
              <a:rPr lang="pl-PL" smtClean="0"/>
              <a:t>39</a:t>
            </a:fld>
            <a:endParaRPr lang="pl-PL" dirty="0"/>
          </a:p>
        </p:txBody>
      </p:sp>
      <p:sp>
        <p:nvSpPr>
          <p:cNvPr id="4" name="TextBox 3">
            <a:extLst>
              <a:ext uri="{FF2B5EF4-FFF2-40B4-BE49-F238E27FC236}">
                <a16:creationId xmlns:a16="http://schemas.microsoft.com/office/drawing/2014/main" id="{5BE5E8F1-3DAC-8B71-ABD5-F64A5B933EF3}"/>
              </a:ext>
            </a:extLst>
          </p:cNvPr>
          <p:cNvSpPr txBox="1"/>
          <p:nvPr/>
        </p:nvSpPr>
        <p:spPr>
          <a:xfrm>
            <a:off x="208109" y="1022813"/>
            <a:ext cx="11959646" cy="5815118"/>
          </a:xfrm>
          <a:prstGeom prst="rect">
            <a:avLst/>
          </a:prstGeom>
          <a:noFill/>
        </p:spPr>
        <p:txBody>
          <a:bodyPr wrap="square">
            <a:spAutoFit/>
          </a:bodyPr>
          <a:lstStyle/>
          <a:p>
            <a:pPr>
              <a:lnSpc>
                <a:spcPct val="130000"/>
              </a:lnSpc>
            </a:pPr>
            <a:r>
              <a:rPr lang="en-US" sz="2400" dirty="0"/>
              <a:t>Improved </a:t>
            </a:r>
            <a:r>
              <a:rPr lang="en-US" sz="2400" b="1" dirty="0"/>
              <a:t>documentation</a:t>
            </a:r>
            <a:r>
              <a:rPr lang="en-US" sz="2400" dirty="0"/>
              <a:t> (in making) https://</a:t>
            </a:r>
            <a:r>
              <a:rPr lang="en-US" sz="2400" dirty="0" err="1"/>
              <a:t>onedata.org</a:t>
            </a:r>
            <a:r>
              <a:rPr lang="en-US" sz="2400" dirty="0"/>
              <a:t>/#/home/documentation</a:t>
            </a:r>
          </a:p>
          <a:p>
            <a:pPr>
              <a:lnSpc>
                <a:spcPct val="130000"/>
              </a:lnSpc>
            </a:pPr>
            <a:endParaRPr lang="en-US" sz="2400" dirty="0"/>
          </a:p>
          <a:p>
            <a:pPr>
              <a:lnSpc>
                <a:spcPct val="130000"/>
              </a:lnSpc>
            </a:pPr>
            <a:r>
              <a:rPr lang="en-US" sz="2400" dirty="0"/>
              <a:t>Dedicated </a:t>
            </a:r>
            <a:r>
              <a:rPr lang="en-US" sz="2400" b="1" dirty="0"/>
              <a:t>demo mode </a:t>
            </a:r>
            <a:r>
              <a:rPr lang="en-US" sz="2400" dirty="0"/>
              <a:t>for easy sandbox deployment:</a:t>
            </a:r>
          </a:p>
          <a:p>
            <a:pPr marL="342900" indent="-342900">
              <a:lnSpc>
                <a:spcPct val="130000"/>
              </a:lnSpc>
              <a:buFont typeface="Arial" panose="020B0604020202020204" pitchFamily="34" charset="0"/>
              <a:buChar char="•"/>
            </a:pPr>
            <a:r>
              <a:rPr lang="en-US" sz="2400" dirty="0"/>
              <a:t>	https://onedata.org/#/home/documentation/21.02/admin-guide/demo-mode.html</a:t>
            </a:r>
          </a:p>
          <a:p>
            <a:pPr lvl="1">
              <a:lnSpc>
                <a:spcPct val="130000"/>
              </a:lnSpc>
            </a:pPr>
            <a:endParaRPr lang="en-US" sz="2400" dirty="0"/>
          </a:p>
          <a:p>
            <a:pPr marL="800100" lvl="1" indent="-342900">
              <a:lnSpc>
                <a:spcPct val="130000"/>
              </a:lnSpc>
              <a:buFont typeface="Arial" panose="020B0604020202020204" pitchFamily="34" charset="0"/>
              <a:buChar char="•"/>
            </a:pPr>
            <a:endParaRPr lang="en-US" sz="2400" dirty="0"/>
          </a:p>
          <a:p>
            <a:pPr>
              <a:lnSpc>
                <a:spcPct val="130000"/>
              </a:lnSpc>
            </a:pPr>
            <a:r>
              <a:rPr lang="en-US" sz="2400" dirty="0"/>
              <a:t>Extensive </a:t>
            </a:r>
            <a:r>
              <a:rPr lang="en-US" sz="2400" b="1" dirty="0"/>
              <a:t>training materials </a:t>
            </a:r>
            <a:r>
              <a:rPr lang="en-US" sz="2400" dirty="0"/>
              <a:t>(4 day workshop!) covering majority of </a:t>
            </a:r>
            <a:r>
              <a:rPr lang="en-US" sz="2400" dirty="0" err="1"/>
              <a:t>Onedata</a:t>
            </a:r>
            <a:r>
              <a:rPr lang="en-US" sz="2400" dirty="0"/>
              <a:t>:</a:t>
            </a:r>
          </a:p>
          <a:p>
            <a:pPr marL="342900" indent="-342900">
              <a:lnSpc>
                <a:spcPct val="130000"/>
              </a:lnSpc>
              <a:buFont typeface="Arial" panose="020B0604020202020204" pitchFamily="34" charset="0"/>
              <a:buChar char="•"/>
            </a:pPr>
            <a:r>
              <a:rPr lang="en-US" sz="2400" dirty="0"/>
              <a:t>https://</a:t>
            </a:r>
            <a:r>
              <a:rPr lang="en-US" sz="2400" dirty="0" err="1"/>
              <a:t>onedata.org</a:t>
            </a:r>
            <a:r>
              <a:rPr lang="en-US" sz="2400" dirty="0"/>
              <a:t>/training</a:t>
            </a:r>
            <a:br>
              <a:rPr lang="en-US" sz="2400" dirty="0"/>
            </a:br>
            <a:r>
              <a:rPr lang="en-US" sz="2400" dirty="0"/>
              <a:t>user: training</a:t>
            </a:r>
            <a:br>
              <a:rPr lang="en-US" sz="2400" dirty="0"/>
            </a:br>
            <a:r>
              <a:rPr lang="en-US" sz="2400" dirty="0"/>
              <a:t>password: Oneworkshop58</a:t>
            </a:r>
          </a:p>
          <a:p>
            <a:pPr lvl="1">
              <a:lnSpc>
                <a:spcPct val="130000"/>
              </a:lnSpc>
            </a:pPr>
            <a:endParaRPr lang="en-US" sz="2400" dirty="0"/>
          </a:p>
          <a:p>
            <a:pPr>
              <a:lnSpc>
                <a:spcPct val="130000"/>
              </a:lnSpc>
            </a:pPr>
            <a:endParaRPr lang="en-US" sz="2400" dirty="0"/>
          </a:p>
        </p:txBody>
      </p:sp>
    </p:spTree>
    <p:extLst>
      <p:ext uri="{BB962C8B-B14F-4D97-AF65-F5344CB8AC3E}">
        <p14:creationId xmlns:p14="http://schemas.microsoft.com/office/powerpoint/2010/main" val="410461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rostokąt 10"/>
          <p:cNvSpPr/>
          <p:nvPr/>
        </p:nvSpPr>
        <p:spPr>
          <a:xfrm>
            <a:off x="0" y="0"/>
            <a:ext cx="12188825" cy="620565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3" name="Tytuł 1"/>
          <p:cNvSpPr>
            <a:spLocks noGrp="1"/>
          </p:cNvSpPr>
          <p:nvPr>
            <p:ph type="title"/>
          </p:nvPr>
        </p:nvSpPr>
        <p:spPr>
          <a:xfrm>
            <a:off x="314426" y="68411"/>
            <a:ext cx="4332983" cy="804527"/>
          </a:xfrm>
        </p:spPr>
        <p:txBody>
          <a:bodyPr>
            <a:normAutofit fontScale="90000"/>
          </a:bodyPr>
          <a:lstStyle/>
          <a:p>
            <a:r>
              <a:rPr lang="en-GB" sz="2800" cap="small" dirty="0">
                <a:solidFill>
                  <a:srgbClr val="291568"/>
                </a:solidFill>
              </a:rPr>
              <a:t>ONEDATA for ONEWORLD</a:t>
            </a:r>
            <a:endParaRPr lang="pl-PL" sz="2800" b="1" cap="small" dirty="0">
              <a:solidFill>
                <a:srgbClr val="291568"/>
              </a:solidFill>
            </a:endParaRPr>
          </a:p>
        </p:txBody>
      </p:sp>
      <p:sp>
        <p:nvSpPr>
          <p:cNvPr id="3" name="Symbol zastępczy numeru slajdu 2"/>
          <p:cNvSpPr>
            <a:spLocks noGrp="1"/>
          </p:cNvSpPr>
          <p:nvPr>
            <p:ph type="sldNum" sz="quarter" idx="12"/>
          </p:nvPr>
        </p:nvSpPr>
        <p:spPr/>
        <p:txBody>
          <a:bodyPr/>
          <a:lstStyle/>
          <a:p>
            <a:fld id="{B01D25E1-3CBC-794F-A471-A8DF5859C9A5}" type="slidenum">
              <a:rPr lang="pl-PL" smtClean="0"/>
              <a:t>4</a:t>
            </a:fld>
            <a:endParaRPr lang="pl-PL"/>
          </a:p>
        </p:txBody>
      </p:sp>
      <p:pic>
        <p:nvPicPr>
          <p:cNvPr id="4" name="Obraz 3" descr="Bez nazwy-1.w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98" y="1155382"/>
            <a:ext cx="10346609" cy="5050270"/>
          </a:xfrm>
          <a:prstGeom prst="rect">
            <a:avLst/>
          </a:prstGeom>
        </p:spPr>
      </p:pic>
      <p:grpSp>
        <p:nvGrpSpPr>
          <p:cNvPr id="10" name="Grupa 9"/>
          <p:cNvGrpSpPr/>
          <p:nvPr/>
        </p:nvGrpSpPr>
        <p:grpSpPr>
          <a:xfrm>
            <a:off x="1504961" y="1378059"/>
            <a:ext cx="8894437" cy="3161283"/>
            <a:chOff x="838185" y="1556856"/>
            <a:chExt cx="10748588" cy="3820290"/>
          </a:xfrm>
        </p:grpSpPr>
        <p:pic>
          <p:nvPicPr>
            <p:cNvPr id="5" name="Obraz 4" descr="use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740" y="3325259"/>
              <a:ext cx="489189" cy="489189"/>
            </a:xfrm>
            <a:prstGeom prst="rect">
              <a:avLst/>
            </a:prstGeom>
          </p:spPr>
        </p:pic>
        <p:pic>
          <p:nvPicPr>
            <p:cNvPr id="6" name="Obraz 5" descr="user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85" y="3088113"/>
              <a:ext cx="489189" cy="489189"/>
            </a:xfrm>
            <a:prstGeom prst="rect">
              <a:avLst/>
            </a:prstGeom>
          </p:spPr>
        </p:pic>
        <p:pic>
          <p:nvPicPr>
            <p:cNvPr id="7" name="Obraz 6" descr="user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9067" y="3418185"/>
              <a:ext cx="487706" cy="487706"/>
            </a:xfrm>
            <a:prstGeom prst="rect">
              <a:avLst/>
            </a:prstGeom>
          </p:spPr>
        </p:pic>
        <p:pic>
          <p:nvPicPr>
            <p:cNvPr id="8" name="Obraz 7" descr="user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3245" y="4881644"/>
              <a:ext cx="495502" cy="495502"/>
            </a:xfrm>
            <a:prstGeom prst="rect">
              <a:avLst/>
            </a:prstGeom>
          </p:spPr>
        </p:pic>
        <p:pic>
          <p:nvPicPr>
            <p:cNvPr id="9" name="Obraz 8" descr="user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2849" y="1556856"/>
              <a:ext cx="489189" cy="489189"/>
            </a:xfrm>
            <a:prstGeom prst="rect">
              <a:avLst/>
            </a:prstGeom>
          </p:spPr>
        </p:pic>
      </p:grpSp>
      <p:grpSp>
        <p:nvGrpSpPr>
          <p:cNvPr id="17" name="Grupa 16"/>
          <p:cNvGrpSpPr/>
          <p:nvPr/>
        </p:nvGrpSpPr>
        <p:grpSpPr>
          <a:xfrm>
            <a:off x="1707363" y="647856"/>
            <a:ext cx="9872021" cy="4496510"/>
            <a:chOff x="1707363" y="647856"/>
            <a:chExt cx="9872021" cy="4496510"/>
          </a:xfrm>
        </p:grpSpPr>
        <p:pic>
          <p:nvPicPr>
            <p:cNvPr id="14" name="Obraz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2270" y="647856"/>
              <a:ext cx="1015051" cy="1015051"/>
            </a:xfrm>
            <a:prstGeom prst="rect">
              <a:avLst/>
            </a:prstGeom>
          </p:spPr>
        </p:pic>
        <p:pic>
          <p:nvPicPr>
            <p:cNvPr id="22" name="Obraz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7363" y="4129315"/>
              <a:ext cx="1015051" cy="1015051"/>
            </a:xfrm>
            <a:prstGeom prst="rect">
              <a:avLst/>
            </a:prstGeom>
          </p:spPr>
        </p:pic>
        <p:pic>
          <p:nvPicPr>
            <p:cNvPr id="23" name="Obraz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4333" y="4129315"/>
              <a:ext cx="1015051" cy="1015051"/>
            </a:xfrm>
            <a:prstGeom prst="rect">
              <a:avLst/>
            </a:prstGeom>
          </p:spPr>
        </p:pic>
      </p:grpSp>
      <p:grpSp>
        <p:nvGrpSpPr>
          <p:cNvPr id="34" name="Grupa 33"/>
          <p:cNvGrpSpPr/>
          <p:nvPr/>
        </p:nvGrpSpPr>
        <p:grpSpPr>
          <a:xfrm>
            <a:off x="2242640" y="2145840"/>
            <a:ext cx="7572560" cy="3159785"/>
            <a:chOff x="-932642" y="1685784"/>
            <a:chExt cx="10858632" cy="4530957"/>
          </a:xfrm>
        </p:grpSpPr>
        <p:pic>
          <p:nvPicPr>
            <p:cNvPr id="20" name="Obraz 19"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2642" y="2856530"/>
              <a:ext cx="462471" cy="462472"/>
            </a:xfrm>
            <a:prstGeom prst="rect">
              <a:avLst/>
            </a:prstGeom>
          </p:spPr>
        </p:pic>
        <p:pic>
          <p:nvPicPr>
            <p:cNvPr id="26" name="Obraz 25"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4270" y="4627510"/>
              <a:ext cx="462471" cy="462472"/>
            </a:xfrm>
            <a:prstGeom prst="rect">
              <a:avLst/>
            </a:prstGeom>
          </p:spPr>
        </p:pic>
        <p:pic>
          <p:nvPicPr>
            <p:cNvPr id="27" name="Obraz 26"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3599" y="4990770"/>
              <a:ext cx="462471" cy="462472"/>
            </a:xfrm>
            <a:prstGeom prst="rect">
              <a:avLst/>
            </a:prstGeom>
          </p:spPr>
        </p:pic>
        <p:pic>
          <p:nvPicPr>
            <p:cNvPr id="28" name="Obraz 27"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1135" y="1685784"/>
              <a:ext cx="462472" cy="462472"/>
            </a:xfrm>
            <a:prstGeom prst="rect">
              <a:avLst/>
            </a:prstGeom>
          </p:spPr>
        </p:pic>
        <p:pic>
          <p:nvPicPr>
            <p:cNvPr id="29" name="Obraz 28"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8356" y="2469709"/>
              <a:ext cx="462472" cy="462472"/>
            </a:xfrm>
            <a:prstGeom prst="rect">
              <a:avLst/>
            </a:prstGeom>
          </p:spPr>
        </p:pic>
        <p:pic>
          <p:nvPicPr>
            <p:cNvPr id="30" name="Obraz 29"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2371" y="2510954"/>
              <a:ext cx="462471" cy="462472"/>
            </a:xfrm>
            <a:prstGeom prst="rect">
              <a:avLst/>
            </a:prstGeom>
          </p:spPr>
        </p:pic>
        <p:pic>
          <p:nvPicPr>
            <p:cNvPr id="31" name="Obraz 30"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63518" y="5754269"/>
              <a:ext cx="462472" cy="462472"/>
            </a:xfrm>
            <a:prstGeom prst="rect">
              <a:avLst/>
            </a:prstGeom>
          </p:spPr>
        </p:pic>
        <p:pic>
          <p:nvPicPr>
            <p:cNvPr id="32" name="Obraz 31"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8118" y="2743241"/>
              <a:ext cx="462471" cy="462472"/>
            </a:xfrm>
            <a:prstGeom prst="rect">
              <a:avLst/>
            </a:prstGeom>
          </p:spPr>
        </p:pic>
        <p:pic>
          <p:nvPicPr>
            <p:cNvPr id="33" name="Obraz 32"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56883" y="3372162"/>
              <a:ext cx="462471" cy="462472"/>
            </a:xfrm>
            <a:prstGeom prst="rect">
              <a:avLst/>
            </a:prstGeom>
          </p:spPr>
        </p:pic>
        <p:pic>
          <p:nvPicPr>
            <p:cNvPr id="25" name="Obraz 24"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965" y="3278338"/>
              <a:ext cx="462471" cy="462472"/>
            </a:xfrm>
            <a:prstGeom prst="rect">
              <a:avLst/>
            </a:prstGeom>
          </p:spPr>
        </p:pic>
      </p:grpSp>
      <p:grpSp>
        <p:nvGrpSpPr>
          <p:cNvPr id="308" name="Grupa 307"/>
          <p:cNvGrpSpPr/>
          <p:nvPr/>
        </p:nvGrpSpPr>
        <p:grpSpPr>
          <a:xfrm>
            <a:off x="2071294" y="1318260"/>
            <a:ext cx="8856480" cy="3826107"/>
            <a:chOff x="2071294" y="1318260"/>
            <a:chExt cx="8856480" cy="3826107"/>
          </a:xfrm>
        </p:grpSpPr>
        <p:grpSp>
          <p:nvGrpSpPr>
            <p:cNvPr id="57" name="Grupa 56"/>
            <p:cNvGrpSpPr/>
            <p:nvPr/>
          </p:nvGrpSpPr>
          <p:grpSpPr>
            <a:xfrm>
              <a:off x="5731083" y="1318260"/>
              <a:ext cx="1142609" cy="1429510"/>
              <a:chOff x="5731083" y="1318260"/>
              <a:chExt cx="1142609" cy="1429510"/>
            </a:xfrm>
          </p:grpSpPr>
          <p:grpSp>
            <p:nvGrpSpPr>
              <p:cNvPr id="53" name="Grupa 52"/>
              <p:cNvGrpSpPr/>
              <p:nvPr/>
            </p:nvGrpSpPr>
            <p:grpSpPr>
              <a:xfrm>
                <a:off x="5731083" y="1471102"/>
                <a:ext cx="939393" cy="1276668"/>
                <a:chOff x="5731083" y="1471102"/>
                <a:chExt cx="939393" cy="1276668"/>
              </a:xfrm>
            </p:grpSpPr>
            <p:cxnSp>
              <p:nvCxnSpPr>
                <p:cNvPr id="37" name="Łącznik prosty ze strzałką 36"/>
                <p:cNvCxnSpPr>
                  <a:stCxn id="28" idx="0"/>
                </p:cNvCxnSpPr>
                <p:nvPr/>
              </p:nvCxnSpPr>
              <p:spPr>
                <a:xfrm flipV="1">
                  <a:off x="6221185" y="1556792"/>
                  <a:ext cx="305275" cy="589048"/>
                </a:xfrm>
                <a:prstGeom prst="straightConnector1">
                  <a:avLst/>
                </a:prstGeom>
                <a:ln w="12700" cmpd="sng">
                  <a:solidFill>
                    <a:srgbClr val="61AE7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Łącznik prosty ze strzałką 47"/>
                <p:cNvCxnSpPr/>
                <p:nvPr/>
              </p:nvCxnSpPr>
              <p:spPr>
                <a:xfrm flipV="1">
                  <a:off x="6448496" y="1484784"/>
                  <a:ext cx="221980" cy="1262986"/>
                </a:xfrm>
                <a:prstGeom prst="straightConnector1">
                  <a:avLst/>
                </a:prstGeom>
                <a:ln w="12700" cmpd="sng">
                  <a:solidFill>
                    <a:srgbClr val="61AE7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Łącznik prosty ze strzałką 49"/>
                <p:cNvCxnSpPr>
                  <a:stCxn id="29" idx="0"/>
                </p:cNvCxnSpPr>
                <p:nvPr/>
              </p:nvCxnSpPr>
              <p:spPr>
                <a:xfrm flipV="1">
                  <a:off x="5731083" y="1471102"/>
                  <a:ext cx="642626" cy="1221429"/>
                </a:xfrm>
                <a:prstGeom prst="straightConnector1">
                  <a:avLst/>
                </a:prstGeom>
                <a:ln w="12700" cmpd="sng">
                  <a:solidFill>
                    <a:srgbClr val="61AE7A"/>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pic>
            <p:nvPicPr>
              <p:cNvPr id="54" name="Obraz 53"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20850" y="1427620"/>
                <a:ext cx="152842" cy="152842"/>
              </a:xfrm>
              <a:prstGeom prst="rect">
                <a:avLst/>
              </a:prstGeom>
            </p:spPr>
          </p:pic>
          <p:pic>
            <p:nvPicPr>
              <p:cNvPr id="55" name="Obraz 54"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2124" y="1370456"/>
                <a:ext cx="152842" cy="152842"/>
              </a:xfrm>
              <a:prstGeom prst="rect">
                <a:avLst/>
              </a:prstGeom>
            </p:spPr>
          </p:pic>
          <p:pic>
            <p:nvPicPr>
              <p:cNvPr id="56" name="Obraz 55"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0768" y="1318260"/>
                <a:ext cx="152842" cy="152842"/>
              </a:xfrm>
              <a:prstGeom prst="rect">
                <a:avLst/>
              </a:prstGeom>
            </p:spPr>
          </p:pic>
        </p:grpSp>
        <p:grpSp>
          <p:nvGrpSpPr>
            <p:cNvPr id="70" name="Grupa 69"/>
            <p:cNvGrpSpPr/>
            <p:nvPr/>
          </p:nvGrpSpPr>
          <p:grpSpPr>
            <a:xfrm>
              <a:off x="9252672" y="3090141"/>
              <a:ext cx="1675102" cy="2054226"/>
              <a:chOff x="9252672" y="3090141"/>
              <a:chExt cx="1675102" cy="2054226"/>
            </a:xfrm>
          </p:grpSpPr>
          <p:cxnSp>
            <p:nvCxnSpPr>
              <p:cNvPr id="58" name="Łącznik prosty ze strzałką 57"/>
              <p:cNvCxnSpPr>
                <a:stCxn id="31" idx="3"/>
                <a:endCxn id="23" idx="1"/>
              </p:cNvCxnSpPr>
              <p:nvPr/>
            </p:nvCxnSpPr>
            <p:spPr>
              <a:xfrm flipV="1">
                <a:off x="9815200" y="4636841"/>
                <a:ext cx="749133" cy="507526"/>
              </a:xfrm>
              <a:prstGeom prst="straightConnector1">
                <a:avLst/>
              </a:prstGeom>
              <a:ln w="12700" cmpd="sng">
                <a:solidFill>
                  <a:srgbClr val="61AE7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Łącznik prosty ze strzałką 60"/>
              <p:cNvCxnSpPr/>
              <p:nvPr/>
            </p:nvCxnSpPr>
            <p:spPr>
              <a:xfrm>
                <a:off x="9252672" y="3515129"/>
                <a:ext cx="1378244" cy="921983"/>
              </a:xfrm>
              <a:prstGeom prst="straightConnector1">
                <a:avLst/>
              </a:prstGeom>
              <a:ln w="12700" cmpd="sng">
                <a:solidFill>
                  <a:srgbClr val="61AE7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3" name="Łącznik prosty ze strzałką 62"/>
              <p:cNvCxnSpPr/>
              <p:nvPr/>
            </p:nvCxnSpPr>
            <p:spPr>
              <a:xfrm>
                <a:off x="9410147" y="3090141"/>
                <a:ext cx="1364785" cy="1202955"/>
              </a:xfrm>
              <a:prstGeom prst="straightConnector1">
                <a:avLst/>
              </a:prstGeom>
              <a:ln w="12700" cmpd="sng">
                <a:solidFill>
                  <a:srgbClr val="61AE7A"/>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67" name="Obraz 66"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74932" y="4282169"/>
                <a:ext cx="152842" cy="152842"/>
              </a:xfrm>
              <a:prstGeom prst="rect">
                <a:avLst/>
              </a:prstGeom>
            </p:spPr>
          </p:pic>
          <p:pic>
            <p:nvPicPr>
              <p:cNvPr id="68" name="Obraz 67"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30916" y="4419366"/>
                <a:ext cx="152842" cy="152842"/>
              </a:xfrm>
              <a:prstGeom prst="rect">
                <a:avLst/>
              </a:prstGeom>
            </p:spPr>
          </p:pic>
          <p:pic>
            <p:nvPicPr>
              <p:cNvPr id="69" name="Obraz 68"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22090" y="4636841"/>
                <a:ext cx="152842" cy="152842"/>
              </a:xfrm>
              <a:prstGeom prst="rect">
                <a:avLst/>
              </a:prstGeom>
            </p:spPr>
          </p:pic>
        </p:grpSp>
        <p:grpSp>
          <p:nvGrpSpPr>
            <p:cNvPr id="97" name="Grupa 96"/>
            <p:cNvGrpSpPr/>
            <p:nvPr/>
          </p:nvGrpSpPr>
          <p:grpSpPr>
            <a:xfrm>
              <a:off x="2071294" y="3284808"/>
              <a:ext cx="2191118" cy="1581296"/>
              <a:chOff x="2071294" y="3284808"/>
              <a:chExt cx="2191118" cy="1581296"/>
            </a:xfrm>
          </p:grpSpPr>
          <p:pic>
            <p:nvPicPr>
              <p:cNvPr id="71" name="Obraz 70"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1294" y="4205748"/>
                <a:ext cx="152842" cy="152842"/>
              </a:xfrm>
              <a:prstGeom prst="rect">
                <a:avLst/>
              </a:prstGeom>
            </p:spPr>
          </p:pic>
          <p:pic>
            <p:nvPicPr>
              <p:cNvPr id="72" name="Obraz 71"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2127" y="4282169"/>
                <a:ext cx="152842" cy="152842"/>
              </a:xfrm>
              <a:prstGeom prst="rect">
                <a:avLst/>
              </a:prstGeom>
            </p:spPr>
          </p:pic>
          <p:pic>
            <p:nvPicPr>
              <p:cNvPr id="73" name="Obraz 72"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6697" y="4713262"/>
                <a:ext cx="152842" cy="152842"/>
              </a:xfrm>
              <a:prstGeom prst="rect">
                <a:avLst/>
              </a:prstGeom>
            </p:spPr>
          </p:pic>
          <p:pic>
            <p:nvPicPr>
              <p:cNvPr id="74" name="Obraz 73" descr="provider.wm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6697" y="4495787"/>
                <a:ext cx="152842" cy="152842"/>
              </a:xfrm>
              <a:prstGeom prst="rect">
                <a:avLst/>
              </a:prstGeom>
            </p:spPr>
          </p:pic>
          <p:cxnSp>
            <p:nvCxnSpPr>
              <p:cNvPr id="75" name="Łącznik prosty ze strzałką 74"/>
              <p:cNvCxnSpPr>
                <a:stCxn id="27" idx="1"/>
              </p:cNvCxnSpPr>
              <p:nvPr/>
            </p:nvCxnSpPr>
            <p:spPr>
              <a:xfrm flipH="1">
                <a:off x="2722416" y="4611920"/>
                <a:ext cx="1539996" cy="177763"/>
              </a:xfrm>
              <a:prstGeom prst="straightConnector1">
                <a:avLst/>
              </a:prstGeom>
              <a:ln w="12700" cmpd="sng">
                <a:solidFill>
                  <a:srgbClr val="61AE7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Łącznik prosty ze strzałką 79"/>
              <p:cNvCxnSpPr>
                <a:stCxn id="26" idx="1"/>
              </p:cNvCxnSpPr>
              <p:nvPr/>
            </p:nvCxnSpPr>
            <p:spPr>
              <a:xfrm flipH="1">
                <a:off x="2689540" y="4358590"/>
                <a:ext cx="1301363" cy="198433"/>
              </a:xfrm>
              <a:prstGeom prst="straightConnector1">
                <a:avLst/>
              </a:prstGeom>
              <a:ln w="12700" cmpd="sng">
                <a:solidFill>
                  <a:srgbClr val="61AE7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Łącznik prosty ze strzałką 82"/>
              <p:cNvCxnSpPr/>
              <p:nvPr/>
            </p:nvCxnSpPr>
            <p:spPr>
              <a:xfrm flipH="1">
                <a:off x="2422004" y="3557673"/>
                <a:ext cx="173565" cy="735423"/>
              </a:xfrm>
              <a:prstGeom prst="straightConnector1">
                <a:avLst/>
              </a:prstGeom>
              <a:ln w="12700" cmpd="sng">
                <a:solidFill>
                  <a:srgbClr val="61AE7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6" name="Łącznik prosty ze strzałką 85"/>
              <p:cNvCxnSpPr>
                <a:stCxn id="20" idx="2"/>
                <a:endCxn id="71" idx="0"/>
              </p:cNvCxnSpPr>
              <p:nvPr/>
            </p:nvCxnSpPr>
            <p:spPr>
              <a:xfrm flipH="1">
                <a:off x="2147715" y="3284808"/>
                <a:ext cx="256184" cy="920940"/>
              </a:xfrm>
              <a:prstGeom prst="straightConnector1">
                <a:avLst/>
              </a:prstGeom>
              <a:ln w="12700" cmpd="sng">
                <a:solidFill>
                  <a:srgbClr val="61AE7A"/>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121" name="Grupa 120"/>
          <p:cNvGrpSpPr/>
          <p:nvPr/>
        </p:nvGrpSpPr>
        <p:grpSpPr>
          <a:xfrm>
            <a:off x="1707363" y="1268760"/>
            <a:ext cx="9268862" cy="3288263"/>
            <a:chOff x="1707362" y="1268760"/>
            <a:chExt cx="9268863" cy="3288263"/>
          </a:xfrm>
        </p:grpSpPr>
        <p:cxnSp>
          <p:nvCxnSpPr>
            <p:cNvPr id="44" name="Łącznik prosty ze strzałką 43"/>
            <p:cNvCxnSpPr/>
            <p:nvPr/>
          </p:nvCxnSpPr>
          <p:spPr>
            <a:xfrm flipV="1">
              <a:off x="5878388" y="1268760"/>
              <a:ext cx="288032" cy="216024"/>
            </a:xfrm>
            <a:prstGeom prst="straightConnector1">
              <a:avLst/>
            </a:prstGeom>
            <a:ln w="19050" cmpd="sng">
              <a:solidFill>
                <a:srgbClr val="A6A6A6"/>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Łącznik prosty ze strzałką 108"/>
            <p:cNvCxnSpPr/>
            <p:nvPr/>
          </p:nvCxnSpPr>
          <p:spPr>
            <a:xfrm flipV="1">
              <a:off x="5129047" y="1412776"/>
              <a:ext cx="1109381" cy="1496302"/>
            </a:xfrm>
            <a:prstGeom prst="straightConnector1">
              <a:avLst/>
            </a:prstGeom>
            <a:ln w="12700" cmpd="sng">
              <a:solidFill>
                <a:schemeClr val="bg1">
                  <a:lumMod val="6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Łącznik prosty ze strzałką 111"/>
            <p:cNvCxnSpPr>
              <a:stCxn id="6" idx="2"/>
            </p:cNvCxnSpPr>
            <p:nvPr/>
          </p:nvCxnSpPr>
          <p:spPr>
            <a:xfrm>
              <a:off x="1707363" y="3049974"/>
              <a:ext cx="202401" cy="1308616"/>
            </a:xfrm>
            <a:prstGeom prst="straightConnector1">
              <a:avLst/>
            </a:prstGeom>
            <a:ln w="12700" cmpd="sng">
              <a:solidFill>
                <a:schemeClr val="bg1">
                  <a:lumMod val="6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Łącznik prosty ze strzałką 115"/>
            <p:cNvCxnSpPr/>
            <p:nvPr/>
          </p:nvCxnSpPr>
          <p:spPr>
            <a:xfrm>
              <a:off x="10354612" y="3248399"/>
              <a:ext cx="621613" cy="957349"/>
            </a:xfrm>
            <a:prstGeom prst="straightConnector1">
              <a:avLst/>
            </a:prstGeom>
            <a:ln w="12700" cmpd="sng">
              <a:solidFill>
                <a:schemeClr val="bg1">
                  <a:lumMod val="6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Łącznik prosty ze strzałką 117"/>
            <p:cNvCxnSpPr>
              <a:stCxn id="8" idx="3"/>
            </p:cNvCxnSpPr>
            <p:nvPr/>
          </p:nvCxnSpPr>
          <p:spPr>
            <a:xfrm>
              <a:off x="7860612" y="4334329"/>
              <a:ext cx="2770304" cy="222694"/>
            </a:xfrm>
            <a:prstGeom prst="straightConnector1">
              <a:avLst/>
            </a:prstGeom>
            <a:ln w="12700" cmpd="sng">
              <a:solidFill>
                <a:schemeClr val="bg1">
                  <a:lumMod val="6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66" name="Grupa 265"/>
          <p:cNvGrpSpPr/>
          <p:nvPr/>
        </p:nvGrpSpPr>
        <p:grpSpPr>
          <a:xfrm>
            <a:off x="2279974" y="2433005"/>
            <a:ext cx="6972697" cy="1284875"/>
            <a:chOff x="2256033" y="2423845"/>
            <a:chExt cx="6972697" cy="1284875"/>
          </a:xfrm>
        </p:grpSpPr>
        <p:pic>
          <p:nvPicPr>
            <p:cNvPr id="267" name="Obraz 266" descr="space.wm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78467" y="3109485"/>
              <a:ext cx="220448" cy="146965"/>
            </a:xfrm>
            <a:prstGeom prst="rect">
              <a:avLst/>
            </a:prstGeom>
          </p:spPr>
        </p:pic>
        <p:pic>
          <p:nvPicPr>
            <p:cNvPr id="268" name="Obraz 267" descr="space.wm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5120" y="2607527"/>
              <a:ext cx="220448" cy="146965"/>
            </a:xfrm>
            <a:prstGeom prst="rect">
              <a:avLst/>
            </a:prstGeom>
          </p:spPr>
        </p:pic>
        <p:pic>
          <p:nvPicPr>
            <p:cNvPr id="269" name="Obraz 268" descr="space.wm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6033" y="2645409"/>
              <a:ext cx="220448" cy="146965"/>
            </a:xfrm>
            <a:prstGeom prst="rect">
              <a:avLst/>
            </a:prstGeom>
          </p:spPr>
        </p:pic>
        <p:pic>
          <p:nvPicPr>
            <p:cNvPr id="270" name="Obraz 269" descr="space.wm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8665" y="2896846"/>
              <a:ext cx="220448" cy="146965"/>
            </a:xfrm>
            <a:prstGeom prst="rect">
              <a:avLst/>
            </a:prstGeom>
          </p:spPr>
        </p:pic>
        <p:pic>
          <p:nvPicPr>
            <p:cNvPr id="271" name="Obraz 270" descr="space.wm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223" y="2967331"/>
              <a:ext cx="220448" cy="146965"/>
            </a:xfrm>
            <a:prstGeom prst="rect">
              <a:avLst/>
            </a:prstGeom>
          </p:spPr>
        </p:pic>
        <p:pic>
          <p:nvPicPr>
            <p:cNvPr id="272" name="Obraz 271" descr="space.wm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694" y="2423845"/>
              <a:ext cx="220448" cy="146965"/>
            </a:xfrm>
            <a:prstGeom prst="rect">
              <a:avLst/>
            </a:prstGeom>
          </p:spPr>
        </p:pic>
        <p:pic>
          <p:nvPicPr>
            <p:cNvPr id="273" name="Obraz 272" descr="space.wm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08282" y="2616549"/>
              <a:ext cx="220448" cy="146965"/>
            </a:xfrm>
            <a:prstGeom prst="rect">
              <a:avLst/>
            </a:prstGeom>
          </p:spPr>
        </p:pic>
        <p:pic>
          <p:nvPicPr>
            <p:cNvPr id="274" name="Obraz 273" descr="space.wm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52602" y="3561755"/>
              <a:ext cx="220448" cy="146965"/>
            </a:xfrm>
            <a:prstGeom prst="rect">
              <a:avLst/>
            </a:prstGeom>
          </p:spPr>
        </p:pic>
        <p:pic>
          <p:nvPicPr>
            <p:cNvPr id="275" name="Obraz 274" descr="space.wm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37621" y="3246212"/>
              <a:ext cx="220448" cy="146965"/>
            </a:xfrm>
            <a:prstGeom prst="rect">
              <a:avLst/>
            </a:prstGeom>
          </p:spPr>
        </p:pic>
      </p:grpSp>
      <p:grpSp>
        <p:nvGrpSpPr>
          <p:cNvPr id="305" name="Grupa 304"/>
          <p:cNvGrpSpPr/>
          <p:nvPr/>
        </p:nvGrpSpPr>
        <p:grpSpPr>
          <a:xfrm>
            <a:off x="1909764" y="1782862"/>
            <a:ext cx="8210298" cy="2422886"/>
            <a:chOff x="1909763" y="1782862"/>
            <a:chExt cx="8210299" cy="2422886"/>
          </a:xfrm>
        </p:grpSpPr>
        <p:cxnSp>
          <p:nvCxnSpPr>
            <p:cNvPr id="276" name="Łącznik prosty ze strzałką 275"/>
            <p:cNvCxnSpPr/>
            <p:nvPr/>
          </p:nvCxnSpPr>
          <p:spPr>
            <a:xfrm flipV="1">
              <a:off x="1909764" y="2785124"/>
              <a:ext cx="383338" cy="29025"/>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9" name="Łącznik prosty ze strzałką 278"/>
            <p:cNvCxnSpPr>
              <a:stCxn id="6" idx="3"/>
              <a:endCxn id="270" idx="1"/>
            </p:cNvCxnSpPr>
            <p:nvPr/>
          </p:nvCxnSpPr>
          <p:spPr>
            <a:xfrm>
              <a:off x="1909764" y="2847573"/>
              <a:ext cx="782842" cy="131916"/>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3" name="Łącznik prosty ze strzałką 282"/>
            <p:cNvCxnSpPr>
              <a:endCxn id="267" idx="1"/>
            </p:cNvCxnSpPr>
            <p:nvPr/>
          </p:nvCxnSpPr>
          <p:spPr>
            <a:xfrm>
              <a:off x="5143888" y="3147534"/>
              <a:ext cx="258520" cy="44594"/>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8" name="Łącznik prosty ze strzałką 287"/>
            <p:cNvCxnSpPr>
              <a:stCxn id="272" idx="0"/>
              <a:endCxn id="9" idx="2"/>
            </p:cNvCxnSpPr>
            <p:nvPr/>
          </p:nvCxnSpPr>
          <p:spPr>
            <a:xfrm flipV="1">
              <a:off x="5620859" y="1782862"/>
              <a:ext cx="70630" cy="650143"/>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1" name="Łącznik prosty ze strzałką 290"/>
            <p:cNvCxnSpPr>
              <a:stCxn id="268" idx="1"/>
            </p:cNvCxnSpPr>
            <p:nvPr/>
          </p:nvCxnSpPr>
          <p:spPr>
            <a:xfrm flipH="1" flipV="1">
              <a:off x="5731083" y="1782863"/>
              <a:ext cx="167978" cy="907307"/>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4" name="Łącznik prosty ze strzałką 293"/>
            <p:cNvCxnSpPr/>
            <p:nvPr/>
          </p:nvCxnSpPr>
          <p:spPr>
            <a:xfrm>
              <a:off x="5185461" y="3063876"/>
              <a:ext cx="603376" cy="26265"/>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7" name="Łącznik prosty ze strzałką 296"/>
            <p:cNvCxnSpPr/>
            <p:nvPr/>
          </p:nvCxnSpPr>
          <p:spPr>
            <a:xfrm flipV="1">
              <a:off x="7788207" y="3717880"/>
              <a:ext cx="731845" cy="487868"/>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9" name="Łącznik prosty ze strzałką 298"/>
            <p:cNvCxnSpPr/>
            <p:nvPr/>
          </p:nvCxnSpPr>
          <p:spPr>
            <a:xfrm flipV="1">
              <a:off x="7788207" y="3402337"/>
              <a:ext cx="566844" cy="794995"/>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1" name="Łącznik prosty ze strzałką 300"/>
            <p:cNvCxnSpPr/>
            <p:nvPr/>
          </p:nvCxnSpPr>
          <p:spPr>
            <a:xfrm>
              <a:off x="9252672" y="2721489"/>
              <a:ext cx="867390" cy="322323"/>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359" name="Grupa 358"/>
          <p:cNvGrpSpPr/>
          <p:nvPr/>
        </p:nvGrpSpPr>
        <p:grpSpPr>
          <a:xfrm>
            <a:off x="2390198" y="2468357"/>
            <a:ext cx="7263744" cy="2514751"/>
            <a:chOff x="2390198" y="2468357"/>
            <a:chExt cx="7263744" cy="2514751"/>
          </a:xfrm>
        </p:grpSpPr>
        <p:cxnSp>
          <p:nvCxnSpPr>
            <p:cNvPr id="317" name="Łącznik prosty ze strzałką 316"/>
            <p:cNvCxnSpPr>
              <a:stCxn id="270" idx="2"/>
            </p:cNvCxnSpPr>
            <p:nvPr/>
          </p:nvCxnSpPr>
          <p:spPr>
            <a:xfrm flipH="1">
              <a:off x="2722416" y="3052971"/>
              <a:ext cx="80414" cy="231837"/>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0" name="Łącznik prosty ze strzałką 319"/>
            <p:cNvCxnSpPr>
              <a:stCxn id="269" idx="2"/>
            </p:cNvCxnSpPr>
            <p:nvPr/>
          </p:nvCxnSpPr>
          <p:spPr>
            <a:xfrm>
              <a:off x="2390198" y="2801534"/>
              <a:ext cx="14307" cy="174957"/>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7" name="Łącznik prosty ze strzałką 326"/>
            <p:cNvCxnSpPr>
              <a:stCxn id="270" idx="2"/>
            </p:cNvCxnSpPr>
            <p:nvPr/>
          </p:nvCxnSpPr>
          <p:spPr>
            <a:xfrm flipH="1">
              <a:off x="2565157" y="3052971"/>
              <a:ext cx="237673" cy="70084"/>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0" name="Łącznik prosty ze strzałką 339"/>
            <p:cNvCxnSpPr/>
            <p:nvPr/>
          </p:nvCxnSpPr>
          <p:spPr>
            <a:xfrm flipV="1">
              <a:off x="5638999" y="2563381"/>
              <a:ext cx="0" cy="158299"/>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58" name="Grupa 357"/>
            <p:cNvGrpSpPr/>
            <p:nvPr/>
          </p:nvGrpSpPr>
          <p:grpSpPr>
            <a:xfrm>
              <a:off x="5988612" y="2468357"/>
              <a:ext cx="3665330" cy="2514751"/>
              <a:chOff x="5988612" y="2468357"/>
              <a:chExt cx="3665330" cy="2514751"/>
            </a:xfrm>
          </p:grpSpPr>
          <p:cxnSp>
            <p:nvCxnSpPr>
              <p:cNvPr id="334" name="Łącznik prosty ze strzałką 333"/>
              <p:cNvCxnSpPr>
                <a:stCxn id="30" idx="1"/>
                <a:endCxn id="271" idx="3"/>
              </p:cNvCxnSpPr>
              <p:nvPr/>
            </p:nvCxnSpPr>
            <p:spPr>
              <a:xfrm flipH="1">
                <a:off x="5988612" y="2882554"/>
                <a:ext cx="232573" cy="167420"/>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8" name="Łącznik prosty ze strzałką 337"/>
              <p:cNvCxnSpPr>
                <a:stCxn id="28" idx="2"/>
              </p:cNvCxnSpPr>
              <p:nvPr/>
            </p:nvCxnSpPr>
            <p:spPr>
              <a:xfrm flipH="1">
                <a:off x="6005856" y="2468357"/>
                <a:ext cx="215329" cy="176814"/>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5" name="Łącznik prosty ze strzałką 344"/>
              <p:cNvCxnSpPr>
                <a:stCxn id="32" idx="1"/>
              </p:cNvCxnSpPr>
              <p:nvPr/>
            </p:nvCxnSpPr>
            <p:spPr>
              <a:xfrm flipH="1">
                <a:off x="8425598" y="3044545"/>
                <a:ext cx="665814" cy="250914"/>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7" name="Łącznik prosty ze strzałką 346"/>
              <p:cNvCxnSpPr>
                <a:stCxn id="33" idx="1"/>
              </p:cNvCxnSpPr>
              <p:nvPr/>
            </p:nvCxnSpPr>
            <p:spPr>
              <a:xfrm flipH="1">
                <a:off x="8605448" y="3483140"/>
                <a:ext cx="324706" cy="157446"/>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0" name="Łącznik prosty ze strzałką 349"/>
              <p:cNvCxnSpPr>
                <a:stCxn id="31" idx="0"/>
                <a:endCxn id="274" idx="2"/>
              </p:cNvCxnSpPr>
              <p:nvPr/>
            </p:nvCxnSpPr>
            <p:spPr>
              <a:xfrm flipH="1" flipV="1">
                <a:off x="8586767" y="3717880"/>
                <a:ext cx="1067175" cy="1265228"/>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3" name="Łącznik prosty ze strzałką 352"/>
              <p:cNvCxnSpPr>
                <a:stCxn id="32" idx="0"/>
              </p:cNvCxnSpPr>
              <p:nvPr/>
            </p:nvCxnSpPr>
            <p:spPr>
              <a:xfrm flipH="1" flipV="1">
                <a:off x="9091412" y="2768893"/>
                <a:ext cx="161259" cy="114393"/>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6" name="Łącznik prosty ze strzałką 355"/>
              <p:cNvCxnSpPr>
                <a:stCxn id="33" idx="1"/>
              </p:cNvCxnSpPr>
              <p:nvPr/>
            </p:nvCxnSpPr>
            <p:spPr>
              <a:xfrm flipH="1" flipV="1">
                <a:off x="8443095" y="3360874"/>
                <a:ext cx="487059" cy="122266"/>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422" name="Grupa 421"/>
          <p:cNvGrpSpPr/>
          <p:nvPr/>
        </p:nvGrpSpPr>
        <p:grpSpPr>
          <a:xfrm>
            <a:off x="7305535" y="77039"/>
            <a:ext cx="2429033" cy="2540854"/>
            <a:chOff x="7305535" y="77039"/>
            <a:chExt cx="2429033" cy="2540854"/>
          </a:xfrm>
        </p:grpSpPr>
        <p:sp>
          <p:nvSpPr>
            <p:cNvPr id="378" name="Prostokąt 377"/>
            <p:cNvSpPr/>
            <p:nvPr/>
          </p:nvSpPr>
          <p:spPr>
            <a:xfrm>
              <a:off x="7305535" y="77039"/>
              <a:ext cx="2429033" cy="25408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grpSp>
          <p:nvGrpSpPr>
            <p:cNvPr id="376" name="Grupa 375"/>
            <p:cNvGrpSpPr/>
            <p:nvPr/>
          </p:nvGrpSpPr>
          <p:grpSpPr>
            <a:xfrm>
              <a:off x="7594834" y="286662"/>
              <a:ext cx="2035425" cy="2154417"/>
              <a:chOff x="7445799" y="278588"/>
              <a:chExt cx="2035425" cy="2154417"/>
            </a:xfrm>
          </p:grpSpPr>
          <p:sp>
            <p:nvSpPr>
              <p:cNvPr id="371" name="Zaokrąglony prostokąt 370"/>
              <p:cNvSpPr/>
              <p:nvPr/>
            </p:nvSpPr>
            <p:spPr>
              <a:xfrm>
                <a:off x="7445799" y="278588"/>
                <a:ext cx="1645613" cy="1927811"/>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err="1">
                    <a:solidFill>
                      <a:srgbClr val="000000"/>
                    </a:solidFill>
                    <a:latin typeface="Myriad Pro"/>
                    <a:cs typeface="Myriad Pro"/>
                  </a:rPr>
                  <a:t>Onezone</a:t>
                </a:r>
                <a:endParaRPr lang="pl-PL" sz="1200" b="1" dirty="0">
                  <a:solidFill>
                    <a:srgbClr val="000000"/>
                  </a:solidFill>
                  <a:latin typeface="Myriad Pro"/>
                  <a:cs typeface="Myriad Pro"/>
                </a:endParaRPr>
              </a:p>
            </p:txBody>
          </p:sp>
          <p:sp>
            <p:nvSpPr>
              <p:cNvPr id="372" name="Zaokrąglony prostokąt 371"/>
              <p:cNvSpPr/>
              <p:nvPr/>
            </p:nvSpPr>
            <p:spPr>
              <a:xfrm>
                <a:off x="8727832" y="607764"/>
                <a:ext cx="753392" cy="352397"/>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err="1">
                    <a:solidFill>
                      <a:srgbClr val="000000"/>
                    </a:solidFill>
                    <a:latin typeface="Myriad Pro"/>
                    <a:cs typeface="Myriad Pro"/>
                  </a:rPr>
                  <a:t>Entry</a:t>
                </a:r>
                <a:endParaRPr lang="pl-PL" sz="1000" b="1" dirty="0">
                  <a:solidFill>
                    <a:srgbClr val="000000"/>
                  </a:solidFill>
                  <a:latin typeface="Myriad Pro"/>
                  <a:cs typeface="Myriad Pro"/>
                </a:endParaRPr>
              </a:p>
              <a:p>
                <a:pPr algn="ctr"/>
                <a:r>
                  <a:rPr lang="pl-PL" sz="1000" b="1" dirty="0">
                    <a:solidFill>
                      <a:srgbClr val="000000"/>
                    </a:solidFill>
                    <a:latin typeface="Myriad Pro"/>
                    <a:cs typeface="Myriad Pro"/>
                  </a:rPr>
                  <a:t>GUI</a:t>
                </a:r>
              </a:p>
            </p:txBody>
          </p:sp>
          <p:sp>
            <p:nvSpPr>
              <p:cNvPr id="373" name="Zaokrąglony prostokąt 372"/>
              <p:cNvSpPr/>
              <p:nvPr/>
            </p:nvSpPr>
            <p:spPr>
              <a:xfrm>
                <a:off x="7711785" y="2005290"/>
                <a:ext cx="1189566" cy="427715"/>
              </a:xfrm>
              <a:prstGeom prst="roundRect">
                <a:avLst/>
              </a:prstGeom>
              <a:solidFill>
                <a:schemeClr val="bg1"/>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err="1">
                    <a:solidFill>
                      <a:srgbClr val="000000"/>
                    </a:solidFill>
                    <a:latin typeface="Myriad Pro"/>
                    <a:cs typeface="Myriad Pro"/>
                  </a:rPr>
                  <a:t>Kademlia</a:t>
                </a:r>
                <a:endParaRPr lang="pl-PL" sz="1000" b="1" dirty="0">
                  <a:solidFill>
                    <a:srgbClr val="000000"/>
                  </a:solidFill>
                  <a:latin typeface="Myriad Pro"/>
                  <a:cs typeface="Myriad Pro"/>
                </a:endParaRPr>
              </a:p>
              <a:p>
                <a:pPr algn="ctr"/>
                <a:r>
                  <a:rPr lang="pl-PL" sz="1000" b="1" dirty="0">
                    <a:solidFill>
                      <a:srgbClr val="000000"/>
                    </a:solidFill>
                    <a:latin typeface="Myriad Pro"/>
                    <a:cs typeface="Myriad Pro"/>
                  </a:rPr>
                  <a:t>DHT  (in </a:t>
                </a:r>
                <a:r>
                  <a:rPr lang="pl-PL" sz="1000" b="1" dirty="0" err="1">
                    <a:solidFill>
                      <a:srgbClr val="000000"/>
                    </a:solidFill>
                    <a:latin typeface="Myriad Pro"/>
                    <a:cs typeface="Myriad Pro"/>
                  </a:rPr>
                  <a:t>prep</a:t>
                </a:r>
                <a:r>
                  <a:rPr lang="pl-PL" sz="1000" b="1" dirty="0">
                    <a:solidFill>
                      <a:srgbClr val="000000"/>
                    </a:solidFill>
                    <a:latin typeface="Myriad Pro"/>
                    <a:cs typeface="Myriad Pro"/>
                  </a:rPr>
                  <a:t>.)</a:t>
                </a:r>
              </a:p>
            </p:txBody>
          </p:sp>
        </p:grpSp>
      </p:grpSp>
      <p:grpSp>
        <p:nvGrpSpPr>
          <p:cNvPr id="421" name="Grupa 420"/>
          <p:cNvGrpSpPr/>
          <p:nvPr/>
        </p:nvGrpSpPr>
        <p:grpSpPr>
          <a:xfrm>
            <a:off x="7388054" y="418452"/>
            <a:ext cx="2242205" cy="1445512"/>
            <a:chOff x="7388054" y="418452"/>
            <a:chExt cx="2242205" cy="1445512"/>
          </a:xfrm>
        </p:grpSpPr>
        <p:sp>
          <p:nvSpPr>
            <p:cNvPr id="380" name="Zaokrąglony prostokąt 379"/>
            <p:cNvSpPr/>
            <p:nvPr/>
          </p:nvSpPr>
          <p:spPr>
            <a:xfrm>
              <a:off x="7396977" y="886488"/>
              <a:ext cx="694207" cy="351680"/>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OIDC</a:t>
              </a:r>
            </a:p>
          </p:txBody>
        </p:sp>
        <p:sp>
          <p:nvSpPr>
            <p:cNvPr id="381" name="Zaokrąglony prostokąt 380"/>
            <p:cNvSpPr/>
            <p:nvPr/>
          </p:nvSpPr>
          <p:spPr>
            <a:xfrm>
              <a:off x="7388054" y="418452"/>
              <a:ext cx="920918" cy="406607"/>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SAML</a:t>
              </a:r>
            </a:p>
            <a:p>
              <a:pPr algn="ctr"/>
              <a:r>
                <a:rPr lang="pl-PL" sz="1000" b="1" dirty="0">
                  <a:solidFill>
                    <a:srgbClr val="000000"/>
                  </a:solidFill>
                  <a:latin typeface="Myriad Pro"/>
                  <a:cs typeface="Myriad Pro"/>
                </a:rPr>
                <a:t>(in </a:t>
              </a:r>
              <a:r>
                <a:rPr lang="pl-PL" sz="1000" b="1" dirty="0" err="1">
                  <a:solidFill>
                    <a:srgbClr val="000000"/>
                  </a:solidFill>
                  <a:latin typeface="Myriad Pro"/>
                  <a:cs typeface="Myriad Pro"/>
                </a:rPr>
                <a:t>prep</a:t>
              </a:r>
              <a:r>
                <a:rPr lang="pl-PL" sz="1000" b="1" dirty="0">
                  <a:solidFill>
                    <a:srgbClr val="000000"/>
                  </a:solidFill>
                  <a:latin typeface="Myriad Pro"/>
                  <a:cs typeface="Myriad Pro"/>
                </a:rPr>
                <a:t>.)</a:t>
              </a:r>
            </a:p>
          </p:txBody>
        </p:sp>
        <p:sp>
          <p:nvSpPr>
            <p:cNvPr id="383" name="Zaokrąglony prostokąt 382"/>
            <p:cNvSpPr/>
            <p:nvPr/>
          </p:nvSpPr>
          <p:spPr>
            <a:xfrm>
              <a:off x="8876867" y="1515437"/>
              <a:ext cx="753392" cy="348527"/>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OAI-PMH</a:t>
              </a:r>
            </a:p>
          </p:txBody>
        </p:sp>
        <p:sp>
          <p:nvSpPr>
            <p:cNvPr id="382" name="Zaokrąglony prostokąt 381"/>
            <p:cNvSpPr/>
            <p:nvPr/>
          </p:nvSpPr>
          <p:spPr>
            <a:xfrm>
              <a:off x="8875740" y="1041808"/>
              <a:ext cx="754519" cy="399824"/>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REST </a:t>
              </a:r>
              <a:r>
                <a:rPr lang="pl-PL" sz="1000" b="1" dirty="0" err="1">
                  <a:solidFill>
                    <a:srgbClr val="000000"/>
                  </a:solidFill>
                  <a:latin typeface="Myriad Pro"/>
                  <a:cs typeface="Myriad Pro"/>
                </a:rPr>
                <a:t>APIs</a:t>
              </a:r>
              <a:endParaRPr lang="pl-PL" sz="1000" b="1" dirty="0">
                <a:solidFill>
                  <a:srgbClr val="000000"/>
                </a:solidFill>
                <a:latin typeface="Myriad Pro"/>
                <a:cs typeface="Myriad Pro"/>
              </a:endParaRPr>
            </a:p>
          </p:txBody>
        </p:sp>
      </p:grpSp>
      <p:grpSp>
        <p:nvGrpSpPr>
          <p:cNvPr id="438" name="Grupa 437"/>
          <p:cNvGrpSpPr/>
          <p:nvPr/>
        </p:nvGrpSpPr>
        <p:grpSpPr>
          <a:xfrm>
            <a:off x="4954610" y="2918306"/>
            <a:ext cx="2957999" cy="3218226"/>
            <a:chOff x="5133185" y="2918306"/>
            <a:chExt cx="2957999" cy="3218226"/>
          </a:xfrm>
        </p:grpSpPr>
        <p:grpSp>
          <p:nvGrpSpPr>
            <p:cNvPr id="423" name="Grupa 422"/>
            <p:cNvGrpSpPr/>
            <p:nvPr/>
          </p:nvGrpSpPr>
          <p:grpSpPr>
            <a:xfrm>
              <a:off x="5133185" y="2918306"/>
              <a:ext cx="2957999" cy="3218226"/>
              <a:chOff x="5147075" y="2918306"/>
              <a:chExt cx="2957999" cy="3218226"/>
            </a:xfrm>
          </p:grpSpPr>
          <p:grpSp>
            <p:nvGrpSpPr>
              <p:cNvPr id="398" name="Grupa 397"/>
              <p:cNvGrpSpPr/>
              <p:nvPr/>
            </p:nvGrpSpPr>
            <p:grpSpPr>
              <a:xfrm>
                <a:off x="5147075" y="2918306"/>
                <a:ext cx="2957999" cy="3218226"/>
                <a:chOff x="7246688" y="-131976"/>
                <a:chExt cx="2429033" cy="2777148"/>
              </a:xfrm>
            </p:grpSpPr>
            <p:sp>
              <p:nvSpPr>
                <p:cNvPr id="402" name="Prostokąt 401"/>
                <p:cNvSpPr/>
                <p:nvPr/>
              </p:nvSpPr>
              <p:spPr>
                <a:xfrm>
                  <a:off x="7246688" y="-131976"/>
                  <a:ext cx="2429033" cy="277714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404" name="Zaokrąglony prostokąt 403"/>
                <p:cNvSpPr/>
                <p:nvPr/>
              </p:nvSpPr>
              <p:spPr>
                <a:xfrm>
                  <a:off x="7501833" y="285716"/>
                  <a:ext cx="1777952" cy="2217079"/>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sz="1200" b="1" dirty="0">
                    <a:solidFill>
                      <a:srgbClr val="000000"/>
                    </a:solidFill>
                    <a:latin typeface="Myriad Pro"/>
                    <a:cs typeface="Myriad Pro"/>
                  </a:endParaRPr>
                </a:p>
              </p:txBody>
            </p:sp>
          </p:grpSp>
          <p:pic>
            <p:nvPicPr>
              <p:cNvPr id="407" name="Obraz 406" descr="oneprovider.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87296" y="4956678"/>
                <a:ext cx="1315130" cy="234602"/>
              </a:xfrm>
              <a:prstGeom prst="rect">
                <a:avLst/>
              </a:prstGeom>
              <a:ln>
                <a:noFill/>
              </a:ln>
            </p:spPr>
          </p:pic>
        </p:grpSp>
        <p:grpSp>
          <p:nvGrpSpPr>
            <p:cNvPr id="435" name="Grupa 434"/>
            <p:cNvGrpSpPr/>
            <p:nvPr/>
          </p:nvGrpSpPr>
          <p:grpSpPr>
            <a:xfrm>
              <a:off x="5705629" y="3015510"/>
              <a:ext cx="839911" cy="345364"/>
              <a:chOff x="5719519" y="3015510"/>
              <a:chExt cx="839911" cy="345364"/>
            </a:xfrm>
          </p:grpSpPr>
          <p:pic>
            <p:nvPicPr>
              <p:cNvPr id="430" name="Obraz 429" descr="strage2.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19519" y="3015510"/>
                <a:ext cx="255878" cy="232806"/>
              </a:xfrm>
              <a:prstGeom prst="rect">
                <a:avLst/>
              </a:prstGeom>
              <a:ln>
                <a:noFill/>
              </a:ln>
            </p:spPr>
          </p:pic>
          <p:cxnSp>
            <p:nvCxnSpPr>
              <p:cNvPr id="431" name="Łącznik prosty ze strzałką 13"/>
              <p:cNvCxnSpPr/>
              <p:nvPr/>
            </p:nvCxnSpPr>
            <p:spPr>
              <a:xfrm>
                <a:off x="6008287" y="3123055"/>
                <a:ext cx="551143" cy="237819"/>
              </a:xfrm>
              <a:prstGeom prst="straightConnector1">
                <a:avLst/>
              </a:prstGeom>
              <a:ln w="19050" cmpd="sng">
                <a:solidFill>
                  <a:srgbClr val="291568"/>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36" name="Grupa 35"/>
          <p:cNvGrpSpPr/>
          <p:nvPr/>
        </p:nvGrpSpPr>
        <p:grpSpPr>
          <a:xfrm>
            <a:off x="663571" y="952019"/>
            <a:ext cx="11063962" cy="5550386"/>
            <a:chOff x="663571" y="952019"/>
            <a:chExt cx="11063962" cy="5550386"/>
          </a:xfrm>
        </p:grpSpPr>
        <p:grpSp>
          <p:nvGrpSpPr>
            <p:cNvPr id="19" name="Grupa 18"/>
            <p:cNvGrpSpPr/>
            <p:nvPr/>
          </p:nvGrpSpPr>
          <p:grpSpPr>
            <a:xfrm>
              <a:off x="1296911" y="952019"/>
              <a:ext cx="9747679" cy="5119407"/>
              <a:chOff x="1296911" y="952019"/>
              <a:chExt cx="9747679" cy="5119407"/>
            </a:xfrm>
          </p:grpSpPr>
          <p:sp>
            <p:nvSpPr>
              <p:cNvPr id="12" name="Dowolny kształt 11"/>
              <p:cNvSpPr/>
              <p:nvPr/>
            </p:nvSpPr>
            <p:spPr>
              <a:xfrm>
                <a:off x="7305535" y="1041808"/>
                <a:ext cx="3739055" cy="2972293"/>
              </a:xfrm>
              <a:custGeom>
                <a:avLst/>
                <a:gdLst>
                  <a:gd name="connsiteX0" fmla="*/ 0 w 4487757"/>
                  <a:gd name="connsiteY0" fmla="*/ 0 h 3467347"/>
                  <a:gd name="connsiteX1" fmla="*/ 3174963 w 4487757"/>
                  <a:gd name="connsiteY1" fmla="*/ 820462 h 3467347"/>
                  <a:gd name="connsiteX2" fmla="*/ 4487757 w 4487757"/>
                  <a:gd name="connsiteY2" fmla="*/ 3467347 h 3467347"/>
                  <a:gd name="connsiteX3" fmla="*/ 4487757 w 4487757"/>
                  <a:gd name="connsiteY3" fmla="*/ 3467347 h 3467347"/>
                </a:gdLst>
                <a:ahLst/>
                <a:cxnLst>
                  <a:cxn ang="0">
                    <a:pos x="connsiteX0" y="connsiteY0"/>
                  </a:cxn>
                  <a:cxn ang="0">
                    <a:pos x="connsiteX1" y="connsiteY1"/>
                  </a:cxn>
                  <a:cxn ang="0">
                    <a:pos x="connsiteX2" y="connsiteY2"/>
                  </a:cxn>
                  <a:cxn ang="0">
                    <a:pos x="connsiteX3" y="connsiteY3"/>
                  </a:cxn>
                </a:cxnLst>
                <a:rect l="l" t="t" r="r" b="b"/>
                <a:pathLst>
                  <a:path w="4487757" h="3467347">
                    <a:moveTo>
                      <a:pt x="0" y="0"/>
                    </a:moveTo>
                    <a:cubicBezTo>
                      <a:pt x="1213502" y="121285"/>
                      <a:pt x="2427004" y="242571"/>
                      <a:pt x="3174963" y="820462"/>
                    </a:cubicBezTo>
                    <a:cubicBezTo>
                      <a:pt x="3922922" y="1398353"/>
                      <a:pt x="4487757" y="3467347"/>
                      <a:pt x="4487757" y="3467347"/>
                    </a:cubicBezTo>
                    <a:lnTo>
                      <a:pt x="4487757" y="3467347"/>
                    </a:lnTo>
                  </a:path>
                </a:pathLst>
              </a:custGeom>
              <a:ln w="76200" cmpd="sng">
                <a:solidFill>
                  <a:srgbClr val="CFD2E4"/>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pl-PL"/>
              </a:p>
            </p:txBody>
          </p:sp>
          <p:sp>
            <p:nvSpPr>
              <p:cNvPr id="16" name="Dowolny kształt 15"/>
              <p:cNvSpPr/>
              <p:nvPr/>
            </p:nvSpPr>
            <p:spPr>
              <a:xfrm>
                <a:off x="1296911" y="952019"/>
                <a:ext cx="4691702" cy="3062082"/>
              </a:xfrm>
              <a:custGeom>
                <a:avLst/>
                <a:gdLst>
                  <a:gd name="connsiteX0" fmla="*/ 4822599 w 4822599"/>
                  <a:gd name="connsiteY0" fmla="*/ 0 h 3224776"/>
                  <a:gd name="connsiteX1" fmla="*/ 427594 w 4822599"/>
                  <a:gd name="connsiteY1" fmla="*/ 649236 h 3224776"/>
                  <a:gd name="connsiteX2" fmla="*/ 413325 w 4822599"/>
                  <a:gd name="connsiteY2" fmla="*/ 3224776 h 3224776"/>
                </a:gdLst>
                <a:ahLst/>
                <a:cxnLst>
                  <a:cxn ang="0">
                    <a:pos x="connsiteX0" y="connsiteY0"/>
                  </a:cxn>
                  <a:cxn ang="0">
                    <a:pos x="connsiteX1" y="connsiteY1"/>
                  </a:cxn>
                  <a:cxn ang="0">
                    <a:pos x="connsiteX2" y="connsiteY2"/>
                  </a:cxn>
                </a:cxnLst>
                <a:rect l="l" t="t" r="r" b="b"/>
                <a:pathLst>
                  <a:path w="4822599" h="3224776">
                    <a:moveTo>
                      <a:pt x="4822599" y="0"/>
                    </a:moveTo>
                    <a:cubicBezTo>
                      <a:pt x="2992536" y="55886"/>
                      <a:pt x="1162473" y="111773"/>
                      <a:pt x="427594" y="649236"/>
                    </a:cubicBezTo>
                    <a:cubicBezTo>
                      <a:pt x="-307285" y="1186699"/>
                      <a:pt x="53020" y="2205737"/>
                      <a:pt x="413325" y="3224776"/>
                    </a:cubicBezTo>
                  </a:path>
                </a:pathLst>
              </a:custGeom>
              <a:ln w="76200" cmpd="sng">
                <a:solidFill>
                  <a:srgbClr val="CFD2E4"/>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pl-PL"/>
              </a:p>
            </p:txBody>
          </p:sp>
          <p:sp>
            <p:nvSpPr>
              <p:cNvPr id="18" name="Dowolny kształt 17"/>
              <p:cNvSpPr/>
              <p:nvPr/>
            </p:nvSpPr>
            <p:spPr>
              <a:xfrm>
                <a:off x="2668396" y="5172484"/>
                <a:ext cx="8162151" cy="898942"/>
              </a:xfrm>
              <a:custGeom>
                <a:avLst/>
                <a:gdLst>
                  <a:gd name="connsiteX0" fmla="*/ 0 w 8162151"/>
                  <a:gd name="connsiteY0" fmla="*/ 0 h 799093"/>
                  <a:gd name="connsiteX1" fmla="*/ 4045402 w 8162151"/>
                  <a:gd name="connsiteY1" fmla="*/ 799059 h 799093"/>
                  <a:gd name="connsiteX2" fmla="*/ 8162151 w 8162151"/>
                  <a:gd name="connsiteY2" fmla="*/ 35672 h 799093"/>
                </a:gdLst>
                <a:ahLst/>
                <a:cxnLst>
                  <a:cxn ang="0">
                    <a:pos x="connsiteX0" y="connsiteY0"/>
                  </a:cxn>
                  <a:cxn ang="0">
                    <a:pos x="connsiteX1" y="connsiteY1"/>
                  </a:cxn>
                  <a:cxn ang="0">
                    <a:pos x="connsiteX2" y="connsiteY2"/>
                  </a:cxn>
                </a:cxnLst>
                <a:rect l="l" t="t" r="r" b="b"/>
                <a:pathLst>
                  <a:path w="8162151" h="799093">
                    <a:moveTo>
                      <a:pt x="0" y="0"/>
                    </a:moveTo>
                    <a:cubicBezTo>
                      <a:pt x="1342522" y="396557"/>
                      <a:pt x="2685044" y="793114"/>
                      <a:pt x="4045402" y="799059"/>
                    </a:cubicBezTo>
                    <a:cubicBezTo>
                      <a:pt x="5405760" y="805004"/>
                      <a:pt x="8162151" y="35672"/>
                      <a:pt x="8162151" y="35672"/>
                    </a:cubicBezTo>
                  </a:path>
                </a:pathLst>
              </a:custGeom>
              <a:ln w="76200" cmpd="sng">
                <a:solidFill>
                  <a:srgbClr val="CFD2E4"/>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pl-PL"/>
              </a:p>
            </p:txBody>
          </p:sp>
        </p:grpSp>
        <p:sp>
          <p:nvSpPr>
            <p:cNvPr id="35" name="PoleTekstowe 34"/>
            <p:cNvSpPr txBox="1"/>
            <p:nvPr/>
          </p:nvSpPr>
          <p:spPr>
            <a:xfrm>
              <a:off x="663571" y="1238168"/>
              <a:ext cx="856296" cy="646330"/>
            </a:xfrm>
            <a:prstGeom prst="rect">
              <a:avLst/>
            </a:prstGeom>
            <a:noFill/>
          </p:spPr>
          <p:txBody>
            <a:bodyPr wrap="square" rtlCol="0">
              <a:spAutoFit/>
            </a:bodyPr>
            <a:lstStyle/>
            <a:p>
              <a:r>
                <a:rPr lang="pl-PL" b="1" dirty="0">
                  <a:solidFill>
                    <a:srgbClr val="291568"/>
                  </a:solidFill>
                </a:rPr>
                <a:t>NO TRUST</a:t>
              </a:r>
            </a:p>
          </p:txBody>
        </p:sp>
        <p:sp>
          <p:nvSpPr>
            <p:cNvPr id="135" name="PoleTekstowe 134"/>
            <p:cNvSpPr txBox="1"/>
            <p:nvPr/>
          </p:nvSpPr>
          <p:spPr>
            <a:xfrm>
              <a:off x="10859713" y="2579970"/>
              <a:ext cx="867820" cy="646330"/>
            </a:xfrm>
            <a:prstGeom prst="rect">
              <a:avLst/>
            </a:prstGeom>
            <a:noFill/>
          </p:spPr>
          <p:txBody>
            <a:bodyPr wrap="square" rtlCol="0">
              <a:spAutoFit/>
            </a:bodyPr>
            <a:lstStyle/>
            <a:p>
              <a:r>
                <a:rPr lang="pl-PL" b="1" dirty="0">
                  <a:solidFill>
                    <a:srgbClr val="291568"/>
                  </a:solidFill>
                </a:rPr>
                <a:t>NO TRUST</a:t>
              </a:r>
            </a:p>
          </p:txBody>
        </p:sp>
        <p:sp>
          <p:nvSpPr>
            <p:cNvPr id="136" name="PoleTekstowe 135"/>
            <p:cNvSpPr txBox="1"/>
            <p:nvPr/>
          </p:nvSpPr>
          <p:spPr>
            <a:xfrm>
              <a:off x="5929002" y="6133073"/>
              <a:ext cx="1229400" cy="369332"/>
            </a:xfrm>
            <a:prstGeom prst="rect">
              <a:avLst/>
            </a:prstGeom>
            <a:noFill/>
          </p:spPr>
          <p:txBody>
            <a:bodyPr wrap="square" rtlCol="0">
              <a:spAutoFit/>
            </a:bodyPr>
            <a:lstStyle/>
            <a:p>
              <a:r>
                <a:rPr lang="pl-PL" b="1" dirty="0">
                  <a:solidFill>
                    <a:srgbClr val="291568"/>
                  </a:solidFill>
                </a:rPr>
                <a:t>NO TRUST</a:t>
              </a:r>
            </a:p>
          </p:txBody>
        </p:sp>
      </p:grpSp>
      <p:grpSp>
        <p:nvGrpSpPr>
          <p:cNvPr id="2" name="Grupa 1"/>
          <p:cNvGrpSpPr/>
          <p:nvPr/>
        </p:nvGrpSpPr>
        <p:grpSpPr>
          <a:xfrm>
            <a:off x="2913054" y="2997915"/>
            <a:ext cx="2965334" cy="1497872"/>
            <a:chOff x="2913054" y="2997915"/>
            <a:chExt cx="2965334" cy="1497872"/>
          </a:xfrm>
        </p:grpSpPr>
        <p:cxnSp>
          <p:nvCxnSpPr>
            <p:cNvPr id="133" name="Łącznik prosty ze strzałką 132"/>
            <p:cNvCxnSpPr/>
            <p:nvPr/>
          </p:nvCxnSpPr>
          <p:spPr>
            <a:xfrm flipH="1">
              <a:off x="4313420" y="3265610"/>
              <a:ext cx="1197216" cy="1092981"/>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4" name="Łącznik prosty ze strzałką 133"/>
            <p:cNvCxnSpPr/>
            <p:nvPr/>
          </p:nvCxnSpPr>
          <p:spPr>
            <a:xfrm flipH="1">
              <a:off x="4482862" y="3123456"/>
              <a:ext cx="1395526" cy="1372331"/>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7" name="Łącznik prosty ze strzałką 136"/>
            <p:cNvCxnSpPr/>
            <p:nvPr/>
          </p:nvCxnSpPr>
          <p:spPr>
            <a:xfrm>
              <a:off x="2913054" y="2997915"/>
              <a:ext cx="1867604" cy="30119"/>
            </a:xfrm>
            <a:prstGeom prst="straightConnector1">
              <a:avLst/>
            </a:prstGeom>
            <a:ln w="12700" cmpd="sng">
              <a:solidFill>
                <a:srgbClr val="5999D5"/>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5201846" y="3362677"/>
            <a:ext cx="1614873" cy="1206592"/>
            <a:chOff x="5201846" y="3362677"/>
            <a:chExt cx="1614873" cy="1206592"/>
          </a:xfrm>
        </p:grpSpPr>
        <p:sp>
          <p:nvSpPr>
            <p:cNvPr id="414" name="Zaokrąglony prostokąt 413"/>
            <p:cNvSpPr/>
            <p:nvPr/>
          </p:nvSpPr>
          <p:spPr>
            <a:xfrm>
              <a:off x="5201847" y="3771866"/>
              <a:ext cx="553258" cy="328388"/>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900" b="1" dirty="0">
                  <a:solidFill>
                    <a:srgbClr val="000000"/>
                  </a:solidFill>
                  <a:latin typeface="Myriad Pro"/>
                  <a:cs typeface="Myriad Pro"/>
                </a:rPr>
                <a:t>POSIX</a:t>
              </a:r>
            </a:p>
          </p:txBody>
        </p:sp>
        <p:sp>
          <p:nvSpPr>
            <p:cNvPr id="415" name="Zaokrąglony prostokąt 414"/>
            <p:cNvSpPr/>
            <p:nvPr/>
          </p:nvSpPr>
          <p:spPr>
            <a:xfrm>
              <a:off x="5201847" y="3375926"/>
              <a:ext cx="533591" cy="328705"/>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err="1">
                  <a:solidFill>
                    <a:srgbClr val="000000"/>
                  </a:solidFill>
                  <a:latin typeface="Myriad Pro"/>
                  <a:cs typeface="Myriad Pro"/>
                </a:rPr>
                <a:t>Ceph</a:t>
              </a:r>
              <a:endParaRPr lang="pl-PL" sz="1000" b="1" dirty="0">
                <a:solidFill>
                  <a:srgbClr val="000000"/>
                </a:solidFill>
                <a:latin typeface="Myriad Pro"/>
                <a:cs typeface="Myriad Pro"/>
              </a:endParaRPr>
            </a:p>
          </p:txBody>
        </p:sp>
        <p:sp>
          <p:nvSpPr>
            <p:cNvPr id="416" name="Zaokrąglony prostokąt 415"/>
            <p:cNvSpPr/>
            <p:nvPr/>
          </p:nvSpPr>
          <p:spPr>
            <a:xfrm>
              <a:off x="5807510" y="3362677"/>
              <a:ext cx="412964" cy="355203"/>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S3</a:t>
              </a:r>
            </a:p>
          </p:txBody>
        </p:sp>
        <p:sp>
          <p:nvSpPr>
            <p:cNvPr id="417" name="Zaokrąglony prostokąt 416"/>
            <p:cNvSpPr/>
            <p:nvPr/>
          </p:nvSpPr>
          <p:spPr>
            <a:xfrm>
              <a:off x="6272190" y="3371997"/>
              <a:ext cx="544529" cy="336562"/>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Swift</a:t>
              </a:r>
            </a:p>
          </p:txBody>
        </p:sp>
        <p:sp>
          <p:nvSpPr>
            <p:cNvPr id="139" name="Zaokrąglony prostokąt 413"/>
            <p:cNvSpPr/>
            <p:nvPr/>
          </p:nvSpPr>
          <p:spPr>
            <a:xfrm>
              <a:off x="5201846" y="4172076"/>
              <a:ext cx="738951" cy="397193"/>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 NFS</a:t>
              </a:r>
            </a:p>
          </p:txBody>
        </p:sp>
      </p:grpSp>
      <p:grpSp>
        <p:nvGrpSpPr>
          <p:cNvPr id="39" name="Group 38"/>
          <p:cNvGrpSpPr/>
          <p:nvPr/>
        </p:nvGrpSpPr>
        <p:grpSpPr>
          <a:xfrm>
            <a:off x="6776427" y="3344173"/>
            <a:ext cx="889725" cy="2519228"/>
            <a:chOff x="6776427" y="3344173"/>
            <a:chExt cx="889725" cy="2519228"/>
          </a:xfrm>
        </p:grpSpPr>
        <p:sp>
          <p:nvSpPr>
            <p:cNvPr id="408" name="Zaokrąglony prostokąt 407"/>
            <p:cNvSpPr/>
            <p:nvPr/>
          </p:nvSpPr>
          <p:spPr>
            <a:xfrm>
              <a:off x="6789211" y="3759897"/>
              <a:ext cx="869536" cy="331101"/>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CDMI</a:t>
              </a:r>
            </a:p>
          </p:txBody>
        </p:sp>
        <p:sp>
          <p:nvSpPr>
            <p:cNvPr id="409" name="Zaokrąglony prostokąt 408"/>
            <p:cNvSpPr/>
            <p:nvPr/>
          </p:nvSpPr>
          <p:spPr>
            <a:xfrm>
              <a:off x="6868435" y="3344173"/>
              <a:ext cx="797717" cy="357006"/>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POSIX</a:t>
              </a:r>
            </a:p>
          </p:txBody>
        </p:sp>
        <p:sp>
          <p:nvSpPr>
            <p:cNvPr id="410" name="Zaokrąglony prostokąt 409"/>
            <p:cNvSpPr/>
            <p:nvPr/>
          </p:nvSpPr>
          <p:spPr>
            <a:xfrm>
              <a:off x="6776427" y="4147063"/>
              <a:ext cx="880790" cy="396653"/>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Data </a:t>
              </a:r>
              <a:r>
                <a:rPr lang="pl-PL" sz="1000" b="1" dirty="0" err="1">
                  <a:solidFill>
                    <a:srgbClr val="000000"/>
                  </a:solidFill>
                  <a:latin typeface="Myriad Pro"/>
                  <a:cs typeface="Myriad Pro"/>
                </a:rPr>
                <a:t>Mgmt</a:t>
              </a:r>
              <a:r>
                <a:rPr lang="pl-PL" sz="1000" b="1" dirty="0">
                  <a:solidFill>
                    <a:srgbClr val="000000"/>
                  </a:solidFill>
                  <a:latin typeface="Myriad Pro"/>
                  <a:cs typeface="Myriad Pro"/>
                </a:rPr>
                <a:t>. GUI</a:t>
              </a:r>
            </a:p>
          </p:txBody>
        </p:sp>
        <p:sp>
          <p:nvSpPr>
            <p:cNvPr id="411" name="Zaokrąglony prostokąt 410"/>
            <p:cNvSpPr/>
            <p:nvPr/>
          </p:nvSpPr>
          <p:spPr>
            <a:xfrm>
              <a:off x="6789211" y="4602881"/>
              <a:ext cx="866387" cy="270613"/>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REST </a:t>
              </a:r>
              <a:r>
                <a:rPr lang="pl-PL" sz="1000" b="1" dirty="0" err="1">
                  <a:solidFill>
                    <a:srgbClr val="000000"/>
                  </a:solidFill>
                  <a:latin typeface="Myriad Pro"/>
                  <a:cs typeface="Myriad Pro"/>
                </a:rPr>
                <a:t>APIs</a:t>
              </a:r>
              <a:endParaRPr lang="pl-PL" sz="1000" b="1" dirty="0">
                <a:solidFill>
                  <a:srgbClr val="000000"/>
                </a:solidFill>
                <a:latin typeface="Myriad Pro"/>
                <a:cs typeface="Myriad Pro"/>
              </a:endParaRPr>
            </a:p>
          </p:txBody>
        </p:sp>
        <p:sp>
          <p:nvSpPr>
            <p:cNvPr id="412" name="Zaokrąglony prostokąt 411"/>
            <p:cNvSpPr/>
            <p:nvPr/>
          </p:nvSpPr>
          <p:spPr>
            <a:xfrm>
              <a:off x="6776427" y="4934756"/>
              <a:ext cx="879169" cy="435240"/>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FTP / SFTP</a:t>
              </a:r>
            </a:p>
          </p:txBody>
        </p:sp>
        <p:sp>
          <p:nvSpPr>
            <p:cNvPr id="138" name="Zaokrąglony prostokąt 411"/>
            <p:cNvSpPr/>
            <p:nvPr/>
          </p:nvSpPr>
          <p:spPr>
            <a:xfrm>
              <a:off x="6789211" y="5428161"/>
              <a:ext cx="844657" cy="435240"/>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err="1">
                  <a:solidFill>
                    <a:srgbClr val="000000"/>
                  </a:solidFill>
                  <a:latin typeface="Myriad Pro"/>
                  <a:cs typeface="Myriad Pro"/>
                </a:rPr>
                <a:t>WebDAV</a:t>
              </a:r>
              <a:endParaRPr lang="pl-PL" sz="1000" b="1" dirty="0">
                <a:solidFill>
                  <a:srgbClr val="000000"/>
                </a:solidFill>
                <a:latin typeface="Myriad Pro"/>
                <a:cs typeface="Myriad Pro"/>
              </a:endParaRPr>
            </a:p>
          </p:txBody>
        </p:sp>
      </p:grpSp>
      <p:sp>
        <p:nvSpPr>
          <p:cNvPr id="15" name="Zaokrąglony prostokąt 415">
            <a:extLst>
              <a:ext uri="{FF2B5EF4-FFF2-40B4-BE49-F238E27FC236}">
                <a16:creationId xmlns:a16="http://schemas.microsoft.com/office/drawing/2014/main" id="{85781CCA-7AE5-9518-D3B5-2BE161983DE0}"/>
              </a:ext>
            </a:extLst>
          </p:cNvPr>
          <p:cNvSpPr/>
          <p:nvPr/>
        </p:nvSpPr>
        <p:spPr>
          <a:xfrm>
            <a:off x="8884929" y="221988"/>
            <a:ext cx="745329" cy="355203"/>
          </a:xfrm>
          <a:prstGeom prst="roundRect">
            <a:avLst/>
          </a:prstGeom>
          <a:solidFill>
            <a:srgbClr val="FFFFFF"/>
          </a:solidFill>
          <a:ln w="28575" cmpd="sng">
            <a:solidFill>
              <a:srgbClr val="291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b="1" dirty="0">
                <a:solidFill>
                  <a:srgbClr val="000000"/>
                </a:solidFill>
                <a:latin typeface="Myriad Pro"/>
                <a:cs typeface="Myriad Pro"/>
              </a:rPr>
              <a:t>S3</a:t>
            </a:r>
          </a:p>
        </p:txBody>
      </p:sp>
    </p:spTree>
    <p:extLst>
      <p:ext uri="{BB962C8B-B14F-4D97-AF65-F5344CB8AC3E}">
        <p14:creationId xmlns:p14="http://schemas.microsoft.com/office/powerpoint/2010/main" val="132079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2"/>
                                        </p:tgtEl>
                                        <p:attrNameLst>
                                          <p:attrName>style.visibility</p:attrName>
                                        </p:attrNameLst>
                                      </p:cBhvr>
                                      <p:to>
                                        <p:strVal val="visible"/>
                                      </p:to>
                                    </p:set>
                                    <p:animEffect transition="in" filter="fade">
                                      <p:cBhvr>
                                        <p:cTn id="17" dur="500"/>
                                        <p:tgtEl>
                                          <p:spTgt spid="4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1"/>
                                        </p:tgtEl>
                                        <p:attrNameLst>
                                          <p:attrName>style.visibility</p:attrName>
                                        </p:attrNameLst>
                                      </p:cBhvr>
                                      <p:to>
                                        <p:strVal val="visible"/>
                                      </p:to>
                                    </p:set>
                                    <p:animEffect transition="in" filter="fade">
                                      <p:cBhvr>
                                        <p:cTn id="22" dur="500"/>
                                        <p:tgtEl>
                                          <p:spTgt spid="42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2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38"/>
                                        </p:tgtEl>
                                        <p:attrNameLst>
                                          <p:attrName>style.visibility</p:attrName>
                                        </p:attrNameLst>
                                      </p:cBhvr>
                                      <p:to>
                                        <p:strVal val="visible"/>
                                      </p:to>
                                    </p:set>
                                    <p:animEffect transition="in" filter="fade">
                                      <p:cBhvr>
                                        <p:cTn id="38" dur="500"/>
                                        <p:tgtEl>
                                          <p:spTgt spid="4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0"/>
                                        </p:tgtEl>
                                      </p:cBhvr>
                                    </p:animEffect>
                                    <p:set>
                                      <p:cBhvr>
                                        <p:cTn id="58" dur="1" fill="hold">
                                          <p:stCondLst>
                                            <p:cond delay="499"/>
                                          </p:stCondLst>
                                        </p:cTn>
                                        <p:tgtEl>
                                          <p:spTgt spid="4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3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8"/>
                                        </p:tgtEl>
                                        <p:attrNameLst>
                                          <p:attrName>style.visibility</p:attrName>
                                        </p:attrNameLst>
                                      </p:cBhvr>
                                      <p:to>
                                        <p:strVal val="visible"/>
                                      </p:to>
                                    </p:set>
                                    <p:animEffect transition="in" filter="fade">
                                      <p:cBhvr>
                                        <p:cTn id="67" dur="500"/>
                                        <p:tgtEl>
                                          <p:spTgt spid="30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1"/>
                                        </p:tgtEl>
                                        <p:attrNameLst>
                                          <p:attrName>style.visibility</p:attrName>
                                        </p:attrNameLst>
                                      </p:cBhvr>
                                      <p:to>
                                        <p:strVal val="visible"/>
                                      </p:to>
                                    </p:set>
                                    <p:animEffect transition="in" filter="fade">
                                      <p:cBhvr>
                                        <p:cTn id="72" dur="500"/>
                                        <p:tgtEl>
                                          <p:spTgt spid="121"/>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266"/>
                                        </p:tgtEl>
                                        <p:attrNameLst>
                                          <p:attrName>style.visibility</p:attrName>
                                        </p:attrNameLst>
                                      </p:cBhvr>
                                      <p:to>
                                        <p:strVal val="visible"/>
                                      </p:to>
                                    </p:set>
                                    <p:animEffect transition="in" filter="fade">
                                      <p:cBhvr>
                                        <p:cTn id="76" dur="500"/>
                                        <p:tgtEl>
                                          <p:spTgt spid="266"/>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05"/>
                                        </p:tgtEl>
                                        <p:attrNameLst>
                                          <p:attrName>style.visibility</p:attrName>
                                        </p:attrNameLst>
                                      </p:cBhvr>
                                      <p:to>
                                        <p:strVal val="visible"/>
                                      </p:to>
                                    </p:set>
                                    <p:animEffect transition="in" filter="fade">
                                      <p:cBhvr>
                                        <p:cTn id="85" dur="500"/>
                                        <p:tgtEl>
                                          <p:spTgt spid="305"/>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30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59"/>
                                        </p:tgtEl>
                                        <p:attrNameLst>
                                          <p:attrName>style.visibility</p:attrName>
                                        </p:attrNameLst>
                                      </p:cBhvr>
                                      <p:to>
                                        <p:strVal val="visible"/>
                                      </p:to>
                                    </p:set>
                                    <p:animEffect transition="in" filter="fade">
                                      <p:cBhvr>
                                        <p:cTn id="94" dur="500"/>
                                        <p:tgtEl>
                                          <p:spTgt spid="35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05"/>
                                        </p:tgtEl>
                                        <p:attrNameLst>
                                          <p:attrName>style.visibility</p:attrName>
                                        </p:attrNameLst>
                                      </p:cBhvr>
                                      <p:to>
                                        <p:strVal val="visible"/>
                                      </p:to>
                                    </p:set>
                                    <p:animEffect transition="in" filter="fade">
                                      <p:cBhvr>
                                        <p:cTn id="99" dur="500"/>
                                        <p:tgtEl>
                                          <p:spTgt spid="305"/>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fade">
                                      <p:cBhvr>
                                        <p:cTn id="10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a:spLocks noGrp="1"/>
          </p:cNvSpPr>
          <p:nvPr>
            <p:ph type="title"/>
          </p:nvPr>
        </p:nvSpPr>
        <p:spPr>
          <a:xfrm>
            <a:off x="447674" y="215840"/>
            <a:ext cx="11311572" cy="874712"/>
          </a:xfrm>
        </p:spPr>
        <p:txBody>
          <a:bodyPr>
            <a:normAutofit/>
          </a:bodyPr>
          <a:lstStyle/>
          <a:p>
            <a:r>
              <a:rPr lang="pl-PL" sz="3600" b="1" cap="small" dirty="0">
                <a:solidFill>
                  <a:srgbClr val="291568"/>
                </a:solidFill>
              </a:rPr>
              <a:t>THANK YOU!</a:t>
            </a:r>
            <a:endParaRPr lang="pl-PL" sz="3600" b="1" dirty="0">
              <a:solidFill>
                <a:srgbClr val="291568"/>
              </a:solidFill>
            </a:endParaRPr>
          </a:p>
        </p:txBody>
      </p:sp>
      <p:sp>
        <p:nvSpPr>
          <p:cNvPr id="2" name="Symbol zastępczy numeru slajdu 1"/>
          <p:cNvSpPr>
            <a:spLocks noGrp="1"/>
          </p:cNvSpPr>
          <p:nvPr>
            <p:ph type="sldNum" sz="quarter" idx="12"/>
          </p:nvPr>
        </p:nvSpPr>
        <p:spPr/>
        <p:txBody>
          <a:bodyPr/>
          <a:lstStyle/>
          <a:p>
            <a:fld id="{B01D25E1-3CBC-794F-A471-A8DF5859C9A5}" type="slidenum">
              <a:rPr lang="pl-PL" smtClean="0"/>
              <a:t>40</a:t>
            </a:fld>
            <a:endParaRPr lang="pl-PL" dirty="0"/>
          </a:p>
        </p:txBody>
      </p:sp>
      <p:sp>
        <p:nvSpPr>
          <p:cNvPr id="3" name="PoleTekstowe 2"/>
          <p:cNvSpPr txBox="1"/>
          <p:nvPr/>
        </p:nvSpPr>
        <p:spPr>
          <a:xfrm>
            <a:off x="761119" y="2371928"/>
            <a:ext cx="10684679" cy="3539430"/>
          </a:xfrm>
          <a:prstGeom prst="rect">
            <a:avLst/>
          </a:prstGeom>
          <a:noFill/>
        </p:spPr>
        <p:txBody>
          <a:bodyPr wrap="square" rtlCol="0">
            <a:spAutoFit/>
          </a:bodyPr>
          <a:lstStyle/>
          <a:p>
            <a:pPr algn="ctr"/>
            <a:r>
              <a:rPr lang="en-GB" sz="3200" b="1" dirty="0">
                <a:solidFill>
                  <a:srgbClr val="291568"/>
                </a:solidFill>
              </a:rPr>
              <a:t>If any of this relates to your </a:t>
            </a:r>
            <a:r>
              <a:rPr lang="en-GB" sz="3200" b="1" dirty="0" err="1">
                <a:solidFill>
                  <a:srgbClr val="291568"/>
                </a:solidFill>
              </a:rPr>
              <a:t>usecases</a:t>
            </a:r>
            <a:r>
              <a:rPr lang="en-GB" sz="3200" b="1" dirty="0">
                <a:solidFill>
                  <a:srgbClr val="291568"/>
                </a:solidFill>
              </a:rPr>
              <a:t>, contact us!</a:t>
            </a:r>
          </a:p>
          <a:p>
            <a:pPr algn="ctr"/>
            <a:endParaRPr lang="en-GB" sz="3200" b="1" dirty="0">
              <a:solidFill>
                <a:srgbClr val="291568"/>
              </a:solidFill>
            </a:endParaRPr>
          </a:p>
          <a:p>
            <a:pPr algn="ctr"/>
            <a:r>
              <a:rPr lang="en-GB" sz="3200" b="1" dirty="0">
                <a:solidFill>
                  <a:srgbClr val="291568"/>
                </a:solidFill>
              </a:rPr>
              <a:t>Let’s do some meaningful science together!</a:t>
            </a:r>
          </a:p>
          <a:p>
            <a:pPr algn="ctr"/>
            <a:endParaRPr lang="en-GB" sz="3200" b="1" dirty="0">
              <a:solidFill>
                <a:srgbClr val="291568"/>
              </a:solidFill>
            </a:endParaRPr>
          </a:p>
          <a:p>
            <a:pPr algn="ctr"/>
            <a:r>
              <a:rPr lang="en-GB" sz="3200" b="1" dirty="0" err="1">
                <a:solidFill>
                  <a:srgbClr val="291568"/>
                </a:solidFill>
              </a:rPr>
              <a:t>morzech@agh.edu.pl</a:t>
            </a:r>
            <a:br>
              <a:rPr lang="en-GB" sz="3200" b="1" dirty="0">
                <a:solidFill>
                  <a:srgbClr val="291568"/>
                </a:solidFill>
              </a:rPr>
            </a:br>
            <a:endParaRPr lang="en-GB" sz="3200" b="1" dirty="0">
              <a:solidFill>
                <a:srgbClr val="291568"/>
              </a:solidFill>
            </a:endParaRPr>
          </a:p>
          <a:p>
            <a:pPr algn="ctr"/>
            <a:r>
              <a:rPr lang="en-GB" sz="3200" b="1" dirty="0" err="1">
                <a:solidFill>
                  <a:srgbClr val="291568"/>
                </a:solidFill>
              </a:rPr>
              <a:t>info@onedata.org</a:t>
            </a:r>
            <a:endParaRPr lang="en-GB" sz="3200" b="1" dirty="0">
              <a:solidFill>
                <a:srgbClr val="291568"/>
              </a:solidFill>
            </a:endParaRPr>
          </a:p>
        </p:txBody>
      </p:sp>
    </p:spTree>
    <p:extLst>
      <p:ext uri="{BB962C8B-B14F-4D97-AF65-F5344CB8AC3E}">
        <p14:creationId xmlns:p14="http://schemas.microsoft.com/office/powerpoint/2010/main" val="855695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B01D25E1-3CBC-794F-A471-A8DF5859C9A5}" type="slidenum">
              <a:rPr lang="pl-PL" smtClean="0"/>
              <a:t>5</a:t>
            </a:fld>
            <a:endParaRPr lang="pl-PL"/>
          </a:p>
        </p:txBody>
      </p:sp>
      <p:sp>
        <p:nvSpPr>
          <p:cNvPr id="3" name="Tytuł 1">
            <a:extLst>
              <a:ext uri="{FF2B5EF4-FFF2-40B4-BE49-F238E27FC236}">
                <a16:creationId xmlns:a16="http://schemas.microsoft.com/office/drawing/2014/main" id="{B8755BB5-FCC5-48DD-CF27-009BC53C2A65}"/>
              </a:ext>
            </a:extLst>
          </p:cNvPr>
          <p:cNvSpPr txBox="1">
            <a:spLocks/>
          </p:cNvSpPr>
          <p:nvPr/>
        </p:nvSpPr>
        <p:spPr>
          <a:xfrm>
            <a:off x="225784" y="0"/>
            <a:ext cx="11247925" cy="87471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330B3A"/>
                </a:solidFill>
                <a:latin typeface="Myriad Pro"/>
                <a:ea typeface="+mj-ea"/>
                <a:cs typeface="Myriad Pro"/>
              </a:defRPr>
            </a:lvl1pPr>
          </a:lstStyle>
          <a:p>
            <a:r>
              <a:rPr lang="en-GB" sz="2800" cap="small" dirty="0">
                <a:solidFill>
                  <a:srgbClr val="291568"/>
                </a:solidFill>
              </a:rPr>
              <a:t>ONEDATA INSTANCES</a:t>
            </a:r>
          </a:p>
        </p:txBody>
      </p:sp>
      <p:sp>
        <p:nvSpPr>
          <p:cNvPr id="7" name="Symbol zastępczy zawartości 2">
            <a:extLst>
              <a:ext uri="{FF2B5EF4-FFF2-40B4-BE49-F238E27FC236}">
                <a16:creationId xmlns:a16="http://schemas.microsoft.com/office/drawing/2014/main" id="{7D48701F-4270-C65D-2307-35F7A31F75B7}"/>
              </a:ext>
            </a:extLst>
          </p:cNvPr>
          <p:cNvSpPr>
            <a:spLocks noGrp="1"/>
          </p:cNvSpPr>
          <p:nvPr>
            <p:ph idx="1"/>
          </p:nvPr>
        </p:nvSpPr>
        <p:spPr>
          <a:xfrm>
            <a:off x="225784" y="778474"/>
            <a:ext cx="11624583" cy="5771366"/>
          </a:xfrm>
        </p:spPr>
        <p:txBody>
          <a:bodyPr>
            <a:normAutofit/>
          </a:bodyPr>
          <a:lstStyle/>
          <a:p>
            <a:pPr>
              <a:lnSpc>
                <a:spcPct val="130000"/>
              </a:lnSpc>
            </a:pPr>
            <a:r>
              <a:rPr lang="en-GB" sz="2400" dirty="0"/>
              <a:t>Between 5 and 10 active Zones in Poland </a:t>
            </a:r>
            <a:br>
              <a:rPr lang="en-GB" sz="2400" dirty="0"/>
            </a:br>
            <a:r>
              <a:rPr lang="en-GB" sz="2400" dirty="0"/>
              <a:t>and EU (depending on project lifecycles).</a:t>
            </a:r>
          </a:p>
          <a:p>
            <a:pPr>
              <a:lnSpc>
                <a:spcPct val="130000"/>
              </a:lnSpc>
            </a:pPr>
            <a:r>
              <a:rPr lang="en-GB" sz="2400" dirty="0"/>
              <a:t>Several instances not maintained by us.</a:t>
            </a:r>
          </a:p>
          <a:p>
            <a:pPr>
              <a:lnSpc>
                <a:spcPct val="130000"/>
              </a:lnSpc>
            </a:pPr>
            <a:r>
              <a:rPr lang="en-GB" sz="2400" dirty="0"/>
              <a:t>EGI </a:t>
            </a:r>
            <a:r>
              <a:rPr lang="en-GB" sz="2400" dirty="0" err="1"/>
              <a:t>DataHub</a:t>
            </a:r>
            <a:r>
              <a:rPr lang="en-GB" sz="2400" dirty="0"/>
              <a:t> (on the map), long haul project:</a:t>
            </a:r>
          </a:p>
          <a:p>
            <a:pPr lvl="1">
              <a:lnSpc>
                <a:spcPct val="130000"/>
              </a:lnSpc>
            </a:pPr>
            <a:r>
              <a:rPr lang="en-GB" sz="1800" dirty="0"/>
              <a:t>20 sites (</a:t>
            </a:r>
            <a:r>
              <a:rPr lang="en-GB" sz="1800" dirty="0" err="1"/>
              <a:t>Oneproviders</a:t>
            </a:r>
            <a:r>
              <a:rPr lang="en-GB" sz="1800" dirty="0"/>
              <a:t>)</a:t>
            </a:r>
          </a:p>
          <a:p>
            <a:pPr lvl="1">
              <a:lnSpc>
                <a:spcPct val="130000"/>
              </a:lnSpc>
            </a:pPr>
            <a:r>
              <a:rPr lang="en-GB" sz="1800" dirty="0"/>
              <a:t>2150 data spaces</a:t>
            </a:r>
          </a:p>
          <a:p>
            <a:pPr lvl="1">
              <a:lnSpc>
                <a:spcPct val="130000"/>
              </a:lnSpc>
            </a:pPr>
            <a:r>
              <a:rPr lang="en-GB" sz="1800" dirty="0"/>
              <a:t>~1.77PB total storage size</a:t>
            </a:r>
          </a:p>
          <a:p>
            <a:pPr lvl="1">
              <a:lnSpc>
                <a:spcPct val="130000"/>
              </a:lnSpc>
            </a:pPr>
            <a:r>
              <a:rPr lang="en-GB" sz="1800" dirty="0"/>
              <a:t>700+ users</a:t>
            </a:r>
          </a:p>
          <a:p>
            <a:pPr>
              <a:lnSpc>
                <a:spcPct val="130000"/>
              </a:lnSpc>
            </a:pPr>
            <a:r>
              <a:rPr lang="en-GB" sz="2400" dirty="0"/>
              <a:t>Archive for Polish National Museums:</a:t>
            </a:r>
          </a:p>
          <a:p>
            <a:pPr lvl="1">
              <a:lnSpc>
                <a:spcPct val="130000"/>
              </a:lnSpc>
            </a:pPr>
            <a:r>
              <a:rPr lang="en-GB" sz="1800" dirty="0"/>
              <a:t>5PB of data — the current phase</a:t>
            </a:r>
          </a:p>
          <a:p>
            <a:pPr lvl="1">
              <a:lnSpc>
                <a:spcPct val="130000"/>
              </a:lnSpc>
            </a:pPr>
            <a:r>
              <a:rPr lang="en-GB" sz="1800" dirty="0"/>
              <a:t>10PB of data — target scale</a:t>
            </a:r>
          </a:p>
          <a:p>
            <a:pPr lvl="1">
              <a:lnSpc>
                <a:spcPct val="130000"/>
              </a:lnSpc>
            </a:pPr>
            <a:r>
              <a:rPr lang="en-GB" sz="1800" dirty="0"/>
              <a:t>~100M files</a:t>
            </a:r>
          </a:p>
          <a:p>
            <a:pPr marL="457200" lvl="1" indent="0">
              <a:lnSpc>
                <a:spcPct val="130000"/>
              </a:lnSpc>
              <a:buNone/>
            </a:pPr>
            <a:endParaRPr lang="en-GB" sz="2000" dirty="0"/>
          </a:p>
          <a:p>
            <a:pPr>
              <a:lnSpc>
                <a:spcPct val="130000"/>
              </a:lnSpc>
            </a:pPr>
            <a:endParaRPr lang="en-GB" sz="2400" dirty="0"/>
          </a:p>
          <a:p>
            <a:pPr marL="457200" lvl="1" indent="0">
              <a:lnSpc>
                <a:spcPct val="130000"/>
              </a:lnSpc>
              <a:buNone/>
            </a:pPr>
            <a:endParaRPr lang="en-GB" sz="2000" dirty="0"/>
          </a:p>
        </p:txBody>
      </p:sp>
      <p:pic>
        <p:nvPicPr>
          <p:cNvPr id="8" name="Picture 7">
            <a:extLst>
              <a:ext uri="{FF2B5EF4-FFF2-40B4-BE49-F238E27FC236}">
                <a16:creationId xmlns:a16="http://schemas.microsoft.com/office/drawing/2014/main" id="{CEFEC1D3-299B-FE3D-64FE-BAFC46061C2B}"/>
              </a:ext>
            </a:extLst>
          </p:cNvPr>
          <p:cNvPicPr>
            <a:picLocks noChangeAspect="1"/>
          </p:cNvPicPr>
          <p:nvPr/>
        </p:nvPicPr>
        <p:blipFill>
          <a:blip r:embed="rId2"/>
          <a:stretch>
            <a:fillRect/>
          </a:stretch>
        </p:blipFill>
        <p:spPr>
          <a:xfrm>
            <a:off x="6310539" y="592201"/>
            <a:ext cx="6580805" cy="5771366"/>
          </a:xfrm>
          <a:prstGeom prst="rect">
            <a:avLst/>
          </a:prstGeom>
        </p:spPr>
      </p:pic>
    </p:spTree>
    <p:extLst>
      <p:ext uri="{BB962C8B-B14F-4D97-AF65-F5344CB8AC3E}">
        <p14:creationId xmlns:p14="http://schemas.microsoft.com/office/powerpoint/2010/main" val="1047785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ytuł 1"/>
          <p:cNvSpPr>
            <a:spLocks noGrp="1"/>
          </p:cNvSpPr>
          <p:nvPr>
            <p:ph type="title"/>
          </p:nvPr>
        </p:nvSpPr>
        <p:spPr>
          <a:xfrm>
            <a:off x="447675" y="343207"/>
            <a:ext cx="11039502" cy="874712"/>
          </a:xfrm>
        </p:spPr>
        <p:txBody>
          <a:bodyPr>
            <a:noAutofit/>
          </a:bodyPr>
          <a:lstStyle/>
          <a:p>
            <a:pPr algn="l"/>
            <a:r>
              <a:rPr lang="en-GB" sz="2800" b="1" dirty="0">
                <a:solidFill>
                  <a:srgbClr val="291568"/>
                </a:solidFill>
              </a:rPr>
              <a:t>PROBLEMS ADDRESED BY ONEDATA</a:t>
            </a:r>
            <a:endParaRPr lang="pl-PL" sz="2800" b="1" dirty="0">
              <a:solidFill>
                <a:srgbClr val="291568"/>
              </a:solidFill>
            </a:endParaRPr>
          </a:p>
        </p:txBody>
      </p:sp>
      <p:sp>
        <p:nvSpPr>
          <p:cNvPr id="14" name="Symbol zastępczy zawartości 2"/>
          <p:cNvSpPr>
            <a:spLocks noGrp="1"/>
          </p:cNvSpPr>
          <p:nvPr>
            <p:ph idx="1"/>
          </p:nvPr>
        </p:nvSpPr>
        <p:spPr>
          <a:xfrm>
            <a:off x="1059472" y="1208110"/>
            <a:ext cx="10009644" cy="4785355"/>
          </a:xfrm>
        </p:spPr>
        <p:txBody>
          <a:bodyPr>
            <a:normAutofit/>
          </a:bodyPr>
          <a:lstStyle/>
          <a:p>
            <a:pPr marL="0" indent="0">
              <a:lnSpc>
                <a:spcPct val="110000"/>
              </a:lnSpc>
              <a:buClr>
                <a:srgbClr val="25133E"/>
              </a:buClr>
              <a:buNone/>
            </a:pPr>
            <a:r>
              <a:rPr lang="en-GB" sz="2400" dirty="0"/>
              <a:t>Multi-protocol transparent access to data “[</a:t>
            </a:r>
            <a:r>
              <a:rPr lang="is-IS" sz="2400" dirty="0"/>
              <a:t>…] </a:t>
            </a:r>
            <a:r>
              <a:rPr lang="en-GB" sz="2400" dirty="0"/>
              <a:t>but we want POSIX”</a:t>
            </a:r>
          </a:p>
          <a:p>
            <a:pPr marL="0" indent="0">
              <a:lnSpc>
                <a:spcPct val="110000"/>
              </a:lnSpc>
              <a:buClr>
                <a:srgbClr val="25133E"/>
              </a:buClr>
              <a:buNone/>
            </a:pPr>
            <a:r>
              <a:rPr lang="en-GB" sz="2400" dirty="0"/>
              <a:t>Heterogeneity of storage technologies</a:t>
            </a:r>
          </a:p>
          <a:p>
            <a:pPr marL="0" indent="0">
              <a:lnSpc>
                <a:spcPct val="110000"/>
              </a:lnSpc>
              <a:buClr>
                <a:srgbClr val="25133E"/>
              </a:buClr>
              <a:buNone/>
            </a:pPr>
            <a:r>
              <a:rPr lang="en-GB" sz="2400" dirty="0"/>
              <a:t>Replica Management</a:t>
            </a:r>
          </a:p>
          <a:p>
            <a:pPr marL="0" indent="0">
              <a:lnSpc>
                <a:spcPct val="110000"/>
              </a:lnSpc>
              <a:buClr>
                <a:srgbClr val="25133E"/>
              </a:buClr>
              <a:buNone/>
            </a:pPr>
            <a:r>
              <a:rPr lang="en-GB" sz="2400" dirty="0"/>
              <a:t>Easy Data Sharing and publication (DOI)</a:t>
            </a:r>
          </a:p>
          <a:p>
            <a:pPr marL="0" indent="0">
              <a:lnSpc>
                <a:spcPct val="110000"/>
              </a:lnSpc>
              <a:buClr>
                <a:srgbClr val="25133E"/>
              </a:buClr>
              <a:buNone/>
            </a:pPr>
            <a:r>
              <a:rPr lang="en-GB" sz="2400" dirty="0"/>
              <a:t>Metadata Management Integrated with Data Management Platform</a:t>
            </a:r>
          </a:p>
          <a:p>
            <a:pPr marL="0" indent="0">
              <a:lnSpc>
                <a:spcPct val="110000"/>
              </a:lnSpc>
              <a:buClr>
                <a:srgbClr val="25133E"/>
              </a:buClr>
              <a:buNone/>
            </a:pPr>
            <a:r>
              <a:rPr lang="en-GB" sz="2400" dirty="0"/>
              <a:t>Flexible authentication and authorization</a:t>
            </a:r>
          </a:p>
          <a:p>
            <a:pPr marL="0" indent="0">
              <a:lnSpc>
                <a:spcPct val="110000"/>
              </a:lnSpc>
              <a:buClr>
                <a:srgbClr val="25133E"/>
              </a:buClr>
              <a:buNone/>
            </a:pPr>
            <a:r>
              <a:rPr lang="en-GB" sz="2400" dirty="0"/>
              <a:t>Easy integration using API with external services</a:t>
            </a:r>
          </a:p>
          <a:p>
            <a:pPr marL="0" indent="0">
              <a:lnSpc>
                <a:spcPct val="110000"/>
              </a:lnSpc>
              <a:buClr>
                <a:srgbClr val="25133E"/>
              </a:buClr>
              <a:buNone/>
            </a:pPr>
            <a:r>
              <a:rPr lang="en-GB" sz="2400" dirty="0"/>
              <a:t>High-throughput data processing</a:t>
            </a:r>
          </a:p>
          <a:p>
            <a:pPr marL="0" indent="0">
              <a:lnSpc>
                <a:spcPct val="110000"/>
              </a:lnSpc>
              <a:buClr>
                <a:srgbClr val="25133E"/>
              </a:buClr>
              <a:buNone/>
            </a:pPr>
            <a:r>
              <a:rPr lang="en-GB" sz="2400" dirty="0"/>
              <a:t>Access to Legacy Data Collections</a:t>
            </a:r>
          </a:p>
          <a:p>
            <a:pPr marL="0" indent="0">
              <a:lnSpc>
                <a:spcPct val="110000"/>
              </a:lnSpc>
              <a:buClr>
                <a:srgbClr val="25133E"/>
              </a:buClr>
              <a:buNone/>
            </a:pPr>
            <a:r>
              <a:rPr lang="en-GB" sz="2400" dirty="0"/>
              <a:t>Open Data Management </a:t>
            </a:r>
          </a:p>
        </p:txBody>
      </p:sp>
      <p:sp>
        <p:nvSpPr>
          <p:cNvPr id="15" name="Prostokąt 14"/>
          <p:cNvSpPr/>
          <p:nvPr/>
        </p:nvSpPr>
        <p:spPr>
          <a:xfrm>
            <a:off x="539477" y="1283253"/>
            <a:ext cx="411162" cy="41226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FF0000"/>
              </a:solidFill>
            </a:endParaRPr>
          </a:p>
        </p:txBody>
      </p:sp>
      <p:sp>
        <p:nvSpPr>
          <p:cNvPr id="16" name="Symbol zastępczy zawartości 2"/>
          <p:cNvSpPr txBox="1">
            <a:spLocks/>
          </p:cNvSpPr>
          <p:nvPr/>
        </p:nvSpPr>
        <p:spPr bwMode="auto">
          <a:xfrm>
            <a:off x="592627" y="1332752"/>
            <a:ext cx="304865" cy="3132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E92332"/>
              </a:buClr>
              <a:buFont typeface="Arial" charset="0"/>
              <a:buChar char="•"/>
              <a:defRPr kumimoji="1" sz="2400" kern="1200">
                <a:solidFill>
                  <a:schemeClr val="tx1"/>
                </a:solidFill>
                <a:latin typeface="Open Sans"/>
                <a:ea typeface="Arial" charset="0"/>
                <a:cs typeface="Open Sans"/>
              </a:defRPr>
            </a:lvl1pPr>
            <a:lvl2pPr marL="800100" indent="-342900" algn="l" defTabSz="457200" rtl="0" fontAlgn="base">
              <a:spcBef>
                <a:spcPct val="20000"/>
              </a:spcBef>
              <a:spcAft>
                <a:spcPct val="0"/>
              </a:spcAft>
              <a:buClr>
                <a:srgbClr val="E92332"/>
              </a:buClr>
              <a:buFont typeface="Arial" charset="0"/>
              <a:buChar char="•"/>
              <a:defRPr kumimoji="1" sz="2000" kern="1200">
                <a:solidFill>
                  <a:schemeClr val="tx1"/>
                </a:solidFill>
                <a:latin typeface="Open Sans"/>
                <a:ea typeface="Arial" charset="0"/>
                <a:cs typeface="Open Sans"/>
              </a:defRPr>
            </a:lvl2pPr>
            <a:lvl3pPr marL="1200150" indent="-285750" algn="l" defTabSz="457200" rtl="0" fontAlgn="base">
              <a:spcBef>
                <a:spcPct val="20000"/>
              </a:spcBef>
              <a:spcAft>
                <a:spcPct val="0"/>
              </a:spcAft>
              <a:buClr>
                <a:srgbClr val="E92332"/>
              </a:buClr>
              <a:buFont typeface="Arial" charset="0"/>
              <a:buChar char="•"/>
              <a:defRPr kumimoji="1" kern="1200">
                <a:solidFill>
                  <a:schemeClr val="tx1"/>
                </a:solidFill>
                <a:latin typeface="Open Sans"/>
                <a:ea typeface="Arial" charset="0"/>
                <a:cs typeface="Open Sans"/>
              </a:defRPr>
            </a:lvl3pPr>
            <a:lvl4pPr marL="1657350" indent="-285750" algn="l" defTabSz="457200" rtl="0" fontAlgn="base">
              <a:spcBef>
                <a:spcPct val="20000"/>
              </a:spcBef>
              <a:spcAft>
                <a:spcPct val="0"/>
              </a:spcAft>
              <a:buClr>
                <a:srgbClr val="E92332"/>
              </a:buClr>
              <a:buFont typeface="Arial" charset="0"/>
              <a:buChar char="•"/>
              <a:defRPr kumimoji="1" sz="1600" kern="1200">
                <a:solidFill>
                  <a:schemeClr val="tx1"/>
                </a:solidFill>
                <a:latin typeface="Open Sans"/>
                <a:ea typeface="Arial" charset="0"/>
                <a:cs typeface="Open Sans"/>
              </a:defRPr>
            </a:lvl4pPr>
            <a:lvl5pPr marL="2114550" indent="-285750" algn="l" defTabSz="457200" rtl="0" fontAlgn="base">
              <a:spcBef>
                <a:spcPct val="20000"/>
              </a:spcBef>
              <a:spcAft>
                <a:spcPct val="0"/>
              </a:spcAft>
              <a:buClr>
                <a:srgbClr val="E92332"/>
              </a:buClr>
              <a:buFont typeface="Arial" charset="0"/>
              <a:buChar char="•"/>
              <a:defRPr kumimoji="1" sz="1400" kern="1200">
                <a:solidFill>
                  <a:schemeClr val="tx1"/>
                </a:solidFill>
                <a:latin typeface="Open Sans"/>
                <a:ea typeface="Arial"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25133E"/>
              </a:buClr>
              <a:buFont typeface="Arial" charset="0"/>
              <a:buNone/>
            </a:pPr>
            <a:r>
              <a:rPr lang="en-GB" sz="1600" b="1" dirty="0">
                <a:solidFill>
                  <a:srgbClr val="FFFFFF"/>
                </a:solidFill>
              </a:rPr>
              <a:t>1</a:t>
            </a:r>
          </a:p>
        </p:txBody>
      </p:sp>
      <p:sp>
        <p:nvSpPr>
          <p:cNvPr id="17" name="Prostokąt 16"/>
          <p:cNvSpPr/>
          <p:nvPr/>
        </p:nvSpPr>
        <p:spPr>
          <a:xfrm>
            <a:off x="539477" y="1774319"/>
            <a:ext cx="411162" cy="41226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FF0000"/>
              </a:solidFill>
            </a:endParaRPr>
          </a:p>
        </p:txBody>
      </p:sp>
      <p:sp>
        <p:nvSpPr>
          <p:cNvPr id="18" name="Symbol zastępczy zawartości 2"/>
          <p:cNvSpPr txBox="1">
            <a:spLocks/>
          </p:cNvSpPr>
          <p:nvPr/>
        </p:nvSpPr>
        <p:spPr bwMode="auto">
          <a:xfrm>
            <a:off x="592627" y="1823819"/>
            <a:ext cx="304865" cy="3132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E92332"/>
              </a:buClr>
              <a:buFont typeface="Arial" charset="0"/>
              <a:buChar char="•"/>
              <a:defRPr kumimoji="1" sz="2400" kern="1200">
                <a:solidFill>
                  <a:schemeClr val="tx1"/>
                </a:solidFill>
                <a:latin typeface="Open Sans"/>
                <a:ea typeface="Arial" charset="0"/>
                <a:cs typeface="Open Sans"/>
              </a:defRPr>
            </a:lvl1pPr>
            <a:lvl2pPr marL="800100" indent="-342900" algn="l" defTabSz="457200" rtl="0" fontAlgn="base">
              <a:spcBef>
                <a:spcPct val="20000"/>
              </a:spcBef>
              <a:spcAft>
                <a:spcPct val="0"/>
              </a:spcAft>
              <a:buClr>
                <a:srgbClr val="E92332"/>
              </a:buClr>
              <a:buFont typeface="Arial" charset="0"/>
              <a:buChar char="•"/>
              <a:defRPr kumimoji="1" sz="2000" kern="1200">
                <a:solidFill>
                  <a:schemeClr val="tx1"/>
                </a:solidFill>
                <a:latin typeface="Open Sans"/>
                <a:ea typeface="Arial" charset="0"/>
                <a:cs typeface="Open Sans"/>
              </a:defRPr>
            </a:lvl2pPr>
            <a:lvl3pPr marL="1200150" indent="-285750" algn="l" defTabSz="457200" rtl="0" fontAlgn="base">
              <a:spcBef>
                <a:spcPct val="20000"/>
              </a:spcBef>
              <a:spcAft>
                <a:spcPct val="0"/>
              </a:spcAft>
              <a:buClr>
                <a:srgbClr val="E92332"/>
              </a:buClr>
              <a:buFont typeface="Arial" charset="0"/>
              <a:buChar char="•"/>
              <a:defRPr kumimoji="1" kern="1200">
                <a:solidFill>
                  <a:schemeClr val="tx1"/>
                </a:solidFill>
                <a:latin typeface="Open Sans"/>
                <a:ea typeface="Arial" charset="0"/>
                <a:cs typeface="Open Sans"/>
              </a:defRPr>
            </a:lvl3pPr>
            <a:lvl4pPr marL="1657350" indent="-285750" algn="l" defTabSz="457200" rtl="0" fontAlgn="base">
              <a:spcBef>
                <a:spcPct val="20000"/>
              </a:spcBef>
              <a:spcAft>
                <a:spcPct val="0"/>
              </a:spcAft>
              <a:buClr>
                <a:srgbClr val="E92332"/>
              </a:buClr>
              <a:buFont typeface="Arial" charset="0"/>
              <a:buChar char="•"/>
              <a:defRPr kumimoji="1" sz="1600" kern="1200">
                <a:solidFill>
                  <a:schemeClr val="tx1"/>
                </a:solidFill>
                <a:latin typeface="Open Sans"/>
                <a:ea typeface="Arial" charset="0"/>
                <a:cs typeface="Open Sans"/>
              </a:defRPr>
            </a:lvl4pPr>
            <a:lvl5pPr marL="2114550" indent="-285750" algn="l" defTabSz="457200" rtl="0" fontAlgn="base">
              <a:spcBef>
                <a:spcPct val="20000"/>
              </a:spcBef>
              <a:spcAft>
                <a:spcPct val="0"/>
              </a:spcAft>
              <a:buClr>
                <a:srgbClr val="E92332"/>
              </a:buClr>
              <a:buFont typeface="Arial" charset="0"/>
              <a:buChar char="•"/>
              <a:defRPr kumimoji="1" sz="1400" kern="1200">
                <a:solidFill>
                  <a:schemeClr val="tx1"/>
                </a:solidFill>
                <a:latin typeface="Open Sans"/>
                <a:ea typeface="Arial"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25133E"/>
              </a:buClr>
              <a:buFont typeface="Arial" charset="0"/>
              <a:buNone/>
            </a:pPr>
            <a:r>
              <a:rPr lang="en-GB" sz="1600" b="1" dirty="0">
                <a:solidFill>
                  <a:srgbClr val="FFFFFF"/>
                </a:solidFill>
              </a:rPr>
              <a:t>2</a:t>
            </a:r>
          </a:p>
        </p:txBody>
      </p:sp>
      <p:grpSp>
        <p:nvGrpSpPr>
          <p:cNvPr id="24" name="Grupa 23"/>
          <p:cNvGrpSpPr/>
          <p:nvPr/>
        </p:nvGrpSpPr>
        <p:grpSpPr>
          <a:xfrm>
            <a:off x="533474" y="2234352"/>
            <a:ext cx="411162" cy="412262"/>
            <a:chOff x="505436" y="2559755"/>
            <a:chExt cx="411162" cy="412262"/>
          </a:xfrm>
        </p:grpSpPr>
        <p:sp>
          <p:nvSpPr>
            <p:cNvPr id="25" name="Prostokąt 24"/>
            <p:cNvSpPr/>
            <p:nvPr/>
          </p:nvSpPr>
          <p:spPr>
            <a:xfrm>
              <a:off x="505436" y="2559755"/>
              <a:ext cx="411162" cy="41226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FF0000"/>
                </a:solidFill>
              </a:endParaRPr>
            </a:p>
          </p:txBody>
        </p:sp>
        <p:sp>
          <p:nvSpPr>
            <p:cNvPr id="26" name="Symbol zastępczy zawartości 2"/>
            <p:cNvSpPr txBox="1">
              <a:spLocks/>
            </p:cNvSpPr>
            <p:nvPr/>
          </p:nvSpPr>
          <p:spPr bwMode="auto">
            <a:xfrm>
              <a:off x="558586" y="2609255"/>
              <a:ext cx="304865" cy="3132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E92332"/>
                </a:buClr>
                <a:buFont typeface="Arial" charset="0"/>
                <a:buChar char="•"/>
                <a:defRPr kumimoji="1" sz="2400" kern="1200">
                  <a:solidFill>
                    <a:schemeClr val="tx1"/>
                  </a:solidFill>
                  <a:latin typeface="Open Sans"/>
                  <a:ea typeface="Arial" charset="0"/>
                  <a:cs typeface="Open Sans"/>
                </a:defRPr>
              </a:lvl1pPr>
              <a:lvl2pPr marL="800100" indent="-342900" algn="l" defTabSz="457200" rtl="0" fontAlgn="base">
                <a:spcBef>
                  <a:spcPct val="20000"/>
                </a:spcBef>
                <a:spcAft>
                  <a:spcPct val="0"/>
                </a:spcAft>
                <a:buClr>
                  <a:srgbClr val="E92332"/>
                </a:buClr>
                <a:buFont typeface="Arial" charset="0"/>
                <a:buChar char="•"/>
                <a:defRPr kumimoji="1" sz="2000" kern="1200">
                  <a:solidFill>
                    <a:schemeClr val="tx1"/>
                  </a:solidFill>
                  <a:latin typeface="Open Sans"/>
                  <a:ea typeface="Arial" charset="0"/>
                  <a:cs typeface="Open Sans"/>
                </a:defRPr>
              </a:lvl2pPr>
              <a:lvl3pPr marL="1200150" indent="-285750" algn="l" defTabSz="457200" rtl="0" fontAlgn="base">
                <a:spcBef>
                  <a:spcPct val="20000"/>
                </a:spcBef>
                <a:spcAft>
                  <a:spcPct val="0"/>
                </a:spcAft>
                <a:buClr>
                  <a:srgbClr val="E92332"/>
                </a:buClr>
                <a:buFont typeface="Arial" charset="0"/>
                <a:buChar char="•"/>
                <a:defRPr kumimoji="1" kern="1200">
                  <a:solidFill>
                    <a:schemeClr val="tx1"/>
                  </a:solidFill>
                  <a:latin typeface="Open Sans"/>
                  <a:ea typeface="Arial" charset="0"/>
                  <a:cs typeface="Open Sans"/>
                </a:defRPr>
              </a:lvl3pPr>
              <a:lvl4pPr marL="1657350" indent="-285750" algn="l" defTabSz="457200" rtl="0" fontAlgn="base">
                <a:spcBef>
                  <a:spcPct val="20000"/>
                </a:spcBef>
                <a:spcAft>
                  <a:spcPct val="0"/>
                </a:spcAft>
                <a:buClr>
                  <a:srgbClr val="E92332"/>
                </a:buClr>
                <a:buFont typeface="Arial" charset="0"/>
                <a:buChar char="•"/>
                <a:defRPr kumimoji="1" sz="1600" kern="1200">
                  <a:solidFill>
                    <a:schemeClr val="tx1"/>
                  </a:solidFill>
                  <a:latin typeface="Open Sans"/>
                  <a:ea typeface="Arial" charset="0"/>
                  <a:cs typeface="Open Sans"/>
                </a:defRPr>
              </a:lvl4pPr>
              <a:lvl5pPr marL="2114550" indent="-285750" algn="l" defTabSz="457200" rtl="0" fontAlgn="base">
                <a:spcBef>
                  <a:spcPct val="20000"/>
                </a:spcBef>
                <a:spcAft>
                  <a:spcPct val="0"/>
                </a:spcAft>
                <a:buClr>
                  <a:srgbClr val="E92332"/>
                </a:buClr>
                <a:buFont typeface="Arial" charset="0"/>
                <a:buChar char="•"/>
                <a:defRPr kumimoji="1" sz="1400" kern="1200">
                  <a:solidFill>
                    <a:schemeClr val="tx1"/>
                  </a:solidFill>
                  <a:latin typeface="Open Sans"/>
                  <a:ea typeface="Arial"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25133E"/>
                </a:buClr>
                <a:buFont typeface="Arial" charset="0"/>
                <a:buNone/>
              </a:pPr>
              <a:r>
                <a:rPr lang="en-GB" sz="1600" b="1" dirty="0">
                  <a:solidFill>
                    <a:srgbClr val="FFFFFF"/>
                  </a:solidFill>
                </a:rPr>
                <a:t>3</a:t>
              </a:r>
            </a:p>
          </p:txBody>
        </p:sp>
      </p:grpSp>
      <p:grpSp>
        <p:nvGrpSpPr>
          <p:cNvPr id="27" name="Grupa 26"/>
          <p:cNvGrpSpPr/>
          <p:nvPr/>
        </p:nvGrpSpPr>
        <p:grpSpPr>
          <a:xfrm>
            <a:off x="521624" y="2692123"/>
            <a:ext cx="411162" cy="412262"/>
            <a:chOff x="505436" y="2559755"/>
            <a:chExt cx="411162" cy="412262"/>
          </a:xfrm>
        </p:grpSpPr>
        <p:sp>
          <p:nvSpPr>
            <p:cNvPr id="28" name="Prostokąt 27"/>
            <p:cNvSpPr/>
            <p:nvPr/>
          </p:nvSpPr>
          <p:spPr>
            <a:xfrm>
              <a:off x="505436" y="2559755"/>
              <a:ext cx="411162" cy="41226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FF0000"/>
                </a:solidFill>
              </a:endParaRPr>
            </a:p>
          </p:txBody>
        </p:sp>
        <p:sp>
          <p:nvSpPr>
            <p:cNvPr id="29" name="Symbol zastępczy zawartości 2"/>
            <p:cNvSpPr txBox="1">
              <a:spLocks/>
            </p:cNvSpPr>
            <p:nvPr/>
          </p:nvSpPr>
          <p:spPr bwMode="auto">
            <a:xfrm>
              <a:off x="558586" y="2609255"/>
              <a:ext cx="304865" cy="3132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E92332"/>
                </a:buClr>
                <a:buFont typeface="Arial" charset="0"/>
                <a:buChar char="•"/>
                <a:defRPr kumimoji="1" sz="2400" kern="1200">
                  <a:solidFill>
                    <a:schemeClr val="tx1"/>
                  </a:solidFill>
                  <a:latin typeface="Open Sans"/>
                  <a:ea typeface="Arial" charset="0"/>
                  <a:cs typeface="Open Sans"/>
                </a:defRPr>
              </a:lvl1pPr>
              <a:lvl2pPr marL="800100" indent="-342900" algn="l" defTabSz="457200" rtl="0" fontAlgn="base">
                <a:spcBef>
                  <a:spcPct val="20000"/>
                </a:spcBef>
                <a:spcAft>
                  <a:spcPct val="0"/>
                </a:spcAft>
                <a:buClr>
                  <a:srgbClr val="E92332"/>
                </a:buClr>
                <a:buFont typeface="Arial" charset="0"/>
                <a:buChar char="•"/>
                <a:defRPr kumimoji="1" sz="2000" kern="1200">
                  <a:solidFill>
                    <a:schemeClr val="tx1"/>
                  </a:solidFill>
                  <a:latin typeface="Open Sans"/>
                  <a:ea typeface="Arial" charset="0"/>
                  <a:cs typeface="Open Sans"/>
                </a:defRPr>
              </a:lvl2pPr>
              <a:lvl3pPr marL="1200150" indent="-285750" algn="l" defTabSz="457200" rtl="0" fontAlgn="base">
                <a:spcBef>
                  <a:spcPct val="20000"/>
                </a:spcBef>
                <a:spcAft>
                  <a:spcPct val="0"/>
                </a:spcAft>
                <a:buClr>
                  <a:srgbClr val="E92332"/>
                </a:buClr>
                <a:buFont typeface="Arial" charset="0"/>
                <a:buChar char="•"/>
                <a:defRPr kumimoji="1" kern="1200">
                  <a:solidFill>
                    <a:schemeClr val="tx1"/>
                  </a:solidFill>
                  <a:latin typeface="Open Sans"/>
                  <a:ea typeface="Arial" charset="0"/>
                  <a:cs typeface="Open Sans"/>
                </a:defRPr>
              </a:lvl3pPr>
              <a:lvl4pPr marL="1657350" indent="-285750" algn="l" defTabSz="457200" rtl="0" fontAlgn="base">
                <a:spcBef>
                  <a:spcPct val="20000"/>
                </a:spcBef>
                <a:spcAft>
                  <a:spcPct val="0"/>
                </a:spcAft>
                <a:buClr>
                  <a:srgbClr val="E92332"/>
                </a:buClr>
                <a:buFont typeface="Arial" charset="0"/>
                <a:buChar char="•"/>
                <a:defRPr kumimoji="1" sz="1600" kern="1200">
                  <a:solidFill>
                    <a:schemeClr val="tx1"/>
                  </a:solidFill>
                  <a:latin typeface="Open Sans"/>
                  <a:ea typeface="Arial" charset="0"/>
                  <a:cs typeface="Open Sans"/>
                </a:defRPr>
              </a:lvl4pPr>
              <a:lvl5pPr marL="2114550" indent="-285750" algn="l" defTabSz="457200" rtl="0" fontAlgn="base">
                <a:spcBef>
                  <a:spcPct val="20000"/>
                </a:spcBef>
                <a:spcAft>
                  <a:spcPct val="0"/>
                </a:spcAft>
                <a:buClr>
                  <a:srgbClr val="E92332"/>
                </a:buClr>
                <a:buFont typeface="Arial" charset="0"/>
                <a:buChar char="•"/>
                <a:defRPr kumimoji="1" sz="1400" kern="1200">
                  <a:solidFill>
                    <a:schemeClr val="tx1"/>
                  </a:solidFill>
                  <a:latin typeface="Open Sans"/>
                  <a:ea typeface="Arial"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25133E"/>
                </a:buClr>
                <a:buFont typeface="Arial" charset="0"/>
                <a:buNone/>
              </a:pPr>
              <a:r>
                <a:rPr lang="en-GB" sz="1600" b="1" dirty="0">
                  <a:solidFill>
                    <a:srgbClr val="FFFFFF"/>
                  </a:solidFill>
                </a:rPr>
                <a:t>4</a:t>
              </a:r>
            </a:p>
          </p:txBody>
        </p:sp>
      </p:grpSp>
      <p:grpSp>
        <p:nvGrpSpPr>
          <p:cNvPr id="30" name="Grupa 29"/>
          <p:cNvGrpSpPr/>
          <p:nvPr/>
        </p:nvGrpSpPr>
        <p:grpSpPr>
          <a:xfrm>
            <a:off x="520151" y="3155301"/>
            <a:ext cx="411162" cy="412262"/>
            <a:chOff x="505436" y="2559755"/>
            <a:chExt cx="411162" cy="412262"/>
          </a:xfrm>
        </p:grpSpPr>
        <p:sp>
          <p:nvSpPr>
            <p:cNvPr id="31" name="Prostokąt 30"/>
            <p:cNvSpPr/>
            <p:nvPr/>
          </p:nvSpPr>
          <p:spPr>
            <a:xfrm>
              <a:off x="505436" y="2559755"/>
              <a:ext cx="411162" cy="41226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FF0000"/>
                </a:solidFill>
              </a:endParaRPr>
            </a:p>
          </p:txBody>
        </p:sp>
        <p:sp>
          <p:nvSpPr>
            <p:cNvPr id="32" name="Symbol zastępczy zawartości 2"/>
            <p:cNvSpPr txBox="1">
              <a:spLocks/>
            </p:cNvSpPr>
            <p:nvPr/>
          </p:nvSpPr>
          <p:spPr bwMode="auto">
            <a:xfrm>
              <a:off x="558586" y="2609255"/>
              <a:ext cx="304865" cy="3132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E92332"/>
                </a:buClr>
                <a:buFont typeface="Arial" charset="0"/>
                <a:buChar char="•"/>
                <a:defRPr kumimoji="1" sz="2400" kern="1200">
                  <a:solidFill>
                    <a:schemeClr val="tx1"/>
                  </a:solidFill>
                  <a:latin typeface="Open Sans"/>
                  <a:ea typeface="Arial" charset="0"/>
                  <a:cs typeface="Open Sans"/>
                </a:defRPr>
              </a:lvl1pPr>
              <a:lvl2pPr marL="800100" indent="-342900" algn="l" defTabSz="457200" rtl="0" fontAlgn="base">
                <a:spcBef>
                  <a:spcPct val="20000"/>
                </a:spcBef>
                <a:spcAft>
                  <a:spcPct val="0"/>
                </a:spcAft>
                <a:buClr>
                  <a:srgbClr val="E92332"/>
                </a:buClr>
                <a:buFont typeface="Arial" charset="0"/>
                <a:buChar char="•"/>
                <a:defRPr kumimoji="1" sz="2000" kern="1200">
                  <a:solidFill>
                    <a:schemeClr val="tx1"/>
                  </a:solidFill>
                  <a:latin typeface="Open Sans"/>
                  <a:ea typeface="Arial" charset="0"/>
                  <a:cs typeface="Open Sans"/>
                </a:defRPr>
              </a:lvl2pPr>
              <a:lvl3pPr marL="1200150" indent="-285750" algn="l" defTabSz="457200" rtl="0" fontAlgn="base">
                <a:spcBef>
                  <a:spcPct val="20000"/>
                </a:spcBef>
                <a:spcAft>
                  <a:spcPct val="0"/>
                </a:spcAft>
                <a:buClr>
                  <a:srgbClr val="E92332"/>
                </a:buClr>
                <a:buFont typeface="Arial" charset="0"/>
                <a:buChar char="•"/>
                <a:defRPr kumimoji="1" kern="1200">
                  <a:solidFill>
                    <a:schemeClr val="tx1"/>
                  </a:solidFill>
                  <a:latin typeface="Open Sans"/>
                  <a:ea typeface="Arial" charset="0"/>
                  <a:cs typeface="Open Sans"/>
                </a:defRPr>
              </a:lvl3pPr>
              <a:lvl4pPr marL="1657350" indent="-285750" algn="l" defTabSz="457200" rtl="0" fontAlgn="base">
                <a:spcBef>
                  <a:spcPct val="20000"/>
                </a:spcBef>
                <a:spcAft>
                  <a:spcPct val="0"/>
                </a:spcAft>
                <a:buClr>
                  <a:srgbClr val="E92332"/>
                </a:buClr>
                <a:buFont typeface="Arial" charset="0"/>
                <a:buChar char="•"/>
                <a:defRPr kumimoji="1" sz="1600" kern="1200">
                  <a:solidFill>
                    <a:schemeClr val="tx1"/>
                  </a:solidFill>
                  <a:latin typeface="Open Sans"/>
                  <a:ea typeface="Arial" charset="0"/>
                  <a:cs typeface="Open Sans"/>
                </a:defRPr>
              </a:lvl4pPr>
              <a:lvl5pPr marL="2114550" indent="-285750" algn="l" defTabSz="457200" rtl="0" fontAlgn="base">
                <a:spcBef>
                  <a:spcPct val="20000"/>
                </a:spcBef>
                <a:spcAft>
                  <a:spcPct val="0"/>
                </a:spcAft>
                <a:buClr>
                  <a:srgbClr val="E92332"/>
                </a:buClr>
                <a:buFont typeface="Arial" charset="0"/>
                <a:buChar char="•"/>
                <a:defRPr kumimoji="1" sz="1400" kern="1200">
                  <a:solidFill>
                    <a:schemeClr val="tx1"/>
                  </a:solidFill>
                  <a:latin typeface="Open Sans"/>
                  <a:ea typeface="Arial"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25133E"/>
                </a:buClr>
                <a:buFont typeface="Arial" charset="0"/>
                <a:buNone/>
              </a:pPr>
              <a:r>
                <a:rPr lang="en-GB" sz="1600" b="1" dirty="0">
                  <a:solidFill>
                    <a:srgbClr val="FFFFFF"/>
                  </a:solidFill>
                </a:rPr>
                <a:t>5</a:t>
              </a:r>
            </a:p>
          </p:txBody>
        </p:sp>
      </p:grpSp>
      <p:grpSp>
        <p:nvGrpSpPr>
          <p:cNvPr id="33" name="Grupa 32"/>
          <p:cNvGrpSpPr/>
          <p:nvPr/>
        </p:nvGrpSpPr>
        <p:grpSpPr>
          <a:xfrm>
            <a:off x="523131" y="3621462"/>
            <a:ext cx="411162" cy="412262"/>
            <a:chOff x="505436" y="2559755"/>
            <a:chExt cx="411162" cy="412262"/>
          </a:xfrm>
        </p:grpSpPr>
        <p:sp>
          <p:nvSpPr>
            <p:cNvPr id="34" name="Prostokąt 33"/>
            <p:cNvSpPr/>
            <p:nvPr/>
          </p:nvSpPr>
          <p:spPr>
            <a:xfrm>
              <a:off x="505436" y="2559755"/>
              <a:ext cx="411162" cy="41226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FF0000"/>
                </a:solidFill>
              </a:endParaRPr>
            </a:p>
          </p:txBody>
        </p:sp>
        <p:sp>
          <p:nvSpPr>
            <p:cNvPr id="35" name="Symbol zastępczy zawartości 2"/>
            <p:cNvSpPr txBox="1">
              <a:spLocks/>
            </p:cNvSpPr>
            <p:nvPr/>
          </p:nvSpPr>
          <p:spPr bwMode="auto">
            <a:xfrm>
              <a:off x="558586" y="2609255"/>
              <a:ext cx="304865" cy="3132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E92332"/>
                </a:buClr>
                <a:buFont typeface="Arial" charset="0"/>
                <a:buChar char="•"/>
                <a:defRPr kumimoji="1" sz="2400" kern="1200">
                  <a:solidFill>
                    <a:schemeClr val="tx1"/>
                  </a:solidFill>
                  <a:latin typeface="Open Sans"/>
                  <a:ea typeface="Arial" charset="0"/>
                  <a:cs typeface="Open Sans"/>
                </a:defRPr>
              </a:lvl1pPr>
              <a:lvl2pPr marL="800100" indent="-342900" algn="l" defTabSz="457200" rtl="0" fontAlgn="base">
                <a:spcBef>
                  <a:spcPct val="20000"/>
                </a:spcBef>
                <a:spcAft>
                  <a:spcPct val="0"/>
                </a:spcAft>
                <a:buClr>
                  <a:srgbClr val="E92332"/>
                </a:buClr>
                <a:buFont typeface="Arial" charset="0"/>
                <a:buChar char="•"/>
                <a:defRPr kumimoji="1" sz="2000" kern="1200">
                  <a:solidFill>
                    <a:schemeClr val="tx1"/>
                  </a:solidFill>
                  <a:latin typeface="Open Sans"/>
                  <a:ea typeface="Arial" charset="0"/>
                  <a:cs typeface="Open Sans"/>
                </a:defRPr>
              </a:lvl2pPr>
              <a:lvl3pPr marL="1200150" indent="-285750" algn="l" defTabSz="457200" rtl="0" fontAlgn="base">
                <a:spcBef>
                  <a:spcPct val="20000"/>
                </a:spcBef>
                <a:spcAft>
                  <a:spcPct val="0"/>
                </a:spcAft>
                <a:buClr>
                  <a:srgbClr val="E92332"/>
                </a:buClr>
                <a:buFont typeface="Arial" charset="0"/>
                <a:buChar char="•"/>
                <a:defRPr kumimoji="1" kern="1200">
                  <a:solidFill>
                    <a:schemeClr val="tx1"/>
                  </a:solidFill>
                  <a:latin typeface="Open Sans"/>
                  <a:ea typeface="Arial" charset="0"/>
                  <a:cs typeface="Open Sans"/>
                </a:defRPr>
              </a:lvl3pPr>
              <a:lvl4pPr marL="1657350" indent="-285750" algn="l" defTabSz="457200" rtl="0" fontAlgn="base">
                <a:spcBef>
                  <a:spcPct val="20000"/>
                </a:spcBef>
                <a:spcAft>
                  <a:spcPct val="0"/>
                </a:spcAft>
                <a:buClr>
                  <a:srgbClr val="E92332"/>
                </a:buClr>
                <a:buFont typeface="Arial" charset="0"/>
                <a:buChar char="•"/>
                <a:defRPr kumimoji="1" sz="1600" kern="1200">
                  <a:solidFill>
                    <a:schemeClr val="tx1"/>
                  </a:solidFill>
                  <a:latin typeface="Open Sans"/>
                  <a:ea typeface="Arial" charset="0"/>
                  <a:cs typeface="Open Sans"/>
                </a:defRPr>
              </a:lvl4pPr>
              <a:lvl5pPr marL="2114550" indent="-285750" algn="l" defTabSz="457200" rtl="0" fontAlgn="base">
                <a:spcBef>
                  <a:spcPct val="20000"/>
                </a:spcBef>
                <a:spcAft>
                  <a:spcPct val="0"/>
                </a:spcAft>
                <a:buClr>
                  <a:srgbClr val="E92332"/>
                </a:buClr>
                <a:buFont typeface="Arial" charset="0"/>
                <a:buChar char="•"/>
                <a:defRPr kumimoji="1" sz="1400" kern="1200">
                  <a:solidFill>
                    <a:schemeClr val="tx1"/>
                  </a:solidFill>
                  <a:latin typeface="Open Sans"/>
                  <a:ea typeface="Arial"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25133E"/>
                </a:buClr>
                <a:buFont typeface="Arial" charset="0"/>
                <a:buNone/>
              </a:pPr>
              <a:r>
                <a:rPr lang="en-GB" sz="1600" b="1" dirty="0">
                  <a:solidFill>
                    <a:srgbClr val="FFFFFF"/>
                  </a:solidFill>
                </a:rPr>
                <a:t>6</a:t>
              </a:r>
            </a:p>
          </p:txBody>
        </p:sp>
      </p:grpSp>
      <p:grpSp>
        <p:nvGrpSpPr>
          <p:cNvPr id="23" name="Grupa 22"/>
          <p:cNvGrpSpPr/>
          <p:nvPr/>
        </p:nvGrpSpPr>
        <p:grpSpPr>
          <a:xfrm>
            <a:off x="526958" y="4081357"/>
            <a:ext cx="411162" cy="412262"/>
            <a:chOff x="505436" y="2559755"/>
            <a:chExt cx="411162" cy="412262"/>
          </a:xfrm>
        </p:grpSpPr>
        <p:sp>
          <p:nvSpPr>
            <p:cNvPr id="36" name="Prostokąt 35"/>
            <p:cNvSpPr/>
            <p:nvPr/>
          </p:nvSpPr>
          <p:spPr>
            <a:xfrm>
              <a:off x="505436" y="2559755"/>
              <a:ext cx="411162" cy="41226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FF0000"/>
                </a:solidFill>
              </a:endParaRPr>
            </a:p>
          </p:txBody>
        </p:sp>
        <p:sp>
          <p:nvSpPr>
            <p:cNvPr id="37" name="Symbol zastępczy zawartości 2"/>
            <p:cNvSpPr txBox="1">
              <a:spLocks/>
            </p:cNvSpPr>
            <p:nvPr/>
          </p:nvSpPr>
          <p:spPr bwMode="auto">
            <a:xfrm>
              <a:off x="547246" y="2609255"/>
              <a:ext cx="304865" cy="3132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E92332"/>
                </a:buClr>
                <a:buFont typeface="Arial" charset="0"/>
                <a:buChar char="•"/>
                <a:defRPr kumimoji="1" sz="2400" kern="1200">
                  <a:solidFill>
                    <a:schemeClr val="tx1"/>
                  </a:solidFill>
                  <a:latin typeface="Open Sans"/>
                  <a:ea typeface="Arial" charset="0"/>
                  <a:cs typeface="Open Sans"/>
                </a:defRPr>
              </a:lvl1pPr>
              <a:lvl2pPr marL="800100" indent="-342900" algn="l" defTabSz="457200" rtl="0" fontAlgn="base">
                <a:spcBef>
                  <a:spcPct val="20000"/>
                </a:spcBef>
                <a:spcAft>
                  <a:spcPct val="0"/>
                </a:spcAft>
                <a:buClr>
                  <a:srgbClr val="E92332"/>
                </a:buClr>
                <a:buFont typeface="Arial" charset="0"/>
                <a:buChar char="•"/>
                <a:defRPr kumimoji="1" sz="2000" kern="1200">
                  <a:solidFill>
                    <a:schemeClr val="tx1"/>
                  </a:solidFill>
                  <a:latin typeface="Open Sans"/>
                  <a:ea typeface="Arial" charset="0"/>
                  <a:cs typeface="Open Sans"/>
                </a:defRPr>
              </a:lvl2pPr>
              <a:lvl3pPr marL="1200150" indent="-285750" algn="l" defTabSz="457200" rtl="0" fontAlgn="base">
                <a:spcBef>
                  <a:spcPct val="20000"/>
                </a:spcBef>
                <a:spcAft>
                  <a:spcPct val="0"/>
                </a:spcAft>
                <a:buClr>
                  <a:srgbClr val="E92332"/>
                </a:buClr>
                <a:buFont typeface="Arial" charset="0"/>
                <a:buChar char="•"/>
                <a:defRPr kumimoji="1" kern="1200">
                  <a:solidFill>
                    <a:schemeClr val="tx1"/>
                  </a:solidFill>
                  <a:latin typeface="Open Sans"/>
                  <a:ea typeface="Arial" charset="0"/>
                  <a:cs typeface="Open Sans"/>
                </a:defRPr>
              </a:lvl3pPr>
              <a:lvl4pPr marL="1657350" indent="-285750" algn="l" defTabSz="457200" rtl="0" fontAlgn="base">
                <a:spcBef>
                  <a:spcPct val="20000"/>
                </a:spcBef>
                <a:spcAft>
                  <a:spcPct val="0"/>
                </a:spcAft>
                <a:buClr>
                  <a:srgbClr val="E92332"/>
                </a:buClr>
                <a:buFont typeface="Arial" charset="0"/>
                <a:buChar char="•"/>
                <a:defRPr kumimoji="1" sz="1600" kern="1200">
                  <a:solidFill>
                    <a:schemeClr val="tx1"/>
                  </a:solidFill>
                  <a:latin typeface="Open Sans"/>
                  <a:ea typeface="Arial" charset="0"/>
                  <a:cs typeface="Open Sans"/>
                </a:defRPr>
              </a:lvl4pPr>
              <a:lvl5pPr marL="2114550" indent="-285750" algn="l" defTabSz="457200" rtl="0" fontAlgn="base">
                <a:spcBef>
                  <a:spcPct val="20000"/>
                </a:spcBef>
                <a:spcAft>
                  <a:spcPct val="0"/>
                </a:spcAft>
                <a:buClr>
                  <a:srgbClr val="E92332"/>
                </a:buClr>
                <a:buFont typeface="Arial" charset="0"/>
                <a:buChar char="•"/>
                <a:defRPr kumimoji="1" sz="1400" kern="1200">
                  <a:solidFill>
                    <a:schemeClr val="tx1"/>
                  </a:solidFill>
                  <a:latin typeface="Open Sans"/>
                  <a:ea typeface="Arial"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25133E"/>
                </a:buClr>
                <a:buFont typeface="Arial" charset="0"/>
                <a:buNone/>
              </a:pPr>
              <a:r>
                <a:rPr lang="en-GB" sz="1600" b="1" dirty="0">
                  <a:solidFill>
                    <a:srgbClr val="FFFFFF"/>
                  </a:solidFill>
                </a:rPr>
                <a:t>7</a:t>
              </a:r>
            </a:p>
          </p:txBody>
        </p:sp>
      </p:grpSp>
      <p:sp>
        <p:nvSpPr>
          <p:cNvPr id="2" name="Symbol zastępczy numeru slajdu 1"/>
          <p:cNvSpPr>
            <a:spLocks noGrp="1"/>
          </p:cNvSpPr>
          <p:nvPr>
            <p:ph type="sldNum" sz="quarter" idx="12"/>
          </p:nvPr>
        </p:nvSpPr>
        <p:spPr/>
        <p:txBody>
          <a:bodyPr/>
          <a:lstStyle/>
          <a:p>
            <a:fld id="{B01D25E1-3CBC-794F-A471-A8DF5859C9A5}" type="slidenum">
              <a:rPr lang="pl-PL" smtClean="0"/>
              <a:t>6</a:t>
            </a:fld>
            <a:endParaRPr lang="pl-PL" dirty="0"/>
          </a:p>
        </p:txBody>
      </p:sp>
      <p:grpSp>
        <p:nvGrpSpPr>
          <p:cNvPr id="38" name="Grupa 37"/>
          <p:cNvGrpSpPr/>
          <p:nvPr/>
        </p:nvGrpSpPr>
        <p:grpSpPr>
          <a:xfrm>
            <a:off x="526958" y="4544743"/>
            <a:ext cx="411162" cy="412262"/>
            <a:chOff x="505436" y="2559755"/>
            <a:chExt cx="411162" cy="412262"/>
          </a:xfrm>
        </p:grpSpPr>
        <p:sp>
          <p:nvSpPr>
            <p:cNvPr id="39" name="Prostokąt 38"/>
            <p:cNvSpPr/>
            <p:nvPr/>
          </p:nvSpPr>
          <p:spPr>
            <a:xfrm>
              <a:off x="505436" y="2559755"/>
              <a:ext cx="411162" cy="41226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FF0000"/>
                </a:solidFill>
              </a:endParaRPr>
            </a:p>
          </p:txBody>
        </p:sp>
        <p:sp>
          <p:nvSpPr>
            <p:cNvPr id="40" name="Symbol zastępczy zawartości 2"/>
            <p:cNvSpPr txBox="1">
              <a:spLocks/>
            </p:cNvSpPr>
            <p:nvPr/>
          </p:nvSpPr>
          <p:spPr bwMode="auto">
            <a:xfrm>
              <a:off x="547246" y="2609255"/>
              <a:ext cx="304865" cy="3132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E92332"/>
                </a:buClr>
                <a:buFont typeface="Arial" charset="0"/>
                <a:buChar char="•"/>
                <a:defRPr kumimoji="1" sz="2400" kern="1200">
                  <a:solidFill>
                    <a:schemeClr val="tx1"/>
                  </a:solidFill>
                  <a:latin typeface="Open Sans"/>
                  <a:ea typeface="Arial" charset="0"/>
                  <a:cs typeface="Open Sans"/>
                </a:defRPr>
              </a:lvl1pPr>
              <a:lvl2pPr marL="800100" indent="-342900" algn="l" defTabSz="457200" rtl="0" fontAlgn="base">
                <a:spcBef>
                  <a:spcPct val="20000"/>
                </a:spcBef>
                <a:spcAft>
                  <a:spcPct val="0"/>
                </a:spcAft>
                <a:buClr>
                  <a:srgbClr val="E92332"/>
                </a:buClr>
                <a:buFont typeface="Arial" charset="0"/>
                <a:buChar char="•"/>
                <a:defRPr kumimoji="1" sz="2000" kern="1200">
                  <a:solidFill>
                    <a:schemeClr val="tx1"/>
                  </a:solidFill>
                  <a:latin typeface="Open Sans"/>
                  <a:ea typeface="Arial" charset="0"/>
                  <a:cs typeface="Open Sans"/>
                </a:defRPr>
              </a:lvl2pPr>
              <a:lvl3pPr marL="1200150" indent="-285750" algn="l" defTabSz="457200" rtl="0" fontAlgn="base">
                <a:spcBef>
                  <a:spcPct val="20000"/>
                </a:spcBef>
                <a:spcAft>
                  <a:spcPct val="0"/>
                </a:spcAft>
                <a:buClr>
                  <a:srgbClr val="E92332"/>
                </a:buClr>
                <a:buFont typeface="Arial" charset="0"/>
                <a:buChar char="•"/>
                <a:defRPr kumimoji="1" kern="1200">
                  <a:solidFill>
                    <a:schemeClr val="tx1"/>
                  </a:solidFill>
                  <a:latin typeface="Open Sans"/>
                  <a:ea typeface="Arial" charset="0"/>
                  <a:cs typeface="Open Sans"/>
                </a:defRPr>
              </a:lvl3pPr>
              <a:lvl4pPr marL="1657350" indent="-285750" algn="l" defTabSz="457200" rtl="0" fontAlgn="base">
                <a:spcBef>
                  <a:spcPct val="20000"/>
                </a:spcBef>
                <a:spcAft>
                  <a:spcPct val="0"/>
                </a:spcAft>
                <a:buClr>
                  <a:srgbClr val="E92332"/>
                </a:buClr>
                <a:buFont typeface="Arial" charset="0"/>
                <a:buChar char="•"/>
                <a:defRPr kumimoji="1" sz="1600" kern="1200">
                  <a:solidFill>
                    <a:schemeClr val="tx1"/>
                  </a:solidFill>
                  <a:latin typeface="Open Sans"/>
                  <a:ea typeface="Arial" charset="0"/>
                  <a:cs typeface="Open Sans"/>
                </a:defRPr>
              </a:lvl4pPr>
              <a:lvl5pPr marL="2114550" indent="-285750" algn="l" defTabSz="457200" rtl="0" fontAlgn="base">
                <a:spcBef>
                  <a:spcPct val="20000"/>
                </a:spcBef>
                <a:spcAft>
                  <a:spcPct val="0"/>
                </a:spcAft>
                <a:buClr>
                  <a:srgbClr val="E92332"/>
                </a:buClr>
                <a:buFont typeface="Arial" charset="0"/>
                <a:buChar char="•"/>
                <a:defRPr kumimoji="1" sz="1400" kern="1200">
                  <a:solidFill>
                    <a:schemeClr val="tx1"/>
                  </a:solidFill>
                  <a:latin typeface="Open Sans"/>
                  <a:ea typeface="Arial"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25133E"/>
                </a:buClr>
                <a:buFont typeface="Arial" charset="0"/>
                <a:buNone/>
              </a:pPr>
              <a:r>
                <a:rPr lang="en-GB" sz="1600" b="1" dirty="0">
                  <a:solidFill>
                    <a:srgbClr val="FFFFFF"/>
                  </a:solidFill>
                </a:rPr>
                <a:t>8</a:t>
              </a:r>
            </a:p>
          </p:txBody>
        </p:sp>
      </p:grpSp>
      <p:grpSp>
        <p:nvGrpSpPr>
          <p:cNvPr id="41" name="Grupa 37">
            <a:extLst>
              <a:ext uri="{FF2B5EF4-FFF2-40B4-BE49-F238E27FC236}">
                <a16:creationId xmlns:a16="http://schemas.microsoft.com/office/drawing/2014/main" id="{1F15633F-FEB6-D8A3-99CE-9C208E2E0112}"/>
              </a:ext>
            </a:extLst>
          </p:cNvPr>
          <p:cNvGrpSpPr/>
          <p:nvPr/>
        </p:nvGrpSpPr>
        <p:grpSpPr>
          <a:xfrm>
            <a:off x="538040" y="5021338"/>
            <a:ext cx="411162" cy="412262"/>
            <a:chOff x="505436" y="2559755"/>
            <a:chExt cx="411162" cy="412262"/>
          </a:xfrm>
        </p:grpSpPr>
        <p:sp>
          <p:nvSpPr>
            <p:cNvPr id="42" name="Prostokąt 38">
              <a:extLst>
                <a:ext uri="{FF2B5EF4-FFF2-40B4-BE49-F238E27FC236}">
                  <a16:creationId xmlns:a16="http://schemas.microsoft.com/office/drawing/2014/main" id="{4D50E1F8-1D51-EAE7-7F07-85183698460C}"/>
                </a:ext>
              </a:extLst>
            </p:cNvPr>
            <p:cNvSpPr/>
            <p:nvPr/>
          </p:nvSpPr>
          <p:spPr>
            <a:xfrm>
              <a:off x="505436" y="2559755"/>
              <a:ext cx="411162" cy="41226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FF0000"/>
                </a:solidFill>
              </a:endParaRPr>
            </a:p>
          </p:txBody>
        </p:sp>
        <p:sp>
          <p:nvSpPr>
            <p:cNvPr id="43" name="Symbol zastępczy zawartości 2">
              <a:extLst>
                <a:ext uri="{FF2B5EF4-FFF2-40B4-BE49-F238E27FC236}">
                  <a16:creationId xmlns:a16="http://schemas.microsoft.com/office/drawing/2014/main" id="{33F014CD-01C0-C21A-8692-25C1F09BD64D}"/>
                </a:ext>
              </a:extLst>
            </p:cNvPr>
            <p:cNvSpPr txBox="1">
              <a:spLocks/>
            </p:cNvSpPr>
            <p:nvPr/>
          </p:nvSpPr>
          <p:spPr bwMode="auto">
            <a:xfrm>
              <a:off x="547246" y="2609255"/>
              <a:ext cx="304865" cy="3132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E92332"/>
                </a:buClr>
                <a:buFont typeface="Arial" charset="0"/>
                <a:buChar char="•"/>
                <a:defRPr kumimoji="1" sz="2400" kern="1200">
                  <a:solidFill>
                    <a:schemeClr val="tx1"/>
                  </a:solidFill>
                  <a:latin typeface="Open Sans"/>
                  <a:ea typeface="Arial" charset="0"/>
                  <a:cs typeface="Open Sans"/>
                </a:defRPr>
              </a:lvl1pPr>
              <a:lvl2pPr marL="800100" indent="-342900" algn="l" defTabSz="457200" rtl="0" fontAlgn="base">
                <a:spcBef>
                  <a:spcPct val="20000"/>
                </a:spcBef>
                <a:spcAft>
                  <a:spcPct val="0"/>
                </a:spcAft>
                <a:buClr>
                  <a:srgbClr val="E92332"/>
                </a:buClr>
                <a:buFont typeface="Arial" charset="0"/>
                <a:buChar char="•"/>
                <a:defRPr kumimoji="1" sz="2000" kern="1200">
                  <a:solidFill>
                    <a:schemeClr val="tx1"/>
                  </a:solidFill>
                  <a:latin typeface="Open Sans"/>
                  <a:ea typeface="Arial" charset="0"/>
                  <a:cs typeface="Open Sans"/>
                </a:defRPr>
              </a:lvl2pPr>
              <a:lvl3pPr marL="1200150" indent="-285750" algn="l" defTabSz="457200" rtl="0" fontAlgn="base">
                <a:spcBef>
                  <a:spcPct val="20000"/>
                </a:spcBef>
                <a:spcAft>
                  <a:spcPct val="0"/>
                </a:spcAft>
                <a:buClr>
                  <a:srgbClr val="E92332"/>
                </a:buClr>
                <a:buFont typeface="Arial" charset="0"/>
                <a:buChar char="•"/>
                <a:defRPr kumimoji="1" kern="1200">
                  <a:solidFill>
                    <a:schemeClr val="tx1"/>
                  </a:solidFill>
                  <a:latin typeface="Open Sans"/>
                  <a:ea typeface="Arial" charset="0"/>
                  <a:cs typeface="Open Sans"/>
                </a:defRPr>
              </a:lvl3pPr>
              <a:lvl4pPr marL="1657350" indent="-285750" algn="l" defTabSz="457200" rtl="0" fontAlgn="base">
                <a:spcBef>
                  <a:spcPct val="20000"/>
                </a:spcBef>
                <a:spcAft>
                  <a:spcPct val="0"/>
                </a:spcAft>
                <a:buClr>
                  <a:srgbClr val="E92332"/>
                </a:buClr>
                <a:buFont typeface="Arial" charset="0"/>
                <a:buChar char="•"/>
                <a:defRPr kumimoji="1" sz="1600" kern="1200">
                  <a:solidFill>
                    <a:schemeClr val="tx1"/>
                  </a:solidFill>
                  <a:latin typeface="Open Sans"/>
                  <a:ea typeface="Arial" charset="0"/>
                  <a:cs typeface="Open Sans"/>
                </a:defRPr>
              </a:lvl4pPr>
              <a:lvl5pPr marL="2114550" indent="-285750" algn="l" defTabSz="457200" rtl="0" fontAlgn="base">
                <a:spcBef>
                  <a:spcPct val="20000"/>
                </a:spcBef>
                <a:spcAft>
                  <a:spcPct val="0"/>
                </a:spcAft>
                <a:buClr>
                  <a:srgbClr val="E92332"/>
                </a:buClr>
                <a:buFont typeface="Arial" charset="0"/>
                <a:buChar char="•"/>
                <a:defRPr kumimoji="1" sz="1400" kern="1200">
                  <a:solidFill>
                    <a:schemeClr val="tx1"/>
                  </a:solidFill>
                  <a:latin typeface="Open Sans"/>
                  <a:ea typeface="Arial"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25133E"/>
                </a:buClr>
                <a:buFont typeface="Arial" charset="0"/>
                <a:buNone/>
              </a:pPr>
              <a:r>
                <a:rPr lang="en-GB" sz="1600" b="1" dirty="0">
                  <a:solidFill>
                    <a:srgbClr val="FFFFFF"/>
                  </a:solidFill>
                </a:rPr>
                <a:t>9</a:t>
              </a:r>
            </a:p>
          </p:txBody>
        </p:sp>
      </p:grpSp>
      <p:sp>
        <p:nvSpPr>
          <p:cNvPr id="3" name="TextBox 2">
            <a:extLst>
              <a:ext uri="{FF2B5EF4-FFF2-40B4-BE49-F238E27FC236}">
                <a16:creationId xmlns:a16="http://schemas.microsoft.com/office/drawing/2014/main" id="{504E675A-50D3-D69B-F4DB-5139E880ECEB}"/>
              </a:ext>
            </a:extLst>
          </p:cNvPr>
          <p:cNvSpPr txBox="1"/>
          <p:nvPr/>
        </p:nvSpPr>
        <p:spPr>
          <a:xfrm>
            <a:off x="-556953" y="1645920"/>
            <a:ext cx="184731" cy="369332"/>
          </a:xfrm>
          <a:prstGeom prst="rect">
            <a:avLst/>
          </a:prstGeom>
          <a:noFill/>
        </p:spPr>
        <p:txBody>
          <a:bodyPr wrap="none" rtlCol="0">
            <a:spAutoFit/>
          </a:bodyPr>
          <a:lstStyle/>
          <a:p>
            <a:endParaRPr lang="en-US" dirty="0"/>
          </a:p>
        </p:txBody>
      </p:sp>
      <p:grpSp>
        <p:nvGrpSpPr>
          <p:cNvPr id="9" name="Grupa 37">
            <a:extLst>
              <a:ext uri="{FF2B5EF4-FFF2-40B4-BE49-F238E27FC236}">
                <a16:creationId xmlns:a16="http://schemas.microsoft.com/office/drawing/2014/main" id="{61961B6C-2FE8-95F3-0C0E-AB2359A34950}"/>
              </a:ext>
            </a:extLst>
          </p:cNvPr>
          <p:cNvGrpSpPr/>
          <p:nvPr/>
        </p:nvGrpSpPr>
        <p:grpSpPr>
          <a:xfrm>
            <a:off x="490124" y="5513708"/>
            <a:ext cx="497511" cy="412262"/>
            <a:chOff x="472429" y="2559755"/>
            <a:chExt cx="497511" cy="412262"/>
          </a:xfrm>
        </p:grpSpPr>
        <p:sp>
          <p:nvSpPr>
            <p:cNvPr id="10" name="Prostokąt 38">
              <a:extLst>
                <a:ext uri="{FF2B5EF4-FFF2-40B4-BE49-F238E27FC236}">
                  <a16:creationId xmlns:a16="http://schemas.microsoft.com/office/drawing/2014/main" id="{611CA88F-05DD-215E-D5CB-DCD349A5A98A}"/>
                </a:ext>
              </a:extLst>
            </p:cNvPr>
            <p:cNvSpPr/>
            <p:nvPr/>
          </p:nvSpPr>
          <p:spPr>
            <a:xfrm>
              <a:off x="505436" y="2559755"/>
              <a:ext cx="411162" cy="41226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FF0000"/>
                </a:solidFill>
              </a:endParaRPr>
            </a:p>
          </p:txBody>
        </p:sp>
        <p:sp>
          <p:nvSpPr>
            <p:cNvPr id="11" name="Symbol zastępczy zawartości 2">
              <a:extLst>
                <a:ext uri="{FF2B5EF4-FFF2-40B4-BE49-F238E27FC236}">
                  <a16:creationId xmlns:a16="http://schemas.microsoft.com/office/drawing/2014/main" id="{EFC3AC2D-EDE2-DD13-9183-964D5EE3D84B}"/>
                </a:ext>
              </a:extLst>
            </p:cNvPr>
            <p:cNvSpPr txBox="1">
              <a:spLocks/>
            </p:cNvSpPr>
            <p:nvPr/>
          </p:nvSpPr>
          <p:spPr bwMode="auto">
            <a:xfrm>
              <a:off x="472429" y="2609255"/>
              <a:ext cx="497511" cy="3132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E92332"/>
                </a:buClr>
                <a:buFont typeface="Arial" charset="0"/>
                <a:buChar char="•"/>
                <a:defRPr kumimoji="1" sz="2400" kern="1200">
                  <a:solidFill>
                    <a:schemeClr val="tx1"/>
                  </a:solidFill>
                  <a:latin typeface="Open Sans"/>
                  <a:ea typeface="Arial" charset="0"/>
                  <a:cs typeface="Open Sans"/>
                </a:defRPr>
              </a:lvl1pPr>
              <a:lvl2pPr marL="800100" indent="-342900" algn="l" defTabSz="457200" rtl="0" fontAlgn="base">
                <a:spcBef>
                  <a:spcPct val="20000"/>
                </a:spcBef>
                <a:spcAft>
                  <a:spcPct val="0"/>
                </a:spcAft>
                <a:buClr>
                  <a:srgbClr val="E92332"/>
                </a:buClr>
                <a:buFont typeface="Arial" charset="0"/>
                <a:buChar char="•"/>
                <a:defRPr kumimoji="1" sz="2000" kern="1200">
                  <a:solidFill>
                    <a:schemeClr val="tx1"/>
                  </a:solidFill>
                  <a:latin typeface="Open Sans"/>
                  <a:ea typeface="Arial" charset="0"/>
                  <a:cs typeface="Open Sans"/>
                </a:defRPr>
              </a:lvl2pPr>
              <a:lvl3pPr marL="1200150" indent="-285750" algn="l" defTabSz="457200" rtl="0" fontAlgn="base">
                <a:spcBef>
                  <a:spcPct val="20000"/>
                </a:spcBef>
                <a:spcAft>
                  <a:spcPct val="0"/>
                </a:spcAft>
                <a:buClr>
                  <a:srgbClr val="E92332"/>
                </a:buClr>
                <a:buFont typeface="Arial" charset="0"/>
                <a:buChar char="•"/>
                <a:defRPr kumimoji="1" kern="1200">
                  <a:solidFill>
                    <a:schemeClr val="tx1"/>
                  </a:solidFill>
                  <a:latin typeface="Open Sans"/>
                  <a:ea typeface="Arial" charset="0"/>
                  <a:cs typeface="Open Sans"/>
                </a:defRPr>
              </a:lvl3pPr>
              <a:lvl4pPr marL="1657350" indent="-285750" algn="l" defTabSz="457200" rtl="0" fontAlgn="base">
                <a:spcBef>
                  <a:spcPct val="20000"/>
                </a:spcBef>
                <a:spcAft>
                  <a:spcPct val="0"/>
                </a:spcAft>
                <a:buClr>
                  <a:srgbClr val="E92332"/>
                </a:buClr>
                <a:buFont typeface="Arial" charset="0"/>
                <a:buChar char="•"/>
                <a:defRPr kumimoji="1" sz="1600" kern="1200">
                  <a:solidFill>
                    <a:schemeClr val="tx1"/>
                  </a:solidFill>
                  <a:latin typeface="Open Sans"/>
                  <a:ea typeface="Arial" charset="0"/>
                  <a:cs typeface="Open Sans"/>
                </a:defRPr>
              </a:lvl4pPr>
              <a:lvl5pPr marL="2114550" indent="-285750" algn="l" defTabSz="457200" rtl="0" fontAlgn="base">
                <a:spcBef>
                  <a:spcPct val="20000"/>
                </a:spcBef>
                <a:spcAft>
                  <a:spcPct val="0"/>
                </a:spcAft>
                <a:buClr>
                  <a:srgbClr val="E92332"/>
                </a:buClr>
                <a:buFont typeface="Arial" charset="0"/>
                <a:buChar char="•"/>
                <a:defRPr kumimoji="1" sz="1400" kern="1200">
                  <a:solidFill>
                    <a:schemeClr val="tx1"/>
                  </a:solidFill>
                  <a:latin typeface="Open Sans"/>
                  <a:ea typeface="Arial"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25133E"/>
                </a:buClr>
                <a:buFont typeface="Arial" charset="0"/>
                <a:buNone/>
              </a:pPr>
              <a:r>
                <a:rPr lang="en-GB" sz="1600" b="1" dirty="0">
                  <a:solidFill>
                    <a:srgbClr val="FFFFFF"/>
                  </a:solidFill>
                </a:rPr>
                <a:t>10</a:t>
              </a:r>
            </a:p>
          </p:txBody>
        </p:sp>
      </p:grpSp>
    </p:spTree>
    <p:extLst>
      <p:ext uri="{BB962C8B-B14F-4D97-AF65-F5344CB8AC3E}">
        <p14:creationId xmlns:p14="http://schemas.microsoft.com/office/powerpoint/2010/main" val="3400669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4357892"/>
            <a:ext cx="90714" cy="412262"/>
          </a:xfrm>
          <a:prstGeom prst="rect">
            <a:avLst/>
          </a:prstGeom>
          <a:solidFill>
            <a:srgbClr val="E63E4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2" name="Symbol zastępczy numeru slajdu 1"/>
          <p:cNvSpPr>
            <a:spLocks noGrp="1"/>
          </p:cNvSpPr>
          <p:nvPr>
            <p:ph type="sldNum" sz="quarter" idx="12"/>
          </p:nvPr>
        </p:nvSpPr>
        <p:spPr/>
        <p:txBody>
          <a:bodyPr/>
          <a:lstStyle/>
          <a:p>
            <a:fld id="{B01D25E1-3CBC-794F-A471-A8DF5859C9A5}" type="slidenum">
              <a:rPr lang="pl-PL" smtClean="0"/>
              <a:t>7</a:t>
            </a:fld>
            <a:endParaRPr lang="pl-PL"/>
          </a:p>
        </p:txBody>
      </p:sp>
      <p:sp>
        <p:nvSpPr>
          <p:cNvPr id="3" name="Prostokąt 2"/>
          <p:cNvSpPr/>
          <p:nvPr/>
        </p:nvSpPr>
        <p:spPr>
          <a:xfrm>
            <a:off x="0" y="0"/>
            <a:ext cx="12291774" cy="7017926"/>
          </a:xfrm>
          <a:prstGeom prst="rect">
            <a:avLst/>
          </a:prstGeom>
          <a:solidFill>
            <a:srgbClr val="2513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5" name="Tytuł 1"/>
          <p:cNvSpPr>
            <a:spLocks noGrp="1"/>
          </p:cNvSpPr>
          <p:nvPr>
            <p:ph type="title"/>
          </p:nvPr>
        </p:nvSpPr>
        <p:spPr>
          <a:xfrm>
            <a:off x="447674" y="3027626"/>
            <a:ext cx="11311572" cy="874712"/>
          </a:xfrm>
        </p:spPr>
        <p:txBody>
          <a:bodyPr>
            <a:normAutofit fontScale="90000"/>
          </a:bodyPr>
          <a:lstStyle/>
          <a:p>
            <a:pPr algn="ctr"/>
            <a:r>
              <a:rPr lang="pl-PL" cap="small" dirty="0">
                <a:solidFill>
                  <a:schemeClr val="bg1"/>
                </a:solidFill>
              </a:rPr>
              <a:t>FIRST USECASE:</a:t>
            </a:r>
            <a:br>
              <a:rPr lang="pl-PL" cap="small" dirty="0">
                <a:solidFill>
                  <a:schemeClr val="bg1"/>
                </a:solidFill>
              </a:rPr>
            </a:br>
            <a:br>
              <a:rPr lang="pl-PL" cap="small" dirty="0">
                <a:solidFill>
                  <a:schemeClr val="bg1"/>
                </a:solidFill>
              </a:rPr>
            </a:br>
            <a:r>
              <a:rPr lang="pl-PL" cap="small" dirty="0">
                <a:solidFill>
                  <a:schemeClr val="bg1"/>
                </a:solidFill>
              </a:rPr>
              <a:t>HYBRID-CLOUD SCINETYFIC WORKFLOW EXECUTION</a:t>
            </a:r>
            <a:br>
              <a:rPr lang="pl-PL" cap="small" dirty="0">
                <a:solidFill>
                  <a:schemeClr val="bg1"/>
                </a:solidFill>
              </a:rPr>
            </a:br>
            <a:endParaRPr lang="pl-PL" sz="3600" b="1" dirty="0">
              <a:solidFill>
                <a:schemeClr val="bg1"/>
              </a:solidFill>
            </a:endParaRPr>
          </a:p>
        </p:txBody>
      </p:sp>
    </p:spTree>
    <p:extLst>
      <p:ext uri="{BB962C8B-B14F-4D97-AF65-F5344CB8AC3E}">
        <p14:creationId xmlns:p14="http://schemas.microsoft.com/office/powerpoint/2010/main" val="2388022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PROJECT REQUIRMENTS</a:t>
            </a:r>
          </a:p>
        </p:txBody>
      </p:sp>
      <p:sp>
        <p:nvSpPr>
          <p:cNvPr id="3" name="TextBox 2">
            <a:extLst>
              <a:ext uri="{FF2B5EF4-FFF2-40B4-BE49-F238E27FC236}">
                <a16:creationId xmlns:a16="http://schemas.microsoft.com/office/drawing/2014/main" id="{DA4A5604-5FB3-47A3-E377-4132C5E29C92}"/>
              </a:ext>
            </a:extLst>
          </p:cNvPr>
          <p:cNvSpPr txBox="1"/>
          <p:nvPr/>
        </p:nvSpPr>
        <p:spPr>
          <a:xfrm>
            <a:off x="135418" y="1148335"/>
            <a:ext cx="11959646" cy="1974067"/>
          </a:xfrm>
          <a:prstGeom prst="rect">
            <a:avLst/>
          </a:prstGeom>
          <a:noFill/>
        </p:spPr>
        <p:txBody>
          <a:bodyPr wrap="square">
            <a:spAutoFit/>
          </a:bodyPr>
          <a:lstStyle/>
          <a:p>
            <a:pPr>
              <a:lnSpc>
                <a:spcPct val="130000"/>
              </a:lnSpc>
            </a:pPr>
            <a:r>
              <a:rPr lang="en-US" sz="2400" dirty="0"/>
              <a:t>Requirements:</a:t>
            </a:r>
          </a:p>
          <a:p>
            <a:pPr marL="800100" lvl="1" indent="-342900">
              <a:lnSpc>
                <a:spcPct val="130000"/>
              </a:lnSpc>
              <a:buFont typeface="Arial" panose="020B0604020202020204" pitchFamily="34" charset="0"/>
              <a:buChar char="•"/>
            </a:pPr>
            <a:r>
              <a:rPr lang="en-US" sz="2400" dirty="0"/>
              <a:t>achieve automation using open-source DevOps tools (Ansible, Terraform etc.)</a:t>
            </a:r>
          </a:p>
          <a:p>
            <a:pPr marL="800100" lvl="1" indent="-342900">
              <a:lnSpc>
                <a:spcPct val="130000"/>
              </a:lnSpc>
              <a:buFont typeface="Arial" panose="020B0604020202020204" pitchFamily="34" charset="0"/>
              <a:buChar char="•"/>
            </a:pPr>
            <a:r>
              <a:rPr lang="en-US" sz="2400" dirty="0"/>
              <a:t>use Kubernetes as a universal cloud API and resource manager</a:t>
            </a:r>
          </a:p>
          <a:p>
            <a:pPr marL="800100" lvl="1" indent="-342900">
              <a:lnSpc>
                <a:spcPct val="130000"/>
              </a:lnSpc>
              <a:buFont typeface="Arial" panose="020B0604020202020204" pitchFamily="34" charset="0"/>
              <a:buChar char="•"/>
            </a:pPr>
            <a:r>
              <a:rPr lang="en-US" sz="2400" dirty="0"/>
              <a:t>use </a:t>
            </a:r>
            <a:r>
              <a:rPr lang="en-US" sz="2400" dirty="0" err="1"/>
              <a:t>Hyperflow</a:t>
            </a:r>
            <a:r>
              <a:rPr lang="en-US" sz="2400" dirty="0"/>
              <a:t> workflows manager schedules tasks to multiple Kubernetes clusters</a:t>
            </a:r>
          </a:p>
        </p:txBody>
      </p:sp>
      <p:pic>
        <p:nvPicPr>
          <p:cNvPr id="4" name="Picture 3">
            <a:extLst>
              <a:ext uri="{FF2B5EF4-FFF2-40B4-BE49-F238E27FC236}">
                <a16:creationId xmlns:a16="http://schemas.microsoft.com/office/drawing/2014/main" id="{45E25598-943C-A6AC-D421-194C85EC6D7A}"/>
              </a:ext>
            </a:extLst>
          </p:cNvPr>
          <p:cNvPicPr>
            <a:picLocks noChangeAspect="1"/>
          </p:cNvPicPr>
          <p:nvPr/>
        </p:nvPicPr>
        <p:blipFill>
          <a:blip r:embed="rId2"/>
          <a:stretch>
            <a:fillRect/>
          </a:stretch>
        </p:blipFill>
        <p:spPr>
          <a:xfrm>
            <a:off x="838142" y="3396025"/>
            <a:ext cx="10512539" cy="3130625"/>
          </a:xfrm>
          <a:prstGeom prst="rect">
            <a:avLst/>
          </a:prstGeom>
        </p:spPr>
      </p:pic>
    </p:spTree>
    <p:extLst>
      <p:ext uri="{BB962C8B-B14F-4D97-AF65-F5344CB8AC3E}">
        <p14:creationId xmlns:p14="http://schemas.microsoft.com/office/powerpoint/2010/main" val="1015549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rostokąt 62"/>
          <p:cNvSpPr/>
          <p:nvPr/>
        </p:nvSpPr>
        <p:spPr>
          <a:xfrm>
            <a:off x="-10392" y="-10391"/>
            <a:ext cx="12251267" cy="874712"/>
          </a:xfrm>
          <a:prstGeom prst="rect">
            <a:avLst/>
          </a:prstGeom>
          <a:solidFill>
            <a:srgbClr val="2513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pl-PL">
              <a:solidFill>
                <a:srgbClr val="E63E4C"/>
              </a:solidFill>
            </a:endParaRPr>
          </a:p>
        </p:txBody>
      </p:sp>
      <p:sp>
        <p:nvSpPr>
          <p:cNvPr id="13" name="Tytuł 1"/>
          <p:cNvSpPr>
            <a:spLocks noGrp="1"/>
          </p:cNvSpPr>
          <p:nvPr>
            <p:ph type="title"/>
          </p:nvPr>
        </p:nvSpPr>
        <p:spPr>
          <a:xfrm>
            <a:off x="208109" y="0"/>
            <a:ext cx="11070532" cy="874712"/>
          </a:xfrm>
        </p:spPr>
        <p:txBody>
          <a:bodyPr>
            <a:normAutofit/>
          </a:bodyPr>
          <a:lstStyle/>
          <a:p>
            <a:r>
              <a:rPr lang="pl-PL" sz="3200" b="1" dirty="0">
                <a:solidFill>
                  <a:schemeClr val="bg1"/>
                </a:solidFill>
              </a:rPr>
              <a:t>SCINETIFIC WOKFLOW DATA MANAGEMENT</a:t>
            </a:r>
          </a:p>
        </p:txBody>
      </p:sp>
      <p:sp>
        <p:nvSpPr>
          <p:cNvPr id="4" name="AutoShape 2" descr="centered">
            <a:extLst>
              <a:ext uri="{FF2B5EF4-FFF2-40B4-BE49-F238E27FC236}">
                <a16:creationId xmlns:a16="http://schemas.microsoft.com/office/drawing/2014/main" id="{C737E204-ACF7-A90E-B766-8D8E8C96864B}"/>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782FAD85-F690-5B31-2FE2-8962FBEA10DE}"/>
              </a:ext>
            </a:extLst>
          </p:cNvPr>
          <p:cNvSpPr txBox="1"/>
          <p:nvPr/>
        </p:nvSpPr>
        <p:spPr>
          <a:xfrm>
            <a:off x="208109" y="1071149"/>
            <a:ext cx="11959646" cy="3082062"/>
          </a:xfrm>
          <a:prstGeom prst="rect">
            <a:avLst/>
          </a:prstGeom>
          <a:noFill/>
        </p:spPr>
        <p:txBody>
          <a:bodyPr wrap="square">
            <a:spAutoFit/>
          </a:bodyPr>
          <a:lstStyle/>
          <a:p>
            <a:pPr marL="342900" indent="-342900">
              <a:lnSpc>
                <a:spcPct val="140000"/>
              </a:lnSpc>
              <a:buClr>
                <a:srgbClr val="291568"/>
              </a:buClr>
              <a:buFont typeface="Arial" panose="020B0604020202020204" pitchFamily="34" charset="0"/>
              <a:buChar char="•"/>
            </a:pPr>
            <a:r>
              <a:rPr lang="en-GB" sz="2400" dirty="0"/>
              <a:t>designed for geographically-local filesystem (</a:t>
            </a:r>
            <a:r>
              <a:rPr lang="en-GB" sz="2400" dirty="0" err="1"/>
              <a:t>eg.</a:t>
            </a:r>
            <a:r>
              <a:rPr lang="en-GB" sz="2400" dirty="0"/>
              <a:t> </a:t>
            </a:r>
            <a:r>
              <a:rPr lang="en-GB" sz="2400" dirty="0" err="1"/>
              <a:t>Ceph</a:t>
            </a:r>
            <a:r>
              <a:rPr lang="en-GB" sz="2400" dirty="0"/>
              <a:t>, Lustre, NFS)</a:t>
            </a:r>
          </a:p>
          <a:p>
            <a:pPr marL="342900" indent="-342900">
              <a:lnSpc>
                <a:spcPct val="140000"/>
              </a:lnSpc>
              <a:buClr>
                <a:srgbClr val="291568"/>
              </a:buClr>
              <a:buFont typeface="Arial" panose="020B0604020202020204" pitchFamily="34" charset="0"/>
              <a:buChar char="•"/>
            </a:pPr>
            <a:r>
              <a:rPr lang="en-GB" sz="2400" dirty="0"/>
              <a:t>required POSIX-compliant filesystem</a:t>
            </a:r>
          </a:p>
          <a:p>
            <a:pPr marL="342900" indent="-342900">
              <a:lnSpc>
                <a:spcPct val="140000"/>
              </a:lnSpc>
              <a:buClr>
                <a:srgbClr val="291568"/>
              </a:buClr>
              <a:buFont typeface="Arial" panose="020B0604020202020204" pitchFamily="34" charset="0"/>
              <a:buChar char="•"/>
            </a:pPr>
            <a:r>
              <a:rPr lang="en-GB" sz="2400" dirty="0"/>
              <a:t>legacy software with unknown data access patterns (sequential/random)</a:t>
            </a:r>
          </a:p>
          <a:p>
            <a:pPr marL="342900" indent="-342900">
              <a:lnSpc>
                <a:spcPct val="140000"/>
              </a:lnSpc>
              <a:buClr>
                <a:srgbClr val="291568"/>
              </a:buClr>
              <a:buFont typeface="Arial" panose="020B0604020202020204" pitchFamily="34" charset="0"/>
              <a:buChar char="•"/>
            </a:pPr>
            <a:r>
              <a:rPr lang="en-GB" sz="2400" dirty="0"/>
              <a:t>not designed for distributed data management or cloud-native storage systems</a:t>
            </a:r>
          </a:p>
          <a:p>
            <a:pPr marL="342900" indent="-342900">
              <a:lnSpc>
                <a:spcPct val="130000"/>
              </a:lnSpc>
              <a:buFont typeface="Arial" panose="020B0604020202020204" pitchFamily="34" charset="0"/>
              <a:buChar char="•"/>
            </a:pPr>
            <a:endParaRPr lang="en-US" sz="2400" dirty="0"/>
          </a:p>
          <a:p>
            <a:pPr>
              <a:lnSpc>
                <a:spcPct val="130000"/>
              </a:lnSpc>
            </a:pPr>
            <a:endParaRPr lang="en-US" sz="2400" dirty="0"/>
          </a:p>
        </p:txBody>
      </p:sp>
    </p:spTree>
    <p:extLst>
      <p:ext uri="{BB962C8B-B14F-4D97-AF65-F5344CB8AC3E}">
        <p14:creationId xmlns:p14="http://schemas.microsoft.com/office/powerpoint/2010/main" val="951338657"/>
      </p:ext>
    </p:extLst>
  </p:cSld>
  <p:clrMapOvr>
    <a:masterClrMapping/>
  </p:clrMapOvr>
</p:sld>
</file>

<file path=ppt/theme/theme1.xml><?xml version="1.0" encoding="utf-8"?>
<a:theme xmlns:a="http://schemas.openxmlformats.org/drawingml/2006/main" name="Motyw pakietu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otyw pakietu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93088</TotalTime>
  <Words>1767</Words>
  <Application>Microsoft Macintosh PowerPoint</Application>
  <PresentationFormat>Custom</PresentationFormat>
  <Paragraphs>280</Paragraphs>
  <Slides>40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Myriad Pro</vt:lpstr>
      <vt:lpstr>Open Sans</vt:lpstr>
      <vt:lpstr>Motyw pakietu Office</vt:lpstr>
      <vt:lpstr>PowerPoint Presentation</vt:lpstr>
      <vt:lpstr>WHO WE ARE?</vt:lpstr>
      <vt:lpstr>SUPPORTED BY SCIENTIFIC COMMUNITIES</vt:lpstr>
      <vt:lpstr>ONEDATA for ONEWORLD</vt:lpstr>
      <vt:lpstr>PowerPoint Presentation</vt:lpstr>
      <vt:lpstr>PROBLEMS ADDRESED BY ONEDATA</vt:lpstr>
      <vt:lpstr>FIRST USECASE:  HYBRID-CLOUD SCINETYFIC WORKFLOW EXECUTION </vt:lpstr>
      <vt:lpstr>PROJECT REQUIRMENTS</vt:lpstr>
      <vt:lpstr>SCINETIFIC WOKFLOW DATA MANAGEMENT</vt:lpstr>
      <vt:lpstr>HYBRID-CLOUD DATA MANAGEMENT</vt:lpstr>
      <vt:lpstr>SOYKB GENOMIC WORKFLOW</vt:lpstr>
      <vt:lpstr>PowerPoint Presentation</vt:lpstr>
      <vt:lpstr>PowerPoint Presentation</vt:lpstr>
      <vt:lpstr>SOYKB DATA ACCESS PATTERNS</vt:lpstr>
      <vt:lpstr>BLOCK LEVEL DATA DISTRIBUTION IN ONEDATA</vt:lpstr>
      <vt:lpstr>DATA DISTRIBUTION</vt:lpstr>
      <vt:lpstr>DATA DISTRIBUTION</vt:lpstr>
      <vt:lpstr>PowerPoint Presentation</vt:lpstr>
      <vt:lpstr>POSIX ACCESS WITH ONECLIENT </vt:lpstr>
      <vt:lpstr>SECOND USECASE:  SATELITE IMAGE HOMOGENIZATION </vt:lpstr>
      <vt:lpstr>SATELITE IMAGE HOMOGENIZATION</vt:lpstr>
      <vt:lpstr>MULTIPLE SOTRAGE BACKENDS</vt:lpstr>
      <vt:lpstr>PowerPoint Presentation</vt:lpstr>
      <vt:lpstr>MANUAL DATA INDEXING</vt:lpstr>
      <vt:lpstr>AUTO CLEANING &amp; FILE POPULARITY </vt:lpstr>
      <vt:lpstr>RICH COLLECTION OF APIs</vt:lpstr>
      <vt:lpstr>THIRD USECASE:  PROCESING OF LARGE MUSEAL DATASETS </vt:lpstr>
      <vt:lpstr>PowerPoint Presentation</vt:lpstr>
      <vt:lpstr>PROJECT REQUIRMENTS AND OBJECTIVE</vt:lpstr>
      <vt:lpstr>PowerPoint Presentation</vt:lpstr>
      <vt:lpstr>PowerPoint Presentation</vt:lpstr>
      <vt:lpstr>AUTOMATIC DATA INDEXING</vt:lpstr>
      <vt:lpstr>AUTOMATIC DATA INDEXING</vt:lpstr>
      <vt:lpstr>DATA TRANSFERS</vt:lpstr>
      <vt:lpstr>DATA TRANSFERS</vt:lpstr>
      <vt:lpstr>ONE3S S3 API Adapter</vt:lpstr>
      <vt:lpstr>https://kronika.gov.pl</vt:lpstr>
      <vt:lpstr>https://kronika.gov.pl</vt:lpstr>
      <vt:lpstr>EXTRA RESOURCES</vt:lpstr>
      <vt:lpstr>THANK YOU!</vt:lpstr>
    </vt:vector>
  </TitlesOfParts>
  <Manager/>
  <Company>Mobibeam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subject/>
  <dc:creator>Ewa Salawa</dc:creator>
  <cp:keywords/>
  <dc:description/>
  <cp:lastModifiedBy>Michal Orzechowski</cp:lastModifiedBy>
  <cp:revision>734</cp:revision>
  <dcterms:created xsi:type="dcterms:W3CDTF">2016-04-04T10:13:49Z</dcterms:created>
  <dcterms:modified xsi:type="dcterms:W3CDTF">2024-10-01T11:02:51Z</dcterms:modified>
  <cp:category/>
</cp:coreProperties>
</file>