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7"/>
  </p:notesMasterIdLst>
  <p:sldIdLst>
    <p:sldId id="256" r:id="rId3"/>
    <p:sldId id="262" r:id="rId4"/>
    <p:sldId id="258" r:id="rId5"/>
    <p:sldId id="272" r:id="rId6"/>
    <p:sldId id="281" r:id="rId7"/>
    <p:sldId id="282" r:id="rId8"/>
    <p:sldId id="283" r:id="rId9"/>
    <p:sldId id="286" r:id="rId10"/>
    <p:sldId id="288" r:id="rId11"/>
    <p:sldId id="287" r:id="rId12"/>
    <p:sldId id="291" r:id="rId13"/>
    <p:sldId id="289" r:id="rId14"/>
    <p:sldId id="265" r:id="rId15"/>
    <p:sldId id="276" r:id="rId16"/>
    <p:sldId id="285" r:id="rId17"/>
    <p:sldId id="297" r:id="rId18"/>
    <p:sldId id="298" r:id="rId19"/>
    <p:sldId id="300" r:id="rId20"/>
    <p:sldId id="295" r:id="rId21"/>
    <p:sldId id="292" r:id="rId22"/>
    <p:sldId id="296" r:id="rId23"/>
    <p:sldId id="299" r:id="rId24"/>
    <p:sldId id="293" r:id="rId25"/>
    <p:sldId id="290" r:id="rId26"/>
  </p:sldIdLst>
  <p:sldSz cx="10080625" cy="5670550"/>
  <p:notesSz cx="7559675" cy="10691813"/>
  <p:defaultTextStyle>
    <a:defPPr>
      <a:defRPr lang="cs-CZ"/>
    </a:defPPr>
    <a:lvl1pPr marL="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1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5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62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6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9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6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821" y="46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7B05E-0AED-4923-86A2-3D7163BE3A8C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533AF-D6DE-4E00-9448-9E391D8D74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6427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/>
              <a:t>institutions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533AF-D6DE-4E00-9448-9E391D8D74A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4623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2600" b="1" i="0" cap="all" baseline="0">
                <a:solidFill>
                  <a:schemeClr val="bg1"/>
                </a:solidFill>
                <a:latin typeface="Avenir LT Pro 55 Roman" panose="020B0503020203020204" pitchFamily="34" charset="-18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cs-CZ" sz="1400" b="0" strike="noStrike" spc="-1" dirty="0">
                <a:solidFill>
                  <a:srgbClr val="0068A2"/>
                </a:solidFill>
                <a:latin typeface="Avenir LT Pro 55 Roman"/>
              </a:rPr>
              <a:t>&lt;datum/čas&gt;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r"/>
            <a:r>
              <a:rPr lang="cs-CZ" sz="1400" b="0" strike="noStrike" spc="-1">
                <a:solidFill>
                  <a:srgbClr val="0068A2"/>
                </a:solidFill>
                <a:latin typeface="Avenir LT Pro 55 Roman"/>
              </a:rPr>
              <a:t>&lt;zápatí&gt;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98569879-EE06-45AA-8420-F8FA86BD00AC}" type="slidenum">
              <a:rPr lang="cs-CZ" sz="1400" b="0" strike="noStrike" spc="-1" smtClean="0">
                <a:solidFill>
                  <a:srgbClr val="0068A2"/>
                </a:solidFill>
                <a:latin typeface="Avenir LT Pro 55 Roman"/>
              </a:rPr>
              <a:t>‹#›</a:t>
            </a:fld>
            <a:endParaRPr lang="cs-CZ" sz="1400" b="0" strike="noStrike" spc="-1">
              <a:solidFill>
                <a:srgbClr val="0068A2"/>
              </a:solidFill>
              <a:latin typeface="Avenir LT Pro 55 Roman"/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791840" y="1251099"/>
            <a:ext cx="8784976" cy="3744416"/>
          </a:xfrm>
        </p:spPr>
        <p:txBody>
          <a:bodyPr/>
          <a:lstStyle>
            <a:lvl1pPr>
              <a:defRPr sz="2200" b="1" i="0" baseline="0">
                <a:solidFill>
                  <a:srgbClr val="0068A2"/>
                </a:solidFill>
                <a:latin typeface="Avenir LT Pro 55 Roman" panose="020B0503020203020204" pitchFamily="34" charset="-18"/>
              </a:defRPr>
            </a:lvl1pPr>
            <a:lvl2pPr marL="644400" indent="-285750">
              <a:buClr>
                <a:srgbClr val="5A5A5A"/>
              </a:buClr>
              <a:buFontTx/>
              <a:buChar char="■"/>
              <a:defRPr baseline="0">
                <a:solidFill>
                  <a:srgbClr val="5A5A5A"/>
                </a:solidFill>
                <a:latin typeface="Avenir LT Pro 55 Roman" panose="020B0503020203020204" pitchFamily="34" charset="-18"/>
              </a:defRPr>
            </a:lvl2pPr>
            <a:lvl3pPr marL="936000" indent="-285750">
              <a:buClr>
                <a:srgbClr val="5A5A5A"/>
              </a:buClr>
              <a:buFontTx/>
              <a:buChar char="■"/>
              <a:defRPr sz="1600">
                <a:solidFill>
                  <a:srgbClr val="5A5A5A"/>
                </a:solidFill>
                <a:latin typeface="Avenir LT Pro 55 Roman" panose="020B0503020203020204" pitchFamily="34" charset="-18"/>
              </a:defRPr>
            </a:lvl3pPr>
            <a:lvl4pPr marL="1188000" indent="-285750">
              <a:buClr>
                <a:srgbClr val="5A5A5A"/>
              </a:buClr>
              <a:buFontTx/>
              <a:buChar char="■"/>
              <a:defRPr sz="1500">
                <a:solidFill>
                  <a:srgbClr val="5A5A5A"/>
                </a:solidFill>
                <a:latin typeface="Avenir LT Pro 55 Roman" panose="020B0503020203020204" pitchFamily="34" charset="-18"/>
              </a:defRPr>
            </a:lvl4pPr>
            <a:lvl5pPr marL="1476000" indent="-285750">
              <a:buClr>
                <a:srgbClr val="5A5A5A"/>
              </a:buClr>
              <a:buFontTx/>
              <a:buChar char="■"/>
              <a:defRPr sz="1500">
                <a:solidFill>
                  <a:srgbClr val="5A5A5A"/>
                </a:solidFill>
                <a:latin typeface="Avenir LT Pro 55 Roman" panose="020B0503020203020204" pitchFamily="34" charset="-18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4165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152001" y="1656001"/>
            <a:ext cx="8423640" cy="1872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600" b="1" strike="noStrike" cap="all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152001" y="3744000"/>
            <a:ext cx="411048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468401" y="3744000"/>
            <a:ext cx="411048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1152001" y="4383361"/>
            <a:ext cx="842364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152001" y="1656001"/>
            <a:ext cx="8423640" cy="1872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600" b="1" strike="noStrike" cap="all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152001" y="3744000"/>
            <a:ext cx="842364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152001" y="4383361"/>
            <a:ext cx="842364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152001" y="1656001"/>
            <a:ext cx="8423640" cy="1872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600" b="1" strike="noStrike" cap="all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152001" y="3744000"/>
            <a:ext cx="411048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468401" y="3744000"/>
            <a:ext cx="411048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5468401" y="4383361"/>
            <a:ext cx="411048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1152001" y="4383361"/>
            <a:ext cx="411048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152001" y="1656001"/>
            <a:ext cx="8423640" cy="1872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600" b="1" strike="noStrike" cap="all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1152001" y="3744000"/>
            <a:ext cx="271224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000321" y="3744000"/>
            <a:ext cx="271224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848640" y="3744000"/>
            <a:ext cx="271224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6848640" y="4383361"/>
            <a:ext cx="271224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4000321" y="4383361"/>
            <a:ext cx="271224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1152001" y="4383361"/>
            <a:ext cx="271224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152001" y="1656001"/>
            <a:ext cx="8423640" cy="1872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600" b="1" strike="noStrike" cap="all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1152001" y="3744001"/>
            <a:ext cx="8423640" cy="1224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152001" y="1656001"/>
            <a:ext cx="8423640" cy="1872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600" b="1" strike="noStrike" cap="all" spc="-1" dirty="0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1152001" y="3744001"/>
            <a:ext cx="8423640" cy="122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 dirty="0">
              <a:solidFill>
                <a:srgbClr val="FFFFFF"/>
              </a:solidFill>
              <a:latin typeface="Avenir LT Pro 55 Roma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152001" y="1656001"/>
            <a:ext cx="8423640" cy="1872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600" b="1" strike="noStrike" cap="all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1152001" y="3744001"/>
            <a:ext cx="4110480" cy="122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468401" y="3744001"/>
            <a:ext cx="4110480" cy="122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152001" y="1656001"/>
            <a:ext cx="8423640" cy="1872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600" b="1" strike="noStrike" cap="all" spc="-1">
              <a:solidFill>
                <a:srgbClr val="FFFFFF"/>
              </a:solidFill>
              <a:latin typeface="Avenir LT Pro 55 Roman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1152001" y="1656000"/>
            <a:ext cx="8423640" cy="8678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152001" y="1656001"/>
            <a:ext cx="8423640" cy="1872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600" b="1" strike="noStrike" cap="all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152001" y="3744000"/>
            <a:ext cx="411048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1152001" y="4383361"/>
            <a:ext cx="411048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468401" y="3744001"/>
            <a:ext cx="4110480" cy="122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152001" y="1656001"/>
            <a:ext cx="8423640" cy="1872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600" b="1" strike="noStrike" cap="all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152001" y="3744001"/>
            <a:ext cx="4110480" cy="122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468401" y="3744000"/>
            <a:ext cx="411048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468401" y="4383361"/>
            <a:ext cx="411048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152001" y="1656001"/>
            <a:ext cx="8423640" cy="1872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600" b="1" strike="noStrike" cap="all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152001" y="3744000"/>
            <a:ext cx="411048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468401" y="3744000"/>
            <a:ext cx="411048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1152001" y="4383361"/>
            <a:ext cx="842364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152001" y="1656001"/>
            <a:ext cx="8423640" cy="1872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600" b="1" strike="noStrike" cap="all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152001" y="3744000"/>
            <a:ext cx="842364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1152001" y="4383361"/>
            <a:ext cx="842364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152001" y="1656001"/>
            <a:ext cx="8423640" cy="1872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600" b="1" strike="noStrike" cap="all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1152001" y="3744000"/>
            <a:ext cx="411048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468401" y="3744000"/>
            <a:ext cx="411048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5468401" y="4383361"/>
            <a:ext cx="411048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1152001" y="4383361"/>
            <a:ext cx="411048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152001" y="1656001"/>
            <a:ext cx="8423640" cy="1872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600" b="1" strike="noStrike" cap="all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1152001" y="3744000"/>
            <a:ext cx="271224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000321" y="3744000"/>
            <a:ext cx="271224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848640" y="3744000"/>
            <a:ext cx="271224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6848640" y="4383361"/>
            <a:ext cx="271224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4000321" y="4383361"/>
            <a:ext cx="271224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1152001" y="4383361"/>
            <a:ext cx="271224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152001" y="1656001"/>
            <a:ext cx="8423640" cy="1872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600" b="1" strike="noStrike" cap="all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1152001" y="3744001"/>
            <a:ext cx="8423640" cy="1224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 dirty="0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152001" y="1656001"/>
            <a:ext cx="8423640" cy="1872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600" b="1" strike="noStrike" cap="all" spc="-1" dirty="0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152001" y="3744001"/>
            <a:ext cx="8423640" cy="122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 dirty="0">
              <a:solidFill>
                <a:srgbClr val="FFFFFF"/>
              </a:solidFill>
              <a:latin typeface="Avenir LT Pro 55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152001" y="1656001"/>
            <a:ext cx="8423640" cy="1872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600" b="1" strike="noStrike" cap="all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152001" y="3744001"/>
            <a:ext cx="4110480" cy="122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468401" y="3744001"/>
            <a:ext cx="4110480" cy="122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152001" y="1656001"/>
            <a:ext cx="8423640" cy="1872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600" b="1" strike="noStrike" cap="all" spc="-1">
              <a:solidFill>
                <a:srgbClr val="FFFFFF"/>
              </a:solidFill>
              <a:latin typeface="Avenir LT Pro 55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1152001" y="1656000"/>
            <a:ext cx="8423640" cy="8678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152001" y="1656001"/>
            <a:ext cx="8423640" cy="1872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600" b="1" strike="noStrike" cap="all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152001" y="3744000"/>
            <a:ext cx="411048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1152001" y="4383361"/>
            <a:ext cx="411048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468401" y="3744001"/>
            <a:ext cx="4110480" cy="122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152001" y="1656001"/>
            <a:ext cx="8423640" cy="1872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3600" b="1" strike="noStrike" cap="all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152001" y="3744001"/>
            <a:ext cx="4110480" cy="122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 dirty="0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468401" y="3744000"/>
            <a:ext cx="411048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468401" y="4383361"/>
            <a:ext cx="4110480" cy="5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400" b="0" strike="noStrike" spc="-1">
              <a:solidFill>
                <a:srgbClr val="FFFFFF"/>
              </a:solidFill>
              <a:latin typeface="Avenir LT Pro 55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/>
          <p:nvPr/>
        </p:nvPicPr>
        <p:blipFill>
          <a:blip r:embed="rId15"/>
          <a:stretch/>
        </p:blipFill>
        <p:spPr>
          <a:xfrm>
            <a:off x="1" y="0"/>
            <a:ext cx="10080000" cy="1048680"/>
          </a:xfrm>
          <a:prstGeom prst="rect">
            <a:avLst/>
          </a:prstGeom>
          <a:ln>
            <a:noFill/>
          </a:ln>
        </p:spPr>
      </p:pic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880000" y="72000"/>
            <a:ext cx="6696000" cy="94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r"/>
            <a:r>
              <a:rPr lang="cs-CZ" sz="2600" b="1" strike="noStrike" cap="all" spc="-1">
                <a:solidFill>
                  <a:srgbClr val="FFFFFF"/>
                </a:solidFill>
                <a:latin typeface="Avenir LT Pro 55 Roman"/>
              </a:rPr>
              <a:t>Klikněte pro úpravu formátu textu nadpisu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792000" y="1326600"/>
            <a:ext cx="8783640" cy="3641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24000" indent="-324000">
              <a:spcBef>
                <a:spcPts val="972"/>
              </a:spcBef>
              <a:buClr>
                <a:srgbClr val="0068A2"/>
              </a:buClr>
              <a:buFont typeface="Wingdings" charset="2"/>
              <a:buChar char=""/>
            </a:pPr>
            <a:r>
              <a:rPr lang="cs-CZ" sz="2200" b="1" strike="noStrike" spc="-1" dirty="0">
                <a:solidFill>
                  <a:srgbClr val="0068A2"/>
                </a:solidFill>
                <a:latin typeface="Avenir LT Pro 55 Roman"/>
              </a:rPr>
              <a:t>Klikněte pro úpravu formátu textu osnovy</a:t>
            </a:r>
          </a:p>
          <a:p>
            <a:pPr marL="647920" lvl="1" indent="-323960">
              <a:spcBef>
                <a:spcPts val="848"/>
              </a:spcBef>
              <a:buClr>
                <a:srgbClr val="5A5A5A"/>
              </a:buClr>
              <a:buSzPct val="75000"/>
              <a:buFont typeface="Wingdings" charset="2"/>
              <a:buChar char=""/>
            </a:pPr>
            <a:r>
              <a:rPr lang="cs-CZ" sz="1800" b="0" strike="noStrike" spc="-1" dirty="0">
                <a:solidFill>
                  <a:srgbClr val="5A5A5A"/>
                </a:solidFill>
                <a:latin typeface="Avenir LT Pro 55 Roman"/>
              </a:rPr>
              <a:t>Druhá úroveň</a:t>
            </a:r>
          </a:p>
          <a:p>
            <a:pPr marL="935885" lvl="2" indent="-287965">
              <a:spcBef>
                <a:spcPts val="635"/>
              </a:spcBef>
              <a:buClr>
                <a:srgbClr val="5A5A5A"/>
              </a:buClr>
              <a:buSzPct val="70000"/>
              <a:buFont typeface="Wingdings" charset="2"/>
              <a:buChar char=""/>
            </a:pPr>
            <a:r>
              <a:rPr lang="cs-CZ" sz="1700" b="0" strike="noStrike" spc="-1" dirty="0">
                <a:solidFill>
                  <a:srgbClr val="5A5A5A"/>
                </a:solidFill>
                <a:latin typeface="Avenir LT Pro 55 Roman"/>
              </a:rPr>
              <a:t>Třetí úroveň</a:t>
            </a:r>
          </a:p>
          <a:p>
            <a:pPr marL="1151858" lvl="3" indent="-215973">
              <a:spcBef>
                <a:spcPts val="422"/>
              </a:spcBef>
              <a:buClr>
                <a:srgbClr val="5A5A5A"/>
              </a:buClr>
              <a:buSzPct val="70000"/>
              <a:buFont typeface="Wingdings" charset="2"/>
              <a:buChar char=""/>
            </a:pPr>
            <a:r>
              <a:rPr lang="cs-CZ" sz="1500" b="0" strike="noStrike" spc="-1" dirty="0">
                <a:solidFill>
                  <a:srgbClr val="5A5A5A"/>
                </a:solidFill>
                <a:latin typeface="Avenir LT Pro 55 Roman"/>
              </a:rPr>
              <a:t>Čtvrtá úroveň osnovy</a:t>
            </a:r>
          </a:p>
          <a:p>
            <a:pPr marL="1367831" lvl="4" indent="-215973">
              <a:spcBef>
                <a:spcPts val="209"/>
              </a:spcBef>
              <a:buClr>
                <a:srgbClr val="5A5A5A"/>
              </a:buClr>
              <a:buSzPct val="70000"/>
              <a:buFont typeface="Wingdings" charset="2"/>
              <a:buChar char=""/>
            </a:pPr>
            <a:r>
              <a:rPr lang="cs-CZ" sz="1500" b="0" strike="noStrike" spc="-1" dirty="0">
                <a:solidFill>
                  <a:srgbClr val="5A5A5A"/>
                </a:solidFill>
                <a:latin typeface="Avenir LT Pro 55 Roman"/>
              </a:rPr>
              <a:t>Pátá úroveň osnovy</a:t>
            </a:r>
          </a:p>
          <a:p>
            <a:pPr marL="1583805" lvl="5" indent="-215973">
              <a:spcBef>
                <a:spcPts val="209"/>
              </a:spcBef>
              <a:buClr>
                <a:srgbClr val="5A5A5A"/>
              </a:buClr>
              <a:buSzPct val="70000"/>
              <a:buFont typeface="Wingdings" charset="2"/>
              <a:buChar char=""/>
            </a:pPr>
            <a:r>
              <a:rPr lang="cs-CZ" sz="1500" b="0" strike="noStrike" spc="-1" dirty="0">
                <a:solidFill>
                  <a:srgbClr val="5A5A5A"/>
                </a:solidFill>
                <a:latin typeface="Avenir LT Pro 55 Roman"/>
              </a:rPr>
              <a:t>Šestá úroveň</a:t>
            </a:r>
          </a:p>
          <a:p>
            <a:pPr marL="1799778" lvl="6" indent="-215973">
              <a:spcBef>
                <a:spcPts val="209"/>
              </a:spcBef>
              <a:buClr>
                <a:srgbClr val="5A5A5A"/>
              </a:buClr>
              <a:buSzPct val="70000"/>
              <a:buFont typeface="Wingdings" charset="2"/>
              <a:buChar char=""/>
            </a:pPr>
            <a:r>
              <a:rPr lang="cs-CZ" sz="1500" b="0" strike="noStrike" spc="-1" dirty="0">
                <a:solidFill>
                  <a:srgbClr val="5A5A5A"/>
                </a:solidFill>
                <a:latin typeface="Avenir LT Pro 55 Roman"/>
              </a:rPr>
              <a:t>Sedmá úroveň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792001" y="5184000"/>
            <a:ext cx="2348280" cy="216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1400" b="0" strike="noStrike" spc="-1">
                <a:solidFill>
                  <a:srgbClr val="0068A2"/>
                </a:solidFill>
                <a:latin typeface="Avenir LT Pro 55 Roman"/>
              </a:rPr>
              <a:t>&lt;datum/čas&gt;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456000" y="5184000"/>
            <a:ext cx="6120000" cy="21600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cs-CZ" sz="1400" b="0" strike="noStrike" spc="-1">
                <a:solidFill>
                  <a:srgbClr val="0068A2"/>
                </a:solidFill>
                <a:latin typeface="Avenir LT Pro 55 Roman"/>
              </a:rPr>
              <a:t>&lt;zápatí&gt;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144001" y="5184000"/>
            <a:ext cx="432000" cy="21600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98569879-EE06-45AA-8420-F8FA86BD00AC}" type="slidenum">
              <a:rPr lang="cs-CZ" sz="1400" b="0" strike="noStrike" spc="-1">
                <a:solidFill>
                  <a:srgbClr val="0068A2"/>
                </a:solidFill>
                <a:latin typeface="Avenir LT Pro 55 Roman"/>
              </a:rPr>
              <a:t>‹#›</a:t>
            </a:fld>
            <a:endParaRPr lang="cs-CZ" sz="1400" b="0" strike="noStrike" spc="-1">
              <a:solidFill>
                <a:srgbClr val="0068A2"/>
              </a:solidFill>
              <a:latin typeface="Avenir LT Pro 55 Roman"/>
            </a:endParaRPr>
          </a:p>
        </p:txBody>
      </p:sp>
      <p:pic>
        <p:nvPicPr>
          <p:cNvPr id="6" name="Obrázek 5"/>
          <p:cNvPicPr/>
          <p:nvPr/>
        </p:nvPicPr>
        <p:blipFill>
          <a:blip r:embed="rId16"/>
          <a:stretch/>
        </p:blipFill>
        <p:spPr>
          <a:xfrm>
            <a:off x="775081" y="288000"/>
            <a:ext cx="1372680" cy="504000"/>
          </a:xfrm>
          <a:prstGeom prst="rect">
            <a:avLst/>
          </a:prstGeom>
          <a:ln>
            <a:noFill/>
          </a:ln>
        </p:spPr>
      </p:pic>
      <p:pic>
        <p:nvPicPr>
          <p:cNvPr id="7" name="Obrázek 6"/>
          <p:cNvPicPr/>
          <p:nvPr/>
        </p:nvPicPr>
        <p:blipFill>
          <a:blip r:embed="rId17"/>
          <a:stretch/>
        </p:blipFill>
        <p:spPr>
          <a:xfrm>
            <a:off x="792001" y="5492160"/>
            <a:ext cx="9287999" cy="17784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/>
    <p:bodyStyle>
      <a:lvl1pPr marL="357178" indent="-357178">
        <a:spcBef>
          <a:spcPts val="1072"/>
        </a:spcBef>
        <a:buClr>
          <a:srgbClr val="0068A2"/>
        </a:buClr>
        <a:buFont typeface="Wingdings" charset="2"/>
        <a:buChar char=""/>
        <a:defRPr/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152001" y="1656001"/>
            <a:ext cx="8423640" cy="18720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cs-CZ" sz="3600" b="1" strike="noStrike" cap="all" spc="-1">
                <a:solidFill>
                  <a:srgbClr val="FFFFFF"/>
                </a:solidFill>
                <a:latin typeface="Avenir LT Pro 55 Roman"/>
              </a:rPr>
              <a:t>Klikněte pro úpravu formátu textu nadpisu</a:t>
            </a: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1152001" y="3744001"/>
            <a:ext cx="8423640" cy="122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063"/>
              </a:spcBef>
              <a:buClr>
                <a:srgbClr val="FFFFFF"/>
              </a:buClr>
              <a:buSzPct val="80000"/>
              <a:buFont typeface="Wingdings" charset="2"/>
              <a:buChar char=""/>
            </a:pPr>
            <a:r>
              <a:rPr lang="cs-CZ" sz="2400" b="0" strike="noStrike" spc="-1">
                <a:solidFill>
                  <a:srgbClr val="FFFFFF"/>
                </a:solidFill>
                <a:latin typeface="Avenir LT Pro 55 Roman"/>
              </a:rPr>
              <a:t>Klikněte pro úpravu formátu textu osnovy</a:t>
            </a:r>
          </a:p>
          <a:p>
            <a:pPr marL="863894" lvl="1" indent="-323960">
              <a:spcBef>
                <a:spcPts val="848"/>
              </a:spcBef>
              <a:buClr>
                <a:srgbClr val="FFFFFF"/>
              </a:buClr>
              <a:buSzPct val="80000"/>
              <a:buFont typeface="Wingdings" charset="2"/>
              <a:buChar char=""/>
            </a:pPr>
            <a:r>
              <a:rPr lang="cs-CZ" sz="2100" b="0" strike="noStrike" spc="-1">
                <a:solidFill>
                  <a:srgbClr val="FFFFFF"/>
                </a:solidFill>
                <a:latin typeface="Avenir LT Pro 55 Roman"/>
              </a:rPr>
              <a:t>Druhá úroveň</a:t>
            </a:r>
          </a:p>
          <a:p>
            <a:pPr marL="1295840" lvl="2" indent="-287965">
              <a:spcBef>
                <a:spcPts val="635"/>
              </a:spcBef>
              <a:buClr>
                <a:srgbClr val="FFFFFF"/>
              </a:buClr>
              <a:buSzPct val="80000"/>
              <a:buFont typeface="Wingdings" charset="2"/>
              <a:buChar char=""/>
            </a:pPr>
            <a:r>
              <a:rPr lang="cs-CZ" sz="1800" b="0" strike="noStrike" spc="-1">
                <a:solidFill>
                  <a:srgbClr val="FFFFFF"/>
                </a:solidFill>
                <a:latin typeface="Avenir LT Pro 55 Roman"/>
              </a:rPr>
              <a:t>Třetí úroveň</a:t>
            </a:r>
          </a:p>
          <a:p>
            <a:pPr marL="1727787" lvl="3" indent="-215973">
              <a:spcBef>
                <a:spcPts val="422"/>
              </a:spcBef>
              <a:buClr>
                <a:srgbClr val="FFFFFF"/>
              </a:buClr>
              <a:buSzPct val="80000"/>
              <a:buFont typeface="Wingdings" charset="2"/>
              <a:buChar char=""/>
            </a:pPr>
            <a:r>
              <a:rPr lang="cs-CZ" sz="1500" b="0" strike="noStrike" spc="-1">
                <a:solidFill>
                  <a:srgbClr val="FFFFFF"/>
                </a:solidFill>
                <a:latin typeface="Avenir LT Pro 55 Roman"/>
              </a:rPr>
              <a:t>Čtvrtá úroveň osnovy</a:t>
            </a:r>
          </a:p>
          <a:p>
            <a:pPr marL="2159734" lvl="4" indent="-215973">
              <a:spcBef>
                <a:spcPts val="209"/>
              </a:spcBef>
              <a:buClr>
                <a:srgbClr val="FFFFFF"/>
              </a:buClr>
              <a:buSzPct val="80000"/>
              <a:buFont typeface="Wingdings" charset="2"/>
              <a:buChar char=""/>
            </a:pPr>
            <a:r>
              <a:rPr lang="cs-CZ" sz="1500" b="0" strike="noStrike" spc="-1">
                <a:solidFill>
                  <a:srgbClr val="FFFFFF"/>
                </a:solidFill>
                <a:latin typeface="Avenir LT Pro 55 Roman"/>
              </a:rPr>
              <a:t>Pátá úroveň osnovy</a:t>
            </a:r>
          </a:p>
          <a:p>
            <a:pPr marL="2591681" lvl="5" indent="-215973">
              <a:spcBef>
                <a:spcPts val="209"/>
              </a:spcBef>
              <a:buClr>
                <a:srgbClr val="FFFFFF"/>
              </a:buClr>
              <a:buSzPct val="80000"/>
              <a:buFont typeface="Wingdings" charset="2"/>
              <a:buChar char=""/>
            </a:pPr>
            <a:r>
              <a:rPr lang="cs-CZ" sz="1500" b="0" strike="noStrike" spc="-1">
                <a:solidFill>
                  <a:srgbClr val="FFFFFF"/>
                </a:solidFill>
                <a:latin typeface="Avenir LT Pro 55 Roman"/>
              </a:rPr>
              <a:t>Šestá úroveň</a:t>
            </a:r>
          </a:p>
          <a:p>
            <a:pPr marL="3023627" lvl="6" indent="-215973">
              <a:spcBef>
                <a:spcPts val="209"/>
              </a:spcBef>
              <a:buClr>
                <a:srgbClr val="FFFFFF"/>
              </a:buClr>
              <a:buSzPct val="80000"/>
              <a:buFont typeface="Wingdings" charset="2"/>
              <a:buChar char=""/>
            </a:pPr>
            <a:r>
              <a:rPr lang="cs-CZ" sz="1500" b="0" strike="noStrike" spc="-1">
                <a:solidFill>
                  <a:srgbClr val="FFFFFF"/>
                </a:solidFill>
                <a:latin typeface="Avenir LT Pro 55 Roman"/>
              </a:rPr>
              <a:t>Sedmá úroveň</a:t>
            </a:r>
          </a:p>
        </p:txBody>
      </p:sp>
      <p:pic>
        <p:nvPicPr>
          <p:cNvPr id="46" name="Obrázek 45"/>
          <p:cNvPicPr/>
          <p:nvPr/>
        </p:nvPicPr>
        <p:blipFill>
          <a:blip r:embed="rId15"/>
          <a:stretch/>
        </p:blipFill>
        <p:spPr>
          <a:xfrm>
            <a:off x="1152001" y="5499000"/>
            <a:ext cx="8928000" cy="171000"/>
          </a:xfrm>
          <a:prstGeom prst="rect">
            <a:avLst/>
          </a:prstGeom>
          <a:ln>
            <a:noFill/>
          </a:ln>
        </p:spPr>
      </p:pic>
      <p:pic>
        <p:nvPicPr>
          <p:cNvPr id="47" name="Obrázek 46"/>
          <p:cNvPicPr/>
          <p:nvPr/>
        </p:nvPicPr>
        <p:blipFill>
          <a:blip r:embed="rId16"/>
          <a:stretch/>
        </p:blipFill>
        <p:spPr>
          <a:xfrm>
            <a:off x="1152000" y="360000"/>
            <a:ext cx="1960920" cy="720001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>
      <a:lvl1pPr marL="476237" indent="-357178">
        <a:spcBef>
          <a:spcPts val="1172"/>
        </a:spcBef>
        <a:buClr>
          <a:srgbClr val="FFFFFF"/>
        </a:buClr>
        <a:buSzPct val="80000"/>
        <a:buFont typeface="Wingdings" charset="2"/>
        <a:buChar char=""/>
        <a:defRPr/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huggingface.co/mistralai/Mistral-7B-Instruct-v0.2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78.128.250.22:7860/" TargetMode="External"/><Relationship Id="rId2" Type="http://schemas.openxmlformats.org/officeDocument/2006/relationships/hyperlink" Target="https://github.com/jinymusim/Docu-Bot/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1152001" y="1296001"/>
            <a:ext cx="8423640" cy="187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5400" b="1" cap="all" spc="-1" dirty="0">
                <a:solidFill>
                  <a:srgbClr val="FFFFFF"/>
                </a:solidFill>
                <a:latin typeface="Avenir LT Pro 55 Roman"/>
              </a:rPr>
              <a:t>Docu-bot</a:t>
            </a:r>
            <a:endParaRPr lang="cs-CZ" sz="4000" b="1" cap="all" spc="-1" dirty="0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1152360" y="3384001"/>
            <a:ext cx="8423640" cy="187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600" b="1" i="1" spc="-1" dirty="0">
                <a:solidFill>
                  <a:srgbClr val="FFFFFF"/>
                </a:solidFill>
              </a:rPr>
              <a:t>Ji</a:t>
            </a:r>
            <a:r>
              <a:rPr lang="cs-CZ" sz="3600" b="1" i="1" spc="-1" dirty="0">
                <a:solidFill>
                  <a:srgbClr val="FFFFFF"/>
                </a:solidFill>
              </a:rPr>
              <a:t>ří Chudoba</a:t>
            </a:r>
            <a:r>
              <a:rPr lang="en-US" sz="3600" b="1" i="1" spc="-1" baseline="30000" dirty="0">
                <a:solidFill>
                  <a:srgbClr val="FFFFFF"/>
                </a:solidFill>
              </a:rPr>
              <a:t>1</a:t>
            </a:r>
            <a:r>
              <a:rPr lang="en-US" sz="3600" b="1" i="1" spc="-1" dirty="0">
                <a:solidFill>
                  <a:srgbClr val="FFFFFF"/>
                </a:solidFill>
              </a:rPr>
              <a:t>, Michal Chudoba</a:t>
            </a:r>
            <a:r>
              <a:rPr lang="en-US" sz="3600" b="1" i="1" spc="-1" baseline="30000" dirty="0">
                <a:solidFill>
                  <a:srgbClr val="FFFFFF"/>
                </a:solidFill>
              </a:rPr>
              <a:t>2</a:t>
            </a:r>
            <a:r>
              <a:rPr lang="en-US" sz="3600" b="1" i="1" spc="-1" dirty="0">
                <a:solidFill>
                  <a:srgbClr val="FFFFFF"/>
                </a:solidFill>
              </a:rPr>
              <a:t>, Luk</a:t>
            </a:r>
            <a:r>
              <a:rPr lang="cs-CZ" sz="3600" b="1" i="1" spc="-1" dirty="0" err="1">
                <a:solidFill>
                  <a:srgbClr val="FFFFFF"/>
                </a:solidFill>
              </a:rPr>
              <a:t>áš</a:t>
            </a:r>
            <a:r>
              <a:rPr lang="cs-CZ" sz="3600" b="1" i="1" spc="-1" dirty="0">
                <a:solidFill>
                  <a:srgbClr val="FFFFFF"/>
                </a:solidFill>
              </a:rPr>
              <a:t> Hejtmánek</a:t>
            </a:r>
            <a:r>
              <a:rPr lang="en-US" sz="3600" b="1" i="1" spc="-1" baseline="30000" dirty="0">
                <a:solidFill>
                  <a:srgbClr val="FFFFFF"/>
                </a:solidFill>
              </a:rPr>
              <a:t>3</a:t>
            </a:r>
            <a:br>
              <a:rPr dirty="0"/>
            </a:br>
            <a:br>
              <a:rPr dirty="0"/>
            </a:br>
            <a:r>
              <a:rPr lang="en-US" sz="1400" dirty="0">
                <a:solidFill>
                  <a:schemeClr val="bg1"/>
                </a:solidFill>
              </a:rPr>
              <a:t>1 – FZU and CESNET, 2 – Charles University, 3 – Masaryk University</a:t>
            </a:r>
            <a:br>
              <a:rPr dirty="0"/>
            </a:br>
            <a:r>
              <a:rPr lang="cs-CZ" sz="2400" b="1" spc="-1" dirty="0">
                <a:solidFill>
                  <a:srgbClr val="FFFFFF"/>
                </a:solidFill>
                <a:latin typeface="Avenir LT Pro 55 Roman"/>
              </a:rPr>
              <a:t>3. 10. 2024</a:t>
            </a:r>
            <a:br>
              <a:rPr dirty="0"/>
            </a:br>
            <a:r>
              <a:rPr lang="cs-CZ" sz="2400" b="1" spc="-1" dirty="0">
                <a:solidFill>
                  <a:srgbClr val="FFFFFF"/>
                </a:solidFill>
                <a:latin typeface="Avenir LT Pro 55 Roman"/>
              </a:rPr>
              <a:t>EGI </a:t>
            </a:r>
            <a:r>
              <a:rPr lang="cs-CZ" sz="2400" b="1" spc="-1" dirty="0" err="1">
                <a:solidFill>
                  <a:srgbClr val="FFFFFF"/>
                </a:solidFill>
                <a:latin typeface="Avenir LT Pro 55 Roman"/>
              </a:rPr>
              <a:t>Conference</a:t>
            </a:r>
            <a:r>
              <a:rPr lang="cs-CZ" sz="2400" b="1" spc="-1" dirty="0">
                <a:solidFill>
                  <a:srgbClr val="FFFFFF"/>
                </a:solidFill>
                <a:latin typeface="Avenir LT Pro 55 Roman"/>
              </a:rPr>
              <a:t> 2024, Lecce</a:t>
            </a:r>
            <a:endParaRPr lang="cs-CZ" sz="2400" b="1" cap="all" spc="-1" dirty="0">
              <a:solidFill>
                <a:srgbClr val="FFFFFF"/>
              </a:solidFill>
              <a:latin typeface="Avenir LT Pro 55 Roman"/>
            </a:endParaRPr>
          </a:p>
        </p:txBody>
      </p:sp>
      <p:sp>
        <p:nvSpPr>
          <p:cNvPr id="86" name="Line 3"/>
          <p:cNvSpPr/>
          <p:nvPr/>
        </p:nvSpPr>
        <p:spPr>
          <a:xfrm>
            <a:off x="1152360" y="4392000"/>
            <a:ext cx="3167640" cy="0"/>
          </a:xfrm>
          <a:prstGeom prst="line">
            <a:avLst/>
          </a:prstGeom>
          <a:ln w="126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Configuration</a:t>
            </a:r>
            <a:endParaRPr lang="cs-CZ" dirty="0"/>
          </a:p>
        </p:txBody>
      </p:sp>
      <p:pic>
        <p:nvPicPr>
          <p:cNvPr id="4" name="Picture 3" descr="Screens screenshot of a computer&#10;&#10;Description automatically generated">
            <a:extLst>
              <a:ext uri="{FF2B5EF4-FFF2-40B4-BE49-F238E27FC236}">
                <a16:creationId xmlns:a16="http://schemas.microsoft.com/office/drawing/2014/main" id="{E4292B55-503E-EAF8-C649-C59DAB7887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96" y="1084043"/>
            <a:ext cx="7272808" cy="426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5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Configuration</a:t>
            </a:r>
            <a:endParaRPr lang="cs-CZ" dirty="0"/>
          </a:p>
        </p:txBody>
      </p:sp>
      <p:pic>
        <p:nvPicPr>
          <p:cNvPr id="4" name="Picture 3" descr="Screens screenshot of a computer&#10;&#10;Description automatically generated">
            <a:extLst>
              <a:ext uri="{FF2B5EF4-FFF2-40B4-BE49-F238E27FC236}">
                <a16:creationId xmlns:a16="http://schemas.microsoft.com/office/drawing/2014/main" id="{E4292B55-503E-EAF8-C649-C59DAB7887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96" y="1084043"/>
            <a:ext cx="7272808" cy="4265211"/>
          </a:xfrm>
          <a:prstGeom prst="rect">
            <a:avLst/>
          </a:prstGeom>
        </p:spPr>
      </p:pic>
      <p:pic>
        <p:nvPicPr>
          <p:cNvPr id="5" name="Picture 4" descr="Screens screenshot of a computer">
            <a:extLst>
              <a:ext uri="{FF2B5EF4-FFF2-40B4-BE49-F238E27FC236}">
                <a16:creationId xmlns:a16="http://schemas.microsoft.com/office/drawing/2014/main" id="{58BBFA14-1AA7-5B94-D7A1-F4E8096DF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97" r="49255"/>
          <a:stretch/>
        </p:blipFill>
        <p:spPr>
          <a:xfrm>
            <a:off x="1640058" y="1899171"/>
            <a:ext cx="6584484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85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Configuration</a:t>
            </a:r>
            <a:endParaRPr lang="cs-CZ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2506767-80D0-D70D-B1B6-D1DFD35CF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50" y="1036389"/>
            <a:ext cx="7632724" cy="41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63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1152001" y="1656001"/>
            <a:ext cx="8423640" cy="187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cs-CZ" sz="3600" b="1" cap="all" spc="-1" dirty="0">
                <a:solidFill>
                  <a:srgbClr val="FFFFFF"/>
                </a:solidFill>
                <a:latin typeface="Avenir LT Pro 55 Roman"/>
              </a:rPr>
              <a:t>Hardware</a:t>
            </a:r>
          </a:p>
        </p:txBody>
      </p:sp>
    </p:spTree>
    <p:extLst>
      <p:ext uri="{BB962C8B-B14F-4D97-AF65-F5344CB8AC3E}">
        <p14:creationId xmlns:p14="http://schemas.microsoft.com/office/powerpoint/2010/main" val="3207024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Hardware</a:t>
            </a:r>
            <a:r>
              <a:rPr lang="en-US" dirty="0"/>
              <a:t> and Performance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d</a:t>
            </a:r>
            <a:r>
              <a:rPr lang="cs-CZ" dirty="0" err="1"/>
              <a:t>efault</a:t>
            </a:r>
            <a:r>
              <a:rPr lang="cs-CZ" dirty="0"/>
              <a:t> model LLM </a:t>
            </a:r>
            <a:r>
              <a:rPr lang="cs-CZ" b="0" i="0" u="sng" dirty="0" err="1">
                <a:effectLst/>
                <a:latin typeface="Source Sans Pro" panose="020B0503030403020204" pitchFamily="34" charset="0"/>
                <a:hlinkClick r:id="rId2"/>
              </a:rPr>
              <a:t>mistralai</a:t>
            </a:r>
            <a:r>
              <a:rPr lang="cs-CZ" b="0" i="0" u="sng" dirty="0">
                <a:effectLst/>
                <a:latin typeface="Source Sans Pro" panose="020B0503030403020204" pitchFamily="34" charset="0"/>
                <a:hlinkClick r:id="rId2"/>
              </a:rPr>
              <a:t>/Mistral-7B-Instruct-v0.2</a:t>
            </a:r>
            <a:r>
              <a:rPr lang="cs-CZ" b="0" i="0" u="sng" dirty="0">
                <a:effectLst/>
                <a:latin typeface="Source Sans Pro" panose="020B0503030403020204" pitchFamily="34" charset="0"/>
              </a:rPr>
              <a:t> </a:t>
            </a:r>
            <a:r>
              <a:rPr lang="cs-CZ" b="0" i="0" u="sng" dirty="0" err="1">
                <a:effectLst/>
                <a:latin typeface="Source Sans Pro" panose="020B0503030403020204" pitchFamily="34" charset="0"/>
              </a:rPr>
              <a:t>requires</a:t>
            </a:r>
            <a:r>
              <a:rPr lang="cs-CZ" b="0" i="0" u="sng" dirty="0">
                <a:effectLst/>
                <a:latin typeface="Source Sans Pro" panose="020B0503030403020204" pitchFamily="34" charset="0"/>
              </a:rPr>
              <a:t> </a:t>
            </a:r>
            <a:r>
              <a:rPr lang="en-US" b="0" i="0" u="sng" dirty="0">
                <a:effectLst/>
                <a:latin typeface="Source Sans Pro" panose="020B0503030403020204" pitchFamily="34" charset="0"/>
              </a:rPr>
              <a:t>at least 8</a:t>
            </a:r>
            <a:r>
              <a:rPr lang="cs-CZ" b="0" i="0" u="sng" dirty="0">
                <a:effectLst/>
                <a:latin typeface="Source Sans Pro" panose="020B0503030403020204" pitchFamily="34" charset="0"/>
              </a:rPr>
              <a:t> GB GPURAM </a:t>
            </a:r>
            <a:endParaRPr lang="en-US" b="0" i="0" u="sng" dirty="0">
              <a:effectLst/>
              <a:latin typeface="Source Sans Pro" panose="020B0503030403020204" pitchFamily="34" charset="0"/>
            </a:endParaRPr>
          </a:p>
          <a:p>
            <a:pPr lvl="1"/>
            <a:r>
              <a:rPr lang="en-US" u="sng" dirty="0">
                <a:latin typeface="Source Sans Pro" panose="020B0503030403020204" pitchFamily="34" charset="0"/>
              </a:rPr>
              <a:t>we used NVIDIA T4 with 16 GB GRAM</a:t>
            </a:r>
          </a:p>
          <a:p>
            <a:pPr lvl="2"/>
            <a:r>
              <a:rPr lang="en-US" u="sng" dirty="0">
                <a:latin typeface="Source Sans Pro" panose="020B0503030403020204" pitchFamily="34" charset="0"/>
              </a:rPr>
              <a:t>used GRAM: 5.4 GB</a:t>
            </a:r>
          </a:p>
          <a:p>
            <a:pPr lvl="2"/>
            <a:r>
              <a:rPr lang="en-US" u="sng" dirty="0">
                <a:latin typeface="Source Sans Pro" panose="020B0503030403020204" pitchFamily="34" charset="0"/>
              </a:rPr>
              <a:t>quantization: LLM 4 bits, processing in 16 bits</a:t>
            </a:r>
            <a:endParaRPr lang="cs-CZ" b="0" i="0" u="sng" dirty="0">
              <a:effectLst/>
              <a:latin typeface="Source Sans Pro" panose="020B0503030403020204" pitchFamily="34" charset="0"/>
            </a:endParaRPr>
          </a:p>
          <a:p>
            <a:r>
              <a:rPr lang="cs-CZ" b="0" u="sng" dirty="0" err="1">
                <a:latin typeface="Source Sans Pro" panose="020B0503030403020204" pitchFamily="34" charset="0"/>
              </a:rPr>
              <a:t>Bigger</a:t>
            </a:r>
            <a:r>
              <a:rPr lang="cs-CZ" b="0" u="sng" dirty="0">
                <a:latin typeface="Source Sans Pro" panose="020B0503030403020204" pitchFamily="34" charset="0"/>
              </a:rPr>
              <a:t> model Mixtral-8x7B: </a:t>
            </a:r>
            <a:r>
              <a:rPr lang="en-US" b="0" u="sng" dirty="0">
                <a:latin typeface="Source Sans Pro" panose="020B0503030403020204" pitchFamily="34" charset="0"/>
              </a:rPr>
              <a:t>80</a:t>
            </a:r>
            <a:r>
              <a:rPr lang="cs-CZ" b="0" u="sng" dirty="0">
                <a:latin typeface="Source Sans Pro" panose="020B0503030403020204" pitchFamily="34" charset="0"/>
              </a:rPr>
              <a:t> GB (NVIDIA A100)</a:t>
            </a:r>
          </a:p>
          <a:p>
            <a:r>
              <a:rPr lang="en-US" b="0" u="sng" dirty="0">
                <a:latin typeface="Source Sans Pro" panose="020B0503030403020204" pitchFamily="34" charset="0"/>
              </a:rPr>
              <a:t>Response time in seconds</a:t>
            </a:r>
          </a:p>
          <a:p>
            <a:pPr lvl="1"/>
            <a:r>
              <a:rPr lang="en-US" b="0" i="0" u="sng" dirty="0">
                <a:effectLst/>
                <a:latin typeface="Source Sans Pro" panose="020B0503030403020204" pitchFamily="34" charset="0"/>
              </a:rPr>
              <a:t>6.5 s (Which protocol can be used to transfer files?) </a:t>
            </a:r>
            <a:endParaRPr lang="en-US" b="0" u="sng" dirty="0">
              <a:latin typeface="Source Sans Pro" panose="020B0503030403020204" pitchFamily="34" charset="0"/>
            </a:endParaRPr>
          </a:p>
          <a:p>
            <a:r>
              <a:rPr lang="cs-CZ" b="0" u="sng" dirty="0">
                <a:latin typeface="Source Sans Pro" panose="020B0503030403020204" pitchFamily="34" charset="0"/>
              </a:rPr>
              <a:t>Response </a:t>
            </a:r>
            <a:r>
              <a:rPr lang="cs-CZ" b="0" u="sng" dirty="0" err="1">
                <a:latin typeface="Source Sans Pro" panose="020B0503030403020204" pitchFamily="34" charset="0"/>
              </a:rPr>
              <a:t>when</a:t>
            </a:r>
            <a:r>
              <a:rPr lang="cs-CZ" b="0" u="sng" dirty="0">
                <a:latin typeface="Source Sans Pro" panose="020B0503030403020204" pitchFamily="34" charset="0"/>
              </a:rPr>
              <a:t> </a:t>
            </a:r>
            <a:r>
              <a:rPr lang="cs-CZ" b="0" u="sng" dirty="0" err="1">
                <a:latin typeface="Source Sans Pro" panose="020B0503030403020204" pitchFamily="34" charset="0"/>
              </a:rPr>
              <a:t>running</a:t>
            </a:r>
            <a:r>
              <a:rPr lang="cs-CZ" b="0" u="sng" dirty="0">
                <a:latin typeface="Source Sans Pro" panose="020B0503030403020204" pitchFamily="34" charset="0"/>
              </a:rPr>
              <a:t> on CPU </a:t>
            </a:r>
            <a:r>
              <a:rPr lang="cs-CZ" b="0" u="sng" dirty="0" err="1">
                <a:latin typeface="Source Sans Pro" panose="020B0503030403020204" pitchFamily="34" charset="0"/>
              </a:rPr>
              <a:t>only</a:t>
            </a:r>
            <a:r>
              <a:rPr lang="cs-CZ" b="0" u="sng" dirty="0">
                <a:latin typeface="Source Sans Pro" panose="020B0503030403020204" pitchFamily="34" charset="0"/>
              </a:rPr>
              <a:t>: many </a:t>
            </a:r>
            <a:r>
              <a:rPr lang="cs-CZ" b="0" u="sng" dirty="0" err="1">
                <a:latin typeface="Source Sans Pro" panose="020B0503030403020204" pitchFamily="34" charset="0"/>
              </a:rPr>
              <a:t>tens</a:t>
            </a:r>
            <a:r>
              <a:rPr lang="cs-CZ" b="0" u="sng" dirty="0">
                <a:latin typeface="Source Sans Pro" panose="020B0503030403020204" pitchFamily="34" charset="0"/>
              </a:rPr>
              <a:t> of </a:t>
            </a:r>
            <a:r>
              <a:rPr lang="cs-CZ" b="0" u="sng" dirty="0" err="1">
                <a:latin typeface="Source Sans Pro" panose="020B0503030403020204" pitchFamily="34" charset="0"/>
              </a:rPr>
              <a:t>seconds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5650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More EXAMPLES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CEC3D85-81BD-A429-ABAD-834E76A581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944" y="1107083"/>
            <a:ext cx="6180977" cy="406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60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More EXAMPLES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CEC3D85-81BD-A429-ABAD-834E76A581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944" y="1107083"/>
            <a:ext cx="6180977" cy="4061713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18640D4-8A80-0676-5C5C-D484EB8A74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7" r="50767" b="56865"/>
          <a:stretch/>
        </p:blipFill>
        <p:spPr>
          <a:xfrm>
            <a:off x="21564" y="2403227"/>
            <a:ext cx="7602529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59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More EXAMPLES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CEC3D85-81BD-A429-ABAD-834E76A581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944" y="1107083"/>
            <a:ext cx="6180977" cy="4061713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1185427-B54B-DCE0-0729-393536945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3" t="20793" r="767" b="38572"/>
          <a:stretch/>
        </p:blipFill>
        <p:spPr>
          <a:xfrm>
            <a:off x="2015976" y="1081746"/>
            <a:ext cx="795509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92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ChatGPT</a:t>
            </a:r>
            <a:r>
              <a:rPr lang="cs-CZ" dirty="0"/>
              <a:t> </a:t>
            </a:r>
            <a:r>
              <a:rPr lang="en-US" dirty="0"/>
              <a:t>COMPARISON</a:t>
            </a:r>
            <a:endParaRPr lang="cs-CZ" dirty="0"/>
          </a:p>
        </p:txBody>
      </p:sp>
      <p:pic>
        <p:nvPicPr>
          <p:cNvPr id="4" name="Picture 3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FD43A43E-676F-B99D-ECB2-E09BA9BE9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936" y="1179091"/>
            <a:ext cx="6336704" cy="38391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A1B5E2-1CEC-CE99-2086-A80566D4BFB9}"/>
              </a:ext>
            </a:extLst>
          </p:cNvPr>
          <p:cNvSpPr txBox="1"/>
          <p:nvPr/>
        </p:nvSpPr>
        <p:spPr>
          <a:xfrm>
            <a:off x="3168104" y="5067523"/>
            <a:ext cx="315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OpenAI’s GPT-4-turbo model</a:t>
            </a:r>
          </a:p>
        </p:txBody>
      </p:sp>
    </p:spTree>
    <p:extLst>
      <p:ext uri="{BB962C8B-B14F-4D97-AF65-F5344CB8AC3E}">
        <p14:creationId xmlns:p14="http://schemas.microsoft.com/office/powerpoint/2010/main" val="4083122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1152001" y="1656001"/>
            <a:ext cx="8423640" cy="187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cs-CZ" sz="3600" b="1" cap="all" spc="-1" dirty="0" err="1">
                <a:solidFill>
                  <a:srgbClr val="FFFFFF"/>
                </a:solidFill>
                <a:latin typeface="Avenir LT Pro 55 Roman"/>
              </a:rPr>
              <a:t>Summary</a:t>
            </a:r>
            <a:endParaRPr lang="cs-CZ" sz="3600" b="1" cap="all" spc="-1" dirty="0">
              <a:solidFill>
                <a:srgbClr val="FFFFFF"/>
              </a:solidFill>
              <a:latin typeface="Avenir LT Pro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1970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Motivation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791840" y="1251099"/>
            <a:ext cx="3744416" cy="3960440"/>
          </a:xfrm>
        </p:spPr>
        <p:txBody>
          <a:bodyPr>
            <a:normAutofit/>
          </a:bodyPr>
          <a:lstStyle/>
          <a:p>
            <a:r>
              <a:rPr lang="cs-CZ" dirty="0"/>
              <a:t>dCache </a:t>
            </a:r>
            <a:r>
              <a:rPr lang="cs-CZ" dirty="0" err="1"/>
              <a:t>documentation</a:t>
            </a:r>
            <a:r>
              <a:rPr lang="cs-CZ" dirty="0"/>
              <a:t> </a:t>
            </a:r>
            <a:r>
              <a:rPr lang="cs-CZ" dirty="0" err="1"/>
              <a:t>quite</a:t>
            </a:r>
            <a:r>
              <a:rPr lang="cs-CZ" dirty="0"/>
              <a:t> </a:t>
            </a:r>
            <a:r>
              <a:rPr lang="cs-CZ" dirty="0" err="1"/>
              <a:t>complex</a:t>
            </a:r>
            <a:endParaRPr lang="cs-CZ" dirty="0"/>
          </a:p>
          <a:p>
            <a:pPr lvl="1"/>
            <a:r>
              <a:rPr lang="cs-CZ" dirty="0"/>
              <a:t>dCache </a:t>
            </a:r>
            <a:r>
              <a:rPr lang="cs-CZ" dirty="0" err="1"/>
              <a:t>book</a:t>
            </a:r>
            <a:r>
              <a:rPr lang="cs-CZ" dirty="0"/>
              <a:t>, user </a:t>
            </a:r>
            <a:r>
              <a:rPr lang="cs-CZ" dirty="0" err="1"/>
              <a:t>forum</a:t>
            </a:r>
            <a:endParaRPr lang="cs-CZ" dirty="0"/>
          </a:p>
          <a:p>
            <a:r>
              <a:rPr lang="cs-CZ" dirty="0" err="1"/>
              <a:t>Users</a:t>
            </a:r>
            <a:r>
              <a:rPr lang="cs-CZ" dirty="0"/>
              <a:t> </a:t>
            </a:r>
            <a:r>
              <a:rPr lang="cs-CZ" dirty="0" err="1"/>
              <a:t>ask</a:t>
            </a:r>
            <a:r>
              <a:rPr lang="cs-CZ" dirty="0"/>
              <a:t> </a:t>
            </a:r>
            <a:r>
              <a:rPr lang="cs" dirty="0"/>
              <a:t>questions that have already been answered</a:t>
            </a:r>
          </a:p>
          <a:p>
            <a:r>
              <a:rPr lang="cs" dirty="0"/>
              <a:t>Difficult search in the provided documentation</a:t>
            </a:r>
          </a:p>
          <a:p>
            <a:pPr lvl="1"/>
            <a:r>
              <a:rPr lang="cs" dirty="0"/>
              <a:t>Q&amp;A, Book, Users Guide</a:t>
            </a:r>
            <a:endParaRPr lang="cs-CZ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7BA6CA60-D110-ACFC-7596-67623D4F0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857" y="1395116"/>
            <a:ext cx="519076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46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Summary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Publicly available software for user support improvement</a:t>
            </a:r>
            <a:endParaRPr lang="cs-CZ" dirty="0"/>
          </a:p>
          <a:p>
            <a:pPr lvl="1"/>
            <a:r>
              <a:rPr lang="en-US" dirty="0">
                <a:hlinkClick r:id="rId2"/>
              </a:rPr>
              <a:t>https://github.com/jinymusim/Docu-Bot/</a:t>
            </a:r>
            <a:endParaRPr lang="cs-CZ" dirty="0"/>
          </a:p>
          <a:p>
            <a:r>
              <a:rPr lang="cs-CZ" dirty="0" err="1"/>
              <a:t>Private</a:t>
            </a:r>
            <a:r>
              <a:rPr lang="cs-CZ" dirty="0"/>
              <a:t> </a:t>
            </a:r>
            <a:r>
              <a:rPr lang="cs-CZ" dirty="0" err="1"/>
              <a:t>documentation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added</a:t>
            </a:r>
            <a:r>
              <a:rPr lang="cs-CZ" dirty="0"/>
              <a:t> </a:t>
            </a:r>
            <a:r>
              <a:rPr lang="cs-CZ" dirty="0" err="1"/>
              <a:t>without</a:t>
            </a:r>
            <a:r>
              <a:rPr lang="cs-CZ" dirty="0"/>
              <a:t> </a:t>
            </a:r>
            <a:r>
              <a:rPr lang="cs-CZ" dirty="0" err="1"/>
              <a:t>sharing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publicly</a:t>
            </a:r>
            <a:endParaRPr lang="en-US" dirty="0"/>
          </a:p>
          <a:p>
            <a:r>
              <a:rPr lang="en-US" dirty="0"/>
              <a:t>Dedicated LLM instance quite costly</a:t>
            </a:r>
          </a:p>
          <a:p>
            <a:pPr lvl="1"/>
            <a:r>
              <a:rPr lang="en-US" dirty="0"/>
              <a:t>possibility to share it with many other similar bots</a:t>
            </a:r>
          </a:p>
          <a:p>
            <a:r>
              <a:rPr lang="en-US" dirty="0"/>
              <a:t>OpenAI’s ChatGPT fast improvements</a:t>
            </a:r>
            <a:endParaRPr lang="cs-CZ" dirty="0"/>
          </a:p>
          <a:p>
            <a:r>
              <a:rPr lang="cs-CZ" dirty="0" err="1"/>
              <a:t>Running</a:t>
            </a:r>
            <a:r>
              <a:rPr lang="cs-CZ" dirty="0"/>
              <a:t> instance for </a:t>
            </a:r>
            <a:r>
              <a:rPr lang="cs-CZ" dirty="0" err="1"/>
              <a:t>tests</a:t>
            </a:r>
            <a:endParaRPr lang="cs-CZ" dirty="0"/>
          </a:p>
          <a:p>
            <a:pPr lvl="1"/>
            <a:r>
              <a:rPr lang="en-US" dirty="0">
                <a:hlinkClick r:id="rId3"/>
              </a:rPr>
              <a:t>http://78.128.250.22:7860/</a:t>
            </a:r>
            <a:endParaRPr lang="cs-CZ" dirty="0"/>
          </a:p>
          <a:p>
            <a:pPr lvl="1"/>
            <a:r>
              <a:rPr lang="cs-CZ" dirty="0"/>
              <a:t>(for a limited </a:t>
            </a:r>
            <a:r>
              <a:rPr lang="cs-CZ" dirty="0" err="1"/>
              <a:t>time</a:t>
            </a:r>
            <a:r>
              <a:rPr lang="cs-CZ" dirty="0"/>
              <a:t>)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864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1152001" y="1656001"/>
            <a:ext cx="8423640" cy="187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cs-CZ" sz="3600" b="1" cap="all" spc="-1" dirty="0" err="1">
                <a:solidFill>
                  <a:srgbClr val="FFFFFF"/>
                </a:solidFill>
                <a:latin typeface="Avenir LT Pro 55 Roman"/>
              </a:rPr>
              <a:t>Backup</a:t>
            </a:r>
            <a:r>
              <a:rPr lang="cs-CZ" sz="3600" b="1" cap="all" spc="-1" dirty="0">
                <a:solidFill>
                  <a:srgbClr val="FFFFFF"/>
                </a:solidFill>
                <a:latin typeface="Avenir LT Pro 55 Roman"/>
              </a:rPr>
              <a:t> </a:t>
            </a:r>
            <a:r>
              <a:rPr lang="cs-CZ" sz="3600" b="1" cap="all" spc="-1" dirty="0" err="1">
                <a:solidFill>
                  <a:srgbClr val="FFFFFF"/>
                </a:solidFill>
                <a:latin typeface="Avenir LT Pro 55 Roman"/>
              </a:rPr>
              <a:t>slides</a:t>
            </a:r>
            <a:endParaRPr lang="cs-CZ" sz="3600" b="1" cap="all" spc="-1" dirty="0">
              <a:solidFill>
                <a:srgbClr val="FFFFFF"/>
              </a:solidFill>
              <a:latin typeface="Avenir LT Pro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8513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More EXAMPLES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17BFD182-6CBB-A7A6-EF99-DFAC8766E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9581"/>
            <a:ext cx="10080625" cy="307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25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More EXAMPLES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DA04686-E909-8978-22DE-9185D00997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96" y="1323107"/>
            <a:ext cx="7356969" cy="370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83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Configuration</a:t>
            </a:r>
            <a:endParaRPr lang="cs-CZ" dirty="0"/>
          </a:p>
        </p:txBody>
      </p:sp>
      <p:pic>
        <p:nvPicPr>
          <p:cNvPr id="6" name="Picture 5" descr="Screens screenshot of a computer&#10;&#10;Description automatically generated">
            <a:extLst>
              <a:ext uri="{FF2B5EF4-FFF2-40B4-BE49-F238E27FC236}">
                <a16:creationId xmlns:a16="http://schemas.microsoft.com/office/drawing/2014/main" id="{CECD3B46-D915-B641-F033-1917D6F137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97" r="49255"/>
          <a:stretch/>
        </p:blipFill>
        <p:spPr>
          <a:xfrm>
            <a:off x="2003213" y="2259211"/>
            <a:ext cx="4906566" cy="139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57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1152001" y="1656001"/>
            <a:ext cx="8423640" cy="187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cs-CZ" sz="3600" b="1" cap="all" spc="-1" dirty="0">
                <a:solidFill>
                  <a:srgbClr val="FFFFFF"/>
                </a:solidFill>
                <a:latin typeface="Avenir LT Pro 55 Roman"/>
              </a:rPr>
              <a:t>AI </a:t>
            </a:r>
            <a:r>
              <a:rPr lang="cs-CZ" sz="3600" b="1" cap="all" spc="-1" dirty="0" err="1">
                <a:solidFill>
                  <a:srgbClr val="FFFFFF"/>
                </a:solidFill>
                <a:latin typeface="Avenir LT Pro 55 Roman"/>
              </a:rPr>
              <a:t>based</a:t>
            </a:r>
            <a:r>
              <a:rPr lang="cs-CZ" sz="3600" b="1" cap="all" spc="-1" dirty="0">
                <a:solidFill>
                  <a:srgbClr val="FFFFFF"/>
                </a:solidFill>
                <a:latin typeface="Avenir LT Pro 55 Roman"/>
              </a:rPr>
              <a:t> </a:t>
            </a:r>
            <a:r>
              <a:rPr lang="cs-CZ" sz="3600" b="1" cap="all" spc="-1" dirty="0" err="1">
                <a:solidFill>
                  <a:srgbClr val="FFFFFF"/>
                </a:solidFill>
                <a:latin typeface="Avenir LT Pro 55 Roman"/>
              </a:rPr>
              <a:t>solution</a:t>
            </a:r>
            <a:r>
              <a:rPr lang="cs-CZ" sz="3600" b="1" cap="all" spc="-1" dirty="0">
                <a:solidFill>
                  <a:srgbClr val="FFFFFF"/>
                </a:solidFill>
                <a:latin typeface="Avenir LT Pro 55 Roman"/>
              </a:rPr>
              <a:t>:</a:t>
            </a:r>
          </a:p>
          <a:p>
            <a:endParaRPr lang="cs-CZ" sz="3600" b="1" cap="all" spc="-1" dirty="0">
              <a:solidFill>
                <a:srgbClr val="FFFFFF"/>
              </a:solidFill>
              <a:latin typeface="Avenir LT Pro 55 Roman"/>
            </a:endParaRPr>
          </a:p>
          <a:p>
            <a:r>
              <a:rPr lang="cs-CZ" sz="3600" b="1" cap="all" spc="-1" dirty="0" err="1">
                <a:solidFill>
                  <a:srgbClr val="FFFFFF"/>
                </a:solidFill>
                <a:latin typeface="Avenir LT Pro 55 Roman"/>
              </a:rPr>
              <a:t>Retrieval</a:t>
            </a:r>
            <a:r>
              <a:rPr lang="cs-CZ" sz="3600" b="1" cap="all" spc="-1" dirty="0">
                <a:solidFill>
                  <a:srgbClr val="FFFFFF"/>
                </a:solidFill>
                <a:latin typeface="Avenir LT Pro 55 Roman"/>
              </a:rPr>
              <a:t> </a:t>
            </a:r>
            <a:r>
              <a:rPr lang="cs-CZ" sz="3600" b="1" cap="all" spc="-1" dirty="0" err="1">
                <a:solidFill>
                  <a:srgbClr val="FFFFFF"/>
                </a:solidFill>
                <a:latin typeface="Avenir LT Pro 55 Roman"/>
              </a:rPr>
              <a:t>Augmented</a:t>
            </a:r>
            <a:r>
              <a:rPr lang="cs-CZ" sz="3600" b="1" cap="all" spc="-1" dirty="0">
                <a:solidFill>
                  <a:srgbClr val="FFFFFF"/>
                </a:solidFill>
                <a:latin typeface="Avenir LT Pro 55 Roman"/>
              </a:rPr>
              <a:t> </a:t>
            </a:r>
            <a:r>
              <a:rPr lang="cs-CZ" sz="3600" b="1" cap="all" spc="-1" dirty="0" err="1">
                <a:solidFill>
                  <a:srgbClr val="FFFFFF"/>
                </a:solidFill>
                <a:latin typeface="Avenir LT Pro 55 Roman"/>
              </a:rPr>
              <a:t>Generation</a:t>
            </a:r>
            <a:r>
              <a:rPr lang="cs-CZ" sz="3600" b="1" cap="all" spc="-1" dirty="0">
                <a:solidFill>
                  <a:srgbClr val="FFFFFF"/>
                </a:solidFill>
                <a:latin typeface="Avenir LT Pro 55 Roman"/>
              </a:rPr>
              <a:t> (RAG) bot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implementation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Utilize</a:t>
            </a:r>
            <a:r>
              <a:rPr lang="cs-CZ" dirty="0"/>
              <a:t> online </a:t>
            </a:r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repositories</a:t>
            </a:r>
            <a:r>
              <a:rPr lang="cs-CZ" dirty="0"/>
              <a:t> as a source of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a </a:t>
            </a:r>
            <a:r>
              <a:rPr lang="cs-CZ" dirty="0" err="1"/>
              <a:t>product</a:t>
            </a:r>
            <a:endParaRPr lang="cs-CZ" dirty="0"/>
          </a:p>
          <a:p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private</a:t>
            </a:r>
            <a:r>
              <a:rPr lang="cs-CZ" dirty="0"/>
              <a:t> archive of </a:t>
            </a:r>
            <a:r>
              <a:rPr lang="cs-CZ" dirty="0" err="1"/>
              <a:t>emails</a:t>
            </a:r>
            <a:r>
              <a:rPr lang="cs-CZ" dirty="0"/>
              <a:t> to </a:t>
            </a:r>
            <a:r>
              <a:rPr lang="cs-CZ" dirty="0" err="1"/>
              <a:t>dcache-forum</a:t>
            </a:r>
            <a:endParaRPr lang="cs-CZ" dirty="0"/>
          </a:p>
          <a:p>
            <a:r>
              <a:rPr lang="cs-CZ" dirty="0"/>
              <a:t>Use LLM to </a:t>
            </a:r>
            <a:r>
              <a:rPr lang="cs-CZ" dirty="0" err="1"/>
              <a:t>generate</a:t>
            </a:r>
            <a:r>
              <a:rPr lang="cs-CZ" dirty="0"/>
              <a:t> </a:t>
            </a:r>
            <a:r>
              <a:rPr lang="cs-CZ" dirty="0" err="1"/>
              <a:t>answers</a:t>
            </a:r>
            <a:endParaRPr lang="cs-CZ" dirty="0"/>
          </a:p>
          <a:p>
            <a:pPr lvl="1"/>
            <a:r>
              <a:rPr lang="cs-CZ" dirty="0" err="1"/>
              <a:t>mistralai</a:t>
            </a:r>
            <a:r>
              <a:rPr lang="cs-CZ" dirty="0"/>
              <a:t>/Mistral-7B-Instruct-v0.2</a:t>
            </a:r>
          </a:p>
          <a:p>
            <a:pPr lvl="1"/>
            <a:r>
              <a:rPr lang="cs-CZ" dirty="0" err="1"/>
              <a:t>version</a:t>
            </a:r>
            <a:r>
              <a:rPr lang="cs-CZ" dirty="0"/>
              <a:t> with </a:t>
            </a:r>
            <a:r>
              <a:rPr lang="cs-CZ" dirty="0" err="1"/>
              <a:t>OpenAI</a:t>
            </a:r>
            <a:r>
              <a:rPr lang="cs-CZ" dirty="0"/>
              <a:t> </a:t>
            </a:r>
            <a:r>
              <a:rPr lang="cs-CZ" dirty="0" err="1"/>
              <a:t>models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available</a:t>
            </a:r>
            <a:endParaRPr lang="cs-CZ" dirty="0"/>
          </a:p>
          <a:p>
            <a:pPr lvl="2"/>
            <a:r>
              <a:rPr lang="cs-CZ" dirty="0" err="1"/>
              <a:t>must</a:t>
            </a:r>
            <a:r>
              <a:rPr lang="cs-CZ" dirty="0"/>
              <a:t>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payment</a:t>
            </a:r>
            <a:r>
              <a:rPr lang="cs-CZ" dirty="0"/>
              <a:t> </a:t>
            </a:r>
            <a:r>
              <a:rPr lang="cs-CZ" dirty="0" err="1"/>
              <a:t>method</a:t>
            </a:r>
            <a:r>
              <a:rPr lang="cs-CZ" dirty="0"/>
              <a:t> to use API,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tests</a:t>
            </a:r>
            <a:r>
              <a:rPr lang="cs-CZ" dirty="0"/>
              <a:t> &lt; 10 USD</a:t>
            </a:r>
          </a:p>
          <a:p>
            <a:r>
              <a:rPr lang="cs-CZ" dirty="0" err="1"/>
              <a:t>Vectorizer</a:t>
            </a:r>
            <a:r>
              <a:rPr lang="cs-CZ" dirty="0"/>
              <a:t> to 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questions</a:t>
            </a:r>
            <a:endParaRPr lang="cs-CZ" dirty="0"/>
          </a:p>
          <a:p>
            <a:pPr lvl="1"/>
            <a:r>
              <a:rPr lang="cs" dirty="0"/>
              <a:t>sentence-transformers/all-MiniLM-L6-v2</a:t>
            </a:r>
          </a:p>
          <a:p>
            <a:pPr lvl="1" algn="l" rtl="0"/>
            <a:r>
              <a:rPr lang="cs-CZ" dirty="0" err="1"/>
              <a:t>OpenAI</a:t>
            </a:r>
            <a:r>
              <a:rPr lang="cs-CZ" dirty="0"/>
              <a:t> </a:t>
            </a:r>
            <a:r>
              <a:rPr lang="cs-CZ" dirty="0" err="1"/>
              <a:t>vectorizer</a:t>
            </a:r>
            <a:r>
              <a:rPr lang="cs-CZ" dirty="0"/>
              <a:t> text-embeddings-3-small</a:t>
            </a:r>
          </a:p>
          <a:p>
            <a:r>
              <a:rPr lang="cs-CZ" dirty="0" err="1"/>
              <a:t>Custom</a:t>
            </a:r>
            <a:r>
              <a:rPr lang="cs-CZ" dirty="0"/>
              <a:t> </a:t>
            </a:r>
            <a:r>
              <a:rPr lang="cs-CZ" dirty="0" err="1"/>
              <a:t>prompts</a:t>
            </a:r>
            <a:r>
              <a:rPr lang="cs-CZ" dirty="0"/>
              <a:t>, more </a:t>
            </a:r>
            <a:r>
              <a:rPr lang="cs-CZ" dirty="0" err="1"/>
              <a:t>custom</a:t>
            </a:r>
            <a:r>
              <a:rPr lang="cs-CZ" dirty="0"/>
              <a:t> </a:t>
            </a:r>
            <a:r>
              <a:rPr lang="cs-CZ" dirty="0" err="1"/>
              <a:t>documents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7260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Schema</a:t>
            </a:r>
            <a:endParaRPr lang="cs-CZ" dirty="0"/>
          </a:p>
        </p:txBody>
      </p:sp>
      <p:pic>
        <p:nvPicPr>
          <p:cNvPr id="6" name="Google Shape;80;p17">
            <a:extLst>
              <a:ext uri="{FF2B5EF4-FFF2-40B4-BE49-F238E27FC236}">
                <a16:creationId xmlns:a16="http://schemas.microsoft.com/office/drawing/2014/main" id="{B3BB3DC0-90EA-6091-CF89-3DDB37F3F42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11920" y="1251099"/>
            <a:ext cx="7128792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1513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Examples</a:t>
            </a:r>
            <a:endParaRPr lang="cs-CZ" dirty="0"/>
          </a:p>
        </p:txBody>
      </p:sp>
      <p:pic>
        <p:nvPicPr>
          <p:cNvPr id="4" name="Picture 3" descr="Screens screenshot of a computer&#10;&#10;Description automatically generated">
            <a:extLst>
              <a:ext uri="{FF2B5EF4-FFF2-40B4-BE49-F238E27FC236}">
                <a16:creationId xmlns:a16="http://schemas.microsoft.com/office/drawing/2014/main" id="{E4292B55-503E-EAF8-C649-C59DAB7887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96" y="1084043"/>
            <a:ext cx="7272808" cy="426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59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Examples</a:t>
            </a:r>
            <a:endParaRPr lang="cs-CZ" dirty="0"/>
          </a:p>
        </p:txBody>
      </p:sp>
      <p:pic>
        <p:nvPicPr>
          <p:cNvPr id="4" name="Picture 3" descr="Screens screenshot of a computer&#10;&#10;Description automatically generated">
            <a:extLst>
              <a:ext uri="{FF2B5EF4-FFF2-40B4-BE49-F238E27FC236}">
                <a16:creationId xmlns:a16="http://schemas.microsoft.com/office/drawing/2014/main" id="{C42F46E6-E1A9-A2F6-47BA-57D852FEB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04" b="47936"/>
          <a:stretch/>
        </p:blipFill>
        <p:spPr>
          <a:xfrm>
            <a:off x="32359" y="1107083"/>
            <a:ext cx="6942625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74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Examples</a:t>
            </a:r>
            <a:endParaRPr lang="cs-CZ" dirty="0"/>
          </a:p>
        </p:txBody>
      </p:sp>
      <p:pic>
        <p:nvPicPr>
          <p:cNvPr id="4" name="Picture 3" descr="Screens screenshot of a computer&#10;&#10;Description automatically generated">
            <a:extLst>
              <a:ext uri="{FF2B5EF4-FFF2-40B4-BE49-F238E27FC236}">
                <a16:creationId xmlns:a16="http://schemas.microsoft.com/office/drawing/2014/main" id="{C42F46E6-E1A9-A2F6-47BA-57D852FEB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04" b="47936"/>
          <a:stretch/>
        </p:blipFill>
        <p:spPr>
          <a:xfrm>
            <a:off x="32359" y="1107083"/>
            <a:ext cx="6942625" cy="4248472"/>
          </a:xfrm>
          <a:prstGeom prst="rect">
            <a:avLst/>
          </a:prstGeom>
        </p:spPr>
      </p:pic>
      <p:pic>
        <p:nvPicPr>
          <p:cNvPr id="5" name="Picture 4" descr="Screens screenshot of a computer&#10;&#10;Description automatically generated">
            <a:extLst>
              <a:ext uri="{FF2B5EF4-FFF2-40B4-BE49-F238E27FC236}">
                <a16:creationId xmlns:a16="http://schemas.microsoft.com/office/drawing/2014/main" id="{1A4D8EA4-F2BD-8AAC-1DBC-322CAFE11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0635" b="23333"/>
          <a:stretch/>
        </p:blipFill>
        <p:spPr>
          <a:xfrm>
            <a:off x="4319985" y="893879"/>
            <a:ext cx="5760640" cy="446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38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Examples</a:t>
            </a:r>
            <a:endParaRPr lang="cs-CZ" dirty="0"/>
          </a:p>
        </p:txBody>
      </p:sp>
      <p:pic>
        <p:nvPicPr>
          <p:cNvPr id="4" name="Picture 3" descr="Screens screenshot of a computer&#10;&#10;Description automatically generated">
            <a:extLst>
              <a:ext uri="{FF2B5EF4-FFF2-40B4-BE49-F238E27FC236}">
                <a16:creationId xmlns:a16="http://schemas.microsoft.com/office/drawing/2014/main" id="{C42F46E6-E1A9-A2F6-47BA-57D852FEB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04" b="47936"/>
          <a:stretch/>
        </p:blipFill>
        <p:spPr>
          <a:xfrm>
            <a:off x="32359" y="1107083"/>
            <a:ext cx="6942625" cy="4248472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0BE81589-9143-EDDE-8C5D-15D3E9D47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1904" b="25078"/>
          <a:stretch/>
        </p:blipFill>
        <p:spPr>
          <a:xfrm>
            <a:off x="4076508" y="1018800"/>
            <a:ext cx="6029933" cy="44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86777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ní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ulní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</TotalTime>
  <Words>315</Words>
  <Application>Microsoft Office PowerPoint</Application>
  <PresentationFormat>Custom</PresentationFormat>
  <Paragraphs>62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Aptos</vt:lpstr>
      <vt:lpstr>Arial</vt:lpstr>
      <vt:lpstr>Avenir LT Pro 55 Roman</vt:lpstr>
      <vt:lpstr>Source Sans Pro</vt:lpstr>
      <vt:lpstr>Wingdings</vt:lpstr>
      <vt:lpstr>Standardní</vt:lpstr>
      <vt:lpstr>Titulní</vt:lpstr>
      <vt:lpstr>PowerPoint Presentation</vt:lpstr>
      <vt:lpstr>Motivation</vt:lpstr>
      <vt:lpstr>PowerPoint Presentation</vt:lpstr>
      <vt:lpstr>implementation</vt:lpstr>
      <vt:lpstr>Schema</vt:lpstr>
      <vt:lpstr>Examples</vt:lpstr>
      <vt:lpstr>Examples</vt:lpstr>
      <vt:lpstr>Examples</vt:lpstr>
      <vt:lpstr>Examples</vt:lpstr>
      <vt:lpstr>Configuration</vt:lpstr>
      <vt:lpstr>Configuration</vt:lpstr>
      <vt:lpstr>Configuration</vt:lpstr>
      <vt:lpstr>PowerPoint Presentation</vt:lpstr>
      <vt:lpstr>Hardware and Performance</vt:lpstr>
      <vt:lpstr>More EXAMPLES</vt:lpstr>
      <vt:lpstr>More EXAMPLES</vt:lpstr>
      <vt:lpstr>More EXAMPLES</vt:lpstr>
      <vt:lpstr>ChatGPT COMPARISON</vt:lpstr>
      <vt:lpstr>PowerPoint Presentation</vt:lpstr>
      <vt:lpstr>Summary</vt:lpstr>
      <vt:lpstr>PowerPoint Presentation</vt:lpstr>
      <vt:lpstr>More EXAMPLES</vt:lpstr>
      <vt:lpstr>More EXAMPLES</vt:lpstr>
      <vt:lpstr>Configuration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/>
  <dc:description/>
  <cp:lastModifiedBy>Jiri Chudoba</cp:lastModifiedBy>
  <cp:revision>29</cp:revision>
  <dcterms:created xsi:type="dcterms:W3CDTF">2017-11-21T13:53:20Z</dcterms:created>
  <dcterms:modified xsi:type="dcterms:W3CDTF">2024-09-30T11:11:07Z</dcterms:modified>
  <dc:language>cs-CZ</dc:language>
</cp:coreProperties>
</file>