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 id="2147483651" r:id="rId4"/>
    <p:sldMasterId id="2147483654"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Lst>
  <p:sldSz cy="6858000" cx="12192000"/>
  <p:notesSz cx="6858000" cy="9144000"/>
  <p:embeddedFontLst>
    <p:embeddedFont>
      <p:font typeface="Helvetica Neue"/>
      <p:regular r:id="rId26"/>
      <p:bold r:id="rId27"/>
      <p:italic r:id="rId28"/>
      <p:boldItalic r:id="rId29"/>
    </p:embeddedFont>
    <p:embeddedFont>
      <p:font typeface="Arial Black"/>
      <p:regular r:id="rId3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31" roundtripDataSignature="AMtx7mh046MfO4zA7ZSGiLl/iBCGSjQsY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slideMaster" Target="slideMasters/slideMaster2.xml"/><Relationship Id="rId9" Type="http://schemas.openxmlformats.org/officeDocument/2006/relationships/slide" Target="slides/slide3.xml"/><Relationship Id="rId26" Type="http://schemas.openxmlformats.org/officeDocument/2006/relationships/font" Target="fonts/HelveticaNeue-regular.fntdata"/><Relationship Id="rId25" Type="http://schemas.openxmlformats.org/officeDocument/2006/relationships/slide" Target="slides/slide19.xml"/><Relationship Id="rId28" Type="http://schemas.openxmlformats.org/officeDocument/2006/relationships/font" Target="fonts/HelveticaNeue-italic.fntdata"/><Relationship Id="rId27" Type="http://schemas.openxmlformats.org/officeDocument/2006/relationships/font" Target="fonts/HelveticaNeue-bold.fntdata"/><Relationship Id="rId5" Type="http://schemas.openxmlformats.org/officeDocument/2006/relationships/slideMaster" Target="slideMasters/slideMaster3.xml"/><Relationship Id="rId6" Type="http://schemas.openxmlformats.org/officeDocument/2006/relationships/notesMaster" Target="notesMasters/notesMaster1.xml"/><Relationship Id="rId29" Type="http://schemas.openxmlformats.org/officeDocument/2006/relationships/font" Target="fonts/HelveticaNeue-boldItalic.fntdata"/><Relationship Id="rId7" Type="http://schemas.openxmlformats.org/officeDocument/2006/relationships/slide" Target="slides/slide1.xml"/><Relationship Id="rId8" Type="http://schemas.openxmlformats.org/officeDocument/2006/relationships/slide" Target="slides/slide2.xml"/><Relationship Id="rId31" Type="http://customschemas.google.com/relationships/presentationmetadata" Target="metadata"/><Relationship Id="rId30" Type="http://schemas.openxmlformats.org/officeDocument/2006/relationships/font" Target="fonts/ArialBlack-regular.fntdata"/><Relationship Id="rId11" Type="http://schemas.openxmlformats.org/officeDocument/2006/relationships/slide" Target="slides/slide5.xml"/><Relationship Id="rId10" Type="http://schemas.openxmlformats.org/officeDocument/2006/relationships/slide" Target="slides/slide4.xml"/><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it-IT"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 name="Shape 32"/>
        <p:cNvGrpSpPr/>
        <p:nvPr/>
      </p:nvGrpSpPr>
      <p:grpSpPr>
        <a:xfrm>
          <a:off x="0" y="0"/>
          <a:ext cx="0" cy="0"/>
          <a:chOff x="0" y="0"/>
          <a:chExt cx="0" cy="0"/>
        </a:xfrm>
      </p:grpSpPr>
      <p:sp>
        <p:nvSpPr>
          <p:cNvPr id="33" name="Google Shape;33;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 name="Google Shape;34;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 name="Google Shape;35;p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 name="Shape 136"/>
        <p:cNvGrpSpPr/>
        <p:nvPr/>
      </p:nvGrpSpPr>
      <p:grpSpPr>
        <a:xfrm>
          <a:off x="0" y="0"/>
          <a:ext cx="0" cy="0"/>
          <a:chOff x="0" y="0"/>
          <a:chExt cx="0" cy="0"/>
        </a:xfrm>
      </p:grpSpPr>
      <p:sp>
        <p:nvSpPr>
          <p:cNvPr id="137" name="Google Shape;137;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8" name="Google Shape;138;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a:p>
        </p:txBody>
      </p:sp>
      <p:sp>
        <p:nvSpPr>
          <p:cNvPr id="139" name="Google Shape;139;p1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1200"/>
              <a:buFont typeface="Calibri"/>
              <a:buNone/>
            </a:pPr>
            <a:fld id="{00000000-1234-1234-1234-123412341234}" type="slidenum">
              <a:rPr lang="it-IT"/>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 name="Shape 145"/>
        <p:cNvGrpSpPr/>
        <p:nvPr/>
      </p:nvGrpSpPr>
      <p:grpSpPr>
        <a:xfrm>
          <a:off x="0" y="0"/>
          <a:ext cx="0" cy="0"/>
          <a:chOff x="0" y="0"/>
          <a:chExt cx="0" cy="0"/>
        </a:xfrm>
      </p:grpSpPr>
      <p:sp>
        <p:nvSpPr>
          <p:cNvPr id="146" name="Google Shape;146;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7" name="Google Shape;147;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a:p>
        </p:txBody>
      </p:sp>
      <p:sp>
        <p:nvSpPr>
          <p:cNvPr id="148" name="Google Shape;148;p1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1200"/>
              <a:buFont typeface="Calibri"/>
              <a:buNone/>
            </a:pPr>
            <a:fld id="{00000000-1234-1234-1234-123412341234}" type="slidenum">
              <a:rPr lang="it-IT"/>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161" name="Google Shape;161;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rmAutofit/>
          </a:bodyPr>
          <a:lstStyle/>
          <a:p>
            <a:pPr indent="0" lvl="0" marL="0" marR="0" rtl="0" algn="just">
              <a:lnSpc>
                <a:spcPct val="140000"/>
              </a:lnSpc>
              <a:spcBef>
                <a:spcPts val="0"/>
              </a:spcBef>
              <a:spcAft>
                <a:spcPts val="0"/>
              </a:spcAft>
              <a:buClr>
                <a:schemeClr val="dk1"/>
              </a:buClr>
              <a:buSzPts val="1665"/>
              <a:buFont typeface="Calibri"/>
              <a:buNone/>
            </a:pPr>
            <a:r>
              <a:t/>
            </a:r>
            <a:endParaRPr sz="1665">
              <a:latin typeface="Arial"/>
              <a:ea typeface="Arial"/>
              <a:cs typeface="Arial"/>
              <a:sym typeface="Arial"/>
            </a:endParaRPr>
          </a:p>
        </p:txBody>
      </p:sp>
      <p:sp>
        <p:nvSpPr>
          <p:cNvPr id="162" name="Google Shape;162;p1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it-IT"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 name="Shape 167"/>
        <p:cNvGrpSpPr/>
        <p:nvPr/>
      </p:nvGrpSpPr>
      <p:grpSpPr>
        <a:xfrm>
          <a:off x="0" y="0"/>
          <a:ext cx="0" cy="0"/>
          <a:chOff x="0" y="0"/>
          <a:chExt cx="0" cy="0"/>
        </a:xfrm>
      </p:grpSpPr>
      <p:sp>
        <p:nvSpPr>
          <p:cNvPr id="168" name="Google Shape;168;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169" name="Google Shape;169;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rmAutofit/>
          </a:bodyPr>
          <a:lstStyle/>
          <a:p>
            <a:pPr indent="0" lvl="0" marL="0" rtl="0" algn="just">
              <a:lnSpc>
                <a:spcPct val="130000"/>
              </a:lnSpc>
              <a:spcBef>
                <a:spcPts val="0"/>
              </a:spcBef>
              <a:spcAft>
                <a:spcPts val="0"/>
              </a:spcAft>
              <a:buNone/>
            </a:pPr>
            <a:r>
              <a:t/>
            </a:r>
            <a:endParaRPr sz="1125">
              <a:latin typeface="Arial"/>
              <a:ea typeface="Arial"/>
              <a:cs typeface="Arial"/>
              <a:sym typeface="Arial"/>
            </a:endParaRPr>
          </a:p>
        </p:txBody>
      </p:sp>
      <p:sp>
        <p:nvSpPr>
          <p:cNvPr id="170" name="Google Shape;170;p1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it-IT"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 name="Shape 174"/>
        <p:cNvGrpSpPr/>
        <p:nvPr/>
      </p:nvGrpSpPr>
      <p:grpSpPr>
        <a:xfrm>
          <a:off x="0" y="0"/>
          <a:ext cx="0" cy="0"/>
          <a:chOff x="0" y="0"/>
          <a:chExt cx="0" cy="0"/>
        </a:xfrm>
      </p:grpSpPr>
      <p:sp>
        <p:nvSpPr>
          <p:cNvPr id="175" name="Google Shape;175;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6" name="Google Shape;176;p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7" name="Google Shape;177;p1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 name="Shape 180"/>
        <p:cNvGrpSpPr/>
        <p:nvPr/>
      </p:nvGrpSpPr>
      <p:grpSpPr>
        <a:xfrm>
          <a:off x="0" y="0"/>
          <a:ext cx="0" cy="0"/>
          <a:chOff x="0" y="0"/>
          <a:chExt cx="0" cy="0"/>
        </a:xfrm>
      </p:grpSpPr>
      <p:sp>
        <p:nvSpPr>
          <p:cNvPr id="181" name="Google Shape;181;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2" name="Google Shape;182;p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t/>
            </a:r>
            <a:endParaRPr/>
          </a:p>
        </p:txBody>
      </p:sp>
      <p:sp>
        <p:nvSpPr>
          <p:cNvPr id="183" name="Google Shape;183;p1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1200"/>
              <a:buFont typeface="Calibri"/>
              <a:buNone/>
            </a:pPr>
            <a:fld id="{00000000-1234-1234-1234-123412341234}" type="slidenum">
              <a:rPr lang="it-IT"/>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 name="Shape 190"/>
        <p:cNvGrpSpPr/>
        <p:nvPr/>
      </p:nvGrpSpPr>
      <p:grpSpPr>
        <a:xfrm>
          <a:off x="0" y="0"/>
          <a:ext cx="0" cy="0"/>
          <a:chOff x="0" y="0"/>
          <a:chExt cx="0" cy="0"/>
        </a:xfrm>
      </p:grpSpPr>
      <p:sp>
        <p:nvSpPr>
          <p:cNvPr id="191" name="Google Shape;191;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2" name="Google Shape;192;p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b="0" i="0" sz="1800" u="none" strike="noStrike">
              <a:solidFill>
                <a:srgbClr val="2C6097"/>
              </a:solidFill>
              <a:latin typeface="Calibri"/>
              <a:ea typeface="Calibri"/>
              <a:cs typeface="Calibri"/>
              <a:sym typeface="Calibri"/>
            </a:endParaRPr>
          </a:p>
        </p:txBody>
      </p:sp>
      <p:sp>
        <p:nvSpPr>
          <p:cNvPr id="193" name="Google Shape;193;p1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8" name="Shape 208"/>
        <p:cNvGrpSpPr/>
        <p:nvPr/>
      </p:nvGrpSpPr>
      <p:grpSpPr>
        <a:xfrm>
          <a:off x="0" y="0"/>
          <a:ext cx="0" cy="0"/>
          <a:chOff x="0" y="0"/>
          <a:chExt cx="0" cy="0"/>
        </a:xfrm>
      </p:grpSpPr>
      <p:sp>
        <p:nvSpPr>
          <p:cNvPr id="209" name="Google Shape;209;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0" name="Google Shape;210;p1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b="0" i="0" sz="1200" u="none" strike="noStrike">
              <a:solidFill>
                <a:srgbClr val="2C6097"/>
              </a:solidFill>
              <a:latin typeface="Calibri"/>
              <a:ea typeface="Calibri"/>
              <a:cs typeface="Calibri"/>
              <a:sym typeface="Calibri"/>
            </a:endParaRPr>
          </a:p>
        </p:txBody>
      </p:sp>
      <p:sp>
        <p:nvSpPr>
          <p:cNvPr id="211" name="Google Shape;211;p1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2" name="Shape 222"/>
        <p:cNvGrpSpPr/>
        <p:nvPr/>
      </p:nvGrpSpPr>
      <p:grpSpPr>
        <a:xfrm>
          <a:off x="0" y="0"/>
          <a:ext cx="0" cy="0"/>
          <a:chOff x="0" y="0"/>
          <a:chExt cx="0" cy="0"/>
        </a:xfrm>
      </p:grpSpPr>
      <p:sp>
        <p:nvSpPr>
          <p:cNvPr id="223" name="Google Shape;223;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4" name="Google Shape;224;p1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b="0" i="0" sz="1200" u="none" strike="noStrike">
              <a:solidFill>
                <a:srgbClr val="2C6097"/>
              </a:solidFill>
              <a:latin typeface="Calibri"/>
              <a:ea typeface="Calibri"/>
              <a:cs typeface="Calibri"/>
              <a:sym typeface="Calibri"/>
            </a:endParaRPr>
          </a:p>
        </p:txBody>
      </p:sp>
      <p:sp>
        <p:nvSpPr>
          <p:cNvPr id="225" name="Google Shape;225;p1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7" name="Shape 237"/>
        <p:cNvGrpSpPr/>
        <p:nvPr/>
      </p:nvGrpSpPr>
      <p:grpSpPr>
        <a:xfrm>
          <a:off x="0" y="0"/>
          <a:ext cx="0" cy="0"/>
          <a:chOff x="0" y="0"/>
          <a:chExt cx="0" cy="0"/>
        </a:xfrm>
      </p:grpSpPr>
      <p:sp>
        <p:nvSpPr>
          <p:cNvPr id="238" name="Google Shape;238;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9" name="Google Shape;239;p1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b="0" i="0" sz="1800" u="none" strike="noStrike">
              <a:solidFill>
                <a:srgbClr val="2C6097"/>
              </a:solidFill>
              <a:latin typeface="Calibri"/>
              <a:ea typeface="Calibri"/>
              <a:cs typeface="Calibri"/>
              <a:sym typeface="Calibri"/>
            </a:endParaRPr>
          </a:p>
        </p:txBody>
      </p:sp>
      <p:sp>
        <p:nvSpPr>
          <p:cNvPr id="240" name="Google Shape;240;p1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 name="Shape 45"/>
        <p:cNvGrpSpPr/>
        <p:nvPr/>
      </p:nvGrpSpPr>
      <p:grpSpPr>
        <a:xfrm>
          <a:off x="0" y="0"/>
          <a:ext cx="0" cy="0"/>
          <a:chOff x="0" y="0"/>
          <a:chExt cx="0" cy="0"/>
        </a:xfrm>
      </p:grpSpPr>
      <p:sp>
        <p:nvSpPr>
          <p:cNvPr id="46" name="Google Shape;46;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 name="Google Shape;47;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400"/>
              </a:spcBef>
              <a:spcAft>
                <a:spcPts val="0"/>
              </a:spcAft>
              <a:buClr>
                <a:schemeClr val="dk1"/>
              </a:buClr>
              <a:buSzPts val="1800"/>
              <a:buFont typeface="Calibri"/>
              <a:buNone/>
            </a:pPr>
            <a:r>
              <a:t/>
            </a:r>
            <a:endParaRPr b="0" i="0" sz="1800" u="none" strike="noStrike">
              <a:solidFill>
                <a:srgbClr val="000000"/>
              </a:solidFill>
              <a:latin typeface="Calibri"/>
              <a:ea typeface="Calibri"/>
              <a:cs typeface="Calibri"/>
              <a:sym typeface="Calibri"/>
            </a:endParaRPr>
          </a:p>
        </p:txBody>
      </p:sp>
      <p:sp>
        <p:nvSpPr>
          <p:cNvPr id="48" name="Google Shape;48;p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1200"/>
              <a:buFont typeface="Calibri"/>
              <a:buNone/>
            </a:pPr>
            <a:fld id="{00000000-1234-1234-1234-123412341234}" type="slidenum">
              <a:rPr lang="it-IT"/>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 name="Shape 55"/>
        <p:cNvGrpSpPr/>
        <p:nvPr/>
      </p:nvGrpSpPr>
      <p:grpSpPr>
        <a:xfrm>
          <a:off x="0" y="0"/>
          <a:ext cx="0" cy="0"/>
          <a:chOff x="0" y="0"/>
          <a:chExt cx="0" cy="0"/>
        </a:xfrm>
      </p:grpSpPr>
      <p:sp>
        <p:nvSpPr>
          <p:cNvPr id="56" name="Google Shape;56;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7" name="Google Shape;57;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a:p>
        </p:txBody>
      </p:sp>
      <p:sp>
        <p:nvSpPr>
          <p:cNvPr id="58" name="Google Shape;58;p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1200"/>
              <a:buFont typeface="Calibri"/>
              <a:buNone/>
            </a:pPr>
            <a:fld id="{00000000-1234-1234-1234-123412341234}" type="slidenum">
              <a:rPr lang="it-IT"/>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 name="Shape 65"/>
        <p:cNvGrpSpPr/>
        <p:nvPr/>
      </p:nvGrpSpPr>
      <p:grpSpPr>
        <a:xfrm>
          <a:off x="0" y="0"/>
          <a:ext cx="0" cy="0"/>
          <a:chOff x="0" y="0"/>
          <a:chExt cx="0" cy="0"/>
        </a:xfrm>
      </p:grpSpPr>
      <p:sp>
        <p:nvSpPr>
          <p:cNvPr id="66" name="Google Shape;66;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7" name="Google Shape;67;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68" name="Google Shape;68;p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1200"/>
              <a:buFont typeface="Calibri"/>
              <a:buNone/>
            </a:pPr>
            <a:fld id="{00000000-1234-1234-1234-123412341234}" type="slidenum">
              <a:rPr lang="it-IT"/>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 name="Shape 74"/>
        <p:cNvGrpSpPr/>
        <p:nvPr/>
      </p:nvGrpSpPr>
      <p:grpSpPr>
        <a:xfrm>
          <a:off x="0" y="0"/>
          <a:ext cx="0" cy="0"/>
          <a:chOff x="0" y="0"/>
          <a:chExt cx="0" cy="0"/>
        </a:xfrm>
      </p:grpSpPr>
      <p:sp>
        <p:nvSpPr>
          <p:cNvPr id="75" name="Google Shape;75;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6" name="Google Shape;76;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7" name="Google Shape;77;p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 name="Shape 86"/>
        <p:cNvGrpSpPr/>
        <p:nvPr/>
      </p:nvGrpSpPr>
      <p:grpSpPr>
        <a:xfrm>
          <a:off x="0" y="0"/>
          <a:ext cx="0" cy="0"/>
          <a:chOff x="0" y="0"/>
          <a:chExt cx="0" cy="0"/>
        </a:xfrm>
      </p:grpSpPr>
      <p:sp>
        <p:nvSpPr>
          <p:cNvPr id="87" name="Google Shape;87;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8" name="Google Shape;88;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89" name="Google Shape;89;p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 name="Shape 111"/>
        <p:cNvGrpSpPr/>
        <p:nvPr/>
      </p:nvGrpSpPr>
      <p:grpSpPr>
        <a:xfrm>
          <a:off x="0" y="0"/>
          <a:ext cx="0" cy="0"/>
          <a:chOff x="0" y="0"/>
          <a:chExt cx="0" cy="0"/>
        </a:xfrm>
      </p:grpSpPr>
      <p:sp>
        <p:nvSpPr>
          <p:cNvPr id="112" name="Google Shape;112;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3" name="Google Shape;113;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4" name="Google Shape;114;p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 name="Shape 118"/>
        <p:cNvGrpSpPr/>
        <p:nvPr/>
      </p:nvGrpSpPr>
      <p:grpSpPr>
        <a:xfrm>
          <a:off x="0" y="0"/>
          <a:ext cx="0" cy="0"/>
          <a:chOff x="0" y="0"/>
          <a:chExt cx="0" cy="0"/>
        </a:xfrm>
      </p:grpSpPr>
      <p:sp>
        <p:nvSpPr>
          <p:cNvPr id="119" name="Google Shape;119;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0" name="Google Shape;120;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1" name="Google Shape;121;p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 name="Shape 126"/>
        <p:cNvGrpSpPr/>
        <p:nvPr/>
      </p:nvGrpSpPr>
      <p:grpSpPr>
        <a:xfrm>
          <a:off x="0" y="0"/>
          <a:ext cx="0" cy="0"/>
          <a:chOff x="0" y="0"/>
          <a:chExt cx="0" cy="0"/>
        </a:xfrm>
      </p:grpSpPr>
      <p:sp>
        <p:nvSpPr>
          <p:cNvPr id="127" name="Google Shape;127;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8" name="Google Shape;128;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a:p>
        </p:txBody>
      </p:sp>
      <p:sp>
        <p:nvSpPr>
          <p:cNvPr id="129" name="Google Shape;129;p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1200"/>
              <a:buFont typeface="Calibri"/>
              <a:buNone/>
            </a:pPr>
            <a:fld id="{00000000-1234-1234-1234-123412341234}" type="slidenum">
              <a:rPr lang="it-IT"/>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apositiva titolo">
  <p:cSld name="Diapositiva titolo">
    <p:spTree>
      <p:nvGrpSpPr>
        <p:cNvPr id="14" name="Shape 14"/>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olo e contenuto">
  <p:cSld name="Titolo e contenuto">
    <p:spTree>
      <p:nvGrpSpPr>
        <p:cNvPr id="15" name="Shape 15"/>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apositiva titolo">
  <p:cSld name="Diapositiva titolo">
    <p:spTree>
      <p:nvGrpSpPr>
        <p:cNvPr id="20" name="Shape 20"/>
        <p:cNvGrpSpPr/>
        <p:nvPr/>
      </p:nvGrpSpPr>
      <p:grpSpPr>
        <a:xfrm>
          <a:off x="0" y="0"/>
          <a:ext cx="0" cy="0"/>
          <a:chOff x="0" y="0"/>
          <a:chExt cx="0" cy="0"/>
        </a:xfrm>
      </p:grpSpPr>
      <p:sp>
        <p:nvSpPr>
          <p:cNvPr id="21" name="Google Shape;21;p23"/>
          <p:cNvSpPr txBox="1"/>
          <p:nvPr>
            <p:ph type="ctrTitle"/>
          </p:nvPr>
        </p:nvSpPr>
        <p:spPr>
          <a:xfrm>
            <a:off x="94210" y="174567"/>
            <a:ext cx="11809616" cy="536936"/>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accent1"/>
              </a:buClr>
              <a:buSzPts val="3000"/>
              <a:buFont typeface="Arial Black"/>
              <a:buNone/>
              <a:defRPr sz="3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ue contenuti" type="twoObj">
  <p:cSld name="TWO_OBJECTS">
    <p:spTree>
      <p:nvGrpSpPr>
        <p:cNvPr id="22" name="Shape 22"/>
        <p:cNvGrpSpPr/>
        <p:nvPr/>
      </p:nvGrpSpPr>
      <p:grpSpPr>
        <a:xfrm>
          <a:off x="0" y="0"/>
          <a:ext cx="0" cy="0"/>
          <a:chOff x="0" y="0"/>
          <a:chExt cx="0" cy="0"/>
        </a:xfrm>
      </p:grpSpPr>
      <p:sp>
        <p:nvSpPr>
          <p:cNvPr id="23" name="Google Shape;23;p24"/>
          <p:cNvSpPr txBox="1"/>
          <p:nvPr>
            <p:ph type="title"/>
          </p:nvPr>
        </p:nvSpPr>
        <p:spPr>
          <a:xfrm>
            <a:off x="397625" y="272696"/>
            <a:ext cx="10965872" cy="6350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4" name="Google Shape;24;p24"/>
          <p:cNvSpPr txBox="1"/>
          <p:nvPr>
            <p:ph idx="1" type="body"/>
          </p:nvPr>
        </p:nvSpPr>
        <p:spPr>
          <a:xfrm>
            <a:off x="609600" y="1600206"/>
            <a:ext cx="5384800" cy="4525963"/>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25" name="Google Shape;25;p24"/>
          <p:cNvSpPr txBox="1"/>
          <p:nvPr>
            <p:ph idx="2" type="body"/>
          </p:nvPr>
        </p:nvSpPr>
        <p:spPr>
          <a:xfrm>
            <a:off x="6197600" y="1600206"/>
            <a:ext cx="5384800" cy="4525963"/>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26" name="Google Shape;26;p24"/>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27" name="Google Shape;27;p24"/>
          <p:cNvSpPr txBox="1"/>
          <p:nvPr>
            <p:ph idx="11" type="ftr"/>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28" name="Google Shape;28;p24"/>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Arial"/>
                <a:ea typeface="Arial"/>
                <a:cs typeface="Arial"/>
                <a:sym typeface="Arial"/>
              </a:defRPr>
            </a:lvl1pPr>
            <a:lvl2pPr indent="0" lvl="1" marL="0" marR="0" rtl="0" algn="l">
              <a:spcBef>
                <a:spcPts val="0"/>
              </a:spcBef>
              <a:buNone/>
              <a:defRPr sz="1800">
                <a:solidFill>
                  <a:schemeClr val="dk1"/>
                </a:solidFill>
                <a:latin typeface="Arial"/>
                <a:ea typeface="Arial"/>
                <a:cs typeface="Arial"/>
                <a:sym typeface="Arial"/>
              </a:defRPr>
            </a:lvl2pPr>
            <a:lvl3pPr indent="0" lvl="2" marL="0" marR="0" rtl="0" algn="l">
              <a:spcBef>
                <a:spcPts val="0"/>
              </a:spcBef>
              <a:buNone/>
              <a:defRPr sz="1800">
                <a:solidFill>
                  <a:schemeClr val="dk1"/>
                </a:solidFill>
                <a:latin typeface="Arial"/>
                <a:ea typeface="Arial"/>
                <a:cs typeface="Arial"/>
                <a:sym typeface="Arial"/>
              </a:defRPr>
            </a:lvl3pPr>
            <a:lvl4pPr indent="0" lvl="3" marL="0" marR="0" rtl="0" algn="l">
              <a:spcBef>
                <a:spcPts val="0"/>
              </a:spcBef>
              <a:buNone/>
              <a:defRPr sz="1800">
                <a:solidFill>
                  <a:schemeClr val="dk1"/>
                </a:solidFill>
                <a:latin typeface="Arial"/>
                <a:ea typeface="Arial"/>
                <a:cs typeface="Arial"/>
                <a:sym typeface="Arial"/>
              </a:defRPr>
            </a:lvl4pPr>
            <a:lvl5pPr indent="0" lvl="4" marL="0" marR="0" rtl="0" algn="l">
              <a:spcBef>
                <a:spcPts val="0"/>
              </a:spcBef>
              <a:buNone/>
              <a:defRPr sz="1800">
                <a:solidFill>
                  <a:schemeClr val="dk1"/>
                </a:solidFill>
                <a:latin typeface="Arial"/>
                <a:ea typeface="Arial"/>
                <a:cs typeface="Arial"/>
                <a:sym typeface="Arial"/>
              </a:defRPr>
            </a:lvl5pPr>
            <a:lvl6pPr indent="0" lvl="5" marL="0" marR="0" rtl="0" algn="l">
              <a:spcBef>
                <a:spcPts val="0"/>
              </a:spcBef>
              <a:buNone/>
              <a:defRPr sz="1800">
                <a:solidFill>
                  <a:schemeClr val="dk1"/>
                </a:solidFill>
                <a:latin typeface="Arial"/>
                <a:ea typeface="Arial"/>
                <a:cs typeface="Arial"/>
                <a:sym typeface="Arial"/>
              </a:defRPr>
            </a:lvl6pPr>
            <a:lvl7pPr indent="0" lvl="6" marL="0" marR="0" rtl="0" algn="l">
              <a:spcBef>
                <a:spcPts val="0"/>
              </a:spcBef>
              <a:buNone/>
              <a:defRPr sz="1800">
                <a:solidFill>
                  <a:schemeClr val="dk1"/>
                </a:solidFill>
                <a:latin typeface="Arial"/>
                <a:ea typeface="Arial"/>
                <a:cs typeface="Arial"/>
                <a:sym typeface="Arial"/>
              </a:defRPr>
            </a:lvl7pPr>
            <a:lvl8pPr indent="0" lvl="7" marL="0" marR="0" rtl="0" algn="l">
              <a:spcBef>
                <a:spcPts val="0"/>
              </a:spcBef>
              <a:buNone/>
              <a:defRPr sz="1800">
                <a:solidFill>
                  <a:schemeClr val="dk1"/>
                </a:solidFill>
                <a:latin typeface="Arial"/>
                <a:ea typeface="Arial"/>
                <a:cs typeface="Arial"/>
                <a:sym typeface="Arial"/>
              </a:defRPr>
            </a:lvl8pPr>
            <a:lvl9pPr indent="0" lvl="8" marL="0" marR="0" rtl="0" algn="l">
              <a:spcBef>
                <a:spcPts val="0"/>
              </a:spcBef>
              <a:buNone/>
              <a:defRPr sz="1800">
                <a:solidFill>
                  <a:schemeClr val="dk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apositiva titolo">
  <p:cSld name="Diapositiva titolo">
    <p:spTree>
      <p:nvGrpSpPr>
        <p:cNvPr id="31" name="Shape 31"/>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image" Target="../media/image41.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theme" Target="../theme/theme2.xml"/></Relationships>
</file>

<file path=ppt/slideMasters/_rels/slideMaster2.xml.rels><?xml version="1.0" encoding="UTF-8" standalone="yes"?><Relationships xmlns="http://schemas.openxmlformats.org/package/2006/relationships"><Relationship Id="rId1" Type="http://schemas.openxmlformats.org/officeDocument/2006/relationships/image" Target="../media/image17.png"/><Relationship Id="rId2" Type="http://schemas.openxmlformats.org/officeDocument/2006/relationships/slideLayout" Target="../slideLayouts/slideLayout3.xml"/><Relationship Id="rId3" Type="http://schemas.openxmlformats.org/officeDocument/2006/relationships/slideLayout" Target="../slideLayouts/slideLayout4.xml"/><Relationship Id="rId4" Type="http://schemas.openxmlformats.org/officeDocument/2006/relationships/theme" Target="../theme/theme3.xml"/></Relationships>
</file>

<file path=ppt/slideMasters/_rels/slideMaster3.xml.rels><?xml version="1.0" encoding="UTF-8" standalone="yes"?><Relationships xmlns="http://schemas.openxmlformats.org/package/2006/relationships"><Relationship Id="rId1" Type="http://schemas.openxmlformats.org/officeDocument/2006/relationships/image" Target="../media/image43.png"/><Relationship Id="rId2" Type="http://schemas.openxmlformats.org/officeDocument/2006/relationships/slideLayout" Target="../slideLayouts/slideLayout5.xml"/><Relationship Id="rId3"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pic>
        <p:nvPicPr>
          <p:cNvPr id="10" name="Google Shape;10;p20"/>
          <p:cNvPicPr preferRelativeResize="0"/>
          <p:nvPr/>
        </p:nvPicPr>
        <p:blipFill rotWithShape="1">
          <a:blip r:embed="rId1">
            <a:alphaModFix/>
          </a:blip>
          <a:srcRect b="0" l="0" r="0" t="0"/>
          <a:stretch/>
        </p:blipFill>
        <p:spPr>
          <a:xfrm>
            <a:off x="0" y="0"/>
            <a:ext cx="12192000" cy="6858000"/>
          </a:xfrm>
          <a:prstGeom prst="rect">
            <a:avLst/>
          </a:prstGeom>
          <a:noFill/>
          <a:ln>
            <a:noFill/>
          </a:ln>
        </p:spPr>
      </p:pic>
      <p:sp>
        <p:nvSpPr>
          <p:cNvPr id="11" name="Google Shape;11;p20"/>
          <p:cNvSpPr txBox="1"/>
          <p:nvPr>
            <p:ph type="title"/>
          </p:nvPr>
        </p:nvSpPr>
        <p:spPr>
          <a:xfrm>
            <a:off x="5834149" y="772449"/>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2" name="Google Shape;12;p20"/>
          <p:cNvSpPr txBox="1"/>
          <p:nvPr>
            <p:ph idx="1" type="body"/>
          </p:nvPr>
        </p:nvSpPr>
        <p:spPr>
          <a:xfrm>
            <a:off x="5684520" y="2416838"/>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3" name="Google Shape;13;p20"/>
          <p:cNvSpPr/>
          <p:nvPr/>
        </p:nvSpPr>
        <p:spPr>
          <a:xfrm>
            <a:off x="4904508" y="0"/>
            <a:ext cx="249382" cy="6858000"/>
          </a:xfrm>
          <a:prstGeom prst="rect">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sldLayoutIdLst>
    <p:sldLayoutId id="2147483649" r:id="rId2"/>
    <p:sldLayoutId id="2147483650" r:id="rId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6" name="Shape 16"/>
        <p:cNvGrpSpPr/>
        <p:nvPr/>
      </p:nvGrpSpPr>
      <p:grpSpPr>
        <a:xfrm>
          <a:off x="0" y="0"/>
          <a:ext cx="0" cy="0"/>
          <a:chOff x="0" y="0"/>
          <a:chExt cx="0" cy="0"/>
        </a:xfrm>
      </p:grpSpPr>
      <p:sp>
        <p:nvSpPr>
          <p:cNvPr id="17" name="Google Shape;17;p22"/>
          <p:cNvSpPr txBox="1"/>
          <p:nvPr>
            <p:ph type="title"/>
          </p:nvPr>
        </p:nvSpPr>
        <p:spPr>
          <a:xfrm>
            <a:off x="397625" y="272696"/>
            <a:ext cx="10965872" cy="635000"/>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accent1"/>
              </a:buClr>
              <a:buSzPts val="2800"/>
              <a:buFont typeface="Arial Black"/>
              <a:buNone/>
              <a:defRPr b="0" i="0" sz="2800" u="none" cap="none" strike="noStrike">
                <a:solidFill>
                  <a:schemeClr val="accent1"/>
                </a:solidFill>
                <a:latin typeface="Arial Black"/>
                <a:ea typeface="Arial Black"/>
                <a:cs typeface="Arial Black"/>
                <a:sym typeface="Arial Black"/>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pic>
        <p:nvPicPr>
          <p:cNvPr id="18" name="Google Shape;18;p22"/>
          <p:cNvPicPr preferRelativeResize="0"/>
          <p:nvPr/>
        </p:nvPicPr>
        <p:blipFill rotWithShape="1">
          <a:blip r:embed="rId1">
            <a:alphaModFix/>
          </a:blip>
          <a:srcRect b="0" l="0" r="0" t="0"/>
          <a:stretch/>
        </p:blipFill>
        <p:spPr>
          <a:xfrm>
            <a:off x="0" y="6223000"/>
            <a:ext cx="12192000" cy="635000"/>
          </a:xfrm>
          <a:prstGeom prst="rect">
            <a:avLst/>
          </a:prstGeom>
          <a:noFill/>
          <a:ln>
            <a:noFill/>
          </a:ln>
        </p:spPr>
      </p:pic>
      <p:sp>
        <p:nvSpPr>
          <p:cNvPr id="19" name="Google Shape;19;p22"/>
          <p:cNvSpPr/>
          <p:nvPr/>
        </p:nvSpPr>
        <p:spPr>
          <a:xfrm>
            <a:off x="0" y="-3273"/>
            <a:ext cx="12192000" cy="61462"/>
          </a:xfrm>
          <a:prstGeom prst="rect">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652" r:id="rId2"/>
    <p:sldLayoutId id="2147483653" r:id="rId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9" name="Shape 29"/>
        <p:cNvGrpSpPr/>
        <p:nvPr/>
      </p:nvGrpSpPr>
      <p:grpSpPr>
        <a:xfrm>
          <a:off x="0" y="0"/>
          <a:ext cx="0" cy="0"/>
          <a:chOff x="0" y="0"/>
          <a:chExt cx="0" cy="0"/>
        </a:xfrm>
      </p:grpSpPr>
      <p:pic>
        <p:nvPicPr>
          <p:cNvPr id="30" name="Google Shape;30;p26"/>
          <p:cNvPicPr preferRelativeResize="0"/>
          <p:nvPr/>
        </p:nvPicPr>
        <p:blipFill rotWithShape="1">
          <a:blip r:embed="rId1">
            <a:alphaModFix/>
          </a:blip>
          <a:srcRect b="0" l="0" r="0" t="0"/>
          <a:stretch/>
        </p:blipFill>
        <p:spPr>
          <a:xfrm>
            <a:off x="0" y="0"/>
            <a:ext cx="12192000" cy="6858000"/>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55" r:id="rId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png"/><Relationship Id="rId4" Type="http://schemas.openxmlformats.org/officeDocument/2006/relationships/image" Target="../media/image1.jpg"/><Relationship Id="rId5"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45.pn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46.png"/><Relationship Id="rId4" Type="http://schemas.openxmlformats.org/officeDocument/2006/relationships/image" Target="../media/image44.png"/><Relationship Id="rId10" Type="http://schemas.openxmlformats.org/officeDocument/2006/relationships/image" Target="../media/image25.png"/><Relationship Id="rId9" Type="http://schemas.openxmlformats.org/officeDocument/2006/relationships/image" Target="../media/image26.png"/><Relationship Id="rId5" Type="http://schemas.openxmlformats.org/officeDocument/2006/relationships/image" Target="../media/image20.png"/><Relationship Id="rId6" Type="http://schemas.openxmlformats.org/officeDocument/2006/relationships/image" Target="../media/image28.png"/><Relationship Id="rId7" Type="http://schemas.openxmlformats.org/officeDocument/2006/relationships/image" Target="../media/image19.png"/><Relationship Id="rId8" Type="http://schemas.openxmlformats.org/officeDocument/2006/relationships/image" Target="../media/image2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 Id="rId3" Type="http://schemas.openxmlformats.org/officeDocument/2006/relationships/image" Target="../media/image2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21.png"/><Relationship Id="rId4" Type="http://schemas.openxmlformats.org/officeDocument/2006/relationships/image" Target="../media/image24.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48.png"/><Relationship Id="rId4" Type="http://schemas.openxmlformats.org/officeDocument/2006/relationships/image" Target="../media/image47.png"/><Relationship Id="rId5" Type="http://schemas.openxmlformats.org/officeDocument/2006/relationships/image" Target="../media/image30.png"/><Relationship Id="rId6" Type="http://schemas.openxmlformats.org/officeDocument/2006/relationships/image" Target="../media/image34.png"/><Relationship Id="rId7" Type="http://schemas.openxmlformats.org/officeDocument/2006/relationships/image" Target="../media/image2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31.png"/><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33.png"/><Relationship Id="rId4" Type="http://schemas.openxmlformats.org/officeDocument/2006/relationships/image" Target="../media/image35.png"/><Relationship Id="rId5" Type="http://schemas.openxmlformats.org/officeDocument/2006/relationships/image" Target="../media/image36.png"/><Relationship Id="rId6" Type="http://schemas.openxmlformats.org/officeDocument/2006/relationships/image" Target="../media/image39.png"/><Relationship Id="rId7" Type="http://schemas.openxmlformats.org/officeDocument/2006/relationships/image" Target="../media/image3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37.png"/><Relationship Id="rId4" Type="http://schemas.openxmlformats.org/officeDocument/2006/relationships/image" Target="../media/image4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15.png"/><Relationship Id="rId4" Type="http://schemas.openxmlformats.org/officeDocument/2006/relationships/image" Target="../media/image3.png"/><Relationship Id="rId5" Type="http://schemas.openxmlformats.org/officeDocument/2006/relationships/image" Target="../media/image1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hyperlink" Target="https://esgf.llnl.gov/working-groups.html" TargetMode="Externa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1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5.jpg"/><Relationship Id="rId4" Type="http://schemas.openxmlformats.org/officeDocument/2006/relationships/image" Target="../media/image4.jpg"/><Relationship Id="rId5" Type="http://schemas.openxmlformats.org/officeDocument/2006/relationships/image" Target="../media/image1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6.png"/><Relationship Id="rId4" Type="http://schemas.openxmlformats.org/officeDocument/2006/relationships/image" Target="../media/image10.png"/><Relationship Id="rId5" Type="http://schemas.openxmlformats.org/officeDocument/2006/relationships/image" Target="../media/image7.png"/><Relationship Id="rId6" Type="http://schemas.openxmlformats.org/officeDocument/2006/relationships/image" Target="../media/image1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4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3.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49.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 name="Shape 36"/>
        <p:cNvGrpSpPr/>
        <p:nvPr/>
      </p:nvGrpSpPr>
      <p:grpSpPr>
        <a:xfrm>
          <a:off x="0" y="0"/>
          <a:ext cx="0" cy="0"/>
          <a:chOff x="0" y="0"/>
          <a:chExt cx="0" cy="0"/>
        </a:xfrm>
      </p:grpSpPr>
      <p:sp>
        <p:nvSpPr>
          <p:cNvPr id="37" name="Google Shape;37;p1"/>
          <p:cNvSpPr txBox="1"/>
          <p:nvPr>
            <p:ph idx="4294967295" type="ctrTitle"/>
          </p:nvPr>
        </p:nvSpPr>
        <p:spPr>
          <a:xfrm>
            <a:off x="5478087" y="1248354"/>
            <a:ext cx="6507967" cy="1209501"/>
          </a:xfrm>
          <a:prstGeom prst="rect">
            <a:avLst/>
          </a:prstGeom>
          <a:noFill/>
          <a:ln>
            <a:noFill/>
          </a:ln>
        </p:spPr>
        <p:txBody>
          <a:bodyPr anchorCtr="0" anchor="ctr" bIns="45700" lIns="91425" spcFirstLastPara="1" rIns="91425" wrap="square" tIns="45700">
            <a:normAutofit fontScale="90000"/>
          </a:bodyPr>
          <a:lstStyle/>
          <a:p>
            <a:pPr indent="0" lvl="0" marL="0" marR="0" rtl="0" algn="l">
              <a:lnSpc>
                <a:spcPct val="90000"/>
              </a:lnSpc>
              <a:spcBef>
                <a:spcPts val="0"/>
              </a:spcBef>
              <a:spcAft>
                <a:spcPts val="0"/>
              </a:spcAft>
              <a:buClr>
                <a:schemeClr val="accent1"/>
              </a:buClr>
              <a:buSzPct val="100000"/>
              <a:buFont typeface="Arial Black"/>
              <a:buNone/>
            </a:pPr>
            <a:br>
              <a:rPr b="1" i="0" lang="it-IT" sz="4000" u="none" cap="none" strike="noStrike">
                <a:solidFill>
                  <a:schemeClr val="accent1"/>
                </a:solidFill>
                <a:latin typeface="Arial Black"/>
                <a:ea typeface="Arial Black"/>
                <a:cs typeface="Arial Black"/>
                <a:sym typeface="Arial Black"/>
              </a:rPr>
            </a:br>
            <a:r>
              <a:rPr b="1" i="0" lang="it-IT" sz="4000" u="none" cap="none" strike="noStrike">
                <a:solidFill>
                  <a:schemeClr val="accent1"/>
                </a:solidFill>
                <a:latin typeface="Arial Black"/>
                <a:ea typeface="Arial Black"/>
                <a:cs typeface="Arial Black"/>
                <a:sym typeface="Arial Black"/>
              </a:rPr>
              <a:t>A data statistics service for data publication and usage metrics in the climate domain </a:t>
            </a:r>
            <a:br>
              <a:rPr b="0" i="0" lang="it-IT" sz="1800" u="none" cap="none" strike="noStrike">
                <a:solidFill>
                  <a:schemeClr val="dk1"/>
                </a:solidFill>
                <a:latin typeface="Calibri"/>
                <a:ea typeface="Calibri"/>
                <a:cs typeface="Calibri"/>
                <a:sym typeface="Calibri"/>
              </a:rPr>
            </a:br>
            <a:br>
              <a:rPr b="1" i="0" lang="it-IT" sz="4000" u="none" cap="none" strike="noStrike">
                <a:solidFill>
                  <a:schemeClr val="accent1"/>
                </a:solidFill>
                <a:latin typeface="Arial Black"/>
                <a:ea typeface="Arial Black"/>
                <a:cs typeface="Arial Black"/>
                <a:sym typeface="Arial Black"/>
              </a:rPr>
            </a:br>
            <a:endParaRPr b="1" i="0" sz="4000" u="none" cap="none" strike="noStrike">
              <a:solidFill>
                <a:schemeClr val="accent1"/>
              </a:solidFill>
              <a:latin typeface="Arial Black"/>
              <a:ea typeface="Arial Black"/>
              <a:cs typeface="Arial Black"/>
              <a:sym typeface="Arial Black"/>
            </a:endParaRPr>
          </a:p>
        </p:txBody>
      </p:sp>
      <p:sp>
        <p:nvSpPr>
          <p:cNvPr id="38" name="Google Shape;38;p1"/>
          <p:cNvSpPr txBox="1"/>
          <p:nvPr/>
        </p:nvSpPr>
        <p:spPr>
          <a:xfrm>
            <a:off x="5524143" y="3524897"/>
            <a:ext cx="6049517" cy="43088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0" lang="it-IT" sz="2200" u="none" cap="none" strike="noStrike">
                <a:solidFill>
                  <a:schemeClr val="accent1"/>
                </a:solidFill>
                <a:latin typeface="Calibri"/>
                <a:ea typeface="Calibri"/>
                <a:cs typeface="Calibri"/>
                <a:sym typeface="Calibri"/>
              </a:rPr>
              <a:t>Alessandra Nuzzo</a:t>
            </a:r>
            <a:endParaRPr/>
          </a:p>
        </p:txBody>
      </p:sp>
      <p:sp>
        <p:nvSpPr>
          <p:cNvPr id="39" name="Google Shape;39;p1"/>
          <p:cNvSpPr txBox="1"/>
          <p:nvPr/>
        </p:nvSpPr>
        <p:spPr>
          <a:xfrm>
            <a:off x="5655574" y="4464114"/>
            <a:ext cx="6152991" cy="830997"/>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1" lang="it-IT" sz="2600">
                <a:solidFill>
                  <a:schemeClr val="accent1"/>
                </a:solidFill>
                <a:latin typeface="Calibri"/>
                <a:ea typeface="Calibri"/>
                <a:cs typeface="Calibri"/>
                <a:sym typeface="Calibri"/>
              </a:rPr>
              <a:t>EGI Conference </a:t>
            </a:r>
            <a:endParaRPr/>
          </a:p>
          <a:p>
            <a:pPr indent="0" lvl="0" marL="0" marR="0" rtl="0" algn="r">
              <a:spcBef>
                <a:spcPts val="0"/>
              </a:spcBef>
              <a:spcAft>
                <a:spcPts val="0"/>
              </a:spcAft>
              <a:buNone/>
            </a:pPr>
            <a:r>
              <a:rPr b="1" lang="it-IT" sz="2200">
                <a:solidFill>
                  <a:schemeClr val="accent1"/>
                </a:solidFill>
                <a:latin typeface="Calibri"/>
                <a:ea typeface="Calibri"/>
                <a:cs typeface="Calibri"/>
                <a:sym typeface="Calibri"/>
              </a:rPr>
              <a:t>Lecce, October 1, 2024 </a:t>
            </a:r>
            <a:endParaRPr/>
          </a:p>
        </p:txBody>
      </p:sp>
      <p:pic>
        <p:nvPicPr>
          <p:cNvPr id="40" name="Google Shape;40;p1"/>
          <p:cNvPicPr preferRelativeResize="0"/>
          <p:nvPr/>
        </p:nvPicPr>
        <p:blipFill rotWithShape="1">
          <a:blip r:embed="rId3">
            <a:alphaModFix/>
          </a:blip>
          <a:srcRect b="0" l="0" r="0" t="0"/>
          <a:stretch/>
        </p:blipFill>
        <p:spPr>
          <a:xfrm>
            <a:off x="9928097" y="5466829"/>
            <a:ext cx="1906526" cy="692678"/>
          </a:xfrm>
          <a:prstGeom prst="rect">
            <a:avLst/>
          </a:prstGeom>
          <a:noFill/>
          <a:ln>
            <a:noFill/>
          </a:ln>
        </p:spPr>
      </p:pic>
      <p:pic>
        <p:nvPicPr>
          <p:cNvPr descr="logo-europe.jpg" id="41" name="Google Shape;41;p1"/>
          <p:cNvPicPr preferRelativeResize="0"/>
          <p:nvPr/>
        </p:nvPicPr>
        <p:blipFill rotWithShape="1">
          <a:blip r:embed="rId4">
            <a:alphaModFix/>
          </a:blip>
          <a:srcRect b="0" l="0" r="0" t="0"/>
          <a:stretch/>
        </p:blipFill>
        <p:spPr>
          <a:xfrm>
            <a:off x="8409301" y="5511435"/>
            <a:ext cx="1008112" cy="648072"/>
          </a:xfrm>
          <a:prstGeom prst="rect">
            <a:avLst/>
          </a:prstGeom>
          <a:noFill/>
          <a:ln>
            <a:noFill/>
          </a:ln>
        </p:spPr>
      </p:pic>
      <p:pic>
        <p:nvPicPr>
          <p:cNvPr descr="Logo&#10;&#10;Description automatically generated" id="42" name="Google Shape;42;p1"/>
          <p:cNvPicPr preferRelativeResize="0"/>
          <p:nvPr/>
        </p:nvPicPr>
        <p:blipFill rotWithShape="1">
          <a:blip r:embed="rId5">
            <a:alphaModFix/>
          </a:blip>
          <a:srcRect b="0" l="0" r="0" t="0"/>
          <a:stretch/>
        </p:blipFill>
        <p:spPr>
          <a:xfrm>
            <a:off x="5478087" y="5431744"/>
            <a:ext cx="2590800" cy="762847"/>
          </a:xfrm>
          <a:prstGeom prst="rect">
            <a:avLst/>
          </a:prstGeom>
          <a:noFill/>
          <a:ln>
            <a:noFill/>
          </a:ln>
        </p:spPr>
      </p:pic>
      <p:sp>
        <p:nvSpPr>
          <p:cNvPr descr="promo_image" id="43" name="Google Shape;43;p1"/>
          <p:cNvSpPr/>
          <p:nvPr/>
        </p:nvSpPr>
        <p:spPr>
          <a:xfrm>
            <a:off x="5943600" y="3276600"/>
            <a:ext cx="3313416" cy="3313416"/>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descr="promo_image" id="44" name="Google Shape;44;p1"/>
          <p:cNvSpPr/>
          <p:nvPr/>
        </p:nvSpPr>
        <p:spPr>
          <a:xfrm>
            <a:off x="6096000" y="3429000"/>
            <a:ext cx="3313416" cy="3313416"/>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 name="Shape 140"/>
        <p:cNvGrpSpPr/>
        <p:nvPr/>
      </p:nvGrpSpPr>
      <p:grpSpPr>
        <a:xfrm>
          <a:off x="0" y="0"/>
          <a:ext cx="0" cy="0"/>
          <a:chOff x="0" y="0"/>
          <a:chExt cx="0" cy="0"/>
        </a:xfrm>
      </p:grpSpPr>
      <p:sp>
        <p:nvSpPr>
          <p:cNvPr id="141" name="Google Shape;141;p10"/>
          <p:cNvSpPr txBox="1"/>
          <p:nvPr>
            <p:ph type="ctrTitle"/>
          </p:nvPr>
        </p:nvSpPr>
        <p:spPr>
          <a:xfrm>
            <a:off x="376004" y="262504"/>
            <a:ext cx="11448000" cy="520311"/>
          </a:xfrm>
          <a:prstGeom prst="rect">
            <a:avLst/>
          </a:prstGeom>
          <a:noFill/>
          <a:ln>
            <a:noFill/>
          </a:ln>
        </p:spPr>
        <p:txBody>
          <a:bodyPr anchorCtr="0" anchor="b" bIns="45700" lIns="91425" spcFirstLastPara="1" rIns="91425" wrap="square" tIns="45700">
            <a:normAutofit fontScale="90000"/>
          </a:bodyPr>
          <a:lstStyle/>
          <a:p>
            <a:pPr indent="0" lvl="0" marL="0" rtl="0" algn="ctr">
              <a:lnSpc>
                <a:spcPct val="90000"/>
              </a:lnSpc>
              <a:spcBef>
                <a:spcPts val="0"/>
              </a:spcBef>
              <a:spcAft>
                <a:spcPts val="0"/>
              </a:spcAft>
              <a:buClr>
                <a:srgbClr val="2D6097"/>
              </a:buClr>
              <a:buSzPct val="100000"/>
              <a:buFont typeface="Helvetica Neue"/>
              <a:buNone/>
            </a:pPr>
            <a:r>
              <a:rPr b="1" lang="it-IT" sz="3200">
                <a:solidFill>
                  <a:srgbClr val="2D6097"/>
                </a:solidFill>
                <a:latin typeface="Helvetica Neue"/>
                <a:ea typeface="Helvetica Neue"/>
                <a:cs typeface="Helvetica Neue"/>
                <a:sym typeface="Helvetica Neue"/>
              </a:rPr>
              <a:t>Data Publication metrics</a:t>
            </a:r>
            <a:endParaRPr/>
          </a:p>
        </p:txBody>
      </p:sp>
      <p:sp>
        <p:nvSpPr>
          <p:cNvPr id="142" name="Google Shape;142;p10"/>
          <p:cNvSpPr txBox="1"/>
          <p:nvPr/>
        </p:nvSpPr>
        <p:spPr>
          <a:xfrm>
            <a:off x="23302" y="906124"/>
            <a:ext cx="6730191" cy="5324535"/>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None/>
            </a:pPr>
            <a:r>
              <a:rPr b="1" lang="it-IT" sz="2000">
                <a:solidFill>
                  <a:srgbClr val="2D6097"/>
                </a:solidFill>
                <a:latin typeface="Calibri"/>
                <a:ea typeface="Calibri"/>
                <a:cs typeface="Calibri"/>
                <a:sym typeface="Calibri"/>
              </a:rPr>
              <a:t>Published data over the federation</a:t>
            </a:r>
            <a:r>
              <a:rPr lang="it-IT" sz="2000">
                <a:solidFill>
                  <a:srgbClr val="2D6097"/>
                </a:solidFill>
                <a:latin typeface="Calibri"/>
                <a:ea typeface="Calibri"/>
                <a:cs typeface="Calibri"/>
                <a:sym typeface="Calibri"/>
              </a:rPr>
              <a:t>:</a:t>
            </a:r>
            <a:endParaRPr/>
          </a:p>
          <a:p>
            <a:pPr indent="-285750" lvl="1" marL="742950" marR="0" rtl="0" algn="l">
              <a:lnSpc>
                <a:spcPct val="150000"/>
              </a:lnSpc>
              <a:spcBef>
                <a:spcPts val="0"/>
              </a:spcBef>
              <a:spcAft>
                <a:spcPts val="0"/>
              </a:spcAft>
              <a:buClr>
                <a:srgbClr val="2D6097"/>
              </a:buClr>
              <a:buSzPts val="2000"/>
              <a:buFont typeface="Arial"/>
              <a:buChar char="•"/>
            </a:pPr>
            <a:r>
              <a:rPr b="0" i="0" lang="it-IT" sz="2000" u="none" cap="none" strike="noStrike">
                <a:solidFill>
                  <a:srgbClr val="2D6097"/>
                </a:solidFill>
                <a:latin typeface="Calibri"/>
                <a:ea typeface="Calibri"/>
                <a:cs typeface="Calibri"/>
                <a:sym typeface="Calibri"/>
              </a:rPr>
              <a:t>Total number of </a:t>
            </a:r>
            <a:r>
              <a:rPr b="1" i="0" lang="it-IT" sz="2000" u="none" cap="none" strike="noStrike">
                <a:solidFill>
                  <a:srgbClr val="2D6097"/>
                </a:solidFill>
                <a:latin typeface="Calibri"/>
                <a:ea typeface="Calibri"/>
                <a:cs typeface="Calibri"/>
                <a:sym typeface="Calibri"/>
              </a:rPr>
              <a:t>datasets</a:t>
            </a:r>
            <a:r>
              <a:rPr b="0" i="0" lang="it-IT" sz="2000" u="none" cap="none" strike="noStrike">
                <a:solidFill>
                  <a:srgbClr val="2D6097"/>
                </a:solidFill>
                <a:latin typeface="Calibri"/>
                <a:ea typeface="Calibri"/>
                <a:cs typeface="Calibri"/>
                <a:sym typeface="Calibri"/>
              </a:rPr>
              <a:t> and data volume (in TB) </a:t>
            </a:r>
            <a:endParaRPr/>
          </a:p>
          <a:p>
            <a:pPr indent="-285750" lvl="1" marL="742950" marR="0" rtl="0" algn="l">
              <a:lnSpc>
                <a:spcPct val="150000"/>
              </a:lnSpc>
              <a:spcBef>
                <a:spcPts val="0"/>
              </a:spcBef>
              <a:spcAft>
                <a:spcPts val="0"/>
              </a:spcAft>
              <a:buClr>
                <a:srgbClr val="2D6097"/>
              </a:buClr>
              <a:buSzPts val="2000"/>
              <a:buFont typeface="Arial"/>
              <a:buChar char="•"/>
            </a:pPr>
            <a:r>
              <a:rPr b="0" i="0" lang="it-IT" sz="2000" u="none" cap="none" strike="noStrike">
                <a:solidFill>
                  <a:srgbClr val="2D6097"/>
                </a:solidFill>
                <a:latin typeface="Calibri"/>
                <a:ea typeface="Calibri"/>
                <a:cs typeface="Calibri"/>
                <a:sym typeface="Calibri"/>
              </a:rPr>
              <a:t>Total number of </a:t>
            </a:r>
            <a:r>
              <a:rPr b="1" i="0" lang="it-IT" sz="2000" u="none" cap="none" strike="noStrike">
                <a:solidFill>
                  <a:srgbClr val="2D6097"/>
                </a:solidFill>
                <a:latin typeface="Calibri"/>
                <a:ea typeface="Calibri"/>
                <a:cs typeface="Calibri"/>
                <a:sym typeface="Calibri"/>
              </a:rPr>
              <a:t>distinct datasets  </a:t>
            </a:r>
            <a:r>
              <a:rPr b="0" i="0" lang="it-IT" sz="2000" u="none" cap="none" strike="noStrike">
                <a:solidFill>
                  <a:srgbClr val="2D6097"/>
                </a:solidFill>
                <a:latin typeface="Calibri"/>
                <a:ea typeface="Calibri"/>
                <a:cs typeface="Calibri"/>
                <a:sym typeface="Calibri"/>
              </a:rPr>
              <a:t>and data volume (in TB)</a:t>
            </a:r>
            <a:endParaRPr/>
          </a:p>
          <a:p>
            <a:pPr indent="-285750" lvl="1" marL="742950" marR="0" rtl="0" algn="l">
              <a:lnSpc>
                <a:spcPct val="150000"/>
              </a:lnSpc>
              <a:spcBef>
                <a:spcPts val="0"/>
              </a:spcBef>
              <a:spcAft>
                <a:spcPts val="0"/>
              </a:spcAft>
              <a:buClr>
                <a:srgbClr val="2D6097"/>
              </a:buClr>
              <a:buSzPts val="2000"/>
              <a:buFont typeface="Arial"/>
              <a:buChar char="•"/>
            </a:pPr>
            <a:r>
              <a:rPr b="0" i="0" lang="it-IT" sz="2000" u="none" cap="none" strike="noStrike">
                <a:solidFill>
                  <a:srgbClr val="2D6097"/>
                </a:solidFill>
                <a:latin typeface="Calibri"/>
                <a:ea typeface="Calibri"/>
                <a:cs typeface="Calibri"/>
                <a:sym typeface="Calibri"/>
              </a:rPr>
              <a:t>Total number of </a:t>
            </a:r>
            <a:r>
              <a:rPr b="1" i="0" lang="it-IT" sz="2000" u="none" cap="none" strike="noStrike">
                <a:solidFill>
                  <a:srgbClr val="2D6097"/>
                </a:solidFill>
                <a:latin typeface="Calibri"/>
                <a:ea typeface="Calibri"/>
                <a:cs typeface="Calibri"/>
                <a:sym typeface="Calibri"/>
              </a:rPr>
              <a:t>replica datasets </a:t>
            </a:r>
            <a:r>
              <a:rPr b="0" i="0" lang="it-IT" sz="2000" u="none" cap="none" strike="noStrike">
                <a:solidFill>
                  <a:srgbClr val="2D6097"/>
                </a:solidFill>
                <a:latin typeface="Calibri"/>
                <a:ea typeface="Calibri"/>
                <a:cs typeface="Calibri"/>
                <a:sym typeface="Calibri"/>
              </a:rPr>
              <a:t>and data volume (in TB)</a:t>
            </a:r>
            <a:endParaRPr/>
          </a:p>
          <a:p>
            <a:pPr indent="0" lvl="0" marL="0" marR="0" rtl="0" algn="l">
              <a:lnSpc>
                <a:spcPct val="150000"/>
              </a:lnSpc>
              <a:spcBef>
                <a:spcPts val="0"/>
              </a:spcBef>
              <a:spcAft>
                <a:spcPts val="0"/>
              </a:spcAft>
              <a:buNone/>
            </a:pPr>
            <a:r>
              <a:rPr b="1" lang="it-IT" sz="2000">
                <a:solidFill>
                  <a:srgbClr val="2D6097"/>
                </a:solidFill>
                <a:latin typeface="Calibri"/>
                <a:ea typeface="Calibri"/>
                <a:cs typeface="Calibri"/>
                <a:sym typeface="Calibri"/>
              </a:rPr>
              <a:t>Projects</a:t>
            </a:r>
            <a:r>
              <a:rPr lang="it-IT" sz="2000">
                <a:solidFill>
                  <a:srgbClr val="2D6097"/>
                </a:solidFill>
                <a:latin typeface="Calibri"/>
                <a:ea typeface="Calibri"/>
                <a:cs typeface="Calibri"/>
                <a:sym typeface="Calibri"/>
              </a:rPr>
              <a:t>: CMIP6, CMIP5, INPUT4MIPS, OBS4MIPS, CORDEX</a:t>
            </a:r>
            <a:endParaRPr/>
          </a:p>
          <a:p>
            <a:pPr indent="-285750" lvl="1" marL="742950" marR="0" rtl="0" algn="l">
              <a:lnSpc>
                <a:spcPct val="150000"/>
              </a:lnSpc>
              <a:spcBef>
                <a:spcPts val="0"/>
              </a:spcBef>
              <a:spcAft>
                <a:spcPts val="0"/>
              </a:spcAft>
              <a:buClr>
                <a:srgbClr val="2D6097"/>
              </a:buClr>
              <a:buSzPts val="2000"/>
              <a:buFont typeface="Arial"/>
              <a:buChar char="•"/>
            </a:pPr>
            <a:r>
              <a:rPr b="0" i="0" lang="it-IT" sz="2000" u="none" cap="none" strike="noStrike">
                <a:solidFill>
                  <a:srgbClr val="2D6097"/>
                </a:solidFill>
                <a:latin typeface="Calibri"/>
                <a:ea typeface="Calibri"/>
                <a:cs typeface="Calibri"/>
                <a:sym typeface="Calibri"/>
              </a:rPr>
              <a:t>Based on the community’s requests</a:t>
            </a:r>
            <a:endParaRPr/>
          </a:p>
          <a:p>
            <a:pPr indent="-285750" lvl="1" marL="742950" marR="0" rtl="0" algn="l">
              <a:lnSpc>
                <a:spcPct val="150000"/>
              </a:lnSpc>
              <a:spcBef>
                <a:spcPts val="0"/>
              </a:spcBef>
              <a:spcAft>
                <a:spcPts val="0"/>
              </a:spcAft>
              <a:buClr>
                <a:srgbClr val="2D6097"/>
              </a:buClr>
              <a:buSzPts val="2000"/>
              <a:buFont typeface="Arial"/>
              <a:buChar char="•"/>
            </a:pPr>
            <a:r>
              <a:rPr b="0" i="0" lang="it-IT" sz="2000" u="none" cap="none" strike="noStrike">
                <a:solidFill>
                  <a:srgbClr val="2D6097"/>
                </a:solidFill>
                <a:latin typeface="Calibri"/>
                <a:ea typeface="Calibri"/>
                <a:cs typeface="Calibri"/>
                <a:sym typeface="Calibri"/>
              </a:rPr>
              <a:t>Published data per model and institute</a:t>
            </a:r>
            <a:endParaRPr/>
          </a:p>
          <a:p>
            <a:pPr indent="-285750" lvl="1" marL="742950" marR="0" rtl="0" algn="l">
              <a:lnSpc>
                <a:spcPct val="150000"/>
              </a:lnSpc>
              <a:spcBef>
                <a:spcPts val="0"/>
              </a:spcBef>
              <a:spcAft>
                <a:spcPts val="0"/>
              </a:spcAft>
              <a:buClr>
                <a:srgbClr val="2D6097"/>
              </a:buClr>
              <a:buSzPts val="2000"/>
              <a:buFont typeface="Arial"/>
              <a:buChar char="•"/>
            </a:pPr>
            <a:r>
              <a:rPr b="0" i="0" lang="it-IT" sz="2000" u="none" cap="none" strike="noStrike">
                <a:solidFill>
                  <a:srgbClr val="2D6097"/>
                </a:solidFill>
                <a:latin typeface="Calibri"/>
                <a:ea typeface="Calibri"/>
                <a:cs typeface="Calibri"/>
                <a:sym typeface="Calibri"/>
              </a:rPr>
              <a:t>Other projects can be easily added</a:t>
            </a:r>
            <a:endParaRPr/>
          </a:p>
          <a:p>
            <a:pPr indent="0" lvl="0" marL="0" marR="0" rtl="0" algn="l">
              <a:spcBef>
                <a:spcPts val="0"/>
              </a:spcBef>
              <a:spcAft>
                <a:spcPts val="0"/>
              </a:spcAft>
              <a:buNone/>
            </a:pPr>
            <a:br>
              <a:rPr lang="it-IT" sz="2000">
                <a:solidFill>
                  <a:schemeClr val="dk1"/>
                </a:solidFill>
                <a:latin typeface="Arial"/>
                <a:ea typeface="Arial"/>
                <a:cs typeface="Arial"/>
                <a:sym typeface="Arial"/>
              </a:rPr>
            </a:br>
            <a:endParaRPr sz="2000">
              <a:solidFill>
                <a:schemeClr val="dk1"/>
              </a:solidFill>
              <a:latin typeface="Arial"/>
              <a:ea typeface="Arial"/>
              <a:cs typeface="Arial"/>
              <a:sym typeface="Arial"/>
            </a:endParaRPr>
          </a:p>
        </p:txBody>
      </p:sp>
      <p:pic>
        <p:nvPicPr>
          <p:cNvPr descr="A screenshot of a data analysis&#10;&#10;Description automatically generated" id="143" name="Google Shape;143;p10"/>
          <p:cNvPicPr preferRelativeResize="0"/>
          <p:nvPr/>
        </p:nvPicPr>
        <p:blipFill rotWithShape="1">
          <a:blip r:embed="rId3">
            <a:alphaModFix/>
          </a:blip>
          <a:srcRect b="0" l="0" r="0" t="0"/>
          <a:stretch/>
        </p:blipFill>
        <p:spPr>
          <a:xfrm>
            <a:off x="6753493" y="906123"/>
            <a:ext cx="4513792" cy="3430746"/>
          </a:xfrm>
          <a:prstGeom prst="rect">
            <a:avLst/>
          </a:prstGeom>
          <a:noFill/>
          <a:ln>
            <a:noFill/>
          </a:ln>
        </p:spPr>
      </p:pic>
      <p:pic>
        <p:nvPicPr>
          <p:cNvPr descr="A screenshot of a computer data&#10;&#10;Description automatically generated" id="144" name="Google Shape;144;p10"/>
          <p:cNvPicPr preferRelativeResize="0"/>
          <p:nvPr/>
        </p:nvPicPr>
        <p:blipFill rotWithShape="1">
          <a:blip r:embed="rId4">
            <a:alphaModFix/>
          </a:blip>
          <a:srcRect b="0" l="0" r="0" t="0"/>
          <a:stretch/>
        </p:blipFill>
        <p:spPr>
          <a:xfrm>
            <a:off x="8039147" y="3701071"/>
            <a:ext cx="3784857" cy="2250806"/>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 name="Shape 149"/>
        <p:cNvGrpSpPr/>
        <p:nvPr/>
      </p:nvGrpSpPr>
      <p:grpSpPr>
        <a:xfrm>
          <a:off x="0" y="0"/>
          <a:ext cx="0" cy="0"/>
          <a:chOff x="0" y="0"/>
          <a:chExt cx="0" cy="0"/>
        </a:xfrm>
      </p:grpSpPr>
      <p:sp>
        <p:nvSpPr>
          <p:cNvPr id="150" name="Google Shape;150;p11"/>
          <p:cNvSpPr txBox="1"/>
          <p:nvPr>
            <p:ph type="ctrTitle"/>
          </p:nvPr>
        </p:nvSpPr>
        <p:spPr>
          <a:xfrm>
            <a:off x="376004" y="262504"/>
            <a:ext cx="11448000" cy="520311"/>
          </a:xfrm>
          <a:prstGeom prst="rect">
            <a:avLst/>
          </a:prstGeom>
          <a:noFill/>
          <a:ln>
            <a:noFill/>
          </a:ln>
        </p:spPr>
        <p:txBody>
          <a:bodyPr anchorCtr="0" anchor="b" bIns="45700" lIns="91425" spcFirstLastPara="1" rIns="91425" wrap="square" tIns="45700">
            <a:normAutofit fontScale="90000"/>
          </a:bodyPr>
          <a:lstStyle/>
          <a:p>
            <a:pPr indent="0" lvl="0" marL="0" rtl="0" algn="ctr">
              <a:lnSpc>
                <a:spcPct val="90000"/>
              </a:lnSpc>
              <a:spcBef>
                <a:spcPts val="0"/>
              </a:spcBef>
              <a:spcAft>
                <a:spcPts val="0"/>
              </a:spcAft>
              <a:buClr>
                <a:srgbClr val="2D6097"/>
              </a:buClr>
              <a:buSzPct val="100000"/>
              <a:buFont typeface="Helvetica Neue"/>
              <a:buNone/>
            </a:pPr>
            <a:r>
              <a:rPr b="1" lang="it-IT" sz="3200">
                <a:solidFill>
                  <a:srgbClr val="2D6097"/>
                </a:solidFill>
                <a:latin typeface="Helvetica Neue"/>
                <a:ea typeface="Helvetica Neue"/>
                <a:cs typeface="Helvetica Neue"/>
                <a:sym typeface="Helvetica Neue"/>
              </a:rPr>
              <a:t>Data Publication metrics</a:t>
            </a:r>
            <a:endParaRPr/>
          </a:p>
        </p:txBody>
      </p:sp>
      <p:pic>
        <p:nvPicPr>
          <p:cNvPr descr="A screenshot of a computer&#10;&#10;Description automatically generated" id="151" name="Google Shape;151;p11"/>
          <p:cNvPicPr preferRelativeResize="0"/>
          <p:nvPr/>
        </p:nvPicPr>
        <p:blipFill rotWithShape="1">
          <a:blip r:embed="rId3">
            <a:alphaModFix/>
          </a:blip>
          <a:srcRect b="0" l="0" r="0" t="0"/>
          <a:stretch/>
        </p:blipFill>
        <p:spPr>
          <a:xfrm>
            <a:off x="1764457" y="803365"/>
            <a:ext cx="3983199" cy="5373231"/>
          </a:xfrm>
          <a:prstGeom prst="rect">
            <a:avLst/>
          </a:prstGeom>
          <a:noFill/>
          <a:ln>
            <a:noFill/>
          </a:ln>
        </p:spPr>
      </p:pic>
      <p:pic>
        <p:nvPicPr>
          <p:cNvPr descr="A screenshot of a computer&#10;&#10;Description automatically generated" id="152" name="Google Shape;152;p11"/>
          <p:cNvPicPr preferRelativeResize="0"/>
          <p:nvPr/>
        </p:nvPicPr>
        <p:blipFill rotWithShape="1">
          <a:blip r:embed="rId4">
            <a:alphaModFix/>
          </a:blip>
          <a:srcRect b="0" l="0" r="0" t="0"/>
          <a:stretch/>
        </p:blipFill>
        <p:spPr>
          <a:xfrm>
            <a:off x="6543610" y="803365"/>
            <a:ext cx="2992275" cy="5389763"/>
          </a:xfrm>
          <a:prstGeom prst="rect">
            <a:avLst/>
          </a:prstGeom>
          <a:noFill/>
          <a:ln>
            <a:noFill/>
          </a:ln>
        </p:spPr>
      </p:pic>
      <p:pic>
        <p:nvPicPr>
          <p:cNvPr descr="A screenshot of a graph&#10;&#10;Description automatically generated" id="153" name="Google Shape;153;p11"/>
          <p:cNvPicPr preferRelativeResize="0"/>
          <p:nvPr/>
        </p:nvPicPr>
        <p:blipFill rotWithShape="1">
          <a:blip r:embed="rId5">
            <a:alphaModFix/>
          </a:blip>
          <a:srcRect b="0" l="0" r="0" t="0"/>
          <a:stretch/>
        </p:blipFill>
        <p:spPr>
          <a:xfrm>
            <a:off x="2853262" y="782815"/>
            <a:ext cx="5762662" cy="5219527"/>
          </a:xfrm>
          <a:prstGeom prst="rect">
            <a:avLst/>
          </a:prstGeom>
          <a:noFill/>
          <a:ln>
            <a:noFill/>
          </a:ln>
        </p:spPr>
      </p:pic>
      <p:pic>
        <p:nvPicPr>
          <p:cNvPr descr="A colorful circle with numbers and letters&#10;&#10;Description automatically generated" id="154" name="Google Shape;154;p11"/>
          <p:cNvPicPr preferRelativeResize="0"/>
          <p:nvPr/>
        </p:nvPicPr>
        <p:blipFill rotWithShape="1">
          <a:blip r:embed="rId6">
            <a:alphaModFix/>
          </a:blip>
          <a:srcRect b="0" l="0" r="0" t="0"/>
          <a:stretch/>
        </p:blipFill>
        <p:spPr>
          <a:xfrm>
            <a:off x="2106708" y="1038756"/>
            <a:ext cx="7772400" cy="4707643"/>
          </a:xfrm>
          <a:prstGeom prst="rect">
            <a:avLst/>
          </a:prstGeom>
          <a:noFill/>
          <a:ln>
            <a:noFill/>
          </a:ln>
        </p:spPr>
      </p:pic>
      <p:pic>
        <p:nvPicPr>
          <p:cNvPr descr="A graph with green lines&#10;&#10;Description automatically generated" id="155" name="Google Shape;155;p11"/>
          <p:cNvPicPr preferRelativeResize="0"/>
          <p:nvPr/>
        </p:nvPicPr>
        <p:blipFill rotWithShape="1">
          <a:blip r:embed="rId7">
            <a:alphaModFix/>
          </a:blip>
          <a:srcRect b="0" l="0" r="0" t="0"/>
          <a:stretch/>
        </p:blipFill>
        <p:spPr>
          <a:xfrm>
            <a:off x="1764457" y="945361"/>
            <a:ext cx="8318077" cy="4801038"/>
          </a:xfrm>
          <a:prstGeom prst="rect">
            <a:avLst/>
          </a:prstGeom>
          <a:noFill/>
          <a:ln>
            <a:noFill/>
          </a:ln>
        </p:spPr>
      </p:pic>
      <p:pic>
        <p:nvPicPr>
          <p:cNvPr descr="A graph with red lines&#10;&#10;Description automatically generated" id="156" name="Google Shape;156;p11"/>
          <p:cNvPicPr preferRelativeResize="0"/>
          <p:nvPr/>
        </p:nvPicPr>
        <p:blipFill rotWithShape="1">
          <a:blip r:embed="rId8">
            <a:alphaModFix/>
          </a:blip>
          <a:srcRect b="0" l="0" r="0" t="0"/>
          <a:stretch/>
        </p:blipFill>
        <p:spPr>
          <a:xfrm>
            <a:off x="2106708" y="945361"/>
            <a:ext cx="7772400" cy="4465786"/>
          </a:xfrm>
          <a:prstGeom prst="rect">
            <a:avLst/>
          </a:prstGeom>
          <a:noFill/>
          <a:ln>
            <a:noFill/>
          </a:ln>
        </p:spPr>
      </p:pic>
      <p:pic>
        <p:nvPicPr>
          <p:cNvPr descr="A map of the world with red circles&#10;&#10;Description automatically generated" id="157" name="Google Shape;157;p11"/>
          <p:cNvPicPr preferRelativeResize="0"/>
          <p:nvPr/>
        </p:nvPicPr>
        <p:blipFill rotWithShape="1">
          <a:blip r:embed="rId9">
            <a:alphaModFix/>
          </a:blip>
          <a:srcRect b="0" l="0" r="0" t="0"/>
          <a:stretch/>
        </p:blipFill>
        <p:spPr>
          <a:xfrm>
            <a:off x="2220379" y="866969"/>
            <a:ext cx="7257980" cy="5103910"/>
          </a:xfrm>
          <a:prstGeom prst="rect">
            <a:avLst/>
          </a:prstGeom>
          <a:noFill/>
          <a:ln>
            <a:noFill/>
          </a:ln>
        </p:spPr>
      </p:pic>
      <p:pic>
        <p:nvPicPr>
          <p:cNvPr descr="A map of the world with pink circles&#10;&#10;Description automatically generated" id="158" name="Google Shape;158;p11"/>
          <p:cNvPicPr preferRelativeResize="0"/>
          <p:nvPr/>
        </p:nvPicPr>
        <p:blipFill rotWithShape="1">
          <a:blip r:embed="rId10">
            <a:alphaModFix/>
          </a:blip>
          <a:srcRect b="0" l="0" r="0" t="0"/>
          <a:stretch/>
        </p:blipFill>
        <p:spPr>
          <a:xfrm>
            <a:off x="2225747" y="816667"/>
            <a:ext cx="7395496" cy="5219527"/>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3"/>
                                        </p:tgtEl>
                                        <p:attrNameLst>
                                          <p:attrName>style.visibility</p:attrName>
                                        </p:attrNameLst>
                                      </p:cBhvr>
                                      <p:to>
                                        <p:strVal val="visible"/>
                                      </p:to>
                                    </p:set>
                                    <p:animEffect filter="fade" transition="in">
                                      <p:cBhvr>
                                        <p:cTn dur="500"/>
                                        <p:tgtEl>
                                          <p:spTgt spid="153"/>
                                        </p:tgtEl>
                                      </p:cBhvr>
                                    </p:animEffect>
                                  </p:childTnLst>
                                </p:cTn>
                              </p:par>
                              <p:par>
                                <p:cTn fill="hold" nodeType="withEffect" presetClass="exit" presetID="1" presetSubtype="0">
                                  <p:stCondLst>
                                    <p:cond delay="0"/>
                                  </p:stCondLst>
                                  <p:childTnLst>
                                    <p:set>
                                      <p:cBhvr>
                                        <p:cTn dur="1" fill="hold">
                                          <p:stCondLst>
                                            <p:cond delay="1"/>
                                          </p:stCondLst>
                                        </p:cTn>
                                        <p:tgtEl>
                                          <p:spTgt spid="151"/>
                                        </p:tgtEl>
                                        <p:attrNameLst>
                                          <p:attrName>style.visibility</p:attrName>
                                        </p:attrNameLst>
                                      </p:cBhvr>
                                      <p:to>
                                        <p:strVal val="hidden"/>
                                      </p:to>
                                    </p:set>
                                  </p:childTnLst>
                                </p:cTn>
                              </p:par>
                              <p:par>
                                <p:cTn fill="hold" nodeType="withEffect" presetClass="exit" presetID="1" presetSubtype="0">
                                  <p:stCondLst>
                                    <p:cond delay="0"/>
                                  </p:stCondLst>
                                  <p:childTnLst>
                                    <p:set>
                                      <p:cBhvr>
                                        <p:cTn dur="1" fill="hold">
                                          <p:stCondLst>
                                            <p:cond delay="1"/>
                                          </p:stCondLst>
                                        </p:cTn>
                                        <p:tgtEl>
                                          <p:spTgt spid="152"/>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1"/>
                                          </p:stCondLst>
                                        </p:cTn>
                                        <p:tgtEl>
                                          <p:spTgt spid="153"/>
                                        </p:tgtEl>
                                        <p:attrNameLst>
                                          <p:attrName>style.visibility</p:attrName>
                                        </p:attrNameLst>
                                      </p:cBhvr>
                                      <p:to>
                                        <p:strVal val="hidden"/>
                                      </p:to>
                                    </p:set>
                                  </p:childTnLst>
                                </p:cTn>
                              </p:par>
                              <p:par>
                                <p:cTn fill="hold" nodeType="withEffect" presetClass="entr" presetID="10" presetSubtype="0">
                                  <p:stCondLst>
                                    <p:cond delay="0"/>
                                  </p:stCondLst>
                                  <p:childTnLst>
                                    <p:set>
                                      <p:cBhvr>
                                        <p:cTn dur="1" fill="hold">
                                          <p:stCondLst>
                                            <p:cond delay="0"/>
                                          </p:stCondLst>
                                        </p:cTn>
                                        <p:tgtEl>
                                          <p:spTgt spid="154"/>
                                        </p:tgtEl>
                                        <p:attrNameLst>
                                          <p:attrName>style.visibility</p:attrName>
                                        </p:attrNameLst>
                                      </p:cBhvr>
                                      <p:to>
                                        <p:strVal val="visible"/>
                                      </p:to>
                                    </p:set>
                                    <p:animEffect filter="fade" transition="in">
                                      <p:cBhvr>
                                        <p:cTn dur="500"/>
                                        <p:tgtEl>
                                          <p:spTgt spid="15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1"/>
                                          </p:stCondLst>
                                        </p:cTn>
                                        <p:tgtEl>
                                          <p:spTgt spid="154"/>
                                        </p:tgtEl>
                                        <p:attrNameLst>
                                          <p:attrName>style.visibility</p:attrName>
                                        </p:attrNameLst>
                                      </p:cBhvr>
                                      <p:to>
                                        <p:strVal val="hidden"/>
                                      </p:to>
                                    </p:set>
                                  </p:childTnLst>
                                </p:cTn>
                              </p:par>
                              <p:par>
                                <p:cTn fill="hold" nodeType="withEffect" presetClass="entr" presetID="10" presetSubtype="0">
                                  <p:stCondLst>
                                    <p:cond delay="0"/>
                                  </p:stCondLst>
                                  <p:childTnLst>
                                    <p:set>
                                      <p:cBhvr>
                                        <p:cTn dur="1" fill="hold">
                                          <p:stCondLst>
                                            <p:cond delay="0"/>
                                          </p:stCondLst>
                                        </p:cTn>
                                        <p:tgtEl>
                                          <p:spTgt spid="155"/>
                                        </p:tgtEl>
                                        <p:attrNameLst>
                                          <p:attrName>style.visibility</p:attrName>
                                        </p:attrNameLst>
                                      </p:cBhvr>
                                      <p:to>
                                        <p:strVal val="visible"/>
                                      </p:to>
                                    </p:set>
                                    <p:animEffect filter="fade" transition="in">
                                      <p:cBhvr>
                                        <p:cTn dur="500"/>
                                        <p:tgtEl>
                                          <p:spTgt spid="15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1"/>
                                          </p:stCondLst>
                                        </p:cTn>
                                        <p:tgtEl>
                                          <p:spTgt spid="155"/>
                                        </p:tgtEl>
                                        <p:attrNameLst>
                                          <p:attrName>style.visibility</p:attrName>
                                        </p:attrNameLst>
                                      </p:cBhvr>
                                      <p:to>
                                        <p:strVal val="hidden"/>
                                      </p:to>
                                    </p:set>
                                  </p:childTnLst>
                                </p:cTn>
                              </p:par>
                              <p:par>
                                <p:cTn fill="hold" nodeType="withEffect" presetClass="entr" presetID="10" presetSubtype="0">
                                  <p:stCondLst>
                                    <p:cond delay="0"/>
                                  </p:stCondLst>
                                  <p:childTnLst>
                                    <p:set>
                                      <p:cBhvr>
                                        <p:cTn dur="1" fill="hold">
                                          <p:stCondLst>
                                            <p:cond delay="0"/>
                                          </p:stCondLst>
                                        </p:cTn>
                                        <p:tgtEl>
                                          <p:spTgt spid="156"/>
                                        </p:tgtEl>
                                        <p:attrNameLst>
                                          <p:attrName>style.visibility</p:attrName>
                                        </p:attrNameLst>
                                      </p:cBhvr>
                                      <p:to>
                                        <p:strVal val="visible"/>
                                      </p:to>
                                    </p:set>
                                    <p:animEffect filter="fade" transition="in">
                                      <p:cBhvr>
                                        <p:cTn dur="500"/>
                                        <p:tgtEl>
                                          <p:spTgt spid="15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1"/>
                                          </p:stCondLst>
                                        </p:cTn>
                                        <p:tgtEl>
                                          <p:spTgt spid="156"/>
                                        </p:tgtEl>
                                        <p:attrNameLst>
                                          <p:attrName>style.visibility</p:attrName>
                                        </p:attrNameLst>
                                      </p:cBhvr>
                                      <p:to>
                                        <p:strVal val="hidden"/>
                                      </p:to>
                                    </p:set>
                                  </p:childTnLst>
                                </p:cTn>
                              </p:par>
                              <p:par>
                                <p:cTn fill="hold" nodeType="withEffect" presetClass="entr" presetID="10" presetSubtype="0">
                                  <p:stCondLst>
                                    <p:cond delay="0"/>
                                  </p:stCondLst>
                                  <p:childTnLst>
                                    <p:set>
                                      <p:cBhvr>
                                        <p:cTn dur="1" fill="hold">
                                          <p:stCondLst>
                                            <p:cond delay="0"/>
                                          </p:stCondLst>
                                        </p:cTn>
                                        <p:tgtEl>
                                          <p:spTgt spid="157"/>
                                        </p:tgtEl>
                                        <p:attrNameLst>
                                          <p:attrName>style.visibility</p:attrName>
                                        </p:attrNameLst>
                                      </p:cBhvr>
                                      <p:to>
                                        <p:strVal val="visible"/>
                                      </p:to>
                                    </p:set>
                                    <p:animEffect filter="fade" transition="in">
                                      <p:cBhvr>
                                        <p:cTn dur="500"/>
                                        <p:tgtEl>
                                          <p:spTgt spid="15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1"/>
                                          </p:stCondLst>
                                        </p:cTn>
                                        <p:tgtEl>
                                          <p:spTgt spid="157"/>
                                        </p:tgtEl>
                                        <p:attrNameLst>
                                          <p:attrName>style.visibility</p:attrName>
                                        </p:attrNameLst>
                                      </p:cBhvr>
                                      <p:to>
                                        <p:strVal val="hidden"/>
                                      </p:to>
                                    </p:set>
                                  </p:childTnLst>
                                </p:cTn>
                              </p:par>
                              <p:par>
                                <p:cTn fill="hold" nodeType="withEffect" presetClass="entr" presetID="10" presetSubtype="0">
                                  <p:stCondLst>
                                    <p:cond delay="0"/>
                                  </p:stCondLst>
                                  <p:childTnLst>
                                    <p:set>
                                      <p:cBhvr>
                                        <p:cTn dur="1" fill="hold">
                                          <p:stCondLst>
                                            <p:cond delay="0"/>
                                          </p:stCondLst>
                                        </p:cTn>
                                        <p:tgtEl>
                                          <p:spTgt spid="158"/>
                                        </p:tgtEl>
                                        <p:attrNameLst>
                                          <p:attrName>style.visibility</p:attrName>
                                        </p:attrNameLst>
                                      </p:cBhvr>
                                      <p:to>
                                        <p:strVal val="visible"/>
                                      </p:to>
                                    </p:set>
                                    <p:animEffect filter="fade" transition="in">
                                      <p:cBhvr>
                                        <p:cTn dur="500"/>
                                        <p:tgtEl>
                                          <p:spTgt spid="15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 name="Shape 163"/>
        <p:cNvGrpSpPr/>
        <p:nvPr/>
      </p:nvGrpSpPr>
      <p:grpSpPr>
        <a:xfrm>
          <a:off x="0" y="0"/>
          <a:ext cx="0" cy="0"/>
          <a:chOff x="0" y="0"/>
          <a:chExt cx="0" cy="0"/>
        </a:xfrm>
      </p:grpSpPr>
      <p:sp>
        <p:nvSpPr>
          <p:cNvPr id="164" name="Google Shape;164;p12"/>
          <p:cNvSpPr txBox="1"/>
          <p:nvPr/>
        </p:nvSpPr>
        <p:spPr>
          <a:xfrm>
            <a:off x="2533547" y="279479"/>
            <a:ext cx="7370103" cy="749611"/>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rgbClr val="2D6097"/>
              </a:buClr>
              <a:buSzPts val="3000"/>
              <a:buFont typeface="Helvetica Neue"/>
              <a:buNone/>
            </a:pPr>
            <a:r>
              <a:rPr b="1" lang="it-IT" sz="3000">
                <a:solidFill>
                  <a:srgbClr val="2D6097"/>
                </a:solidFill>
                <a:latin typeface="Helvetica Neue"/>
                <a:ea typeface="Helvetica Neue"/>
                <a:cs typeface="Helvetica Neue"/>
                <a:sym typeface="Helvetica Neue"/>
              </a:rPr>
              <a:t>To conclude/Looking forward to CMIP7</a:t>
            </a:r>
            <a:endParaRPr b="1" sz="3000">
              <a:solidFill>
                <a:srgbClr val="2D6097"/>
              </a:solidFill>
              <a:latin typeface="Helvetica Neue"/>
              <a:ea typeface="Helvetica Neue"/>
              <a:cs typeface="Helvetica Neue"/>
              <a:sym typeface="Helvetica Neue"/>
            </a:endParaRPr>
          </a:p>
        </p:txBody>
      </p:sp>
      <p:sp>
        <p:nvSpPr>
          <p:cNvPr id="165" name="Google Shape;165;p12"/>
          <p:cNvSpPr txBox="1"/>
          <p:nvPr/>
        </p:nvSpPr>
        <p:spPr>
          <a:xfrm>
            <a:off x="215642" y="1072743"/>
            <a:ext cx="11751270" cy="6569106"/>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None/>
            </a:pPr>
            <a:r>
              <a:rPr b="0" i="0" lang="it-IT" sz="2000" u="none" strike="noStrike">
                <a:solidFill>
                  <a:srgbClr val="2C6097"/>
                </a:solidFill>
                <a:latin typeface="Calibri"/>
                <a:ea typeface="Calibri"/>
                <a:cs typeface="Calibri"/>
                <a:sym typeface="Calibri"/>
              </a:rPr>
              <a:t>The ESGF Data Statistics service provides a distributed and scalable software infrastructure responsible for capturing a set of </a:t>
            </a:r>
            <a:r>
              <a:rPr b="1" i="1" lang="it-IT" sz="2000" u="none" strike="noStrike">
                <a:solidFill>
                  <a:srgbClr val="2C6097"/>
                </a:solidFill>
                <a:latin typeface="Calibri"/>
                <a:ea typeface="Calibri"/>
                <a:cs typeface="Calibri"/>
                <a:sym typeface="Calibri"/>
              </a:rPr>
              <a:t>data usage </a:t>
            </a:r>
            <a:r>
              <a:rPr b="0" i="0" lang="it-IT" sz="2000" u="none" strike="noStrike">
                <a:solidFill>
                  <a:srgbClr val="2C6097"/>
                </a:solidFill>
                <a:latin typeface="Calibri"/>
                <a:ea typeface="Calibri"/>
                <a:cs typeface="Calibri"/>
                <a:sym typeface="Calibri"/>
              </a:rPr>
              <a:t>and </a:t>
            </a:r>
            <a:r>
              <a:rPr b="1" i="1" lang="it-IT" sz="2000" u="none" strike="noStrike">
                <a:solidFill>
                  <a:srgbClr val="2C6097"/>
                </a:solidFill>
                <a:latin typeface="Calibri"/>
                <a:ea typeface="Calibri"/>
                <a:cs typeface="Calibri"/>
                <a:sym typeface="Calibri"/>
              </a:rPr>
              <a:t>data archive metrics </a:t>
            </a:r>
            <a:r>
              <a:rPr b="0" i="0" lang="it-IT" sz="2000" u="none" strike="noStrike">
                <a:solidFill>
                  <a:srgbClr val="2C6097"/>
                </a:solidFill>
                <a:latin typeface="Calibri"/>
                <a:ea typeface="Calibri"/>
                <a:cs typeface="Calibri"/>
                <a:sym typeface="Calibri"/>
              </a:rPr>
              <a:t>both at the single site and federation level. </a:t>
            </a:r>
            <a:endParaRPr sz="2000">
              <a:solidFill>
                <a:schemeClr val="dk1"/>
              </a:solidFill>
              <a:latin typeface="Calibri"/>
              <a:ea typeface="Calibri"/>
              <a:cs typeface="Calibri"/>
              <a:sym typeface="Calibri"/>
            </a:endParaRPr>
          </a:p>
          <a:p>
            <a:pPr indent="0" lvl="0" marL="0" marR="0" rtl="0" algn="l">
              <a:lnSpc>
                <a:spcPct val="150000"/>
              </a:lnSpc>
              <a:spcBef>
                <a:spcPts val="0"/>
              </a:spcBef>
              <a:spcAft>
                <a:spcPts val="0"/>
              </a:spcAft>
              <a:buNone/>
            </a:pPr>
            <a:r>
              <a:rPr b="0" i="0" lang="it-IT" sz="2000" u="none" strike="noStrike">
                <a:solidFill>
                  <a:srgbClr val="2C6097"/>
                </a:solidFill>
                <a:latin typeface="Calibri"/>
                <a:ea typeface="Calibri"/>
                <a:cs typeface="Calibri"/>
                <a:sym typeface="Calibri"/>
              </a:rPr>
              <a:t>The work highlights the </a:t>
            </a:r>
            <a:r>
              <a:rPr b="0" i="1" lang="it-IT" sz="2000" u="none" strike="noStrike">
                <a:solidFill>
                  <a:srgbClr val="2C6097"/>
                </a:solidFill>
                <a:latin typeface="Calibri"/>
                <a:ea typeface="Calibri"/>
                <a:cs typeface="Calibri"/>
                <a:sym typeface="Calibri"/>
              </a:rPr>
              <a:t>relevance</a:t>
            </a:r>
            <a:r>
              <a:rPr b="0" i="0" lang="it-IT" sz="2000" u="none" strike="noStrike">
                <a:solidFill>
                  <a:srgbClr val="2C6097"/>
                </a:solidFill>
                <a:latin typeface="Calibri"/>
                <a:ea typeface="Calibri"/>
                <a:cs typeface="Calibri"/>
                <a:sym typeface="Calibri"/>
              </a:rPr>
              <a:t> of the data usage metrics, the </a:t>
            </a:r>
            <a:r>
              <a:rPr b="0" i="1" lang="it-IT" sz="2000" u="none" strike="noStrike">
                <a:solidFill>
                  <a:srgbClr val="2C6097"/>
                </a:solidFill>
                <a:latin typeface="Calibri"/>
                <a:ea typeface="Calibri"/>
                <a:cs typeface="Calibri"/>
                <a:sym typeface="Calibri"/>
              </a:rPr>
              <a:t>complexity</a:t>
            </a:r>
            <a:r>
              <a:rPr b="0" i="0" lang="it-IT" sz="2000" u="none" strike="noStrike">
                <a:solidFill>
                  <a:srgbClr val="2C6097"/>
                </a:solidFill>
                <a:latin typeface="Calibri"/>
                <a:ea typeface="Calibri"/>
                <a:cs typeface="Calibri"/>
                <a:sym typeface="Calibri"/>
              </a:rPr>
              <a:t> of gathering them across the whole ESGF federation from a distributed system as well as the </a:t>
            </a:r>
            <a:r>
              <a:rPr b="0" i="1" lang="it-IT" sz="2000" u="none" strike="noStrike">
                <a:solidFill>
                  <a:srgbClr val="2C6097"/>
                </a:solidFill>
                <a:latin typeface="Calibri"/>
                <a:ea typeface="Calibri"/>
                <a:cs typeface="Calibri"/>
                <a:sym typeface="Calibri"/>
              </a:rPr>
              <a:t>quantitative</a:t>
            </a:r>
            <a:r>
              <a:rPr b="0" i="0" lang="it-IT" sz="2000" u="none" strike="noStrike">
                <a:solidFill>
                  <a:srgbClr val="2C6097"/>
                </a:solidFill>
                <a:latin typeface="Calibri"/>
                <a:ea typeface="Calibri"/>
                <a:cs typeface="Calibri"/>
                <a:sym typeface="Calibri"/>
              </a:rPr>
              <a:t> </a:t>
            </a:r>
            <a:r>
              <a:rPr b="0" i="1" lang="it-IT" sz="2000" u="none" strike="noStrike">
                <a:solidFill>
                  <a:srgbClr val="2C6097"/>
                </a:solidFill>
                <a:latin typeface="Calibri"/>
                <a:ea typeface="Calibri"/>
                <a:cs typeface="Calibri"/>
                <a:sym typeface="Calibri"/>
              </a:rPr>
              <a:t>and</a:t>
            </a:r>
            <a:r>
              <a:rPr b="0" i="0" lang="it-IT" sz="2000" u="none" strike="noStrike">
                <a:solidFill>
                  <a:srgbClr val="2C6097"/>
                </a:solidFill>
                <a:latin typeface="Calibri"/>
                <a:ea typeface="Calibri"/>
                <a:cs typeface="Calibri"/>
                <a:sym typeface="Calibri"/>
              </a:rPr>
              <a:t> </a:t>
            </a:r>
            <a:r>
              <a:rPr b="0" i="1" lang="it-IT" sz="2000" u="none" strike="noStrike">
                <a:solidFill>
                  <a:srgbClr val="2C6097"/>
                </a:solidFill>
                <a:latin typeface="Calibri"/>
                <a:ea typeface="Calibri"/>
                <a:cs typeface="Calibri"/>
                <a:sym typeface="Calibri"/>
              </a:rPr>
              <a:t>visualization aspects </a:t>
            </a:r>
            <a:r>
              <a:rPr b="0" i="0" lang="it-IT" sz="2000" u="none" strike="noStrike">
                <a:solidFill>
                  <a:srgbClr val="2C6097"/>
                </a:solidFill>
                <a:latin typeface="Calibri"/>
                <a:ea typeface="Calibri"/>
                <a:cs typeface="Calibri"/>
                <a:sym typeface="Calibri"/>
              </a:rPr>
              <a:t>related to them.</a:t>
            </a:r>
            <a:endParaRPr/>
          </a:p>
          <a:p>
            <a:pPr indent="0" lvl="0" marL="0" marR="0" rtl="0" algn="l">
              <a:spcBef>
                <a:spcPts val="0"/>
              </a:spcBef>
              <a:spcAft>
                <a:spcPts val="0"/>
              </a:spcAft>
              <a:buNone/>
            </a:pPr>
            <a:r>
              <a:t/>
            </a:r>
            <a:endParaRPr sz="1800">
              <a:solidFill>
                <a:srgbClr val="2C6097"/>
              </a:solidFill>
              <a:latin typeface="Calibri"/>
              <a:ea typeface="Calibri"/>
              <a:cs typeface="Calibri"/>
              <a:sym typeface="Calibri"/>
            </a:endParaRPr>
          </a:p>
          <a:p>
            <a:pPr indent="0" lvl="0" marL="0" marR="0" rtl="0" algn="l">
              <a:lnSpc>
                <a:spcPct val="150000"/>
              </a:lnSpc>
              <a:spcBef>
                <a:spcPts val="0"/>
              </a:spcBef>
              <a:spcAft>
                <a:spcPts val="0"/>
              </a:spcAft>
              <a:buNone/>
            </a:pPr>
            <a:r>
              <a:rPr b="1" i="0" lang="it-IT" sz="2200" u="none" strike="noStrike">
                <a:solidFill>
                  <a:srgbClr val="2C6097"/>
                </a:solidFill>
                <a:latin typeface="Calibri"/>
                <a:ea typeface="Calibri"/>
                <a:cs typeface="Calibri"/>
                <a:sym typeface="Calibri"/>
              </a:rPr>
              <a:t>Looking forward to CMIP7:</a:t>
            </a:r>
            <a:endParaRPr/>
          </a:p>
          <a:p>
            <a:pPr indent="0" lvl="0" marL="0" marR="0" rtl="0" algn="l">
              <a:spcBef>
                <a:spcPts val="0"/>
              </a:spcBef>
              <a:spcAft>
                <a:spcPts val="0"/>
              </a:spcAft>
              <a:buNone/>
            </a:pPr>
            <a:r>
              <a:t/>
            </a:r>
            <a:endParaRPr b="0" i="0" sz="1800" u="none" strike="noStrike">
              <a:solidFill>
                <a:srgbClr val="2C6097"/>
              </a:solidFill>
              <a:latin typeface="Calibri"/>
              <a:ea typeface="Calibri"/>
              <a:cs typeface="Calibri"/>
              <a:sym typeface="Calibri"/>
            </a:endParaRPr>
          </a:p>
          <a:p>
            <a:pPr indent="-285750" lvl="0" marL="285750" marR="0" rtl="0" algn="l">
              <a:lnSpc>
                <a:spcPct val="150000"/>
              </a:lnSpc>
              <a:spcBef>
                <a:spcPts val="0"/>
              </a:spcBef>
              <a:spcAft>
                <a:spcPts val="0"/>
              </a:spcAft>
              <a:buClr>
                <a:srgbClr val="2C6097"/>
              </a:buClr>
              <a:buSzPts val="2000"/>
              <a:buFont typeface="Arial"/>
              <a:buChar char="•"/>
            </a:pPr>
            <a:r>
              <a:rPr lang="it-IT" sz="2000">
                <a:solidFill>
                  <a:srgbClr val="2C6097"/>
                </a:solidFill>
                <a:latin typeface="Calibri"/>
                <a:ea typeface="Calibri"/>
                <a:cs typeface="Calibri"/>
                <a:sym typeface="Calibri"/>
              </a:rPr>
              <a:t>Extension of the metrics’ environment to manage CMIP7 data </a:t>
            </a:r>
            <a:endParaRPr/>
          </a:p>
          <a:p>
            <a:pPr indent="-285750" lvl="0" marL="285750" marR="0" rtl="0" algn="l">
              <a:lnSpc>
                <a:spcPct val="150000"/>
              </a:lnSpc>
              <a:spcBef>
                <a:spcPts val="0"/>
              </a:spcBef>
              <a:spcAft>
                <a:spcPts val="0"/>
              </a:spcAft>
              <a:buClr>
                <a:srgbClr val="2C6097"/>
              </a:buClr>
              <a:buSzPts val="2000"/>
              <a:buFont typeface="Arial"/>
              <a:buChar char="•"/>
            </a:pPr>
            <a:r>
              <a:rPr lang="it-IT" sz="2000">
                <a:solidFill>
                  <a:srgbClr val="2C6097"/>
                </a:solidFill>
                <a:latin typeface="Calibri"/>
                <a:ea typeface="Calibri"/>
                <a:cs typeface="Calibri"/>
                <a:sym typeface="Calibri"/>
              </a:rPr>
              <a:t>New services to track (e.g. Globus)</a:t>
            </a:r>
            <a:endParaRPr/>
          </a:p>
          <a:p>
            <a:pPr indent="-285750" lvl="0" marL="285750" marR="0" rtl="0" algn="l">
              <a:lnSpc>
                <a:spcPct val="150000"/>
              </a:lnSpc>
              <a:spcBef>
                <a:spcPts val="0"/>
              </a:spcBef>
              <a:spcAft>
                <a:spcPts val="0"/>
              </a:spcAft>
              <a:buClr>
                <a:srgbClr val="2C6097"/>
              </a:buClr>
              <a:buSzPts val="2000"/>
              <a:buFont typeface="Arial"/>
              <a:buChar char="•"/>
            </a:pPr>
            <a:r>
              <a:rPr lang="it-IT" sz="2000">
                <a:solidFill>
                  <a:srgbClr val="2C6097"/>
                </a:solidFill>
                <a:latin typeface="Calibri"/>
                <a:ea typeface="Calibri"/>
                <a:cs typeface="Calibri"/>
                <a:sym typeface="Calibri"/>
              </a:rPr>
              <a:t>Adaptation of the service looking forward to STAC interoperability</a:t>
            </a:r>
            <a:endParaRPr/>
          </a:p>
          <a:p>
            <a:pPr indent="-285750" lvl="0" marL="285750" marR="0" rtl="0" algn="l">
              <a:lnSpc>
                <a:spcPct val="150000"/>
              </a:lnSpc>
              <a:spcBef>
                <a:spcPts val="0"/>
              </a:spcBef>
              <a:spcAft>
                <a:spcPts val="0"/>
              </a:spcAft>
              <a:buClr>
                <a:srgbClr val="2C6097"/>
              </a:buClr>
              <a:buSzPts val="2000"/>
              <a:buFont typeface="Arial"/>
              <a:buChar char="•"/>
            </a:pPr>
            <a:r>
              <a:rPr lang="it-IT" sz="2000">
                <a:solidFill>
                  <a:srgbClr val="2C6097"/>
                </a:solidFill>
                <a:latin typeface="Calibri"/>
                <a:ea typeface="Calibri"/>
                <a:cs typeface="Calibri"/>
                <a:sym typeface="Calibri"/>
              </a:rPr>
              <a:t>Inclusion and tracking of new data nodes</a:t>
            </a:r>
            <a:endParaRPr sz="2000">
              <a:solidFill>
                <a:srgbClr val="2C6097"/>
              </a:solidFill>
              <a:latin typeface="Calibri"/>
              <a:ea typeface="Calibri"/>
              <a:cs typeface="Calibri"/>
              <a:sym typeface="Calibri"/>
            </a:endParaRPr>
          </a:p>
          <a:p>
            <a:pPr indent="0" lvl="0" marL="0" marR="0" rtl="0" algn="l">
              <a:lnSpc>
                <a:spcPct val="150000"/>
              </a:lnSpc>
              <a:spcBef>
                <a:spcPts val="0"/>
              </a:spcBef>
              <a:spcAft>
                <a:spcPts val="0"/>
              </a:spcAft>
              <a:buNone/>
            </a:pPr>
            <a:r>
              <a:t/>
            </a:r>
            <a:endParaRPr b="0" i="0" sz="1800" u="none" strike="noStrike">
              <a:solidFill>
                <a:srgbClr val="2C6097"/>
              </a:solidFill>
              <a:latin typeface="Calibri"/>
              <a:ea typeface="Calibri"/>
              <a:cs typeface="Calibri"/>
              <a:sym typeface="Calibri"/>
            </a:endParaRPr>
          </a:p>
          <a:p>
            <a:pPr indent="0" lvl="0" marL="0" marR="0" rtl="0" algn="l">
              <a:lnSpc>
                <a:spcPct val="150000"/>
              </a:lnSpc>
              <a:spcBef>
                <a:spcPts val="0"/>
              </a:spcBef>
              <a:spcAft>
                <a:spcPts val="0"/>
              </a:spcAft>
              <a:buNone/>
            </a:pPr>
            <a:r>
              <a:rPr b="0" i="0" lang="it-IT" sz="1800" u="none" strike="noStrike">
                <a:solidFill>
                  <a:srgbClr val="2C6097"/>
                </a:solidFill>
                <a:latin typeface="Calibri"/>
                <a:ea typeface="Calibri"/>
                <a:cs typeface="Calibri"/>
                <a:sym typeface="Calibri"/>
              </a:rPr>
              <a:t> </a:t>
            </a:r>
            <a:endParaRPr sz="1800">
              <a:solidFill>
                <a:srgbClr val="2C6097"/>
              </a:solidFill>
              <a:latin typeface="Calibri"/>
              <a:ea typeface="Calibri"/>
              <a:cs typeface="Calibri"/>
              <a:sym typeface="Calibri"/>
            </a:endParaRPr>
          </a:p>
          <a:p>
            <a:pPr indent="0" lvl="0" marL="0" marR="0" rtl="0" algn="l">
              <a:lnSpc>
                <a:spcPct val="150000"/>
              </a:lnSpc>
              <a:spcBef>
                <a:spcPts val="0"/>
              </a:spcBef>
              <a:spcAft>
                <a:spcPts val="0"/>
              </a:spcAft>
              <a:buNone/>
            </a:pPr>
            <a:r>
              <a:t/>
            </a:r>
            <a:endParaRPr sz="1800">
              <a:solidFill>
                <a:srgbClr val="2C6097"/>
              </a:solidFill>
              <a:latin typeface="Calibri"/>
              <a:ea typeface="Calibri"/>
              <a:cs typeface="Calibri"/>
              <a:sym typeface="Calibri"/>
            </a:endParaRPr>
          </a:p>
          <a:p>
            <a:pPr indent="0" lvl="0" marL="0" marR="0" rtl="0" algn="l">
              <a:lnSpc>
                <a:spcPct val="150000"/>
              </a:lnSpc>
              <a:spcBef>
                <a:spcPts val="800"/>
              </a:spcBef>
              <a:spcAft>
                <a:spcPts val="0"/>
              </a:spcAft>
              <a:buNone/>
            </a:pPr>
            <a:r>
              <a:t/>
            </a:r>
            <a:endParaRPr sz="1800">
              <a:solidFill>
                <a:srgbClr val="2C6097"/>
              </a:solidFill>
              <a:latin typeface="Calibri"/>
              <a:ea typeface="Calibri"/>
              <a:cs typeface="Calibri"/>
              <a:sym typeface="Calibri"/>
            </a:endParaRPr>
          </a:p>
        </p:txBody>
      </p:sp>
      <p:pic>
        <p:nvPicPr>
          <p:cNvPr descr="Diagram&#10;&#10;Description automatically generated" id="166" name="Google Shape;166;p12"/>
          <p:cNvPicPr preferRelativeResize="0"/>
          <p:nvPr/>
        </p:nvPicPr>
        <p:blipFill rotWithShape="1">
          <a:blip r:embed="rId3">
            <a:alphaModFix/>
          </a:blip>
          <a:srcRect b="0" l="0" r="0" t="0"/>
          <a:stretch/>
        </p:blipFill>
        <p:spPr>
          <a:xfrm>
            <a:off x="7603100" y="2921434"/>
            <a:ext cx="4428000" cy="3083969"/>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1" name="Shape 171"/>
        <p:cNvGrpSpPr/>
        <p:nvPr/>
      </p:nvGrpSpPr>
      <p:grpSpPr>
        <a:xfrm>
          <a:off x="0" y="0"/>
          <a:ext cx="0" cy="0"/>
          <a:chOff x="0" y="0"/>
          <a:chExt cx="0" cy="0"/>
        </a:xfrm>
      </p:grpSpPr>
      <p:sp>
        <p:nvSpPr>
          <p:cNvPr id="172" name="Google Shape;172;p13"/>
          <p:cNvSpPr txBox="1"/>
          <p:nvPr/>
        </p:nvSpPr>
        <p:spPr>
          <a:xfrm>
            <a:off x="2837734" y="406089"/>
            <a:ext cx="7136258" cy="520311"/>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rgbClr val="2D6097"/>
              </a:buClr>
              <a:buSzPts val="3000"/>
              <a:buFont typeface="Helvetica Neue"/>
              <a:buNone/>
            </a:pPr>
            <a:r>
              <a:rPr b="1" lang="it-IT" sz="3000">
                <a:solidFill>
                  <a:srgbClr val="2D6097"/>
                </a:solidFill>
                <a:latin typeface="Helvetica Neue"/>
                <a:ea typeface="Helvetica Neue"/>
                <a:cs typeface="Helvetica Neue"/>
                <a:sym typeface="Helvetica Neue"/>
              </a:rPr>
              <a:t>Other activities in the future roadmap </a:t>
            </a:r>
            <a:endParaRPr/>
          </a:p>
        </p:txBody>
      </p:sp>
      <p:sp>
        <p:nvSpPr>
          <p:cNvPr id="173" name="Google Shape;173;p13"/>
          <p:cNvSpPr txBox="1"/>
          <p:nvPr/>
        </p:nvSpPr>
        <p:spPr>
          <a:xfrm>
            <a:off x="452063" y="1193686"/>
            <a:ext cx="10924800" cy="4448400"/>
          </a:xfrm>
          <a:prstGeom prst="rect">
            <a:avLst/>
          </a:prstGeom>
          <a:noFill/>
          <a:ln>
            <a:noFill/>
          </a:ln>
        </p:spPr>
        <p:txBody>
          <a:bodyPr anchorCtr="0" anchor="t" bIns="45700" lIns="91425" spcFirstLastPara="1" rIns="91425" wrap="square" tIns="45700">
            <a:spAutoFit/>
          </a:bodyPr>
          <a:lstStyle/>
          <a:p>
            <a:pPr indent="-342900" lvl="0" marL="342900" marR="0" rtl="0" algn="l">
              <a:lnSpc>
                <a:spcPct val="150000"/>
              </a:lnSpc>
              <a:spcBef>
                <a:spcPts val="0"/>
              </a:spcBef>
              <a:spcAft>
                <a:spcPts val="0"/>
              </a:spcAft>
              <a:buClr>
                <a:srgbClr val="2D6097"/>
              </a:buClr>
              <a:buSzPts val="2200"/>
              <a:buFont typeface="Arial"/>
              <a:buChar char="•"/>
            </a:pPr>
            <a:r>
              <a:rPr b="1" lang="it-IT" sz="2200">
                <a:solidFill>
                  <a:srgbClr val="2D6097"/>
                </a:solidFill>
                <a:latin typeface="Calibri"/>
                <a:ea typeface="Calibri"/>
                <a:cs typeface="Calibri"/>
                <a:sym typeface="Calibri"/>
              </a:rPr>
              <a:t>Cloud-based release </a:t>
            </a:r>
            <a:r>
              <a:rPr lang="it-IT" sz="2200">
                <a:solidFill>
                  <a:srgbClr val="2D6097"/>
                </a:solidFill>
                <a:latin typeface="Calibri"/>
                <a:ea typeface="Calibri"/>
                <a:cs typeface="Calibri"/>
                <a:sym typeface="Calibri"/>
              </a:rPr>
              <a:t>to address stronger availability/reliability</a:t>
            </a:r>
            <a:endParaRPr/>
          </a:p>
          <a:p>
            <a:pPr indent="-342900" lvl="0" marL="342900" marR="0" rtl="0" algn="l">
              <a:lnSpc>
                <a:spcPct val="150000"/>
              </a:lnSpc>
              <a:spcBef>
                <a:spcPts val="600"/>
              </a:spcBef>
              <a:spcAft>
                <a:spcPts val="0"/>
              </a:spcAft>
              <a:buClr>
                <a:srgbClr val="2D6097"/>
              </a:buClr>
              <a:buSzPts val="2200"/>
              <a:buFont typeface="Arial"/>
              <a:buChar char="•"/>
            </a:pPr>
            <a:r>
              <a:rPr b="1" lang="it-IT" sz="2200">
                <a:solidFill>
                  <a:srgbClr val="2D6097"/>
                </a:solidFill>
                <a:latin typeface="Calibri"/>
                <a:ea typeface="Calibri"/>
                <a:cs typeface="Calibri"/>
                <a:sym typeface="Calibri"/>
              </a:rPr>
              <a:t>EOSC ecosystem and link with EGI</a:t>
            </a:r>
            <a:endParaRPr/>
          </a:p>
          <a:p>
            <a:pPr indent="-342900" lvl="1" marL="800100" marR="0" rtl="0" algn="l">
              <a:lnSpc>
                <a:spcPct val="150000"/>
              </a:lnSpc>
              <a:spcBef>
                <a:spcPts val="600"/>
              </a:spcBef>
              <a:spcAft>
                <a:spcPts val="0"/>
              </a:spcAft>
              <a:buClr>
                <a:srgbClr val="2D6097"/>
              </a:buClr>
              <a:buSzPts val="2200"/>
              <a:buFont typeface="Arial"/>
              <a:buChar char="•"/>
            </a:pPr>
            <a:r>
              <a:rPr b="0" i="0" lang="it-IT" sz="2200" u="none" cap="none" strike="noStrike">
                <a:solidFill>
                  <a:srgbClr val="2D6097"/>
                </a:solidFill>
                <a:latin typeface="Calibri"/>
                <a:ea typeface="Calibri"/>
                <a:cs typeface="Calibri"/>
                <a:sym typeface="Calibri"/>
              </a:rPr>
              <a:t>Opportunity to deploy a backup instance on EGI providers, in EOSC</a:t>
            </a:r>
            <a:endParaRPr/>
          </a:p>
          <a:p>
            <a:pPr indent="-342900" lvl="0" marL="342900" marR="0" rtl="0" algn="l">
              <a:lnSpc>
                <a:spcPct val="150000"/>
              </a:lnSpc>
              <a:spcBef>
                <a:spcPts val="600"/>
              </a:spcBef>
              <a:spcAft>
                <a:spcPts val="0"/>
              </a:spcAft>
              <a:buClr>
                <a:srgbClr val="2D6097"/>
              </a:buClr>
              <a:buSzPts val="2200"/>
              <a:buFont typeface="Arial"/>
              <a:buChar char="•"/>
            </a:pPr>
            <a:r>
              <a:rPr b="1" lang="it-IT" sz="2200">
                <a:solidFill>
                  <a:srgbClr val="2D6097"/>
                </a:solidFill>
                <a:latin typeface="Calibri"/>
                <a:ea typeface="Calibri"/>
                <a:cs typeface="Calibri"/>
                <a:sym typeface="Calibri"/>
              </a:rPr>
              <a:t>API</a:t>
            </a:r>
            <a:r>
              <a:rPr lang="it-IT" sz="2200">
                <a:solidFill>
                  <a:srgbClr val="2D6097"/>
                </a:solidFill>
                <a:latin typeface="Calibri"/>
                <a:ea typeface="Calibri"/>
                <a:cs typeface="Calibri"/>
                <a:sym typeface="Calibri"/>
              </a:rPr>
              <a:t> to expose statistics for wider exploitation</a:t>
            </a:r>
            <a:endParaRPr/>
          </a:p>
          <a:p>
            <a:pPr indent="-342900" lvl="0" marL="342900" marR="0" rtl="0" algn="l">
              <a:lnSpc>
                <a:spcPct val="150000"/>
              </a:lnSpc>
              <a:spcBef>
                <a:spcPts val="600"/>
              </a:spcBef>
              <a:spcAft>
                <a:spcPts val="0"/>
              </a:spcAft>
              <a:buClr>
                <a:srgbClr val="2D6097"/>
              </a:buClr>
              <a:buSzPts val="2200"/>
              <a:buFont typeface="Arial"/>
              <a:buChar char="•"/>
            </a:pPr>
            <a:r>
              <a:rPr lang="it-IT" sz="2200">
                <a:solidFill>
                  <a:srgbClr val="2D6097"/>
                </a:solidFill>
                <a:latin typeface="Calibri"/>
                <a:ea typeface="Calibri"/>
                <a:cs typeface="Calibri"/>
                <a:sym typeface="Calibri"/>
              </a:rPr>
              <a:t>Other activities within a new </a:t>
            </a:r>
            <a:r>
              <a:rPr b="1" lang="it-IT" sz="2200">
                <a:solidFill>
                  <a:srgbClr val="2D6097"/>
                </a:solidFill>
                <a:latin typeface="Calibri"/>
                <a:ea typeface="Calibri"/>
                <a:cs typeface="Calibri"/>
                <a:sym typeface="Calibri"/>
              </a:rPr>
              <a:t>proposal</a:t>
            </a:r>
            <a:r>
              <a:rPr lang="it-IT" sz="2200">
                <a:solidFill>
                  <a:srgbClr val="2D6097"/>
                </a:solidFill>
                <a:latin typeface="Calibri"/>
                <a:ea typeface="Calibri"/>
                <a:cs typeface="Calibri"/>
                <a:sym typeface="Calibri"/>
              </a:rPr>
              <a:t> (HORIZON-INFRA-2024-TECH-01-01), led by EGI and named RI-SCALE, e.g.:</a:t>
            </a:r>
            <a:endParaRPr/>
          </a:p>
          <a:p>
            <a:pPr indent="-342900" lvl="1" marL="800100" marR="0" rtl="0" algn="l">
              <a:lnSpc>
                <a:spcPct val="150000"/>
              </a:lnSpc>
              <a:spcBef>
                <a:spcPts val="600"/>
              </a:spcBef>
              <a:spcAft>
                <a:spcPts val="0"/>
              </a:spcAft>
              <a:buClr>
                <a:srgbClr val="2D6097"/>
              </a:buClr>
              <a:buSzPts val="2200"/>
              <a:buFont typeface="Arial"/>
              <a:buChar char="•"/>
            </a:pPr>
            <a:r>
              <a:rPr b="0" i="0" lang="it-IT" sz="2200" u="none" cap="none" strike="noStrike">
                <a:solidFill>
                  <a:srgbClr val="2D6097"/>
                </a:solidFill>
                <a:latin typeface="Calibri"/>
                <a:ea typeface="Calibri"/>
                <a:cs typeface="Calibri"/>
                <a:sym typeface="Calibri"/>
              </a:rPr>
              <a:t>smart caching of the Data Exploitation Platform (DEP)</a:t>
            </a:r>
            <a:endParaRPr/>
          </a:p>
          <a:p>
            <a:pPr indent="-342900" lvl="1" marL="800100" marR="0" rtl="0" algn="l">
              <a:lnSpc>
                <a:spcPct val="150000"/>
              </a:lnSpc>
              <a:spcBef>
                <a:spcPts val="600"/>
              </a:spcBef>
              <a:spcAft>
                <a:spcPts val="0"/>
              </a:spcAft>
              <a:buClr>
                <a:srgbClr val="2D6097"/>
              </a:buClr>
              <a:buSzPts val="2200"/>
              <a:buFont typeface="Arial"/>
              <a:buChar char="•"/>
            </a:pPr>
            <a:r>
              <a:rPr b="0" i="0" lang="it-IT" sz="2200" u="none" cap="none" strike="noStrike">
                <a:solidFill>
                  <a:srgbClr val="2D6097"/>
                </a:solidFill>
                <a:latin typeface="Calibri"/>
                <a:ea typeface="Calibri"/>
                <a:cs typeface="Calibri"/>
                <a:sym typeface="Calibri"/>
              </a:rPr>
              <a:t>AI-based real-time anomaly detection and system health alerting and monitoring</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8" name="Shape 178"/>
        <p:cNvGrpSpPr/>
        <p:nvPr/>
      </p:nvGrpSpPr>
      <p:grpSpPr>
        <a:xfrm>
          <a:off x="0" y="0"/>
          <a:ext cx="0" cy="0"/>
          <a:chOff x="0" y="0"/>
          <a:chExt cx="0" cy="0"/>
        </a:xfrm>
      </p:grpSpPr>
      <p:sp>
        <p:nvSpPr>
          <p:cNvPr id="179" name="Google Shape;179;p14"/>
          <p:cNvSpPr txBox="1"/>
          <p:nvPr>
            <p:ph type="ctrTitle"/>
          </p:nvPr>
        </p:nvSpPr>
        <p:spPr>
          <a:xfrm>
            <a:off x="2621280" y="2788618"/>
            <a:ext cx="6949439" cy="520311"/>
          </a:xfrm>
          <a:prstGeom prst="rect">
            <a:avLst/>
          </a:prstGeom>
          <a:noFill/>
          <a:ln>
            <a:noFill/>
          </a:ln>
        </p:spPr>
        <p:txBody>
          <a:bodyPr anchorCtr="0" anchor="b" bIns="45700" lIns="91425" spcFirstLastPara="1" rIns="91425" wrap="square" tIns="45700">
            <a:normAutofit fontScale="90000"/>
          </a:bodyPr>
          <a:lstStyle/>
          <a:p>
            <a:pPr indent="0" lvl="0" marL="0" rtl="0" algn="ctr">
              <a:lnSpc>
                <a:spcPct val="90000"/>
              </a:lnSpc>
              <a:spcBef>
                <a:spcPts val="0"/>
              </a:spcBef>
              <a:spcAft>
                <a:spcPts val="0"/>
              </a:spcAft>
              <a:buClr>
                <a:srgbClr val="2D6097"/>
              </a:buClr>
              <a:buSzPct val="100000"/>
              <a:buFont typeface="Helvetica Neue"/>
              <a:buNone/>
            </a:pPr>
            <a:r>
              <a:rPr b="1" lang="it-IT" sz="3200">
                <a:solidFill>
                  <a:srgbClr val="2D6097"/>
                </a:solidFill>
                <a:latin typeface="Helvetica Neue"/>
                <a:ea typeface="Helvetica Neue"/>
                <a:cs typeface="Helvetica Neue"/>
                <a:sym typeface="Helvetica Neue"/>
              </a:rPr>
              <a:t>Thank you for your attention</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84" name="Shape 184"/>
        <p:cNvGrpSpPr/>
        <p:nvPr/>
      </p:nvGrpSpPr>
      <p:grpSpPr>
        <a:xfrm>
          <a:off x="0" y="0"/>
          <a:ext cx="0" cy="0"/>
          <a:chOff x="0" y="0"/>
          <a:chExt cx="0" cy="0"/>
        </a:xfrm>
      </p:grpSpPr>
      <p:sp>
        <p:nvSpPr>
          <p:cNvPr id="185" name="Google Shape;185;p15"/>
          <p:cNvSpPr txBox="1"/>
          <p:nvPr>
            <p:ph type="ctrTitle"/>
          </p:nvPr>
        </p:nvSpPr>
        <p:spPr>
          <a:xfrm>
            <a:off x="381994" y="398431"/>
            <a:ext cx="11073405" cy="520311"/>
          </a:xfrm>
          <a:prstGeom prst="rect">
            <a:avLst/>
          </a:prstGeom>
          <a:noFill/>
          <a:ln>
            <a:noFill/>
          </a:ln>
        </p:spPr>
        <p:txBody>
          <a:bodyPr anchorCtr="0" anchor="b" bIns="45700" lIns="91425" spcFirstLastPara="1" rIns="91425" wrap="square" tIns="45700">
            <a:normAutofit fontScale="90000"/>
          </a:bodyPr>
          <a:lstStyle/>
          <a:p>
            <a:pPr indent="0" lvl="0" marL="0" rtl="0" algn="ctr">
              <a:lnSpc>
                <a:spcPct val="90000"/>
              </a:lnSpc>
              <a:spcBef>
                <a:spcPts val="0"/>
              </a:spcBef>
              <a:spcAft>
                <a:spcPts val="0"/>
              </a:spcAft>
              <a:buClr>
                <a:srgbClr val="2D6097"/>
              </a:buClr>
              <a:buSzPct val="100000"/>
              <a:buFont typeface="Helvetica Neue"/>
              <a:buNone/>
            </a:pPr>
            <a:r>
              <a:rPr b="1" lang="it-IT" sz="3200">
                <a:solidFill>
                  <a:srgbClr val="2D6097"/>
                </a:solidFill>
                <a:latin typeface="Helvetica Neue"/>
                <a:ea typeface="Helvetica Neue"/>
                <a:cs typeface="Helvetica Neue"/>
                <a:sym typeface="Helvetica Neue"/>
              </a:rPr>
              <a:t>ESGF main challenges</a:t>
            </a:r>
            <a:endParaRPr b="1" sz="3200">
              <a:solidFill>
                <a:srgbClr val="2D6097"/>
              </a:solidFill>
              <a:latin typeface="Helvetica Neue"/>
              <a:ea typeface="Helvetica Neue"/>
              <a:cs typeface="Helvetica Neue"/>
              <a:sym typeface="Helvetica Neue"/>
            </a:endParaRPr>
          </a:p>
        </p:txBody>
      </p:sp>
      <p:sp>
        <p:nvSpPr>
          <p:cNvPr id="186" name="Google Shape;186;p15"/>
          <p:cNvSpPr/>
          <p:nvPr/>
        </p:nvSpPr>
        <p:spPr>
          <a:xfrm>
            <a:off x="164524" y="1222725"/>
            <a:ext cx="8145221" cy="400069"/>
          </a:xfrm>
          <a:prstGeom prst="rect">
            <a:avLst/>
          </a:prstGeom>
          <a:noFill/>
          <a:ln>
            <a:noFill/>
          </a:ln>
        </p:spPr>
        <p:txBody>
          <a:bodyPr anchorCtr="0" anchor="t" bIns="45700" lIns="91400" spcFirstLastPara="1" rIns="91400" wrap="square" tIns="45700">
            <a:spAutoFit/>
          </a:bodyPr>
          <a:lstStyle/>
          <a:p>
            <a:pPr indent="0" lvl="0" marL="0" marR="0" rtl="0" algn="l">
              <a:spcBef>
                <a:spcPts val="0"/>
              </a:spcBef>
              <a:spcAft>
                <a:spcPts val="0"/>
              </a:spcAft>
              <a:buClr>
                <a:srgbClr val="2C6097"/>
              </a:buClr>
              <a:buSzPts val="2000"/>
              <a:buFont typeface="Calibri"/>
              <a:buNone/>
            </a:pPr>
            <a:r>
              <a:rPr lang="it-IT" sz="2000">
                <a:solidFill>
                  <a:srgbClr val="2C6097"/>
                </a:solidFill>
                <a:latin typeface="Calibri"/>
                <a:ea typeface="Calibri"/>
                <a:cs typeface="Calibri"/>
                <a:sym typeface="Calibri"/>
              </a:rPr>
              <a:t>Some of the challenges that ESGF is committed to addressing include:</a:t>
            </a:r>
            <a:endParaRPr sz="2000">
              <a:solidFill>
                <a:schemeClr val="dk1"/>
              </a:solidFill>
              <a:latin typeface="Calibri"/>
              <a:ea typeface="Calibri"/>
              <a:cs typeface="Calibri"/>
              <a:sym typeface="Calibri"/>
            </a:endParaRPr>
          </a:p>
        </p:txBody>
      </p:sp>
      <p:sp>
        <p:nvSpPr>
          <p:cNvPr id="187" name="Google Shape;187;p15"/>
          <p:cNvSpPr txBox="1"/>
          <p:nvPr/>
        </p:nvSpPr>
        <p:spPr>
          <a:xfrm>
            <a:off x="281354" y="1821745"/>
            <a:ext cx="8689461" cy="3785611"/>
          </a:xfrm>
          <a:prstGeom prst="rect">
            <a:avLst/>
          </a:prstGeom>
          <a:noFill/>
          <a:ln>
            <a:noFill/>
          </a:ln>
        </p:spPr>
        <p:txBody>
          <a:bodyPr anchorCtr="0" anchor="t" bIns="45700" lIns="91425" spcFirstLastPara="1" rIns="91425" wrap="square" tIns="45700">
            <a:spAutoFit/>
          </a:bodyPr>
          <a:lstStyle/>
          <a:p>
            <a:pPr indent="-285750" lvl="0" marL="285750" marR="0" rtl="0" algn="l">
              <a:lnSpc>
                <a:spcPct val="150000"/>
              </a:lnSpc>
              <a:spcBef>
                <a:spcPts val="0"/>
              </a:spcBef>
              <a:spcAft>
                <a:spcPts val="0"/>
              </a:spcAft>
              <a:buClr>
                <a:srgbClr val="2C6097"/>
              </a:buClr>
              <a:buSzPts val="1800"/>
              <a:buFont typeface="Noto Sans Symbols"/>
              <a:buChar char="❖"/>
            </a:pPr>
            <a:r>
              <a:rPr lang="it-IT" sz="2000">
                <a:solidFill>
                  <a:srgbClr val="2C6097"/>
                </a:solidFill>
                <a:latin typeface="Calibri"/>
                <a:ea typeface="Calibri"/>
                <a:cs typeface="Calibri"/>
                <a:sym typeface="Calibri"/>
              </a:rPr>
              <a:t>the </a:t>
            </a:r>
            <a:r>
              <a:rPr b="1" lang="it-IT" sz="2000">
                <a:solidFill>
                  <a:srgbClr val="2C6097"/>
                </a:solidFill>
                <a:latin typeface="Calibri"/>
                <a:ea typeface="Calibri"/>
                <a:cs typeface="Calibri"/>
                <a:sym typeface="Calibri"/>
              </a:rPr>
              <a:t>enormous scale of the data holdings</a:t>
            </a:r>
            <a:r>
              <a:rPr lang="it-IT" sz="2000">
                <a:solidFill>
                  <a:srgbClr val="2C6097"/>
                </a:solidFill>
                <a:latin typeface="Calibri"/>
                <a:ea typeface="Calibri"/>
                <a:cs typeface="Calibri"/>
                <a:sym typeface="Calibri"/>
              </a:rPr>
              <a:t>, moving from Peta-bytes to Exa-bytes</a:t>
            </a:r>
            <a:endParaRPr sz="2000">
              <a:solidFill>
                <a:schemeClr val="dk1"/>
              </a:solidFill>
              <a:latin typeface="Calibri"/>
              <a:ea typeface="Calibri"/>
              <a:cs typeface="Calibri"/>
              <a:sym typeface="Calibri"/>
            </a:endParaRPr>
          </a:p>
          <a:p>
            <a:pPr indent="-285750" lvl="0" marL="285750" marR="0" rtl="0" algn="l">
              <a:lnSpc>
                <a:spcPct val="150000"/>
              </a:lnSpc>
              <a:spcBef>
                <a:spcPts val="0"/>
              </a:spcBef>
              <a:spcAft>
                <a:spcPts val="0"/>
              </a:spcAft>
              <a:buClr>
                <a:srgbClr val="2C6097"/>
              </a:buClr>
              <a:buSzPts val="1800"/>
              <a:buFont typeface="Noto Sans Symbols"/>
              <a:buChar char="❖"/>
            </a:pPr>
            <a:r>
              <a:rPr lang="it-IT" sz="2000">
                <a:solidFill>
                  <a:srgbClr val="2C6097"/>
                </a:solidFill>
                <a:latin typeface="Calibri"/>
                <a:ea typeface="Calibri"/>
                <a:cs typeface="Calibri"/>
                <a:sym typeface="Calibri"/>
              </a:rPr>
              <a:t>support for both </a:t>
            </a:r>
            <a:r>
              <a:rPr b="1" lang="it-IT" sz="2000">
                <a:solidFill>
                  <a:srgbClr val="2C6097"/>
                </a:solidFill>
                <a:latin typeface="Calibri"/>
                <a:ea typeface="Calibri"/>
                <a:cs typeface="Calibri"/>
                <a:sym typeface="Calibri"/>
              </a:rPr>
              <a:t>model output </a:t>
            </a:r>
            <a:r>
              <a:rPr lang="it-IT" sz="2000">
                <a:solidFill>
                  <a:srgbClr val="2C6097"/>
                </a:solidFill>
                <a:latin typeface="Calibri"/>
                <a:ea typeface="Calibri"/>
                <a:cs typeface="Calibri"/>
                <a:sym typeface="Calibri"/>
              </a:rPr>
              <a:t>and a wide variety of </a:t>
            </a:r>
            <a:r>
              <a:rPr b="1" lang="it-IT" sz="2000">
                <a:solidFill>
                  <a:srgbClr val="2C6097"/>
                </a:solidFill>
                <a:latin typeface="Calibri"/>
                <a:ea typeface="Calibri"/>
                <a:cs typeface="Calibri"/>
                <a:sym typeface="Calibri"/>
              </a:rPr>
              <a:t>observational data</a:t>
            </a:r>
            <a:endParaRPr sz="2000">
              <a:solidFill>
                <a:schemeClr val="dk1"/>
              </a:solidFill>
              <a:latin typeface="Calibri"/>
              <a:ea typeface="Calibri"/>
              <a:cs typeface="Calibri"/>
              <a:sym typeface="Calibri"/>
            </a:endParaRPr>
          </a:p>
          <a:p>
            <a:pPr indent="-285750" lvl="0" marL="285750" marR="0" rtl="0" algn="l">
              <a:lnSpc>
                <a:spcPct val="150000"/>
              </a:lnSpc>
              <a:spcBef>
                <a:spcPts val="0"/>
              </a:spcBef>
              <a:spcAft>
                <a:spcPts val="0"/>
              </a:spcAft>
              <a:buClr>
                <a:srgbClr val="2C6097"/>
              </a:buClr>
              <a:buSzPts val="1800"/>
              <a:buFont typeface="Noto Sans Symbols"/>
              <a:buChar char="❖"/>
            </a:pPr>
            <a:r>
              <a:rPr lang="it-IT" sz="2000">
                <a:solidFill>
                  <a:srgbClr val="2C6097"/>
                </a:solidFill>
                <a:latin typeface="Calibri"/>
                <a:ea typeface="Calibri"/>
                <a:cs typeface="Calibri"/>
                <a:sym typeface="Calibri"/>
              </a:rPr>
              <a:t>the </a:t>
            </a:r>
            <a:r>
              <a:rPr b="1" lang="it-IT" sz="2000">
                <a:solidFill>
                  <a:srgbClr val="2C6097"/>
                </a:solidFill>
                <a:latin typeface="Calibri"/>
                <a:ea typeface="Calibri"/>
                <a:cs typeface="Calibri"/>
                <a:sym typeface="Calibri"/>
              </a:rPr>
              <a:t>distributed nature of the data archives</a:t>
            </a:r>
            <a:r>
              <a:rPr lang="it-IT" sz="2000">
                <a:solidFill>
                  <a:srgbClr val="2C6097"/>
                </a:solidFill>
                <a:latin typeface="Calibri"/>
                <a:ea typeface="Calibri"/>
                <a:cs typeface="Calibri"/>
                <a:sym typeface="Calibri"/>
              </a:rPr>
              <a:t>, which are </a:t>
            </a:r>
            <a:r>
              <a:rPr i="1" lang="it-IT" sz="2000">
                <a:solidFill>
                  <a:srgbClr val="2C6097"/>
                </a:solidFill>
                <a:latin typeface="Calibri"/>
                <a:ea typeface="Calibri"/>
                <a:cs typeface="Calibri"/>
                <a:sym typeface="Calibri"/>
              </a:rPr>
              <a:t>geographically distributed </a:t>
            </a:r>
            <a:r>
              <a:rPr lang="it-IT" sz="2000">
                <a:solidFill>
                  <a:srgbClr val="2C6097"/>
                </a:solidFill>
                <a:latin typeface="Calibri"/>
                <a:ea typeface="Calibri"/>
                <a:cs typeface="Calibri"/>
                <a:sym typeface="Calibri"/>
              </a:rPr>
              <a:t>and </a:t>
            </a:r>
            <a:r>
              <a:rPr i="1" lang="it-IT" sz="2000">
                <a:solidFill>
                  <a:srgbClr val="2C6097"/>
                </a:solidFill>
                <a:latin typeface="Calibri"/>
                <a:ea typeface="Calibri"/>
                <a:cs typeface="Calibri"/>
                <a:sym typeface="Calibri"/>
              </a:rPr>
              <a:t>autonomously operated</a:t>
            </a:r>
            <a:endParaRPr sz="2000">
              <a:solidFill>
                <a:schemeClr val="dk1"/>
              </a:solidFill>
              <a:latin typeface="Calibri"/>
              <a:ea typeface="Calibri"/>
              <a:cs typeface="Calibri"/>
              <a:sym typeface="Calibri"/>
            </a:endParaRPr>
          </a:p>
          <a:p>
            <a:pPr indent="-285750" lvl="0" marL="285750" marR="0" rtl="0" algn="l">
              <a:lnSpc>
                <a:spcPct val="150000"/>
              </a:lnSpc>
              <a:spcBef>
                <a:spcPts val="0"/>
              </a:spcBef>
              <a:spcAft>
                <a:spcPts val="0"/>
              </a:spcAft>
              <a:buClr>
                <a:srgbClr val="2C6097"/>
              </a:buClr>
              <a:buSzPts val="1800"/>
              <a:buFont typeface="Noto Sans Symbols"/>
              <a:buChar char="❖"/>
            </a:pPr>
            <a:r>
              <a:rPr lang="it-IT" sz="2000">
                <a:solidFill>
                  <a:srgbClr val="2C6097"/>
                </a:solidFill>
                <a:latin typeface="Calibri"/>
                <a:ea typeface="Calibri"/>
                <a:cs typeface="Calibri"/>
                <a:sym typeface="Calibri"/>
              </a:rPr>
              <a:t>the need to enable users to access and analyse data with a </a:t>
            </a:r>
            <a:r>
              <a:rPr b="1" lang="it-IT" sz="2000">
                <a:solidFill>
                  <a:srgbClr val="2C6097"/>
                </a:solidFill>
                <a:latin typeface="Calibri"/>
                <a:ea typeface="Calibri"/>
                <a:cs typeface="Calibri"/>
                <a:sym typeface="Calibri"/>
              </a:rPr>
              <a:t>wide variety of client tools</a:t>
            </a:r>
            <a:endParaRPr sz="2000">
              <a:solidFill>
                <a:srgbClr val="2C6097"/>
              </a:solidFill>
              <a:latin typeface="Calibri"/>
              <a:ea typeface="Calibri"/>
              <a:cs typeface="Calibri"/>
              <a:sym typeface="Calibri"/>
            </a:endParaRPr>
          </a:p>
          <a:p>
            <a:pPr indent="-285750" lvl="0" marL="285750" marR="0" rtl="0" algn="l">
              <a:lnSpc>
                <a:spcPct val="150000"/>
              </a:lnSpc>
              <a:spcBef>
                <a:spcPts val="0"/>
              </a:spcBef>
              <a:spcAft>
                <a:spcPts val="0"/>
              </a:spcAft>
              <a:buClr>
                <a:srgbClr val="2C6097"/>
              </a:buClr>
              <a:buSzPts val="1800"/>
              <a:buFont typeface="Noto Sans Symbols"/>
              <a:buChar char="❖"/>
            </a:pPr>
            <a:r>
              <a:rPr lang="it-IT" sz="2000">
                <a:solidFill>
                  <a:srgbClr val="2C6097"/>
                </a:solidFill>
                <a:latin typeface="Calibri"/>
                <a:ea typeface="Calibri"/>
                <a:cs typeface="Calibri"/>
                <a:sym typeface="Calibri"/>
              </a:rPr>
              <a:t>the need to harmonize and federate </a:t>
            </a:r>
            <a:r>
              <a:rPr b="1" lang="it-IT" sz="2000">
                <a:solidFill>
                  <a:srgbClr val="2C6097"/>
                </a:solidFill>
                <a:latin typeface="Calibri"/>
                <a:ea typeface="Calibri"/>
                <a:cs typeface="Calibri"/>
                <a:sym typeface="Calibri"/>
              </a:rPr>
              <a:t>multiple local access policies</a:t>
            </a:r>
            <a:endParaRPr sz="2000">
              <a:solidFill>
                <a:schemeClr val="dk1"/>
              </a:solidFill>
              <a:latin typeface="Calibri"/>
              <a:ea typeface="Calibri"/>
              <a:cs typeface="Calibri"/>
              <a:sym typeface="Calibri"/>
            </a:endParaRPr>
          </a:p>
          <a:p>
            <a:pPr indent="0" lvl="0" marL="0" marR="0" rtl="0" algn="l">
              <a:lnSpc>
                <a:spcPct val="150000"/>
              </a:lnSpc>
              <a:spcBef>
                <a:spcPts val="0"/>
              </a:spcBef>
              <a:spcAft>
                <a:spcPts val="0"/>
              </a:spcAft>
              <a:buClr>
                <a:schemeClr val="dk1"/>
              </a:buClr>
              <a:buSzPts val="2000"/>
              <a:buFont typeface="Arial"/>
              <a:buNone/>
            </a:pPr>
            <a:r>
              <a:t/>
            </a:r>
            <a:endParaRPr sz="2000">
              <a:solidFill>
                <a:srgbClr val="2C6097"/>
              </a:solidFill>
              <a:latin typeface="Calibri"/>
              <a:ea typeface="Calibri"/>
              <a:cs typeface="Calibri"/>
              <a:sym typeface="Calibri"/>
            </a:endParaRPr>
          </a:p>
        </p:txBody>
      </p:sp>
      <p:pic>
        <p:nvPicPr>
          <p:cNvPr descr="A picture containing shape&#10;&#10;Description automatically generated" id="188" name="Google Shape;188;p15"/>
          <p:cNvPicPr preferRelativeResize="0"/>
          <p:nvPr/>
        </p:nvPicPr>
        <p:blipFill rotWithShape="1">
          <a:blip r:embed="rId3">
            <a:alphaModFix/>
          </a:blip>
          <a:srcRect b="0" l="0" r="0" t="0"/>
          <a:stretch/>
        </p:blipFill>
        <p:spPr>
          <a:xfrm>
            <a:off x="9008771" y="2016048"/>
            <a:ext cx="2891681" cy="2980022"/>
          </a:xfrm>
          <a:prstGeom prst="rect">
            <a:avLst/>
          </a:prstGeom>
          <a:noFill/>
          <a:ln>
            <a:noFill/>
          </a:ln>
        </p:spPr>
      </p:pic>
      <p:pic>
        <p:nvPicPr>
          <p:cNvPr id="189" name="Google Shape;189;p15"/>
          <p:cNvPicPr preferRelativeResize="0"/>
          <p:nvPr/>
        </p:nvPicPr>
        <p:blipFill rotWithShape="1">
          <a:blip r:embed="rId4">
            <a:alphaModFix/>
          </a:blip>
          <a:srcRect b="0" l="0" r="0" t="0"/>
          <a:stretch/>
        </p:blipFill>
        <p:spPr>
          <a:xfrm>
            <a:off x="8863536" y="1079012"/>
            <a:ext cx="1948553" cy="1087564"/>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94" name="Shape 194"/>
        <p:cNvGrpSpPr/>
        <p:nvPr/>
      </p:nvGrpSpPr>
      <p:grpSpPr>
        <a:xfrm>
          <a:off x="0" y="0"/>
          <a:ext cx="0" cy="0"/>
          <a:chOff x="0" y="0"/>
          <a:chExt cx="0" cy="0"/>
        </a:xfrm>
      </p:grpSpPr>
      <p:sp>
        <p:nvSpPr>
          <p:cNvPr id="195" name="Google Shape;195;p16"/>
          <p:cNvSpPr txBox="1"/>
          <p:nvPr>
            <p:ph type="ctrTitle"/>
          </p:nvPr>
        </p:nvSpPr>
        <p:spPr>
          <a:xfrm>
            <a:off x="419726" y="276282"/>
            <a:ext cx="11352548" cy="520311"/>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rgbClr val="2D6097"/>
              </a:buClr>
              <a:buSzPts val="3000"/>
              <a:buFont typeface="Helvetica Neue"/>
              <a:buNone/>
            </a:pPr>
            <a:r>
              <a:rPr b="1" lang="it-IT">
                <a:solidFill>
                  <a:srgbClr val="2D6097"/>
                </a:solidFill>
                <a:latin typeface="Helvetica Neue"/>
                <a:ea typeface="Helvetica Neue"/>
                <a:cs typeface="Helvetica Neue"/>
                <a:sym typeface="Helvetica Neue"/>
              </a:rPr>
              <a:t>ESGF by the numbers</a:t>
            </a:r>
            <a:endParaRPr/>
          </a:p>
        </p:txBody>
      </p:sp>
      <p:sp>
        <p:nvSpPr>
          <p:cNvPr id="196" name="Google Shape;196;p16"/>
          <p:cNvSpPr/>
          <p:nvPr/>
        </p:nvSpPr>
        <p:spPr>
          <a:xfrm>
            <a:off x="5971607" y="3244334"/>
            <a:ext cx="248786"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it-IT" sz="1800">
                <a:solidFill>
                  <a:schemeClr val="dk1"/>
                </a:solidFill>
                <a:latin typeface="Arial"/>
                <a:ea typeface="Arial"/>
                <a:cs typeface="Arial"/>
                <a:sym typeface="Arial"/>
              </a:rPr>
              <a:t> </a:t>
            </a:r>
            <a:endParaRPr/>
          </a:p>
        </p:txBody>
      </p:sp>
      <p:sp>
        <p:nvSpPr>
          <p:cNvPr id="197" name="Google Shape;197;p16"/>
          <p:cNvSpPr txBox="1"/>
          <p:nvPr/>
        </p:nvSpPr>
        <p:spPr>
          <a:xfrm>
            <a:off x="3236216" y="1805081"/>
            <a:ext cx="1494263"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it-IT" sz="1800">
                <a:solidFill>
                  <a:srgbClr val="2C6097"/>
                </a:solidFill>
                <a:latin typeface="Calibri"/>
                <a:ea typeface="Calibri"/>
                <a:cs typeface="Calibri"/>
                <a:sym typeface="Calibri"/>
              </a:rPr>
              <a:t>37 PetaBytes</a:t>
            </a:r>
            <a:endParaRPr/>
          </a:p>
        </p:txBody>
      </p:sp>
      <p:sp>
        <p:nvSpPr>
          <p:cNvPr id="198" name="Google Shape;198;p16"/>
          <p:cNvSpPr txBox="1"/>
          <p:nvPr/>
        </p:nvSpPr>
        <p:spPr>
          <a:xfrm>
            <a:off x="3605607" y="2161693"/>
            <a:ext cx="82239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it-IT" sz="1800">
                <a:solidFill>
                  <a:srgbClr val="2C6097"/>
                </a:solidFill>
                <a:latin typeface="Calibri"/>
                <a:ea typeface="Calibri"/>
                <a:cs typeface="Calibri"/>
                <a:sym typeface="Calibri"/>
              </a:rPr>
              <a:t>from</a:t>
            </a:r>
            <a:endParaRPr/>
          </a:p>
        </p:txBody>
      </p:sp>
      <p:sp>
        <p:nvSpPr>
          <p:cNvPr id="199" name="Google Shape;199;p16"/>
          <p:cNvSpPr txBox="1"/>
          <p:nvPr/>
        </p:nvSpPr>
        <p:spPr>
          <a:xfrm>
            <a:off x="7853213" y="2033523"/>
            <a:ext cx="82239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it-IT" sz="1800">
                <a:solidFill>
                  <a:srgbClr val="2C6097"/>
                </a:solidFill>
                <a:latin typeface="Calibri"/>
                <a:ea typeface="Calibri"/>
                <a:cs typeface="Calibri"/>
                <a:sym typeface="Calibri"/>
              </a:rPr>
              <a:t>over</a:t>
            </a:r>
            <a:endParaRPr/>
          </a:p>
        </p:txBody>
      </p:sp>
      <p:sp>
        <p:nvSpPr>
          <p:cNvPr id="200" name="Google Shape;200;p16"/>
          <p:cNvSpPr txBox="1"/>
          <p:nvPr/>
        </p:nvSpPr>
        <p:spPr>
          <a:xfrm>
            <a:off x="664002" y="3002962"/>
            <a:ext cx="2731162" cy="64633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it-IT" sz="1800">
                <a:solidFill>
                  <a:srgbClr val="2C6097"/>
                </a:solidFill>
                <a:latin typeface="Calibri"/>
                <a:ea typeface="Calibri"/>
                <a:cs typeface="Calibri"/>
                <a:sym typeface="Calibri"/>
              </a:rPr>
              <a:t>around 7 millions </a:t>
            </a:r>
            <a:endParaRPr/>
          </a:p>
          <a:p>
            <a:pPr indent="0" lvl="0" marL="0" marR="0" rtl="0" algn="ctr">
              <a:spcBef>
                <a:spcPts val="0"/>
              </a:spcBef>
              <a:spcAft>
                <a:spcPts val="0"/>
              </a:spcAft>
              <a:buNone/>
            </a:pPr>
            <a:r>
              <a:rPr lang="it-IT" sz="1800">
                <a:solidFill>
                  <a:srgbClr val="2C6097"/>
                </a:solidFill>
                <a:latin typeface="Calibri"/>
                <a:ea typeface="Calibri"/>
                <a:cs typeface="Calibri"/>
                <a:sym typeface="Calibri"/>
              </a:rPr>
              <a:t>datasets are replicas</a:t>
            </a:r>
            <a:endParaRPr/>
          </a:p>
        </p:txBody>
      </p:sp>
      <p:pic>
        <p:nvPicPr>
          <p:cNvPr id="201" name="Google Shape;201;p16"/>
          <p:cNvPicPr preferRelativeResize="0"/>
          <p:nvPr/>
        </p:nvPicPr>
        <p:blipFill rotWithShape="1">
          <a:blip r:embed="rId3">
            <a:alphaModFix/>
          </a:blip>
          <a:srcRect b="25767" l="24829" r="15750" t="26534"/>
          <a:stretch/>
        </p:blipFill>
        <p:spPr>
          <a:xfrm>
            <a:off x="3408674" y="3240680"/>
            <a:ext cx="5623437" cy="2539237"/>
          </a:xfrm>
          <a:prstGeom prst="rect">
            <a:avLst/>
          </a:prstGeom>
          <a:noFill/>
          <a:ln>
            <a:noFill/>
          </a:ln>
        </p:spPr>
      </p:pic>
      <p:sp>
        <p:nvSpPr>
          <p:cNvPr id="202" name="Google Shape;202;p16"/>
          <p:cNvSpPr txBox="1"/>
          <p:nvPr/>
        </p:nvSpPr>
        <p:spPr>
          <a:xfrm>
            <a:off x="399107" y="3819746"/>
            <a:ext cx="2837109" cy="1709571"/>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None/>
            </a:pPr>
            <a:r>
              <a:rPr b="0" i="0" lang="it-IT" sz="1800" u="none" strike="noStrike">
                <a:solidFill>
                  <a:srgbClr val="2C6097"/>
                </a:solidFill>
                <a:latin typeface="Calibri"/>
                <a:ea typeface="Calibri"/>
                <a:cs typeface="Calibri"/>
                <a:sym typeface="Calibri"/>
              </a:rPr>
              <a:t>As expected, CMIP6 reached </a:t>
            </a:r>
            <a:r>
              <a:rPr b="1" i="0" lang="it-IT" sz="1800" u="none" strike="noStrike">
                <a:solidFill>
                  <a:srgbClr val="2C6097"/>
                </a:solidFill>
                <a:latin typeface="Calibri"/>
                <a:ea typeface="Calibri"/>
                <a:cs typeface="Calibri"/>
                <a:sym typeface="Calibri"/>
              </a:rPr>
              <a:t>20 PB </a:t>
            </a:r>
            <a:r>
              <a:rPr b="0" i="0" lang="it-IT" sz="1800" u="none" strike="noStrike">
                <a:solidFill>
                  <a:srgbClr val="2C6097"/>
                </a:solidFill>
                <a:latin typeface="Calibri"/>
                <a:ea typeface="Calibri"/>
                <a:cs typeface="Calibri"/>
                <a:sym typeface="Calibri"/>
              </a:rPr>
              <a:t>in June 2021, with about </a:t>
            </a:r>
            <a:r>
              <a:rPr b="1" i="0" lang="it-IT" sz="1800" u="none" strike="noStrike">
                <a:solidFill>
                  <a:srgbClr val="2C6097"/>
                </a:solidFill>
                <a:latin typeface="Calibri"/>
                <a:ea typeface="Calibri"/>
                <a:cs typeface="Calibri"/>
                <a:sym typeface="Calibri"/>
              </a:rPr>
              <a:t>10 millions and 700 hundred datasets</a:t>
            </a:r>
            <a:r>
              <a:rPr b="0" i="0" lang="it-IT" sz="1800" u="none" strike="noStrike">
                <a:solidFill>
                  <a:srgbClr val="2C6097"/>
                </a:solidFill>
                <a:latin typeface="Calibri"/>
                <a:ea typeface="Calibri"/>
                <a:cs typeface="Calibri"/>
                <a:sym typeface="Calibri"/>
              </a:rPr>
              <a:t>.</a:t>
            </a:r>
            <a:endParaRPr sz="1800">
              <a:solidFill>
                <a:schemeClr val="dk1"/>
              </a:solidFill>
              <a:latin typeface="Arial"/>
              <a:ea typeface="Arial"/>
              <a:cs typeface="Arial"/>
              <a:sym typeface="Arial"/>
            </a:endParaRPr>
          </a:p>
        </p:txBody>
      </p:sp>
      <p:pic>
        <p:nvPicPr>
          <p:cNvPr id="203" name="Google Shape;203;p16"/>
          <p:cNvPicPr preferRelativeResize="0"/>
          <p:nvPr/>
        </p:nvPicPr>
        <p:blipFill rotWithShape="1">
          <a:blip r:embed="rId4">
            <a:alphaModFix/>
          </a:blip>
          <a:srcRect b="26616" l="25023" r="15608" t="27883"/>
          <a:stretch/>
        </p:blipFill>
        <p:spPr>
          <a:xfrm>
            <a:off x="7330162" y="4072860"/>
            <a:ext cx="4612794" cy="1988547"/>
          </a:xfrm>
          <a:prstGeom prst="rect">
            <a:avLst/>
          </a:prstGeom>
          <a:noFill/>
          <a:ln>
            <a:noFill/>
          </a:ln>
        </p:spPr>
      </p:pic>
      <p:sp>
        <p:nvSpPr>
          <p:cNvPr id="204" name="Google Shape;204;p16"/>
          <p:cNvSpPr txBox="1"/>
          <p:nvPr/>
        </p:nvSpPr>
        <p:spPr>
          <a:xfrm>
            <a:off x="4774073" y="821404"/>
            <a:ext cx="2748943"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i="1" lang="it-IT" sz="1800">
                <a:solidFill>
                  <a:srgbClr val="2C6097"/>
                </a:solidFill>
                <a:latin typeface="Calibri"/>
                <a:ea typeface="Calibri"/>
                <a:cs typeface="Calibri"/>
                <a:sym typeface="Calibri"/>
              </a:rPr>
              <a:t>Data archive information</a:t>
            </a:r>
            <a:endParaRPr/>
          </a:p>
        </p:txBody>
      </p:sp>
      <p:pic>
        <p:nvPicPr>
          <p:cNvPr descr="A black and white logo&#10;&#10;Description automatically generated" id="205" name="Google Shape;205;p16"/>
          <p:cNvPicPr preferRelativeResize="0"/>
          <p:nvPr/>
        </p:nvPicPr>
        <p:blipFill rotWithShape="1">
          <a:blip r:embed="rId5">
            <a:alphaModFix/>
          </a:blip>
          <a:srcRect b="0" l="0" r="0" t="0"/>
          <a:stretch/>
        </p:blipFill>
        <p:spPr>
          <a:xfrm>
            <a:off x="917213" y="1206098"/>
            <a:ext cx="1986007" cy="1796864"/>
          </a:xfrm>
          <a:prstGeom prst="rect">
            <a:avLst/>
          </a:prstGeom>
          <a:noFill/>
          <a:ln>
            <a:noFill/>
          </a:ln>
        </p:spPr>
      </p:pic>
      <p:pic>
        <p:nvPicPr>
          <p:cNvPr descr="A black and white image of a grid&#10;&#10;Description automatically generated" id="206" name="Google Shape;206;p16"/>
          <p:cNvPicPr preferRelativeResize="0"/>
          <p:nvPr/>
        </p:nvPicPr>
        <p:blipFill rotWithShape="1">
          <a:blip r:embed="rId6">
            <a:alphaModFix/>
          </a:blip>
          <a:srcRect b="0" l="0" r="0" t="0"/>
          <a:stretch/>
        </p:blipFill>
        <p:spPr>
          <a:xfrm>
            <a:off x="9229790" y="1263261"/>
            <a:ext cx="1987260" cy="1796864"/>
          </a:xfrm>
          <a:prstGeom prst="rect">
            <a:avLst/>
          </a:prstGeom>
          <a:noFill/>
          <a:ln>
            <a:noFill/>
          </a:ln>
        </p:spPr>
      </p:pic>
      <p:pic>
        <p:nvPicPr>
          <p:cNvPr descr="A black and white image of a location&#10;&#10;Description automatically generated" id="207" name="Google Shape;207;p16"/>
          <p:cNvPicPr preferRelativeResize="0"/>
          <p:nvPr/>
        </p:nvPicPr>
        <p:blipFill rotWithShape="1">
          <a:blip r:embed="rId7">
            <a:alphaModFix/>
          </a:blip>
          <a:srcRect b="0" l="0" r="0" t="0"/>
          <a:stretch/>
        </p:blipFill>
        <p:spPr>
          <a:xfrm>
            <a:off x="5227389" y="1278288"/>
            <a:ext cx="1986007" cy="179225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212" name="Shape 212"/>
        <p:cNvGrpSpPr/>
        <p:nvPr/>
      </p:nvGrpSpPr>
      <p:grpSpPr>
        <a:xfrm>
          <a:off x="0" y="0"/>
          <a:ext cx="0" cy="0"/>
          <a:chOff x="0" y="0"/>
          <a:chExt cx="0" cy="0"/>
        </a:xfrm>
      </p:grpSpPr>
      <p:pic>
        <p:nvPicPr>
          <p:cNvPr descr="A screenshot of a screenshot of a computer&#10;&#10;Description automatically generated" id="213" name="Google Shape;213;p17"/>
          <p:cNvPicPr preferRelativeResize="0"/>
          <p:nvPr/>
        </p:nvPicPr>
        <p:blipFill rotWithShape="1">
          <a:blip r:embed="rId3">
            <a:alphaModFix/>
          </a:blip>
          <a:srcRect b="0" l="0" r="0" t="0"/>
          <a:stretch/>
        </p:blipFill>
        <p:spPr>
          <a:xfrm>
            <a:off x="870587" y="2550052"/>
            <a:ext cx="6610864" cy="3659993"/>
          </a:xfrm>
          <a:prstGeom prst="rect">
            <a:avLst/>
          </a:prstGeom>
          <a:noFill/>
          <a:ln>
            <a:noFill/>
          </a:ln>
        </p:spPr>
      </p:pic>
      <p:sp>
        <p:nvSpPr>
          <p:cNvPr id="214" name="Google Shape;214;p17"/>
          <p:cNvSpPr txBox="1"/>
          <p:nvPr>
            <p:ph type="ctrTitle"/>
          </p:nvPr>
        </p:nvSpPr>
        <p:spPr>
          <a:xfrm>
            <a:off x="94210" y="174567"/>
            <a:ext cx="11809616" cy="536936"/>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chemeClr val="accent1"/>
              </a:buClr>
              <a:buSzPts val="3000"/>
              <a:buFont typeface="Helvetica Neue"/>
              <a:buNone/>
            </a:pPr>
            <a:r>
              <a:rPr b="1" lang="it-IT">
                <a:latin typeface="Helvetica Neue"/>
                <a:ea typeface="Helvetica Neue"/>
                <a:cs typeface="Helvetica Neue"/>
                <a:sym typeface="Helvetica Neue"/>
              </a:rPr>
              <a:t>ESGF by the numbers</a:t>
            </a:r>
            <a:endParaRPr b="1">
              <a:latin typeface="Helvetica Neue"/>
              <a:ea typeface="Helvetica Neue"/>
              <a:cs typeface="Helvetica Neue"/>
              <a:sym typeface="Helvetica Neue"/>
            </a:endParaRPr>
          </a:p>
        </p:txBody>
      </p:sp>
      <p:sp>
        <p:nvSpPr>
          <p:cNvPr id="215" name="Google Shape;215;p17"/>
          <p:cNvSpPr/>
          <p:nvPr/>
        </p:nvSpPr>
        <p:spPr>
          <a:xfrm>
            <a:off x="5971607" y="3244334"/>
            <a:ext cx="248786"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it-IT" sz="1800">
                <a:solidFill>
                  <a:schemeClr val="dk1"/>
                </a:solidFill>
                <a:latin typeface="Arial"/>
                <a:ea typeface="Arial"/>
                <a:cs typeface="Arial"/>
                <a:sym typeface="Arial"/>
              </a:rPr>
              <a:t> </a:t>
            </a:r>
            <a:endParaRPr/>
          </a:p>
        </p:txBody>
      </p:sp>
      <p:sp>
        <p:nvSpPr>
          <p:cNvPr id="216" name="Google Shape;216;p17"/>
          <p:cNvSpPr txBox="1"/>
          <p:nvPr/>
        </p:nvSpPr>
        <p:spPr>
          <a:xfrm>
            <a:off x="2513583" y="2131927"/>
            <a:ext cx="7199128" cy="464871"/>
          </a:xfrm>
          <a:prstGeom prst="rect">
            <a:avLst/>
          </a:prstGeom>
          <a:noFill/>
          <a:ln>
            <a:noFill/>
          </a:ln>
        </p:spPr>
        <p:txBody>
          <a:bodyPr anchorCtr="0" anchor="t" bIns="45700" lIns="91425" spcFirstLastPara="1" rIns="91425" wrap="square" tIns="45700">
            <a:spAutoFit/>
          </a:bodyPr>
          <a:lstStyle/>
          <a:p>
            <a:pPr indent="0" lvl="0" marL="38100" marR="0" rtl="0" algn="just">
              <a:lnSpc>
                <a:spcPct val="150000"/>
              </a:lnSpc>
              <a:spcBef>
                <a:spcPts val="0"/>
              </a:spcBef>
              <a:spcAft>
                <a:spcPts val="0"/>
              </a:spcAft>
              <a:buNone/>
            </a:pPr>
            <a:r>
              <a:rPr b="0" i="0" lang="it-IT" sz="1800" u="none" strike="noStrike">
                <a:solidFill>
                  <a:srgbClr val="2C6097"/>
                </a:solidFill>
                <a:latin typeface="Calibri"/>
                <a:ea typeface="Calibri"/>
                <a:cs typeface="Calibri"/>
                <a:sym typeface="Calibri"/>
              </a:rPr>
              <a:t>Currently, CMIP6 counts more than </a:t>
            </a:r>
            <a:r>
              <a:rPr b="1" i="0" lang="it-IT" sz="1800" u="none" strike="noStrike">
                <a:solidFill>
                  <a:srgbClr val="2C6097"/>
                </a:solidFill>
                <a:latin typeface="Calibri"/>
                <a:ea typeface="Calibri"/>
                <a:cs typeface="Calibri"/>
                <a:sym typeface="Calibri"/>
              </a:rPr>
              <a:t>27 PB </a:t>
            </a:r>
            <a:r>
              <a:rPr b="0" i="0" lang="it-IT" sz="1800" u="none" strike="noStrike">
                <a:solidFill>
                  <a:srgbClr val="2C6097"/>
                </a:solidFill>
                <a:latin typeface="Calibri"/>
                <a:ea typeface="Calibri"/>
                <a:cs typeface="Calibri"/>
                <a:sym typeface="Calibri"/>
              </a:rPr>
              <a:t>and almost </a:t>
            </a:r>
            <a:r>
              <a:rPr b="1" i="0" lang="it-IT" sz="1800" u="none" strike="noStrike">
                <a:solidFill>
                  <a:srgbClr val="2C6097"/>
                </a:solidFill>
                <a:latin typeface="Calibri"/>
                <a:ea typeface="Calibri"/>
                <a:cs typeface="Calibri"/>
                <a:sym typeface="Calibri"/>
              </a:rPr>
              <a:t>15 millions </a:t>
            </a:r>
            <a:r>
              <a:rPr b="0" i="0" lang="it-IT" sz="1800" u="none" strike="noStrike">
                <a:solidFill>
                  <a:srgbClr val="2C6097"/>
                </a:solidFill>
                <a:latin typeface="Calibri"/>
                <a:ea typeface="Calibri"/>
                <a:cs typeface="Calibri"/>
                <a:sym typeface="Calibri"/>
              </a:rPr>
              <a:t>datasets.</a:t>
            </a:r>
            <a:endParaRPr sz="1800">
              <a:solidFill>
                <a:srgbClr val="2C6097"/>
              </a:solidFill>
              <a:latin typeface="Calibri"/>
              <a:ea typeface="Calibri"/>
              <a:cs typeface="Calibri"/>
              <a:sym typeface="Calibri"/>
            </a:endParaRPr>
          </a:p>
        </p:txBody>
      </p:sp>
      <p:sp>
        <p:nvSpPr>
          <p:cNvPr id="217" name="Google Shape;217;p17"/>
          <p:cNvSpPr txBox="1"/>
          <p:nvPr/>
        </p:nvSpPr>
        <p:spPr>
          <a:xfrm>
            <a:off x="8074855" y="3429000"/>
            <a:ext cx="3313835" cy="1891287"/>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None/>
            </a:pPr>
            <a:r>
              <a:rPr b="0" i="0" lang="it-IT" sz="2000" u="none" strike="noStrike">
                <a:solidFill>
                  <a:srgbClr val="2C6097"/>
                </a:solidFill>
                <a:latin typeface="Calibri"/>
                <a:ea typeface="Calibri"/>
                <a:cs typeface="Calibri"/>
                <a:sym typeface="Calibri"/>
              </a:rPr>
              <a:t>Datasets from about </a:t>
            </a:r>
            <a:endParaRPr/>
          </a:p>
          <a:p>
            <a:pPr indent="0" lvl="0" marL="0" marR="0" rtl="0" algn="l">
              <a:lnSpc>
                <a:spcPct val="150000"/>
              </a:lnSpc>
              <a:spcBef>
                <a:spcPts val="0"/>
              </a:spcBef>
              <a:spcAft>
                <a:spcPts val="0"/>
              </a:spcAft>
              <a:buNone/>
            </a:pPr>
            <a:r>
              <a:rPr b="1" i="0" lang="it-IT" sz="2000" u="none" strike="noStrike">
                <a:solidFill>
                  <a:srgbClr val="2C6097"/>
                </a:solidFill>
                <a:latin typeface="Calibri"/>
                <a:ea typeface="Calibri"/>
                <a:cs typeface="Calibri"/>
                <a:sym typeface="Calibri"/>
              </a:rPr>
              <a:t>130 models </a:t>
            </a:r>
            <a:r>
              <a:rPr b="0" i="0" lang="it-IT" sz="2000" u="none" strike="noStrike">
                <a:solidFill>
                  <a:srgbClr val="2C6097"/>
                </a:solidFill>
                <a:latin typeface="Calibri"/>
                <a:ea typeface="Calibri"/>
                <a:cs typeface="Calibri"/>
                <a:sym typeface="Calibri"/>
              </a:rPr>
              <a:t>and </a:t>
            </a:r>
            <a:endParaRPr/>
          </a:p>
          <a:p>
            <a:pPr indent="0" lvl="0" marL="0" marR="0" rtl="0" algn="l">
              <a:lnSpc>
                <a:spcPct val="150000"/>
              </a:lnSpc>
              <a:spcBef>
                <a:spcPts val="0"/>
              </a:spcBef>
              <a:spcAft>
                <a:spcPts val="0"/>
              </a:spcAft>
              <a:buNone/>
            </a:pPr>
            <a:r>
              <a:rPr b="1" i="0" lang="it-IT" sz="2000" u="none" strike="noStrike">
                <a:solidFill>
                  <a:srgbClr val="2C6097"/>
                </a:solidFill>
                <a:latin typeface="Calibri"/>
                <a:ea typeface="Calibri"/>
                <a:cs typeface="Calibri"/>
                <a:sym typeface="Calibri"/>
              </a:rPr>
              <a:t>45 different institutions </a:t>
            </a:r>
            <a:r>
              <a:rPr b="0" i="0" lang="it-IT" sz="2000" u="none" strike="noStrike">
                <a:solidFill>
                  <a:srgbClr val="2C6097"/>
                </a:solidFill>
                <a:latin typeface="Calibri"/>
                <a:ea typeface="Calibri"/>
                <a:cs typeface="Calibri"/>
                <a:sym typeface="Calibri"/>
              </a:rPr>
              <a:t>have been published for CMIP6.</a:t>
            </a:r>
            <a:endParaRPr sz="2000">
              <a:solidFill>
                <a:srgbClr val="2C6097"/>
              </a:solidFill>
              <a:latin typeface="Calibri"/>
              <a:ea typeface="Calibri"/>
              <a:cs typeface="Calibri"/>
              <a:sym typeface="Calibri"/>
            </a:endParaRPr>
          </a:p>
        </p:txBody>
      </p:sp>
      <p:sp>
        <p:nvSpPr>
          <p:cNvPr id="218" name="Google Shape;218;p17"/>
          <p:cNvSpPr/>
          <p:nvPr/>
        </p:nvSpPr>
        <p:spPr>
          <a:xfrm>
            <a:off x="4199604" y="5987985"/>
            <a:ext cx="311812" cy="215131"/>
          </a:xfrm>
          <a:prstGeom prst="rect">
            <a:avLst/>
          </a:prstGeom>
          <a:noFill/>
          <a:ln cap="flat" cmpd="sng" w="28575">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219" name="Google Shape;219;p17"/>
          <p:cNvSpPr/>
          <p:nvPr/>
        </p:nvSpPr>
        <p:spPr>
          <a:xfrm>
            <a:off x="907381" y="5981876"/>
            <a:ext cx="311812" cy="215131"/>
          </a:xfrm>
          <a:prstGeom prst="rect">
            <a:avLst/>
          </a:prstGeom>
          <a:noFill/>
          <a:ln cap="flat" cmpd="sng" w="28575">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220" name="Google Shape;220;p17"/>
          <p:cNvSpPr txBox="1"/>
          <p:nvPr/>
        </p:nvSpPr>
        <p:spPr>
          <a:xfrm>
            <a:off x="4732508" y="627437"/>
            <a:ext cx="2748943"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i="1" lang="it-IT" sz="1800">
                <a:solidFill>
                  <a:srgbClr val="2C6097"/>
                </a:solidFill>
                <a:latin typeface="Calibri"/>
                <a:ea typeface="Calibri"/>
                <a:cs typeface="Calibri"/>
                <a:sym typeface="Calibri"/>
              </a:rPr>
              <a:t>Data archive information</a:t>
            </a:r>
            <a:endParaRPr/>
          </a:p>
        </p:txBody>
      </p:sp>
      <p:pic>
        <p:nvPicPr>
          <p:cNvPr id="221" name="Google Shape;221;p17"/>
          <p:cNvPicPr preferRelativeResize="0"/>
          <p:nvPr/>
        </p:nvPicPr>
        <p:blipFill rotWithShape="1">
          <a:blip r:embed="rId4">
            <a:alphaModFix/>
          </a:blip>
          <a:srcRect b="0" l="0" r="0" t="0"/>
          <a:stretch/>
        </p:blipFill>
        <p:spPr>
          <a:xfrm>
            <a:off x="562144" y="963829"/>
            <a:ext cx="10986206" cy="1260386"/>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226" name="Shape 226"/>
        <p:cNvGrpSpPr/>
        <p:nvPr/>
      </p:nvGrpSpPr>
      <p:grpSpPr>
        <a:xfrm>
          <a:off x="0" y="0"/>
          <a:ext cx="0" cy="0"/>
          <a:chOff x="0" y="0"/>
          <a:chExt cx="0" cy="0"/>
        </a:xfrm>
      </p:grpSpPr>
      <p:sp>
        <p:nvSpPr>
          <p:cNvPr id="227" name="Google Shape;227;p18"/>
          <p:cNvSpPr txBox="1"/>
          <p:nvPr>
            <p:ph type="ctrTitle"/>
          </p:nvPr>
        </p:nvSpPr>
        <p:spPr>
          <a:xfrm>
            <a:off x="402130" y="253468"/>
            <a:ext cx="11352548" cy="520311"/>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rgbClr val="2D6097"/>
              </a:buClr>
              <a:buSzPts val="3000"/>
              <a:buFont typeface="Helvetica Neue"/>
              <a:buNone/>
            </a:pPr>
            <a:r>
              <a:rPr b="1" lang="it-IT">
                <a:solidFill>
                  <a:srgbClr val="2D6097"/>
                </a:solidFill>
                <a:latin typeface="Helvetica Neue"/>
                <a:ea typeface="Helvetica Neue"/>
                <a:cs typeface="Helvetica Neue"/>
                <a:sym typeface="Helvetica Neue"/>
              </a:rPr>
              <a:t>ESGF by the numbers</a:t>
            </a:r>
            <a:endParaRPr/>
          </a:p>
        </p:txBody>
      </p:sp>
      <p:sp>
        <p:nvSpPr>
          <p:cNvPr id="228" name="Google Shape;228;p18"/>
          <p:cNvSpPr/>
          <p:nvPr/>
        </p:nvSpPr>
        <p:spPr>
          <a:xfrm>
            <a:off x="5971607" y="3244334"/>
            <a:ext cx="248786"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it-IT" sz="1800">
                <a:solidFill>
                  <a:schemeClr val="dk1"/>
                </a:solidFill>
                <a:latin typeface="Arial"/>
                <a:ea typeface="Arial"/>
                <a:cs typeface="Arial"/>
                <a:sym typeface="Arial"/>
              </a:rPr>
              <a:t> </a:t>
            </a:r>
            <a:endParaRPr/>
          </a:p>
        </p:txBody>
      </p:sp>
      <p:sp>
        <p:nvSpPr>
          <p:cNvPr id="229" name="Google Shape;229;p18"/>
          <p:cNvSpPr txBox="1"/>
          <p:nvPr/>
        </p:nvSpPr>
        <p:spPr>
          <a:xfrm>
            <a:off x="4774073" y="690344"/>
            <a:ext cx="2748943"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i="1" lang="it-IT" sz="1800">
                <a:solidFill>
                  <a:srgbClr val="2C6097"/>
                </a:solidFill>
                <a:latin typeface="Calibri"/>
                <a:ea typeface="Calibri"/>
                <a:cs typeface="Calibri"/>
                <a:sym typeface="Calibri"/>
              </a:rPr>
              <a:t>Data usage information</a:t>
            </a:r>
            <a:endParaRPr/>
          </a:p>
        </p:txBody>
      </p:sp>
      <p:sp>
        <p:nvSpPr>
          <p:cNvPr id="230" name="Google Shape;230;p18"/>
          <p:cNvSpPr txBox="1"/>
          <p:nvPr/>
        </p:nvSpPr>
        <p:spPr>
          <a:xfrm>
            <a:off x="7751638" y="1657897"/>
            <a:ext cx="82239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it-IT" sz="1800">
                <a:solidFill>
                  <a:srgbClr val="2C6097"/>
                </a:solidFill>
                <a:latin typeface="Calibri"/>
                <a:ea typeface="Calibri"/>
                <a:cs typeface="Calibri"/>
                <a:sym typeface="Calibri"/>
              </a:rPr>
              <a:t>from</a:t>
            </a:r>
            <a:endParaRPr/>
          </a:p>
        </p:txBody>
      </p:sp>
      <p:sp>
        <p:nvSpPr>
          <p:cNvPr id="231" name="Google Shape;231;p18"/>
          <p:cNvSpPr txBox="1"/>
          <p:nvPr/>
        </p:nvSpPr>
        <p:spPr>
          <a:xfrm>
            <a:off x="3884560" y="1657897"/>
            <a:ext cx="82239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it-IT" sz="1800">
                <a:solidFill>
                  <a:srgbClr val="2C6097"/>
                </a:solidFill>
                <a:latin typeface="Calibri"/>
                <a:ea typeface="Calibri"/>
                <a:cs typeface="Calibri"/>
                <a:sym typeface="Calibri"/>
              </a:rPr>
              <a:t>and</a:t>
            </a:r>
            <a:endParaRPr/>
          </a:p>
        </p:txBody>
      </p:sp>
      <p:pic>
        <p:nvPicPr>
          <p:cNvPr descr="A black and white cloud with a arrow pointing down&#10;&#10;Description automatically generated" id="232" name="Google Shape;232;p18"/>
          <p:cNvPicPr preferRelativeResize="0"/>
          <p:nvPr/>
        </p:nvPicPr>
        <p:blipFill rotWithShape="1">
          <a:blip r:embed="rId3">
            <a:alphaModFix/>
          </a:blip>
          <a:srcRect b="0" l="0" r="0" t="0"/>
          <a:stretch/>
        </p:blipFill>
        <p:spPr>
          <a:xfrm>
            <a:off x="1179828" y="1008912"/>
            <a:ext cx="1835703" cy="1693655"/>
          </a:xfrm>
          <a:prstGeom prst="rect">
            <a:avLst/>
          </a:prstGeom>
          <a:noFill/>
          <a:ln>
            <a:noFill/>
          </a:ln>
        </p:spPr>
      </p:pic>
      <p:pic>
        <p:nvPicPr>
          <p:cNvPr descr="A black and white image of a file&#10;&#10;Description automatically generated" id="233" name="Google Shape;233;p18"/>
          <p:cNvPicPr preferRelativeResize="0"/>
          <p:nvPr/>
        </p:nvPicPr>
        <p:blipFill rotWithShape="1">
          <a:blip r:embed="rId4">
            <a:alphaModFix/>
          </a:blip>
          <a:srcRect b="0" l="0" r="0" t="0"/>
          <a:stretch/>
        </p:blipFill>
        <p:spPr>
          <a:xfrm>
            <a:off x="5160551" y="1030765"/>
            <a:ext cx="1857882" cy="1692000"/>
          </a:xfrm>
          <a:prstGeom prst="rect">
            <a:avLst/>
          </a:prstGeom>
          <a:noFill/>
          <a:ln>
            <a:noFill/>
          </a:ln>
        </p:spPr>
      </p:pic>
      <p:pic>
        <p:nvPicPr>
          <p:cNvPr descr="A black circle with a white and black circle with a white text&#10;&#10;Description automatically generated" id="234" name="Google Shape;234;p18"/>
          <p:cNvPicPr preferRelativeResize="0"/>
          <p:nvPr/>
        </p:nvPicPr>
        <p:blipFill rotWithShape="1">
          <a:blip r:embed="rId5">
            <a:alphaModFix/>
          </a:blip>
          <a:srcRect b="0" l="0" r="0" t="0"/>
          <a:stretch/>
        </p:blipFill>
        <p:spPr>
          <a:xfrm>
            <a:off x="9163453" y="1072575"/>
            <a:ext cx="1867792" cy="1692000"/>
          </a:xfrm>
          <a:prstGeom prst="rect">
            <a:avLst/>
          </a:prstGeom>
          <a:noFill/>
          <a:ln>
            <a:noFill/>
          </a:ln>
        </p:spPr>
      </p:pic>
      <p:pic>
        <p:nvPicPr>
          <p:cNvPr descr="A map of the world with red circles&#10;&#10;Description automatically generated" id="235" name="Google Shape;235;p18"/>
          <p:cNvPicPr preferRelativeResize="0"/>
          <p:nvPr/>
        </p:nvPicPr>
        <p:blipFill rotWithShape="1">
          <a:blip r:embed="rId6">
            <a:alphaModFix/>
          </a:blip>
          <a:srcRect b="0" l="0" r="0" t="0"/>
          <a:stretch/>
        </p:blipFill>
        <p:spPr>
          <a:xfrm>
            <a:off x="266653" y="2961412"/>
            <a:ext cx="5829347" cy="3020415"/>
          </a:xfrm>
          <a:prstGeom prst="rect">
            <a:avLst/>
          </a:prstGeom>
          <a:noFill/>
          <a:ln>
            <a:noFill/>
          </a:ln>
        </p:spPr>
      </p:pic>
      <p:pic>
        <p:nvPicPr>
          <p:cNvPr descr="A map of the world with pink circles&#10;&#10;Description automatically generated" id="236" name="Google Shape;236;p18"/>
          <p:cNvPicPr preferRelativeResize="0"/>
          <p:nvPr/>
        </p:nvPicPr>
        <p:blipFill rotWithShape="1">
          <a:blip r:embed="rId7">
            <a:alphaModFix/>
          </a:blip>
          <a:srcRect b="0" l="0" r="0" t="0"/>
          <a:stretch/>
        </p:blipFill>
        <p:spPr>
          <a:xfrm>
            <a:off x="6232750" y="2961412"/>
            <a:ext cx="5769936" cy="2978897"/>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241" name="Shape 241"/>
        <p:cNvGrpSpPr/>
        <p:nvPr/>
      </p:nvGrpSpPr>
      <p:grpSpPr>
        <a:xfrm>
          <a:off x="0" y="0"/>
          <a:ext cx="0" cy="0"/>
          <a:chOff x="0" y="0"/>
          <a:chExt cx="0" cy="0"/>
        </a:xfrm>
      </p:grpSpPr>
      <p:sp>
        <p:nvSpPr>
          <p:cNvPr id="242" name="Google Shape;242;p19"/>
          <p:cNvSpPr txBox="1"/>
          <p:nvPr>
            <p:ph type="ctrTitle"/>
          </p:nvPr>
        </p:nvSpPr>
        <p:spPr>
          <a:xfrm>
            <a:off x="402130" y="186088"/>
            <a:ext cx="11352548" cy="520311"/>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rgbClr val="2D6097"/>
              </a:buClr>
              <a:buSzPts val="3000"/>
              <a:buFont typeface="Helvetica Neue"/>
              <a:buNone/>
            </a:pPr>
            <a:r>
              <a:rPr b="1" lang="it-IT">
                <a:solidFill>
                  <a:srgbClr val="2D6097"/>
                </a:solidFill>
                <a:latin typeface="Helvetica Neue"/>
                <a:ea typeface="Helvetica Neue"/>
                <a:cs typeface="Helvetica Neue"/>
                <a:sym typeface="Helvetica Neue"/>
              </a:rPr>
              <a:t>ESGF by the numbers</a:t>
            </a:r>
            <a:endParaRPr/>
          </a:p>
        </p:txBody>
      </p:sp>
      <p:sp>
        <p:nvSpPr>
          <p:cNvPr id="243" name="Google Shape;243;p19"/>
          <p:cNvSpPr/>
          <p:nvPr/>
        </p:nvSpPr>
        <p:spPr>
          <a:xfrm>
            <a:off x="5971607" y="3244334"/>
            <a:ext cx="248786"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it-IT" sz="1800">
                <a:solidFill>
                  <a:schemeClr val="dk1"/>
                </a:solidFill>
                <a:latin typeface="Arial"/>
                <a:ea typeface="Arial"/>
                <a:cs typeface="Arial"/>
                <a:sym typeface="Arial"/>
              </a:rPr>
              <a:t> </a:t>
            </a:r>
            <a:endParaRPr/>
          </a:p>
        </p:txBody>
      </p:sp>
      <p:sp>
        <p:nvSpPr>
          <p:cNvPr id="244" name="Google Shape;244;p19"/>
          <p:cNvSpPr txBox="1"/>
          <p:nvPr/>
        </p:nvSpPr>
        <p:spPr>
          <a:xfrm>
            <a:off x="664281" y="3429000"/>
            <a:ext cx="5181348" cy="1429622"/>
          </a:xfrm>
          <a:prstGeom prst="rect">
            <a:avLst/>
          </a:prstGeom>
          <a:noFill/>
          <a:ln>
            <a:noFill/>
          </a:ln>
        </p:spPr>
        <p:txBody>
          <a:bodyPr anchorCtr="0" anchor="t" bIns="45700" lIns="91425" spcFirstLastPara="1" rIns="91425" wrap="square" tIns="45700">
            <a:spAutoFit/>
          </a:bodyPr>
          <a:lstStyle/>
          <a:p>
            <a:pPr indent="0" lvl="0" marL="38100" marR="0" rtl="0" algn="just">
              <a:lnSpc>
                <a:spcPct val="150000"/>
              </a:lnSpc>
              <a:spcBef>
                <a:spcPts val="0"/>
              </a:spcBef>
              <a:spcAft>
                <a:spcPts val="0"/>
              </a:spcAft>
              <a:buNone/>
            </a:pPr>
            <a:r>
              <a:rPr b="0" i="0" lang="it-IT" sz="2000" u="none" strike="noStrike">
                <a:solidFill>
                  <a:srgbClr val="2C6097"/>
                </a:solidFill>
                <a:latin typeface="Calibri"/>
                <a:ea typeface="Calibri"/>
                <a:cs typeface="Calibri"/>
                <a:sym typeface="Calibri"/>
              </a:rPr>
              <a:t>The CMIP6 most downloaded variable is the </a:t>
            </a:r>
            <a:r>
              <a:rPr b="1" lang="it-IT" sz="2000">
                <a:solidFill>
                  <a:srgbClr val="2C6097"/>
                </a:solidFill>
                <a:latin typeface="Calibri"/>
                <a:ea typeface="Calibri"/>
                <a:cs typeface="Calibri"/>
                <a:sym typeface="Calibri"/>
              </a:rPr>
              <a:t>East</a:t>
            </a:r>
            <a:r>
              <a:rPr b="1" i="0" lang="it-IT" sz="2000" u="none" strike="noStrike">
                <a:solidFill>
                  <a:srgbClr val="2C6097"/>
                </a:solidFill>
                <a:latin typeface="Calibri"/>
                <a:ea typeface="Calibri"/>
                <a:cs typeface="Calibri"/>
                <a:sym typeface="Calibri"/>
              </a:rPr>
              <a:t>ward </a:t>
            </a:r>
            <a:r>
              <a:rPr b="1" lang="it-IT" sz="2000">
                <a:solidFill>
                  <a:srgbClr val="2C6097"/>
                </a:solidFill>
                <a:latin typeface="Calibri"/>
                <a:ea typeface="Calibri"/>
                <a:cs typeface="Calibri"/>
                <a:sym typeface="Calibri"/>
              </a:rPr>
              <a:t>W</a:t>
            </a:r>
            <a:r>
              <a:rPr b="1" i="0" lang="it-IT" sz="2000" u="none" strike="noStrike">
                <a:solidFill>
                  <a:srgbClr val="2C6097"/>
                </a:solidFill>
                <a:latin typeface="Calibri"/>
                <a:ea typeface="Calibri"/>
                <a:cs typeface="Calibri"/>
                <a:sym typeface="Calibri"/>
              </a:rPr>
              <a:t>ind (ua) (about 3 PB), </a:t>
            </a:r>
            <a:r>
              <a:rPr lang="it-IT" sz="2000">
                <a:solidFill>
                  <a:srgbClr val="2C6097"/>
                </a:solidFill>
                <a:latin typeface="Calibri"/>
                <a:ea typeface="Calibri"/>
                <a:cs typeface="Calibri"/>
                <a:sym typeface="Calibri"/>
              </a:rPr>
              <a:t>followed by</a:t>
            </a:r>
            <a:r>
              <a:rPr b="0" i="0" lang="it-IT" sz="2000" u="none" strike="noStrike">
                <a:solidFill>
                  <a:srgbClr val="2C6097"/>
                </a:solidFill>
                <a:latin typeface="Calibri"/>
                <a:ea typeface="Calibri"/>
                <a:cs typeface="Calibri"/>
                <a:sym typeface="Calibri"/>
              </a:rPr>
              <a:t> </a:t>
            </a:r>
            <a:endParaRPr/>
          </a:p>
          <a:p>
            <a:pPr indent="0" lvl="0" marL="38100" marR="0" rtl="0" algn="just">
              <a:lnSpc>
                <a:spcPct val="150000"/>
              </a:lnSpc>
              <a:spcBef>
                <a:spcPts val="0"/>
              </a:spcBef>
              <a:spcAft>
                <a:spcPts val="0"/>
              </a:spcAft>
              <a:buNone/>
            </a:pPr>
            <a:r>
              <a:rPr b="1" i="0" lang="it-IT" sz="2000" u="none" strike="noStrike">
                <a:solidFill>
                  <a:srgbClr val="2C6097"/>
                </a:solidFill>
                <a:latin typeface="Calibri"/>
                <a:ea typeface="Calibri"/>
                <a:cs typeface="Calibri"/>
                <a:sym typeface="Calibri"/>
              </a:rPr>
              <a:t>Northward Wind (va) </a:t>
            </a:r>
            <a:r>
              <a:rPr i="0" lang="it-IT" sz="2000" u="none" strike="noStrike">
                <a:solidFill>
                  <a:srgbClr val="2C6097"/>
                </a:solidFill>
                <a:latin typeface="Calibri"/>
                <a:ea typeface="Calibri"/>
                <a:cs typeface="Calibri"/>
                <a:sym typeface="Calibri"/>
              </a:rPr>
              <a:t>and</a:t>
            </a:r>
            <a:r>
              <a:rPr b="1" i="0" lang="it-IT" sz="2000" u="none" strike="noStrike">
                <a:solidFill>
                  <a:srgbClr val="2C6097"/>
                </a:solidFill>
                <a:latin typeface="Calibri"/>
                <a:ea typeface="Calibri"/>
                <a:cs typeface="Calibri"/>
                <a:sym typeface="Calibri"/>
              </a:rPr>
              <a:t> Air Temperature (ta)</a:t>
            </a:r>
            <a:endParaRPr b="1" sz="2000">
              <a:solidFill>
                <a:srgbClr val="2C6097"/>
              </a:solidFill>
              <a:latin typeface="Calibri"/>
              <a:ea typeface="Calibri"/>
              <a:cs typeface="Calibri"/>
              <a:sym typeface="Calibri"/>
            </a:endParaRPr>
          </a:p>
        </p:txBody>
      </p:sp>
      <p:sp>
        <p:nvSpPr>
          <p:cNvPr id="245" name="Google Shape;245;p19"/>
          <p:cNvSpPr txBox="1"/>
          <p:nvPr/>
        </p:nvSpPr>
        <p:spPr>
          <a:xfrm>
            <a:off x="4787928" y="696709"/>
            <a:ext cx="2748943"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i="1" lang="it-IT" sz="1800">
                <a:solidFill>
                  <a:srgbClr val="2C6097"/>
                </a:solidFill>
                <a:latin typeface="Calibri"/>
                <a:ea typeface="Calibri"/>
                <a:cs typeface="Calibri"/>
                <a:sym typeface="Calibri"/>
              </a:rPr>
              <a:t>Data usage information</a:t>
            </a:r>
            <a:endParaRPr/>
          </a:p>
        </p:txBody>
      </p:sp>
      <p:sp>
        <p:nvSpPr>
          <p:cNvPr id="246" name="Google Shape;246;p19"/>
          <p:cNvSpPr txBox="1"/>
          <p:nvPr/>
        </p:nvSpPr>
        <p:spPr>
          <a:xfrm>
            <a:off x="6537134" y="1300722"/>
            <a:ext cx="5375918" cy="967957"/>
          </a:xfrm>
          <a:prstGeom prst="rect">
            <a:avLst/>
          </a:prstGeom>
          <a:noFill/>
          <a:ln>
            <a:noFill/>
          </a:ln>
        </p:spPr>
        <p:txBody>
          <a:bodyPr anchorCtr="0" anchor="t" bIns="45700" lIns="91425" spcFirstLastPara="1" rIns="91425" wrap="square" tIns="45700">
            <a:spAutoFit/>
          </a:bodyPr>
          <a:lstStyle/>
          <a:p>
            <a:pPr indent="0" lvl="0" marL="38100" marR="0" rtl="0" algn="just">
              <a:lnSpc>
                <a:spcPct val="150000"/>
              </a:lnSpc>
              <a:spcBef>
                <a:spcPts val="0"/>
              </a:spcBef>
              <a:spcAft>
                <a:spcPts val="0"/>
              </a:spcAft>
              <a:buNone/>
            </a:pPr>
            <a:r>
              <a:rPr b="1" i="0" lang="it-IT" sz="2000" u="none" strike="noStrike">
                <a:solidFill>
                  <a:srgbClr val="2C6097"/>
                </a:solidFill>
                <a:latin typeface="Calibri"/>
                <a:ea typeface="Calibri"/>
                <a:cs typeface="Calibri"/>
                <a:sym typeface="Calibri"/>
              </a:rPr>
              <a:t>CMIP6</a:t>
            </a:r>
            <a:r>
              <a:rPr b="0" i="0" lang="it-IT" sz="2000" u="none" strike="noStrike">
                <a:solidFill>
                  <a:srgbClr val="2C6097"/>
                </a:solidFill>
                <a:latin typeface="Calibri"/>
                <a:ea typeface="Calibri"/>
                <a:cs typeface="Calibri"/>
                <a:sym typeface="Calibri"/>
              </a:rPr>
              <a:t> is the most downloaded project with about 21 PB and 85 million files.</a:t>
            </a:r>
            <a:endParaRPr b="1" sz="2000">
              <a:solidFill>
                <a:srgbClr val="2C6097"/>
              </a:solidFill>
              <a:latin typeface="Calibri"/>
              <a:ea typeface="Calibri"/>
              <a:cs typeface="Calibri"/>
              <a:sym typeface="Calibri"/>
            </a:endParaRPr>
          </a:p>
        </p:txBody>
      </p:sp>
      <p:pic>
        <p:nvPicPr>
          <p:cNvPr descr="A graph of a graph&#10;&#10;Description automatically generated with medium confidence" id="247" name="Google Shape;247;p19"/>
          <p:cNvPicPr preferRelativeResize="0"/>
          <p:nvPr/>
        </p:nvPicPr>
        <p:blipFill rotWithShape="1">
          <a:blip r:embed="rId3">
            <a:alphaModFix/>
          </a:blip>
          <a:srcRect b="0" l="0" r="0" t="0"/>
          <a:stretch/>
        </p:blipFill>
        <p:spPr>
          <a:xfrm>
            <a:off x="278948" y="1164414"/>
            <a:ext cx="6015573" cy="2033353"/>
          </a:xfrm>
          <a:prstGeom prst="rect">
            <a:avLst/>
          </a:prstGeom>
          <a:noFill/>
          <a:ln>
            <a:noFill/>
          </a:ln>
        </p:spPr>
      </p:pic>
      <p:pic>
        <p:nvPicPr>
          <p:cNvPr descr="A colorful circle with numbers and a green text&#10;&#10;Description automatically generated with medium confidence" id="248" name="Google Shape;248;p19"/>
          <p:cNvPicPr preferRelativeResize="0"/>
          <p:nvPr/>
        </p:nvPicPr>
        <p:blipFill rotWithShape="1">
          <a:blip r:embed="rId4">
            <a:alphaModFix/>
          </a:blip>
          <a:srcRect b="0" l="0" r="0" t="0"/>
          <a:stretch/>
        </p:blipFill>
        <p:spPr>
          <a:xfrm>
            <a:off x="6554951" y="2290434"/>
            <a:ext cx="5282825" cy="3870857"/>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 name="Shape 49"/>
        <p:cNvGrpSpPr/>
        <p:nvPr/>
      </p:nvGrpSpPr>
      <p:grpSpPr>
        <a:xfrm>
          <a:off x="0" y="0"/>
          <a:ext cx="0" cy="0"/>
          <a:chOff x="0" y="0"/>
          <a:chExt cx="0" cy="0"/>
        </a:xfrm>
      </p:grpSpPr>
      <p:sp>
        <p:nvSpPr>
          <p:cNvPr id="50" name="Google Shape;50;p2"/>
          <p:cNvSpPr txBox="1"/>
          <p:nvPr>
            <p:ph type="ctrTitle"/>
          </p:nvPr>
        </p:nvSpPr>
        <p:spPr>
          <a:xfrm>
            <a:off x="381995" y="291359"/>
            <a:ext cx="11477070" cy="520311"/>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rgbClr val="2D6097"/>
              </a:buClr>
              <a:buSzPts val="3000"/>
              <a:buFont typeface="Helvetica Neue"/>
              <a:buNone/>
            </a:pPr>
            <a:r>
              <a:rPr b="1" lang="it-IT">
                <a:solidFill>
                  <a:srgbClr val="2D6097"/>
                </a:solidFill>
                <a:latin typeface="Helvetica Neue"/>
                <a:ea typeface="Helvetica Neue"/>
                <a:cs typeface="Helvetica Neue"/>
                <a:sym typeface="Helvetica Neue"/>
              </a:rPr>
              <a:t>Earth System Grid Federation (ESGF)</a:t>
            </a:r>
            <a:endParaRPr b="1">
              <a:solidFill>
                <a:srgbClr val="2D6097"/>
              </a:solidFill>
              <a:latin typeface="Helvetica Neue"/>
              <a:ea typeface="Helvetica Neue"/>
              <a:cs typeface="Helvetica Neue"/>
              <a:sym typeface="Helvetica Neue"/>
            </a:endParaRPr>
          </a:p>
        </p:txBody>
      </p:sp>
      <p:sp>
        <p:nvSpPr>
          <p:cNvPr id="51" name="Google Shape;51;p2"/>
          <p:cNvSpPr/>
          <p:nvPr/>
        </p:nvSpPr>
        <p:spPr>
          <a:xfrm>
            <a:off x="297589" y="923624"/>
            <a:ext cx="5174738" cy="2631449"/>
          </a:xfrm>
          <a:prstGeom prst="rect">
            <a:avLst/>
          </a:prstGeom>
          <a:noFill/>
          <a:ln>
            <a:noFill/>
          </a:ln>
        </p:spPr>
        <p:txBody>
          <a:bodyPr anchorCtr="0" anchor="t" bIns="45700" lIns="91400" spcFirstLastPara="1" rIns="91400" wrap="square" tIns="45700">
            <a:spAutoFit/>
          </a:bodyPr>
          <a:lstStyle/>
          <a:p>
            <a:pPr indent="0" lvl="0" marL="0" marR="0" rtl="0" algn="just">
              <a:lnSpc>
                <a:spcPct val="150000"/>
              </a:lnSpc>
              <a:spcBef>
                <a:spcPts val="0"/>
              </a:spcBef>
              <a:spcAft>
                <a:spcPts val="0"/>
              </a:spcAft>
              <a:buClr>
                <a:srgbClr val="2D6097"/>
              </a:buClr>
              <a:buSzPts val="2200"/>
              <a:buFont typeface="Calibri"/>
              <a:buNone/>
            </a:pPr>
            <a:r>
              <a:rPr lang="it-IT" sz="2200">
                <a:solidFill>
                  <a:srgbClr val="2D6097"/>
                </a:solidFill>
                <a:latin typeface="Calibri"/>
                <a:ea typeface="Calibri"/>
                <a:cs typeface="Calibri"/>
                <a:sym typeface="Calibri"/>
              </a:rPr>
              <a:t>The Earth System Grid Federation (ESGF) is a globally distributed peer-to-peer network of data servers using a common set of protocols and interfaces to archive and distribute Earth system models output.</a:t>
            </a:r>
            <a:endParaRPr sz="2200">
              <a:solidFill>
                <a:schemeClr val="dk1"/>
              </a:solidFill>
              <a:latin typeface="Arial"/>
              <a:ea typeface="Arial"/>
              <a:cs typeface="Arial"/>
              <a:sym typeface="Arial"/>
            </a:endParaRPr>
          </a:p>
        </p:txBody>
      </p:sp>
      <p:pic>
        <p:nvPicPr>
          <p:cNvPr descr="A screenshot of a computer screen&#10;&#10;Description automatically generated with medium confidence" id="52" name="Google Shape;52;p2"/>
          <p:cNvPicPr preferRelativeResize="0"/>
          <p:nvPr/>
        </p:nvPicPr>
        <p:blipFill rotWithShape="1">
          <a:blip r:embed="rId3">
            <a:alphaModFix/>
          </a:blip>
          <a:srcRect b="0" l="0" r="0" t="0"/>
          <a:stretch/>
        </p:blipFill>
        <p:spPr>
          <a:xfrm>
            <a:off x="5556733" y="1089498"/>
            <a:ext cx="6380942" cy="4934989"/>
          </a:xfrm>
          <a:prstGeom prst="rect">
            <a:avLst/>
          </a:prstGeom>
          <a:noFill/>
          <a:ln>
            <a:noFill/>
          </a:ln>
        </p:spPr>
      </p:pic>
      <p:pic>
        <p:nvPicPr>
          <p:cNvPr descr="Logo&#10;&#10;Description automatically generated" id="53" name="Google Shape;53;p2"/>
          <p:cNvPicPr preferRelativeResize="0"/>
          <p:nvPr/>
        </p:nvPicPr>
        <p:blipFill rotWithShape="1">
          <a:blip r:embed="rId4">
            <a:alphaModFix/>
          </a:blip>
          <a:srcRect b="0" l="0" r="0" t="0"/>
          <a:stretch/>
        </p:blipFill>
        <p:spPr>
          <a:xfrm>
            <a:off x="10098311" y="581513"/>
            <a:ext cx="1711694" cy="503999"/>
          </a:xfrm>
          <a:prstGeom prst="rect">
            <a:avLst/>
          </a:prstGeom>
          <a:noFill/>
          <a:ln>
            <a:noFill/>
          </a:ln>
        </p:spPr>
      </p:pic>
      <p:pic>
        <p:nvPicPr>
          <p:cNvPr descr="A map of the world&#10;&#10;Description automatically generated with low confidence" id="54" name="Google Shape;54;p2"/>
          <p:cNvPicPr preferRelativeResize="0"/>
          <p:nvPr/>
        </p:nvPicPr>
        <p:blipFill rotWithShape="1">
          <a:blip r:embed="rId5">
            <a:alphaModFix/>
          </a:blip>
          <a:srcRect b="0" l="0" r="0" t="0"/>
          <a:stretch/>
        </p:blipFill>
        <p:spPr>
          <a:xfrm>
            <a:off x="353853" y="3556992"/>
            <a:ext cx="5078186" cy="25560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 name="Shape 59"/>
        <p:cNvGrpSpPr/>
        <p:nvPr/>
      </p:nvGrpSpPr>
      <p:grpSpPr>
        <a:xfrm>
          <a:off x="0" y="0"/>
          <a:ext cx="0" cy="0"/>
          <a:chOff x="0" y="0"/>
          <a:chExt cx="0" cy="0"/>
        </a:xfrm>
      </p:grpSpPr>
      <p:sp>
        <p:nvSpPr>
          <p:cNvPr id="60" name="Google Shape;60;p3"/>
          <p:cNvSpPr txBox="1"/>
          <p:nvPr>
            <p:ph type="ctrTitle"/>
          </p:nvPr>
        </p:nvSpPr>
        <p:spPr>
          <a:xfrm>
            <a:off x="0" y="350665"/>
            <a:ext cx="11809616" cy="536936"/>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rgbClr val="2D6097"/>
              </a:buClr>
              <a:buSzPts val="3100"/>
              <a:buFont typeface="Helvetica Neue"/>
              <a:buNone/>
            </a:pPr>
            <a:r>
              <a:rPr b="1" lang="it-IT" sz="3100">
                <a:solidFill>
                  <a:srgbClr val="2D6097"/>
                </a:solidFill>
                <a:latin typeface="Helvetica Neue"/>
                <a:ea typeface="Helvetica Neue"/>
                <a:cs typeface="Helvetica Neue"/>
                <a:sym typeface="Helvetica Neue"/>
              </a:rPr>
              <a:t>CMCC involvement in ESGF</a:t>
            </a:r>
            <a:endParaRPr/>
          </a:p>
        </p:txBody>
      </p:sp>
      <p:sp>
        <p:nvSpPr>
          <p:cNvPr id="61" name="Google Shape;61;p3"/>
          <p:cNvSpPr/>
          <p:nvPr/>
        </p:nvSpPr>
        <p:spPr>
          <a:xfrm>
            <a:off x="240515" y="1219545"/>
            <a:ext cx="11809615" cy="3554779"/>
          </a:xfrm>
          <a:prstGeom prst="rect">
            <a:avLst/>
          </a:prstGeom>
          <a:noFill/>
          <a:ln>
            <a:noFill/>
          </a:ln>
        </p:spPr>
        <p:txBody>
          <a:bodyPr anchorCtr="0" anchor="t" bIns="45700" lIns="91425" spcFirstLastPara="1" rIns="91425" wrap="square" tIns="45700">
            <a:spAutoFit/>
          </a:bodyPr>
          <a:lstStyle/>
          <a:p>
            <a:pPr indent="-285750" lvl="0" marL="287338" marR="0" rtl="0" algn="l">
              <a:lnSpc>
                <a:spcPct val="150000"/>
              </a:lnSpc>
              <a:spcBef>
                <a:spcPts val="0"/>
              </a:spcBef>
              <a:spcAft>
                <a:spcPts val="0"/>
              </a:spcAft>
              <a:buClr>
                <a:srgbClr val="1A60A6"/>
              </a:buClr>
              <a:buSzPts val="1800"/>
              <a:buFont typeface="Noto Sans Symbols"/>
              <a:buChar char="❖"/>
            </a:pPr>
            <a:r>
              <a:rPr lang="it-IT" sz="2000">
                <a:solidFill>
                  <a:srgbClr val="1A60A6"/>
                </a:solidFill>
                <a:latin typeface="Calibri"/>
                <a:ea typeface="Calibri"/>
                <a:cs typeface="Calibri"/>
                <a:sym typeface="Calibri"/>
              </a:rPr>
              <a:t>Design, development, bug fixing and maintenance of a </a:t>
            </a:r>
            <a:r>
              <a:rPr b="1" lang="it-IT" sz="2000">
                <a:solidFill>
                  <a:srgbClr val="1A60A6"/>
                </a:solidFill>
                <a:latin typeface="Calibri"/>
                <a:ea typeface="Calibri"/>
                <a:cs typeface="Calibri"/>
                <a:sym typeface="Calibri"/>
              </a:rPr>
              <a:t>software module </a:t>
            </a:r>
            <a:r>
              <a:rPr lang="it-IT" sz="2000">
                <a:solidFill>
                  <a:srgbClr val="1A60A6"/>
                </a:solidFill>
                <a:latin typeface="Calibri"/>
                <a:ea typeface="Calibri"/>
                <a:cs typeface="Calibri"/>
                <a:sym typeface="Calibri"/>
              </a:rPr>
              <a:t>for data usage statistics </a:t>
            </a:r>
            <a:endParaRPr sz="2000">
              <a:solidFill>
                <a:schemeClr val="dk1"/>
              </a:solidFill>
              <a:latin typeface="Calibri"/>
              <a:ea typeface="Calibri"/>
              <a:cs typeface="Calibri"/>
              <a:sym typeface="Calibri"/>
            </a:endParaRPr>
          </a:p>
          <a:p>
            <a:pPr indent="-285750" lvl="0" marL="287338" marR="0" rtl="0" algn="l">
              <a:lnSpc>
                <a:spcPct val="150000"/>
              </a:lnSpc>
              <a:spcBef>
                <a:spcPts val="280"/>
              </a:spcBef>
              <a:spcAft>
                <a:spcPts val="0"/>
              </a:spcAft>
              <a:buClr>
                <a:srgbClr val="1A60A6"/>
              </a:buClr>
              <a:buSzPts val="1800"/>
              <a:buFont typeface="Noto Sans Symbols"/>
              <a:buChar char="❖"/>
            </a:pPr>
            <a:r>
              <a:rPr lang="it-IT" sz="2000">
                <a:solidFill>
                  <a:srgbClr val="1A60A6"/>
                </a:solidFill>
                <a:latin typeface="Calibri"/>
                <a:ea typeface="Calibri"/>
                <a:cs typeface="Calibri"/>
                <a:sym typeface="Calibri"/>
              </a:rPr>
              <a:t>Leadership of the </a:t>
            </a:r>
            <a:r>
              <a:rPr b="1" lang="it-IT" sz="2000">
                <a:solidFill>
                  <a:srgbClr val="1A60A6"/>
                </a:solidFill>
                <a:latin typeface="Calibri"/>
                <a:ea typeface="Calibri"/>
                <a:cs typeface="Calibri"/>
                <a:sym typeface="Calibri"/>
              </a:rPr>
              <a:t>ESGF Data Statistics Working Group </a:t>
            </a:r>
            <a:r>
              <a:rPr lang="it-IT" sz="2000">
                <a:solidFill>
                  <a:srgbClr val="1A60A6"/>
                </a:solidFill>
                <a:latin typeface="Calibri"/>
                <a:ea typeface="Calibri"/>
                <a:cs typeface="Calibri"/>
                <a:sym typeface="Calibri"/>
              </a:rPr>
              <a:t>(</a:t>
            </a:r>
            <a:r>
              <a:rPr lang="it-IT" sz="2000" u="sng">
                <a:solidFill>
                  <a:srgbClr val="1A60A6"/>
                </a:solidFill>
                <a:latin typeface="Calibri"/>
                <a:ea typeface="Calibri"/>
                <a:cs typeface="Calibri"/>
                <a:sym typeface="Calibri"/>
                <a:hlinkClick r:id="rId3">
                  <a:extLst>
                    <a:ext uri="{A12FA001-AC4F-418D-AE19-62706E023703}">
                      <ahyp:hlinkClr val="tx"/>
                    </a:ext>
                  </a:extLst>
                </a:hlinkClick>
              </a:rPr>
              <a:t>https://esgf.llnl.gov/working-groups.html</a:t>
            </a:r>
            <a:r>
              <a:rPr lang="it-IT" sz="2000">
                <a:solidFill>
                  <a:srgbClr val="1A60A6"/>
                </a:solidFill>
                <a:latin typeface="Calibri"/>
                <a:ea typeface="Calibri"/>
                <a:cs typeface="Calibri"/>
                <a:sym typeface="Calibri"/>
              </a:rPr>
              <a:t>) since 2016</a:t>
            </a:r>
            <a:endParaRPr sz="2000">
              <a:solidFill>
                <a:schemeClr val="dk1"/>
              </a:solidFill>
              <a:latin typeface="Calibri"/>
              <a:ea typeface="Calibri"/>
              <a:cs typeface="Calibri"/>
              <a:sym typeface="Calibri"/>
            </a:endParaRPr>
          </a:p>
          <a:p>
            <a:pPr indent="0" lvl="0" marL="1588" marR="0" rtl="0" algn="l">
              <a:lnSpc>
                <a:spcPct val="150000"/>
              </a:lnSpc>
              <a:spcBef>
                <a:spcPts val="280"/>
              </a:spcBef>
              <a:spcAft>
                <a:spcPts val="0"/>
              </a:spcAft>
              <a:buClr>
                <a:schemeClr val="dk1"/>
              </a:buClr>
              <a:buSzPts val="2000"/>
              <a:buFont typeface="Arial"/>
              <a:buNone/>
            </a:pPr>
            <a:r>
              <a:t/>
            </a:r>
            <a:endParaRPr sz="2000">
              <a:solidFill>
                <a:srgbClr val="1A60A6"/>
              </a:solidFill>
              <a:latin typeface="Calibri"/>
              <a:ea typeface="Calibri"/>
              <a:cs typeface="Calibri"/>
              <a:sym typeface="Calibri"/>
            </a:endParaRPr>
          </a:p>
          <a:p>
            <a:pPr indent="0" lvl="0" marL="1588" marR="0" rtl="0" algn="l">
              <a:lnSpc>
                <a:spcPct val="150000"/>
              </a:lnSpc>
              <a:spcBef>
                <a:spcPts val="280"/>
              </a:spcBef>
              <a:spcAft>
                <a:spcPts val="0"/>
              </a:spcAft>
              <a:buClr>
                <a:schemeClr val="dk1"/>
              </a:buClr>
              <a:buSzPts val="2000"/>
              <a:buFont typeface="Arial"/>
              <a:buNone/>
            </a:pPr>
            <a:r>
              <a:t/>
            </a:r>
            <a:endParaRPr sz="2000">
              <a:solidFill>
                <a:srgbClr val="1A60A6"/>
              </a:solidFill>
              <a:latin typeface="Calibri"/>
              <a:ea typeface="Calibri"/>
              <a:cs typeface="Calibri"/>
              <a:sym typeface="Calibri"/>
            </a:endParaRPr>
          </a:p>
          <a:p>
            <a:pPr indent="0" lvl="0" marL="1588" marR="0" rtl="0" algn="l">
              <a:lnSpc>
                <a:spcPct val="150000"/>
              </a:lnSpc>
              <a:spcBef>
                <a:spcPts val="280"/>
              </a:spcBef>
              <a:spcAft>
                <a:spcPts val="0"/>
              </a:spcAft>
              <a:buClr>
                <a:schemeClr val="dk1"/>
              </a:buClr>
              <a:buSzPts val="2000"/>
              <a:buFont typeface="Arial"/>
              <a:buNone/>
            </a:pPr>
            <a:r>
              <a:t/>
            </a:r>
            <a:endParaRPr sz="2000">
              <a:solidFill>
                <a:srgbClr val="1A60A6"/>
              </a:solidFill>
              <a:latin typeface="Calibri"/>
              <a:ea typeface="Calibri"/>
              <a:cs typeface="Calibri"/>
              <a:sym typeface="Calibri"/>
            </a:endParaRPr>
          </a:p>
          <a:p>
            <a:pPr indent="-285750" lvl="0" marL="287338" marR="0" rtl="0" algn="l">
              <a:lnSpc>
                <a:spcPct val="150000"/>
              </a:lnSpc>
              <a:spcBef>
                <a:spcPts val="280"/>
              </a:spcBef>
              <a:spcAft>
                <a:spcPts val="0"/>
              </a:spcAft>
              <a:buClr>
                <a:srgbClr val="1A60A6"/>
              </a:buClr>
              <a:buSzPts val="1800"/>
              <a:buFont typeface="Noto Sans Symbols"/>
              <a:buChar char="❖"/>
            </a:pPr>
            <a:r>
              <a:rPr lang="it-IT" sz="2000">
                <a:solidFill>
                  <a:srgbClr val="1A60A6"/>
                </a:solidFill>
                <a:latin typeface="Calibri"/>
                <a:ea typeface="Calibri"/>
                <a:cs typeface="Calibri"/>
                <a:sym typeface="Calibri"/>
              </a:rPr>
              <a:t>Membership of the </a:t>
            </a:r>
            <a:r>
              <a:rPr b="1" lang="it-IT" sz="2000">
                <a:solidFill>
                  <a:srgbClr val="1A60A6"/>
                </a:solidFill>
                <a:latin typeface="Calibri"/>
                <a:ea typeface="Calibri"/>
                <a:cs typeface="Calibri"/>
                <a:sym typeface="Calibri"/>
              </a:rPr>
              <a:t>CMIP Data Node Operation Team </a:t>
            </a:r>
            <a:r>
              <a:rPr lang="it-IT" sz="2000">
                <a:solidFill>
                  <a:srgbClr val="1A60A6"/>
                </a:solidFill>
                <a:latin typeface="Calibri"/>
                <a:ea typeface="Calibri"/>
                <a:cs typeface="Calibri"/>
                <a:sym typeface="Calibri"/>
              </a:rPr>
              <a:t>(CDNOT)* since 2017</a:t>
            </a:r>
            <a:endParaRPr sz="2000">
              <a:solidFill>
                <a:schemeClr val="dk1"/>
              </a:solidFill>
              <a:latin typeface="Calibri"/>
              <a:ea typeface="Calibri"/>
              <a:cs typeface="Calibri"/>
              <a:sym typeface="Calibri"/>
            </a:endParaRPr>
          </a:p>
          <a:p>
            <a:pPr indent="-285750" lvl="0" marL="287338" marR="0" rtl="0" algn="l">
              <a:lnSpc>
                <a:spcPct val="150000"/>
              </a:lnSpc>
              <a:spcBef>
                <a:spcPts val="280"/>
              </a:spcBef>
              <a:spcAft>
                <a:spcPts val="0"/>
              </a:spcAft>
              <a:buClr>
                <a:srgbClr val="1A60A6"/>
              </a:buClr>
              <a:buSzPts val="1800"/>
              <a:buFont typeface="Noto Sans Symbols"/>
              <a:buChar char="❖"/>
            </a:pPr>
            <a:r>
              <a:rPr lang="it-IT" sz="2000">
                <a:solidFill>
                  <a:srgbClr val="1A60A6"/>
                </a:solidFill>
                <a:latin typeface="Calibri"/>
                <a:ea typeface="Calibri"/>
                <a:cs typeface="Calibri"/>
                <a:sym typeface="Calibri"/>
              </a:rPr>
              <a:t>Hosting and maintenance of two ESGF </a:t>
            </a:r>
            <a:r>
              <a:rPr b="1" lang="it-IT" sz="2000">
                <a:solidFill>
                  <a:srgbClr val="1A60A6"/>
                </a:solidFill>
                <a:latin typeface="Calibri"/>
                <a:ea typeface="Calibri"/>
                <a:cs typeface="Calibri"/>
                <a:sym typeface="Calibri"/>
              </a:rPr>
              <a:t>data nodes </a:t>
            </a:r>
            <a:r>
              <a:rPr lang="it-IT" sz="2000">
                <a:solidFill>
                  <a:srgbClr val="1A60A6"/>
                </a:solidFill>
                <a:latin typeface="Calibri"/>
                <a:ea typeface="Calibri"/>
                <a:cs typeface="Calibri"/>
                <a:sym typeface="Calibri"/>
              </a:rPr>
              <a:t>for publishing datasets (SCC staff)</a:t>
            </a:r>
            <a:endParaRPr sz="2000">
              <a:solidFill>
                <a:schemeClr val="dk1"/>
              </a:solidFill>
              <a:latin typeface="Calibri"/>
              <a:ea typeface="Calibri"/>
              <a:cs typeface="Calibri"/>
              <a:sym typeface="Calibri"/>
            </a:endParaRPr>
          </a:p>
        </p:txBody>
      </p:sp>
      <p:sp>
        <p:nvSpPr>
          <p:cNvPr id="62" name="Google Shape;62;p3"/>
          <p:cNvSpPr txBox="1"/>
          <p:nvPr/>
        </p:nvSpPr>
        <p:spPr>
          <a:xfrm>
            <a:off x="9697942" y="2487079"/>
            <a:ext cx="2132989" cy="2362145"/>
          </a:xfrm>
          <a:prstGeom prst="rect">
            <a:avLst/>
          </a:prstGeom>
          <a:solidFill>
            <a:srgbClr val="D5DBE5"/>
          </a:solidFill>
          <a:ln>
            <a:noFill/>
          </a:ln>
        </p:spPr>
        <p:txBody>
          <a:bodyPr anchorCtr="0" anchor="t" bIns="45700" lIns="91425" spcFirstLastPara="1" rIns="91425" wrap="square" tIns="45700">
            <a:spAutoFit/>
          </a:bodyPr>
          <a:lstStyle/>
          <a:p>
            <a:pPr indent="0" lvl="0" marL="1588" marR="0" rtl="0" algn="l">
              <a:spcBef>
                <a:spcPts val="0"/>
              </a:spcBef>
              <a:spcAft>
                <a:spcPts val="0"/>
              </a:spcAft>
              <a:buClr>
                <a:srgbClr val="1A60A6"/>
              </a:buClr>
              <a:buSzPts val="1600"/>
              <a:buFont typeface="Calibri"/>
              <a:buNone/>
            </a:pPr>
            <a:r>
              <a:rPr b="1" lang="it-IT" sz="1600">
                <a:solidFill>
                  <a:srgbClr val="1A60A6"/>
                </a:solidFill>
                <a:latin typeface="Calibri"/>
                <a:ea typeface="Calibri"/>
                <a:cs typeface="Calibri"/>
                <a:sym typeface="Calibri"/>
              </a:rPr>
              <a:t>Main contributors:</a:t>
            </a:r>
            <a:endParaRPr b="1" sz="1800">
              <a:solidFill>
                <a:schemeClr val="dk1"/>
              </a:solidFill>
              <a:latin typeface="Calibri"/>
              <a:ea typeface="Calibri"/>
              <a:cs typeface="Calibri"/>
              <a:sym typeface="Calibri"/>
            </a:endParaRPr>
          </a:p>
          <a:p>
            <a:pPr indent="0" lvl="0" marL="1588" marR="0" rtl="0" algn="l">
              <a:spcBef>
                <a:spcPts val="280"/>
              </a:spcBef>
              <a:spcAft>
                <a:spcPts val="0"/>
              </a:spcAft>
              <a:buClr>
                <a:schemeClr val="dk1"/>
              </a:buClr>
              <a:buSzPts val="1600"/>
              <a:buFont typeface="Arial"/>
              <a:buNone/>
            </a:pPr>
            <a:r>
              <a:t/>
            </a:r>
            <a:endParaRPr sz="1600">
              <a:solidFill>
                <a:srgbClr val="1A60A6"/>
              </a:solidFill>
              <a:latin typeface="Calibri"/>
              <a:ea typeface="Calibri"/>
              <a:cs typeface="Calibri"/>
              <a:sym typeface="Calibri"/>
            </a:endParaRPr>
          </a:p>
          <a:p>
            <a:pPr indent="-285750" lvl="0" marL="287338" marR="0" rtl="0" algn="l">
              <a:spcBef>
                <a:spcPts val="280"/>
              </a:spcBef>
              <a:spcAft>
                <a:spcPts val="0"/>
              </a:spcAft>
              <a:buClr>
                <a:srgbClr val="1A60A6"/>
              </a:buClr>
              <a:buSzPts val="1600"/>
              <a:buFont typeface="Noto Sans Symbols"/>
              <a:buChar char="❑"/>
            </a:pPr>
            <a:r>
              <a:rPr lang="it-IT" sz="1600">
                <a:solidFill>
                  <a:srgbClr val="1A60A6"/>
                </a:solidFill>
                <a:latin typeface="Calibri"/>
                <a:ea typeface="Calibri"/>
                <a:cs typeface="Calibri"/>
                <a:sym typeface="Calibri"/>
              </a:rPr>
              <a:t>Alessandra Nuzzo</a:t>
            </a:r>
            <a:endParaRPr sz="1800">
              <a:solidFill>
                <a:schemeClr val="dk1"/>
              </a:solidFill>
              <a:latin typeface="Calibri"/>
              <a:ea typeface="Calibri"/>
              <a:cs typeface="Calibri"/>
              <a:sym typeface="Calibri"/>
            </a:endParaRPr>
          </a:p>
          <a:p>
            <a:pPr indent="-285750" lvl="0" marL="287338" marR="0" rtl="0" algn="l">
              <a:spcBef>
                <a:spcPts val="280"/>
              </a:spcBef>
              <a:spcAft>
                <a:spcPts val="0"/>
              </a:spcAft>
              <a:buClr>
                <a:srgbClr val="1A60A6"/>
              </a:buClr>
              <a:buSzPts val="1600"/>
              <a:buFont typeface="Noto Sans Symbols"/>
              <a:buChar char="❑"/>
            </a:pPr>
            <a:r>
              <a:rPr lang="it-IT" sz="1600">
                <a:solidFill>
                  <a:srgbClr val="1A60A6"/>
                </a:solidFill>
                <a:latin typeface="Calibri"/>
                <a:ea typeface="Calibri"/>
                <a:cs typeface="Calibri"/>
                <a:sym typeface="Calibri"/>
              </a:rPr>
              <a:t>Sandro Fiore</a:t>
            </a:r>
            <a:endParaRPr/>
          </a:p>
          <a:p>
            <a:pPr indent="-285750" lvl="0" marL="287338" marR="0" rtl="0" algn="l">
              <a:spcBef>
                <a:spcPts val="280"/>
              </a:spcBef>
              <a:spcAft>
                <a:spcPts val="0"/>
              </a:spcAft>
              <a:buClr>
                <a:srgbClr val="1A60A6"/>
              </a:buClr>
              <a:buSzPts val="1600"/>
              <a:buFont typeface="Noto Sans Symbols"/>
              <a:buChar char="❑"/>
            </a:pPr>
            <a:r>
              <a:rPr lang="it-IT" sz="1600">
                <a:solidFill>
                  <a:srgbClr val="1A60A6"/>
                </a:solidFill>
                <a:latin typeface="Calibri"/>
                <a:ea typeface="Calibri"/>
                <a:cs typeface="Calibri"/>
                <a:sym typeface="Calibri"/>
              </a:rPr>
              <a:t>Fabrizio Antonio</a:t>
            </a:r>
            <a:endParaRPr sz="1600">
              <a:solidFill>
                <a:schemeClr val="dk1"/>
              </a:solidFill>
              <a:latin typeface="Calibri"/>
              <a:ea typeface="Calibri"/>
              <a:cs typeface="Calibri"/>
              <a:sym typeface="Calibri"/>
            </a:endParaRPr>
          </a:p>
          <a:p>
            <a:pPr indent="-285750" lvl="0" marL="287338" marR="0" rtl="0" algn="l">
              <a:spcBef>
                <a:spcPts val="280"/>
              </a:spcBef>
              <a:spcAft>
                <a:spcPts val="0"/>
              </a:spcAft>
              <a:buClr>
                <a:srgbClr val="1A60A6"/>
              </a:buClr>
              <a:buSzPts val="1600"/>
              <a:buFont typeface="Noto Sans Symbols"/>
              <a:buChar char="❑"/>
            </a:pPr>
            <a:r>
              <a:rPr lang="it-IT" sz="1600">
                <a:solidFill>
                  <a:srgbClr val="1A60A6"/>
                </a:solidFill>
                <a:latin typeface="Calibri"/>
                <a:ea typeface="Calibri"/>
                <a:cs typeface="Calibri"/>
                <a:sym typeface="Calibri"/>
              </a:rPr>
              <a:t>Paola Nassisi</a:t>
            </a:r>
            <a:endParaRPr sz="1600">
              <a:solidFill>
                <a:srgbClr val="1A60A6"/>
              </a:solidFill>
              <a:latin typeface="Calibri"/>
              <a:ea typeface="Calibri"/>
              <a:cs typeface="Calibri"/>
              <a:sym typeface="Calibri"/>
            </a:endParaRPr>
          </a:p>
          <a:p>
            <a:pPr indent="-285750" lvl="0" marL="287338" marR="0" rtl="0" algn="l">
              <a:spcBef>
                <a:spcPts val="280"/>
              </a:spcBef>
              <a:spcAft>
                <a:spcPts val="0"/>
              </a:spcAft>
              <a:buClr>
                <a:srgbClr val="1A60A6"/>
              </a:buClr>
              <a:buSzPts val="1600"/>
              <a:buFont typeface="Noto Sans Symbols"/>
              <a:buChar char="❑"/>
            </a:pPr>
            <a:r>
              <a:rPr lang="it-IT" sz="1600">
                <a:solidFill>
                  <a:srgbClr val="1A60A6"/>
                </a:solidFill>
                <a:latin typeface="Calibri"/>
                <a:ea typeface="Calibri"/>
                <a:cs typeface="Calibri"/>
                <a:sym typeface="Calibri"/>
              </a:rPr>
              <a:t>Maria Mirto </a:t>
            </a:r>
            <a:endParaRPr sz="1800">
              <a:solidFill>
                <a:schemeClr val="dk1"/>
              </a:solidFill>
              <a:latin typeface="Calibri"/>
              <a:ea typeface="Calibri"/>
              <a:cs typeface="Calibri"/>
              <a:sym typeface="Calibri"/>
            </a:endParaRPr>
          </a:p>
          <a:p>
            <a:pPr indent="-285750" lvl="0" marL="287338" marR="0" rtl="0" algn="l">
              <a:spcBef>
                <a:spcPts val="280"/>
              </a:spcBef>
              <a:spcAft>
                <a:spcPts val="0"/>
              </a:spcAft>
              <a:buClr>
                <a:srgbClr val="1A60A6"/>
              </a:buClr>
              <a:buSzPts val="1600"/>
              <a:buFont typeface="Noto Sans Symbols"/>
              <a:buChar char="❑"/>
            </a:pPr>
            <a:r>
              <a:rPr lang="it-IT" sz="1600">
                <a:solidFill>
                  <a:srgbClr val="1A60A6"/>
                </a:solidFill>
                <a:latin typeface="Calibri"/>
                <a:ea typeface="Calibri"/>
                <a:cs typeface="Calibri"/>
                <a:sym typeface="Calibri"/>
              </a:rPr>
              <a:t>Giovanni Aloisio</a:t>
            </a:r>
            <a:endParaRPr sz="1600">
              <a:solidFill>
                <a:srgbClr val="1A60A6"/>
              </a:solidFill>
              <a:latin typeface="Calibri"/>
              <a:ea typeface="Calibri"/>
              <a:cs typeface="Calibri"/>
              <a:sym typeface="Calibri"/>
            </a:endParaRPr>
          </a:p>
        </p:txBody>
      </p:sp>
      <p:sp>
        <p:nvSpPr>
          <p:cNvPr id="63" name="Google Shape;63;p3"/>
          <p:cNvSpPr txBox="1"/>
          <p:nvPr/>
        </p:nvSpPr>
        <p:spPr>
          <a:xfrm>
            <a:off x="152756" y="5297901"/>
            <a:ext cx="11675226" cy="89255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rgbClr val="2C6097"/>
              </a:buClr>
              <a:buSzPts val="1300"/>
              <a:buFont typeface="Calibri"/>
              <a:buNone/>
            </a:pPr>
            <a:r>
              <a:rPr b="1" i="0" lang="it-IT" sz="1300" u="none" strike="noStrike">
                <a:solidFill>
                  <a:srgbClr val="2C6097"/>
                </a:solidFill>
                <a:latin typeface="Calibri"/>
                <a:ea typeface="Calibri"/>
                <a:cs typeface="Calibri"/>
                <a:sym typeface="Calibri"/>
              </a:rPr>
              <a:t>*Coordinating an operational data distribution network for CMIP6 data, </a:t>
            </a:r>
            <a:r>
              <a:rPr b="0" i="0" lang="it-IT" sz="1300" u="none" strike="noStrike">
                <a:solidFill>
                  <a:srgbClr val="2C6097"/>
                </a:solidFill>
                <a:latin typeface="Calibri"/>
                <a:ea typeface="Calibri"/>
                <a:cs typeface="Calibri"/>
                <a:sym typeface="Calibri"/>
              </a:rPr>
              <a:t>Petrie R., Denvil S., Ames S., Levavasseur G., Fiore S., Allen C., Antonio F., Berger K., Bretonnière P.-A., Cinquini L., Dart E., Dwarakanath P., Druken K., Evans B., Franchistéguy L., Gardoll S., Gerbier E., Greenslade M., Hassell D., Iwi A., Juckes M., Kindermann S., Lacinski L., Mirto M., Nasser A. B., Nassisi P., Nienhouse E., Nikonov S., Nuzzo A., Richards C., Ridzwan S., Rixen M., Serradell K., Snow K., Stephens A., Stockhause M., Vahlenkamp H., Wagner R.  2021, Geoscientific Model Development, Volume 14, Issue 1, pp. 629–644, DOI: https://doi.org/10.5194/gmd-14-629-2021, 2021</a:t>
            </a:r>
            <a:endParaRPr sz="1300">
              <a:solidFill>
                <a:schemeClr val="dk1"/>
              </a:solidFill>
              <a:latin typeface="Arial"/>
              <a:ea typeface="Arial"/>
              <a:cs typeface="Arial"/>
              <a:sym typeface="Arial"/>
            </a:endParaRPr>
          </a:p>
        </p:txBody>
      </p:sp>
      <p:pic>
        <p:nvPicPr>
          <p:cNvPr descr="A screenshot of a phone&#10;&#10;Description automatically generated with medium confidence" id="64" name="Google Shape;64;p3"/>
          <p:cNvPicPr preferRelativeResize="0"/>
          <p:nvPr/>
        </p:nvPicPr>
        <p:blipFill rotWithShape="1">
          <a:blip r:embed="rId4">
            <a:alphaModFix/>
          </a:blip>
          <a:srcRect b="0" l="0" r="0" t="0"/>
          <a:stretch/>
        </p:blipFill>
        <p:spPr>
          <a:xfrm>
            <a:off x="838358" y="2420369"/>
            <a:ext cx="8266193" cy="12240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 name="Shape 69"/>
        <p:cNvGrpSpPr/>
        <p:nvPr/>
      </p:nvGrpSpPr>
      <p:grpSpPr>
        <a:xfrm>
          <a:off x="0" y="0"/>
          <a:ext cx="0" cy="0"/>
          <a:chOff x="0" y="0"/>
          <a:chExt cx="0" cy="0"/>
        </a:xfrm>
      </p:grpSpPr>
      <p:sp>
        <p:nvSpPr>
          <p:cNvPr id="70" name="Google Shape;70;p4"/>
          <p:cNvSpPr txBox="1"/>
          <p:nvPr>
            <p:ph type="ctrTitle"/>
          </p:nvPr>
        </p:nvSpPr>
        <p:spPr>
          <a:xfrm>
            <a:off x="402130" y="279994"/>
            <a:ext cx="11322326" cy="520311"/>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rgbClr val="2D6097"/>
              </a:buClr>
              <a:buSzPts val="3000"/>
              <a:buFont typeface="Helvetica Neue"/>
              <a:buNone/>
            </a:pPr>
            <a:r>
              <a:rPr b="1" lang="it-IT">
                <a:solidFill>
                  <a:srgbClr val="2D6097"/>
                </a:solidFill>
                <a:latin typeface="Helvetica Neue"/>
                <a:ea typeface="Helvetica Neue"/>
                <a:cs typeface="Helvetica Neue"/>
                <a:sym typeface="Helvetica Neue"/>
              </a:rPr>
              <a:t>Earth System Grid Federation architecture</a:t>
            </a:r>
            <a:endParaRPr/>
          </a:p>
        </p:txBody>
      </p:sp>
      <p:sp>
        <p:nvSpPr>
          <p:cNvPr id="71" name="Google Shape;71;p4"/>
          <p:cNvSpPr/>
          <p:nvPr/>
        </p:nvSpPr>
        <p:spPr>
          <a:xfrm>
            <a:off x="467545" y="1221409"/>
            <a:ext cx="5920556" cy="1477287"/>
          </a:xfrm>
          <a:prstGeom prst="rect">
            <a:avLst/>
          </a:prstGeom>
          <a:noFill/>
          <a:ln>
            <a:noFill/>
          </a:ln>
        </p:spPr>
        <p:txBody>
          <a:bodyPr anchorCtr="0" anchor="t" bIns="45700" lIns="91400" spcFirstLastPara="1" rIns="91400" wrap="square" tIns="45700">
            <a:spAutoFit/>
          </a:bodyPr>
          <a:lstStyle/>
          <a:p>
            <a:pPr indent="0" lvl="0" marL="0" marR="0" rtl="0" algn="l">
              <a:lnSpc>
                <a:spcPct val="150000"/>
              </a:lnSpc>
              <a:spcBef>
                <a:spcPts val="0"/>
              </a:spcBef>
              <a:spcAft>
                <a:spcPts val="0"/>
              </a:spcAft>
              <a:buNone/>
            </a:pPr>
            <a:r>
              <a:rPr lang="it-IT" sz="2000">
                <a:solidFill>
                  <a:srgbClr val="2C6097"/>
                </a:solidFill>
                <a:latin typeface="Calibri"/>
                <a:ea typeface="Calibri"/>
                <a:cs typeface="Calibri"/>
                <a:sym typeface="Calibri"/>
              </a:rPr>
              <a:t>ESGF consists of a global system of distributed nodes, interoperating each other according to a peer-to-peer paradigm. </a:t>
            </a:r>
            <a:endParaRPr/>
          </a:p>
        </p:txBody>
      </p:sp>
      <p:pic>
        <p:nvPicPr>
          <p:cNvPr id="72" name="Google Shape;72;p4"/>
          <p:cNvPicPr preferRelativeResize="0"/>
          <p:nvPr/>
        </p:nvPicPr>
        <p:blipFill rotWithShape="1">
          <a:blip r:embed="rId3">
            <a:alphaModFix/>
          </a:blip>
          <a:srcRect b="3553" l="1457" r="1810" t="0"/>
          <a:stretch/>
        </p:blipFill>
        <p:spPr>
          <a:xfrm>
            <a:off x="6705601" y="1017011"/>
            <a:ext cx="4822886" cy="4684580"/>
          </a:xfrm>
          <a:prstGeom prst="rect">
            <a:avLst/>
          </a:prstGeom>
          <a:noFill/>
          <a:ln>
            <a:noFill/>
          </a:ln>
        </p:spPr>
      </p:pic>
      <p:sp>
        <p:nvSpPr>
          <p:cNvPr id="73" name="Google Shape;73;p4"/>
          <p:cNvSpPr/>
          <p:nvPr/>
        </p:nvSpPr>
        <p:spPr>
          <a:xfrm>
            <a:off x="467545" y="3162004"/>
            <a:ext cx="6217932" cy="2092840"/>
          </a:xfrm>
          <a:prstGeom prst="rect">
            <a:avLst/>
          </a:prstGeom>
          <a:noFill/>
          <a:ln>
            <a:noFill/>
          </a:ln>
        </p:spPr>
        <p:txBody>
          <a:bodyPr anchorCtr="0" anchor="t" bIns="45700" lIns="91400" spcFirstLastPara="1" rIns="91400" wrap="square" tIns="45700">
            <a:spAutoFit/>
          </a:bodyPr>
          <a:lstStyle/>
          <a:p>
            <a:pPr indent="-285750" lvl="0" marL="285750" marR="0" rtl="0" algn="l">
              <a:lnSpc>
                <a:spcPct val="150000"/>
              </a:lnSpc>
              <a:spcBef>
                <a:spcPts val="0"/>
              </a:spcBef>
              <a:spcAft>
                <a:spcPts val="0"/>
              </a:spcAft>
              <a:buClr>
                <a:srgbClr val="2C6097"/>
              </a:buClr>
              <a:buSzPts val="1800"/>
              <a:buFont typeface="Arial"/>
              <a:buChar char="•"/>
            </a:pPr>
            <a:r>
              <a:rPr b="1" lang="it-IT" sz="2000">
                <a:solidFill>
                  <a:srgbClr val="2C6097"/>
                </a:solidFill>
                <a:latin typeface="Calibri"/>
                <a:ea typeface="Calibri"/>
                <a:cs typeface="Calibri"/>
                <a:sym typeface="Calibri"/>
              </a:rPr>
              <a:t>Data node</a:t>
            </a:r>
            <a:r>
              <a:rPr lang="it-IT" sz="2000">
                <a:solidFill>
                  <a:srgbClr val="2C6097"/>
                </a:solidFill>
                <a:latin typeface="Calibri"/>
                <a:ea typeface="Calibri"/>
                <a:cs typeface="Calibri"/>
                <a:sym typeface="Calibri"/>
              </a:rPr>
              <a:t>: access to data</a:t>
            </a:r>
            <a:endParaRPr sz="2000">
              <a:solidFill>
                <a:srgbClr val="2C6097"/>
              </a:solidFill>
              <a:latin typeface="Calibri"/>
              <a:ea typeface="Calibri"/>
              <a:cs typeface="Calibri"/>
              <a:sym typeface="Calibri"/>
            </a:endParaRPr>
          </a:p>
          <a:p>
            <a:pPr indent="-285750" lvl="0" marL="285750" marR="0" rtl="0" algn="l">
              <a:lnSpc>
                <a:spcPct val="150000"/>
              </a:lnSpc>
              <a:spcBef>
                <a:spcPts val="360"/>
              </a:spcBef>
              <a:spcAft>
                <a:spcPts val="0"/>
              </a:spcAft>
              <a:buClr>
                <a:srgbClr val="2C6097"/>
              </a:buClr>
              <a:buSzPts val="1800"/>
              <a:buFont typeface="Arial"/>
              <a:buChar char="•"/>
            </a:pPr>
            <a:r>
              <a:rPr b="1" lang="it-IT" sz="2000">
                <a:solidFill>
                  <a:srgbClr val="2C6097"/>
                </a:solidFill>
                <a:latin typeface="Calibri"/>
                <a:ea typeface="Calibri"/>
                <a:cs typeface="Calibri"/>
                <a:sym typeface="Calibri"/>
              </a:rPr>
              <a:t>Index node</a:t>
            </a:r>
            <a:r>
              <a:rPr lang="it-IT" sz="2000">
                <a:solidFill>
                  <a:srgbClr val="2C6097"/>
                </a:solidFill>
                <a:latin typeface="Calibri"/>
                <a:ea typeface="Calibri"/>
                <a:cs typeface="Calibri"/>
                <a:sym typeface="Calibri"/>
              </a:rPr>
              <a:t>:  indexing &amp; searching</a:t>
            </a:r>
            <a:endParaRPr sz="2000">
              <a:solidFill>
                <a:srgbClr val="2C6097"/>
              </a:solidFill>
              <a:latin typeface="Calibri"/>
              <a:ea typeface="Calibri"/>
              <a:cs typeface="Calibri"/>
              <a:sym typeface="Calibri"/>
            </a:endParaRPr>
          </a:p>
          <a:p>
            <a:pPr indent="-285750" lvl="0" marL="285750" marR="0" rtl="0" algn="l">
              <a:lnSpc>
                <a:spcPct val="150000"/>
              </a:lnSpc>
              <a:spcBef>
                <a:spcPts val="360"/>
              </a:spcBef>
              <a:spcAft>
                <a:spcPts val="0"/>
              </a:spcAft>
              <a:buClr>
                <a:srgbClr val="2C6097"/>
              </a:buClr>
              <a:buSzPts val="1800"/>
              <a:buFont typeface="Arial"/>
              <a:buChar char="•"/>
            </a:pPr>
            <a:r>
              <a:rPr b="1" lang="it-IT" sz="2000">
                <a:solidFill>
                  <a:srgbClr val="2C6097"/>
                </a:solidFill>
                <a:latin typeface="Calibri"/>
                <a:ea typeface="Calibri"/>
                <a:cs typeface="Calibri"/>
                <a:sym typeface="Calibri"/>
              </a:rPr>
              <a:t>Identity Provider node</a:t>
            </a:r>
            <a:r>
              <a:rPr lang="it-IT" sz="2000">
                <a:solidFill>
                  <a:srgbClr val="2C6097"/>
                </a:solidFill>
                <a:latin typeface="Calibri"/>
                <a:ea typeface="Calibri"/>
                <a:cs typeface="Calibri"/>
                <a:sym typeface="Calibri"/>
              </a:rPr>
              <a:t>: federated user authentication</a:t>
            </a:r>
            <a:endParaRPr sz="2000">
              <a:solidFill>
                <a:srgbClr val="2C6097"/>
              </a:solidFill>
              <a:latin typeface="Calibri"/>
              <a:ea typeface="Calibri"/>
              <a:cs typeface="Calibri"/>
              <a:sym typeface="Calibri"/>
            </a:endParaRPr>
          </a:p>
          <a:p>
            <a:pPr indent="-285750" lvl="0" marL="285750" marR="0" rtl="0" algn="l">
              <a:lnSpc>
                <a:spcPct val="150000"/>
              </a:lnSpc>
              <a:spcBef>
                <a:spcPts val="360"/>
              </a:spcBef>
              <a:spcAft>
                <a:spcPts val="0"/>
              </a:spcAft>
              <a:buClr>
                <a:srgbClr val="2C6097"/>
              </a:buClr>
              <a:buSzPts val="1800"/>
              <a:buFont typeface="Arial"/>
              <a:buChar char="•"/>
            </a:pPr>
            <a:r>
              <a:rPr b="1" lang="it-IT" sz="2000">
                <a:solidFill>
                  <a:srgbClr val="2C6097"/>
                </a:solidFill>
                <a:latin typeface="Calibri"/>
                <a:ea typeface="Calibri"/>
                <a:cs typeface="Calibri"/>
                <a:sym typeface="Calibri"/>
              </a:rPr>
              <a:t>Compute node</a:t>
            </a:r>
            <a:r>
              <a:rPr lang="it-IT" sz="2000">
                <a:solidFill>
                  <a:srgbClr val="2C6097"/>
                </a:solidFill>
                <a:latin typeface="Calibri"/>
                <a:ea typeface="Calibri"/>
                <a:cs typeface="Calibri"/>
                <a:sym typeface="Calibri"/>
              </a:rPr>
              <a:t>: data analysis capabilities</a:t>
            </a:r>
            <a:endParaRPr sz="2000">
              <a:solidFill>
                <a:srgbClr val="2C6097"/>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 name="Shape 78"/>
        <p:cNvGrpSpPr/>
        <p:nvPr/>
      </p:nvGrpSpPr>
      <p:grpSpPr>
        <a:xfrm>
          <a:off x="0" y="0"/>
          <a:ext cx="0" cy="0"/>
          <a:chOff x="0" y="0"/>
          <a:chExt cx="0" cy="0"/>
        </a:xfrm>
      </p:grpSpPr>
      <p:sp>
        <p:nvSpPr>
          <p:cNvPr id="79" name="Google Shape;79;p5"/>
          <p:cNvSpPr txBox="1"/>
          <p:nvPr>
            <p:ph type="ctrTitle"/>
          </p:nvPr>
        </p:nvSpPr>
        <p:spPr>
          <a:xfrm>
            <a:off x="2132458" y="398431"/>
            <a:ext cx="8927221" cy="520311"/>
          </a:xfrm>
          <a:prstGeom prst="rect">
            <a:avLst/>
          </a:prstGeom>
          <a:no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Clr>
                <a:srgbClr val="2D6097"/>
              </a:buClr>
              <a:buSzPct val="100000"/>
              <a:buFont typeface="Helvetica Neue"/>
              <a:buNone/>
            </a:pPr>
            <a:r>
              <a:rPr b="1" lang="it-IT" sz="3200">
                <a:solidFill>
                  <a:srgbClr val="2D6097"/>
                </a:solidFill>
                <a:latin typeface="Helvetica Neue"/>
                <a:ea typeface="Helvetica Neue"/>
                <a:cs typeface="Helvetica Neue"/>
                <a:sym typeface="Helvetica Neue"/>
              </a:rPr>
              <a:t>The ESGF Data Statistics service context</a:t>
            </a:r>
            <a:endParaRPr/>
          </a:p>
        </p:txBody>
      </p:sp>
      <p:pic>
        <p:nvPicPr>
          <p:cNvPr id="80" name="Google Shape;80;p5"/>
          <p:cNvPicPr preferRelativeResize="0"/>
          <p:nvPr/>
        </p:nvPicPr>
        <p:blipFill rotWithShape="1">
          <a:blip r:embed="rId3">
            <a:alphaModFix/>
          </a:blip>
          <a:srcRect b="13900" l="0" r="1599" t="10544"/>
          <a:stretch/>
        </p:blipFill>
        <p:spPr>
          <a:xfrm>
            <a:off x="238349" y="1686123"/>
            <a:ext cx="5122367" cy="3933244"/>
          </a:xfrm>
          <a:prstGeom prst="rect">
            <a:avLst/>
          </a:prstGeom>
          <a:noFill/>
          <a:ln>
            <a:noFill/>
          </a:ln>
        </p:spPr>
      </p:pic>
      <p:pic>
        <p:nvPicPr>
          <p:cNvPr id="81" name="Google Shape;81;p5"/>
          <p:cNvPicPr preferRelativeResize="0"/>
          <p:nvPr/>
        </p:nvPicPr>
        <p:blipFill rotWithShape="1">
          <a:blip r:embed="rId4">
            <a:alphaModFix/>
          </a:blip>
          <a:srcRect b="4105" l="33632" r="32155" t="8834"/>
          <a:stretch/>
        </p:blipFill>
        <p:spPr>
          <a:xfrm>
            <a:off x="5760190" y="2389521"/>
            <a:ext cx="1282700" cy="2451100"/>
          </a:xfrm>
          <a:prstGeom prst="rect">
            <a:avLst/>
          </a:prstGeom>
          <a:noFill/>
          <a:ln>
            <a:noFill/>
          </a:ln>
        </p:spPr>
      </p:pic>
      <p:sp>
        <p:nvSpPr>
          <p:cNvPr id="82" name="Google Shape;82;p5"/>
          <p:cNvSpPr txBox="1"/>
          <p:nvPr/>
        </p:nvSpPr>
        <p:spPr>
          <a:xfrm>
            <a:off x="5360717" y="1438688"/>
            <a:ext cx="5666282" cy="43088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it-IT" sz="2200">
                <a:solidFill>
                  <a:srgbClr val="1960A6"/>
                </a:solidFill>
                <a:latin typeface="Calibri"/>
                <a:ea typeface="Calibri"/>
                <a:cs typeface="Calibri"/>
                <a:sym typeface="Calibri"/>
              </a:rPr>
              <a:t>Distributed and decentralized database</a:t>
            </a:r>
            <a:endParaRPr/>
          </a:p>
        </p:txBody>
      </p:sp>
      <p:sp>
        <p:nvSpPr>
          <p:cNvPr id="83" name="Google Shape;83;p5"/>
          <p:cNvSpPr txBox="1"/>
          <p:nvPr/>
        </p:nvSpPr>
        <p:spPr>
          <a:xfrm>
            <a:off x="6096000" y="5188480"/>
            <a:ext cx="4752528" cy="43088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1" lang="it-IT" sz="2200">
                <a:solidFill>
                  <a:srgbClr val="2D6097"/>
                </a:solidFill>
                <a:latin typeface="Calibri"/>
                <a:ea typeface="Calibri"/>
                <a:cs typeface="Calibri"/>
                <a:sym typeface="Calibri"/>
              </a:rPr>
              <a:t>How to get statistics from the sites?</a:t>
            </a:r>
            <a:endParaRPr/>
          </a:p>
        </p:txBody>
      </p:sp>
      <p:pic>
        <p:nvPicPr>
          <p:cNvPr id="84" name="Google Shape;84;p5"/>
          <p:cNvPicPr preferRelativeResize="0"/>
          <p:nvPr/>
        </p:nvPicPr>
        <p:blipFill rotWithShape="1">
          <a:blip r:embed="rId5">
            <a:alphaModFix/>
          </a:blip>
          <a:srcRect b="0" l="0" r="0" t="0"/>
          <a:stretch/>
        </p:blipFill>
        <p:spPr>
          <a:xfrm>
            <a:off x="697794" y="4840621"/>
            <a:ext cx="1805630" cy="1026181"/>
          </a:xfrm>
          <a:prstGeom prst="rect">
            <a:avLst/>
          </a:prstGeom>
          <a:noFill/>
          <a:ln>
            <a:noFill/>
          </a:ln>
        </p:spPr>
      </p:pic>
      <p:sp>
        <p:nvSpPr>
          <p:cNvPr id="85" name="Google Shape;85;p5"/>
          <p:cNvSpPr txBox="1"/>
          <p:nvPr/>
        </p:nvSpPr>
        <p:spPr>
          <a:xfrm>
            <a:off x="7442364" y="1973119"/>
            <a:ext cx="4059074" cy="2060885"/>
          </a:xfrm>
          <a:prstGeom prst="rect">
            <a:avLst/>
          </a:prstGeom>
          <a:noFill/>
          <a:ln>
            <a:noFill/>
          </a:ln>
        </p:spPr>
        <p:txBody>
          <a:bodyPr anchorCtr="0" anchor="t" bIns="45700" lIns="91425" spcFirstLastPara="1" rIns="91425" wrap="square" tIns="45700">
            <a:spAutoFit/>
          </a:bodyPr>
          <a:lstStyle/>
          <a:p>
            <a:pPr indent="-285750" lvl="0" marL="285750" marR="0" rtl="0" algn="l">
              <a:lnSpc>
                <a:spcPct val="150000"/>
              </a:lnSpc>
              <a:spcBef>
                <a:spcPts val="0"/>
              </a:spcBef>
              <a:spcAft>
                <a:spcPts val="0"/>
              </a:spcAft>
              <a:buClr>
                <a:srgbClr val="2D6097"/>
              </a:buClr>
              <a:buSzPts val="2200"/>
              <a:buFont typeface="Arial"/>
              <a:buChar char="•"/>
            </a:pPr>
            <a:r>
              <a:rPr lang="it-IT" sz="2200">
                <a:solidFill>
                  <a:srgbClr val="2D6097"/>
                </a:solidFill>
                <a:latin typeface="Calibri"/>
                <a:ea typeface="Calibri"/>
                <a:cs typeface="Calibri"/>
                <a:sym typeface="Calibri"/>
              </a:rPr>
              <a:t>tens of federated sites</a:t>
            </a:r>
            <a:endParaRPr sz="2200">
              <a:solidFill>
                <a:srgbClr val="2D6097"/>
              </a:solidFill>
              <a:latin typeface="Calibri"/>
              <a:ea typeface="Calibri"/>
              <a:cs typeface="Calibri"/>
              <a:sym typeface="Calibri"/>
            </a:endParaRPr>
          </a:p>
          <a:p>
            <a:pPr indent="-285750" lvl="0" marL="285750" marR="0" rtl="0" algn="l">
              <a:lnSpc>
                <a:spcPct val="150000"/>
              </a:lnSpc>
              <a:spcBef>
                <a:spcPts val="0"/>
              </a:spcBef>
              <a:spcAft>
                <a:spcPts val="0"/>
              </a:spcAft>
              <a:buClr>
                <a:srgbClr val="2D6097"/>
              </a:buClr>
              <a:buSzPts val="2200"/>
              <a:buFont typeface="Arial"/>
              <a:buChar char="•"/>
            </a:pPr>
            <a:r>
              <a:rPr lang="it-IT" sz="2200">
                <a:solidFill>
                  <a:srgbClr val="2D6097"/>
                </a:solidFill>
                <a:latin typeface="Calibri"/>
                <a:ea typeface="Calibri"/>
                <a:cs typeface="Calibri"/>
                <a:sym typeface="Calibri"/>
              </a:rPr>
              <a:t>more than 37 Petabytes</a:t>
            </a:r>
            <a:endParaRPr/>
          </a:p>
          <a:p>
            <a:pPr indent="-285750" lvl="0" marL="285750" marR="0" rtl="0" algn="l">
              <a:lnSpc>
                <a:spcPct val="150000"/>
              </a:lnSpc>
              <a:spcBef>
                <a:spcPts val="0"/>
              </a:spcBef>
              <a:spcAft>
                <a:spcPts val="0"/>
              </a:spcAft>
              <a:buClr>
                <a:srgbClr val="2D6097"/>
              </a:buClr>
              <a:buSzPts val="2200"/>
              <a:buFont typeface="Arial"/>
              <a:buChar char="•"/>
            </a:pPr>
            <a:r>
              <a:rPr lang="it-IT" sz="2200">
                <a:solidFill>
                  <a:srgbClr val="2D6097"/>
                </a:solidFill>
                <a:latin typeface="Calibri"/>
                <a:ea typeface="Calibri"/>
                <a:cs typeface="Calibri"/>
                <a:sym typeface="Calibri"/>
              </a:rPr>
              <a:t>about 30 projects</a:t>
            </a:r>
            <a:endParaRPr/>
          </a:p>
          <a:p>
            <a:pPr indent="-285750" lvl="0" marL="285750" marR="0" rtl="0" algn="l">
              <a:lnSpc>
                <a:spcPct val="150000"/>
              </a:lnSpc>
              <a:spcBef>
                <a:spcPts val="0"/>
              </a:spcBef>
              <a:spcAft>
                <a:spcPts val="0"/>
              </a:spcAft>
              <a:buClr>
                <a:srgbClr val="2D6097"/>
              </a:buClr>
              <a:buSzPts val="2200"/>
              <a:buFont typeface="Arial"/>
              <a:buChar char="•"/>
            </a:pPr>
            <a:r>
              <a:rPr lang="it-IT" sz="2200">
                <a:solidFill>
                  <a:srgbClr val="2D6097"/>
                </a:solidFill>
                <a:latin typeface="Calibri"/>
                <a:ea typeface="Calibri"/>
                <a:cs typeface="Calibri"/>
                <a:sym typeface="Calibri"/>
              </a:rPr>
              <a:t>almost 16,000,000 datasets</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 name="Shape 90"/>
        <p:cNvGrpSpPr/>
        <p:nvPr/>
      </p:nvGrpSpPr>
      <p:grpSpPr>
        <a:xfrm>
          <a:off x="0" y="0"/>
          <a:ext cx="0" cy="0"/>
          <a:chOff x="0" y="0"/>
          <a:chExt cx="0" cy="0"/>
        </a:xfrm>
      </p:grpSpPr>
      <p:sp>
        <p:nvSpPr>
          <p:cNvPr id="91" name="Google Shape;91;p6"/>
          <p:cNvSpPr txBox="1"/>
          <p:nvPr>
            <p:ph type="ctrTitle"/>
          </p:nvPr>
        </p:nvSpPr>
        <p:spPr>
          <a:xfrm>
            <a:off x="2981719" y="287742"/>
            <a:ext cx="6191175" cy="520311"/>
          </a:xfrm>
          <a:prstGeom prst="rect">
            <a:avLst/>
          </a:prstGeom>
          <a:no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Clr>
                <a:srgbClr val="2D6097"/>
              </a:buClr>
              <a:buSzPct val="100000"/>
              <a:buFont typeface="Helvetica Neue"/>
              <a:buNone/>
            </a:pPr>
            <a:r>
              <a:rPr b="1" lang="it-IT" sz="3200">
                <a:solidFill>
                  <a:srgbClr val="2D6097"/>
                </a:solidFill>
                <a:latin typeface="Helvetica Neue"/>
                <a:ea typeface="Helvetica Neue"/>
                <a:cs typeface="Helvetica Neue"/>
                <a:sym typeface="Helvetica Neue"/>
              </a:rPr>
              <a:t>The ESGF Data Statistics service</a:t>
            </a:r>
            <a:endParaRPr/>
          </a:p>
        </p:txBody>
      </p:sp>
      <p:sp>
        <p:nvSpPr>
          <p:cNvPr id="92" name="Google Shape;92;p6"/>
          <p:cNvSpPr txBox="1"/>
          <p:nvPr/>
        </p:nvSpPr>
        <p:spPr>
          <a:xfrm>
            <a:off x="367378" y="1350699"/>
            <a:ext cx="5996064" cy="4102470"/>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None/>
            </a:pPr>
            <a:r>
              <a:rPr lang="it-IT" sz="2200">
                <a:solidFill>
                  <a:srgbClr val="2D6097"/>
                </a:solidFill>
                <a:latin typeface="Calibri"/>
                <a:ea typeface="Calibri"/>
                <a:cs typeface="Calibri"/>
                <a:sym typeface="Calibri"/>
              </a:rPr>
              <a:t>Collects and stores a high volume of heterogeneous metrics, covering </a:t>
            </a:r>
            <a:r>
              <a:rPr b="1" lang="it-IT" sz="2200">
                <a:solidFill>
                  <a:schemeClr val="accent1"/>
                </a:solidFill>
                <a:latin typeface="Calibri"/>
                <a:ea typeface="Calibri"/>
                <a:cs typeface="Calibri"/>
                <a:sym typeface="Calibri"/>
              </a:rPr>
              <a:t>data download statistics </a:t>
            </a:r>
            <a:r>
              <a:rPr lang="it-IT" sz="2200">
                <a:solidFill>
                  <a:srgbClr val="2D6097"/>
                </a:solidFill>
                <a:latin typeface="Calibri"/>
                <a:ea typeface="Calibri"/>
                <a:cs typeface="Calibri"/>
                <a:sym typeface="Calibri"/>
              </a:rPr>
              <a:t>as well as </a:t>
            </a:r>
            <a:r>
              <a:rPr b="1" lang="it-IT" sz="2200">
                <a:solidFill>
                  <a:srgbClr val="2D6097"/>
                </a:solidFill>
                <a:latin typeface="Calibri"/>
                <a:ea typeface="Calibri"/>
                <a:cs typeface="Calibri"/>
                <a:sym typeface="Calibri"/>
              </a:rPr>
              <a:t>the status of the federated archive</a:t>
            </a:r>
            <a:r>
              <a:rPr lang="it-IT" sz="2200">
                <a:solidFill>
                  <a:srgbClr val="2D6097"/>
                </a:solidFill>
                <a:latin typeface="Calibri"/>
                <a:ea typeface="Calibri"/>
                <a:cs typeface="Calibri"/>
                <a:sym typeface="Calibri"/>
              </a:rPr>
              <a:t> in terms of published datasets, models and istitutes. etc.</a:t>
            </a:r>
            <a:endParaRPr/>
          </a:p>
          <a:p>
            <a:pPr indent="0" lvl="0" marL="0" marR="0" rtl="0" algn="l">
              <a:lnSpc>
                <a:spcPct val="150000"/>
              </a:lnSpc>
              <a:spcBef>
                <a:spcPts val="0"/>
              </a:spcBef>
              <a:spcAft>
                <a:spcPts val="0"/>
              </a:spcAft>
              <a:buNone/>
            </a:pPr>
            <a:r>
              <a:t/>
            </a:r>
            <a:endParaRPr sz="2200">
              <a:solidFill>
                <a:srgbClr val="2D6097"/>
              </a:solidFill>
              <a:latin typeface="Calibri"/>
              <a:ea typeface="Calibri"/>
              <a:cs typeface="Calibri"/>
              <a:sym typeface="Calibri"/>
            </a:endParaRPr>
          </a:p>
          <a:p>
            <a:pPr indent="0" lvl="0" marL="0" marR="0" rtl="0" algn="l">
              <a:lnSpc>
                <a:spcPct val="150000"/>
              </a:lnSpc>
              <a:spcBef>
                <a:spcPts val="0"/>
              </a:spcBef>
              <a:spcAft>
                <a:spcPts val="0"/>
              </a:spcAft>
              <a:buNone/>
            </a:pPr>
            <a:r>
              <a:rPr b="1" i="1" lang="it-IT" sz="2200">
                <a:solidFill>
                  <a:srgbClr val="2D6097"/>
                </a:solidFill>
                <a:latin typeface="Calibri"/>
                <a:ea typeface="Calibri"/>
                <a:cs typeface="Calibri"/>
                <a:sym typeface="Calibri"/>
              </a:rPr>
              <a:t>How much</a:t>
            </a:r>
            <a:r>
              <a:rPr lang="it-IT" sz="2200">
                <a:solidFill>
                  <a:srgbClr val="2D6097"/>
                </a:solidFill>
                <a:latin typeface="Calibri"/>
                <a:ea typeface="Calibri"/>
                <a:cs typeface="Calibri"/>
                <a:sym typeface="Calibri"/>
              </a:rPr>
              <a:t>, </a:t>
            </a:r>
            <a:r>
              <a:rPr b="1" i="1" lang="it-IT" sz="2200">
                <a:solidFill>
                  <a:srgbClr val="2D6097"/>
                </a:solidFill>
                <a:latin typeface="Calibri"/>
                <a:ea typeface="Calibri"/>
                <a:cs typeface="Calibri"/>
                <a:sym typeface="Calibri"/>
              </a:rPr>
              <a:t>how frequently</a:t>
            </a:r>
            <a:r>
              <a:rPr b="1" lang="it-IT" sz="2200">
                <a:solidFill>
                  <a:srgbClr val="2D6097"/>
                </a:solidFill>
                <a:latin typeface="Calibri"/>
                <a:ea typeface="Calibri"/>
                <a:cs typeface="Calibri"/>
                <a:sym typeface="Calibri"/>
              </a:rPr>
              <a:t> </a:t>
            </a:r>
            <a:r>
              <a:rPr lang="it-IT" sz="2200">
                <a:solidFill>
                  <a:srgbClr val="2D6097"/>
                </a:solidFill>
                <a:latin typeface="Calibri"/>
                <a:ea typeface="Calibri"/>
                <a:cs typeface="Calibri"/>
                <a:sym typeface="Calibri"/>
              </a:rPr>
              <a:t>and </a:t>
            </a:r>
            <a:r>
              <a:rPr b="1" i="1" lang="it-IT" sz="2200">
                <a:solidFill>
                  <a:srgbClr val="2D6097"/>
                </a:solidFill>
                <a:latin typeface="Calibri"/>
                <a:ea typeface="Calibri"/>
                <a:cs typeface="Calibri"/>
                <a:sym typeface="Calibri"/>
              </a:rPr>
              <a:t>how intensively</a:t>
            </a:r>
            <a:r>
              <a:rPr lang="it-IT" sz="2200">
                <a:solidFill>
                  <a:srgbClr val="2D6097"/>
                </a:solidFill>
                <a:latin typeface="Calibri"/>
                <a:ea typeface="Calibri"/>
                <a:cs typeface="Calibri"/>
                <a:sym typeface="Calibri"/>
              </a:rPr>
              <a:t> the federation is being exploited by the end-users</a:t>
            </a:r>
            <a:endParaRPr/>
          </a:p>
        </p:txBody>
      </p:sp>
      <p:sp>
        <p:nvSpPr>
          <p:cNvPr id="93" name="Google Shape;93;p6"/>
          <p:cNvSpPr txBox="1"/>
          <p:nvPr/>
        </p:nvSpPr>
        <p:spPr>
          <a:xfrm>
            <a:off x="6815106" y="5635925"/>
            <a:ext cx="5212197" cy="547714"/>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Clr>
                <a:srgbClr val="2D6097"/>
              </a:buClr>
              <a:buSzPts val="2200"/>
              <a:buFont typeface="Arial"/>
              <a:buNone/>
            </a:pPr>
            <a:r>
              <a:rPr b="1" lang="it-IT" sz="2200">
                <a:solidFill>
                  <a:srgbClr val="2D6097"/>
                </a:solidFill>
                <a:latin typeface="Calibri"/>
                <a:ea typeface="Calibri"/>
                <a:cs typeface="Calibri"/>
                <a:sym typeface="Calibri"/>
              </a:rPr>
              <a:t>Useful insights on the long tail of research</a:t>
            </a:r>
            <a:endParaRPr b="1" sz="2200">
              <a:solidFill>
                <a:srgbClr val="2D6097"/>
              </a:solidFill>
              <a:latin typeface="Calibri"/>
              <a:ea typeface="Calibri"/>
              <a:cs typeface="Calibri"/>
              <a:sym typeface="Calibri"/>
            </a:endParaRPr>
          </a:p>
        </p:txBody>
      </p:sp>
      <p:sp>
        <p:nvSpPr>
          <p:cNvPr id="94" name="Google Shape;94;p6"/>
          <p:cNvSpPr/>
          <p:nvPr/>
        </p:nvSpPr>
        <p:spPr>
          <a:xfrm>
            <a:off x="9172894" y="4843075"/>
            <a:ext cx="509666" cy="813181"/>
          </a:xfrm>
          <a:prstGeom prst="downArrow">
            <a:avLst>
              <a:gd fmla="val 50000" name="adj1"/>
              <a:gd fmla="val 50000" name="adj2"/>
            </a:avLst>
          </a:prstGeom>
          <a:solidFill>
            <a:srgbClr val="3F3F3F"/>
          </a:solidFill>
          <a:ln cap="flat" cmpd="sng" w="12700">
            <a:solidFill>
              <a:srgbClr val="1D457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nvGrpSpPr>
          <p:cNvPr id="95" name="Google Shape;95;p6"/>
          <p:cNvGrpSpPr/>
          <p:nvPr/>
        </p:nvGrpSpPr>
        <p:grpSpPr>
          <a:xfrm>
            <a:off x="9915976" y="903899"/>
            <a:ext cx="1544025" cy="1544025"/>
            <a:chOff x="9915976" y="1207021"/>
            <a:chExt cx="1544025" cy="1544025"/>
          </a:xfrm>
        </p:grpSpPr>
        <p:sp>
          <p:nvSpPr>
            <p:cNvPr id="96" name="Google Shape;96;p6"/>
            <p:cNvSpPr/>
            <p:nvPr/>
          </p:nvSpPr>
          <p:spPr>
            <a:xfrm>
              <a:off x="9915976" y="1207021"/>
              <a:ext cx="1544025" cy="1544025"/>
            </a:xfrm>
            <a:prstGeom prst="ellipse">
              <a:avLst/>
            </a:prstGeom>
            <a:gradFill>
              <a:gsLst>
                <a:gs pos="0">
                  <a:srgbClr val="FFDC9B"/>
                </a:gs>
                <a:gs pos="50000">
                  <a:srgbClr val="FFD68D"/>
                </a:gs>
                <a:gs pos="100000">
                  <a:srgbClr val="FFD478"/>
                </a:gs>
              </a:gsLst>
              <a:lin ang="5400000" scaled="0"/>
            </a:gradFill>
            <a:ln cap="flat" cmpd="sng" w="9525">
              <a:solidFill>
                <a:schemeClr val="accent4"/>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pic>
          <p:nvPicPr>
            <p:cNvPr descr="Filing Box Archive with solid fill" id="97" name="Google Shape;97;p6"/>
            <p:cNvPicPr preferRelativeResize="0"/>
            <p:nvPr/>
          </p:nvPicPr>
          <p:blipFill rotWithShape="1">
            <a:blip r:embed="rId3">
              <a:alphaModFix/>
            </a:blip>
            <a:srcRect b="0" l="0" r="0" t="0"/>
            <a:stretch/>
          </p:blipFill>
          <p:spPr>
            <a:xfrm>
              <a:off x="10254235" y="1522918"/>
              <a:ext cx="914400" cy="914400"/>
            </a:xfrm>
            <a:prstGeom prst="rect">
              <a:avLst/>
            </a:prstGeom>
            <a:noFill/>
            <a:ln>
              <a:noFill/>
            </a:ln>
          </p:spPr>
        </p:pic>
      </p:grpSp>
      <p:grpSp>
        <p:nvGrpSpPr>
          <p:cNvPr id="98" name="Google Shape;98;p6"/>
          <p:cNvGrpSpPr/>
          <p:nvPr/>
        </p:nvGrpSpPr>
        <p:grpSpPr>
          <a:xfrm>
            <a:off x="9896958" y="3000683"/>
            <a:ext cx="1544025" cy="1544025"/>
            <a:chOff x="9896958" y="3066943"/>
            <a:chExt cx="1544025" cy="1544025"/>
          </a:xfrm>
        </p:grpSpPr>
        <p:sp>
          <p:nvSpPr>
            <p:cNvPr id="99" name="Google Shape;99;p6"/>
            <p:cNvSpPr/>
            <p:nvPr/>
          </p:nvSpPr>
          <p:spPr>
            <a:xfrm>
              <a:off x="9896958" y="3066943"/>
              <a:ext cx="1544025" cy="1544025"/>
            </a:xfrm>
            <a:prstGeom prst="ellipse">
              <a:avLst/>
            </a:prstGeom>
            <a:solidFill>
              <a:srgbClr val="FF8AD8"/>
            </a:solidFill>
            <a:ln cap="flat" cmpd="sng" w="9525">
              <a:solidFill>
                <a:schemeClr val="accent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pic>
          <p:nvPicPr>
            <p:cNvPr descr="Download from cloud outline" id="100" name="Google Shape;100;p6"/>
            <p:cNvPicPr preferRelativeResize="0"/>
            <p:nvPr/>
          </p:nvPicPr>
          <p:blipFill rotWithShape="1">
            <a:blip r:embed="rId4">
              <a:alphaModFix/>
            </a:blip>
            <a:srcRect b="0" l="0" r="0" t="0"/>
            <a:stretch/>
          </p:blipFill>
          <p:spPr>
            <a:xfrm>
              <a:off x="10254235" y="3379189"/>
              <a:ext cx="914400" cy="914400"/>
            </a:xfrm>
            <a:prstGeom prst="rect">
              <a:avLst/>
            </a:prstGeom>
            <a:noFill/>
            <a:ln>
              <a:noFill/>
            </a:ln>
          </p:spPr>
        </p:pic>
      </p:grpSp>
      <p:grpSp>
        <p:nvGrpSpPr>
          <p:cNvPr id="101" name="Google Shape;101;p6"/>
          <p:cNvGrpSpPr/>
          <p:nvPr/>
        </p:nvGrpSpPr>
        <p:grpSpPr>
          <a:xfrm>
            <a:off x="7283681" y="3035352"/>
            <a:ext cx="1544025" cy="1544025"/>
            <a:chOff x="7323437" y="3101612"/>
            <a:chExt cx="1544025" cy="1544025"/>
          </a:xfrm>
        </p:grpSpPr>
        <p:sp>
          <p:nvSpPr>
            <p:cNvPr id="102" name="Google Shape;102;p6"/>
            <p:cNvSpPr/>
            <p:nvPr/>
          </p:nvSpPr>
          <p:spPr>
            <a:xfrm>
              <a:off x="7323437" y="3101612"/>
              <a:ext cx="1544025" cy="1544025"/>
            </a:xfrm>
            <a:prstGeom prst="ellipse">
              <a:avLst/>
            </a:prstGeom>
            <a:gradFill>
              <a:gsLst>
                <a:gs pos="0">
                  <a:srgbClr val="B4D4A5"/>
                </a:gs>
                <a:gs pos="50000">
                  <a:srgbClr val="A8CD97"/>
                </a:gs>
                <a:gs pos="100000">
                  <a:srgbClr val="9BC985"/>
                </a:gs>
              </a:gsLst>
              <a:lin ang="5400000" scaled="0"/>
            </a:gradFill>
            <a:ln cap="flat" cmpd="sng" w="9525">
              <a:solidFill>
                <a:schemeClr val="accent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pic>
          <p:nvPicPr>
            <p:cNvPr descr="Download with solid fill" id="103" name="Google Shape;103;p6"/>
            <p:cNvPicPr preferRelativeResize="0"/>
            <p:nvPr/>
          </p:nvPicPr>
          <p:blipFill rotWithShape="1">
            <a:blip r:embed="rId5">
              <a:alphaModFix/>
            </a:blip>
            <a:srcRect b="0" l="0" r="0" t="0"/>
            <a:stretch/>
          </p:blipFill>
          <p:spPr>
            <a:xfrm>
              <a:off x="7638249" y="3367153"/>
              <a:ext cx="914400" cy="914400"/>
            </a:xfrm>
            <a:prstGeom prst="rect">
              <a:avLst/>
            </a:prstGeom>
            <a:noFill/>
            <a:ln>
              <a:noFill/>
            </a:ln>
          </p:spPr>
        </p:pic>
      </p:grpSp>
      <p:grpSp>
        <p:nvGrpSpPr>
          <p:cNvPr id="104" name="Google Shape;104;p6"/>
          <p:cNvGrpSpPr/>
          <p:nvPr/>
        </p:nvGrpSpPr>
        <p:grpSpPr>
          <a:xfrm>
            <a:off x="7256470" y="930515"/>
            <a:ext cx="1544025" cy="1544025"/>
            <a:chOff x="7215661" y="1484794"/>
            <a:chExt cx="1544025" cy="1544025"/>
          </a:xfrm>
        </p:grpSpPr>
        <p:sp>
          <p:nvSpPr>
            <p:cNvPr id="105" name="Google Shape;105;p6"/>
            <p:cNvSpPr/>
            <p:nvPr/>
          </p:nvSpPr>
          <p:spPr>
            <a:xfrm>
              <a:off x="7215661" y="1484794"/>
              <a:ext cx="1544025" cy="1544025"/>
            </a:xfrm>
            <a:prstGeom prst="ellipse">
              <a:avLst/>
            </a:prstGeom>
            <a:gradFill>
              <a:gsLst>
                <a:gs pos="0">
                  <a:srgbClr val="B0CAE9"/>
                </a:gs>
                <a:gs pos="50000">
                  <a:srgbClr val="A1C1E4"/>
                </a:gs>
                <a:gs pos="100000">
                  <a:srgbClr val="90B8E4"/>
                </a:gs>
              </a:gsLst>
              <a:lin ang="5400000" scaled="0"/>
            </a:gradFill>
            <a:ln cap="flat" cmpd="sng" w="9525">
              <a:solidFill>
                <a:schemeClr val="accent5"/>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pic>
          <p:nvPicPr>
            <p:cNvPr descr="Download from cloud with solid fill" id="106" name="Google Shape;106;p6"/>
            <p:cNvPicPr preferRelativeResize="0"/>
            <p:nvPr/>
          </p:nvPicPr>
          <p:blipFill rotWithShape="1">
            <a:blip r:embed="rId6">
              <a:alphaModFix/>
            </a:blip>
            <a:srcRect b="0" l="0" r="0" t="0"/>
            <a:stretch/>
          </p:blipFill>
          <p:spPr>
            <a:xfrm>
              <a:off x="7532557" y="1773654"/>
              <a:ext cx="914400" cy="914400"/>
            </a:xfrm>
            <a:prstGeom prst="rect">
              <a:avLst/>
            </a:prstGeom>
            <a:noFill/>
            <a:ln>
              <a:noFill/>
            </a:ln>
          </p:spPr>
        </p:pic>
      </p:grpSp>
      <p:sp>
        <p:nvSpPr>
          <p:cNvPr id="107" name="Google Shape;107;p6"/>
          <p:cNvSpPr txBox="1"/>
          <p:nvPr/>
        </p:nvSpPr>
        <p:spPr>
          <a:xfrm>
            <a:off x="6920078" y="2456232"/>
            <a:ext cx="2273337" cy="73866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it-IT" sz="1400">
                <a:solidFill>
                  <a:schemeClr val="accent1"/>
                </a:solidFill>
                <a:latin typeface="Arial"/>
                <a:ea typeface="Arial"/>
                <a:cs typeface="Arial"/>
                <a:sym typeface="Arial"/>
              </a:rPr>
              <a:t>The amount of downloaded data</a:t>
            </a:r>
            <a:endParaRPr b="1" sz="1400">
              <a:solidFill>
                <a:schemeClr val="accent1"/>
              </a:solidFill>
              <a:latin typeface="Arial"/>
              <a:ea typeface="Arial"/>
              <a:cs typeface="Arial"/>
              <a:sym typeface="Arial"/>
            </a:endParaRPr>
          </a:p>
          <a:p>
            <a:pPr indent="0" lvl="0" marL="0" marR="0" rtl="0" algn="ctr">
              <a:spcBef>
                <a:spcPts val="0"/>
              </a:spcBef>
              <a:spcAft>
                <a:spcPts val="0"/>
              </a:spcAft>
              <a:buNone/>
            </a:pPr>
            <a:r>
              <a:t/>
            </a:r>
            <a:endParaRPr b="1" sz="1400">
              <a:solidFill>
                <a:schemeClr val="dk1"/>
              </a:solidFill>
              <a:latin typeface="Arial"/>
              <a:ea typeface="Arial"/>
              <a:cs typeface="Arial"/>
              <a:sym typeface="Arial"/>
            </a:endParaRPr>
          </a:p>
        </p:txBody>
      </p:sp>
      <p:sp>
        <p:nvSpPr>
          <p:cNvPr id="108" name="Google Shape;108;p6"/>
          <p:cNvSpPr txBox="1"/>
          <p:nvPr/>
        </p:nvSpPr>
        <p:spPr>
          <a:xfrm>
            <a:off x="9557018" y="2442650"/>
            <a:ext cx="2273337" cy="73866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it-IT" sz="1400">
                <a:solidFill>
                  <a:schemeClr val="accent1"/>
                </a:solidFill>
                <a:latin typeface="Arial"/>
                <a:ea typeface="Arial"/>
                <a:cs typeface="Arial"/>
                <a:sym typeface="Arial"/>
              </a:rPr>
              <a:t>The data available through the federation</a:t>
            </a:r>
            <a:endParaRPr b="1" sz="1400">
              <a:solidFill>
                <a:schemeClr val="accent1"/>
              </a:solidFill>
              <a:latin typeface="Arial"/>
              <a:ea typeface="Arial"/>
              <a:cs typeface="Arial"/>
              <a:sym typeface="Arial"/>
            </a:endParaRPr>
          </a:p>
          <a:p>
            <a:pPr indent="0" lvl="0" marL="0" marR="0" rtl="0" algn="ctr">
              <a:spcBef>
                <a:spcPts val="0"/>
              </a:spcBef>
              <a:spcAft>
                <a:spcPts val="0"/>
              </a:spcAft>
              <a:buNone/>
            </a:pPr>
            <a:r>
              <a:t/>
            </a:r>
            <a:endParaRPr b="1" sz="1400">
              <a:solidFill>
                <a:schemeClr val="dk1"/>
              </a:solidFill>
              <a:latin typeface="Arial"/>
              <a:ea typeface="Arial"/>
              <a:cs typeface="Arial"/>
              <a:sym typeface="Arial"/>
            </a:endParaRPr>
          </a:p>
        </p:txBody>
      </p:sp>
      <p:sp>
        <p:nvSpPr>
          <p:cNvPr id="109" name="Google Shape;109;p6"/>
          <p:cNvSpPr txBox="1"/>
          <p:nvPr/>
        </p:nvSpPr>
        <p:spPr>
          <a:xfrm>
            <a:off x="7237077" y="4685229"/>
            <a:ext cx="1637232" cy="52322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it-IT" sz="1400">
                <a:solidFill>
                  <a:schemeClr val="accent1"/>
                </a:solidFill>
                <a:latin typeface="Arial"/>
                <a:ea typeface="Arial"/>
                <a:cs typeface="Arial"/>
                <a:sym typeface="Arial"/>
              </a:rPr>
              <a:t>The most </a:t>
            </a:r>
            <a:endParaRPr/>
          </a:p>
          <a:p>
            <a:pPr indent="0" lvl="0" marL="0" marR="0" rtl="0" algn="ctr">
              <a:spcBef>
                <a:spcPts val="0"/>
              </a:spcBef>
              <a:spcAft>
                <a:spcPts val="0"/>
              </a:spcAft>
              <a:buNone/>
            </a:pPr>
            <a:r>
              <a:rPr b="1" lang="it-IT" sz="1400">
                <a:solidFill>
                  <a:schemeClr val="accent1"/>
                </a:solidFill>
                <a:latin typeface="Arial"/>
                <a:ea typeface="Arial"/>
                <a:cs typeface="Arial"/>
                <a:sym typeface="Arial"/>
              </a:rPr>
              <a:t>downloaded data</a:t>
            </a:r>
            <a:endParaRPr b="1" sz="1400">
              <a:solidFill>
                <a:schemeClr val="accent1"/>
              </a:solidFill>
              <a:latin typeface="Arial"/>
              <a:ea typeface="Arial"/>
              <a:cs typeface="Arial"/>
              <a:sym typeface="Arial"/>
            </a:endParaRPr>
          </a:p>
        </p:txBody>
      </p:sp>
      <p:sp>
        <p:nvSpPr>
          <p:cNvPr id="110" name="Google Shape;110;p6"/>
          <p:cNvSpPr txBox="1"/>
          <p:nvPr/>
        </p:nvSpPr>
        <p:spPr>
          <a:xfrm>
            <a:off x="9730719" y="4653369"/>
            <a:ext cx="1961431" cy="73866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it-IT" sz="1400">
                <a:solidFill>
                  <a:schemeClr val="accent1"/>
                </a:solidFill>
                <a:latin typeface="Arial"/>
                <a:ea typeface="Arial"/>
                <a:cs typeface="Arial"/>
                <a:sym typeface="Arial"/>
              </a:rPr>
              <a:t>The less </a:t>
            </a:r>
            <a:endParaRPr/>
          </a:p>
          <a:p>
            <a:pPr indent="0" lvl="0" marL="0" marR="0" rtl="0" algn="ctr">
              <a:spcBef>
                <a:spcPts val="0"/>
              </a:spcBef>
              <a:spcAft>
                <a:spcPts val="0"/>
              </a:spcAft>
              <a:buNone/>
            </a:pPr>
            <a:r>
              <a:rPr b="1" lang="it-IT" sz="1400">
                <a:solidFill>
                  <a:schemeClr val="accent1"/>
                </a:solidFill>
                <a:latin typeface="Arial"/>
                <a:ea typeface="Arial"/>
                <a:cs typeface="Arial"/>
                <a:sym typeface="Arial"/>
              </a:rPr>
              <a:t>accessed data</a:t>
            </a:r>
            <a:endParaRPr b="1" sz="1400">
              <a:solidFill>
                <a:schemeClr val="accent1"/>
              </a:solidFill>
              <a:latin typeface="Arial"/>
              <a:ea typeface="Arial"/>
              <a:cs typeface="Arial"/>
              <a:sym typeface="Arial"/>
            </a:endParaRPr>
          </a:p>
          <a:p>
            <a:pPr indent="0" lvl="0" marL="0" marR="0" rtl="0" algn="l">
              <a:spcBef>
                <a:spcPts val="0"/>
              </a:spcBef>
              <a:spcAft>
                <a:spcPts val="0"/>
              </a:spcAft>
              <a:buNone/>
            </a:pPr>
            <a:r>
              <a:t/>
            </a:r>
            <a:endParaRPr b="1" sz="1400">
              <a:solidFill>
                <a:schemeClr val="dk1"/>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 name="Shape 115"/>
        <p:cNvGrpSpPr/>
        <p:nvPr/>
      </p:nvGrpSpPr>
      <p:grpSpPr>
        <a:xfrm>
          <a:off x="0" y="0"/>
          <a:ext cx="0" cy="0"/>
          <a:chOff x="0" y="0"/>
          <a:chExt cx="0" cy="0"/>
        </a:xfrm>
      </p:grpSpPr>
      <p:sp>
        <p:nvSpPr>
          <p:cNvPr id="116" name="Google Shape;116;p7"/>
          <p:cNvSpPr txBox="1"/>
          <p:nvPr>
            <p:ph type="ctrTitle"/>
          </p:nvPr>
        </p:nvSpPr>
        <p:spPr>
          <a:xfrm>
            <a:off x="3204030" y="393994"/>
            <a:ext cx="6448836" cy="520311"/>
          </a:xfrm>
          <a:prstGeom prst="rect">
            <a:avLst/>
          </a:prstGeom>
          <a:no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Clr>
                <a:srgbClr val="2D6097"/>
              </a:buClr>
              <a:buSzPct val="100000"/>
              <a:buFont typeface="Helvetica Neue"/>
              <a:buNone/>
            </a:pPr>
            <a:r>
              <a:rPr b="1" lang="it-IT" sz="3200">
                <a:solidFill>
                  <a:srgbClr val="2D6097"/>
                </a:solidFill>
                <a:latin typeface="Helvetica Neue"/>
                <a:ea typeface="Helvetica Neue"/>
                <a:cs typeface="Helvetica Neue"/>
                <a:sym typeface="Helvetica Neue"/>
              </a:rPr>
              <a:t>The ESGF Data Statistics service</a:t>
            </a:r>
            <a:endParaRPr/>
          </a:p>
        </p:txBody>
      </p:sp>
      <p:pic>
        <p:nvPicPr>
          <p:cNvPr descr="A diagram of data storage&#10;&#10;Description automatically generated" id="117" name="Google Shape;117;p7"/>
          <p:cNvPicPr preferRelativeResize="0"/>
          <p:nvPr/>
        </p:nvPicPr>
        <p:blipFill rotWithShape="1">
          <a:blip r:embed="rId3">
            <a:alphaModFix/>
          </a:blip>
          <a:srcRect b="0" l="0" r="0" t="0"/>
          <a:stretch/>
        </p:blipFill>
        <p:spPr>
          <a:xfrm>
            <a:off x="1102165" y="496572"/>
            <a:ext cx="9987670" cy="5734226"/>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 name="Shape 122"/>
        <p:cNvGrpSpPr/>
        <p:nvPr/>
      </p:nvGrpSpPr>
      <p:grpSpPr>
        <a:xfrm>
          <a:off x="0" y="0"/>
          <a:ext cx="0" cy="0"/>
          <a:chOff x="0" y="0"/>
          <a:chExt cx="0" cy="0"/>
        </a:xfrm>
      </p:grpSpPr>
      <p:sp>
        <p:nvSpPr>
          <p:cNvPr id="123" name="Google Shape;123;p8"/>
          <p:cNvSpPr txBox="1"/>
          <p:nvPr>
            <p:ph type="ctrTitle"/>
          </p:nvPr>
        </p:nvSpPr>
        <p:spPr>
          <a:xfrm>
            <a:off x="3217093" y="279806"/>
            <a:ext cx="6448836" cy="520311"/>
          </a:xfrm>
          <a:prstGeom prst="rect">
            <a:avLst/>
          </a:prstGeom>
          <a:no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Clr>
                <a:srgbClr val="2D6097"/>
              </a:buClr>
              <a:buSzPct val="100000"/>
              <a:buFont typeface="Helvetica Neue"/>
              <a:buNone/>
            </a:pPr>
            <a:r>
              <a:rPr b="1" lang="it-IT" sz="3200">
                <a:solidFill>
                  <a:srgbClr val="2D6097"/>
                </a:solidFill>
                <a:latin typeface="Helvetica Neue"/>
                <a:ea typeface="Helvetica Neue"/>
                <a:cs typeface="Helvetica Neue"/>
                <a:sym typeface="Helvetica Neue"/>
              </a:rPr>
              <a:t>The Data Statistics analyzer</a:t>
            </a:r>
            <a:endParaRPr/>
          </a:p>
        </p:txBody>
      </p:sp>
      <p:pic>
        <p:nvPicPr>
          <p:cNvPr descr="A diagram of data storage&#10;&#10;Description automatically generated" id="124" name="Google Shape;124;p8"/>
          <p:cNvPicPr preferRelativeResize="0"/>
          <p:nvPr/>
        </p:nvPicPr>
        <p:blipFill rotWithShape="1">
          <a:blip r:embed="rId3">
            <a:alphaModFix/>
          </a:blip>
          <a:srcRect b="0" l="0" r="0" t="0"/>
          <a:stretch/>
        </p:blipFill>
        <p:spPr>
          <a:xfrm>
            <a:off x="1721652" y="740806"/>
            <a:ext cx="9600246" cy="5376388"/>
          </a:xfrm>
          <a:prstGeom prst="rect">
            <a:avLst/>
          </a:prstGeom>
          <a:noFill/>
          <a:ln>
            <a:noFill/>
          </a:ln>
        </p:spPr>
      </p:pic>
      <p:pic>
        <p:nvPicPr>
          <p:cNvPr descr="A screenshot of a computer code&#10;&#10;Description automatically generated" id="125" name="Google Shape;125;p8"/>
          <p:cNvPicPr preferRelativeResize="0"/>
          <p:nvPr/>
        </p:nvPicPr>
        <p:blipFill rotWithShape="1">
          <a:blip r:embed="rId4">
            <a:alphaModFix/>
          </a:blip>
          <a:srcRect b="0" l="0" r="0" t="0"/>
          <a:stretch/>
        </p:blipFill>
        <p:spPr>
          <a:xfrm>
            <a:off x="556590" y="2141559"/>
            <a:ext cx="2254407" cy="1378881"/>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 name="Shape 130"/>
        <p:cNvGrpSpPr/>
        <p:nvPr/>
      </p:nvGrpSpPr>
      <p:grpSpPr>
        <a:xfrm>
          <a:off x="0" y="0"/>
          <a:ext cx="0" cy="0"/>
          <a:chOff x="0" y="0"/>
          <a:chExt cx="0" cy="0"/>
        </a:xfrm>
      </p:grpSpPr>
      <p:sp>
        <p:nvSpPr>
          <p:cNvPr id="131" name="Google Shape;131;p9"/>
          <p:cNvSpPr txBox="1"/>
          <p:nvPr>
            <p:ph type="ctrTitle"/>
          </p:nvPr>
        </p:nvSpPr>
        <p:spPr>
          <a:xfrm>
            <a:off x="402130" y="262504"/>
            <a:ext cx="11448000" cy="520311"/>
          </a:xfrm>
          <a:prstGeom prst="rect">
            <a:avLst/>
          </a:prstGeom>
          <a:noFill/>
          <a:ln>
            <a:noFill/>
          </a:ln>
        </p:spPr>
        <p:txBody>
          <a:bodyPr anchorCtr="0" anchor="b" bIns="45700" lIns="91425" spcFirstLastPara="1" rIns="91425" wrap="square" tIns="45700">
            <a:normAutofit fontScale="90000"/>
          </a:bodyPr>
          <a:lstStyle/>
          <a:p>
            <a:pPr indent="0" lvl="0" marL="0" rtl="0" algn="ctr">
              <a:lnSpc>
                <a:spcPct val="90000"/>
              </a:lnSpc>
              <a:spcBef>
                <a:spcPts val="0"/>
              </a:spcBef>
              <a:spcAft>
                <a:spcPts val="0"/>
              </a:spcAft>
              <a:buClr>
                <a:srgbClr val="2D6097"/>
              </a:buClr>
              <a:buSzPct val="100000"/>
              <a:buFont typeface="Helvetica Neue"/>
              <a:buNone/>
            </a:pPr>
            <a:r>
              <a:rPr b="1" lang="it-IT" sz="3200">
                <a:solidFill>
                  <a:srgbClr val="2D6097"/>
                </a:solidFill>
                <a:latin typeface="Helvetica Neue"/>
                <a:ea typeface="Helvetica Neue"/>
                <a:cs typeface="Helvetica Neue"/>
                <a:sym typeface="Helvetica Neue"/>
              </a:rPr>
              <a:t>The Data Statistics User Interface</a:t>
            </a:r>
            <a:endParaRPr/>
          </a:p>
        </p:txBody>
      </p:sp>
      <p:sp>
        <p:nvSpPr>
          <p:cNvPr id="132" name="Google Shape;132;p9"/>
          <p:cNvSpPr txBox="1"/>
          <p:nvPr/>
        </p:nvSpPr>
        <p:spPr>
          <a:xfrm>
            <a:off x="640830" y="2430367"/>
            <a:ext cx="4243685" cy="2955359"/>
          </a:xfrm>
          <a:prstGeom prst="rect">
            <a:avLst/>
          </a:prstGeom>
          <a:noFill/>
          <a:ln>
            <a:noFill/>
          </a:ln>
        </p:spPr>
        <p:txBody>
          <a:bodyPr anchorCtr="0" anchor="t" bIns="45700" lIns="91425" spcFirstLastPara="1" rIns="91425" wrap="square" tIns="45700">
            <a:noAutofit/>
          </a:bodyPr>
          <a:lstStyle/>
          <a:p>
            <a:pPr indent="0" lvl="0" marL="0" marR="0" rtl="0" algn="ctr">
              <a:lnSpc>
                <a:spcPct val="150000"/>
              </a:lnSpc>
              <a:spcBef>
                <a:spcPts val="0"/>
              </a:spcBef>
              <a:spcAft>
                <a:spcPts val="0"/>
              </a:spcAft>
              <a:buClr>
                <a:srgbClr val="2D6097"/>
              </a:buClr>
              <a:buSzPts val="1800"/>
              <a:buFont typeface="Arial"/>
              <a:buNone/>
            </a:pPr>
            <a:r>
              <a:rPr b="1" lang="it-IT" sz="2200">
                <a:solidFill>
                  <a:srgbClr val="2D6097"/>
                </a:solidFill>
                <a:latin typeface="Calibri"/>
                <a:ea typeface="Calibri"/>
                <a:cs typeface="Calibri"/>
                <a:sym typeface="Calibri"/>
              </a:rPr>
              <a:t>ESGF Data Statistics User </a:t>
            </a:r>
            <a:r>
              <a:rPr lang="it-IT" sz="2200">
                <a:solidFill>
                  <a:srgbClr val="2D6097"/>
                </a:solidFill>
                <a:latin typeface="Calibri"/>
                <a:ea typeface="Calibri"/>
                <a:cs typeface="Calibri"/>
                <a:sym typeface="Calibri"/>
              </a:rPr>
              <a:t>Interface</a:t>
            </a:r>
            <a:r>
              <a:rPr b="1" lang="it-IT" sz="2200">
                <a:solidFill>
                  <a:srgbClr val="2D6097"/>
                </a:solidFill>
                <a:latin typeface="Calibri"/>
                <a:ea typeface="Calibri"/>
                <a:cs typeface="Calibri"/>
                <a:sym typeface="Calibri"/>
              </a:rPr>
              <a:t> </a:t>
            </a:r>
            <a:r>
              <a:rPr lang="it-IT" sz="2200">
                <a:solidFill>
                  <a:srgbClr val="2D6097"/>
                </a:solidFill>
                <a:latin typeface="Calibri"/>
                <a:ea typeface="Calibri"/>
                <a:cs typeface="Calibri"/>
                <a:sym typeface="Calibri"/>
              </a:rPr>
              <a:t>provides user-friendly access to a comprehensive set of </a:t>
            </a:r>
            <a:r>
              <a:rPr i="1" lang="it-IT" sz="2200">
                <a:solidFill>
                  <a:srgbClr val="2D6097"/>
                </a:solidFill>
                <a:latin typeface="Calibri"/>
                <a:ea typeface="Calibri"/>
                <a:cs typeface="Calibri"/>
                <a:sym typeface="Calibri"/>
              </a:rPr>
              <a:t>data usage </a:t>
            </a:r>
            <a:r>
              <a:rPr lang="it-IT" sz="2200">
                <a:solidFill>
                  <a:srgbClr val="2D6097"/>
                </a:solidFill>
                <a:latin typeface="Calibri"/>
                <a:ea typeface="Calibri"/>
                <a:cs typeface="Calibri"/>
                <a:sym typeface="Calibri"/>
              </a:rPr>
              <a:t>and </a:t>
            </a:r>
            <a:r>
              <a:rPr i="1" lang="it-IT" sz="2200">
                <a:solidFill>
                  <a:srgbClr val="2D6097"/>
                </a:solidFill>
                <a:latin typeface="Calibri"/>
                <a:ea typeface="Calibri"/>
                <a:cs typeface="Calibri"/>
                <a:sym typeface="Calibri"/>
              </a:rPr>
              <a:t>data archive </a:t>
            </a:r>
            <a:r>
              <a:rPr lang="it-IT" sz="2200">
                <a:solidFill>
                  <a:srgbClr val="2D6097"/>
                </a:solidFill>
                <a:latin typeface="Calibri"/>
                <a:ea typeface="Calibri"/>
                <a:cs typeface="Calibri"/>
                <a:sym typeface="Calibri"/>
              </a:rPr>
              <a:t>metrics across the whole ESGF.</a:t>
            </a:r>
            <a:endParaRPr sz="2200">
              <a:solidFill>
                <a:schemeClr val="dk1"/>
              </a:solidFill>
              <a:latin typeface="Calibri"/>
              <a:ea typeface="Calibri"/>
              <a:cs typeface="Calibri"/>
              <a:sym typeface="Calibri"/>
            </a:endParaRPr>
          </a:p>
          <a:p>
            <a:pPr indent="0" lvl="0" marL="0" marR="0" rtl="0" algn="ctr">
              <a:lnSpc>
                <a:spcPct val="150000"/>
              </a:lnSpc>
              <a:spcBef>
                <a:spcPts val="0"/>
              </a:spcBef>
              <a:spcAft>
                <a:spcPts val="0"/>
              </a:spcAft>
              <a:buClr>
                <a:srgbClr val="888888"/>
              </a:buClr>
              <a:buSzPts val="1800"/>
              <a:buFont typeface="Arial"/>
              <a:buNone/>
            </a:pPr>
            <a:r>
              <a:t/>
            </a:r>
            <a:endParaRPr b="1" sz="2200">
              <a:solidFill>
                <a:srgbClr val="1A60A6"/>
              </a:solidFill>
              <a:latin typeface="Calibri"/>
              <a:ea typeface="Calibri"/>
              <a:cs typeface="Calibri"/>
              <a:sym typeface="Calibri"/>
            </a:endParaRPr>
          </a:p>
        </p:txBody>
      </p:sp>
      <p:sp>
        <p:nvSpPr>
          <p:cNvPr id="133" name="Google Shape;133;p9"/>
          <p:cNvSpPr txBox="1"/>
          <p:nvPr/>
        </p:nvSpPr>
        <p:spPr>
          <a:xfrm>
            <a:off x="119102" y="5725027"/>
            <a:ext cx="11752800"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rgbClr val="2C6097"/>
              </a:buClr>
              <a:buSzPts val="1400"/>
              <a:buFont typeface="Calibri"/>
              <a:buNone/>
            </a:pPr>
            <a:r>
              <a:rPr b="1" i="0" lang="it-IT" sz="1400" u="none" strike="noStrike">
                <a:solidFill>
                  <a:srgbClr val="2C6097"/>
                </a:solidFill>
                <a:latin typeface="Calibri"/>
                <a:ea typeface="Calibri"/>
                <a:cs typeface="Calibri"/>
                <a:sym typeface="Calibri"/>
              </a:rPr>
              <a:t>A Climate Change Community Gateway for Data Usage &amp; Data Archive Metrics across the Earth System Grid Federation</a:t>
            </a:r>
            <a:r>
              <a:rPr b="0" i="0" lang="it-IT" sz="1400" u="none" strike="noStrike">
                <a:solidFill>
                  <a:srgbClr val="2C6097"/>
                </a:solidFill>
                <a:latin typeface="Calibri"/>
                <a:ea typeface="Calibri"/>
                <a:cs typeface="Calibri"/>
                <a:sym typeface="Calibri"/>
              </a:rPr>
              <a:t>,</a:t>
            </a:r>
            <a:r>
              <a:rPr b="1" i="0" lang="it-IT" sz="1400" u="none" strike="noStrike">
                <a:solidFill>
                  <a:srgbClr val="2C6097"/>
                </a:solidFill>
                <a:latin typeface="Calibri"/>
                <a:ea typeface="Calibri"/>
                <a:cs typeface="Calibri"/>
                <a:sym typeface="Calibri"/>
              </a:rPr>
              <a:t> </a:t>
            </a:r>
            <a:r>
              <a:rPr b="0" i="0" lang="it-IT" sz="1400" u="none" strike="noStrike">
                <a:solidFill>
                  <a:srgbClr val="2C6097"/>
                </a:solidFill>
                <a:latin typeface="Calibri"/>
                <a:ea typeface="Calibri"/>
                <a:cs typeface="Calibri"/>
                <a:sym typeface="Calibri"/>
              </a:rPr>
              <a:t>Fiore S., Nassisi P., Nuzzo A., Mirto M., Cinquini L., Williams D., Aloisio G. 2021, Proceedings of IWSG 2019 (11th International Workshop on Science Gateways), 12-14 June 2019, Ljubljana, Slovenia</a:t>
            </a:r>
            <a:endParaRPr sz="1400">
              <a:solidFill>
                <a:schemeClr val="dk1"/>
              </a:solidFill>
              <a:latin typeface="Arial"/>
              <a:ea typeface="Arial"/>
              <a:cs typeface="Arial"/>
              <a:sym typeface="Arial"/>
            </a:endParaRPr>
          </a:p>
        </p:txBody>
      </p:sp>
      <p:pic>
        <p:nvPicPr>
          <p:cNvPr descr="A screenshot of a computer&#10;&#10;Description automatically generated" id="134" name="Google Shape;134;p9"/>
          <p:cNvPicPr preferRelativeResize="0"/>
          <p:nvPr/>
        </p:nvPicPr>
        <p:blipFill rotWithShape="1">
          <a:blip r:embed="rId3">
            <a:alphaModFix/>
          </a:blip>
          <a:srcRect b="0" l="0" r="0" t="0"/>
          <a:stretch/>
        </p:blipFill>
        <p:spPr>
          <a:xfrm>
            <a:off x="5192737" y="848318"/>
            <a:ext cx="6375896" cy="4781920"/>
          </a:xfrm>
          <a:prstGeom prst="rect">
            <a:avLst/>
          </a:prstGeom>
          <a:noFill/>
          <a:ln>
            <a:noFill/>
          </a:ln>
        </p:spPr>
      </p:pic>
      <p:sp>
        <p:nvSpPr>
          <p:cNvPr id="135" name="Google Shape;135;p9"/>
          <p:cNvSpPr/>
          <p:nvPr/>
        </p:nvSpPr>
        <p:spPr>
          <a:xfrm>
            <a:off x="1139483" y="1500269"/>
            <a:ext cx="2968283" cy="497345"/>
          </a:xfrm>
          <a:prstGeom prst="rect">
            <a:avLst/>
          </a:prstGeom>
          <a:solidFill>
            <a:schemeClr val="accent5"/>
          </a:solidFill>
          <a:ln cap="flat" cmpd="sng" w="12700">
            <a:solidFill>
              <a:srgbClr val="264159"/>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it-IT" sz="1800">
                <a:solidFill>
                  <a:schemeClr val="lt1"/>
                </a:solidFill>
                <a:latin typeface="Arial"/>
                <a:ea typeface="Arial"/>
                <a:cs typeface="Arial"/>
                <a:sym typeface="Arial"/>
              </a:rPr>
              <a:t>http://esgf-ui.cmcc.it</a:t>
            </a:r>
            <a:endParaRPr/>
          </a:p>
        </p:txBody>
      </p:sp>
    </p:spTree>
  </p:cSld>
  <p:clrMapOvr>
    <a:masterClrMapping/>
  </p:clrMapOvr>
</p:sld>
</file>

<file path=ppt/theme/theme1.xml><?xml version="1.0" encoding="utf-8"?>
<a:theme xmlns:a="http://schemas.openxmlformats.org/drawingml/2006/main" xmlns:r="http://schemas.openxmlformats.org/officeDocument/2006/relationships" name="1_Personalizza struttura">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Personalizza struttura">
  <a:themeElements>
    <a:clrScheme name="CMCC_Palette_def">
      <a:dk1>
        <a:srgbClr val="000000"/>
      </a:dk1>
      <a:lt1>
        <a:srgbClr val="FFFFFF"/>
      </a:lt1>
      <a:dk2>
        <a:srgbClr val="44546A"/>
      </a:dk2>
      <a:lt2>
        <a:srgbClr val="E7E6E6"/>
      </a:lt2>
      <a:accent1>
        <a:srgbClr val="285FA9"/>
      </a:accent1>
      <a:accent2>
        <a:srgbClr val="0A2A51"/>
      </a:accent2>
      <a:accent3>
        <a:srgbClr val="F9F9F9"/>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Tema di Office">
  <a:themeElements>
    <a:clrScheme name="CMCC_Palette">
      <a:dk1>
        <a:srgbClr val="000000"/>
      </a:dk1>
      <a:lt1>
        <a:srgbClr val="FFFFFF"/>
      </a:lt1>
      <a:dk2>
        <a:srgbClr val="44546A"/>
      </a:dk2>
      <a:lt2>
        <a:srgbClr val="E7E6E6"/>
      </a:lt2>
      <a:accent1>
        <a:srgbClr val="285FA9"/>
      </a:accent1>
      <a:accent2>
        <a:srgbClr val="123868"/>
      </a:accent2>
      <a:accent3>
        <a:srgbClr val="F9F9F9"/>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Tema di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2022-01-26T13:22:41Z</dcterms:created>
  <dc:creator>lorenzo tarricone</dc:creator>
</cp:coreProperties>
</file>