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63" r:id="rId6"/>
    <p:sldId id="275" r:id="rId7"/>
    <p:sldId id="264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0" r:id="rId16"/>
    <p:sldId id="274" r:id="rId17"/>
    <p:sldId id="261" r:id="rId18"/>
  </p:sldIdLst>
  <p:sldSz cx="12192000" cy="6858000"/>
  <p:notesSz cx="12192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OWhVo4klGifpoUUyIcDg1QJvK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2"/>
    <p:restoredTop sz="94719"/>
  </p:normalViewPr>
  <p:slideViewPr>
    <p:cSldViewPr snapToGrid="0">
      <p:cViewPr varScale="1">
        <p:scale>
          <a:sx n="125" d="100"/>
          <a:sy n="125" d="100"/>
        </p:scale>
        <p:origin x="160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53112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807618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246828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3a2a3e786_0_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283a2a3e7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835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792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925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23987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524292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21790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9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9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0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0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1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2"/>
          <p:cNvSpPr txBox="1">
            <a:spLocks noGrp="1"/>
          </p:cNvSpPr>
          <p:nvPr>
            <p:ph type="subTitle" idx="1"/>
          </p:nvPr>
        </p:nvSpPr>
        <p:spPr>
          <a:xfrm>
            <a:off x="3755880" y="2779920"/>
            <a:ext cx="8167320" cy="679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3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4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5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6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6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7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7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7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8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8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8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8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8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8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8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subTitle" idx="1"/>
          </p:nvPr>
        </p:nvSpPr>
        <p:spPr>
          <a:xfrm>
            <a:off x="3755880" y="2779920"/>
            <a:ext cx="8167320" cy="679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755880" y="277992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title"/>
          </p:nvPr>
        </p:nvSpPr>
        <p:spPr>
          <a:xfrm>
            <a:off x="838080" y="183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data.hu/e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sztaki.hu/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data.hu/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>
            <a:spLocks noGrp="1"/>
          </p:cNvSpPr>
          <p:nvPr>
            <p:ph type="title"/>
          </p:nvPr>
        </p:nvSpPr>
        <p:spPr>
          <a:xfrm>
            <a:off x="3755880" y="1906560"/>
            <a:ext cx="8167320" cy="146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ct val="100000"/>
              <a:buFont typeface="Calibri"/>
              <a:buNone/>
            </a:pPr>
            <a:r>
              <a:rPr lang="hu-HU" sz="4000" b="1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Towards</a:t>
            </a:r>
            <a:r>
              <a:rPr lang="hu-HU" sz="40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an EOSC </a:t>
            </a:r>
            <a:r>
              <a:rPr lang="hu-HU" sz="4000" b="1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compliant</a:t>
            </a:r>
            <a:r>
              <a:rPr lang="hu-HU" sz="40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4000" b="1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hu-HU" sz="40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4000" b="1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hu-HU" sz="40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4000" b="1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repository</a:t>
            </a:r>
            <a:r>
              <a:rPr lang="hu-HU" sz="40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in Hungary </a:t>
            </a:r>
            <a:r>
              <a:rPr lang="hu-HU" sz="4000" b="1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hu-HU" sz="40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ARP</a:t>
            </a:r>
            <a:endParaRPr sz="4000" b="0" strike="noStrik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6647039" y="4086000"/>
            <a:ext cx="2581044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1800"/>
              <a:buFont typeface="Calibri"/>
              <a:buNone/>
            </a:pPr>
            <a:r>
              <a:rPr lang="hu-HU" sz="1800" b="1" i="0" u="none" strike="noStrike" cap="none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Balázs E. </a:t>
            </a:r>
            <a:r>
              <a:rPr lang="hu-HU" sz="1800" b="1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Pataki</a:t>
            </a:r>
            <a:br>
              <a:rPr lang="hu-H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1" i="0" u="none" strike="noStrike" cap="none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SZTAKI – DSD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1800"/>
              <a:buFont typeface="Calibri"/>
              <a:buNone/>
            </a:pPr>
            <a:r>
              <a:rPr lang="hu-HU" sz="1800" b="1" i="0" u="none" strike="noStrike" cap="none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pataki@sztaki.hu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AB384A5F-3452-5D58-6098-34A7030B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398" y="2753694"/>
            <a:ext cx="2211324" cy="2211324"/>
          </a:xfrm>
          <a:prstGeom prst="rect">
            <a:avLst/>
          </a:prstGeom>
        </p:spPr>
      </p:pic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– Data Repository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10D66FC-5DD0-A24A-A448-982829B32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621" y="1255363"/>
            <a:ext cx="7772400" cy="5506104"/>
          </a:xfrm>
          <a:prstGeom prst="rect">
            <a:avLst/>
          </a:prstGeom>
        </p:spPr>
      </p:pic>
      <p:pic>
        <p:nvPicPr>
          <p:cNvPr id="10" name="Picture 9" descr="A screenshot of a web page&#10;&#10;Description automatically generated">
            <a:extLst>
              <a:ext uri="{FF2B5EF4-FFF2-40B4-BE49-F238E27FC236}">
                <a16:creationId xmlns:a16="http://schemas.microsoft.com/office/drawing/2014/main" id="{460E98D8-E9E2-7C7B-CE08-6A855BADA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621" y="1255363"/>
            <a:ext cx="7772400" cy="5506104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DDF2E6A-A698-5BA2-AECB-475B6DFDC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621" y="1255363"/>
            <a:ext cx="7772400" cy="5506104"/>
          </a:xfrm>
          <a:prstGeom prst="rect">
            <a:avLst/>
          </a:prstGeom>
        </p:spPr>
      </p:pic>
      <p:sp>
        <p:nvSpPr>
          <p:cNvPr id="2" name="Google Shape;178;p2">
            <a:extLst>
              <a:ext uri="{FF2B5EF4-FFF2-40B4-BE49-F238E27FC236}">
                <a16:creationId xmlns:a16="http://schemas.microsoft.com/office/drawing/2014/main" id="{C2D2E2FC-F3C8-A62A-8BDD-AEB5E2314E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10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6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knowledge graph&#10;&#10;Description automatically generated">
            <a:extLst>
              <a:ext uri="{FF2B5EF4-FFF2-40B4-BE49-F238E27FC236}">
                <a16:creationId xmlns:a16="http://schemas.microsoft.com/office/drawing/2014/main" id="{52A7ECC5-C023-9D6F-C4C7-9A87AA193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397" y="2752949"/>
            <a:ext cx="2211324" cy="2211324"/>
          </a:xfrm>
          <a:prstGeom prst="rect">
            <a:avLst/>
          </a:prstGeom>
        </p:spPr>
      </p:pic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– Metadata Schema Registry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ED750B3-EF49-B301-5864-C2DF0D50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45" y="1416006"/>
            <a:ext cx="7772400" cy="488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22781-F41D-5696-95C4-FCEE1738B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445" y="1416006"/>
            <a:ext cx="7772400" cy="4885209"/>
          </a:xfrm>
          <a:prstGeom prst="rect">
            <a:avLst/>
          </a:prstGeom>
        </p:spPr>
      </p:pic>
      <p:sp>
        <p:nvSpPr>
          <p:cNvPr id="10" name="Google Shape;178;p2">
            <a:extLst>
              <a:ext uri="{FF2B5EF4-FFF2-40B4-BE49-F238E27FC236}">
                <a16:creationId xmlns:a16="http://schemas.microsoft.com/office/drawing/2014/main" id="{1EA7DFF5-B86B-DB89-A84D-5039D53401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11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– Ontologies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21;p7">
            <a:extLst>
              <a:ext uri="{FF2B5EF4-FFF2-40B4-BE49-F238E27FC236}">
                <a16:creationId xmlns:a16="http://schemas.microsoft.com/office/drawing/2014/main" id="{919A3292-7E6C-053E-CB9B-75317C9E5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6770" y="1415456"/>
            <a:ext cx="6392829" cy="402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diagram of knowledge graph&#10;&#10;Description automatically generated">
            <a:extLst>
              <a:ext uri="{FF2B5EF4-FFF2-40B4-BE49-F238E27FC236}">
                <a16:creationId xmlns:a16="http://schemas.microsoft.com/office/drawing/2014/main" id="{E194BB4B-15BD-7E08-BFDA-6D3C7E3F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397" y="2752949"/>
            <a:ext cx="2211324" cy="2211324"/>
          </a:xfrm>
          <a:prstGeom prst="rect">
            <a:avLst/>
          </a:prstGeom>
        </p:spPr>
      </p:pic>
      <p:sp>
        <p:nvSpPr>
          <p:cNvPr id="4" name="Google Shape;178;p2">
            <a:extLst>
              <a:ext uri="{FF2B5EF4-FFF2-40B4-BE49-F238E27FC236}">
                <a16:creationId xmlns:a16="http://schemas.microsoft.com/office/drawing/2014/main" id="{4FB03A6D-DD99-D34E-3E7C-4ACD7998DE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12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2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F9BFD78D-4536-612C-81E2-D7E3206C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397" y="2752949"/>
            <a:ext cx="2222643" cy="2222643"/>
          </a:xfrm>
          <a:prstGeom prst="rect">
            <a:avLst/>
          </a:prstGeom>
        </p:spPr>
      </p:pic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– RO-Crate Manager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2E37372-30B6-E73B-C564-56FFF0431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61" y="1409076"/>
            <a:ext cx="7772400" cy="4919902"/>
          </a:xfrm>
          <a:prstGeom prst="rect">
            <a:avLst/>
          </a:prstGeom>
        </p:spPr>
      </p:pic>
      <p:sp>
        <p:nvSpPr>
          <p:cNvPr id="2" name="Google Shape;178;p2">
            <a:extLst>
              <a:ext uri="{FF2B5EF4-FFF2-40B4-BE49-F238E27FC236}">
                <a16:creationId xmlns:a16="http://schemas.microsoft.com/office/drawing/2014/main" id="{659EBFA2-78EA-269C-03A8-F53B2F68C0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13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0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EB262BEA-EDD9-5E5E-F2D4-D66A91F3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397" y="2753694"/>
            <a:ext cx="2211324" cy="2211324"/>
          </a:xfrm>
          <a:prstGeom prst="rect">
            <a:avLst/>
          </a:prstGeom>
        </p:spPr>
      </p:pic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– Unified Search, Knowledge Graph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51508E8-CCA6-0601-F74B-530E9E6B2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010" y="1462206"/>
            <a:ext cx="5620777" cy="4877092"/>
          </a:xfrm>
          <a:prstGeom prst="rect">
            <a:avLst/>
          </a:prstGeom>
        </p:spPr>
      </p:pic>
      <p:pic>
        <p:nvPicPr>
          <p:cNvPr id="7" name="Google Shape;408;p20">
            <a:extLst>
              <a:ext uri="{FF2B5EF4-FFF2-40B4-BE49-F238E27FC236}">
                <a16:creationId xmlns:a16="http://schemas.microsoft.com/office/drawing/2014/main" id="{980DDAA9-2916-E25F-5E67-09FD5949E1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4901" y="1465470"/>
            <a:ext cx="6408712" cy="48738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8;p2">
            <a:extLst>
              <a:ext uri="{FF2B5EF4-FFF2-40B4-BE49-F238E27FC236}">
                <a16:creationId xmlns:a16="http://schemas.microsoft.com/office/drawing/2014/main" id="{8C1BDC89-E831-9C1E-DB4D-C14893ACBA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14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9;p2">
            <a:extLst>
              <a:ext uri="{FF2B5EF4-FFF2-40B4-BE49-F238E27FC236}">
                <a16:creationId xmlns:a16="http://schemas.microsoft.com/office/drawing/2014/main" id="{A348CB14-625D-8CD6-EAB8-1F57BCCEAF2A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and EOSC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02908AF4-2EA0-D8AD-D540-343B3A0DF4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091757"/>
              </p:ext>
            </p:extLst>
          </p:nvPr>
        </p:nvGraphicFramePr>
        <p:xfrm>
          <a:off x="1776831" y="2282649"/>
          <a:ext cx="7359204" cy="2292702"/>
        </p:xfrm>
        <a:graphic>
          <a:graphicData uri="http://schemas.openxmlformats.org/drawingml/2006/table">
            <a:tbl>
              <a:tblPr firstRow="1" firstCol="1"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{08FB837D-C827-4EFA-A057-4D05807E0F7C}</a:tableStyleId>
              </a:tblPr>
              <a:tblGrid>
                <a:gridCol w="2082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4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8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10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 </a:t>
                      </a:r>
                      <a:r>
                        <a:rPr sz="1100" b="1" dirty="0">
                          <a:solidFill>
                            <a:srgbClr val="3C4567"/>
                          </a:solidFill>
                        </a:rPr>
                        <a:t>EOSC-CORE</a:t>
                      </a: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services</a:t>
                      </a:r>
                      <a:endParaRPr sz="1100" b="1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 </a:t>
                      </a:r>
                      <a:r>
                        <a:rPr sz="1100" b="1" dirty="0">
                          <a:solidFill>
                            <a:srgbClr val="3C4567"/>
                          </a:solidFill>
                        </a:rPr>
                        <a:t>ARP-CORE </a:t>
                      </a: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services</a:t>
                      </a:r>
                      <a:endParaRPr sz="1100" b="1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205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b="1" dirty="0">
                          <a:solidFill>
                            <a:srgbClr val="3C4567"/>
                          </a:solidFill>
                        </a:rPr>
                        <a:t>PID </a:t>
                      </a: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handling</a:t>
                      </a:r>
                      <a:endParaRPr sz="1100" b="1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PID Graph 
</a:t>
                      </a: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PID Meta Resolver (PIDMR)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DOI, ARK, Handle, W3ID</a:t>
                      </a:r>
                      <a:endParaRPr sz="1100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584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Metadata registry</a:t>
                      </a:r>
                      <a:endParaRPr sz="1100" b="1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Metadata Schema and </a:t>
                      </a: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br>
                        <a:rPr lang="en-US" sz="1100" dirty="0">
                          <a:solidFill>
                            <a:srgbClr val="3C4567"/>
                          </a:solidFill>
                        </a:rPr>
                      </a:b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Crosswalk Registry (MSCR)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CEDAR </a:t>
                      </a: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schema registry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
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54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Metadata element handling</a:t>
                      </a:r>
                      <a:endParaRPr sz="1100" b="1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EOSC Data Type Registry (DTR)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 err="1">
                          <a:solidFill>
                            <a:srgbClr val="3C4567"/>
                          </a:solidFill>
                        </a:rPr>
                        <a:t>OntoPortal</a:t>
                      </a:r>
                      <a:endParaRPr sz="1100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511289030"/>
                  </a:ext>
                </a:extLst>
              </a:tr>
              <a:tr h="472542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rgbClr val="3C4567"/>
                          </a:solidFill>
                        </a:rPr>
                        <a:t> Authentication</a:t>
                      </a:r>
                      <a:r>
                        <a:rPr sz="1100" b="1" dirty="0">
                          <a:solidFill>
                            <a:srgbClr val="3C4567"/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1100" dirty="0">
                          <a:solidFill>
                            <a:srgbClr val="3C4567"/>
                          </a:solidFill>
                        </a:rPr>
                        <a:t> Authentication and authorisation          </a:t>
                      </a:r>
                    </a:p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3C4567"/>
                          </a:solidFill>
                        </a:rPr>
                        <a:t>infranfrastructure</a:t>
                      </a:r>
                      <a:r>
                        <a:rPr lang="en-GB" sz="1100" dirty="0">
                          <a:solidFill>
                            <a:srgbClr val="3C4567"/>
                          </a:solidFill>
                        </a:rPr>
                        <a:t> (AAI) </a:t>
                      </a:r>
                      <a:endParaRPr sz="1100" dirty="0">
                        <a:solidFill>
                          <a:srgbClr val="3C4567"/>
                        </a:solidFill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solidFill>
                            <a:srgbClr val="3C4567"/>
                          </a:solidFill>
                        </a:rPr>
                        <a:t> </a:t>
                      </a:r>
                      <a:r>
                        <a:rPr sz="1100" dirty="0">
                          <a:solidFill>
                            <a:srgbClr val="3C4567"/>
                          </a:solidFill>
                        </a:rPr>
                        <a:t>EDUID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577571202"/>
                  </a:ext>
                </a:extLst>
              </a:tr>
            </a:tbl>
          </a:graphicData>
        </a:graphic>
      </p:graphicFrame>
      <p:sp>
        <p:nvSpPr>
          <p:cNvPr id="6" name="Google Shape;178;p2">
            <a:extLst>
              <a:ext uri="{FF2B5EF4-FFF2-40B4-BE49-F238E27FC236}">
                <a16:creationId xmlns:a16="http://schemas.microsoft.com/office/drawing/2014/main" id="{F65D6DA5-6896-D970-E3D5-4AAF87E9FC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15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0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/>
          <p:nvPr/>
        </p:nvSpPr>
        <p:spPr>
          <a:xfrm>
            <a:off x="1414513" y="4656518"/>
            <a:ext cx="820891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hu-HU" sz="1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ARP</a:t>
            </a:r>
            <a:r>
              <a:rPr lang="hu-HU" sz="1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hu-HU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https://researchdata.hu/</a:t>
            </a:r>
            <a:r>
              <a:rPr lang="hu-HU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en</a:t>
            </a:r>
            <a:endParaRPr lang="hu-HU"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u-HU"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SZTAKI - </a:t>
            </a:r>
            <a:r>
              <a:rPr lang="hu-HU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https://www.sztaki.hu/en</a:t>
            </a:r>
            <a:endParaRPr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0"/>
          <p:cNvSpPr/>
          <p:nvPr/>
        </p:nvSpPr>
        <p:spPr>
          <a:xfrm>
            <a:off x="8348350" y="4591678"/>
            <a:ext cx="2429137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1800"/>
              <a:buFont typeface="Calibri"/>
              <a:buNone/>
            </a:pPr>
            <a:r>
              <a:rPr lang="hu-HU" sz="1800" b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Balázs </a:t>
            </a:r>
            <a:r>
              <a:rPr lang="hu-HU" sz="1800" b="1" i="0" u="none" strike="noStrike" cap="none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Pataki</a:t>
            </a:r>
            <a:br>
              <a:rPr lang="hu-H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1" i="0" u="none" strike="noStrike" cap="none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SZTAKI – DSD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1800"/>
              <a:buFont typeface="Calibri"/>
              <a:buNone/>
            </a:pPr>
            <a:r>
              <a:rPr lang="hu-HU" sz="1800" b="1" i="0" u="none" strike="noStrike" cap="none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pataki@sztaki.hu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1100" y="1274200"/>
            <a:ext cx="2789801" cy="278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3a2a3e786_0_0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2</a:t>
            </a:fld>
            <a:endParaRPr sz="24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70" name="Google Shape;170;g283a2a3e786_0_0"/>
          <p:cNvSpPr txBox="1"/>
          <p:nvPr/>
        </p:nvSpPr>
        <p:spPr>
          <a:xfrm>
            <a:off x="838080" y="0"/>
            <a:ext cx="10667700" cy="1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-HU" sz="39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hu-HU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39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r>
              <a:rPr lang="hu-HU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283a2a3e786_0_0"/>
          <p:cNvSpPr/>
          <p:nvPr/>
        </p:nvSpPr>
        <p:spPr>
          <a:xfrm>
            <a:off x="477725" y="3696500"/>
            <a:ext cx="10971600" cy="26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2900" indent="-266700">
              <a:buClr>
                <a:srgbClr val="3C4567"/>
              </a:buClr>
              <a:buSzPts val="2400"/>
              <a:buFont typeface="Calibri"/>
              <a:buChar char="-"/>
            </a:pP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Balázs Pataki,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senior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software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architect</a:t>
            </a:r>
            <a:endParaRPr lang="hu-HU" sz="24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>
              <a:buClr>
                <a:srgbClr val="3C4567"/>
              </a:buClr>
              <a:buSzPts val="2400"/>
            </a:pPr>
            <a:endParaRPr lang="hu-HU" sz="24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400"/>
              <a:buFont typeface="Calibri"/>
              <a:buChar char="-"/>
            </a:pP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Research Institute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Computer Science and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in Hungary, Budapest</a:t>
            </a:r>
            <a:endParaRPr sz="24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400"/>
              <a:buFont typeface="Calibri"/>
              <a:buChar char="-"/>
            </a:pP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Department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Distributed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Systems, 30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years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expertise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collaborative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digital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libraries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repository</a:t>
            </a:r>
            <a:r>
              <a:rPr lang="hu-HU" sz="24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endParaRPr sz="24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283a2a3e78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228" y="1454230"/>
            <a:ext cx="1877550" cy="18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7D231-2F60-E433-435E-0F3C173B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735" y="1454230"/>
            <a:ext cx="5632650" cy="1877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3</a:t>
            </a:fld>
            <a:endParaRPr sz="24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What is ARP?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477725" y="1528925"/>
            <a:ext cx="6600300" cy="48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(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AdatRepozitórium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Platform,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researchdata.hu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) is a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Hungarian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national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repository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platform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built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SZTAKI in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partnership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Center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Sciences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(TK) and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Wigner Research Centre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(Wigner FK)</a:t>
            </a:r>
            <a:endParaRPr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has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created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comprehensive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adaptable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repository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service,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capable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accommodating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disciplines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practiced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in Hungary.</a:t>
            </a: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endParaRPr lang="hu-HU"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possible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publish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kind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associated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200" dirty="0" err="1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metadata</a:t>
            </a:r>
            <a:r>
              <a:rPr lang="hu-HU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38AF29BD-1469-B86C-484C-140DDA95D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324" y="1677206"/>
            <a:ext cx="4797249" cy="4303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4</a:t>
            </a:fld>
            <a:endParaRPr sz="24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Hungarian Research Infrastructure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MTMT administration | University Library and Archives">
            <a:extLst>
              <a:ext uri="{FF2B5EF4-FFF2-40B4-BE49-F238E27FC236}">
                <a16:creationId xmlns:a16="http://schemas.microsoft.com/office/drawing/2014/main" id="{C25AFFCF-9C71-C399-FFD8-22AD4F14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9" y="2209554"/>
            <a:ext cx="3850697" cy="17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veloping ELKH ARP AROMA is published in Describo newsletter in Australia  | HUN-REN SZTAKI">
            <a:extLst>
              <a:ext uri="{FF2B5EF4-FFF2-40B4-BE49-F238E27FC236}">
                <a16:creationId xmlns:a16="http://schemas.microsoft.com/office/drawing/2014/main" id="{5E4E304E-E28D-4B47-A30F-4E4FFC86B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46" y="4158366"/>
            <a:ext cx="4127500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195B2-2C68-B606-5079-38B1F55CE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609" y="2209555"/>
            <a:ext cx="3258951" cy="17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5</a:t>
            </a:fld>
            <a:endParaRPr sz="2400" b="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The Hungarian Research Network – HUN-REN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4F038D-37A8-738F-A07C-27DBDD2CF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13" y="1340768"/>
            <a:ext cx="5177867" cy="50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1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6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The Hungarian Research Network – HUN-REN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34108-0CE0-748D-5FB6-E7A082224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459" y="1282957"/>
            <a:ext cx="7772400" cy="50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0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EB120-CB07-BFC1-D693-6698F23E6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80" y="1604520"/>
            <a:ext cx="9696055" cy="3977280"/>
          </a:xfrm>
        </p:spPr>
        <p:txBody>
          <a:bodyPr>
            <a:normAutofit lnSpcReduction="10000"/>
          </a:bodyPr>
          <a:lstStyle/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 central repository platform capable of serving all research institutes with diverse data and metadata needs</a:t>
            </a: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</a:pPr>
            <a:endParaRPr lang="en-US"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 federation of existing data repositories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</a:pPr>
            <a:endParaRPr lang="en-US"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Long-term preservation of research data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67"/>
              </a:buClr>
              <a:buSzPts val="2200"/>
            </a:pPr>
            <a:endParaRPr lang="en-US"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indent="-342900"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Adherence to the Open Science and FAIR principles</a:t>
            </a:r>
          </a:p>
          <a:p>
            <a:pPr marL="431800" indent="-342900"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1800" indent="-342900"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Development of services to ensure EOSC compatibility</a:t>
            </a:r>
          </a:p>
          <a:p>
            <a:pPr marL="431800" indent="-342900"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C4567"/>
              </a:solidFill>
              <a:latin typeface="Calibri"/>
              <a:cs typeface="Calibri"/>
              <a:sym typeface="Calibri"/>
            </a:endParaRPr>
          </a:p>
          <a:p>
            <a:pPr marL="431800" indent="-342900">
              <a:buClr>
                <a:srgbClr val="3C4567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C4567"/>
                </a:solidFill>
                <a:latin typeface="Calibri"/>
                <a:cs typeface="Calibri"/>
                <a:sym typeface="Calibri"/>
              </a:rPr>
              <a:t>Integration and extension of existing tools</a:t>
            </a:r>
            <a:endParaRPr lang="en-HU" dirty="0"/>
          </a:p>
        </p:txBody>
      </p:sp>
      <p:sp>
        <p:nvSpPr>
          <p:cNvPr id="6" name="Google Shape;179;p2">
            <a:extLst>
              <a:ext uri="{FF2B5EF4-FFF2-40B4-BE49-F238E27FC236}">
                <a16:creationId xmlns:a16="http://schemas.microsoft.com/office/drawing/2014/main" id="{E33411EA-39E5-9E92-6E5A-C849E828A292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Goals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78;p2">
            <a:extLst>
              <a:ext uri="{FF2B5EF4-FFF2-40B4-BE49-F238E27FC236}">
                <a16:creationId xmlns:a16="http://schemas.microsoft.com/office/drawing/2014/main" id="{E3A040EC-44C3-EEE9-5F2E-40710BB197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7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Components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AA785E1-0E3C-E72D-AB69-5F2EBC2D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03" y="1599553"/>
            <a:ext cx="4498181" cy="4498181"/>
          </a:xfrm>
          <a:prstGeom prst="rect">
            <a:avLst/>
          </a:prstGeom>
        </p:spPr>
      </p:pic>
      <p:sp>
        <p:nvSpPr>
          <p:cNvPr id="8" name="Google Shape;178;p2">
            <a:extLst>
              <a:ext uri="{FF2B5EF4-FFF2-40B4-BE49-F238E27FC236}">
                <a16:creationId xmlns:a16="http://schemas.microsoft.com/office/drawing/2014/main" id="{25574169-23FC-915C-8A26-BA3D239F4A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8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83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9;p2">
            <a:extLst>
              <a:ext uri="{FF2B5EF4-FFF2-40B4-BE49-F238E27FC236}">
                <a16:creationId xmlns:a16="http://schemas.microsoft.com/office/drawing/2014/main" id="{0288A41B-C1AE-493A-91C2-A5E93A5FA67F}"/>
              </a:ext>
            </a:extLst>
          </p:cNvPr>
          <p:cNvSpPr txBox="1"/>
          <p:nvPr/>
        </p:nvSpPr>
        <p:spPr>
          <a:xfrm>
            <a:off x="838080" y="0"/>
            <a:ext cx="10667641" cy="134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900" dirty="0">
                <a:solidFill>
                  <a:srgbClr val="3C4567"/>
                </a:solidFill>
                <a:latin typeface="Calibri"/>
                <a:ea typeface="Calibri"/>
                <a:cs typeface="Calibri"/>
                <a:sym typeface="Calibri"/>
              </a:rPr>
              <a:t>ARP CORE Architecture</a:t>
            </a:r>
            <a:endParaRPr sz="3900" b="0" i="0" u="none" strike="noStrike" cap="none" dirty="0">
              <a:solidFill>
                <a:srgbClr val="3C45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76;p6" descr="C:\projects\arp\design\architecture_001.png">
            <a:extLst>
              <a:ext uri="{FF2B5EF4-FFF2-40B4-BE49-F238E27FC236}">
                <a16:creationId xmlns:a16="http://schemas.microsoft.com/office/drawing/2014/main" id="{BB9D78EB-E751-D6D0-2652-EEA3A9530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319" y="1513308"/>
            <a:ext cx="8742161" cy="44914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8;p2">
            <a:extLst>
              <a:ext uri="{FF2B5EF4-FFF2-40B4-BE49-F238E27FC236}">
                <a16:creationId xmlns:a16="http://schemas.microsoft.com/office/drawing/2014/main" id="{35EE6B02-0B52-80FA-2AAE-81E7DB88A8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hu-HU" sz="2400" b="0" i="0" u="none" strike="noStrike" cap="none">
                <a:solidFill>
                  <a:schemeClr val="dk1"/>
                </a:solidFill>
              </a:rPr>
              <a:t>9</a:t>
            </a:fld>
            <a:endParaRPr sz="2400" b="0" i="0" u="none" strike="noStrike" cap="none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80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3A5D"/>
      </a:accent1>
      <a:accent2>
        <a:srgbClr val="5AB9CB"/>
      </a:accent2>
      <a:accent3>
        <a:srgbClr val="8BCBCD"/>
      </a:accent3>
      <a:accent4>
        <a:srgbClr val="BBBB47"/>
      </a:accent4>
      <a:accent5>
        <a:srgbClr val="DFDF53"/>
      </a:accent5>
      <a:accent6>
        <a:srgbClr val="C9F5FC"/>
      </a:accent6>
      <a:hlink>
        <a:srgbClr val="303A67"/>
      </a:hlink>
      <a:folHlink>
        <a:srgbClr val="5AB9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3A5D"/>
      </a:accent1>
      <a:accent2>
        <a:srgbClr val="5AB9CB"/>
      </a:accent2>
      <a:accent3>
        <a:srgbClr val="8BCBCD"/>
      </a:accent3>
      <a:accent4>
        <a:srgbClr val="BBBB47"/>
      </a:accent4>
      <a:accent5>
        <a:srgbClr val="DFDF53"/>
      </a:accent5>
      <a:accent6>
        <a:srgbClr val="C9F5FC"/>
      </a:accent6>
      <a:hlink>
        <a:srgbClr val="303A67"/>
      </a:hlink>
      <a:folHlink>
        <a:srgbClr val="5AB9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9909</TotalTime>
  <Words>364</Words>
  <Application>Microsoft Macintosh PowerPoint</Application>
  <PresentationFormat>Widescreen</PresentationFormat>
  <Paragraphs>72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Office Theme</vt:lpstr>
      <vt:lpstr>Towards an EOSC compliant research data repository in Hungary with ARP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FAIR-Impact Lightning Talk  RO-Crate support in ARP (Dataverse)</dc:title>
  <cp:lastModifiedBy>Balázs E. Pataki</cp:lastModifiedBy>
  <cp:revision>28</cp:revision>
  <dcterms:modified xsi:type="dcterms:W3CDTF">2024-10-02T05:03:28Z</dcterms:modified>
</cp:coreProperties>
</file>