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8" r:id="rId7"/>
    <p:sldId id="267" r:id="rId8"/>
    <p:sldId id="262" r:id="rId9"/>
    <p:sldId id="265" r:id="rId10"/>
    <p:sldId id="266" r:id="rId11"/>
    <p:sldId id="263" r:id="rId12"/>
    <p:sldId id="264" r:id="rId13"/>
  </p:sldIdLst>
  <p:sldSz cx="18288000" cy="10287000"/>
  <p:notesSz cx="6858000" cy="9144000"/>
  <p:embeddedFontLst>
    <p:embeddedFont>
      <p:font typeface="Calibri (MS)" panose="020B0604020202020204" charset="0"/>
      <p:regular r:id="rId15"/>
    </p:embeddedFont>
    <p:embeddedFont>
      <p:font typeface="Calibri (MS) Bold" panose="020B0604020202020204" charset="0"/>
      <p:regular r:id="rId16"/>
    </p:embeddedFont>
    <p:embeddedFont>
      <p:font typeface="TT Firs Neue" panose="020B0604020202020204" charset="0"/>
      <p:regular r:id="rId17"/>
    </p:embeddedFont>
    <p:embeddedFont>
      <p:font typeface="TT Interphases" panose="020B0604020202020204" charset="0"/>
      <p:regular r:id="rId18"/>
    </p:embeddedFont>
    <p:embeddedFont>
      <p:font typeface="TT Interphases Italics"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FFF"/>
    <a:srgbClr val="1DE200"/>
    <a:srgbClr val="D6FF2C"/>
    <a:srgbClr val="F45F53"/>
    <a:srgbClr val="7ED957"/>
    <a:srgbClr val="004179"/>
    <a:srgbClr val="095D94"/>
    <a:srgbClr val="1C8B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4771" autoAdjust="0"/>
  </p:normalViewPr>
  <p:slideViewPr>
    <p:cSldViewPr>
      <p:cViewPr varScale="1">
        <p:scale>
          <a:sx n="30" d="100"/>
          <a:sy n="30" d="100"/>
        </p:scale>
        <p:origin x="2098"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5E39C-EBB5-432C-A3D5-948C5CD27E2C}" type="datetimeFigureOut">
              <a:rPr lang="en-GB" smtClean="0"/>
              <a:t>02/10/2024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22C6E-1631-43D5-83F0-F8DE293EA82D}" type="slidenum">
              <a:rPr lang="en-GB" smtClean="0"/>
              <a:t>‹#›</a:t>
            </a:fld>
            <a:endParaRPr lang="en-GB"/>
          </a:p>
        </p:txBody>
      </p:sp>
    </p:spTree>
    <p:extLst>
      <p:ext uri="{BB962C8B-B14F-4D97-AF65-F5344CB8AC3E}">
        <p14:creationId xmlns:p14="http://schemas.microsoft.com/office/powerpoint/2010/main" val="208576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237C-D558-474D-AA19-CAC06E4BED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595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conclusion, the spatial context helps us in prediction, but we have limitation in high resolution data. In the future, moving to a local scale, we aim to collect more high-resolution data to construct the graph not considering only the spatial component of the data, but also map into the graph the time domain and physical laws and processes (like currents) regulating ecosystems dynamics.</a:t>
            </a:r>
          </a:p>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11</a:t>
            </a:fld>
            <a:endParaRPr lang="en-GB"/>
          </a:p>
        </p:txBody>
      </p:sp>
    </p:spTree>
    <p:extLst>
      <p:ext uri="{BB962C8B-B14F-4D97-AF65-F5344CB8AC3E}">
        <p14:creationId xmlns:p14="http://schemas.microsoft.com/office/powerpoint/2010/main" val="38349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12</a:t>
            </a:fld>
            <a:endParaRPr lang="en-GB"/>
          </a:p>
        </p:txBody>
      </p:sp>
    </p:spTree>
    <p:extLst>
      <p:ext uri="{BB962C8B-B14F-4D97-AF65-F5344CB8AC3E}">
        <p14:creationId xmlns:p14="http://schemas.microsoft.com/office/powerpoint/2010/main" val="138111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Traditional ML models such as SVML, RF, MLP can simplify the impact evaluation of the stressors, but they do not consider the spatial dependences of the data. For this reason we decided to investigate the suitability of  modern graph neural networks models in the context of stressors evaluation. GNNs  explicitly model the relationships between data points, hence offer potential solutions to the issue of neglecting spatial dependencies in the prediction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main aims of this work are explore the application of GNN based models to evaluate the impact od pressures on Seagrasses ecosystem and compare these methods with the models that usually are employed in this field.</a:t>
            </a:r>
          </a:p>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2</a:t>
            </a:fld>
            <a:endParaRPr lang="en-GB"/>
          </a:p>
        </p:txBody>
      </p:sp>
    </p:spTree>
    <p:extLst>
      <p:ext uri="{BB962C8B-B14F-4D97-AF65-F5344CB8AC3E}">
        <p14:creationId xmlns:p14="http://schemas.microsoft.com/office/powerpoint/2010/main" val="56840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output is the spatial distribution of seagrasses identified as Presence or Absence pixel paired with the stressors</a:t>
            </a:r>
          </a:p>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3</a:t>
            </a:fld>
            <a:endParaRPr lang="en-GB"/>
          </a:p>
        </p:txBody>
      </p:sp>
    </p:spTree>
    <p:extLst>
      <p:ext uri="{BB962C8B-B14F-4D97-AF65-F5344CB8AC3E}">
        <p14:creationId xmlns:p14="http://schemas.microsoft.com/office/powerpoint/2010/main" val="291439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case study is identified by the Italian Seas with a bathymetry layer up to 50 meters. Stressors data were downloaded from several open-source platforms with a spatial resolution of 4km. For each indicator annual metrics were computed, so the temporal resolution is annual, and the reference year is the 2017 because the most representative dataset of the spatial distribution of Seagrasses refers to that year. </a:t>
            </a:r>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4</a:t>
            </a:fld>
            <a:endParaRPr lang="en-GB"/>
          </a:p>
        </p:txBody>
      </p:sp>
    </p:spTree>
    <p:extLst>
      <p:ext uri="{BB962C8B-B14F-4D97-AF65-F5344CB8AC3E}">
        <p14:creationId xmlns:p14="http://schemas.microsoft.com/office/powerpoint/2010/main" val="66128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study includes the comparison between RF, MLP and SVM with the GNN-based models GAT and GCN. </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GNNs require a graph as input, hence we need to convert the seagrass map into a graph. To construct the graph, each pixel of the case study, identified by latitude and longitude, is a node into the graph. The input variables represent the feature vectors associated with each node. Each node is connected with the 4 and also the 8 nearest pixels.</a:t>
            </a:r>
          </a:p>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5</a:t>
            </a:fld>
            <a:endParaRPr lang="en-GB"/>
          </a:p>
        </p:txBody>
      </p:sp>
    </p:spTree>
    <p:extLst>
      <p:ext uri="{BB962C8B-B14F-4D97-AF65-F5344CB8AC3E}">
        <p14:creationId xmlns:p14="http://schemas.microsoft.com/office/powerpoint/2010/main" val="81318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The dataset was divided in training validation and test. The training was performed considering two strategies, on the entire graph and on subgraphs obtained by </a:t>
            </a:r>
            <a:r>
              <a:rPr lang="en-US" sz="1800" dirty="0">
                <a:effectLst/>
                <a:latin typeface="Aptos" panose="020B0004020202020204" pitchFamily="34" charset="0"/>
                <a:ea typeface="Aptos" panose="020B0004020202020204" pitchFamily="34" charset="0"/>
                <a:cs typeface="Times New Roman" panose="02020603050405020304" pitchFamily="18" charset="0"/>
              </a:rPr>
              <a:t>weighted random sampling based on class distribution. </a:t>
            </a:r>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6</a:t>
            </a:fld>
            <a:endParaRPr lang="en-GB"/>
          </a:p>
        </p:txBody>
      </p:sp>
    </p:spTree>
    <p:extLst>
      <p:ext uri="{BB962C8B-B14F-4D97-AF65-F5344CB8AC3E}">
        <p14:creationId xmlns:p14="http://schemas.microsoft.com/office/powerpoint/2010/main" val="68811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Several architectures were tested with different layer configurations, including a single convolutional layer and attention layer and three convolutional layers and attention layers and these latter perform better. Architectures were also explored on graphs with both 4-and 8-node connectivity and models applied to 8- node connected graphs perform better and are used for comparison. All compared models were optimized by hyperparameter tuning </a:t>
            </a:r>
            <a:r>
              <a:rPr lang="en-GB" sz="1800" dirty="0">
                <a:effectLst/>
                <a:latin typeface="Aptos" panose="020B0004020202020204" pitchFamily="34" charset="0"/>
                <a:ea typeface="Aptos" panose="020B0004020202020204" pitchFamily="34" charset="0"/>
                <a:cs typeface="Times New Roman" panose="02020603050405020304" pitchFamily="18" charset="0"/>
              </a:rPr>
              <a:t>with cross-validation.</a:t>
            </a:r>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7</a:t>
            </a:fld>
            <a:endParaRPr lang="en-GB"/>
          </a:p>
        </p:txBody>
      </p:sp>
    </p:spTree>
    <p:extLst>
      <p:ext uri="{BB962C8B-B14F-4D97-AF65-F5344CB8AC3E}">
        <p14:creationId xmlns:p14="http://schemas.microsoft.com/office/powerpoint/2010/main" val="377831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Results show that all models perform well in terms of accuracy. GNNs show the highest F1-score in presence class detection.</a:t>
            </a:r>
          </a:p>
          <a:p>
            <a:pPr algn="just">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Error maps show qualitative results. On the left side there is the prediction map of RF on the test set. On the right side there is the prediction of the GCN on the test set. White pixel are absence pixels and dark green are presence pixels. The light blues are right prediction and for example here in the focus A the red pixel is predicted as absence pixel, but it is a presence pixel, and it is in the middle of a meadows, so closed to presence pixels. The same can be observed in the focus B. Here, this yellow pixel is predicted as Presence, but all the nearest pixels are absence. These errors could be related to the fact thar RF model consider each pixel in isolation. On the contrary, these kinds of errors are not observed in the GCN errors map, where the wrong prediction are mostly related to the border of the meadows. </a:t>
            </a:r>
          </a:p>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8</a:t>
            </a:fld>
            <a:endParaRPr lang="en-GB"/>
          </a:p>
        </p:txBody>
      </p:sp>
    </p:spTree>
    <p:extLst>
      <p:ext uri="{BB962C8B-B14F-4D97-AF65-F5344CB8AC3E}">
        <p14:creationId xmlns:p14="http://schemas.microsoft.com/office/powerpoint/2010/main" val="2702969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22C6E-1631-43D5-83F0-F8DE293EA82D}" type="slidenum">
              <a:rPr lang="en-GB" smtClean="0"/>
              <a:t>10</a:t>
            </a:fld>
            <a:endParaRPr lang="en-GB"/>
          </a:p>
        </p:txBody>
      </p:sp>
    </p:spTree>
    <p:extLst>
      <p:ext uri="{BB962C8B-B14F-4D97-AF65-F5344CB8AC3E}">
        <p14:creationId xmlns:p14="http://schemas.microsoft.com/office/powerpoint/2010/main" val="240580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20.png"/><Relationship Id="rId12"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53.sv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png"/><Relationship Id="rId1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71.jpeg"/><Relationship Id="rId12" Type="http://schemas.openxmlformats.org/officeDocument/2006/relationships/image" Target="../media/image2.jpeg"/><Relationship Id="rId17" Type="http://schemas.openxmlformats.org/officeDocument/2006/relationships/image" Target="../media/image76.jpeg"/><Relationship Id="rId2" Type="http://schemas.openxmlformats.org/officeDocument/2006/relationships/notesSlide" Target="../notesSlides/notesSlide11.xml"/><Relationship Id="rId16"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svg"/><Relationship Id="rId5" Type="http://schemas.openxmlformats.org/officeDocument/2006/relationships/image" Target="../media/image69.jpeg"/><Relationship Id="rId15" Type="http://schemas.openxmlformats.org/officeDocument/2006/relationships/image" Target="../media/image5.png"/><Relationship Id="rId10" Type="http://schemas.openxmlformats.org/officeDocument/2006/relationships/image" Target="../media/image74.png"/><Relationship Id="rId19" Type="http://schemas.openxmlformats.org/officeDocument/2006/relationships/image" Target="../media/image78.svg"/><Relationship Id="rId4" Type="http://schemas.openxmlformats.org/officeDocument/2006/relationships/image" Target="../media/image68.jpeg"/><Relationship Id="rId9" Type="http://schemas.openxmlformats.org/officeDocument/2006/relationships/image" Target="../media/image73.svg"/><Relationship Id="rId1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9.png"/><Relationship Id="rId5" Type="http://schemas.openxmlformats.org/officeDocument/2006/relationships/image" Target="../media/image20.png"/><Relationship Id="rId15" Type="http://schemas.openxmlformats.org/officeDocument/2006/relationships/image" Target="../media/image31.jpe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9.svg"/><Relationship Id="rId3" Type="http://schemas.openxmlformats.org/officeDocument/2006/relationships/image" Target="../media/image14.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7.png"/><Relationship Id="rId5" Type="http://schemas.openxmlformats.org/officeDocument/2006/relationships/image" Target="../media/image42.png"/><Relationship Id="rId15" Type="http://schemas.openxmlformats.org/officeDocument/2006/relationships/image" Target="../media/image51.svg"/><Relationship Id="rId10" Type="http://schemas.openxmlformats.org/officeDocument/2006/relationships/image" Target="../media/image47.svg"/><Relationship Id="rId4" Type="http://schemas.openxmlformats.org/officeDocument/2006/relationships/image" Target="../media/image15.svg"/><Relationship Id="rId9" Type="http://schemas.openxmlformats.org/officeDocument/2006/relationships/image" Target="../media/image46.pn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96832" y="-156928"/>
            <a:ext cx="15191168" cy="10443928"/>
          </a:xfrm>
          <a:custGeom>
            <a:avLst/>
            <a:gdLst/>
            <a:ahLst/>
            <a:cxnLst/>
            <a:rect l="l" t="t" r="r" b="b"/>
            <a:pathLst>
              <a:path w="15191168" h="10443928">
                <a:moveTo>
                  <a:pt x="0" y="0"/>
                </a:moveTo>
                <a:lnTo>
                  <a:pt x="15191168" y="0"/>
                </a:lnTo>
                <a:lnTo>
                  <a:pt x="15191168" y="10443928"/>
                </a:lnTo>
                <a:lnTo>
                  <a:pt x="0" y="1044392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072333" y="-1292799"/>
            <a:ext cx="16692416" cy="12242227"/>
            <a:chOff x="0" y="0"/>
            <a:chExt cx="1108262" cy="812800"/>
          </a:xfrm>
        </p:grpSpPr>
        <p:sp>
          <p:nvSpPr>
            <p:cNvPr id="4" name="Freeform 4"/>
            <p:cNvSpPr/>
            <p:nvPr/>
          </p:nvSpPr>
          <p:spPr>
            <a:xfrm>
              <a:off x="0" y="0"/>
              <a:ext cx="1108262" cy="812800"/>
            </a:xfrm>
            <a:custGeom>
              <a:avLst/>
              <a:gdLst/>
              <a:ahLst/>
              <a:cxnLst/>
              <a:rect l="l" t="t" r="r" b="b"/>
              <a:pathLst>
                <a:path w="1108262" h="812800">
                  <a:moveTo>
                    <a:pt x="554131" y="0"/>
                  </a:moveTo>
                  <a:cubicBezTo>
                    <a:pt x="248093" y="0"/>
                    <a:pt x="0" y="181951"/>
                    <a:pt x="0" y="406400"/>
                  </a:cubicBezTo>
                  <a:cubicBezTo>
                    <a:pt x="0" y="630849"/>
                    <a:pt x="248093" y="812800"/>
                    <a:pt x="554131" y="812800"/>
                  </a:cubicBezTo>
                  <a:cubicBezTo>
                    <a:pt x="860169" y="812800"/>
                    <a:pt x="1108262" y="630849"/>
                    <a:pt x="1108262" y="406400"/>
                  </a:cubicBezTo>
                  <a:cubicBezTo>
                    <a:pt x="1108262" y="181951"/>
                    <a:pt x="860169" y="0"/>
                    <a:pt x="554131"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103900" y="38100"/>
              <a:ext cx="900463"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1028700" y="419100"/>
            <a:ext cx="10026478" cy="970009"/>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799" i="0" u="none" strike="noStrike" kern="1200" cap="none" spc="-69" normalizeH="0" baseline="0" noProof="0" dirty="0">
                <a:ln>
                  <a:noFill/>
                </a:ln>
                <a:solidFill>
                  <a:srgbClr val="142670"/>
                </a:solidFill>
                <a:effectLst/>
                <a:uLnTx/>
                <a:uFillTx/>
                <a:latin typeface="Calibri (MS)"/>
                <a:ea typeface="Calibri (MS)"/>
                <a:cs typeface="Calibri (MS)"/>
                <a:sym typeface="Calibri (MS)"/>
              </a:rPr>
              <a:t>EGI2024: Processing Research Data with Artificial Intelligence and Machine Learning</a:t>
            </a:r>
          </a:p>
        </p:txBody>
      </p:sp>
      <p:sp>
        <p:nvSpPr>
          <p:cNvPr id="10" name="TextBox 10"/>
          <p:cNvSpPr txBox="1"/>
          <p:nvPr/>
        </p:nvSpPr>
        <p:spPr>
          <a:xfrm>
            <a:off x="995980" y="2086207"/>
            <a:ext cx="10571365" cy="4657493"/>
          </a:xfrm>
          <a:prstGeom prst="rect">
            <a:avLst/>
          </a:prstGeom>
        </p:spPr>
        <p:txBody>
          <a:bodyPr lIns="0" tIns="0" rIns="0" bIns="0" rtlCol="0" anchor="t">
            <a:spAutoFit/>
          </a:bodyPr>
          <a:lstStyle/>
          <a:p>
            <a:pPr marL="0" marR="0" lvl="0" indent="0" algn="l" defTabSz="914400" rtl="0" eaLnBrk="1" fontAlgn="auto" latinLnBrk="0" hangingPunct="1">
              <a:lnSpc>
                <a:spcPts val="7222"/>
              </a:lnSpc>
              <a:spcBef>
                <a:spcPct val="0"/>
              </a:spcBef>
              <a:spcAft>
                <a:spcPts val="0"/>
              </a:spcAft>
              <a:buClrTx/>
              <a:buSzTx/>
              <a:buFontTx/>
              <a:buNone/>
              <a:tabLst/>
              <a:defRPr/>
            </a:pPr>
            <a:r>
              <a:rPr kumimoji="0" lang="en-US" sz="8025" b="0" i="0" u="none" strike="noStrike" kern="1200" cap="none" spc="0" normalizeH="0" baseline="0" noProof="0" dirty="0">
                <a:ln>
                  <a:noFill/>
                </a:ln>
                <a:solidFill>
                  <a:srgbClr val="142670"/>
                </a:solidFill>
                <a:effectLst/>
                <a:uLnTx/>
                <a:uFillTx/>
                <a:latin typeface="Calibri (MS)"/>
                <a:ea typeface="Calibri (MS)"/>
                <a:cs typeface="Calibri (MS)"/>
                <a:sym typeface="Calibri (MS)"/>
              </a:rPr>
              <a:t>Exploring the Potential of Graph Neural Networks to Predict the State of Seagrasses Ecosystem in Italian Seas</a:t>
            </a:r>
          </a:p>
        </p:txBody>
      </p:sp>
      <p:sp>
        <p:nvSpPr>
          <p:cNvPr id="11" name="TextBox 11"/>
          <p:cNvSpPr txBox="1"/>
          <p:nvPr/>
        </p:nvSpPr>
        <p:spPr>
          <a:xfrm>
            <a:off x="1020583" y="6663055"/>
            <a:ext cx="12103133" cy="614045"/>
          </a:xfrm>
          <a:prstGeom prst="rect">
            <a:avLst/>
          </a:prstGeom>
        </p:spPr>
        <p:txBody>
          <a:bodyPr lIns="0" tIns="0" rIns="0" bIns="0" rtlCol="0" anchor="t">
            <a:spAutoFit/>
          </a:bodyPr>
          <a:lstStyle/>
          <a:p>
            <a:pPr marL="0" marR="0" lvl="0" indent="0" algn="l" defTabSz="914400" rtl="0" eaLnBrk="1" fontAlgn="auto" latinLnBrk="0" hangingPunct="1">
              <a:lnSpc>
                <a:spcPts val="4479"/>
              </a:lnSpc>
              <a:spcBef>
                <a:spcPts val="0"/>
              </a:spcBef>
              <a:spcAft>
                <a:spcPts val="0"/>
              </a:spcAft>
              <a:buClrTx/>
              <a:buSzTx/>
              <a:buFontTx/>
              <a:buNone/>
              <a:tabLst/>
              <a:defRPr/>
            </a:pPr>
            <a:r>
              <a:rPr kumimoji="0" lang="en-US" sz="3199" b="1" i="0" u="none" strike="noStrike" kern="1200" cap="none" spc="-79" normalizeH="0" baseline="0" noProof="0" dirty="0">
                <a:ln>
                  <a:noFill/>
                </a:ln>
                <a:solidFill>
                  <a:srgbClr val="142670"/>
                </a:solidFill>
                <a:effectLst/>
                <a:uLnTx/>
                <a:uFillTx/>
                <a:latin typeface="Calibri (MS) Bold"/>
                <a:ea typeface="Calibri (MS) Bold"/>
                <a:cs typeface="Calibri (MS) Bold"/>
                <a:sym typeface="Calibri (MS) Bold"/>
              </a:rPr>
              <a:t>Angelica Bianconi</a:t>
            </a:r>
            <a:r>
              <a:rPr kumimoji="0" lang="en-US" sz="3199" b="0" i="0" u="none" strike="noStrike" kern="1200" cap="none" spc="-79" normalizeH="0" baseline="0" noProof="0" dirty="0">
                <a:ln>
                  <a:noFill/>
                </a:ln>
                <a:solidFill>
                  <a:srgbClr val="142670"/>
                </a:solidFill>
                <a:effectLst/>
                <a:uLnTx/>
                <a:uFillTx/>
                <a:latin typeface="Calibri (MS)"/>
                <a:ea typeface="Calibri (MS)"/>
                <a:cs typeface="Calibri (MS)"/>
                <a:sym typeface="Calibri (MS)"/>
              </a:rPr>
              <a:t>, Sebastiano </a:t>
            </a:r>
            <a:r>
              <a:rPr kumimoji="0" lang="en-US" sz="3199" b="0" i="0" u="none" strike="noStrike" kern="1200" cap="none" spc="-79" normalizeH="0" baseline="0" noProof="0" dirty="0" err="1">
                <a:ln>
                  <a:noFill/>
                </a:ln>
                <a:solidFill>
                  <a:srgbClr val="142670"/>
                </a:solidFill>
                <a:effectLst/>
                <a:uLnTx/>
                <a:uFillTx/>
                <a:latin typeface="Calibri (MS)"/>
                <a:ea typeface="Calibri (MS)"/>
                <a:cs typeface="Calibri (MS)"/>
                <a:sym typeface="Calibri (MS)"/>
              </a:rPr>
              <a:t>Vascon</a:t>
            </a:r>
            <a:r>
              <a:rPr kumimoji="0" lang="en-US" sz="3199" b="0" i="0" u="none" strike="noStrike" kern="1200" cap="none" spc="-79" normalizeH="0" baseline="0" noProof="0" dirty="0">
                <a:ln>
                  <a:noFill/>
                </a:ln>
                <a:solidFill>
                  <a:srgbClr val="142670"/>
                </a:solidFill>
                <a:effectLst/>
                <a:uLnTx/>
                <a:uFillTx/>
                <a:latin typeface="Calibri (MS)"/>
                <a:ea typeface="Calibri (MS)"/>
                <a:cs typeface="Calibri (MS)"/>
                <a:sym typeface="Calibri (MS)"/>
              </a:rPr>
              <a:t>, Elisa </a:t>
            </a:r>
            <a:r>
              <a:rPr kumimoji="0" lang="en-US" sz="3199" b="0" i="0" u="none" strike="noStrike" kern="1200" cap="none" spc="-79" normalizeH="0" baseline="0" noProof="0" dirty="0" err="1">
                <a:ln>
                  <a:noFill/>
                </a:ln>
                <a:solidFill>
                  <a:srgbClr val="142670"/>
                </a:solidFill>
                <a:effectLst/>
                <a:uLnTx/>
                <a:uFillTx/>
                <a:latin typeface="Calibri (MS)"/>
                <a:ea typeface="Calibri (MS)"/>
                <a:cs typeface="Calibri (MS)"/>
                <a:sym typeface="Calibri (MS)"/>
              </a:rPr>
              <a:t>Furlan</a:t>
            </a:r>
            <a:r>
              <a:rPr kumimoji="0" lang="en-US" sz="3199" b="0" i="0" u="none" strike="noStrike" kern="1200" cap="none" spc="-79" normalizeH="0" baseline="0" noProof="0" dirty="0">
                <a:ln>
                  <a:noFill/>
                </a:ln>
                <a:solidFill>
                  <a:srgbClr val="142670"/>
                </a:solidFill>
                <a:effectLst/>
                <a:uLnTx/>
                <a:uFillTx/>
                <a:latin typeface="Calibri (MS)"/>
                <a:ea typeface="Calibri (MS)"/>
                <a:cs typeface="Calibri (MS)"/>
                <a:sym typeface="Calibri (MS)"/>
              </a:rPr>
              <a:t> and Andrea </a:t>
            </a:r>
            <a:r>
              <a:rPr kumimoji="0" lang="en-US" sz="3199" b="0" i="0" u="none" strike="noStrike" kern="1200" cap="none" spc="-79" normalizeH="0" baseline="0" noProof="0" dirty="0" err="1">
                <a:ln>
                  <a:noFill/>
                </a:ln>
                <a:solidFill>
                  <a:srgbClr val="142670"/>
                </a:solidFill>
                <a:effectLst/>
                <a:uLnTx/>
                <a:uFillTx/>
                <a:latin typeface="Calibri (MS)"/>
                <a:ea typeface="Calibri (MS)"/>
                <a:cs typeface="Calibri (MS)"/>
                <a:sym typeface="Calibri (MS)"/>
              </a:rPr>
              <a:t>Critto</a:t>
            </a:r>
            <a:endParaRPr kumimoji="0" lang="en-US" sz="3199" b="0" i="0" u="none" strike="noStrike" kern="1200" cap="none" spc="-79" normalizeH="0" baseline="0" noProof="0" dirty="0">
              <a:ln>
                <a:noFill/>
              </a:ln>
              <a:solidFill>
                <a:srgbClr val="142670"/>
              </a:solidFill>
              <a:effectLst/>
              <a:uLnTx/>
              <a:uFillTx/>
              <a:latin typeface="Calibri (MS)"/>
              <a:ea typeface="Calibri (MS)"/>
              <a:cs typeface="Calibri (MS)"/>
              <a:sym typeface="Calibri (MS)"/>
            </a:endParaRPr>
          </a:p>
        </p:txBody>
      </p:sp>
      <p:grpSp>
        <p:nvGrpSpPr>
          <p:cNvPr id="16" name="Group 15">
            <a:extLst>
              <a:ext uri="{FF2B5EF4-FFF2-40B4-BE49-F238E27FC236}">
                <a16:creationId xmlns:a16="http://schemas.microsoft.com/office/drawing/2014/main" id="{C9D57A08-BF31-7B69-8628-92000E505823}"/>
              </a:ext>
            </a:extLst>
          </p:cNvPr>
          <p:cNvGrpSpPr/>
          <p:nvPr/>
        </p:nvGrpSpPr>
        <p:grpSpPr>
          <a:xfrm>
            <a:off x="914400" y="7958060"/>
            <a:ext cx="6693709" cy="1909840"/>
            <a:chOff x="914400" y="7958060"/>
            <a:chExt cx="6693709" cy="1909840"/>
          </a:xfrm>
        </p:grpSpPr>
        <p:sp>
          <p:nvSpPr>
            <p:cNvPr id="6" name="Freeform 6"/>
            <p:cNvSpPr/>
            <p:nvPr/>
          </p:nvSpPr>
          <p:spPr>
            <a:xfrm>
              <a:off x="914400" y="7958060"/>
              <a:ext cx="2538666" cy="1852076"/>
            </a:xfrm>
            <a:custGeom>
              <a:avLst/>
              <a:gdLst/>
              <a:ahLst/>
              <a:cxnLst/>
              <a:rect l="l" t="t" r="r" b="b"/>
              <a:pathLst>
                <a:path w="2076249" h="1391087">
                  <a:moveTo>
                    <a:pt x="0" y="0"/>
                  </a:moveTo>
                  <a:lnTo>
                    <a:pt x="2076249" y="0"/>
                  </a:lnTo>
                  <a:lnTo>
                    <a:pt x="2076249" y="1391087"/>
                  </a:lnTo>
                  <a:lnTo>
                    <a:pt x="0" y="139108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453066" y="7958060"/>
              <a:ext cx="2642240" cy="1009639"/>
            </a:xfrm>
            <a:custGeom>
              <a:avLst/>
              <a:gdLst/>
              <a:ahLst/>
              <a:cxnLst/>
              <a:rect l="l" t="t" r="r" b="b"/>
              <a:pathLst>
                <a:path w="2160957" h="758336">
                  <a:moveTo>
                    <a:pt x="0" y="0"/>
                  </a:moveTo>
                  <a:lnTo>
                    <a:pt x="2160957" y="0"/>
                  </a:lnTo>
                  <a:lnTo>
                    <a:pt x="2160957" y="758336"/>
                  </a:lnTo>
                  <a:lnTo>
                    <a:pt x="0" y="75833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579373" y="8884099"/>
              <a:ext cx="2910819" cy="983801"/>
            </a:xfrm>
            <a:custGeom>
              <a:avLst/>
              <a:gdLst/>
              <a:ahLst/>
              <a:cxnLst/>
              <a:rect l="l" t="t" r="r" b="b"/>
              <a:pathLst>
                <a:path w="2380614" h="738929">
                  <a:moveTo>
                    <a:pt x="0" y="0"/>
                  </a:moveTo>
                  <a:lnTo>
                    <a:pt x="2380614" y="0"/>
                  </a:lnTo>
                  <a:lnTo>
                    <a:pt x="2380614" y="738929"/>
                  </a:lnTo>
                  <a:lnTo>
                    <a:pt x="0" y="738929"/>
                  </a:lnTo>
                  <a:lnTo>
                    <a:pt x="0" y="0"/>
                  </a:lnTo>
                  <a:close/>
                </a:path>
              </a:pathLst>
            </a:custGeom>
            <a:blipFill>
              <a:blip r:embed="rId6"/>
              <a:stretch>
                <a:fillRect l="-40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logo with a hand and birds&#10;&#10;Description automatically generated">
              <a:extLst>
                <a:ext uri="{FF2B5EF4-FFF2-40B4-BE49-F238E27FC236}">
                  <a16:creationId xmlns:a16="http://schemas.microsoft.com/office/drawing/2014/main" id="{5D87D3CE-8D1C-05E3-9C17-8270DBF3E54B}"/>
                </a:ext>
              </a:extLst>
            </p:cNvPr>
            <p:cNvPicPr>
              <a:picLocks noChangeAspect="1"/>
            </p:cNvPicPr>
            <p:nvPr/>
          </p:nvPicPr>
          <p:blipFill>
            <a:blip r:embed="rId7" cstate="print">
              <a:extLst>
                <a:ext uri="{28A0092B-C50C-407E-A947-70E740481C1C}">
                  <a14:useLocalDpi xmlns:a14="http://schemas.microsoft.com/office/drawing/2010/main" val="0"/>
                </a:ext>
              </a:extLst>
            </a:blip>
            <a:srcRect l="15992" r="15396"/>
            <a:stretch/>
          </p:blipFill>
          <p:spPr>
            <a:xfrm>
              <a:off x="6337356" y="8015823"/>
              <a:ext cx="1270753" cy="1852077"/>
            </a:xfrm>
            <a:prstGeom prst="rect">
              <a:avLst/>
            </a:prstGeom>
          </p:spPr>
        </p:pic>
      </p:grpSp>
      <p:grpSp>
        <p:nvGrpSpPr>
          <p:cNvPr id="26" name="Group 25">
            <a:extLst>
              <a:ext uri="{FF2B5EF4-FFF2-40B4-BE49-F238E27FC236}">
                <a16:creationId xmlns:a16="http://schemas.microsoft.com/office/drawing/2014/main" id="{4B581FC4-C7AA-D757-A1BD-FA9B4AB61AF0}"/>
              </a:ext>
            </a:extLst>
          </p:cNvPr>
          <p:cNvGrpSpPr/>
          <p:nvPr/>
        </p:nvGrpSpPr>
        <p:grpSpPr>
          <a:xfrm>
            <a:off x="13411201" y="9410700"/>
            <a:ext cx="4652406" cy="761727"/>
            <a:chOff x="14230273" y="9563373"/>
            <a:chExt cx="3833333" cy="609054"/>
          </a:xfrm>
        </p:grpSpPr>
        <p:pic>
          <p:nvPicPr>
            <p:cNvPr id="21" name="Google Shape;95;p13">
              <a:extLst>
                <a:ext uri="{FF2B5EF4-FFF2-40B4-BE49-F238E27FC236}">
                  <a16:creationId xmlns:a16="http://schemas.microsoft.com/office/drawing/2014/main" id="{96232350-E932-1509-164B-1974962E0A15}"/>
                </a:ext>
              </a:extLst>
            </p:cNvPr>
            <p:cNvPicPr preferRelativeResize="0"/>
            <p:nvPr/>
          </p:nvPicPr>
          <p:blipFill rotWithShape="1">
            <a:blip r:embed="rId8">
              <a:alphaModFix/>
            </a:blip>
            <a:srcRect/>
            <a:stretch/>
          </p:blipFill>
          <p:spPr>
            <a:xfrm flipH="1">
              <a:off x="17150025" y="9563373"/>
              <a:ext cx="913581" cy="609054"/>
            </a:xfrm>
            <a:prstGeom prst="rect">
              <a:avLst/>
            </a:prstGeom>
            <a:noFill/>
            <a:ln>
              <a:noFill/>
            </a:ln>
          </p:spPr>
        </p:pic>
        <p:sp>
          <p:nvSpPr>
            <p:cNvPr id="22" name="Google Shape;96;p13">
              <a:extLst>
                <a:ext uri="{FF2B5EF4-FFF2-40B4-BE49-F238E27FC236}">
                  <a16:creationId xmlns:a16="http://schemas.microsoft.com/office/drawing/2014/main" id="{8C779F0A-382D-3BDD-E43B-5BDDC6F201F3}"/>
                </a:ext>
              </a:extLst>
            </p:cNvPr>
            <p:cNvSpPr txBox="1"/>
            <p:nvPr/>
          </p:nvSpPr>
          <p:spPr>
            <a:xfrm>
              <a:off x="14230273" y="9614196"/>
              <a:ext cx="2919752" cy="44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dirty="0">
                  <a:solidFill>
                    <a:schemeClr val="bg1"/>
                  </a:solidFill>
                  <a:latin typeface="Calibri"/>
                  <a:ea typeface="Calibri"/>
                  <a:cs typeface="Calibri"/>
                  <a:sym typeface="Calibri"/>
                </a:rPr>
                <a:t>This </a:t>
              </a:r>
              <a:r>
                <a:rPr lang="fr-FR" sz="1000" dirty="0" err="1">
                  <a:solidFill>
                    <a:schemeClr val="bg1"/>
                  </a:solidFill>
                  <a:latin typeface="Calibri"/>
                  <a:ea typeface="Calibri"/>
                  <a:cs typeface="Calibri"/>
                  <a:sym typeface="Calibri"/>
                </a:rPr>
                <a:t>project</a:t>
              </a:r>
              <a:r>
                <a:rPr lang="fr-FR" sz="1000" dirty="0">
                  <a:solidFill>
                    <a:schemeClr val="bg1"/>
                  </a:solidFill>
                  <a:latin typeface="Calibri"/>
                  <a:ea typeface="Calibri"/>
                  <a:cs typeface="Calibri"/>
                  <a:sym typeface="Calibri"/>
                </a:rPr>
                <a:t> has </a:t>
              </a:r>
              <a:r>
                <a:rPr lang="fr-FR" sz="1000" dirty="0" err="1">
                  <a:solidFill>
                    <a:schemeClr val="bg1"/>
                  </a:solidFill>
                  <a:latin typeface="Calibri"/>
                  <a:ea typeface="Calibri"/>
                  <a:cs typeface="Calibri"/>
                  <a:sym typeface="Calibri"/>
                </a:rPr>
                <a:t>received</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funding</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from</a:t>
              </a:r>
              <a:r>
                <a:rPr lang="fr-FR" sz="1000" dirty="0">
                  <a:solidFill>
                    <a:schemeClr val="bg1"/>
                  </a:solidFill>
                  <a:latin typeface="Calibri"/>
                  <a:ea typeface="Calibri"/>
                  <a:cs typeface="Calibri"/>
                  <a:sym typeface="Calibri"/>
                </a:rPr>
                <a:t> the </a:t>
              </a:r>
              <a:r>
                <a:rPr lang="fr-FR" sz="1000" dirty="0" err="1">
                  <a:solidFill>
                    <a:schemeClr val="bg1"/>
                  </a:solidFill>
                  <a:latin typeface="Calibri"/>
                  <a:ea typeface="Calibri"/>
                  <a:cs typeface="Calibri"/>
                  <a:sym typeface="Calibri"/>
                </a:rPr>
                <a:t>European</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Union’s</a:t>
              </a:r>
              <a:r>
                <a:rPr lang="fr-FR" sz="1000" dirty="0">
                  <a:solidFill>
                    <a:schemeClr val="bg1"/>
                  </a:solidFill>
                  <a:latin typeface="Calibri"/>
                  <a:ea typeface="Calibri"/>
                  <a:cs typeface="Calibri"/>
                  <a:sym typeface="Calibri"/>
                </a:rPr>
                <a:t> Horizon 2020 </a:t>
              </a:r>
              <a:r>
                <a:rPr lang="fr-FR" sz="1000" dirty="0" err="1">
                  <a:solidFill>
                    <a:schemeClr val="bg1"/>
                  </a:solidFill>
                  <a:latin typeface="Calibri"/>
                  <a:ea typeface="Calibri"/>
                  <a:cs typeface="Calibri"/>
                  <a:sym typeface="Calibri"/>
                </a:rPr>
                <a:t>research</a:t>
              </a:r>
              <a:r>
                <a:rPr lang="fr-FR" sz="1000" dirty="0">
                  <a:solidFill>
                    <a:schemeClr val="bg1"/>
                  </a:solidFill>
                  <a:latin typeface="Calibri"/>
                  <a:ea typeface="Calibri"/>
                  <a:cs typeface="Calibri"/>
                  <a:sym typeface="Calibri"/>
                </a:rPr>
                <a:t> and innovation programme </a:t>
              </a:r>
              <a:r>
                <a:rPr lang="fr-FR" sz="1000" dirty="0" err="1">
                  <a:solidFill>
                    <a:schemeClr val="bg1"/>
                  </a:solidFill>
                  <a:latin typeface="Calibri"/>
                  <a:ea typeface="Calibri"/>
                  <a:cs typeface="Calibri"/>
                  <a:sym typeface="Calibri"/>
                </a:rPr>
                <a:t>under</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grant</a:t>
              </a:r>
              <a:r>
                <a:rPr lang="fr-FR" sz="1000" dirty="0">
                  <a:solidFill>
                    <a:schemeClr val="bg1"/>
                  </a:solidFill>
                  <a:latin typeface="Calibri"/>
                  <a:ea typeface="Calibri"/>
                  <a:cs typeface="Calibri"/>
                  <a:sym typeface="Calibri"/>
                </a:rPr>
                <a:t> agreement No 869710</a:t>
              </a:r>
              <a:endParaRPr dirty="0">
                <a:solidFill>
                  <a:schemeClr val="bg1"/>
                </a:solidFil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5868" y="119086"/>
            <a:ext cx="9681761" cy="1040285"/>
          </a:xfrm>
          <a:prstGeom prst="rect">
            <a:avLst/>
          </a:prstGeom>
        </p:spPr>
        <p:txBody>
          <a:bodyPr lIns="0" tIns="0" rIns="0" bIns="0" rtlCol="0" anchor="t">
            <a:spAutoFit/>
          </a:bodyPr>
          <a:lstStyle/>
          <a:p>
            <a:pPr marL="0" marR="0" lvl="0" indent="0" algn="l" defTabSz="914400" rtl="0" eaLnBrk="1" fontAlgn="auto" latinLnBrk="0" hangingPunct="1">
              <a:lnSpc>
                <a:spcPts val="8000"/>
              </a:lnSpc>
              <a:spcBef>
                <a:spcPct val="0"/>
              </a:spcBef>
              <a:spcAft>
                <a:spcPts val="0"/>
              </a:spcAft>
              <a:buClrTx/>
              <a:buSzTx/>
              <a:buFontTx/>
              <a:buNone/>
              <a:tabLst/>
              <a:defRPr/>
            </a:pPr>
            <a:r>
              <a:rPr kumimoji="0" lang="en-US" sz="8000" b="0" i="0" u="none" strike="noStrike" kern="1200" cap="none" spc="-200" normalizeH="0" baseline="0" noProof="0" dirty="0">
                <a:ln>
                  <a:noFill/>
                </a:ln>
                <a:solidFill>
                  <a:srgbClr val="142670"/>
                </a:solidFill>
                <a:effectLst/>
                <a:uLnTx/>
                <a:uFillTx/>
                <a:latin typeface="Calibri (MS)"/>
                <a:ea typeface="Calibri (MS)"/>
                <a:cs typeface="Calibri (MS)"/>
                <a:sym typeface="Calibri (MS)"/>
              </a:rPr>
              <a:t>Sensitivity analysis</a:t>
            </a:r>
          </a:p>
        </p:txBody>
      </p:sp>
      <p:sp>
        <p:nvSpPr>
          <p:cNvPr id="3" name="Freeform 3"/>
          <p:cNvSpPr/>
          <p:nvPr/>
        </p:nvSpPr>
        <p:spPr>
          <a:xfrm rot="-2529278" flipV="1">
            <a:off x="7607524" y="173237"/>
            <a:ext cx="928406" cy="774797"/>
          </a:xfrm>
          <a:custGeom>
            <a:avLst/>
            <a:gdLst/>
            <a:ahLst/>
            <a:cxnLst/>
            <a:rect l="l" t="t" r="r" b="b"/>
            <a:pathLst>
              <a:path w="928406" h="774797">
                <a:moveTo>
                  <a:pt x="0" y="774797"/>
                </a:moveTo>
                <a:lnTo>
                  <a:pt x="928406" y="774797"/>
                </a:lnTo>
                <a:lnTo>
                  <a:pt x="928406" y="0"/>
                </a:lnTo>
                <a:lnTo>
                  <a:pt x="0" y="0"/>
                </a:lnTo>
                <a:lnTo>
                  <a:pt x="0" y="774797"/>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2E5E9EC-FD05-176A-626C-6A8C7C7CE2F8}"/>
              </a:ext>
            </a:extLst>
          </p:cNvPr>
          <p:cNvGrpSpPr/>
          <p:nvPr/>
        </p:nvGrpSpPr>
        <p:grpSpPr>
          <a:xfrm>
            <a:off x="0" y="1638300"/>
            <a:ext cx="18287282" cy="7086600"/>
            <a:chOff x="718" y="1603073"/>
            <a:chExt cx="16730511" cy="6359828"/>
          </a:xfrm>
        </p:grpSpPr>
        <p:pic>
          <p:nvPicPr>
            <p:cNvPr id="5" name="Picture 4" descr="A graph with blue and white text&#10;&#10;Description automatically generated">
              <a:extLst>
                <a:ext uri="{FF2B5EF4-FFF2-40B4-BE49-F238E27FC236}">
                  <a16:creationId xmlns:a16="http://schemas.microsoft.com/office/drawing/2014/main" id="{DC7582F6-BFE9-8B67-4EB7-27ADAEDD2E02}"/>
                </a:ext>
              </a:extLst>
            </p:cNvPr>
            <p:cNvPicPr>
              <a:picLocks noChangeAspect="1"/>
            </p:cNvPicPr>
            <p:nvPr/>
          </p:nvPicPr>
          <p:blipFill>
            <a:blip r:embed="rId5">
              <a:extLst>
                <a:ext uri="{28A0092B-C50C-407E-A947-70E740481C1C}">
                  <a14:useLocalDpi xmlns:a14="http://schemas.microsoft.com/office/drawing/2010/main" val="0"/>
                </a:ext>
              </a:extLst>
            </a:blip>
            <a:srcRect t="4680"/>
            <a:stretch/>
          </p:blipFill>
          <p:spPr>
            <a:xfrm>
              <a:off x="718" y="1606833"/>
              <a:ext cx="8335119" cy="6356068"/>
            </a:xfrm>
            <a:prstGeom prst="rect">
              <a:avLst/>
            </a:prstGeom>
          </p:spPr>
        </p:pic>
        <p:pic>
          <p:nvPicPr>
            <p:cNvPr id="7" name="Picture 6" descr="A bar graph with text&#10;&#10;Description automatically generated">
              <a:extLst>
                <a:ext uri="{FF2B5EF4-FFF2-40B4-BE49-F238E27FC236}">
                  <a16:creationId xmlns:a16="http://schemas.microsoft.com/office/drawing/2014/main" id="{BD464575-BB79-AFB3-63EB-AB8E166A56B0}"/>
                </a:ext>
              </a:extLst>
            </p:cNvPr>
            <p:cNvPicPr>
              <a:picLocks noChangeAspect="1"/>
            </p:cNvPicPr>
            <p:nvPr/>
          </p:nvPicPr>
          <p:blipFill>
            <a:blip r:embed="rId6">
              <a:extLst>
                <a:ext uri="{28A0092B-C50C-407E-A947-70E740481C1C}">
                  <a14:useLocalDpi xmlns:a14="http://schemas.microsoft.com/office/drawing/2010/main" val="0"/>
                </a:ext>
              </a:extLst>
            </a:blip>
            <a:srcRect t="4680"/>
            <a:stretch/>
          </p:blipFill>
          <p:spPr>
            <a:xfrm>
              <a:off x="8396108" y="1603073"/>
              <a:ext cx="8335121" cy="6356068"/>
            </a:xfrm>
            <a:prstGeom prst="rect">
              <a:avLst/>
            </a:prstGeom>
          </p:spPr>
        </p:pic>
      </p:grpSp>
      <p:sp>
        <p:nvSpPr>
          <p:cNvPr id="15" name="Rectangle 14">
            <a:extLst>
              <a:ext uri="{FF2B5EF4-FFF2-40B4-BE49-F238E27FC236}">
                <a16:creationId xmlns:a16="http://schemas.microsoft.com/office/drawing/2014/main" id="{C6F9B14D-64FE-B64D-9413-B57C03890655}"/>
              </a:ext>
            </a:extLst>
          </p:cNvPr>
          <p:cNvSpPr/>
          <p:nvPr/>
        </p:nvSpPr>
        <p:spPr>
          <a:xfrm>
            <a:off x="76200" y="1714500"/>
            <a:ext cx="8599654" cy="2514600"/>
          </a:xfrm>
          <a:prstGeom prst="rect">
            <a:avLst/>
          </a:prstGeom>
          <a:noFill/>
          <a:ln w="57150">
            <a:solidFill>
              <a:srgbClr val="D6FF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CBFDF80-193D-9E95-2F88-7AF7CC954189}"/>
              </a:ext>
            </a:extLst>
          </p:cNvPr>
          <p:cNvSpPr/>
          <p:nvPr/>
        </p:nvSpPr>
        <p:spPr>
          <a:xfrm>
            <a:off x="9186900" y="1714500"/>
            <a:ext cx="8872500" cy="2514600"/>
          </a:xfrm>
          <a:prstGeom prst="rect">
            <a:avLst/>
          </a:prstGeom>
          <a:noFill/>
          <a:ln w="57150">
            <a:solidFill>
              <a:srgbClr val="F45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948F6E9B-B6D3-F4AA-8AD9-94C4499C071A}"/>
              </a:ext>
            </a:extLst>
          </p:cNvPr>
          <p:cNvSpPr txBox="1"/>
          <p:nvPr/>
        </p:nvSpPr>
        <p:spPr>
          <a:xfrm>
            <a:off x="542274" y="8392030"/>
            <a:ext cx="7839726" cy="646331"/>
          </a:xfrm>
          <a:prstGeom prst="rect">
            <a:avLst/>
          </a:prstGeom>
          <a:noFill/>
        </p:spPr>
        <p:txBody>
          <a:bodyPr wrap="square">
            <a:spAutoFit/>
          </a:bodyPr>
          <a:lstStyle/>
          <a:p>
            <a:r>
              <a:rPr lang="en-GB" dirty="0"/>
              <a:t>.</a:t>
            </a:r>
          </a:p>
          <a:p>
            <a:endParaRPr lang="en-GB" dirty="0"/>
          </a:p>
        </p:txBody>
      </p:sp>
      <p:grpSp>
        <p:nvGrpSpPr>
          <p:cNvPr id="26" name="Group 16">
            <a:extLst>
              <a:ext uri="{FF2B5EF4-FFF2-40B4-BE49-F238E27FC236}">
                <a16:creationId xmlns:a16="http://schemas.microsoft.com/office/drawing/2014/main" id="{3D5D1D51-D0E7-A502-6236-8F9045833EBE}"/>
              </a:ext>
            </a:extLst>
          </p:cNvPr>
          <p:cNvGrpSpPr/>
          <p:nvPr/>
        </p:nvGrpSpPr>
        <p:grpSpPr>
          <a:xfrm>
            <a:off x="241702" y="8587154"/>
            <a:ext cx="8599654" cy="1585428"/>
            <a:chOff x="-19138457" y="10931042"/>
            <a:chExt cx="9604209" cy="2607055"/>
          </a:xfrm>
        </p:grpSpPr>
        <p:sp>
          <p:nvSpPr>
            <p:cNvPr id="27" name="Freeform 17">
              <a:extLst>
                <a:ext uri="{FF2B5EF4-FFF2-40B4-BE49-F238E27FC236}">
                  <a16:creationId xmlns:a16="http://schemas.microsoft.com/office/drawing/2014/main" id="{AA70AC06-B0CB-6302-C91C-B4C7293D7263}"/>
                </a:ext>
              </a:extLst>
            </p:cNvPr>
            <p:cNvSpPr/>
            <p:nvPr/>
          </p:nvSpPr>
          <p:spPr>
            <a:xfrm>
              <a:off x="-19138457" y="10931042"/>
              <a:ext cx="9604209" cy="2607055"/>
            </a:xfrm>
            <a:custGeom>
              <a:avLst/>
              <a:gdLst/>
              <a:ahLst/>
              <a:cxnLst/>
              <a:rect l="l" t="t" r="r" b="b"/>
              <a:pathLst>
                <a:path w="9604209" h="12186739">
                  <a:moveTo>
                    <a:pt x="9575507" y="453009"/>
                  </a:moveTo>
                  <a:cubicBezTo>
                    <a:pt x="9571570" y="418465"/>
                    <a:pt x="9557219" y="385953"/>
                    <a:pt x="9534106" y="360045"/>
                  </a:cubicBezTo>
                  <a:cubicBezTo>
                    <a:pt x="9467938" y="285877"/>
                    <a:pt x="9325063" y="134493"/>
                    <a:pt x="9238576" y="101092"/>
                  </a:cubicBezTo>
                  <a:cubicBezTo>
                    <a:pt x="9081350" y="40513"/>
                    <a:pt x="8984957" y="18796"/>
                    <a:pt x="8948254" y="11938"/>
                  </a:cubicBezTo>
                  <a:cubicBezTo>
                    <a:pt x="8938094" y="10033"/>
                    <a:pt x="8927934" y="9144"/>
                    <a:pt x="8917520"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11472110"/>
                    <a:pt x="5461" y="11642925"/>
                  </a:cubicBezTo>
                  <a:cubicBezTo>
                    <a:pt x="8001" y="11722808"/>
                    <a:pt x="43053" y="11799008"/>
                    <a:pt x="81153" y="11865683"/>
                  </a:cubicBezTo>
                  <a:cubicBezTo>
                    <a:pt x="133858" y="11958012"/>
                    <a:pt x="216916" y="12032180"/>
                    <a:pt x="319786" y="12073074"/>
                  </a:cubicBezTo>
                  <a:cubicBezTo>
                    <a:pt x="330581" y="12077392"/>
                    <a:pt x="341249" y="12081456"/>
                    <a:pt x="351790" y="12085520"/>
                  </a:cubicBezTo>
                  <a:cubicBezTo>
                    <a:pt x="403733" y="12105586"/>
                    <a:pt x="449072" y="12121334"/>
                    <a:pt x="487807" y="12133780"/>
                  </a:cubicBezTo>
                  <a:cubicBezTo>
                    <a:pt x="579374" y="12163117"/>
                    <a:pt x="675132" y="12177595"/>
                    <a:pt x="956471" y="12177595"/>
                  </a:cubicBezTo>
                  <a:lnTo>
                    <a:pt x="1949465" y="12177595"/>
                  </a:lnTo>
                  <a:cubicBezTo>
                    <a:pt x="1949465" y="12177595"/>
                    <a:pt x="7635607" y="12177595"/>
                    <a:pt x="7635607" y="12177595"/>
                  </a:cubicBezTo>
                  <a:lnTo>
                    <a:pt x="8859989" y="12177595"/>
                  </a:lnTo>
                  <a:cubicBezTo>
                    <a:pt x="8864688" y="12177595"/>
                    <a:pt x="8869387" y="12177849"/>
                    <a:pt x="8874086" y="12178230"/>
                  </a:cubicBezTo>
                  <a:cubicBezTo>
                    <a:pt x="8900757" y="12180389"/>
                    <a:pt x="9008579" y="12186739"/>
                    <a:pt x="9174569" y="12164387"/>
                  </a:cubicBezTo>
                  <a:cubicBezTo>
                    <a:pt x="9349956" y="12140765"/>
                    <a:pt x="9427298" y="12072185"/>
                    <a:pt x="9515309" y="11961695"/>
                  </a:cubicBezTo>
                  <a:cubicBezTo>
                    <a:pt x="9515309" y="11961695"/>
                    <a:pt x="9515309" y="11961695"/>
                    <a:pt x="9515563" y="11961314"/>
                  </a:cubicBezTo>
                  <a:cubicBezTo>
                    <a:pt x="9550361" y="11914705"/>
                    <a:pt x="9570935" y="11859079"/>
                    <a:pt x="9575253" y="11801167"/>
                  </a:cubicBezTo>
                  <a:cubicBezTo>
                    <a:pt x="9584651" y="11674548"/>
                    <a:pt x="9602432" y="9235021"/>
                    <a:pt x="9604082" y="719201"/>
                  </a:cubicBezTo>
                  <a:cubicBezTo>
                    <a:pt x="9604209" y="711962"/>
                    <a:pt x="9603828" y="704723"/>
                    <a:pt x="9603066" y="697484"/>
                  </a:cubicBezTo>
                  <a:lnTo>
                    <a:pt x="9575381" y="453136"/>
                  </a:lnTo>
                  <a:close/>
                </a:path>
              </a:pathLst>
            </a:custGeom>
            <a:solidFill>
              <a:srgbClr val="D6FF2C"/>
            </a:solidFill>
          </p:spPr>
          <p:txBody>
            <a:bodyPr/>
            <a:lstStyle/>
            <a:p>
              <a:pPr marL="0" marR="0" lvl="0" indent="0" algn="ctr" defTabSz="914400" rtl="0" eaLnBrk="0" fontAlgn="base" latinLnBrk="0" hangingPunct="0">
                <a:lnSpc>
                  <a:spcPct val="100000"/>
                </a:lnSpc>
                <a:spcBef>
                  <a:spcPct val="0"/>
                </a:spcBef>
                <a:spcAft>
                  <a:spcPct val="0"/>
                </a:spcAft>
                <a:buClrTx/>
                <a:buSzTx/>
                <a:tabLst/>
              </a:pPr>
              <a:endParaRPr lang="en-US" altLang="en-US" sz="1000" b="1" dirty="0">
                <a:solidFill>
                  <a:srgbClr val="002060"/>
                </a:solidFill>
              </a:endParaRPr>
            </a:p>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2060"/>
                  </a:solidFill>
                  <a:effectLst/>
                </a:rPr>
                <a:t>Primary Drivers</a:t>
              </a:r>
              <a:r>
                <a:rPr kumimoji="0" lang="en-US" altLang="en-US" sz="2400" b="0" i="0" u="none" strike="noStrike" cap="none" normalizeH="0" baseline="0" dirty="0">
                  <a:ln>
                    <a:noFill/>
                  </a:ln>
                  <a:solidFill>
                    <a:srgbClr val="002060"/>
                  </a:solidFill>
                  <a:effectLst/>
                </a:rPr>
                <a:t>: Sea surface temperature, sea level rise, ocean acidification, distance from cities</a:t>
              </a:r>
            </a:p>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2060"/>
                  </a:solidFill>
                  <a:effectLst/>
                </a:rPr>
                <a:t>Impact</a:t>
              </a:r>
              <a:r>
                <a:rPr kumimoji="0" lang="en-US" altLang="en-US" sz="2400" b="0" i="0" u="none" strike="noStrike" cap="none" normalizeH="0" baseline="0" dirty="0">
                  <a:ln>
                    <a:noFill/>
                  </a:ln>
                  <a:solidFill>
                    <a:srgbClr val="002060"/>
                  </a:solidFill>
                  <a:effectLst/>
                </a:rPr>
                <a:t>: Climate factors affect seagrass state and distribution</a:t>
              </a:r>
            </a:p>
            <a:p>
              <a:endParaRPr lang="en-GB" dirty="0"/>
            </a:p>
          </p:txBody>
        </p:sp>
      </p:grpSp>
      <p:grpSp>
        <p:nvGrpSpPr>
          <p:cNvPr id="28" name="Group 16">
            <a:extLst>
              <a:ext uri="{FF2B5EF4-FFF2-40B4-BE49-F238E27FC236}">
                <a16:creationId xmlns:a16="http://schemas.microsoft.com/office/drawing/2014/main" id="{B4C4D445-0EE2-E431-59E3-04074476145A}"/>
              </a:ext>
            </a:extLst>
          </p:cNvPr>
          <p:cNvGrpSpPr/>
          <p:nvPr/>
        </p:nvGrpSpPr>
        <p:grpSpPr>
          <a:xfrm>
            <a:off x="9445925" y="8587154"/>
            <a:ext cx="8599654" cy="1585428"/>
            <a:chOff x="-18553120" y="17345745"/>
            <a:chExt cx="9604209" cy="2607055"/>
          </a:xfrm>
        </p:grpSpPr>
        <p:sp>
          <p:nvSpPr>
            <p:cNvPr id="29" name="Freeform 17">
              <a:extLst>
                <a:ext uri="{FF2B5EF4-FFF2-40B4-BE49-F238E27FC236}">
                  <a16:creationId xmlns:a16="http://schemas.microsoft.com/office/drawing/2014/main" id="{38CE3AF5-5878-9CD6-4B01-E9DA21AF89A1}"/>
                </a:ext>
              </a:extLst>
            </p:cNvPr>
            <p:cNvSpPr/>
            <p:nvPr/>
          </p:nvSpPr>
          <p:spPr>
            <a:xfrm>
              <a:off x="-18553120" y="17345745"/>
              <a:ext cx="9604209" cy="2607055"/>
            </a:xfrm>
            <a:custGeom>
              <a:avLst/>
              <a:gdLst/>
              <a:ahLst/>
              <a:cxnLst/>
              <a:rect l="l" t="t" r="r" b="b"/>
              <a:pathLst>
                <a:path w="9604209" h="12186739">
                  <a:moveTo>
                    <a:pt x="9575507" y="453009"/>
                  </a:moveTo>
                  <a:cubicBezTo>
                    <a:pt x="9571570" y="418465"/>
                    <a:pt x="9557219" y="385953"/>
                    <a:pt x="9534106" y="360045"/>
                  </a:cubicBezTo>
                  <a:cubicBezTo>
                    <a:pt x="9467938" y="285877"/>
                    <a:pt x="9325063" y="134493"/>
                    <a:pt x="9238576" y="101092"/>
                  </a:cubicBezTo>
                  <a:cubicBezTo>
                    <a:pt x="9081350" y="40513"/>
                    <a:pt x="8984957" y="18796"/>
                    <a:pt x="8948254" y="11938"/>
                  </a:cubicBezTo>
                  <a:cubicBezTo>
                    <a:pt x="8938094" y="10033"/>
                    <a:pt x="8927934" y="9144"/>
                    <a:pt x="8917520"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11472110"/>
                    <a:pt x="5461" y="11642925"/>
                  </a:cubicBezTo>
                  <a:cubicBezTo>
                    <a:pt x="8001" y="11722808"/>
                    <a:pt x="43053" y="11799008"/>
                    <a:pt x="81153" y="11865683"/>
                  </a:cubicBezTo>
                  <a:cubicBezTo>
                    <a:pt x="133858" y="11958012"/>
                    <a:pt x="216916" y="12032180"/>
                    <a:pt x="319786" y="12073074"/>
                  </a:cubicBezTo>
                  <a:cubicBezTo>
                    <a:pt x="330581" y="12077392"/>
                    <a:pt x="341249" y="12081456"/>
                    <a:pt x="351790" y="12085520"/>
                  </a:cubicBezTo>
                  <a:cubicBezTo>
                    <a:pt x="403733" y="12105586"/>
                    <a:pt x="449072" y="12121334"/>
                    <a:pt x="487807" y="12133780"/>
                  </a:cubicBezTo>
                  <a:cubicBezTo>
                    <a:pt x="579374" y="12163117"/>
                    <a:pt x="675132" y="12177595"/>
                    <a:pt x="956471" y="12177595"/>
                  </a:cubicBezTo>
                  <a:lnTo>
                    <a:pt x="1949465" y="12177595"/>
                  </a:lnTo>
                  <a:cubicBezTo>
                    <a:pt x="1949465" y="12177595"/>
                    <a:pt x="7635607" y="12177595"/>
                    <a:pt x="7635607" y="12177595"/>
                  </a:cubicBezTo>
                  <a:lnTo>
                    <a:pt x="8859989" y="12177595"/>
                  </a:lnTo>
                  <a:cubicBezTo>
                    <a:pt x="8864688" y="12177595"/>
                    <a:pt x="8869387" y="12177849"/>
                    <a:pt x="8874086" y="12178230"/>
                  </a:cubicBezTo>
                  <a:cubicBezTo>
                    <a:pt x="8900757" y="12180389"/>
                    <a:pt x="9008579" y="12186739"/>
                    <a:pt x="9174569" y="12164387"/>
                  </a:cubicBezTo>
                  <a:cubicBezTo>
                    <a:pt x="9349956" y="12140765"/>
                    <a:pt x="9427298" y="12072185"/>
                    <a:pt x="9515309" y="11961695"/>
                  </a:cubicBezTo>
                  <a:cubicBezTo>
                    <a:pt x="9515309" y="11961695"/>
                    <a:pt x="9515309" y="11961695"/>
                    <a:pt x="9515563" y="11961314"/>
                  </a:cubicBezTo>
                  <a:cubicBezTo>
                    <a:pt x="9550361" y="11914705"/>
                    <a:pt x="9570935" y="11859079"/>
                    <a:pt x="9575253" y="11801167"/>
                  </a:cubicBezTo>
                  <a:cubicBezTo>
                    <a:pt x="9584651" y="11674548"/>
                    <a:pt x="9602432" y="9235021"/>
                    <a:pt x="9604082" y="719201"/>
                  </a:cubicBezTo>
                  <a:cubicBezTo>
                    <a:pt x="9604209" y="711962"/>
                    <a:pt x="9603828" y="704723"/>
                    <a:pt x="9603066" y="697484"/>
                  </a:cubicBezTo>
                  <a:lnTo>
                    <a:pt x="9575381" y="453136"/>
                  </a:lnTo>
                  <a:close/>
                </a:path>
              </a:pathLst>
            </a:custGeom>
            <a:solidFill>
              <a:srgbClr val="F45F53"/>
            </a:solidFill>
            <a:ln>
              <a:solidFill>
                <a:srgbClr val="F45F53"/>
              </a:solidFill>
            </a:ln>
          </p:spPr>
          <p:txBody>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2060"/>
                  </a:solidFill>
                  <a:effectLst/>
                </a:rPr>
                <a:t>Primary Drivers</a:t>
              </a:r>
              <a:r>
                <a:rPr kumimoji="0" lang="en-US" altLang="en-US" sz="2400" b="0" i="0" u="none" strike="noStrike" cap="none" normalizeH="0" baseline="0" dirty="0">
                  <a:ln>
                    <a:noFill/>
                  </a:ln>
                  <a:solidFill>
                    <a:srgbClr val="002060"/>
                  </a:solidFill>
                  <a:effectLst/>
                </a:rPr>
                <a:t>: Proximity to urban centers, river mouths and sea surface temperature</a:t>
              </a:r>
            </a:p>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2060"/>
                  </a:solidFill>
                  <a:effectLst/>
                </a:rPr>
                <a:t>Impact</a:t>
              </a:r>
              <a:r>
                <a:rPr kumimoji="0" lang="en-US" altLang="en-US" sz="2400" b="0" i="0" u="none" strike="noStrike" cap="none" normalizeH="0" baseline="0" dirty="0">
                  <a:ln>
                    <a:noFill/>
                  </a:ln>
                  <a:solidFill>
                    <a:srgbClr val="002060"/>
                  </a:solidFill>
                  <a:effectLst/>
                </a:rPr>
                <a:t>: Anthropogenic pressures significantly affect seagrass distribution </a:t>
              </a:r>
            </a:p>
            <a:p>
              <a:endParaRPr lang="en-GB" dirty="0"/>
            </a:p>
          </p:txBody>
        </p:sp>
      </p:grpSp>
      <p:sp>
        <p:nvSpPr>
          <p:cNvPr id="30" name="TextBox 19">
            <a:extLst>
              <a:ext uri="{FF2B5EF4-FFF2-40B4-BE49-F238E27FC236}">
                <a16:creationId xmlns:a16="http://schemas.microsoft.com/office/drawing/2014/main" id="{B5EAC765-BED4-20B6-1F58-012E3E7E15C3}"/>
              </a:ext>
            </a:extLst>
          </p:cNvPr>
          <p:cNvSpPr txBox="1"/>
          <p:nvPr/>
        </p:nvSpPr>
        <p:spPr>
          <a:xfrm>
            <a:off x="-731680" y="1267724"/>
            <a:ext cx="10574060" cy="410433"/>
          </a:xfrm>
          <a:prstGeom prst="rect">
            <a:avLst/>
          </a:prstGeom>
        </p:spPr>
        <p:txBody>
          <a:bodyPr lIns="0" tIns="0" rIns="0" bIns="0" rtlCol="0" anchor="t">
            <a:spAutoFit/>
          </a:bodyPr>
          <a:lstStyle/>
          <a:p>
            <a:pPr algn="ctr">
              <a:lnSpc>
                <a:spcPts val="2990"/>
              </a:lnSpc>
              <a:spcBef>
                <a:spcPct val="0"/>
              </a:spcBef>
            </a:pPr>
            <a:r>
              <a:rPr lang="en-US" sz="3600" b="1" dirty="0">
                <a:solidFill>
                  <a:srgbClr val="142670"/>
                </a:solidFill>
                <a:latin typeface="Calibri (MS) Bold"/>
                <a:ea typeface="Calibri (MS) Bold"/>
                <a:cs typeface="Calibri (MS) Bold"/>
                <a:sym typeface="Calibri (MS) Bold"/>
              </a:rPr>
              <a:t>GCN</a:t>
            </a:r>
          </a:p>
        </p:txBody>
      </p:sp>
      <p:sp>
        <p:nvSpPr>
          <p:cNvPr id="31" name="TextBox 19">
            <a:extLst>
              <a:ext uri="{FF2B5EF4-FFF2-40B4-BE49-F238E27FC236}">
                <a16:creationId xmlns:a16="http://schemas.microsoft.com/office/drawing/2014/main" id="{17D880FF-002A-66EA-5C00-3E4FC7A659F8}"/>
              </a:ext>
            </a:extLst>
          </p:cNvPr>
          <p:cNvSpPr txBox="1"/>
          <p:nvPr/>
        </p:nvSpPr>
        <p:spPr>
          <a:xfrm>
            <a:off x="8472543" y="1285895"/>
            <a:ext cx="10574060" cy="410433"/>
          </a:xfrm>
          <a:prstGeom prst="rect">
            <a:avLst/>
          </a:prstGeom>
        </p:spPr>
        <p:txBody>
          <a:bodyPr lIns="0" tIns="0" rIns="0" bIns="0" rtlCol="0" anchor="t">
            <a:spAutoFit/>
          </a:bodyPr>
          <a:lstStyle/>
          <a:p>
            <a:pPr algn="ctr">
              <a:lnSpc>
                <a:spcPts val="2990"/>
              </a:lnSpc>
              <a:spcBef>
                <a:spcPct val="0"/>
              </a:spcBef>
            </a:pPr>
            <a:r>
              <a:rPr lang="en-US" sz="3600" b="1" dirty="0">
                <a:solidFill>
                  <a:srgbClr val="142670"/>
                </a:solidFill>
                <a:latin typeface="Calibri (MS) Bold"/>
                <a:ea typeface="Calibri (MS) Bold"/>
                <a:cs typeface="Calibri (MS) Bold"/>
                <a:sym typeface="Calibri (MS) Bold"/>
              </a:rPr>
              <a:t>RF</a:t>
            </a:r>
          </a:p>
        </p:txBody>
      </p:sp>
    </p:spTree>
    <p:extLst>
      <p:ext uri="{BB962C8B-B14F-4D97-AF65-F5344CB8AC3E}">
        <p14:creationId xmlns:p14="http://schemas.microsoft.com/office/powerpoint/2010/main" val="377485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C83D4175-00C2-9D7F-DC0A-A5B993A7D1B7}"/>
              </a:ext>
            </a:extLst>
          </p:cNvPr>
          <p:cNvSpPr/>
          <p:nvPr/>
        </p:nvSpPr>
        <p:spPr>
          <a:xfrm rot="21272432" flipV="1">
            <a:off x="-4989099" y="-14967904"/>
            <a:ext cx="25843546" cy="35713442"/>
          </a:xfrm>
          <a:custGeom>
            <a:avLst/>
            <a:gdLst/>
            <a:ahLst/>
            <a:cxnLst/>
            <a:rect l="l" t="t" r="r" b="b"/>
            <a:pathLst>
              <a:path w="25843546" h="35713442">
                <a:moveTo>
                  <a:pt x="0" y="35713442"/>
                </a:moveTo>
                <a:lnTo>
                  <a:pt x="25843546" y="35713442"/>
                </a:lnTo>
                <a:lnTo>
                  <a:pt x="25843546" y="0"/>
                </a:lnTo>
                <a:lnTo>
                  <a:pt x="0" y="0"/>
                </a:lnTo>
                <a:lnTo>
                  <a:pt x="0" y="35713442"/>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Freeform 3"/>
          <p:cNvSpPr/>
          <p:nvPr/>
        </p:nvSpPr>
        <p:spPr>
          <a:xfrm>
            <a:off x="3572235" y="368094"/>
            <a:ext cx="11744617" cy="7648682"/>
          </a:xfrm>
          <a:custGeom>
            <a:avLst/>
            <a:gdLst/>
            <a:ahLst/>
            <a:cxnLst/>
            <a:rect l="l" t="t" r="r" b="b"/>
            <a:pathLst>
              <a:path w="11744617" h="7648682">
                <a:moveTo>
                  <a:pt x="0" y="0"/>
                </a:moveTo>
                <a:lnTo>
                  <a:pt x="11744617" y="0"/>
                </a:lnTo>
                <a:lnTo>
                  <a:pt x="11744617" y="7648682"/>
                </a:lnTo>
                <a:lnTo>
                  <a:pt x="0" y="7648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6481554" y="3373384"/>
            <a:ext cx="5808975" cy="1222322"/>
          </a:xfrm>
          <a:prstGeom prst="rect">
            <a:avLst/>
          </a:prstGeom>
        </p:spPr>
        <p:txBody>
          <a:bodyPr lIns="0" tIns="0" rIns="0" bIns="0" rtlCol="0" anchor="t">
            <a:spAutoFit/>
          </a:bodyPr>
          <a:lstStyle/>
          <a:p>
            <a:pPr marL="0" lvl="0" indent="0" algn="ctr">
              <a:lnSpc>
                <a:spcPts val="9400"/>
              </a:lnSpc>
              <a:spcBef>
                <a:spcPct val="0"/>
              </a:spcBef>
            </a:pPr>
            <a:r>
              <a:rPr lang="en-US" sz="9400" dirty="0">
                <a:solidFill>
                  <a:schemeClr val="bg1"/>
                </a:solidFill>
                <a:latin typeface="Calibri (MS)"/>
                <a:ea typeface="Calibri (MS)"/>
                <a:cs typeface="Calibri (MS)"/>
                <a:sym typeface="Calibri (MS)"/>
              </a:rPr>
              <a:t>Conclusions</a:t>
            </a:r>
          </a:p>
        </p:txBody>
      </p:sp>
      <p:grpSp>
        <p:nvGrpSpPr>
          <p:cNvPr id="5" name="Group 5"/>
          <p:cNvGrpSpPr/>
          <p:nvPr/>
        </p:nvGrpSpPr>
        <p:grpSpPr>
          <a:xfrm rot="-128609">
            <a:off x="933236" y="514193"/>
            <a:ext cx="5162842" cy="4167009"/>
            <a:chOff x="0" y="0"/>
            <a:chExt cx="8767277" cy="5317882"/>
          </a:xfrm>
          <a:solidFill>
            <a:schemeClr val="bg1"/>
          </a:solidFill>
        </p:grpSpPr>
        <p:sp>
          <p:nvSpPr>
            <p:cNvPr id="6" name="Freeform 6"/>
            <p:cNvSpPr/>
            <p:nvPr/>
          </p:nvSpPr>
          <p:spPr>
            <a:xfrm>
              <a:off x="-3302" y="-6096"/>
              <a:ext cx="8770452" cy="5330074"/>
            </a:xfrm>
            <a:custGeom>
              <a:avLst/>
              <a:gdLst/>
              <a:ahLst/>
              <a:cxnLst/>
              <a:rect l="l" t="t" r="r" b="b"/>
              <a:pathLst>
                <a:path w="8770452" h="5330074">
                  <a:moveTo>
                    <a:pt x="8741750" y="453009"/>
                  </a:moveTo>
                  <a:cubicBezTo>
                    <a:pt x="8737813" y="418465"/>
                    <a:pt x="8723462" y="385953"/>
                    <a:pt x="8700348" y="360045"/>
                  </a:cubicBezTo>
                  <a:cubicBezTo>
                    <a:pt x="8634181" y="285877"/>
                    <a:pt x="8491306" y="134493"/>
                    <a:pt x="8404819" y="101092"/>
                  </a:cubicBezTo>
                  <a:cubicBezTo>
                    <a:pt x="8247593" y="40513"/>
                    <a:pt x="8151200" y="18796"/>
                    <a:pt x="8114497" y="11938"/>
                  </a:cubicBezTo>
                  <a:cubicBezTo>
                    <a:pt x="8104337" y="10033"/>
                    <a:pt x="8094177" y="9144"/>
                    <a:pt x="8083763"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4615445"/>
                    <a:pt x="5461" y="4786260"/>
                  </a:cubicBezTo>
                  <a:cubicBezTo>
                    <a:pt x="8001" y="4866143"/>
                    <a:pt x="43053" y="4942343"/>
                    <a:pt x="81153" y="5009018"/>
                  </a:cubicBezTo>
                  <a:cubicBezTo>
                    <a:pt x="133858" y="5101347"/>
                    <a:pt x="216916" y="5175515"/>
                    <a:pt x="319786" y="5216409"/>
                  </a:cubicBezTo>
                  <a:cubicBezTo>
                    <a:pt x="330581" y="5220727"/>
                    <a:pt x="341249" y="5224791"/>
                    <a:pt x="351790" y="5228855"/>
                  </a:cubicBezTo>
                  <a:cubicBezTo>
                    <a:pt x="403733" y="5248921"/>
                    <a:pt x="449072" y="5264669"/>
                    <a:pt x="487807" y="5277115"/>
                  </a:cubicBezTo>
                  <a:cubicBezTo>
                    <a:pt x="579374" y="5306452"/>
                    <a:pt x="675132" y="5320930"/>
                    <a:pt x="935448" y="5320930"/>
                  </a:cubicBezTo>
                  <a:lnTo>
                    <a:pt x="1826046" y="5320930"/>
                  </a:lnTo>
                  <a:cubicBezTo>
                    <a:pt x="1826046" y="5320930"/>
                    <a:pt x="6925841" y="5320930"/>
                    <a:pt x="6925841" y="5320930"/>
                  </a:cubicBezTo>
                  <a:lnTo>
                    <a:pt x="8026232" y="5320930"/>
                  </a:lnTo>
                  <a:cubicBezTo>
                    <a:pt x="8030931" y="5320930"/>
                    <a:pt x="8035630" y="5321184"/>
                    <a:pt x="8040329" y="5321565"/>
                  </a:cubicBezTo>
                  <a:cubicBezTo>
                    <a:pt x="8066999" y="5323724"/>
                    <a:pt x="8174822" y="5330074"/>
                    <a:pt x="8340811" y="5307722"/>
                  </a:cubicBezTo>
                  <a:cubicBezTo>
                    <a:pt x="8516198" y="5284100"/>
                    <a:pt x="8593541" y="5215520"/>
                    <a:pt x="8681552" y="5105030"/>
                  </a:cubicBezTo>
                  <a:cubicBezTo>
                    <a:pt x="8681552" y="5105030"/>
                    <a:pt x="8681552" y="5105030"/>
                    <a:pt x="8681806" y="5104649"/>
                  </a:cubicBezTo>
                  <a:cubicBezTo>
                    <a:pt x="8716604" y="5058040"/>
                    <a:pt x="8737178" y="5002414"/>
                    <a:pt x="8741496" y="4944502"/>
                  </a:cubicBezTo>
                  <a:cubicBezTo>
                    <a:pt x="8750894" y="4817883"/>
                    <a:pt x="8768674" y="3793082"/>
                    <a:pt x="8770325" y="719201"/>
                  </a:cubicBezTo>
                  <a:cubicBezTo>
                    <a:pt x="8770452" y="711962"/>
                    <a:pt x="8770071" y="704723"/>
                    <a:pt x="8769309" y="697484"/>
                  </a:cubicBezTo>
                  <a:lnTo>
                    <a:pt x="8741623" y="453136"/>
                  </a:lnTo>
                  <a:close/>
                </a:path>
              </a:pathLst>
            </a:custGeom>
            <a:grpFill/>
          </p:spPr>
          <p:txBody>
            <a:bodyPr/>
            <a:lstStyle/>
            <a:p>
              <a:endParaRPr lang="en-GB" dirty="0"/>
            </a:p>
          </p:txBody>
        </p:sp>
      </p:grpSp>
      <p:grpSp>
        <p:nvGrpSpPr>
          <p:cNvPr id="7" name="Group 7"/>
          <p:cNvGrpSpPr/>
          <p:nvPr/>
        </p:nvGrpSpPr>
        <p:grpSpPr>
          <a:xfrm rot="-130428">
            <a:off x="13159218" y="745528"/>
            <a:ext cx="4977532" cy="6897200"/>
            <a:chOff x="-85119" y="-8078"/>
            <a:chExt cx="9539657" cy="8437975"/>
          </a:xfrm>
          <a:solidFill>
            <a:schemeClr val="bg1"/>
          </a:solidFill>
        </p:grpSpPr>
        <p:sp>
          <p:nvSpPr>
            <p:cNvPr id="8" name="Freeform 8"/>
            <p:cNvSpPr/>
            <p:nvPr/>
          </p:nvSpPr>
          <p:spPr>
            <a:xfrm>
              <a:off x="-85119" y="-8078"/>
              <a:ext cx="9539657" cy="8437975"/>
            </a:xfrm>
            <a:custGeom>
              <a:avLst/>
              <a:gdLst/>
              <a:ahLst/>
              <a:cxnLst/>
              <a:rect l="l" t="t" r="r" b="b"/>
              <a:pathLst>
                <a:path w="9539656" h="8437974">
                  <a:moveTo>
                    <a:pt x="9510954" y="453009"/>
                  </a:moveTo>
                  <a:cubicBezTo>
                    <a:pt x="9507017" y="418465"/>
                    <a:pt x="9492666" y="385953"/>
                    <a:pt x="9469552" y="360045"/>
                  </a:cubicBezTo>
                  <a:cubicBezTo>
                    <a:pt x="9403385" y="285877"/>
                    <a:pt x="9260510" y="134493"/>
                    <a:pt x="9174023" y="101092"/>
                  </a:cubicBezTo>
                  <a:cubicBezTo>
                    <a:pt x="9016797" y="40513"/>
                    <a:pt x="8920404" y="18796"/>
                    <a:pt x="8883701" y="11938"/>
                  </a:cubicBezTo>
                  <a:cubicBezTo>
                    <a:pt x="8873541" y="10033"/>
                    <a:pt x="8863381" y="9144"/>
                    <a:pt x="8852967"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7723344"/>
                    <a:pt x="5461" y="7894159"/>
                  </a:cubicBezTo>
                  <a:cubicBezTo>
                    <a:pt x="8001" y="7974042"/>
                    <a:pt x="43053" y="8050242"/>
                    <a:pt x="81153" y="8116917"/>
                  </a:cubicBezTo>
                  <a:cubicBezTo>
                    <a:pt x="133858" y="8209246"/>
                    <a:pt x="216916" y="8283415"/>
                    <a:pt x="319786" y="8324308"/>
                  </a:cubicBezTo>
                  <a:cubicBezTo>
                    <a:pt x="330581" y="8328627"/>
                    <a:pt x="341249" y="8332691"/>
                    <a:pt x="351790" y="8336754"/>
                  </a:cubicBezTo>
                  <a:cubicBezTo>
                    <a:pt x="403733" y="8356820"/>
                    <a:pt x="449072" y="8372568"/>
                    <a:pt x="487807" y="8385015"/>
                  </a:cubicBezTo>
                  <a:cubicBezTo>
                    <a:pt x="579374" y="8414352"/>
                    <a:pt x="675132" y="8428829"/>
                    <a:pt x="954844" y="8428829"/>
                  </a:cubicBezTo>
                  <a:lnTo>
                    <a:pt x="1939910" y="8428829"/>
                  </a:lnTo>
                  <a:cubicBezTo>
                    <a:pt x="1939910" y="8428829"/>
                    <a:pt x="7580653" y="8428829"/>
                    <a:pt x="7580653" y="8428829"/>
                  </a:cubicBezTo>
                  <a:lnTo>
                    <a:pt x="8795436" y="8428829"/>
                  </a:lnTo>
                  <a:cubicBezTo>
                    <a:pt x="8800136" y="8428829"/>
                    <a:pt x="8804835" y="8429083"/>
                    <a:pt x="8809533" y="8429465"/>
                  </a:cubicBezTo>
                  <a:cubicBezTo>
                    <a:pt x="8836203" y="8431624"/>
                    <a:pt x="8944026" y="8437974"/>
                    <a:pt x="9110015" y="8415621"/>
                  </a:cubicBezTo>
                  <a:cubicBezTo>
                    <a:pt x="9285402" y="8392000"/>
                    <a:pt x="9362745" y="8323419"/>
                    <a:pt x="9450756" y="8212929"/>
                  </a:cubicBezTo>
                  <a:cubicBezTo>
                    <a:pt x="9450756" y="8212929"/>
                    <a:pt x="9450756" y="8212929"/>
                    <a:pt x="9451010" y="8212549"/>
                  </a:cubicBezTo>
                  <a:cubicBezTo>
                    <a:pt x="9485808" y="8165940"/>
                    <a:pt x="9506382" y="8110314"/>
                    <a:pt x="9510700" y="8052402"/>
                  </a:cubicBezTo>
                  <a:cubicBezTo>
                    <a:pt x="9520098" y="7925782"/>
                    <a:pt x="9537878" y="6259733"/>
                    <a:pt x="9539529" y="719201"/>
                  </a:cubicBezTo>
                  <a:cubicBezTo>
                    <a:pt x="9539656" y="711962"/>
                    <a:pt x="9539275" y="704723"/>
                    <a:pt x="9538513" y="697484"/>
                  </a:cubicBezTo>
                  <a:lnTo>
                    <a:pt x="9510827" y="453136"/>
                  </a:lnTo>
                  <a:close/>
                </a:path>
              </a:pathLst>
            </a:custGeom>
            <a:grpFill/>
          </p:spPr>
          <p:txBody>
            <a:bodyPr/>
            <a:lstStyle/>
            <a:p>
              <a:endParaRPr lang="en-GB"/>
            </a:p>
          </p:txBody>
        </p:sp>
      </p:grpSp>
      <p:sp>
        <p:nvSpPr>
          <p:cNvPr id="9" name="Freeform 9"/>
          <p:cNvSpPr/>
          <p:nvPr/>
        </p:nvSpPr>
        <p:spPr>
          <a:xfrm rot="374446">
            <a:off x="6596409" y="4328671"/>
            <a:ext cx="5212232" cy="739189"/>
          </a:xfrm>
          <a:custGeom>
            <a:avLst/>
            <a:gdLst/>
            <a:ahLst/>
            <a:cxnLst/>
            <a:rect l="l" t="t" r="r" b="b"/>
            <a:pathLst>
              <a:path w="5212232" h="739189">
                <a:moveTo>
                  <a:pt x="0" y="0"/>
                </a:moveTo>
                <a:lnTo>
                  <a:pt x="5212232" y="0"/>
                </a:lnTo>
                <a:lnTo>
                  <a:pt x="5212232" y="739189"/>
                </a:lnTo>
                <a:lnTo>
                  <a:pt x="0" y="739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0" name="Group 10"/>
          <p:cNvGrpSpPr/>
          <p:nvPr/>
        </p:nvGrpSpPr>
        <p:grpSpPr>
          <a:xfrm rot="134349">
            <a:off x="3000782" y="6097447"/>
            <a:ext cx="9748741" cy="3910502"/>
            <a:chOff x="-1302048" y="510085"/>
            <a:chExt cx="11548212" cy="5876072"/>
          </a:xfrm>
          <a:solidFill>
            <a:schemeClr val="bg1"/>
          </a:solidFill>
        </p:grpSpPr>
        <p:sp>
          <p:nvSpPr>
            <p:cNvPr id="11" name="Freeform 11"/>
            <p:cNvSpPr/>
            <p:nvPr/>
          </p:nvSpPr>
          <p:spPr>
            <a:xfrm>
              <a:off x="-1302048" y="510085"/>
              <a:ext cx="11548212" cy="5876072"/>
            </a:xfrm>
            <a:custGeom>
              <a:avLst/>
              <a:gdLst/>
              <a:ahLst/>
              <a:cxnLst/>
              <a:rect l="l" t="t" r="r" b="b"/>
              <a:pathLst>
                <a:path w="10249466" h="6392253">
                  <a:moveTo>
                    <a:pt x="10220764" y="453009"/>
                  </a:moveTo>
                  <a:cubicBezTo>
                    <a:pt x="10216827" y="418465"/>
                    <a:pt x="10202476" y="385953"/>
                    <a:pt x="10179362" y="360045"/>
                  </a:cubicBezTo>
                  <a:cubicBezTo>
                    <a:pt x="10113195" y="285877"/>
                    <a:pt x="9970320" y="134493"/>
                    <a:pt x="9883833" y="101092"/>
                  </a:cubicBezTo>
                  <a:cubicBezTo>
                    <a:pt x="9726607" y="40513"/>
                    <a:pt x="9630214" y="18796"/>
                    <a:pt x="9593511" y="11938"/>
                  </a:cubicBezTo>
                  <a:cubicBezTo>
                    <a:pt x="9583351" y="10033"/>
                    <a:pt x="9573191" y="9144"/>
                    <a:pt x="9562777"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5677624"/>
                    <a:pt x="5461" y="5848439"/>
                  </a:cubicBezTo>
                  <a:cubicBezTo>
                    <a:pt x="8001" y="5928322"/>
                    <a:pt x="43053" y="6004522"/>
                    <a:pt x="81153" y="6071197"/>
                  </a:cubicBezTo>
                  <a:cubicBezTo>
                    <a:pt x="133858" y="6163526"/>
                    <a:pt x="216916" y="6237694"/>
                    <a:pt x="319786" y="6278588"/>
                  </a:cubicBezTo>
                  <a:cubicBezTo>
                    <a:pt x="330581" y="6282906"/>
                    <a:pt x="341249" y="6286970"/>
                    <a:pt x="351790" y="6291034"/>
                  </a:cubicBezTo>
                  <a:cubicBezTo>
                    <a:pt x="403733" y="6311100"/>
                    <a:pt x="449072" y="6326848"/>
                    <a:pt x="487807" y="6339294"/>
                  </a:cubicBezTo>
                  <a:cubicBezTo>
                    <a:pt x="579374" y="6368631"/>
                    <a:pt x="675132" y="6383109"/>
                    <a:pt x="972741" y="6383109"/>
                  </a:cubicBezTo>
                  <a:lnTo>
                    <a:pt x="2044981" y="6383109"/>
                  </a:lnTo>
                  <a:cubicBezTo>
                    <a:pt x="2044981" y="6383109"/>
                    <a:pt x="8184905" y="6383109"/>
                    <a:pt x="8184905" y="6383109"/>
                  </a:cubicBezTo>
                  <a:lnTo>
                    <a:pt x="9505246" y="6383109"/>
                  </a:lnTo>
                  <a:cubicBezTo>
                    <a:pt x="9509945" y="6383109"/>
                    <a:pt x="9514644" y="6383363"/>
                    <a:pt x="9519343" y="6383744"/>
                  </a:cubicBezTo>
                  <a:cubicBezTo>
                    <a:pt x="9546013" y="6385903"/>
                    <a:pt x="9653836" y="6392253"/>
                    <a:pt x="9819825" y="6369901"/>
                  </a:cubicBezTo>
                  <a:cubicBezTo>
                    <a:pt x="9995212" y="6346279"/>
                    <a:pt x="10072555" y="6277699"/>
                    <a:pt x="10160566" y="6167209"/>
                  </a:cubicBezTo>
                  <a:cubicBezTo>
                    <a:pt x="10160566" y="6167209"/>
                    <a:pt x="10160566" y="6167209"/>
                    <a:pt x="10160820" y="6166828"/>
                  </a:cubicBezTo>
                  <a:cubicBezTo>
                    <a:pt x="10195618" y="6120219"/>
                    <a:pt x="10216192" y="6064593"/>
                    <a:pt x="10220510" y="6006681"/>
                  </a:cubicBezTo>
                  <a:cubicBezTo>
                    <a:pt x="10229908" y="5880061"/>
                    <a:pt x="10247688" y="4636103"/>
                    <a:pt x="10249339" y="719201"/>
                  </a:cubicBezTo>
                  <a:cubicBezTo>
                    <a:pt x="10249466" y="711962"/>
                    <a:pt x="10249085" y="704723"/>
                    <a:pt x="10248323" y="697484"/>
                  </a:cubicBezTo>
                  <a:lnTo>
                    <a:pt x="10220637" y="453136"/>
                  </a:lnTo>
                  <a:close/>
                </a:path>
              </a:pathLst>
            </a:custGeom>
            <a:grpFill/>
          </p:spPr>
          <p:txBody>
            <a:bodyPr/>
            <a:lstStyle/>
            <a:p>
              <a:endParaRPr lang="en-GB"/>
            </a:p>
          </p:txBody>
        </p:sp>
      </p:grpSp>
      <p:sp>
        <p:nvSpPr>
          <p:cNvPr id="12" name="Freeform 12"/>
          <p:cNvSpPr/>
          <p:nvPr/>
        </p:nvSpPr>
        <p:spPr>
          <a:xfrm>
            <a:off x="1981200" y="5644088"/>
            <a:ext cx="1707852" cy="1707852"/>
          </a:xfrm>
          <a:custGeom>
            <a:avLst/>
            <a:gdLst/>
            <a:ahLst/>
            <a:cxnLst/>
            <a:rect l="l" t="t" r="r" b="b"/>
            <a:pathLst>
              <a:path w="1707852" h="1707852">
                <a:moveTo>
                  <a:pt x="0" y="0"/>
                </a:moveTo>
                <a:lnTo>
                  <a:pt x="1707852" y="0"/>
                </a:lnTo>
                <a:lnTo>
                  <a:pt x="1707852" y="1707852"/>
                </a:lnTo>
                <a:lnTo>
                  <a:pt x="0" y="17078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4" name="Freeform 14"/>
          <p:cNvSpPr/>
          <p:nvPr/>
        </p:nvSpPr>
        <p:spPr>
          <a:xfrm>
            <a:off x="835041" y="4096843"/>
            <a:ext cx="1368595" cy="1368595"/>
          </a:xfrm>
          <a:custGeom>
            <a:avLst/>
            <a:gdLst/>
            <a:ahLst/>
            <a:cxnLst/>
            <a:rect l="l" t="t" r="r" b="b"/>
            <a:pathLst>
              <a:path w="1368595" h="1368595">
                <a:moveTo>
                  <a:pt x="0" y="0"/>
                </a:moveTo>
                <a:lnTo>
                  <a:pt x="1368594" y="0"/>
                </a:lnTo>
                <a:lnTo>
                  <a:pt x="1368594" y="1368595"/>
                </a:lnTo>
                <a:lnTo>
                  <a:pt x="0" y="13685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5" name="TextBox 15"/>
          <p:cNvSpPr txBox="1"/>
          <p:nvPr/>
        </p:nvSpPr>
        <p:spPr>
          <a:xfrm rot="134349">
            <a:off x="3152126" y="6044865"/>
            <a:ext cx="9443714" cy="3911327"/>
          </a:xfrm>
          <a:prstGeom prst="rect">
            <a:avLst/>
          </a:prstGeom>
        </p:spPr>
        <p:txBody>
          <a:bodyPr wrap="square" lIns="0" tIns="0" rIns="0" bIns="0" rtlCol="0" anchor="t">
            <a:spAutoFit/>
          </a:bodyPr>
          <a:lstStyle/>
          <a:p>
            <a:pPr algn="ctr">
              <a:lnSpc>
                <a:spcPts val="3500"/>
              </a:lnSpc>
            </a:pPr>
            <a:r>
              <a:rPr lang="en-US" sz="2500" b="1" dirty="0">
                <a:solidFill>
                  <a:srgbClr val="002060"/>
                </a:solidFill>
                <a:latin typeface="Calibri (MS) Bold"/>
                <a:ea typeface="Calibri (MS) Bold"/>
                <a:cs typeface="Calibri (MS) Bold"/>
                <a:sym typeface="Calibri (MS) Bold"/>
              </a:rPr>
              <a:t>Future Directions</a:t>
            </a:r>
            <a:r>
              <a:rPr lang="en-US" sz="2500" dirty="0">
                <a:solidFill>
                  <a:srgbClr val="002060"/>
                </a:solidFill>
                <a:latin typeface="Calibri (MS)"/>
                <a:ea typeface="Calibri (MS)"/>
                <a:cs typeface="Calibri (MS)"/>
                <a:sym typeface="Calibri (MS)"/>
              </a:rPr>
              <a:t>: </a:t>
            </a:r>
          </a:p>
          <a:p>
            <a:pPr marL="342900" lvl="0" indent="-342900" algn="ctr" eaLnBrk="0" fontAlgn="base" hangingPunct="0">
              <a:spcBef>
                <a:spcPct val="0"/>
              </a:spcBef>
              <a:spcAft>
                <a:spcPct val="0"/>
              </a:spcAft>
              <a:buFont typeface="Arial" panose="020B0604020202020204" pitchFamily="34" charset="0"/>
              <a:buChar char="•"/>
            </a:pPr>
            <a:r>
              <a:rPr lang="en-US" altLang="en-US" sz="2500" dirty="0">
                <a:solidFill>
                  <a:srgbClr val="002060"/>
                </a:solidFill>
                <a:cs typeface="Calibri (MS)" panose="020B0604020202020204" charset="0"/>
              </a:rPr>
              <a:t>Future improvements in graph construction focus on integrating </a:t>
            </a:r>
            <a:r>
              <a:rPr lang="en-US" altLang="en-US" sz="2500" b="1" dirty="0">
                <a:solidFill>
                  <a:srgbClr val="002060"/>
                </a:solidFill>
                <a:cs typeface="Calibri (MS)" panose="020B0604020202020204" charset="0"/>
              </a:rPr>
              <a:t>higher spatial and temporal resolution </a:t>
            </a:r>
            <a:r>
              <a:rPr lang="en-US" altLang="en-US" sz="2500" dirty="0">
                <a:solidFill>
                  <a:srgbClr val="002060"/>
                </a:solidFill>
                <a:cs typeface="Calibri (MS)" panose="020B0604020202020204" charset="0"/>
              </a:rPr>
              <a:t>data</a:t>
            </a:r>
            <a:r>
              <a:rPr lang="en-US" altLang="en-US" sz="2500" b="1" dirty="0">
                <a:solidFill>
                  <a:srgbClr val="002060"/>
                </a:solidFill>
                <a:cs typeface="Calibri (MS)" panose="020B0604020202020204" charset="0"/>
              </a:rPr>
              <a:t> </a:t>
            </a:r>
            <a:r>
              <a:rPr lang="en-US" altLang="en-US" sz="2500" dirty="0">
                <a:solidFill>
                  <a:srgbClr val="002060"/>
                </a:solidFill>
                <a:cs typeface="Calibri (MS)" panose="020B0604020202020204" charset="0"/>
              </a:rPr>
              <a:t>and incorporating variables like currents and waves for a </a:t>
            </a:r>
            <a:r>
              <a:rPr lang="en-US" altLang="en-US" sz="2500" b="1" dirty="0">
                <a:solidFill>
                  <a:srgbClr val="002060"/>
                </a:solidFill>
                <a:cs typeface="Calibri (MS)" panose="020B0604020202020204" charset="0"/>
              </a:rPr>
              <a:t>more dynamic and comprehensive understanding of environmental processes</a:t>
            </a:r>
            <a:r>
              <a:rPr lang="en-US" altLang="en-US" sz="2500" dirty="0">
                <a:solidFill>
                  <a:srgbClr val="002060"/>
                </a:solidFill>
                <a:cs typeface="Calibri (MS)" panose="020B0604020202020204" charset="0"/>
              </a:rPr>
              <a:t>.</a:t>
            </a:r>
          </a:p>
          <a:p>
            <a:pPr marL="342900" lvl="0" indent="-342900" algn="ctr" eaLnBrk="0" fontAlgn="base" hangingPunct="0">
              <a:spcBef>
                <a:spcPct val="0"/>
              </a:spcBef>
              <a:spcAft>
                <a:spcPct val="0"/>
              </a:spcAft>
              <a:buFont typeface="Arial" panose="020B0604020202020204" pitchFamily="34" charset="0"/>
              <a:buChar char="•"/>
            </a:pPr>
            <a:r>
              <a:rPr lang="en-US" altLang="en-US" sz="2500" dirty="0">
                <a:solidFill>
                  <a:srgbClr val="002060"/>
                </a:solidFill>
                <a:cs typeface="Calibri (MS)" panose="020B0604020202020204" charset="0"/>
              </a:rPr>
              <a:t>Aligns with the </a:t>
            </a:r>
            <a:r>
              <a:rPr lang="en-US" altLang="en-US" sz="2500" b="1" dirty="0">
                <a:solidFill>
                  <a:srgbClr val="002060"/>
                </a:solidFill>
                <a:cs typeface="Calibri (MS)" panose="020B0604020202020204" charset="0"/>
              </a:rPr>
              <a:t>Physics-Informed Neural Networks </a:t>
            </a:r>
            <a:r>
              <a:rPr lang="en-US" altLang="en-US" sz="2500" dirty="0">
                <a:solidFill>
                  <a:srgbClr val="002060"/>
                </a:solidFill>
                <a:cs typeface="Calibri (MS)" panose="020B0604020202020204" charset="0"/>
              </a:rPr>
              <a:t>(PINNs) framework, combining data-driven models with the physics of environmental systems.</a:t>
            </a:r>
          </a:p>
          <a:p>
            <a:pPr marL="342900" lvl="0" indent="-342900" algn="ctr" eaLnBrk="0" fontAlgn="base" hangingPunct="0">
              <a:spcBef>
                <a:spcPct val="0"/>
              </a:spcBef>
              <a:spcAft>
                <a:spcPct val="0"/>
              </a:spcAft>
              <a:buFont typeface="Arial" panose="020B0604020202020204" pitchFamily="34" charset="0"/>
              <a:buChar char="•"/>
            </a:pPr>
            <a:r>
              <a:rPr lang="en-US" altLang="en-US" sz="2500" dirty="0">
                <a:solidFill>
                  <a:srgbClr val="002060"/>
                </a:solidFill>
                <a:cs typeface="Calibri (MS)" panose="020B0604020202020204" charset="0"/>
              </a:rPr>
              <a:t>These advancements will lead to </a:t>
            </a:r>
            <a:r>
              <a:rPr lang="en-US" altLang="en-US" sz="2500" b="1" dirty="0">
                <a:solidFill>
                  <a:srgbClr val="002060"/>
                </a:solidFill>
                <a:cs typeface="Calibri (MS)" panose="020B0604020202020204" charset="0"/>
              </a:rPr>
              <a:t>more sophisticated digital tools </a:t>
            </a:r>
            <a:r>
              <a:rPr lang="en-US" altLang="en-US" sz="2500" dirty="0">
                <a:solidFill>
                  <a:srgbClr val="002060"/>
                </a:solidFill>
                <a:cs typeface="Calibri (MS)" panose="020B0604020202020204" charset="0"/>
              </a:rPr>
              <a:t>for </a:t>
            </a:r>
            <a:r>
              <a:rPr lang="en-US" altLang="en-US" sz="2500" b="1" dirty="0">
                <a:solidFill>
                  <a:srgbClr val="002060"/>
                </a:solidFill>
                <a:cs typeface="Calibri (MS)" panose="020B0604020202020204" charset="0"/>
              </a:rPr>
              <a:t>ecosystem protection </a:t>
            </a:r>
            <a:r>
              <a:rPr lang="en-US" altLang="en-US" sz="2500" dirty="0">
                <a:solidFill>
                  <a:srgbClr val="002060"/>
                </a:solidFill>
                <a:cs typeface="Calibri (MS)" panose="020B0604020202020204" charset="0"/>
              </a:rPr>
              <a:t>and </a:t>
            </a:r>
            <a:r>
              <a:rPr lang="en-US" altLang="en-US" sz="2500" b="1" dirty="0">
                <a:solidFill>
                  <a:srgbClr val="002060"/>
                </a:solidFill>
                <a:cs typeface="Calibri (MS)" panose="020B0604020202020204" charset="0"/>
              </a:rPr>
              <a:t>restoration</a:t>
            </a:r>
            <a:r>
              <a:rPr lang="en-US" altLang="en-US" sz="2500" dirty="0">
                <a:solidFill>
                  <a:srgbClr val="002060"/>
                </a:solidFill>
                <a:cs typeface="Calibri (MS)" panose="020B0604020202020204" charset="0"/>
              </a:rPr>
              <a:t>. </a:t>
            </a:r>
          </a:p>
        </p:txBody>
      </p:sp>
      <p:sp>
        <p:nvSpPr>
          <p:cNvPr id="16" name="TextBox 16"/>
          <p:cNvSpPr txBox="1"/>
          <p:nvPr/>
        </p:nvSpPr>
        <p:spPr>
          <a:xfrm rot="-128609">
            <a:off x="822428" y="640465"/>
            <a:ext cx="5191823" cy="4268476"/>
          </a:xfrm>
          <a:prstGeom prst="rect">
            <a:avLst/>
          </a:prstGeom>
        </p:spPr>
        <p:txBody>
          <a:bodyPr wrap="square" lIns="0" tIns="0" rIns="0" bIns="0" rtlCol="0" anchor="t">
            <a:spAutoFit/>
          </a:bodyPr>
          <a:lstStyle/>
          <a:p>
            <a:pPr lvl="0" algn="ctr" eaLnBrk="0" fontAlgn="base" hangingPunct="0">
              <a:spcBef>
                <a:spcPct val="0"/>
              </a:spcBef>
              <a:spcAft>
                <a:spcPct val="0"/>
              </a:spcAft>
            </a:pPr>
            <a:r>
              <a:rPr lang="en-US" sz="2500" b="1" dirty="0">
                <a:solidFill>
                  <a:srgbClr val="142670"/>
                </a:solidFill>
                <a:latin typeface="Calibri (MS) Bold"/>
                <a:ea typeface="Calibri (MS) Bold"/>
                <a:cs typeface="Calibri (MS) Bold"/>
                <a:sym typeface="Calibri (MS) Bold"/>
              </a:rPr>
              <a:t>Unveiling Spatial Dynamics</a:t>
            </a:r>
            <a:r>
              <a:rPr lang="en-US" sz="2500" dirty="0">
                <a:solidFill>
                  <a:srgbClr val="142670"/>
                </a:solidFill>
                <a:latin typeface="Calibri (MS)"/>
                <a:ea typeface="Calibri (MS)"/>
                <a:cs typeface="Calibri (MS)"/>
                <a:sym typeface="Calibri (MS)"/>
              </a:rPr>
              <a:t>:</a:t>
            </a:r>
            <a:endParaRPr lang="en-US" altLang="en-US" sz="2800" dirty="0">
              <a:latin typeface="Arial" panose="020B0604020202020204" pitchFamily="34" charset="0"/>
            </a:endParaRPr>
          </a:p>
          <a:p>
            <a:pPr marL="342900" lvl="0" indent="-342900" algn="ctr" eaLnBrk="0" fontAlgn="base" hangingPunct="0">
              <a:spcBef>
                <a:spcPct val="0"/>
              </a:spcBef>
              <a:spcAft>
                <a:spcPct val="0"/>
              </a:spcAft>
              <a:buFont typeface="Arial" panose="020B0604020202020204" pitchFamily="34" charset="0"/>
              <a:buChar char="•"/>
            </a:pPr>
            <a:r>
              <a:rPr lang="en-GB" sz="2500" b="1" dirty="0">
                <a:solidFill>
                  <a:srgbClr val="002060"/>
                </a:solidFill>
              </a:rPr>
              <a:t>GNN-based models</a:t>
            </a:r>
            <a:r>
              <a:rPr lang="en-GB" sz="2500" dirty="0">
                <a:solidFill>
                  <a:srgbClr val="002060"/>
                </a:solidFill>
              </a:rPr>
              <a:t> demonstrated </a:t>
            </a:r>
            <a:r>
              <a:rPr lang="en-GB" sz="2500" b="1" dirty="0">
                <a:solidFill>
                  <a:srgbClr val="002060"/>
                </a:solidFill>
              </a:rPr>
              <a:t>superior predictive accuracy</a:t>
            </a:r>
            <a:r>
              <a:rPr lang="en-GB" sz="2500" dirty="0">
                <a:solidFill>
                  <a:srgbClr val="002060"/>
                </a:solidFill>
              </a:rPr>
              <a:t> over traditional models, particularly in identifying seagrass presence, by incorporating spatial dynamics.</a:t>
            </a:r>
          </a:p>
          <a:p>
            <a:pPr marL="342900" lvl="0" indent="-342900" algn="ctr" eaLnBrk="0" fontAlgn="base" hangingPunct="0">
              <a:spcBef>
                <a:spcPct val="0"/>
              </a:spcBef>
              <a:spcAft>
                <a:spcPct val="0"/>
              </a:spcAft>
              <a:buFont typeface="Arial" panose="020B0604020202020204" pitchFamily="34" charset="0"/>
              <a:buChar char="•"/>
            </a:pPr>
            <a:r>
              <a:rPr lang="en-US" altLang="en-US" sz="2500" dirty="0">
                <a:solidFill>
                  <a:srgbClr val="002060"/>
                </a:solidFill>
              </a:rPr>
              <a:t>This result emphasizes the importance of </a:t>
            </a:r>
            <a:r>
              <a:rPr lang="en-US" altLang="en-US" sz="2500" b="1" dirty="0">
                <a:solidFill>
                  <a:srgbClr val="002060"/>
                </a:solidFill>
              </a:rPr>
              <a:t>spatial context in improving the predictive accuracy of models. </a:t>
            </a:r>
          </a:p>
          <a:p>
            <a:pPr algn="ctr">
              <a:lnSpc>
                <a:spcPts val="3500"/>
              </a:lnSpc>
            </a:pPr>
            <a:r>
              <a:rPr lang="en-US" sz="2500" dirty="0">
                <a:solidFill>
                  <a:srgbClr val="142670"/>
                </a:solidFill>
                <a:ea typeface="Calibri (MS)"/>
                <a:cs typeface="Calibri (MS)"/>
                <a:sym typeface="Calibri (MS)"/>
              </a:rPr>
              <a:t>  </a:t>
            </a:r>
          </a:p>
        </p:txBody>
      </p:sp>
      <p:sp>
        <p:nvSpPr>
          <p:cNvPr id="17" name="TextBox 17"/>
          <p:cNvSpPr txBox="1"/>
          <p:nvPr/>
        </p:nvSpPr>
        <p:spPr>
          <a:xfrm rot="-130428">
            <a:off x="13155626" y="839914"/>
            <a:ext cx="4832437" cy="6705041"/>
          </a:xfrm>
          <a:prstGeom prst="rect">
            <a:avLst/>
          </a:prstGeom>
        </p:spPr>
        <p:txBody>
          <a:bodyPr wrap="square" lIns="0" tIns="0" rIns="0" bIns="0" rtlCol="0" anchor="t">
            <a:spAutoFit/>
          </a:bodyPr>
          <a:lstStyle/>
          <a:p>
            <a:pPr marL="0" lvl="1" algn="ctr">
              <a:lnSpc>
                <a:spcPts val="3500"/>
              </a:lnSpc>
              <a:spcBef>
                <a:spcPct val="0"/>
              </a:spcBef>
            </a:pPr>
            <a:r>
              <a:rPr lang="en-GB" sz="2500" b="1" dirty="0">
                <a:solidFill>
                  <a:srgbClr val="002060"/>
                </a:solidFill>
                <a:ea typeface="Calibri (MS) Bold"/>
                <a:cs typeface="Calibri (MS) Bold"/>
                <a:sym typeface="Calibri (MS) Bold"/>
              </a:rPr>
              <a:t>Impact on environmental applications: </a:t>
            </a:r>
          </a:p>
          <a:p>
            <a:pPr marL="342900" lvl="1" indent="-342900" algn="ctr">
              <a:lnSpc>
                <a:spcPts val="3500"/>
              </a:lnSpc>
              <a:spcBef>
                <a:spcPct val="0"/>
              </a:spcBef>
              <a:buFont typeface="Arial" panose="020B0604020202020204" pitchFamily="34" charset="0"/>
              <a:buChar char="•"/>
            </a:pPr>
            <a:r>
              <a:rPr lang="en-GB" sz="2500" dirty="0">
                <a:solidFill>
                  <a:srgbClr val="002060"/>
                </a:solidFill>
                <a:ea typeface="Calibri (MS) Bold"/>
                <a:cs typeface="Calibri (MS) Bold"/>
                <a:sym typeface="Calibri (MS) Bold"/>
              </a:rPr>
              <a:t>The </a:t>
            </a:r>
            <a:r>
              <a:rPr lang="en-GB" sz="2500" b="1" dirty="0">
                <a:solidFill>
                  <a:srgbClr val="002060"/>
                </a:solidFill>
                <a:ea typeface="Calibri (MS) Bold"/>
                <a:cs typeface="Calibri (MS) Bold"/>
                <a:sym typeface="Calibri (MS) Bold"/>
              </a:rPr>
              <a:t>graph structure </a:t>
            </a:r>
            <a:r>
              <a:rPr lang="en-GB" sz="2500" dirty="0">
                <a:solidFill>
                  <a:srgbClr val="002060"/>
                </a:solidFill>
                <a:ea typeface="Calibri (MS) Bold"/>
                <a:cs typeface="Calibri (MS) Bold"/>
                <a:sym typeface="Calibri (MS) Bold"/>
              </a:rPr>
              <a:t>allows for the </a:t>
            </a:r>
            <a:r>
              <a:rPr lang="en-GB" sz="2500" b="1" dirty="0">
                <a:solidFill>
                  <a:srgbClr val="002060"/>
                </a:solidFill>
                <a:ea typeface="Calibri (MS) Bold"/>
                <a:cs typeface="Calibri (MS) Bold"/>
                <a:sym typeface="Calibri (MS) Bold"/>
              </a:rPr>
              <a:t>integration of spatial and temporal </a:t>
            </a:r>
            <a:r>
              <a:rPr lang="en-GB" sz="2500" dirty="0">
                <a:solidFill>
                  <a:srgbClr val="002060"/>
                </a:solidFill>
                <a:ea typeface="Calibri (MS) Bold"/>
                <a:cs typeface="Calibri (MS) Bold"/>
                <a:sym typeface="Calibri (MS) Bold"/>
              </a:rPr>
              <a:t>component of the data and the </a:t>
            </a:r>
            <a:r>
              <a:rPr lang="en-GB" sz="2500" b="1" dirty="0">
                <a:solidFill>
                  <a:srgbClr val="002060"/>
                </a:solidFill>
                <a:ea typeface="Calibri (MS) Bold"/>
                <a:cs typeface="Calibri (MS) Bold"/>
                <a:sym typeface="Calibri (MS) Bold"/>
              </a:rPr>
              <a:t>domain-specific knowledge</a:t>
            </a:r>
            <a:r>
              <a:rPr lang="en-GB" sz="2500" dirty="0">
                <a:solidFill>
                  <a:srgbClr val="002060"/>
                </a:solidFill>
                <a:ea typeface="Calibri (MS) Bold"/>
                <a:cs typeface="Calibri (MS) Bold"/>
                <a:sym typeface="Calibri (MS) Bold"/>
              </a:rPr>
              <a:t>, making predictions more interpretable and accurate</a:t>
            </a:r>
          </a:p>
          <a:p>
            <a:pPr marL="342900" lvl="1" indent="-342900" algn="ctr">
              <a:lnSpc>
                <a:spcPts val="3500"/>
              </a:lnSpc>
              <a:spcBef>
                <a:spcPct val="0"/>
              </a:spcBef>
              <a:buFont typeface="Arial" panose="020B0604020202020204" pitchFamily="34" charset="0"/>
              <a:buChar char="•"/>
            </a:pPr>
            <a:r>
              <a:rPr lang="en-GB" sz="2500" dirty="0">
                <a:solidFill>
                  <a:srgbClr val="002060"/>
                </a:solidFill>
                <a:ea typeface="Calibri (MS) Bold"/>
                <a:cs typeface="Calibri (MS) Bold"/>
                <a:sym typeface="Calibri (MS) Bold"/>
              </a:rPr>
              <a:t>GNNs have proven </a:t>
            </a:r>
            <a:r>
              <a:rPr lang="en-GB" sz="2500" b="1" dirty="0">
                <a:solidFill>
                  <a:srgbClr val="002060"/>
                </a:solidFill>
                <a:ea typeface="Calibri (MS) Bold"/>
                <a:cs typeface="Calibri (MS) Bold"/>
                <a:sym typeface="Calibri (MS) Bold"/>
              </a:rPr>
              <a:t>successful</a:t>
            </a:r>
            <a:r>
              <a:rPr lang="en-GB" sz="2500" dirty="0">
                <a:solidFill>
                  <a:srgbClr val="002060"/>
                </a:solidFill>
                <a:ea typeface="Calibri (MS) Bold"/>
                <a:cs typeface="Calibri (MS) Bold"/>
                <a:sym typeface="Calibri (MS) Bold"/>
              </a:rPr>
              <a:t> in </a:t>
            </a:r>
            <a:r>
              <a:rPr lang="en-GB" sz="2500" b="1" dirty="0">
                <a:solidFill>
                  <a:srgbClr val="002060"/>
                </a:solidFill>
                <a:ea typeface="Calibri (MS) Bold"/>
                <a:cs typeface="Calibri (MS) Bold"/>
                <a:sym typeface="Calibri (MS) Bold"/>
              </a:rPr>
              <a:t>environmental contexts </a:t>
            </a:r>
            <a:r>
              <a:rPr lang="en-GB" sz="2500" dirty="0">
                <a:solidFill>
                  <a:srgbClr val="002060"/>
                </a:solidFill>
                <a:ea typeface="Calibri (MS) Bold"/>
                <a:cs typeface="Calibri (MS) Bold"/>
                <a:sym typeface="Calibri (MS) Bold"/>
              </a:rPr>
              <a:t>where processes are </a:t>
            </a:r>
            <a:r>
              <a:rPr lang="en-GB" sz="2500" b="1" dirty="0">
                <a:solidFill>
                  <a:srgbClr val="002060"/>
                </a:solidFill>
                <a:ea typeface="Calibri (MS) Bold"/>
                <a:cs typeface="Calibri (MS) Bold"/>
                <a:sym typeface="Calibri (MS) Bold"/>
              </a:rPr>
              <a:t>interconnected</a:t>
            </a:r>
            <a:r>
              <a:rPr lang="en-GB" sz="2500" dirty="0">
                <a:solidFill>
                  <a:srgbClr val="002060"/>
                </a:solidFill>
                <a:ea typeface="Calibri (MS) Bold"/>
                <a:cs typeface="Calibri (MS) Bold"/>
                <a:sym typeface="Calibri (MS) Bold"/>
              </a:rPr>
              <a:t> (e.g. urban pollution and climate forecasting) suggesting their potential for wide application in </a:t>
            </a:r>
            <a:r>
              <a:rPr lang="en-GB" sz="2500" b="1" dirty="0">
                <a:solidFill>
                  <a:srgbClr val="002060"/>
                </a:solidFill>
                <a:ea typeface="Calibri (MS) Bold"/>
                <a:cs typeface="Calibri (MS) Bold"/>
                <a:sym typeface="Calibri (MS) Bold"/>
              </a:rPr>
              <a:t>complex environmental systems</a:t>
            </a:r>
            <a:r>
              <a:rPr lang="en-GB" sz="2500" dirty="0">
                <a:solidFill>
                  <a:srgbClr val="002060"/>
                </a:solidFill>
                <a:ea typeface="Calibri (MS) Bold"/>
                <a:cs typeface="Calibri (MS) Bold"/>
                <a:sym typeface="Calibri (MS) Bold"/>
              </a:rPr>
              <a:t>.</a:t>
            </a:r>
            <a:endParaRPr lang="en-US" sz="2500" dirty="0">
              <a:solidFill>
                <a:srgbClr val="002060"/>
              </a:solidFill>
              <a:latin typeface="Calibri (MS)"/>
              <a:ea typeface="Calibri (MS)"/>
              <a:cs typeface="Calibri (MS)"/>
              <a:sym typeface="Calibri (MS)"/>
            </a:endParaRPr>
          </a:p>
        </p:txBody>
      </p:sp>
      <p:sp>
        <p:nvSpPr>
          <p:cNvPr id="20" name="Rectangle 3">
            <a:extLst>
              <a:ext uri="{FF2B5EF4-FFF2-40B4-BE49-F238E27FC236}">
                <a16:creationId xmlns:a16="http://schemas.microsoft.com/office/drawing/2014/main" id="{318DAB49-64F3-84C2-73E2-26B974713F9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4">
            <a:extLst>
              <a:ext uri="{FF2B5EF4-FFF2-40B4-BE49-F238E27FC236}">
                <a16:creationId xmlns:a16="http://schemas.microsoft.com/office/drawing/2014/main" id="{0832AA23-BA56-F8F7-86B2-8CD13A1B8E1C}"/>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27" name="Group 26">
            <a:extLst>
              <a:ext uri="{FF2B5EF4-FFF2-40B4-BE49-F238E27FC236}">
                <a16:creationId xmlns:a16="http://schemas.microsoft.com/office/drawing/2014/main" id="{35DC8E5E-6BB9-BBB4-8EDB-5D94E7E0E0F3}"/>
              </a:ext>
            </a:extLst>
          </p:cNvPr>
          <p:cNvGrpSpPr/>
          <p:nvPr/>
        </p:nvGrpSpPr>
        <p:grpSpPr>
          <a:xfrm>
            <a:off x="12448127" y="445502"/>
            <a:ext cx="1281610" cy="1222322"/>
            <a:chOff x="11516099" y="925716"/>
            <a:chExt cx="1511549" cy="1418332"/>
          </a:xfrm>
        </p:grpSpPr>
        <p:sp>
          <p:nvSpPr>
            <p:cNvPr id="26" name="Oval 25">
              <a:extLst>
                <a:ext uri="{FF2B5EF4-FFF2-40B4-BE49-F238E27FC236}">
                  <a16:creationId xmlns:a16="http://schemas.microsoft.com/office/drawing/2014/main" id="{692E940C-D2BC-09A6-00D9-2D66C0B8BCF2}"/>
                </a:ext>
              </a:extLst>
            </p:cNvPr>
            <p:cNvSpPr/>
            <p:nvPr/>
          </p:nvSpPr>
          <p:spPr>
            <a:xfrm>
              <a:off x="11516099" y="925716"/>
              <a:ext cx="1511549" cy="1418332"/>
            </a:xfrm>
            <a:prstGeom prst="ellipse">
              <a:avLst/>
            </a:prstGeom>
            <a:solidFill>
              <a:srgbClr val="7ED95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A baby flexing&#10;&#10;Description automatically generated with medium confidence">
              <a:extLst>
                <a:ext uri="{FF2B5EF4-FFF2-40B4-BE49-F238E27FC236}">
                  <a16:creationId xmlns:a16="http://schemas.microsoft.com/office/drawing/2014/main" id="{9CC2285A-6DF2-323A-C40F-4CCBAB84EB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24007" y="1065474"/>
              <a:ext cx="1138816" cy="113881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0357" y="-78464"/>
            <a:ext cx="15191168" cy="10443928"/>
          </a:xfrm>
          <a:custGeom>
            <a:avLst/>
            <a:gdLst/>
            <a:ahLst/>
            <a:cxnLst/>
            <a:rect l="l" t="t" r="r" b="b"/>
            <a:pathLst>
              <a:path w="15191168" h="10443928">
                <a:moveTo>
                  <a:pt x="0" y="0"/>
                </a:moveTo>
                <a:lnTo>
                  <a:pt x="15191168" y="0"/>
                </a:lnTo>
                <a:lnTo>
                  <a:pt x="15191168" y="10443928"/>
                </a:lnTo>
                <a:lnTo>
                  <a:pt x="0" y="10443928"/>
                </a:lnTo>
                <a:lnTo>
                  <a:pt x="0" y="0"/>
                </a:lnTo>
                <a:close/>
              </a:path>
            </a:pathLst>
          </a:custGeom>
          <a:blipFill>
            <a:blip r:embed="rId3"/>
            <a:stretch>
              <a:fillRect/>
            </a:stretch>
          </a:blipFill>
        </p:spPr>
        <p:txBody>
          <a:bodyPr/>
          <a:lstStyle/>
          <a:p>
            <a:endParaRPr lang="en-GB"/>
          </a:p>
        </p:txBody>
      </p:sp>
      <p:grpSp>
        <p:nvGrpSpPr>
          <p:cNvPr id="3" name="Group 3"/>
          <p:cNvGrpSpPr>
            <a:grpSpLocks noGrp="1" noUngrp="1" noRot="1" noMove="1" noResize="1"/>
          </p:cNvGrpSpPr>
          <p:nvPr/>
        </p:nvGrpSpPr>
        <p:grpSpPr>
          <a:xfrm>
            <a:off x="-3173610" y="-977613"/>
            <a:ext cx="16692416" cy="12242227"/>
            <a:chOff x="0" y="0"/>
            <a:chExt cx="1108262" cy="812800"/>
          </a:xfrm>
        </p:grpSpPr>
        <p:sp>
          <p:nvSpPr>
            <p:cNvPr id="4" name="Freeform 4"/>
            <p:cNvSpPr>
              <a:spLocks noGrp="1" noRot="1" noMove="1" noResize="1" noEditPoints="1" noAdjustHandles="1" noChangeArrowheads="1" noChangeShapeType="1"/>
            </p:cNvSpPr>
            <p:nvPr/>
          </p:nvSpPr>
          <p:spPr>
            <a:xfrm>
              <a:off x="0" y="0"/>
              <a:ext cx="1108262" cy="812800"/>
            </a:xfrm>
            <a:custGeom>
              <a:avLst/>
              <a:gdLst/>
              <a:ahLst/>
              <a:cxnLst/>
              <a:rect l="l" t="t" r="r" b="b"/>
              <a:pathLst>
                <a:path w="1108262" h="812800">
                  <a:moveTo>
                    <a:pt x="554131" y="0"/>
                  </a:moveTo>
                  <a:cubicBezTo>
                    <a:pt x="248093" y="0"/>
                    <a:pt x="0" y="181951"/>
                    <a:pt x="0" y="406400"/>
                  </a:cubicBezTo>
                  <a:cubicBezTo>
                    <a:pt x="0" y="630849"/>
                    <a:pt x="248093" y="812800"/>
                    <a:pt x="554131" y="812800"/>
                  </a:cubicBezTo>
                  <a:cubicBezTo>
                    <a:pt x="860169" y="812800"/>
                    <a:pt x="1108262" y="630849"/>
                    <a:pt x="1108262" y="406400"/>
                  </a:cubicBezTo>
                  <a:cubicBezTo>
                    <a:pt x="1108262" y="181951"/>
                    <a:pt x="860169" y="0"/>
                    <a:pt x="554131" y="0"/>
                  </a:cubicBezTo>
                  <a:close/>
                </a:path>
              </a:pathLst>
            </a:custGeom>
            <a:solidFill>
              <a:srgbClr val="FFFFFF"/>
            </a:solidFill>
          </p:spPr>
          <p:txBody>
            <a:bodyPr/>
            <a:lstStyle/>
            <a:p>
              <a:endParaRPr lang="en-GB"/>
            </a:p>
          </p:txBody>
        </p:sp>
        <p:sp>
          <p:nvSpPr>
            <p:cNvPr id="5" name="TextBox 5"/>
            <p:cNvSpPr txBox="1">
              <a:spLocks noGrp="1" noRot="1" noMove="1" noResize="1" noEditPoints="1" noAdjustHandles="1" noChangeArrowheads="1" noChangeShapeType="1"/>
            </p:cNvSpPr>
            <p:nvPr/>
          </p:nvSpPr>
          <p:spPr>
            <a:xfrm>
              <a:off x="103900" y="38100"/>
              <a:ext cx="900463"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03369" y="4305300"/>
            <a:ext cx="2086091" cy="20860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GB"/>
            </a:p>
          </p:txBody>
        </p:sp>
      </p:grpSp>
      <p:grpSp>
        <p:nvGrpSpPr>
          <p:cNvPr id="11" name="Group 11"/>
          <p:cNvGrpSpPr/>
          <p:nvPr/>
        </p:nvGrpSpPr>
        <p:grpSpPr>
          <a:xfrm>
            <a:off x="3946310" y="4305300"/>
            <a:ext cx="2086091" cy="208609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n-GB"/>
            </a:p>
          </p:txBody>
        </p:sp>
      </p:grpSp>
      <p:grpSp>
        <p:nvGrpSpPr>
          <p:cNvPr id="13" name="Group 13"/>
          <p:cNvGrpSpPr/>
          <p:nvPr/>
        </p:nvGrpSpPr>
        <p:grpSpPr>
          <a:xfrm>
            <a:off x="6789251" y="4305300"/>
            <a:ext cx="2086091" cy="208609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n-GB"/>
            </a:p>
          </p:txBody>
        </p:sp>
      </p:grpSp>
      <p:grpSp>
        <p:nvGrpSpPr>
          <p:cNvPr id="15" name="Group 15"/>
          <p:cNvGrpSpPr/>
          <p:nvPr/>
        </p:nvGrpSpPr>
        <p:grpSpPr>
          <a:xfrm>
            <a:off x="9627817" y="4305300"/>
            <a:ext cx="2086091" cy="2086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txBody>
            <a:bodyPr/>
            <a:lstStyle/>
            <a:p>
              <a:endParaRPr lang="en-GB"/>
            </a:p>
          </p:txBody>
        </p:sp>
      </p:grpSp>
      <p:sp>
        <p:nvSpPr>
          <p:cNvPr id="17" name="Freeform 17"/>
          <p:cNvSpPr/>
          <p:nvPr/>
        </p:nvSpPr>
        <p:spPr>
          <a:xfrm>
            <a:off x="3630404" y="2171700"/>
            <a:ext cx="5339931" cy="1359255"/>
          </a:xfrm>
          <a:custGeom>
            <a:avLst/>
            <a:gdLst/>
            <a:ahLst/>
            <a:cxnLst/>
            <a:rect l="l" t="t" r="r" b="b"/>
            <a:pathLst>
              <a:path w="5339931" h="1359255">
                <a:moveTo>
                  <a:pt x="0" y="0"/>
                </a:moveTo>
                <a:lnTo>
                  <a:pt x="5339931" y="0"/>
                </a:lnTo>
                <a:lnTo>
                  <a:pt x="5339931" y="1359255"/>
                </a:lnTo>
                <a:lnTo>
                  <a:pt x="0" y="13592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Freeform 18"/>
          <p:cNvSpPr/>
          <p:nvPr/>
        </p:nvSpPr>
        <p:spPr>
          <a:xfrm>
            <a:off x="1103368" y="9639300"/>
            <a:ext cx="496831" cy="457200"/>
          </a:xfrm>
          <a:custGeom>
            <a:avLst/>
            <a:gdLst/>
            <a:ahLst/>
            <a:cxnLst/>
            <a:rect l="l" t="t" r="r" b="b"/>
            <a:pathLst>
              <a:path w="564212" h="564212">
                <a:moveTo>
                  <a:pt x="0" y="0"/>
                </a:moveTo>
                <a:lnTo>
                  <a:pt x="564211" y="0"/>
                </a:lnTo>
                <a:lnTo>
                  <a:pt x="564211" y="564211"/>
                </a:lnTo>
                <a:lnTo>
                  <a:pt x="0" y="5642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9" name="TextBox 19"/>
          <p:cNvSpPr txBox="1"/>
          <p:nvPr/>
        </p:nvSpPr>
        <p:spPr>
          <a:xfrm>
            <a:off x="1103369" y="647700"/>
            <a:ext cx="10394002" cy="923330"/>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69" normalizeH="0" baseline="0" noProof="0" dirty="0">
                <a:ln>
                  <a:noFill/>
                </a:ln>
                <a:solidFill>
                  <a:srgbClr val="142670"/>
                </a:solidFill>
                <a:effectLst/>
                <a:uLnTx/>
                <a:uFillTx/>
                <a:latin typeface="Calibri (MS)"/>
                <a:ea typeface="Calibri (MS)"/>
                <a:cs typeface="Calibri (MS)"/>
                <a:sym typeface="Calibri (MS)"/>
              </a:rPr>
              <a:t>EGI2024: Processing Research Data with Artificial Intelligence and Machine Learning</a:t>
            </a:r>
          </a:p>
          <a:p>
            <a:pPr marL="0" marR="0" lvl="0" indent="0" algn="ctr" defTabSz="914400" rtl="0" eaLnBrk="1" fontAlgn="auto" latinLnBrk="0" hangingPunct="1">
              <a:spcBef>
                <a:spcPct val="0"/>
              </a:spcBef>
              <a:spcAft>
                <a:spcPts val="0"/>
              </a:spcAft>
              <a:buClrTx/>
              <a:buSzTx/>
              <a:buFontTx/>
              <a:buNone/>
              <a:tabLst/>
              <a:defRPr/>
            </a:pPr>
            <a:r>
              <a:rPr kumimoji="0" lang="en-US" sz="2000" b="0" i="0" u="none" strike="noStrike" kern="1200" cap="none" spc="0" normalizeH="0" baseline="0" noProof="0" dirty="0">
                <a:ln>
                  <a:noFill/>
                </a:ln>
                <a:solidFill>
                  <a:srgbClr val="142670"/>
                </a:solidFill>
                <a:effectLst/>
                <a:uLnTx/>
                <a:uFillTx/>
                <a:latin typeface="Calibri (MS)"/>
                <a:ea typeface="Calibri (MS)"/>
                <a:cs typeface="Calibri (MS)"/>
                <a:sym typeface="Calibri (MS)"/>
              </a:rPr>
              <a:t>Exploring the Potential of Graph Neural Networks to Predict the State of Seagrasses Ecosystem in Italian Seas</a:t>
            </a:r>
          </a:p>
        </p:txBody>
      </p:sp>
      <p:sp>
        <p:nvSpPr>
          <p:cNvPr id="20" name="TextBox 20"/>
          <p:cNvSpPr txBox="1"/>
          <p:nvPr/>
        </p:nvSpPr>
        <p:spPr>
          <a:xfrm>
            <a:off x="1103369" y="6453621"/>
            <a:ext cx="1993464" cy="854710"/>
          </a:xfrm>
          <a:prstGeom prst="rect">
            <a:avLst/>
          </a:prstGeom>
        </p:spPr>
        <p:txBody>
          <a:bodyPr lIns="0" tIns="0" rIns="0" bIns="0" rtlCol="0" anchor="t">
            <a:spAutoFit/>
          </a:bodyPr>
          <a:lstStyle/>
          <a:p>
            <a:pPr algn="ctr">
              <a:lnSpc>
                <a:spcPts val="3079"/>
              </a:lnSpc>
            </a:pPr>
            <a:r>
              <a:rPr lang="en-US" sz="2799" spc="-69">
                <a:solidFill>
                  <a:srgbClr val="142670"/>
                </a:solidFill>
                <a:latin typeface="Calibri (MS)"/>
                <a:ea typeface="Calibri (MS)"/>
                <a:cs typeface="Calibri (MS)"/>
                <a:sym typeface="Calibri (MS)"/>
              </a:rPr>
              <a:t>Angelica </a:t>
            </a:r>
          </a:p>
          <a:p>
            <a:pPr algn="ctr">
              <a:lnSpc>
                <a:spcPts val="3079"/>
              </a:lnSpc>
            </a:pPr>
            <a:r>
              <a:rPr lang="en-US" sz="2799" spc="-69">
                <a:solidFill>
                  <a:srgbClr val="142670"/>
                </a:solidFill>
                <a:latin typeface="Calibri (MS)"/>
                <a:ea typeface="Calibri (MS)"/>
                <a:cs typeface="Calibri (MS)"/>
                <a:sym typeface="Calibri (MS)"/>
              </a:rPr>
              <a:t>Bianconi</a:t>
            </a:r>
            <a:r>
              <a:rPr lang="en-US" sz="2799" b="1" spc="-69">
                <a:solidFill>
                  <a:srgbClr val="142670"/>
                </a:solidFill>
                <a:latin typeface="Calibri (MS) Bold"/>
                <a:ea typeface="Calibri (MS) Bold"/>
                <a:cs typeface="Calibri (MS) Bold"/>
                <a:sym typeface="Calibri (MS) Bold"/>
              </a:rPr>
              <a:t> </a:t>
            </a:r>
          </a:p>
        </p:txBody>
      </p:sp>
      <p:sp>
        <p:nvSpPr>
          <p:cNvPr id="21" name="TextBox 21"/>
          <p:cNvSpPr txBox="1"/>
          <p:nvPr/>
        </p:nvSpPr>
        <p:spPr>
          <a:xfrm>
            <a:off x="3992623" y="6453621"/>
            <a:ext cx="1993464" cy="854710"/>
          </a:xfrm>
          <a:prstGeom prst="rect">
            <a:avLst/>
          </a:prstGeom>
        </p:spPr>
        <p:txBody>
          <a:bodyPr lIns="0" tIns="0" rIns="0" bIns="0" rtlCol="0" anchor="t">
            <a:spAutoFit/>
          </a:bodyPr>
          <a:lstStyle/>
          <a:p>
            <a:pPr algn="ctr">
              <a:lnSpc>
                <a:spcPts val="3079"/>
              </a:lnSpc>
            </a:pPr>
            <a:r>
              <a:rPr lang="en-US" sz="2799" spc="-69">
                <a:solidFill>
                  <a:srgbClr val="142670"/>
                </a:solidFill>
                <a:latin typeface="Calibri (MS)"/>
                <a:ea typeface="Calibri (MS)"/>
                <a:cs typeface="Calibri (MS)"/>
                <a:sym typeface="Calibri (MS)"/>
              </a:rPr>
              <a:t>Sebastiano</a:t>
            </a:r>
          </a:p>
          <a:p>
            <a:pPr algn="ctr">
              <a:lnSpc>
                <a:spcPts val="3079"/>
              </a:lnSpc>
            </a:pPr>
            <a:r>
              <a:rPr lang="en-US" sz="2799" spc="-69">
                <a:solidFill>
                  <a:srgbClr val="142670"/>
                </a:solidFill>
                <a:latin typeface="Calibri (MS)"/>
                <a:ea typeface="Calibri (MS)"/>
                <a:cs typeface="Calibri (MS)"/>
                <a:sym typeface="Calibri (MS)"/>
              </a:rPr>
              <a:t>Vascon</a:t>
            </a:r>
          </a:p>
        </p:txBody>
      </p:sp>
      <p:sp>
        <p:nvSpPr>
          <p:cNvPr id="22" name="TextBox 22"/>
          <p:cNvSpPr txBox="1"/>
          <p:nvPr/>
        </p:nvSpPr>
        <p:spPr>
          <a:xfrm>
            <a:off x="6835565" y="6453621"/>
            <a:ext cx="1993464" cy="854710"/>
          </a:xfrm>
          <a:prstGeom prst="rect">
            <a:avLst/>
          </a:prstGeom>
        </p:spPr>
        <p:txBody>
          <a:bodyPr lIns="0" tIns="0" rIns="0" bIns="0" rtlCol="0" anchor="t">
            <a:spAutoFit/>
          </a:bodyPr>
          <a:lstStyle/>
          <a:p>
            <a:pPr algn="ctr">
              <a:lnSpc>
                <a:spcPts val="3079"/>
              </a:lnSpc>
            </a:pPr>
            <a:r>
              <a:rPr lang="en-US" sz="2799" spc="-69">
                <a:solidFill>
                  <a:srgbClr val="142670"/>
                </a:solidFill>
                <a:latin typeface="Calibri (MS)"/>
                <a:ea typeface="Calibri (MS)"/>
                <a:cs typeface="Calibri (MS)"/>
                <a:sym typeface="Calibri (MS)"/>
              </a:rPr>
              <a:t>Elisa</a:t>
            </a:r>
          </a:p>
          <a:p>
            <a:pPr algn="ctr">
              <a:lnSpc>
                <a:spcPts val="3079"/>
              </a:lnSpc>
            </a:pPr>
            <a:r>
              <a:rPr lang="en-US" sz="2799" spc="-69">
                <a:solidFill>
                  <a:srgbClr val="142670"/>
                </a:solidFill>
                <a:latin typeface="Calibri (MS)"/>
                <a:ea typeface="Calibri (MS)"/>
                <a:cs typeface="Calibri (MS)"/>
                <a:sym typeface="Calibri (MS)"/>
              </a:rPr>
              <a:t>Furlan</a:t>
            </a:r>
          </a:p>
        </p:txBody>
      </p:sp>
      <p:sp>
        <p:nvSpPr>
          <p:cNvPr id="23" name="TextBox 23"/>
          <p:cNvSpPr txBox="1"/>
          <p:nvPr/>
        </p:nvSpPr>
        <p:spPr>
          <a:xfrm>
            <a:off x="9724378" y="6453621"/>
            <a:ext cx="1993464" cy="854710"/>
          </a:xfrm>
          <a:prstGeom prst="rect">
            <a:avLst/>
          </a:prstGeom>
        </p:spPr>
        <p:txBody>
          <a:bodyPr lIns="0" tIns="0" rIns="0" bIns="0" rtlCol="0" anchor="t">
            <a:spAutoFit/>
          </a:bodyPr>
          <a:lstStyle/>
          <a:p>
            <a:pPr algn="ctr">
              <a:lnSpc>
                <a:spcPts val="3079"/>
              </a:lnSpc>
            </a:pPr>
            <a:r>
              <a:rPr lang="en-US" sz="2799" spc="-69">
                <a:solidFill>
                  <a:srgbClr val="142670"/>
                </a:solidFill>
                <a:latin typeface="Calibri (MS)"/>
                <a:ea typeface="Calibri (MS)"/>
                <a:cs typeface="Calibri (MS)"/>
                <a:sym typeface="Calibri (MS)"/>
              </a:rPr>
              <a:t>Andrea</a:t>
            </a:r>
          </a:p>
          <a:p>
            <a:pPr algn="ctr">
              <a:lnSpc>
                <a:spcPts val="3079"/>
              </a:lnSpc>
            </a:pPr>
            <a:r>
              <a:rPr lang="en-US" sz="2799" spc="-69">
                <a:solidFill>
                  <a:srgbClr val="142670"/>
                </a:solidFill>
                <a:latin typeface="Calibri (MS)"/>
                <a:ea typeface="Calibri (MS)"/>
                <a:cs typeface="Calibri (MS)"/>
                <a:sym typeface="Calibri (MS)"/>
              </a:rPr>
              <a:t>Critto</a:t>
            </a:r>
          </a:p>
        </p:txBody>
      </p:sp>
      <p:sp>
        <p:nvSpPr>
          <p:cNvPr id="24" name="TextBox 24"/>
          <p:cNvSpPr txBox="1"/>
          <p:nvPr/>
        </p:nvSpPr>
        <p:spPr>
          <a:xfrm>
            <a:off x="1103368" y="9669147"/>
            <a:ext cx="4395921" cy="359073"/>
          </a:xfrm>
          <a:prstGeom prst="rect">
            <a:avLst/>
          </a:prstGeom>
        </p:spPr>
        <p:txBody>
          <a:bodyPr lIns="0" tIns="0" rIns="0" bIns="0" rtlCol="0" anchor="t">
            <a:spAutoFit/>
          </a:bodyPr>
          <a:lstStyle/>
          <a:p>
            <a:pPr algn="ctr">
              <a:lnSpc>
                <a:spcPts val="2750"/>
              </a:lnSpc>
            </a:pPr>
            <a:r>
              <a:rPr lang="en-US" sz="2500" spc="-62" dirty="0">
                <a:solidFill>
                  <a:srgbClr val="142670"/>
                </a:solidFill>
                <a:latin typeface="Calibri (MS)"/>
                <a:ea typeface="Calibri (MS)"/>
                <a:cs typeface="Calibri (MS)"/>
                <a:sym typeface="Calibri (MS)"/>
              </a:rPr>
              <a:t>angelica.bianconi@cmcc.it</a:t>
            </a:r>
          </a:p>
        </p:txBody>
      </p:sp>
      <p:grpSp>
        <p:nvGrpSpPr>
          <p:cNvPr id="30" name="Group 29">
            <a:extLst>
              <a:ext uri="{FF2B5EF4-FFF2-40B4-BE49-F238E27FC236}">
                <a16:creationId xmlns:a16="http://schemas.microsoft.com/office/drawing/2014/main" id="{06A3EECE-AB50-164B-85E8-A908B55339C0}"/>
              </a:ext>
            </a:extLst>
          </p:cNvPr>
          <p:cNvGrpSpPr/>
          <p:nvPr/>
        </p:nvGrpSpPr>
        <p:grpSpPr>
          <a:xfrm>
            <a:off x="914400" y="7581900"/>
            <a:ext cx="6693709" cy="1909840"/>
            <a:chOff x="914400" y="7958060"/>
            <a:chExt cx="6693709" cy="1909840"/>
          </a:xfrm>
        </p:grpSpPr>
        <p:sp>
          <p:nvSpPr>
            <p:cNvPr id="31" name="Freeform 6">
              <a:extLst>
                <a:ext uri="{FF2B5EF4-FFF2-40B4-BE49-F238E27FC236}">
                  <a16:creationId xmlns:a16="http://schemas.microsoft.com/office/drawing/2014/main" id="{C7AE7CA0-DE5D-0C32-9172-E8701735CEE9}"/>
                </a:ext>
              </a:extLst>
            </p:cNvPr>
            <p:cNvSpPr/>
            <p:nvPr/>
          </p:nvSpPr>
          <p:spPr>
            <a:xfrm>
              <a:off x="914400" y="7958060"/>
              <a:ext cx="2538666" cy="1852076"/>
            </a:xfrm>
            <a:custGeom>
              <a:avLst/>
              <a:gdLst/>
              <a:ahLst/>
              <a:cxnLst/>
              <a:rect l="l" t="t" r="r" b="b"/>
              <a:pathLst>
                <a:path w="2076249" h="1391087">
                  <a:moveTo>
                    <a:pt x="0" y="0"/>
                  </a:moveTo>
                  <a:lnTo>
                    <a:pt x="2076249" y="0"/>
                  </a:lnTo>
                  <a:lnTo>
                    <a:pt x="2076249" y="1391087"/>
                  </a:lnTo>
                  <a:lnTo>
                    <a:pt x="0" y="1391087"/>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7">
              <a:extLst>
                <a:ext uri="{FF2B5EF4-FFF2-40B4-BE49-F238E27FC236}">
                  <a16:creationId xmlns:a16="http://schemas.microsoft.com/office/drawing/2014/main" id="{F73D59BF-8827-CCCA-CB8B-09BBF67049F5}"/>
                </a:ext>
              </a:extLst>
            </p:cNvPr>
            <p:cNvSpPr/>
            <p:nvPr/>
          </p:nvSpPr>
          <p:spPr>
            <a:xfrm>
              <a:off x="3453066" y="7958060"/>
              <a:ext cx="2642240" cy="1009639"/>
            </a:xfrm>
            <a:custGeom>
              <a:avLst/>
              <a:gdLst/>
              <a:ahLst/>
              <a:cxnLst/>
              <a:rect l="l" t="t" r="r" b="b"/>
              <a:pathLst>
                <a:path w="2160957" h="758336">
                  <a:moveTo>
                    <a:pt x="0" y="0"/>
                  </a:moveTo>
                  <a:lnTo>
                    <a:pt x="2160957" y="0"/>
                  </a:lnTo>
                  <a:lnTo>
                    <a:pt x="2160957" y="758336"/>
                  </a:lnTo>
                  <a:lnTo>
                    <a:pt x="0" y="75833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8">
              <a:extLst>
                <a:ext uri="{FF2B5EF4-FFF2-40B4-BE49-F238E27FC236}">
                  <a16:creationId xmlns:a16="http://schemas.microsoft.com/office/drawing/2014/main" id="{BF5C0E57-2F7B-A6CA-D92C-C0844E2B89D0}"/>
                </a:ext>
              </a:extLst>
            </p:cNvPr>
            <p:cNvSpPr/>
            <p:nvPr/>
          </p:nvSpPr>
          <p:spPr>
            <a:xfrm>
              <a:off x="3579373" y="8884099"/>
              <a:ext cx="2910819" cy="983801"/>
            </a:xfrm>
            <a:custGeom>
              <a:avLst/>
              <a:gdLst/>
              <a:ahLst/>
              <a:cxnLst/>
              <a:rect l="l" t="t" r="r" b="b"/>
              <a:pathLst>
                <a:path w="2380614" h="738929">
                  <a:moveTo>
                    <a:pt x="0" y="0"/>
                  </a:moveTo>
                  <a:lnTo>
                    <a:pt x="2380614" y="0"/>
                  </a:lnTo>
                  <a:lnTo>
                    <a:pt x="2380614" y="738929"/>
                  </a:lnTo>
                  <a:lnTo>
                    <a:pt x="0" y="738929"/>
                  </a:lnTo>
                  <a:lnTo>
                    <a:pt x="0" y="0"/>
                  </a:lnTo>
                  <a:close/>
                </a:path>
              </a:pathLst>
            </a:custGeom>
            <a:blipFill>
              <a:blip r:embed="rId14"/>
              <a:stretch>
                <a:fillRect l="-40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descr="A logo with a hand and birds&#10;&#10;Description automatically generated">
              <a:extLst>
                <a:ext uri="{FF2B5EF4-FFF2-40B4-BE49-F238E27FC236}">
                  <a16:creationId xmlns:a16="http://schemas.microsoft.com/office/drawing/2014/main" id="{D3A22915-BAFD-5912-2004-F169F76FA6B1}"/>
                </a:ext>
              </a:extLst>
            </p:cNvPr>
            <p:cNvPicPr>
              <a:picLocks noChangeAspect="1"/>
            </p:cNvPicPr>
            <p:nvPr/>
          </p:nvPicPr>
          <p:blipFill>
            <a:blip r:embed="rId15" cstate="print">
              <a:extLst>
                <a:ext uri="{28A0092B-C50C-407E-A947-70E740481C1C}">
                  <a14:useLocalDpi xmlns:a14="http://schemas.microsoft.com/office/drawing/2010/main" val="0"/>
                </a:ext>
              </a:extLst>
            </a:blip>
            <a:srcRect l="15992" r="15396"/>
            <a:stretch/>
          </p:blipFill>
          <p:spPr>
            <a:xfrm>
              <a:off x="6337356" y="8015823"/>
              <a:ext cx="1270753" cy="1852077"/>
            </a:xfrm>
            <a:prstGeom prst="rect">
              <a:avLst/>
            </a:prstGeom>
          </p:spPr>
        </p:pic>
      </p:grpSp>
      <p:grpSp>
        <p:nvGrpSpPr>
          <p:cNvPr id="35" name="Group 34">
            <a:extLst>
              <a:ext uri="{FF2B5EF4-FFF2-40B4-BE49-F238E27FC236}">
                <a16:creationId xmlns:a16="http://schemas.microsoft.com/office/drawing/2014/main" id="{390628A1-D60A-7768-5E04-00A42F132E03}"/>
              </a:ext>
            </a:extLst>
          </p:cNvPr>
          <p:cNvGrpSpPr/>
          <p:nvPr/>
        </p:nvGrpSpPr>
        <p:grpSpPr>
          <a:xfrm>
            <a:off x="13411201" y="9410700"/>
            <a:ext cx="4652406" cy="761727"/>
            <a:chOff x="14230273" y="9563373"/>
            <a:chExt cx="3833333" cy="609054"/>
          </a:xfrm>
        </p:grpSpPr>
        <p:pic>
          <p:nvPicPr>
            <p:cNvPr id="36" name="Google Shape;95;p13">
              <a:extLst>
                <a:ext uri="{FF2B5EF4-FFF2-40B4-BE49-F238E27FC236}">
                  <a16:creationId xmlns:a16="http://schemas.microsoft.com/office/drawing/2014/main" id="{6A69FDFF-3A72-49AF-E943-659413F1CA0C}"/>
                </a:ext>
              </a:extLst>
            </p:cNvPr>
            <p:cNvPicPr preferRelativeResize="0"/>
            <p:nvPr/>
          </p:nvPicPr>
          <p:blipFill rotWithShape="1">
            <a:blip r:embed="rId16">
              <a:alphaModFix/>
            </a:blip>
            <a:srcRect/>
            <a:stretch/>
          </p:blipFill>
          <p:spPr>
            <a:xfrm flipH="1">
              <a:off x="17150025" y="9563373"/>
              <a:ext cx="913581" cy="609054"/>
            </a:xfrm>
            <a:prstGeom prst="rect">
              <a:avLst/>
            </a:prstGeom>
            <a:noFill/>
            <a:ln>
              <a:noFill/>
            </a:ln>
          </p:spPr>
        </p:pic>
        <p:sp>
          <p:nvSpPr>
            <p:cNvPr id="37" name="Google Shape;96;p13">
              <a:extLst>
                <a:ext uri="{FF2B5EF4-FFF2-40B4-BE49-F238E27FC236}">
                  <a16:creationId xmlns:a16="http://schemas.microsoft.com/office/drawing/2014/main" id="{FDA9CC1C-51CF-ED2C-AB14-5F55CB617810}"/>
                </a:ext>
              </a:extLst>
            </p:cNvPr>
            <p:cNvSpPr txBox="1"/>
            <p:nvPr/>
          </p:nvSpPr>
          <p:spPr>
            <a:xfrm>
              <a:off x="14230273" y="9614196"/>
              <a:ext cx="2919752" cy="44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dirty="0">
                  <a:solidFill>
                    <a:schemeClr val="bg1"/>
                  </a:solidFill>
                  <a:latin typeface="Calibri"/>
                  <a:ea typeface="Calibri"/>
                  <a:cs typeface="Calibri"/>
                  <a:sym typeface="Calibri"/>
                </a:rPr>
                <a:t>This </a:t>
              </a:r>
              <a:r>
                <a:rPr lang="fr-FR" sz="1000" dirty="0" err="1">
                  <a:solidFill>
                    <a:schemeClr val="bg1"/>
                  </a:solidFill>
                  <a:latin typeface="Calibri"/>
                  <a:ea typeface="Calibri"/>
                  <a:cs typeface="Calibri"/>
                  <a:sym typeface="Calibri"/>
                </a:rPr>
                <a:t>project</a:t>
              </a:r>
              <a:r>
                <a:rPr lang="fr-FR" sz="1000" dirty="0">
                  <a:solidFill>
                    <a:schemeClr val="bg1"/>
                  </a:solidFill>
                  <a:latin typeface="Calibri"/>
                  <a:ea typeface="Calibri"/>
                  <a:cs typeface="Calibri"/>
                  <a:sym typeface="Calibri"/>
                </a:rPr>
                <a:t> has </a:t>
              </a:r>
              <a:r>
                <a:rPr lang="fr-FR" sz="1000" dirty="0" err="1">
                  <a:solidFill>
                    <a:schemeClr val="bg1"/>
                  </a:solidFill>
                  <a:latin typeface="Calibri"/>
                  <a:ea typeface="Calibri"/>
                  <a:cs typeface="Calibri"/>
                  <a:sym typeface="Calibri"/>
                </a:rPr>
                <a:t>received</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funding</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from</a:t>
              </a:r>
              <a:r>
                <a:rPr lang="fr-FR" sz="1000" dirty="0">
                  <a:solidFill>
                    <a:schemeClr val="bg1"/>
                  </a:solidFill>
                  <a:latin typeface="Calibri"/>
                  <a:ea typeface="Calibri"/>
                  <a:cs typeface="Calibri"/>
                  <a:sym typeface="Calibri"/>
                </a:rPr>
                <a:t> the </a:t>
              </a:r>
              <a:r>
                <a:rPr lang="fr-FR" sz="1000" dirty="0" err="1">
                  <a:solidFill>
                    <a:schemeClr val="bg1"/>
                  </a:solidFill>
                  <a:latin typeface="Calibri"/>
                  <a:ea typeface="Calibri"/>
                  <a:cs typeface="Calibri"/>
                  <a:sym typeface="Calibri"/>
                </a:rPr>
                <a:t>European</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Union’s</a:t>
              </a:r>
              <a:r>
                <a:rPr lang="fr-FR" sz="1000" dirty="0">
                  <a:solidFill>
                    <a:schemeClr val="bg1"/>
                  </a:solidFill>
                  <a:latin typeface="Calibri"/>
                  <a:ea typeface="Calibri"/>
                  <a:cs typeface="Calibri"/>
                  <a:sym typeface="Calibri"/>
                </a:rPr>
                <a:t> Horizon 2020 </a:t>
              </a:r>
              <a:r>
                <a:rPr lang="fr-FR" sz="1000" dirty="0" err="1">
                  <a:solidFill>
                    <a:schemeClr val="bg1"/>
                  </a:solidFill>
                  <a:latin typeface="Calibri"/>
                  <a:ea typeface="Calibri"/>
                  <a:cs typeface="Calibri"/>
                  <a:sym typeface="Calibri"/>
                </a:rPr>
                <a:t>research</a:t>
              </a:r>
              <a:r>
                <a:rPr lang="fr-FR" sz="1000" dirty="0">
                  <a:solidFill>
                    <a:schemeClr val="bg1"/>
                  </a:solidFill>
                  <a:latin typeface="Calibri"/>
                  <a:ea typeface="Calibri"/>
                  <a:cs typeface="Calibri"/>
                  <a:sym typeface="Calibri"/>
                </a:rPr>
                <a:t> and innovation programme </a:t>
              </a:r>
              <a:r>
                <a:rPr lang="fr-FR" sz="1000" dirty="0" err="1">
                  <a:solidFill>
                    <a:schemeClr val="bg1"/>
                  </a:solidFill>
                  <a:latin typeface="Calibri"/>
                  <a:ea typeface="Calibri"/>
                  <a:cs typeface="Calibri"/>
                  <a:sym typeface="Calibri"/>
                </a:rPr>
                <a:t>under</a:t>
              </a:r>
              <a:r>
                <a:rPr lang="fr-FR" sz="1000" dirty="0">
                  <a:solidFill>
                    <a:schemeClr val="bg1"/>
                  </a:solidFill>
                  <a:latin typeface="Calibri"/>
                  <a:ea typeface="Calibri"/>
                  <a:cs typeface="Calibri"/>
                  <a:sym typeface="Calibri"/>
                </a:rPr>
                <a:t> </a:t>
              </a:r>
              <a:r>
                <a:rPr lang="fr-FR" sz="1000" dirty="0" err="1">
                  <a:solidFill>
                    <a:schemeClr val="bg1"/>
                  </a:solidFill>
                  <a:latin typeface="Calibri"/>
                  <a:ea typeface="Calibri"/>
                  <a:cs typeface="Calibri"/>
                  <a:sym typeface="Calibri"/>
                </a:rPr>
                <a:t>grant</a:t>
              </a:r>
              <a:r>
                <a:rPr lang="fr-FR" sz="1000" dirty="0">
                  <a:solidFill>
                    <a:schemeClr val="bg1"/>
                  </a:solidFill>
                  <a:latin typeface="Calibri"/>
                  <a:ea typeface="Calibri"/>
                  <a:cs typeface="Calibri"/>
                  <a:sym typeface="Calibri"/>
                </a:rPr>
                <a:t> agreement No 869710</a:t>
              </a:r>
              <a:endParaRPr dirty="0">
                <a:solidFill>
                  <a:schemeClr val="bg1"/>
                </a:solidFill>
              </a:endParaRPr>
            </a:p>
          </p:txBody>
        </p:sp>
      </p:grpSp>
      <p:pic>
        <p:nvPicPr>
          <p:cNvPr id="25" name="Picture 24" descr="A qr code on a white background&#10;&#10;Description automatically generated">
            <a:extLst>
              <a:ext uri="{FF2B5EF4-FFF2-40B4-BE49-F238E27FC236}">
                <a16:creationId xmlns:a16="http://schemas.microsoft.com/office/drawing/2014/main" id="{A408FEE3-B6A9-95C4-0A91-BD0B55AA2F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96200" y="7534759"/>
            <a:ext cx="2230006" cy="2121414"/>
          </a:xfrm>
          <a:prstGeom prst="rect">
            <a:avLst/>
          </a:prstGeom>
        </p:spPr>
      </p:pic>
      <p:pic>
        <p:nvPicPr>
          <p:cNvPr id="27" name="Graphic 26">
            <a:extLst>
              <a:ext uri="{FF2B5EF4-FFF2-40B4-BE49-F238E27FC236}">
                <a16:creationId xmlns:a16="http://schemas.microsoft.com/office/drawing/2014/main" id="{020C21A5-4BCA-F3AE-4CC8-6842158F4B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72400" y="9648580"/>
            <a:ext cx="1985634" cy="4722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47053" flipH="1">
            <a:off x="14095871" y="-1357523"/>
            <a:ext cx="5121687" cy="13749496"/>
          </a:xfrm>
          <a:custGeom>
            <a:avLst/>
            <a:gdLst/>
            <a:ahLst/>
            <a:cxnLst/>
            <a:rect l="l" t="t" r="r" b="b"/>
            <a:pathLst>
              <a:path w="5121687" h="13749496">
                <a:moveTo>
                  <a:pt x="5121687" y="0"/>
                </a:moveTo>
                <a:lnTo>
                  <a:pt x="0" y="0"/>
                </a:lnTo>
                <a:lnTo>
                  <a:pt x="0" y="13749496"/>
                </a:lnTo>
                <a:lnTo>
                  <a:pt x="5121687" y="13749496"/>
                </a:lnTo>
                <a:lnTo>
                  <a:pt x="512168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778062">
            <a:off x="13007776" y="6094694"/>
            <a:ext cx="1867902" cy="3306021"/>
          </a:xfrm>
          <a:custGeom>
            <a:avLst/>
            <a:gdLst/>
            <a:ahLst/>
            <a:cxnLst/>
            <a:rect l="l" t="t" r="r" b="b"/>
            <a:pathLst>
              <a:path w="1867902" h="3306021">
                <a:moveTo>
                  <a:pt x="0" y="0"/>
                </a:moveTo>
                <a:lnTo>
                  <a:pt x="1867902" y="0"/>
                </a:lnTo>
                <a:lnTo>
                  <a:pt x="1867902" y="3306021"/>
                </a:lnTo>
                <a:lnTo>
                  <a:pt x="0" y="3306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11601807" y="3584584"/>
            <a:ext cx="1620464" cy="2583348"/>
          </a:xfrm>
          <a:custGeom>
            <a:avLst/>
            <a:gdLst/>
            <a:ahLst/>
            <a:cxnLst/>
            <a:rect l="l" t="t" r="r" b="b"/>
            <a:pathLst>
              <a:path w="1620464" h="2583348">
                <a:moveTo>
                  <a:pt x="0" y="0"/>
                </a:moveTo>
                <a:lnTo>
                  <a:pt x="1620464" y="0"/>
                </a:lnTo>
                <a:lnTo>
                  <a:pt x="1620464" y="2583348"/>
                </a:lnTo>
                <a:lnTo>
                  <a:pt x="0" y="2583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5" name="Group 5"/>
          <p:cNvGrpSpPr/>
          <p:nvPr/>
        </p:nvGrpSpPr>
        <p:grpSpPr>
          <a:xfrm>
            <a:off x="10308162" y="7956173"/>
            <a:ext cx="8580311" cy="1302127"/>
            <a:chOff x="0" y="0"/>
            <a:chExt cx="11440414" cy="1736170"/>
          </a:xfrm>
        </p:grpSpPr>
        <p:grpSp>
          <p:nvGrpSpPr>
            <p:cNvPr id="6" name="Group 6"/>
            <p:cNvGrpSpPr/>
            <p:nvPr/>
          </p:nvGrpSpPr>
          <p:grpSpPr>
            <a:xfrm>
              <a:off x="0" y="0"/>
              <a:ext cx="11440414" cy="1736170"/>
              <a:chOff x="0" y="0"/>
              <a:chExt cx="16204869" cy="2459212"/>
            </a:xfrm>
          </p:grpSpPr>
          <p:sp>
            <p:nvSpPr>
              <p:cNvPr id="7" name="Freeform 7"/>
              <p:cNvSpPr/>
              <p:nvPr/>
            </p:nvSpPr>
            <p:spPr>
              <a:xfrm>
                <a:off x="-127" y="127"/>
                <a:ext cx="16204743" cy="2466197"/>
              </a:xfrm>
              <a:custGeom>
                <a:avLst/>
                <a:gdLst/>
                <a:ahLst/>
                <a:cxnLst/>
                <a:rect l="l" t="t" r="r" b="b"/>
                <a:pathLst>
                  <a:path w="16204743" h="2466197">
                    <a:moveTo>
                      <a:pt x="15803676" y="2453497"/>
                    </a:moveTo>
                    <a:cubicBezTo>
                      <a:pt x="15747795" y="2466197"/>
                      <a:pt x="15722395" y="2453497"/>
                      <a:pt x="15665245" y="2453497"/>
                    </a:cubicBezTo>
                    <a:cubicBezTo>
                      <a:pt x="15608095" y="2453497"/>
                      <a:pt x="15517037" y="2440797"/>
                      <a:pt x="15517037" y="2440797"/>
                    </a:cubicBezTo>
                    <a:lnTo>
                      <a:pt x="707771" y="2440797"/>
                    </a:lnTo>
                    <a:lnTo>
                      <a:pt x="631063" y="2428097"/>
                    </a:lnTo>
                    <a:cubicBezTo>
                      <a:pt x="631063" y="2428097"/>
                      <a:pt x="533400" y="2440797"/>
                      <a:pt x="457581" y="2428097"/>
                    </a:cubicBezTo>
                    <a:cubicBezTo>
                      <a:pt x="381762" y="2415397"/>
                      <a:pt x="296418" y="2428097"/>
                      <a:pt x="296418" y="2428097"/>
                    </a:cubicBezTo>
                    <a:cubicBezTo>
                      <a:pt x="240284" y="2428097"/>
                      <a:pt x="162814" y="2423779"/>
                      <a:pt x="119507" y="2394569"/>
                    </a:cubicBezTo>
                    <a:cubicBezTo>
                      <a:pt x="47371" y="2345928"/>
                      <a:pt x="25400" y="2275697"/>
                      <a:pt x="0" y="2169906"/>
                    </a:cubicBezTo>
                    <a:lnTo>
                      <a:pt x="0" y="1969373"/>
                    </a:lnTo>
                    <a:cubicBezTo>
                      <a:pt x="0" y="1969373"/>
                      <a:pt x="12700" y="1884410"/>
                      <a:pt x="12700" y="1826117"/>
                    </a:cubicBezTo>
                    <a:cubicBezTo>
                      <a:pt x="12700" y="1767824"/>
                      <a:pt x="0" y="1677908"/>
                      <a:pt x="0" y="167790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685694" y="0"/>
                    </a:lnTo>
                    <a:cubicBezTo>
                      <a:pt x="15785770" y="0"/>
                      <a:pt x="15854221" y="12700"/>
                      <a:pt x="15854221" y="12700"/>
                    </a:cubicBezTo>
                    <a:cubicBezTo>
                      <a:pt x="15918357" y="12700"/>
                      <a:pt x="16007130" y="36322"/>
                      <a:pt x="16065043" y="50800"/>
                    </a:cubicBezTo>
                    <a:cubicBezTo>
                      <a:pt x="16166643" y="76200"/>
                      <a:pt x="16192043" y="254000"/>
                      <a:pt x="16192043" y="350520"/>
                    </a:cubicBezTo>
                    <a:lnTo>
                      <a:pt x="16192043" y="1587103"/>
                    </a:lnTo>
                    <a:cubicBezTo>
                      <a:pt x="16192043" y="1587103"/>
                      <a:pt x="16204743" y="1955784"/>
                      <a:pt x="16204743" y="1988804"/>
                    </a:cubicBezTo>
                    <a:cubicBezTo>
                      <a:pt x="16204743" y="2021824"/>
                      <a:pt x="16182263" y="2129774"/>
                      <a:pt x="16164356" y="2176002"/>
                    </a:cubicBezTo>
                    <a:cubicBezTo>
                      <a:pt x="16139337" y="2240645"/>
                      <a:pt x="16149496" y="2297541"/>
                      <a:pt x="16097681" y="2341737"/>
                    </a:cubicBezTo>
                    <a:cubicBezTo>
                      <a:pt x="16061613" y="2372598"/>
                      <a:pt x="16007511" y="2409936"/>
                      <a:pt x="15962298" y="2427081"/>
                    </a:cubicBezTo>
                    <a:cubicBezTo>
                      <a:pt x="15917087" y="2444226"/>
                      <a:pt x="15859302" y="2440924"/>
                      <a:pt x="15803421" y="2453624"/>
                    </a:cubicBezTo>
                    <a:close/>
                  </a:path>
                </a:pathLst>
              </a:custGeom>
              <a:solidFill>
                <a:srgbClr val="DCFEA5"/>
              </a:solidFill>
            </p:spPr>
            <p:txBody>
              <a:bodyPr/>
              <a:lstStyle/>
              <a:p>
                <a:endParaRPr lang="en-GB"/>
              </a:p>
            </p:txBody>
          </p:sp>
        </p:grpSp>
        <p:sp>
          <p:nvSpPr>
            <p:cNvPr id="8" name="TextBox 8"/>
            <p:cNvSpPr txBox="1"/>
            <p:nvPr/>
          </p:nvSpPr>
          <p:spPr>
            <a:xfrm>
              <a:off x="651430" y="334685"/>
              <a:ext cx="8699743" cy="1066800"/>
            </a:xfrm>
            <a:prstGeom prst="rect">
              <a:avLst/>
            </a:prstGeom>
          </p:spPr>
          <p:txBody>
            <a:bodyPr lIns="0" tIns="0" rIns="0" bIns="0" rtlCol="0" anchor="t">
              <a:spAutoFit/>
            </a:bodyPr>
            <a:lstStyle/>
            <a:p>
              <a:pPr marL="0" lvl="0" indent="0" algn="l">
                <a:lnSpc>
                  <a:spcPts val="2160"/>
                </a:lnSpc>
              </a:pPr>
              <a:r>
                <a:rPr lang="en-US" sz="1800">
                  <a:solidFill>
                    <a:srgbClr val="142670"/>
                  </a:solidFill>
                  <a:latin typeface="TT Interphases"/>
                  <a:ea typeface="TT Interphases"/>
                  <a:cs typeface="TT Interphases"/>
                  <a:sym typeface="TT Interphases"/>
                </a:rPr>
                <a:t>Massive thanks to the Food and Agriculture Organization of the United Nations (FAO)’s </a:t>
              </a:r>
              <a:r>
                <a:rPr lang="en-US" sz="1800" i="1">
                  <a:solidFill>
                    <a:srgbClr val="142670"/>
                  </a:solidFill>
                  <a:latin typeface="TT Interphases Italics"/>
                  <a:ea typeface="TT Interphases Italics"/>
                  <a:cs typeface="TT Interphases Italics"/>
                  <a:sym typeface="TT Interphases Italics"/>
                </a:rPr>
                <a:t>The Youth Guide to the Ocean</a:t>
              </a:r>
              <a:r>
                <a:rPr lang="en-US" sz="1800">
                  <a:solidFill>
                    <a:srgbClr val="142670"/>
                  </a:solidFill>
                  <a:latin typeface="TT Interphases"/>
                  <a:ea typeface="TT Interphases"/>
                  <a:cs typeface="TT Interphases"/>
                  <a:sym typeface="TT Interphases"/>
                </a:rPr>
                <a:t> 1st Edition for the resources provided.</a:t>
              </a:r>
            </a:p>
          </p:txBody>
        </p:sp>
      </p:grpSp>
      <p:sp>
        <p:nvSpPr>
          <p:cNvPr id="9" name="Freeform 9"/>
          <p:cNvSpPr/>
          <p:nvPr/>
        </p:nvSpPr>
        <p:spPr>
          <a:xfrm rot="1500000">
            <a:off x="7772399" y="-980659"/>
            <a:ext cx="15501494" cy="13393424"/>
          </a:xfrm>
          <a:custGeom>
            <a:avLst/>
            <a:gdLst/>
            <a:ahLst/>
            <a:cxnLst/>
            <a:rect l="l" t="t" r="r" b="b"/>
            <a:pathLst>
              <a:path w="15501494" h="13393424">
                <a:moveTo>
                  <a:pt x="0" y="0"/>
                </a:moveTo>
                <a:lnTo>
                  <a:pt x="15501494" y="0"/>
                </a:lnTo>
                <a:lnTo>
                  <a:pt x="15501494" y="13393424"/>
                </a:lnTo>
                <a:lnTo>
                  <a:pt x="0" y="13393424"/>
                </a:lnTo>
                <a:lnTo>
                  <a:pt x="0" y="0"/>
                </a:lnTo>
                <a:close/>
              </a:path>
            </a:pathLst>
          </a:custGeom>
          <a:blipFill>
            <a:blip r:embed="rId9"/>
            <a:stretch>
              <a:fillRect l="-8252" r="-21348"/>
            </a:stretch>
          </a:blipFill>
        </p:spPr>
        <p:txBody>
          <a:bodyPr/>
          <a:lstStyle/>
          <a:p>
            <a:endParaRPr lang="en-GB"/>
          </a:p>
        </p:txBody>
      </p:sp>
      <p:grpSp>
        <p:nvGrpSpPr>
          <p:cNvPr id="10" name="Group 10"/>
          <p:cNvGrpSpPr/>
          <p:nvPr/>
        </p:nvGrpSpPr>
        <p:grpSpPr>
          <a:xfrm>
            <a:off x="1904617" y="-1774508"/>
            <a:ext cx="10220914" cy="13348946"/>
            <a:chOff x="0" y="0"/>
            <a:chExt cx="800177" cy="1045065"/>
          </a:xfrm>
        </p:grpSpPr>
        <p:sp>
          <p:nvSpPr>
            <p:cNvPr id="11" name="Freeform 11"/>
            <p:cNvSpPr/>
            <p:nvPr/>
          </p:nvSpPr>
          <p:spPr>
            <a:xfrm>
              <a:off x="0" y="0"/>
              <a:ext cx="800177" cy="1045065"/>
            </a:xfrm>
            <a:custGeom>
              <a:avLst/>
              <a:gdLst/>
              <a:ahLst/>
              <a:cxnLst/>
              <a:rect l="l" t="t" r="r" b="b"/>
              <a:pathLst>
                <a:path w="800177" h="1045065">
                  <a:moveTo>
                    <a:pt x="400088" y="0"/>
                  </a:moveTo>
                  <a:cubicBezTo>
                    <a:pt x="179126" y="0"/>
                    <a:pt x="0" y="233946"/>
                    <a:pt x="0" y="522532"/>
                  </a:cubicBezTo>
                  <a:cubicBezTo>
                    <a:pt x="0" y="811119"/>
                    <a:pt x="179126" y="1045065"/>
                    <a:pt x="400088" y="1045065"/>
                  </a:cubicBezTo>
                  <a:cubicBezTo>
                    <a:pt x="621051" y="1045065"/>
                    <a:pt x="800177" y="811119"/>
                    <a:pt x="800177" y="522532"/>
                  </a:cubicBezTo>
                  <a:cubicBezTo>
                    <a:pt x="800177" y="233946"/>
                    <a:pt x="621051" y="0"/>
                    <a:pt x="400088" y="0"/>
                  </a:cubicBezTo>
                  <a:close/>
                </a:path>
              </a:pathLst>
            </a:custGeom>
            <a:solidFill>
              <a:srgbClr val="FFFFFF"/>
            </a:solidFill>
          </p:spPr>
          <p:txBody>
            <a:bodyPr/>
            <a:lstStyle/>
            <a:p>
              <a:endParaRPr lang="en-GB"/>
            </a:p>
          </p:txBody>
        </p:sp>
        <p:sp>
          <p:nvSpPr>
            <p:cNvPr id="12" name="TextBox 12"/>
            <p:cNvSpPr txBox="1"/>
            <p:nvPr/>
          </p:nvSpPr>
          <p:spPr>
            <a:xfrm>
              <a:off x="75017" y="59875"/>
              <a:ext cx="650144" cy="88721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8700" y="1009650"/>
            <a:ext cx="13805501" cy="1128399"/>
          </a:xfrm>
          <a:prstGeom prst="rect">
            <a:avLst/>
          </a:prstGeom>
        </p:spPr>
        <p:txBody>
          <a:bodyPr lIns="0" tIns="0" rIns="0" bIns="0" rtlCol="0" anchor="t">
            <a:spAutoFit/>
          </a:bodyPr>
          <a:lstStyle/>
          <a:p>
            <a:pPr marL="0" lvl="0" indent="0" algn="l">
              <a:lnSpc>
                <a:spcPts val="7300"/>
              </a:lnSpc>
              <a:spcBef>
                <a:spcPct val="0"/>
              </a:spcBef>
            </a:pPr>
            <a:r>
              <a:rPr lang="en-US" sz="7300" spc="-182">
                <a:solidFill>
                  <a:srgbClr val="142670"/>
                </a:solidFill>
                <a:latin typeface="Calibri (MS)"/>
                <a:ea typeface="Calibri (MS)"/>
                <a:cs typeface="Calibri (MS)"/>
                <a:sym typeface="Calibri (MS)"/>
              </a:rPr>
              <a:t>Motivation &amp; Objective</a:t>
            </a:r>
          </a:p>
        </p:txBody>
      </p:sp>
      <p:sp>
        <p:nvSpPr>
          <p:cNvPr id="14" name="Freeform 14"/>
          <p:cNvSpPr/>
          <p:nvPr/>
        </p:nvSpPr>
        <p:spPr>
          <a:xfrm rot="374446">
            <a:off x="1053433" y="1864487"/>
            <a:ext cx="5212232" cy="739189"/>
          </a:xfrm>
          <a:custGeom>
            <a:avLst/>
            <a:gdLst/>
            <a:ahLst/>
            <a:cxnLst/>
            <a:rect l="l" t="t" r="r" b="b"/>
            <a:pathLst>
              <a:path w="5212232" h="739189">
                <a:moveTo>
                  <a:pt x="0" y="0"/>
                </a:moveTo>
                <a:lnTo>
                  <a:pt x="5212232" y="0"/>
                </a:lnTo>
                <a:lnTo>
                  <a:pt x="5212232" y="739189"/>
                </a:lnTo>
                <a:lnTo>
                  <a:pt x="0" y="7391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5" name="TextBox 15"/>
          <p:cNvSpPr txBox="1"/>
          <p:nvPr/>
        </p:nvSpPr>
        <p:spPr>
          <a:xfrm>
            <a:off x="738470" y="2606535"/>
            <a:ext cx="10424257" cy="7375096"/>
          </a:xfrm>
          <a:prstGeom prst="rect">
            <a:avLst/>
          </a:prstGeom>
        </p:spPr>
        <p:txBody>
          <a:bodyPr lIns="0" tIns="0" rIns="0" bIns="0" rtlCol="0" anchor="t">
            <a:spAutoFit/>
          </a:bodyPr>
          <a:lstStyle/>
          <a:p>
            <a:pPr marL="690881" lvl="1" indent="-345440" algn="just">
              <a:buFont typeface="Arial"/>
              <a:buChar char="•"/>
            </a:pPr>
            <a:r>
              <a:rPr lang="en-US" sz="3200" b="1" dirty="0">
                <a:solidFill>
                  <a:srgbClr val="142670"/>
                </a:solidFill>
                <a:latin typeface="Calibri (MS) Bold"/>
                <a:ea typeface="Calibri (MS) Bold"/>
                <a:cs typeface="Calibri (MS) Bold"/>
                <a:sym typeface="Calibri (MS) Bold"/>
              </a:rPr>
              <a:t>Marine and Coastal Ecosystems</a:t>
            </a:r>
            <a:r>
              <a:rPr lang="en-US" sz="3200" dirty="0">
                <a:solidFill>
                  <a:srgbClr val="142670"/>
                </a:solidFill>
                <a:latin typeface="Calibri (MS)"/>
                <a:ea typeface="Calibri (MS)"/>
                <a:cs typeface="Calibri (MS)"/>
                <a:sym typeface="Calibri (MS)"/>
              </a:rPr>
              <a:t> (MCEs) and their ability to flow </a:t>
            </a:r>
            <a:r>
              <a:rPr lang="en-US" sz="3200" b="1" dirty="0">
                <a:solidFill>
                  <a:srgbClr val="142670"/>
                </a:solidFill>
                <a:latin typeface="Calibri (MS) Bold"/>
                <a:ea typeface="Calibri (MS) Bold"/>
                <a:cs typeface="Calibri (MS) Bold"/>
                <a:sym typeface="Calibri (MS) Bold"/>
              </a:rPr>
              <a:t>ecosystem services</a:t>
            </a:r>
            <a:r>
              <a:rPr lang="en-US" sz="3200" dirty="0">
                <a:solidFill>
                  <a:srgbClr val="142670"/>
                </a:solidFill>
                <a:latin typeface="Calibri (MS)"/>
                <a:ea typeface="Calibri (MS)"/>
                <a:cs typeface="Calibri (MS)"/>
                <a:sym typeface="Calibri (MS)"/>
              </a:rPr>
              <a:t> are threatened by the complex interplay between </a:t>
            </a:r>
            <a:r>
              <a:rPr lang="en-US" sz="3200" b="1" dirty="0">
                <a:solidFill>
                  <a:srgbClr val="142670"/>
                </a:solidFill>
                <a:latin typeface="Calibri (MS) Bold"/>
                <a:ea typeface="Calibri (MS) Bold"/>
                <a:cs typeface="Calibri (MS) Bold"/>
                <a:sym typeface="Calibri (MS) Bold"/>
              </a:rPr>
              <a:t>human-made</a:t>
            </a:r>
            <a:r>
              <a:rPr lang="en-US" sz="3200" dirty="0">
                <a:solidFill>
                  <a:srgbClr val="142670"/>
                </a:solidFill>
                <a:latin typeface="Calibri (MS)"/>
                <a:ea typeface="Calibri (MS)"/>
                <a:cs typeface="Calibri (MS)"/>
                <a:sym typeface="Calibri (MS)"/>
              </a:rPr>
              <a:t> and </a:t>
            </a:r>
            <a:r>
              <a:rPr lang="en-US" sz="3200" b="1" dirty="0">
                <a:solidFill>
                  <a:srgbClr val="142670"/>
                </a:solidFill>
                <a:latin typeface="Calibri (MS) Bold"/>
                <a:ea typeface="Calibri (MS) Bold"/>
                <a:cs typeface="Calibri (MS) Bold"/>
                <a:sym typeface="Calibri (MS) Bold"/>
              </a:rPr>
              <a:t>climate change-related pressures </a:t>
            </a:r>
          </a:p>
          <a:p>
            <a:pPr marL="345441" lvl="1" algn="just">
              <a:lnSpc>
                <a:spcPts val="4480"/>
              </a:lnSpc>
            </a:pPr>
            <a:endParaRPr lang="en-US" sz="3200" b="1" dirty="0">
              <a:solidFill>
                <a:srgbClr val="142670"/>
              </a:solidFill>
              <a:latin typeface="Calibri (MS) Bold"/>
              <a:ea typeface="Calibri (MS) Bold"/>
              <a:cs typeface="Calibri (MS) Bold"/>
              <a:sym typeface="Calibri (MS) Bold"/>
            </a:endParaRPr>
          </a:p>
          <a:p>
            <a:pPr marL="690881" lvl="1" indent="-345440" algn="just">
              <a:buFont typeface="Arial"/>
              <a:buChar char="•"/>
            </a:pPr>
            <a:r>
              <a:rPr lang="en-US" sz="3200" dirty="0">
                <a:solidFill>
                  <a:srgbClr val="142670"/>
                </a:solidFill>
                <a:latin typeface="Calibri (MS)"/>
                <a:ea typeface="Calibri (MS)"/>
                <a:cs typeface="Calibri (MS)"/>
                <a:sym typeface="Calibri (MS)"/>
              </a:rPr>
              <a:t>Although existing </a:t>
            </a:r>
            <a:r>
              <a:rPr lang="en-US" sz="3200" b="1" dirty="0">
                <a:solidFill>
                  <a:srgbClr val="142670"/>
                </a:solidFill>
                <a:latin typeface="Calibri (MS) Bold"/>
                <a:ea typeface="Calibri (MS) Bold"/>
                <a:cs typeface="Calibri (MS) Bold"/>
                <a:sym typeface="Calibri (MS) Bold"/>
              </a:rPr>
              <a:t>Machine Learning</a:t>
            </a:r>
            <a:r>
              <a:rPr lang="en-US" sz="3200" dirty="0">
                <a:solidFill>
                  <a:srgbClr val="142670"/>
                </a:solidFill>
                <a:latin typeface="Calibri (MS)"/>
                <a:ea typeface="Calibri (MS)"/>
                <a:cs typeface="Calibri (MS)"/>
                <a:sym typeface="Calibri (MS)"/>
              </a:rPr>
              <a:t> (</a:t>
            </a:r>
            <a:r>
              <a:rPr lang="en-US" sz="3200" b="1" dirty="0">
                <a:solidFill>
                  <a:srgbClr val="142670"/>
                </a:solidFill>
                <a:latin typeface="Calibri (MS) Bold"/>
                <a:ea typeface="Calibri (MS) Bold"/>
                <a:cs typeface="Calibri (MS) Bold"/>
                <a:sym typeface="Calibri (MS) Bold"/>
              </a:rPr>
              <a:t>ML)</a:t>
            </a:r>
            <a:r>
              <a:rPr lang="en-US" sz="3200" dirty="0">
                <a:solidFill>
                  <a:srgbClr val="142670"/>
                </a:solidFill>
                <a:latin typeface="Calibri (MS)"/>
                <a:ea typeface="Calibri (MS)"/>
                <a:cs typeface="Calibri (MS)"/>
                <a:sym typeface="Calibri (MS)"/>
              </a:rPr>
              <a:t> methods</a:t>
            </a:r>
            <a:r>
              <a:rPr lang="en-US" sz="3200" b="1" dirty="0">
                <a:solidFill>
                  <a:srgbClr val="142670"/>
                </a:solidFill>
                <a:latin typeface="Calibri (MS) Bold"/>
                <a:ea typeface="Calibri (MS) Bold"/>
                <a:cs typeface="Calibri (MS) Bold"/>
                <a:sym typeface="Calibri (MS) Bold"/>
              </a:rPr>
              <a:t> can simplify the impact evaluation </a:t>
            </a:r>
            <a:r>
              <a:rPr lang="en-US" sz="3200" dirty="0">
                <a:solidFill>
                  <a:srgbClr val="142670"/>
                </a:solidFill>
                <a:latin typeface="Calibri (MS)"/>
                <a:ea typeface="Calibri (MS)"/>
                <a:cs typeface="Calibri (MS)"/>
                <a:sym typeface="Calibri (MS)"/>
              </a:rPr>
              <a:t>of multiple environmental stressors on MCEs, they do </a:t>
            </a:r>
            <a:r>
              <a:rPr lang="en-US" sz="3200" b="1" dirty="0">
                <a:solidFill>
                  <a:srgbClr val="142670"/>
                </a:solidFill>
                <a:latin typeface="Calibri (MS) Bold"/>
                <a:ea typeface="Calibri (MS) Bold"/>
                <a:cs typeface="Calibri (MS) Bold"/>
                <a:sym typeface="Calibri (MS) Bold"/>
              </a:rPr>
              <a:t>not consider the potential spatial dependence of the effect of pressures </a:t>
            </a:r>
          </a:p>
          <a:p>
            <a:pPr marL="345441" lvl="1" algn="just">
              <a:lnSpc>
                <a:spcPts val="4480"/>
              </a:lnSpc>
            </a:pPr>
            <a:endParaRPr lang="en-US" sz="3200" b="1" dirty="0">
              <a:solidFill>
                <a:srgbClr val="142670"/>
              </a:solidFill>
              <a:latin typeface="Calibri (MS) Bold"/>
              <a:ea typeface="Calibri (MS) Bold"/>
              <a:cs typeface="Calibri (MS) Bold"/>
              <a:sym typeface="Calibri (MS) Bold"/>
            </a:endParaRPr>
          </a:p>
          <a:p>
            <a:pPr marL="690881" lvl="1" indent="-345440" algn="just">
              <a:buFont typeface="Arial"/>
              <a:buChar char="•"/>
            </a:pPr>
            <a:r>
              <a:rPr lang="en-US" sz="3200" dirty="0">
                <a:solidFill>
                  <a:srgbClr val="142670"/>
                </a:solidFill>
                <a:latin typeface="Calibri (MS)"/>
                <a:ea typeface="Calibri (MS)"/>
                <a:cs typeface="Calibri (MS)"/>
                <a:sym typeface="Calibri (MS)"/>
              </a:rPr>
              <a:t>Recent advancements in </a:t>
            </a:r>
            <a:r>
              <a:rPr lang="en-US" sz="3200" b="1" dirty="0">
                <a:solidFill>
                  <a:srgbClr val="142670"/>
                </a:solidFill>
                <a:latin typeface="Calibri (MS) Bold"/>
                <a:ea typeface="Calibri (MS) Bold"/>
                <a:cs typeface="Calibri (MS) Bold"/>
                <a:sym typeface="Calibri (MS) Bold"/>
              </a:rPr>
              <a:t>Graph Neural Networks (GNNs)</a:t>
            </a:r>
            <a:r>
              <a:rPr lang="en-US" sz="3200" dirty="0">
                <a:solidFill>
                  <a:srgbClr val="142670"/>
                </a:solidFill>
                <a:latin typeface="Calibri (MS)"/>
                <a:ea typeface="Calibri (MS)"/>
                <a:cs typeface="Calibri (MS)"/>
                <a:sym typeface="Calibri (MS)"/>
              </a:rPr>
              <a:t> offer potential solutions and are gaining popularity in environmental sciences </a:t>
            </a:r>
          </a:p>
          <a:p>
            <a:pPr marL="0" lvl="0" indent="0" algn="l">
              <a:lnSpc>
                <a:spcPts val="3080"/>
              </a:lnSpc>
            </a:pPr>
            <a:endParaRPr lang="en-US" sz="3200" dirty="0">
              <a:solidFill>
                <a:srgbClr val="142670"/>
              </a:solidFill>
              <a:latin typeface="Calibri (MS)"/>
              <a:ea typeface="Calibri (MS)"/>
              <a:cs typeface="Calibri (MS)"/>
              <a:sym typeface="Calibri (MS)"/>
            </a:endParaRPr>
          </a:p>
          <a:p>
            <a:pPr marL="0" lvl="0" indent="0" algn="l">
              <a:lnSpc>
                <a:spcPts val="3080"/>
              </a:lnSpc>
            </a:pPr>
            <a:endParaRPr lang="en-US" sz="3200" dirty="0">
              <a:solidFill>
                <a:srgbClr val="142670"/>
              </a:solidFill>
              <a:latin typeface="Calibri (MS)"/>
              <a:ea typeface="Calibri (MS)"/>
              <a:cs typeface="Calibri (MS)"/>
              <a:sym typeface="Calibri (MS)"/>
            </a:endParaRPr>
          </a:p>
        </p:txBody>
      </p:sp>
      <p:grpSp>
        <p:nvGrpSpPr>
          <p:cNvPr id="16" name="Group 16"/>
          <p:cNvGrpSpPr/>
          <p:nvPr/>
        </p:nvGrpSpPr>
        <p:grpSpPr>
          <a:xfrm rot="35917">
            <a:off x="12164048" y="1835247"/>
            <a:ext cx="5838674" cy="7403704"/>
            <a:chOff x="0" y="0"/>
            <a:chExt cx="9601034" cy="12174547"/>
          </a:xfrm>
        </p:grpSpPr>
        <p:sp>
          <p:nvSpPr>
            <p:cNvPr id="17" name="Freeform 17"/>
            <p:cNvSpPr/>
            <p:nvPr/>
          </p:nvSpPr>
          <p:spPr>
            <a:xfrm>
              <a:off x="-3302" y="-6096"/>
              <a:ext cx="9604209" cy="12186739"/>
            </a:xfrm>
            <a:custGeom>
              <a:avLst/>
              <a:gdLst/>
              <a:ahLst/>
              <a:cxnLst/>
              <a:rect l="l" t="t" r="r" b="b"/>
              <a:pathLst>
                <a:path w="9604209" h="12186739">
                  <a:moveTo>
                    <a:pt x="9575507" y="453009"/>
                  </a:moveTo>
                  <a:cubicBezTo>
                    <a:pt x="9571570" y="418465"/>
                    <a:pt x="9557219" y="385953"/>
                    <a:pt x="9534106" y="360045"/>
                  </a:cubicBezTo>
                  <a:cubicBezTo>
                    <a:pt x="9467938" y="285877"/>
                    <a:pt x="9325063" y="134493"/>
                    <a:pt x="9238576" y="101092"/>
                  </a:cubicBezTo>
                  <a:cubicBezTo>
                    <a:pt x="9081350" y="40513"/>
                    <a:pt x="8984957" y="18796"/>
                    <a:pt x="8948254" y="11938"/>
                  </a:cubicBezTo>
                  <a:cubicBezTo>
                    <a:pt x="8938094" y="10033"/>
                    <a:pt x="8927934" y="9144"/>
                    <a:pt x="8917520" y="9144"/>
                  </a:cubicBezTo>
                  <a:lnTo>
                    <a:pt x="730250" y="9144"/>
                  </a:lnTo>
                  <a:cubicBezTo>
                    <a:pt x="725551" y="9144"/>
                    <a:pt x="720852" y="8890"/>
                    <a:pt x="716153" y="8509"/>
                  </a:cubicBezTo>
                  <a:cubicBezTo>
                    <a:pt x="689483" y="6350"/>
                    <a:pt x="581660" y="0"/>
                    <a:pt x="415671" y="22352"/>
                  </a:cubicBezTo>
                  <a:cubicBezTo>
                    <a:pt x="240411" y="45974"/>
                    <a:pt x="160147" y="144399"/>
                    <a:pt x="72009" y="254889"/>
                  </a:cubicBezTo>
                  <a:cubicBezTo>
                    <a:pt x="72009" y="254889"/>
                    <a:pt x="20193" y="322199"/>
                    <a:pt x="11430" y="479171"/>
                  </a:cubicBezTo>
                  <a:cubicBezTo>
                    <a:pt x="5588" y="583057"/>
                    <a:pt x="0" y="11472110"/>
                    <a:pt x="5461" y="11642925"/>
                  </a:cubicBezTo>
                  <a:cubicBezTo>
                    <a:pt x="8001" y="11722808"/>
                    <a:pt x="43053" y="11799008"/>
                    <a:pt x="81153" y="11865683"/>
                  </a:cubicBezTo>
                  <a:cubicBezTo>
                    <a:pt x="133858" y="11958012"/>
                    <a:pt x="216916" y="12032180"/>
                    <a:pt x="319786" y="12073074"/>
                  </a:cubicBezTo>
                  <a:cubicBezTo>
                    <a:pt x="330581" y="12077392"/>
                    <a:pt x="341249" y="12081456"/>
                    <a:pt x="351790" y="12085520"/>
                  </a:cubicBezTo>
                  <a:cubicBezTo>
                    <a:pt x="403733" y="12105586"/>
                    <a:pt x="449072" y="12121334"/>
                    <a:pt x="487807" y="12133780"/>
                  </a:cubicBezTo>
                  <a:cubicBezTo>
                    <a:pt x="579374" y="12163117"/>
                    <a:pt x="675132" y="12177595"/>
                    <a:pt x="956471" y="12177595"/>
                  </a:cubicBezTo>
                  <a:lnTo>
                    <a:pt x="1949465" y="12177595"/>
                  </a:lnTo>
                  <a:cubicBezTo>
                    <a:pt x="1949465" y="12177595"/>
                    <a:pt x="7635607" y="12177595"/>
                    <a:pt x="7635607" y="12177595"/>
                  </a:cubicBezTo>
                  <a:lnTo>
                    <a:pt x="8859989" y="12177595"/>
                  </a:lnTo>
                  <a:cubicBezTo>
                    <a:pt x="8864688" y="12177595"/>
                    <a:pt x="8869387" y="12177849"/>
                    <a:pt x="8874086" y="12178230"/>
                  </a:cubicBezTo>
                  <a:cubicBezTo>
                    <a:pt x="8900757" y="12180389"/>
                    <a:pt x="9008579" y="12186739"/>
                    <a:pt x="9174569" y="12164387"/>
                  </a:cubicBezTo>
                  <a:cubicBezTo>
                    <a:pt x="9349956" y="12140765"/>
                    <a:pt x="9427298" y="12072185"/>
                    <a:pt x="9515309" y="11961695"/>
                  </a:cubicBezTo>
                  <a:cubicBezTo>
                    <a:pt x="9515309" y="11961695"/>
                    <a:pt x="9515309" y="11961695"/>
                    <a:pt x="9515563" y="11961314"/>
                  </a:cubicBezTo>
                  <a:cubicBezTo>
                    <a:pt x="9550361" y="11914705"/>
                    <a:pt x="9570935" y="11859079"/>
                    <a:pt x="9575253" y="11801167"/>
                  </a:cubicBezTo>
                  <a:cubicBezTo>
                    <a:pt x="9584651" y="11674548"/>
                    <a:pt x="9602432" y="9235021"/>
                    <a:pt x="9604082" y="719201"/>
                  </a:cubicBezTo>
                  <a:cubicBezTo>
                    <a:pt x="9604209" y="711962"/>
                    <a:pt x="9603828" y="704723"/>
                    <a:pt x="9603066" y="697484"/>
                  </a:cubicBezTo>
                  <a:lnTo>
                    <a:pt x="9575381" y="453136"/>
                  </a:lnTo>
                  <a:close/>
                </a:path>
              </a:pathLst>
            </a:custGeom>
            <a:solidFill>
              <a:srgbClr val="D6FF2C"/>
            </a:solidFill>
          </p:spPr>
          <p:txBody>
            <a:bodyPr/>
            <a:lstStyle/>
            <a:p>
              <a:endParaRPr lang="en-GB"/>
            </a:p>
          </p:txBody>
        </p:sp>
      </p:grpSp>
      <p:sp>
        <p:nvSpPr>
          <p:cNvPr id="18" name="Freeform 18"/>
          <p:cNvSpPr/>
          <p:nvPr/>
        </p:nvSpPr>
        <p:spPr>
          <a:xfrm>
            <a:off x="8112258" y="8846471"/>
            <a:ext cx="3664466" cy="1035212"/>
          </a:xfrm>
          <a:custGeom>
            <a:avLst/>
            <a:gdLst/>
            <a:ahLst/>
            <a:cxnLst/>
            <a:rect l="l" t="t" r="r" b="b"/>
            <a:pathLst>
              <a:path w="3664466" h="1035212">
                <a:moveTo>
                  <a:pt x="0" y="0"/>
                </a:moveTo>
                <a:lnTo>
                  <a:pt x="3664465" y="0"/>
                </a:lnTo>
                <a:lnTo>
                  <a:pt x="3664465" y="1035212"/>
                </a:lnTo>
                <a:lnTo>
                  <a:pt x="0" y="10352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9" name="TextBox 19"/>
          <p:cNvSpPr txBox="1"/>
          <p:nvPr/>
        </p:nvSpPr>
        <p:spPr>
          <a:xfrm>
            <a:off x="12096418" y="2363971"/>
            <a:ext cx="5514267" cy="6401753"/>
          </a:xfrm>
          <a:prstGeom prst="rect">
            <a:avLst/>
          </a:prstGeom>
        </p:spPr>
        <p:txBody>
          <a:bodyPr wrap="square" lIns="0" tIns="0" rIns="0" bIns="0" rtlCol="0" anchor="t">
            <a:spAutoFit/>
          </a:bodyPr>
          <a:lstStyle/>
          <a:p>
            <a:pPr marL="690881" lvl="1" indent="-345440" algn="ctr">
              <a:buFont typeface="Arial"/>
              <a:buChar char="•"/>
            </a:pPr>
            <a:r>
              <a:rPr lang="en-US" sz="3200" b="1" dirty="0">
                <a:solidFill>
                  <a:srgbClr val="142670"/>
                </a:solidFill>
                <a:latin typeface="Calibri (MS) Bold"/>
                <a:ea typeface="Calibri (MS) Bold"/>
                <a:cs typeface="Calibri (MS) Bold"/>
                <a:sym typeface="Calibri (MS) Bold"/>
              </a:rPr>
              <a:t>Explore </a:t>
            </a:r>
            <a:r>
              <a:rPr lang="en-US" sz="3200" dirty="0">
                <a:solidFill>
                  <a:srgbClr val="142670"/>
                </a:solidFill>
                <a:latin typeface="Calibri (MS)"/>
                <a:ea typeface="Calibri (MS)"/>
                <a:cs typeface="Calibri (MS)"/>
                <a:sym typeface="Calibri (MS)"/>
              </a:rPr>
              <a:t>the application of</a:t>
            </a:r>
            <a:r>
              <a:rPr lang="en-US" sz="3200" b="1" dirty="0">
                <a:solidFill>
                  <a:srgbClr val="142670"/>
                </a:solidFill>
                <a:latin typeface="Calibri (MS) Bold"/>
                <a:ea typeface="Calibri (MS) Bold"/>
                <a:cs typeface="Calibri (MS) Bold"/>
                <a:sym typeface="Calibri (MS) Bold"/>
              </a:rPr>
              <a:t> GNNs </a:t>
            </a:r>
            <a:r>
              <a:rPr lang="en-US" sz="3200" dirty="0">
                <a:solidFill>
                  <a:srgbClr val="142670"/>
                </a:solidFill>
                <a:latin typeface="Calibri (MS)"/>
                <a:ea typeface="Calibri (MS)"/>
                <a:cs typeface="Calibri (MS)"/>
                <a:sym typeface="Calibri (MS)"/>
              </a:rPr>
              <a:t>to </a:t>
            </a:r>
            <a:r>
              <a:rPr lang="en-US" sz="3200" b="1" dirty="0">
                <a:solidFill>
                  <a:srgbClr val="142670"/>
                </a:solidFill>
                <a:latin typeface="Calibri (MS) Bold"/>
                <a:ea typeface="Calibri (MS) Bold"/>
                <a:cs typeface="Calibri (MS) Bold"/>
                <a:sym typeface="Calibri (MS) Bold"/>
              </a:rPr>
              <a:t>assess</a:t>
            </a:r>
            <a:r>
              <a:rPr lang="en-US" sz="3200" dirty="0">
                <a:solidFill>
                  <a:srgbClr val="142670"/>
                </a:solidFill>
                <a:latin typeface="Calibri (MS)"/>
                <a:ea typeface="Calibri (MS)"/>
                <a:cs typeface="Calibri (MS)"/>
                <a:sym typeface="Calibri (MS)"/>
              </a:rPr>
              <a:t> the impact of</a:t>
            </a:r>
            <a:r>
              <a:rPr lang="en-US" sz="3200" b="1" dirty="0">
                <a:solidFill>
                  <a:srgbClr val="142670"/>
                </a:solidFill>
                <a:latin typeface="Calibri (MS) Bold"/>
                <a:ea typeface="Calibri (MS) Bold"/>
                <a:cs typeface="Calibri (MS) Bold"/>
                <a:sym typeface="Calibri (MS) Bold"/>
              </a:rPr>
              <a:t> </a:t>
            </a:r>
            <a:r>
              <a:rPr lang="en-US" sz="3200" dirty="0">
                <a:solidFill>
                  <a:srgbClr val="142670"/>
                </a:solidFill>
                <a:latin typeface="Calibri (MS)"/>
                <a:ea typeface="Calibri (MS)"/>
                <a:cs typeface="Calibri (MS)"/>
                <a:sym typeface="Calibri (MS)"/>
              </a:rPr>
              <a:t>anthropogenic and climate change-derived pressures on </a:t>
            </a:r>
            <a:r>
              <a:rPr lang="en-US" sz="3200" b="1" dirty="0">
                <a:solidFill>
                  <a:srgbClr val="142670"/>
                </a:solidFill>
                <a:latin typeface="Calibri (MS) Bold"/>
                <a:ea typeface="Calibri (MS) Bold"/>
                <a:cs typeface="Calibri (MS) Bold"/>
                <a:sym typeface="Calibri (MS) Bold"/>
              </a:rPr>
              <a:t>Seagrass ecosystem</a:t>
            </a:r>
            <a:r>
              <a:rPr lang="en-US" sz="3200" dirty="0">
                <a:solidFill>
                  <a:srgbClr val="142670"/>
                </a:solidFill>
                <a:latin typeface="Calibri (MS)"/>
                <a:ea typeface="Calibri (MS)"/>
                <a:cs typeface="Calibri (MS)"/>
                <a:sym typeface="Calibri (MS)"/>
              </a:rPr>
              <a:t> in Italian seas</a:t>
            </a:r>
          </a:p>
          <a:p>
            <a:pPr marL="345441" lvl="1" algn="ctr"/>
            <a:endParaRPr lang="en-US" sz="3200" dirty="0">
              <a:solidFill>
                <a:srgbClr val="142670"/>
              </a:solidFill>
              <a:latin typeface="Calibri (MS)"/>
              <a:ea typeface="Calibri (MS)"/>
              <a:cs typeface="Calibri (MS)"/>
              <a:sym typeface="Calibri (MS)"/>
            </a:endParaRPr>
          </a:p>
          <a:p>
            <a:pPr marL="690881" lvl="1" indent="-345440" algn="ctr">
              <a:buFont typeface="Arial"/>
              <a:buChar char="•"/>
            </a:pPr>
            <a:r>
              <a:rPr lang="en-US" sz="3200" b="1" dirty="0">
                <a:solidFill>
                  <a:srgbClr val="142670"/>
                </a:solidFill>
                <a:latin typeface="Calibri (MS) Bold"/>
                <a:ea typeface="Calibri (MS) Bold"/>
                <a:cs typeface="Calibri (MS) Bold"/>
                <a:sym typeface="Calibri (MS) Bold"/>
              </a:rPr>
              <a:t>Compare </a:t>
            </a:r>
            <a:r>
              <a:rPr lang="en-US" sz="3200" dirty="0">
                <a:solidFill>
                  <a:srgbClr val="142670"/>
                </a:solidFill>
                <a:latin typeface="Calibri (MS)"/>
                <a:ea typeface="Calibri (MS)"/>
                <a:cs typeface="Calibri (MS)"/>
                <a:sym typeface="Calibri (MS)"/>
              </a:rPr>
              <a:t>GNNs with commonly used models in this context (i.e., Random Forest, Support Vector Machine, Multi-Layer Perceptron)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3418" flipH="1" flipV="1">
            <a:off x="-5145889" y="-5262220"/>
            <a:ext cx="16236040" cy="22436738"/>
          </a:xfrm>
          <a:custGeom>
            <a:avLst/>
            <a:gdLst/>
            <a:ahLst/>
            <a:cxnLst/>
            <a:rect l="l" t="t" r="r" b="b"/>
            <a:pathLst>
              <a:path w="16236040" h="22436738">
                <a:moveTo>
                  <a:pt x="16236040" y="22436739"/>
                </a:moveTo>
                <a:lnTo>
                  <a:pt x="0" y="22436739"/>
                </a:lnTo>
                <a:lnTo>
                  <a:pt x="0" y="0"/>
                </a:lnTo>
                <a:lnTo>
                  <a:pt x="16236040" y="0"/>
                </a:lnTo>
                <a:lnTo>
                  <a:pt x="16236040" y="22436739"/>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TextBox 3"/>
          <p:cNvSpPr txBox="1"/>
          <p:nvPr/>
        </p:nvSpPr>
        <p:spPr>
          <a:xfrm>
            <a:off x="1028700" y="412750"/>
            <a:ext cx="11838388" cy="1222376"/>
          </a:xfrm>
          <a:prstGeom prst="rect">
            <a:avLst/>
          </a:prstGeom>
        </p:spPr>
        <p:txBody>
          <a:bodyPr lIns="0" tIns="0" rIns="0" bIns="0" rtlCol="0" anchor="t">
            <a:spAutoFit/>
          </a:bodyPr>
          <a:lstStyle/>
          <a:p>
            <a:pPr marL="0" lvl="0" indent="0" algn="l">
              <a:lnSpc>
                <a:spcPts val="8000"/>
              </a:lnSpc>
              <a:spcBef>
                <a:spcPct val="0"/>
              </a:spcBef>
            </a:pPr>
            <a:r>
              <a:rPr lang="en-US" sz="8000" spc="-200" dirty="0">
                <a:solidFill>
                  <a:srgbClr val="142670"/>
                </a:solidFill>
                <a:latin typeface="Calibri (MS)"/>
                <a:ea typeface="Calibri (MS)"/>
                <a:cs typeface="Calibri (MS)"/>
                <a:sym typeface="Calibri (MS)"/>
              </a:rPr>
              <a:t>Case study &amp; dataset</a:t>
            </a:r>
          </a:p>
        </p:txBody>
      </p:sp>
      <p:sp>
        <p:nvSpPr>
          <p:cNvPr id="4" name="Freeform 4"/>
          <p:cNvSpPr/>
          <p:nvPr/>
        </p:nvSpPr>
        <p:spPr>
          <a:xfrm rot="374446">
            <a:off x="1053433" y="1265531"/>
            <a:ext cx="5212232" cy="739189"/>
          </a:xfrm>
          <a:custGeom>
            <a:avLst/>
            <a:gdLst/>
            <a:ahLst/>
            <a:cxnLst/>
            <a:rect l="l" t="t" r="r" b="b"/>
            <a:pathLst>
              <a:path w="5212232" h="739189">
                <a:moveTo>
                  <a:pt x="0" y="0"/>
                </a:moveTo>
                <a:lnTo>
                  <a:pt x="5212232" y="0"/>
                </a:lnTo>
                <a:lnTo>
                  <a:pt x="5212232" y="739189"/>
                </a:lnTo>
                <a:lnTo>
                  <a:pt x="0" y="7391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613401" y="6867803"/>
            <a:ext cx="2717462" cy="4229512"/>
          </a:xfrm>
          <a:custGeom>
            <a:avLst/>
            <a:gdLst/>
            <a:ahLst/>
            <a:cxnLst/>
            <a:rect l="l" t="t" r="r" b="b"/>
            <a:pathLst>
              <a:path w="2717462" h="4229512">
                <a:moveTo>
                  <a:pt x="0" y="0"/>
                </a:moveTo>
                <a:lnTo>
                  <a:pt x="2717461" y="0"/>
                </a:lnTo>
                <a:lnTo>
                  <a:pt x="2717461" y="4229512"/>
                </a:lnTo>
                <a:lnTo>
                  <a:pt x="0" y="422951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flipH="1">
            <a:off x="6080048" y="6652961"/>
            <a:ext cx="2787823" cy="4444355"/>
          </a:xfrm>
          <a:custGeom>
            <a:avLst/>
            <a:gdLst/>
            <a:ahLst/>
            <a:cxnLst/>
            <a:rect l="l" t="t" r="r" b="b"/>
            <a:pathLst>
              <a:path w="2787823" h="4444355">
                <a:moveTo>
                  <a:pt x="2787823" y="0"/>
                </a:moveTo>
                <a:lnTo>
                  <a:pt x="0" y="0"/>
                </a:lnTo>
                <a:lnTo>
                  <a:pt x="0" y="4444354"/>
                </a:lnTo>
                <a:lnTo>
                  <a:pt x="2787823" y="4444354"/>
                </a:lnTo>
                <a:lnTo>
                  <a:pt x="27878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2972131" y="7056652"/>
            <a:ext cx="3793060" cy="3636973"/>
          </a:xfrm>
          <a:custGeom>
            <a:avLst/>
            <a:gdLst/>
            <a:ahLst/>
            <a:cxnLst/>
            <a:rect l="l" t="t" r="r" b="b"/>
            <a:pathLst>
              <a:path w="3793060" h="3636973">
                <a:moveTo>
                  <a:pt x="0" y="0"/>
                </a:moveTo>
                <a:lnTo>
                  <a:pt x="3793060" y="0"/>
                </a:lnTo>
                <a:lnTo>
                  <a:pt x="3793060" y="3636972"/>
                </a:lnTo>
                <a:lnTo>
                  <a:pt x="0" y="363697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GB"/>
          </a:p>
        </p:txBody>
      </p:sp>
      <p:sp>
        <p:nvSpPr>
          <p:cNvPr id="8" name="Freeform 8"/>
          <p:cNvSpPr/>
          <p:nvPr/>
        </p:nvSpPr>
        <p:spPr>
          <a:xfrm>
            <a:off x="118057" y="5088479"/>
            <a:ext cx="2049870" cy="3267909"/>
          </a:xfrm>
          <a:custGeom>
            <a:avLst/>
            <a:gdLst/>
            <a:ahLst/>
            <a:cxnLst/>
            <a:rect l="l" t="t" r="r" b="b"/>
            <a:pathLst>
              <a:path w="2049870" h="3267909">
                <a:moveTo>
                  <a:pt x="0" y="0"/>
                </a:moveTo>
                <a:lnTo>
                  <a:pt x="2049870" y="0"/>
                </a:lnTo>
                <a:lnTo>
                  <a:pt x="2049870" y="3267909"/>
                </a:lnTo>
                <a:lnTo>
                  <a:pt x="0" y="32679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7" name="Group 17"/>
          <p:cNvGrpSpPr/>
          <p:nvPr/>
        </p:nvGrpSpPr>
        <p:grpSpPr>
          <a:xfrm rot="-10800000">
            <a:off x="6558573" y="7336601"/>
            <a:ext cx="4424532" cy="2039573"/>
            <a:chOff x="0" y="0"/>
            <a:chExt cx="1763241" cy="812800"/>
          </a:xfrm>
        </p:grpSpPr>
        <p:sp>
          <p:nvSpPr>
            <p:cNvPr id="18" name="Freeform 18"/>
            <p:cNvSpPr/>
            <p:nvPr/>
          </p:nvSpPr>
          <p:spPr>
            <a:xfrm>
              <a:off x="0" y="0"/>
              <a:ext cx="1763241" cy="812800"/>
            </a:xfrm>
            <a:custGeom>
              <a:avLst/>
              <a:gdLst/>
              <a:ahLst/>
              <a:cxnLst/>
              <a:rect l="l" t="t" r="r" b="b"/>
              <a:pathLst>
                <a:path w="1763241" h="812800">
                  <a:moveTo>
                    <a:pt x="1763241" y="406400"/>
                  </a:moveTo>
                  <a:lnTo>
                    <a:pt x="1356841" y="0"/>
                  </a:lnTo>
                  <a:lnTo>
                    <a:pt x="1356841" y="203200"/>
                  </a:lnTo>
                  <a:lnTo>
                    <a:pt x="0" y="203200"/>
                  </a:lnTo>
                  <a:lnTo>
                    <a:pt x="0" y="609600"/>
                  </a:lnTo>
                  <a:lnTo>
                    <a:pt x="1356841" y="609600"/>
                  </a:lnTo>
                  <a:lnTo>
                    <a:pt x="1356841" y="812800"/>
                  </a:lnTo>
                  <a:lnTo>
                    <a:pt x="1763241" y="406400"/>
                  </a:lnTo>
                  <a:close/>
                </a:path>
              </a:pathLst>
            </a:custGeom>
            <a:solidFill>
              <a:srgbClr val="192854"/>
            </a:solidFill>
            <a:ln w="38100" cap="sq">
              <a:solidFill>
                <a:srgbClr val="192854"/>
              </a:solidFill>
              <a:prstDash val="solid"/>
              <a:miter/>
            </a:ln>
          </p:spPr>
          <p:txBody>
            <a:bodyPr/>
            <a:lstStyle/>
            <a:p>
              <a:endParaRPr lang="en-GB"/>
            </a:p>
          </p:txBody>
        </p:sp>
        <p:sp>
          <p:nvSpPr>
            <p:cNvPr id="19" name="TextBox 19"/>
            <p:cNvSpPr txBox="1"/>
            <p:nvPr/>
          </p:nvSpPr>
          <p:spPr>
            <a:xfrm>
              <a:off x="0" y="193675"/>
              <a:ext cx="1661641" cy="415925"/>
            </a:xfrm>
            <a:prstGeom prst="rect">
              <a:avLst/>
            </a:prstGeom>
          </p:spPr>
          <p:txBody>
            <a:bodyPr lIns="50800" tIns="50800" rIns="50800" bIns="50800" rtlCol="0" anchor="ctr"/>
            <a:lstStyle/>
            <a:p>
              <a:pPr algn="ctr">
                <a:lnSpc>
                  <a:spcPts val="2990"/>
                </a:lnSpc>
              </a:pPr>
              <a:endParaRPr/>
            </a:p>
          </p:txBody>
        </p:sp>
      </p:grpSp>
      <p:grpSp>
        <p:nvGrpSpPr>
          <p:cNvPr id="20" name="Group 20"/>
          <p:cNvGrpSpPr/>
          <p:nvPr/>
        </p:nvGrpSpPr>
        <p:grpSpPr>
          <a:xfrm>
            <a:off x="9787673" y="6650829"/>
            <a:ext cx="7147923" cy="3411118"/>
            <a:chOff x="0" y="0"/>
            <a:chExt cx="1769540" cy="844456"/>
          </a:xfrm>
        </p:grpSpPr>
        <p:sp>
          <p:nvSpPr>
            <p:cNvPr id="21" name="Freeform 21"/>
            <p:cNvSpPr/>
            <p:nvPr/>
          </p:nvSpPr>
          <p:spPr>
            <a:xfrm>
              <a:off x="0" y="0"/>
              <a:ext cx="1769540" cy="844456"/>
            </a:xfrm>
            <a:custGeom>
              <a:avLst/>
              <a:gdLst/>
              <a:ahLst/>
              <a:cxnLst/>
              <a:rect l="l" t="t" r="r" b="b"/>
              <a:pathLst>
                <a:path w="1769540" h="844456">
                  <a:moveTo>
                    <a:pt x="55238" y="0"/>
                  </a:moveTo>
                  <a:lnTo>
                    <a:pt x="1714302" y="0"/>
                  </a:lnTo>
                  <a:cubicBezTo>
                    <a:pt x="1728952" y="0"/>
                    <a:pt x="1743002" y="5820"/>
                    <a:pt x="1753361" y="16179"/>
                  </a:cubicBezTo>
                  <a:cubicBezTo>
                    <a:pt x="1763720" y="26538"/>
                    <a:pt x="1769540" y="40588"/>
                    <a:pt x="1769540" y="55238"/>
                  </a:cubicBezTo>
                  <a:lnTo>
                    <a:pt x="1769540" y="789218"/>
                  </a:lnTo>
                  <a:cubicBezTo>
                    <a:pt x="1769540" y="803868"/>
                    <a:pt x="1763720" y="817918"/>
                    <a:pt x="1753361" y="828277"/>
                  </a:cubicBezTo>
                  <a:cubicBezTo>
                    <a:pt x="1743002" y="838637"/>
                    <a:pt x="1728952" y="844456"/>
                    <a:pt x="1714302" y="844456"/>
                  </a:cubicBezTo>
                  <a:lnTo>
                    <a:pt x="55238" y="844456"/>
                  </a:lnTo>
                  <a:cubicBezTo>
                    <a:pt x="40588" y="844456"/>
                    <a:pt x="26538" y="838637"/>
                    <a:pt x="16179" y="828277"/>
                  </a:cubicBezTo>
                  <a:cubicBezTo>
                    <a:pt x="5820" y="817918"/>
                    <a:pt x="0" y="803868"/>
                    <a:pt x="0" y="789218"/>
                  </a:cubicBezTo>
                  <a:lnTo>
                    <a:pt x="0" y="55238"/>
                  </a:lnTo>
                  <a:cubicBezTo>
                    <a:pt x="0" y="40588"/>
                    <a:pt x="5820" y="26538"/>
                    <a:pt x="16179" y="16179"/>
                  </a:cubicBezTo>
                  <a:cubicBezTo>
                    <a:pt x="26538" y="5820"/>
                    <a:pt x="40588" y="0"/>
                    <a:pt x="55238" y="0"/>
                  </a:cubicBezTo>
                  <a:close/>
                </a:path>
              </a:pathLst>
            </a:custGeom>
            <a:solidFill>
              <a:srgbClr val="192854"/>
            </a:solidFill>
          </p:spPr>
          <p:txBody>
            <a:bodyPr/>
            <a:lstStyle/>
            <a:p>
              <a:endParaRPr lang="en-GB"/>
            </a:p>
          </p:txBody>
        </p:sp>
        <p:sp>
          <p:nvSpPr>
            <p:cNvPr id="22" name="TextBox 22"/>
            <p:cNvSpPr txBox="1"/>
            <p:nvPr/>
          </p:nvSpPr>
          <p:spPr>
            <a:xfrm>
              <a:off x="0" y="-66675"/>
              <a:ext cx="1769540" cy="911131"/>
            </a:xfrm>
            <a:prstGeom prst="rect">
              <a:avLst/>
            </a:prstGeom>
          </p:spPr>
          <p:txBody>
            <a:bodyPr lIns="50800" tIns="50800" rIns="50800" bIns="50800" rtlCol="0" anchor="ctr"/>
            <a:lstStyle/>
            <a:p>
              <a:pPr algn="ctr">
                <a:lnSpc>
                  <a:spcPts val="4945"/>
                </a:lnSpc>
              </a:pPr>
              <a:r>
                <a:rPr lang="en-US" sz="4300" b="1">
                  <a:solidFill>
                    <a:srgbClr val="FFFFFF"/>
                  </a:solidFill>
                  <a:latin typeface="Calibri (MS) Bold"/>
                  <a:ea typeface="Calibri (MS) Bold"/>
                  <a:cs typeface="Calibri (MS) Bold"/>
                  <a:sym typeface="Calibri (MS) Bold"/>
                </a:rPr>
                <a:t>MCE state:</a:t>
              </a:r>
            </a:p>
            <a:p>
              <a:pPr algn="ctr">
                <a:lnSpc>
                  <a:spcPts val="4945"/>
                </a:lnSpc>
              </a:pPr>
              <a:r>
                <a:rPr lang="en-US" sz="4300" b="1">
                  <a:solidFill>
                    <a:srgbClr val="FFFFFF"/>
                  </a:solidFill>
                  <a:latin typeface="Calibri (MS) Bold"/>
                  <a:ea typeface="Calibri (MS) Bold"/>
                  <a:cs typeface="Calibri (MS) Bold"/>
                  <a:sym typeface="Calibri (MS) Bold"/>
                </a:rPr>
                <a:t>Seagrasses meadows</a:t>
              </a:r>
            </a:p>
            <a:p>
              <a:pPr marL="928373" lvl="1" indent="-464186" algn="l">
                <a:lnSpc>
                  <a:spcPts val="4945"/>
                </a:lnSpc>
                <a:buFont typeface="Arial"/>
                <a:buChar char="•"/>
              </a:pPr>
              <a:r>
                <a:rPr lang="en-US" sz="4300">
                  <a:solidFill>
                    <a:srgbClr val="FFFFFF"/>
                  </a:solidFill>
                  <a:latin typeface="Calibri (MS)"/>
                  <a:ea typeface="Calibri (MS)"/>
                  <a:cs typeface="Calibri (MS)"/>
                  <a:sym typeface="Calibri (MS)"/>
                </a:rPr>
                <a:t>State (spatial distribution identified as Presence or Absence)</a:t>
              </a:r>
            </a:p>
          </p:txBody>
        </p:sp>
      </p:grpSp>
      <p:grpSp>
        <p:nvGrpSpPr>
          <p:cNvPr id="24" name="Group 24"/>
          <p:cNvGrpSpPr/>
          <p:nvPr/>
        </p:nvGrpSpPr>
        <p:grpSpPr>
          <a:xfrm>
            <a:off x="1688354" y="6398171"/>
            <a:ext cx="5550646" cy="3774529"/>
            <a:chOff x="0" y="-66675"/>
            <a:chExt cx="1374118" cy="934422"/>
          </a:xfrm>
        </p:grpSpPr>
        <p:sp>
          <p:nvSpPr>
            <p:cNvPr id="25" name="Freeform 25"/>
            <p:cNvSpPr/>
            <p:nvPr/>
          </p:nvSpPr>
          <p:spPr>
            <a:xfrm>
              <a:off x="0" y="23291"/>
              <a:ext cx="1374118" cy="844456"/>
            </a:xfrm>
            <a:custGeom>
              <a:avLst/>
              <a:gdLst/>
              <a:ahLst/>
              <a:cxnLst/>
              <a:rect l="l" t="t" r="r" b="b"/>
              <a:pathLst>
                <a:path w="1374118" h="844456">
                  <a:moveTo>
                    <a:pt x="86476" y="0"/>
                  </a:moveTo>
                  <a:lnTo>
                    <a:pt x="1287642" y="0"/>
                  </a:lnTo>
                  <a:cubicBezTo>
                    <a:pt x="1310577" y="0"/>
                    <a:pt x="1332572" y="9111"/>
                    <a:pt x="1348790" y="25328"/>
                  </a:cubicBezTo>
                  <a:cubicBezTo>
                    <a:pt x="1365007" y="41546"/>
                    <a:pt x="1374118" y="63541"/>
                    <a:pt x="1374118" y="86476"/>
                  </a:cubicBezTo>
                  <a:lnTo>
                    <a:pt x="1374118" y="757980"/>
                  </a:lnTo>
                  <a:cubicBezTo>
                    <a:pt x="1374118" y="780915"/>
                    <a:pt x="1365007" y="802910"/>
                    <a:pt x="1348790" y="819128"/>
                  </a:cubicBezTo>
                  <a:cubicBezTo>
                    <a:pt x="1332572" y="835345"/>
                    <a:pt x="1310577" y="844456"/>
                    <a:pt x="1287642" y="844456"/>
                  </a:cubicBezTo>
                  <a:lnTo>
                    <a:pt x="86476" y="844456"/>
                  </a:lnTo>
                  <a:cubicBezTo>
                    <a:pt x="63541" y="844456"/>
                    <a:pt x="41546" y="835345"/>
                    <a:pt x="25328" y="819128"/>
                  </a:cubicBezTo>
                  <a:cubicBezTo>
                    <a:pt x="9111" y="802910"/>
                    <a:pt x="0" y="780915"/>
                    <a:pt x="0" y="757980"/>
                  </a:cubicBezTo>
                  <a:lnTo>
                    <a:pt x="0" y="86476"/>
                  </a:lnTo>
                  <a:cubicBezTo>
                    <a:pt x="0" y="63541"/>
                    <a:pt x="9111" y="41546"/>
                    <a:pt x="25328" y="25328"/>
                  </a:cubicBezTo>
                  <a:cubicBezTo>
                    <a:pt x="41546" y="9111"/>
                    <a:pt x="63541" y="0"/>
                    <a:pt x="86476" y="0"/>
                  </a:cubicBezTo>
                  <a:close/>
                </a:path>
              </a:pathLst>
            </a:custGeom>
            <a:solidFill>
              <a:srgbClr val="000000">
                <a:alpha val="0"/>
              </a:srgbClr>
            </a:solidFill>
            <a:ln w="285750" cap="rnd">
              <a:solidFill>
                <a:srgbClr val="192854"/>
              </a:solidFill>
              <a:prstDash val="solid"/>
              <a:round/>
            </a:ln>
          </p:spPr>
          <p:txBody>
            <a:bodyPr/>
            <a:lstStyle/>
            <a:p>
              <a:endParaRPr lang="en-GB"/>
            </a:p>
          </p:txBody>
        </p:sp>
        <p:sp>
          <p:nvSpPr>
            <p:cNvPr id="26" name="TextBox 26"/>
            <p:cNvSpPr txBox="1"/>
            <p:nvPr/>
          </p:nvSpPr>
          <p:spPr>
            <a:xfrm>
              <a:off x="0" y="-66675"/>
              <a:ext cx="1374118" cy="911131"/>
            </a:xfrm>
            <a:prstGeom prst="rect">
              <a:avLst/>
            </a:prstGeom>
          </p:spPr>
          <p:txBody>
            <a:bodyPr lIns="50800" tIns="50800" rIns="50800" bIns="50800" rtlCol="0" anchor="ctr"/>
            <a:lstStyle/>
            <a:p>
              <a:pPr algn="ctr">
                <a:lnSpc>
                  <a:spcPts val="4945"/>
                </a:lnSpc>
              </a:pPr>
              <a:endParaRPr/>
            </a:p>
          </p:txBody>
        </p:sp>
      </p:grpSp>
      <p:pic>
        <p:nvPicPr>
          <p:cNvPr id="27" name="Google Shape;254;p8" descr="Immagine che contiene mappa&#10;&#10;Descrizione generata automaticamente">
            <a:extLst>
              <a:ext uri="{FF2B5EF4-FFF2-40B4-BE49-F238E27FC236}">
                <a16:creationId xmlns:a16="http://schemas.microsoft.com/office/drawing/2014/main" id="{77321110-D798-6E62-1E30-C2136FB22765}"/>
              </a:ext>
            </a:extLst>
          </p:cNvPr>
          <p:cNvPicPr preferRelativeResize="0"/>
          <p:nvPr/>
        </p:nvPicPr>
        <p:blipFill rotWithShape="1">
          <a:blip r:embed="rId13">
            <a:alphaModFix/>
          </a:blip>
          <a:srcRect/>
          <a:stretch/>
        </p:blipFill>
        <p:spPr>
          <a:xfrm>
            <a:off x="1524000" y="2019300"/>
            <a:ext cx="5880601" cy="4256290"/>
          </a:xfrm>
          <a:prstGeom prst="rect">
            <a:avLst/>
          </a:prstGeom>
          <a:ln>
            <a:noFill/>
          </a:ln>
          <a:effectLst>
            <a:softEdge rad="112500"/>
          </a:effectLst>
        </p:spPr>
      </p:pic>
      <p:grpSp>
        <p:nvGrpSpPr>
          <p:cNvPr id="11" name="Group 11"/>
          <p:cNvGrpSpPr/>
          <p:nvPr/>
        </p:nvGrpSpPr>
        <p:grpSpPr>
          <a:xfrm rot="-10800000">
            <a:off x="6558573" y="2722476"/>
            <a:ext cx="3617355" cy="2175287"/>
            <a:chOff x="0" y="0"/>
            <a:chExt cx="1351631" cy="812800"/>
          </a:xfrm>
        </p:grpSpPr>
        <p:sp>
          <p:nvSpPr>
            <p:cNvPr id="13" name="TextBox 13"/>
            <p:cNvSpPr txBox="1"/>
            <p:nvPr/>
          </p:nvSpPr>
          <p:spPr>
            <a:xfrm>
              <a:off x="0" y="193675"/>
              <a:ext cx="1250031" cy="415925"/>
            </a:xfrm>
            <a:prstGeom prst="rect">
              <a:avLst/>
            </a:prstGeom>
          </p:spPr>
          <p:txBody>
            <a:bodyPr lIns="50800" tIns="50800" rIns="50800" bIns="50800" rtlCol="0" anchor="ctr"/>
            <a:lstStyle/>
            <a:p>
              <a:pPr algn="ctr">
                <a:lnSpc>
                  <a:spcPts val="2990"/>
                </a:lnSpc>
              </a:pPr>
              <a:endParaRPr/>
            </a:p>
          </p:txBody>
        </p:sp>
        <p:sp>
          <p:nvSpPr>
            <p:cNvPr id="12" name="Freeform 12"/>
            <p:cNvSpPr/>
            <p:nvPr/>
          </p:nvSpPr>
          <p:spPr>
            <a:xfrm>
              <a:off x="0" y="0"/>
              <a:ext cx="1351631" cy="812800"/>
            </a:xfrm>
            <a:custGeom>
              <a:avLst/>
              <a:gdLst/>
              <a:ahLst/>
              <a:cxnLst/>
              <a:rect l="l" t="t" r="r" b="b"/>
              <a:pathLst>
                <a:path w="1351631" h="812800">
                  <a:moveTo>
                    <a:pt x="1351631" y="406400"/>
                  </a:moveTo>
                  <a:lnTo>
                    <a:pt x="945231" y="0"/>
                  </a:lnTo>
                  <a:lnTo>
                    <a:pt x="945231" y="203200"/>
                  </a:lnTo>
                  <a:lnTo>
                    <a:pt x="0" y="203200"/>
                  </a:lnTo>
                  <a:lnTo>
                    <a:pt x="0" y="609600"/>
                  </a:lnTo>
                  <a:lnTo>
                    <a:pt x="945231" y="609600"/>
                  </a:lnTo>
                  <a:lnTo>
                    <a:pt x="945231" y="812800"/>
                  </a:lnTo>
                  <a:lnTo>
                    <a:pt x="1351631" y="406400"/>
                  </a:lnTo>
                  <a:close/>
                </a:path>
              </a:pathLst>
            </a:custGeom>
            <a:solidFill>
              <a:srgbClr val="F45F53"/>
            </a:solidFill>
            <a:ln w="38100" cap="sq">
              <a:solidFill>
                <a:srgbClr val="FF5757"/>
              </a:solidFill>
              <a:prstDash val="solid"/>
              <a:miter/>
            </a:ln>
          </p:spPr>
          <p:txBody>
            <a:bodyPr/>
            <a:lstStyle/>
            <a:p>
              <a:endParaRPr lang="en-GB"/>
            </a:p>
          </p:txBody>
        </p:sp>
      </p:grpSp>
      <p:grpSp>
        <p:nvGrpSpPr>
          <p:cNvPr id="14" name="Group 14"/>
          <p:cNvGrpSpPr/>
          <p:nvPr/>
        </p:nvGrpSpPr>
        <p:grpSpPr>
          <a:xfrm>
            <a:off x="9787673" y="1521557"/>
            <a:ext cx="7147923" cy="4577125"/>
            <a:chOff x="0" y="0"/>
            <a:chExt cx="1659140" cy="1062419"/>
          </a:xfrm>
        </p:grpSpPr>
        <p:sp>
          <p:nvSpPr>
            <p:cNvPr id="15" name="Freeform 15"/>
            <p:cNvSpPr/>
            <p:nvPr/>
          </p:nvSpPr>
          <p:spPr>
            <a:xfrm>
              <a:off x="0" y="0"/>
              <a:ext cx="1659140" cy="1062419"/>
            </a:xfrm>
            <a:custGeom>
              <a:avLst/>
              <a:gdLst/>
              <a:ahLst/>
              <a:cxnLst/>
              <a:rect l="l" t="t" r="r" b="b"/>
              <a:pathLst>
                <a:path w="1659140" h="1062419">
                  <a:moveTo>
                    <a:pt x="55238" y="0"/>
                  </a:moveTo>
                  <a:lnTo>
                    <a:pt x="1603902" y="0"/>
                  </a:lnTo>
                  <a:cubicBezTo>
                    <a:pt x="1634409" y="0"/>
                    <a:pt x="1659140" y="24731"/>
                    <a:pt x="1659140" y="55238"/>
                  </a:cubicBezTo>
                  <a:lnTo>
                    <a:pt x="1659140" y="1007181"/>
                  </a:lnTo>
                  <a:cubicBezTo>
                    <a:pt x="1659140" y="1021831"/>
                    <a:pt x="1653320" y="1035881"/>
                    <a:pt x="1642961" y="1046240"/>
                  </a:cubicBezTo>
                  <a:cubicBezTo>
                    <a:pt x="1632602" y="1056600"/>
                    <a:pt x="1618552" y="1062419"/>
                    <a:pt x="1603902" y="1062419"/>
                  </a:cubicBezTo>
                  <a:lnTo>
                    <a:pt x="55238" y="1062419"/>
                  </a:lnTo>
                  <a:cubicBezTo>
                    <a:pt x="40588" y="1062419"/>
                    <a:pt x="26538" y="1056600"/>
                    <a:pt x="16179" y="1046240"/>
                  </a:cubicBezTo>
                  <a:cubicBezTo>
                    <a:pt x="5820" y="1035881"/>
                    <a:pt x="0" y="1021831"/>
                    <a:pt x="0" y="1007181"/>
                  </a:cubicBezTo>
                  <a:lnTo>
                    <a:pt x="0" y="55238"/>
                  </a:lnTo>
                  <a:cubicBezTo>
                    <a:pt x="0" y="40588"/>
                    <a:pt x="5820" y="26538"/>
                    <a:pt x="16179" y="16179"/>
                  </a:cubicBezTo>
                  <a:cubicBezTo>
                    <a:pt x="26538" y="5820"/>
                    <a:pt x="40588" y="0"/>
                    <a:pt x="55238" y="0"/>
                  </a:cubicBezTo>
                  <a:close/>
                </a:path>
              </a:pathLst>
            </a:custGeom>
            <a:solidFill>
              <a:srgbClr val="F45F53"/>
            </a:solidFill>
          </p:spPr>
          <p:txBody>
            <a:bodyPr/>
            <a:lstStyle/>
            <a:p>
              <a:endParaRPr lang="en-GB"/>
            </a:p>
          </p:txBody>
        </p:sp>
        <p:sp>
          <p:nvSpPr>
            <p:cNvPr id="16" name="TextBox 16"/>
            <p:cNvSpPr txBox="1"/>
            <p:nvPr/>
          </p:nvSpPr>
          <p:spPr>
            <a:xfrm>
              <a:off x="0" y="-66675"/>
              <a:ext cx="1659140" cy="1129094"/>
            </a:xfrm>
            <a:prstGeom prst="rect">
              <a:avLst/>
            </a:prstGeom>
          </p:spPr>
          <p:txBody>
            <a:bodyPr lIns="50800" tIns="50800" rIns="50800" bIns="50800" rtlCol="0" anchor="ctr"/>
            <a:lstStyle/>
            <a:p>
              <a:pPr algn="ctr">
                <a:lnSpc>
                  <a:spcPts val="4829"/>
                </a:lnSpc>
              </a:pPr>
              <a:r>
                <a:rPr lang="en-US" sz="4199" b="1" dirty="0">
                  <a:solidFill>
                    <a:srgbClr val="192854"/>
                  </a:solidFill>
                  <a:latin typeface="Calibri (MS) Bold"/>
                  <a:ea typeface="Calibri (MS) Bold"/>
                  <a:cs typeface="Calibri (MS) Bold"/>
                  <a:sym typeface="Calibri (MS) Bold"/>
                </a:rPr>
                <a:t>Key pressures:</a:t>
              </a:r>
              <a:r>
                <a:rPr lang="en-US" sz="4199" dirty="0">
                  <a:solidFill>
                    <a:srgbClr val="192854"/>
                  </a:solidFill>
                  <a:latin typeface="Calibri (MS)"/>
                  <a:ea typeface="Calibri (MS)"/>
                  <a:cs typeface="Calibri (MS)"/>
                  <a:sym typeface="Calibri (MS)"/>
                </a:rPr>
                <a:t>​</a:t>
              </a:r>
            </a:p>
            <a:p>
              <a:pPr marL="906772" lvl="1" indent="-453386" algn="l">
                <a:lnSpc>
                  <a:spcPts val="4829"/>
                </a:lnSpc>
                <a:buFont typeface="Arial"/>
                <a:buChar char="•"/>
              </a:pPr>
              <a:r>
                <a:rPr lang="en-US" sz="4199" dirty="0">
                  <a:solidFill>
                    <a:srgbClr val="192854"/>
                  </a:solidFill>
                  <a:latin typeface="Calibri (MS)"/>
                  <a:ea typeface="Calibri (MS)"/>
                  <a:cs typeface="Calibri (MS)"/>
                  <a:sym typeface="Calibri (MS)"/>
                </a:rPr>
                <a:t>Endogenic</a:t>
              </a:r>
            </a:p>
            <a:p>
              <a:pPr algn="l">
                <a:lnSpc>
                  <a:spcPts val="4829"/>
                </a:lnSpc>
              </a:pPr>
              <a:r>
                <a:rPr lang="en-US" sz="4199" dirty="0">
                  <a:solidFill>
                    <a:srgbClr val="192854"/>
                  </a:solidFill>
                  <a:latin typeface="Calibri (MS)"/>
                  <a:ea typeface="Calibri (MS)"/>
                  <a:cs typeface="Calibri (MS)"/>
                  <a:sym typeface="Calibri (MS)"/>
                </a:rPr>
                <a:t>(nutrient load, shipping traffic, coastal development, …)​</a:t>
              </a:r>
            </a:p>
            <a:p>
              <a:pPr marL="906772" lvl="1" indent="-453386" algn="l">
                <a:lnSpc>
                  <a:spcPts val="4829"/>
                </a:lnSpc>
                <a:buFont typeface="Arial"/>
                <a:buChar char="•"/>
              </a:pPr>
              <a:r>
                <a:rPr lang="en-US" sz="4199" dirty="0">
                  <a:solidFill>
                    <a:srgbClr val="192854"/>
                  </a:solidFill>
                  <a:latin typeface="Calibri (MS)"/>
                  <a:ea typeface="Calibri (MS)"/>
                  <a:cs typeface="Calibri (MS)"/>
                  <a:sym typeface="Calibri (MS)"/>
                </a:rPr>
                <a:t>Exogenic</a:t>
              </a:r>
            </a:p>
            <a:p>
              <a:pPr algn="l">
                <a:lnSpc>
                  <a:spcPts val="4829"/>
                </a:lnSpc>
              </a:pPr>
              <a:r>
                <a:rPr lang="en-US" sz="4199" dirty="0">
                  <a:solidFill>
                    <a:srgbClr val="192854"/>
                  </a:solidFill>
                  <a:latin typeface="Calibri (MS)"/>
                  <a:ea typeface="Calibri (MS)"/>
                  <a:cs typeface="Calibri (MS)"/>
                  <a:sym typeface="Calibri (MS)"/>
                </a:rPr>
                <a:t>(changes in sea surface temperature, sea level rise,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3418" flipH="1" flipV="1">
            <a:off x="-5145889" y="-5262220"/>
            <a:ext cx="16236040" cy="22436738"/>
          </a:xfrm>
          <a:custGeom>
            <a:avLst/>
            <a:gdLst/>
            <a:ahLst/>
            <a:cxnLst/>
            <a:rect l="l" t="t" r="r" b="b"/>
            <a:pathLst>
              <a:path w="16236040" h="22436738">
                <a:moveTo>
                  <a:pt x="16236040" y="22436739"/>
                </a:moveTo>
                <a:lnTo>
                  <a:pt x="0" y="22436739"/>
                </a:lnTo>
                <a:lnTo>
                  <a:pt x="0" y="0"/>
                </a:lnTo>
                <a:lnTo>
                  <a:pt x="16236040" y="0"/>
                </a:lnTo>
                <a:lnTo>
                  <a:pt x="16236040" y="22436739"/>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TextBox 3"/>
          <p:cNvSpPr txBox="1"/>
          <p:nvPr/>
        </p:nvSpPr>
        <p:spPr>
          <a:xfrm>
            <a:off x="1028700" y="412750"/>
            <a:ext cx="11838388" cy="1222376"/>
          </a:xfrm>
          <a:prstGeom prst="rect">
            <a:avLst/>
          </a:prstGeom>
        </p:spPr>
        <p:txBody>
          <a:bodyPr lIns="0" tIns="0" rIns="0" bIns="0" rtlCol="0" anchor="t">
            <a:spAutoFit/>
          </a:bodyPr>
          <a:lstStyle/>
          <a:p>
            <a:pPr marL="0" lvl="0" indent="0" algn="l">
              <a:lnSpc>
                <a:spcPts val="8000"/>
              </a:lnSpc>
              <a:spcBef>
                <a:spcPct val="0"/>
              </a:spcBef>
            </a:pPr>
            <a:r>
              <a:rPr lang="en-US" sz="8000" spc="-200" dirty="0">
                <a:solidFill>
                  <a:srgbClr val="142670"/>
                </a:solidFill>
                <a:latin typeface="Calibri (MS)"/>
                <a:ea typeface="Calibri (MS)"/>
                <a:cs typeface="Calibri (MS)"/>
                <a:sym typeface="Calibri (MS)"/>
              </a:rPr>
              <a:t>Case study &amp; dataset</a:t>
            </a:r>
          </a:p>
        </p:txBody>
      </p:sp>
      <p:sp>
        <p:nvSpPr>
          <p:cNvPr id="4" name="Freeform 4"/>
          <p:cNvSpPr/>
          <p:nvPr/>
        </p:nvSpPr>
        <p:spPr>
          <a:xfrm rot="374446">
            <a:off x="1053433" y="1265531"/>
            <a:ext cx="5212232" cy="739189"/>
          </a:xfrm>
          <a:custGeom>
            <a:avLst/>
            <a:gdLst/>
            <a:ahLst/>
            <a:cxnLst/>
            <a:rect l="l" t="t" r="r" b="b"/>
            <a:pathLst>
              <a:path w="5212232" h="739189">
                <a:moveTo>
                  <a:pt x="0" y="0"/>
                </a:moveTo>
                <a:lnTo>
                  <a:pt x="5212232" y="0"/>
                </a:lnTo>
                <a:lnTo>
                  <a:pt x="5212232" y="739189"/>
                </a:lnTo>
                <a:lnTo>
                  <a:pt x="0" y="7391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400463" y="6652961"/>
            <a:ext cx="3784194" cy="5889795"/>
          </a:xfrm>
          <a:custGeom>
            <a:avLst/>
            <a:gdLst/>
            <a:ahLst/>
            <a:cxnLst/>
            <a:rect l="l" t="t" r="r" b="b"/>
            <a:pathLst>
              <a:path w="3784194" h="5889795">
                <a:moveTo>
                  <a:pt x="0" y="0"/>
                </a:moveTo>
                <a:lnTo>
                  <a:pt x="3784193" y="0"/>
                </a:lnTo>
                <a:lnTo>
                  <a:pt x="3784193" y="5889795"/>
                </a:lnTo>
                <a:lnTo>
                  <a:pt x="0" y="588979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GB"/>
          </a:p>
        </p:txBody>
      </p:sp>
      <p:sp>
        <p:nvSpPr>
          <p:cNvPr id="6" name="Freeform 6"/>
          <p:cNvSpPr/>
          <p:nvPr/>
        </p:nvSpPr>
        <p:spPr>
          <a:xfrm>
            <a:off x="118057" y="5088479"/>
            <a:ext cx="2049870" cy="3267909"/>
          </a:xfrm>
          <a:custGeom>
            <a:avLst/>
            <a:gdLst/>
            <a:ahLst/>
            <a:cxnLst/>
            <a:rect l="l" t="t" r="r" b="b"/>
            <a:pathLst>
              <a:path w="2049870" h="3267909">
                <a:moveTo>
                  <a:pt x="0" y="0"/>
                </a:moveTo>
                <a:lnTo>
                  <a:pt x="2049870" y="0"/>
                </a:lnTo>
                <a:lnTo>
                  <a:pt x="2049870" y="3267909"/>
                </a:lnTo>
                <a:lnTo>
                  <a:pt x="0" y="32679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1244853" y="1761316"/>
            <a:ext cx="11838388" cy="524516"/>
          </a:xfrm>
          <a:prstGeom prst="rect">
            <a:avLst/>
          </a:prstGeom>
        </p:spPr>
        <p:txBody>
          <a:bodyPr lIns="0" tIns="0" rIns="0" bIns="0" rtlCol="0" anchor="t">
            <a:spAutoFit/>
          </a:bodyPr>
          <a:lstStyle/>
          <a:p>
            <a:pPr marL="0" lvl="0" indent="0" algn="l">
              <a:lnSpc>
                <a:spcPts val="3400"/>
              </a:lnSpc>
              <a:spcBef>
                <a:spcPct val="0"/>
              </a:spcBef>
            </a:pPr>
            <a:r>
              <a:rPr lang="en-US" sz="3400" b="1" spc="-85">
                <a:solidFill>
                  <a:srgbClr val="142670"/>
                </a:solidFill>
                <a:latin typeface="Calibri (MS) Bold"/>
                <a:ea typeface="Calibri (MS) Bold"/>
                <a:cs typeface="Calibri (MS) Bold"/>
                <a:sym typeface="Calibri (MS) Bold"/>
              </a:rPr>
              <a:t>Italy</a:t>
            </a:r>
            <a:r>
              <a:rPr lang="en-US" sz="3400" spc="-85">
                <a:solidFill>
                  <a:srgbClr val="142670"/>
                </a:solidFill>
                <a:latin typeface="Calibri (MS)"/>
                <a:ea typeface="Calibri (MS)"/>
                <a:cs typeface="Calibri (MS)"/>
                <a:sym typeface="Calibri (MS)"/>
              </a:rPr>
              <a:t> - Bathymetry layer up to </a:t>
            </a:r>
            <a:r>
              <a:rPr lang="en-US" sz="3400" b="1" spc="-85">
                <a:solidFill>
                  <a:srgbClr val="142670"/>
                </a:solidFill>
                <a:latin typeface="Calibri (MS) Bold"/>
                <a:ea typeface="Calibri (MS) Bold"/>
                <a:cs typeface="Calibri (MS) Bold"/>
                <a:sym typeface="Calibri (MS) Bold"/>
              </a:rPr>
              <a:t>50 meters</a:t>
            </a:r>
          </a:p>
        </p:txBody>
      </p:sp>
      <p:sp>
        <p:nvSpPr>
          <p:cNvPr id="8" name="Freeform 8"/>
          <p:cNvSpPr/>
          <p:nvPr/>
        </p:nvSpPr>
        <p:spPr>
          <a:xfrm>
            <a:off x="10858690" y="193486"/>
            <a:ext cx="5862059" cy="10287000"/>
          </a:xfrm>
          <a:custGeom>
            <a:avLst/>
            <a:gdLst/>
            <a:ahLst/>
            <a:cxnLst/>
            <a:rect l="l" t="t" r="r" b="b"/>
            <a:pathLst>
              <a:path w="5862059" h="10287000">
                <a:moveTo>
                  <a:pt x="0" y="0"/>
                </a:moveTo>
                <a:lnTo>
                  <a:pt x="5862059" y="0"/>
                </a:lnTo>
                <a:lnTo>
                  <a:pt x="5862059" y="10287000"/>
                </a:lnTo>
                <a:lnTo>
                  <a:pt x="0" y="10287000"/>
                </a:lnTo>
                <a:lnTo>
                  <a:pt x="0" y="0"/>
                </a:lnTo>
                <a:close/>
              </a:path>
            </a:pathLst>
          </a:custGeom>
          <a:blipFill>
            <a:blip r:embed="rId11"/>
            <a:stretch>
              <a:fillRect l="-60818" t="-79062" r="-139692" b="-77868"/>
            </a:stretch>
          </a:blipFill>
        </p:spPr>
        <p:txBody>
          <a:bodyPr/>
          <a:lstStyle/>
          <a:p>
            <a:endParaRPr lang="en-GB"/>
          </a:p>
        </p:txBody>
      </p:sp>
      <p:grpSp>
        <p:nvGrpSpPr>
          <p:cNvPr id="9" name="Group 9"/>
          <p:cNvGrpSpPr/>
          <p:nvPr/>
        </p:nvGrpSpPr>
        <p:grpSpPr>
          <a:xfrm>
            <a:off x="11132796" y="193486"/>
            <a:ext cx="5219380" cy="9905992"/>
            <a:chOff x="0" y="0"/>
            <a:chExt cx="1374652" cy="2608986"/>
          </a:xfrm>
        </p:grpSpPr>
        <p:sp>
          <p:nvSpPr>
            <p:cNvPr id="10" name="Freeform 10"/>
            <p:cNvSpPr/>
            <p:nvPr/>
          </p:nvSpPr>
          <p:spPr>
            <a:xfrm>
              <a:off x="0" y="0"/>
              <a:ext cx="1374652" cy="2608986"/>
            </a:xfrm>
            <a:custGeom>
              <a:avLst/>
              <a:gdLst/>
              <a:ahLst/>
              <a:cxnLst/>
              <a:rect l="l" t="t" r="r" b="b"/>
              <a:pathLst>
                <a:path w="1374652" h="2608986">
                  <a:moveTo>
                    <a:pt x="75648" y="0"/>
                  </a:moveTo>
                  <a:lnTo>
                    <a:pt x="1299003" y="0"/>
                  </a:lnTo>
                  <a:cubicBezTo>
                    <a:pt x="1340783" y="0"/>
                    <a:pt x="1374652" y="33869"/>
                    <a:pt x="1374652" y="75648"/>
                  </a:cubicBezTo>
                  <a:lnTo>
                    <a:pt x="1374652" y="2533337"/>
                  </a:lnTo>
                  <a:cubicBezTo>
                    <a:pt x="1374652" y="2575117"/>
                    <a:pt x="1340783" y="2608986"/>
                    <a:pt x="1299003" y="2608986"/>
                  </a:cubicBezTo>
                  <a:lnTo>
                    <a:pt x="75648" y="2608986"/>
                  </a:lnTo>
                  <a:cubicBezTo>
                    <a:pt x="33869" y="2608986"/>
                    <a:pt x="0" y="2575117"/>
                    <a:pt x="0" y="2533337"/>
                  </a:cubicBezTo>
                  <a:lnTo>
                    <a:pt x="0" y="75648"/>
                  </a:lnTo>
                  <a:cubicBezTo>
                    <a:pt x="0" y="33869"/>
                    <a:pt x="33869" y="0"/>
                    <a:pt x="75648" y="0"/>
                  </a:cubicBezTo>
                  <a:close/>
                </a:path>
              </a:pathLst>
            </a:custGeom>
            <a:solidFill>
              <a:srgbClr val="000000">
                <a:alpha val="0"/>
              </a:srgbClr>
            </a:solidFill>
            <a:ln w="123825" cap="rnd">
              <a:solidFill>
                <a:srgbClr val="FF5757"/>
              </a:solidFill>
              <a:prstDash val="solid"/>
              <a:round/>
            </a:ln>
          </p:spPr>
          <p:txBody>
            <a:bodyPr/>
            <a:lstStyle/>
            <a:p>
              <a:endParaRPr lang="en-GB"/>
            </a:p>
          </p:txBody>
        </p:sp>
        <p:sp>
          <p:nvSpPr>
            <p:cNvPr id="11" name="TextBox 11"/>
            <p:cNvSpPr txBox="1"/>
            <p:nvPr/>
          </p:nvSpPr>
          <p:spPr>
            <a:xfrm>
              <a:off x="0" y="-9525"/>
              <a:ext cx="1374652" cy="2618511"/>
            </a:xfrm>
            <a:prstGeom prst="rect">
              <a:avLst/>
            </a:prstGeom>
          </p:spPr>
          <p:txBody>
            <a:bodyPr lIns="50800" tIns="50800" rIns="50800" bIns="50800" rtlCol="0" anchor="ctr"/>
            <a:lstStyle/>
            <a:p>
              <a:pPr algn="ctr">
                <a:lnSpc>
                  <a:spcPts val="2990"/>
                </a:lnSpc>
              </a:pPr>
              <a:endParaRPr/>
            </a:p>
          </p:txBody>
        </p:sp>
      </p:grpSp>
      <p:sp>
        <p:nvSpPr>
          <p:cNvPr id="12" name="Freeform 12"/>
          <p:cNvSpPr/>
          <p:nvPr/>
        </p:nvSpPr>
        <p:spPr>
          <a:xfrm>
            <a:off x="2103281" y="6361195"/>
            <a:ext cx="5370678" cy="5149671"/>
          </a:xfrm>
          <a:custGeom>
            <a:avLst/>
            <a:gdLst/>
            <a:ahLst/>
            <a:cxnLst/>
            <a:rect l="l" t="t" r="r" b="b"/>
            <a:pathLst>
              <a:path w="5370678" h="5149671">
                <a:moveTo>
                  <a:pt x="0" y="0"/>
                </a:moveTo>
                <a:lnTo>
                  <a:pt x="5370678" y="0"/>
                </a:lnTo>
                <a:lnTo>
                  <a:pt x="5370678" y="5149671"/>
                </a:lnTo>
                <a:lnTo>
                  <a:pt x="0" y="514967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GB"/>
          </a:p>
        </p:txBody>
      </p:sp>
      <p:grpSp>
        <p:nvGrpSpPr>
          <p:cNvPr id="13" name="Group 13"/>
          <p:cNvGrpSpPr/>
          <p:nvPr/>
        </p:nvGrpSpPr>
        <p:grpSpPr>
          <a:xfrm>
            <a:off x="1523247" y="2285832"/>
            <a:ext cx="5782756" cy="4364195"/>
            <a:chOff x="0" y="0"/>
            <a:chExt cx="4828540" cy="3644056"/>
          </a:xfrm>
        </p:grpSpPr>
        <p:sp>
          <p:nvSpPr>
            <p:cNvPr id="14" name="Freeform 14"/>
            <p:cNvSpPr/>
            <p:nvPr/>
          </p:nvSpPr>
          <p:spPr>
            <a:xfrm>
              <a:off x="0" y="-7620"/>
              <a:ext cx="4833620" cy="3654216"/>
            </a:xfrm>
            <a:custGeom>
              <a:avLst/>
              <a:gdLst/>
              <a:ahLst/>
              <a:cxnLst/>
              <a:rect l="l" t="t" r="r" b="b"/>
              <a:pathLst>
                <a:path w="4833620" h="3654216">
                  <a:moveTo>
                    <a:pt x="3416300" y="3603599"/>
                  </a:moveTo>
                  <a:cubicBezTo>
                    <a:pt x="3388360" y="3609486"/>
                    <a:pt x="3366770" y="3617336"/>
                    <a:pt x="3345180" y="3619298"/>
                  </a:cubicBezTo>
                  <a:cubicBezTo>
                    <a:pt x="3223260" y="3627147"/>
                    <a:pt x="3102610" y="3634997"/>
                    <a:pt x="2980690" y="3641865"/>
                  </a:cubicBezTo>
                  <a:cubicBezTo>
                    <a:pt x="2918460" y="3644808"/>
                    <a:pt x="2856230" y="3647752"/>
                    <a:pt x="2794000" y="3648733"/>
                  </a:cubicBezTo>
                  <a:cubicBezTo>
                    <a:pt x="2726690" y="3650695"/>
                    <a:pt x="2659380" y="3654216"/>
                    <a:pt x="2593340" y="3651676"/>
                  </a:cubicBezTo>
                  <a:cubicBezTo>
                    <a:pt x="2529840" y="3650695"/>
                    <a:pt x="2466340" y="3647752"/>
                    <a:pt x="2405380" y="3638921"/>
                  </a:cubicBezTo>
                  <a:cubicBezTo>
                    <a:pt x="2326640" y="3628128"/>
                    <a:pt x="2246630" y="3628128"/>
                    <a:pt x="2169160" y="3618317"/>
                  </a:cubicBezTo>
                  <a:cubicBezTo>
                    <a:pt x="1967230" y="3592806"/>
                    <a:pt x="1761490" y="3599675"/>
                    <a:pt x="1558290" y="3588882"/>
                  </a:cubicBezTo>
                  <a:cubicBezTo>
                    <a:pt x="1443990" y="3582995"/>
                    <a:pt x="1329690" y="3569258"/>
                    <a:pt x="1215390" y="3557484"/>
                  </a:cubicBezTo>
                  <a:cubicBezTo>
                    <a:pt x="1085850" y="3544729"/>
                    <a:pt x="956310" y="3530012"/>
                    <a:pt x="825500" y="3516275"/>
                  </a:cubicBezTo>
                  <a:cubicBezTo>
                    <a:pt x="730250" y="3506464"/>
                    <a:pt x="633730" y="3496652"/>
                    <a:pt x="538480" y="3486840"/>
                  </a:cubicBezTo>
                  <a:cubicBezTo>
                    <a:pt x="535940" y="3486840"/>
                    <a:pt x="533400" y="3485859"/>
                    <a:pt x="530860" y="3485859"/>
                  </a:cubicBezTo>
                  <a:cubicBezTo>
                    <a:pt x="450850" y="3459367"/>
                    <a:pt x="365760" y="3438763"/>
                    <a:pt x="292100" y="3404422"/>
                  </a:cubicBezTo>
                  <a:cubicBezTo>
                    <a:pt x="167640" y="3345552"/>
                    <a:pt x="114300" y="3251360"/>
                    <a:pt x="109220" y="3140488"/>
                  </a:cubicBezTo>
                  <a:cubicBezTo>
                    <a:pt x="107950" y="3102223"/>
                    <a:pt x="101600" y="3064938"/>
                    <a:pt x="101600" y="3026673"/>
                  </a:cubicBezTo>
                  <a:cubicBezTo>
                    <a:pt x="102870" y="2973690"/>
                    <a:pt x="107950" y="2921688"/>
                    <a:pt x="111760" y="2869686"/>
                  </a:cubicBezTo>
                  <a:cubicBezTo>
                    <a:pt x="121920" y="2714661"/>
                    <a:pt x="127000" y="2559637"/>
                    <a:pt x="111760" y="2404612"/>
                  </a:cubicBezTo>
                  <a:cubicBezTo>
                    <a:pt x="97790" y="2265287"/>
                    <a:pt x="85090" y="2126942"/>
                    <a:pt x="71120" y="1987616"/>
                  </a:cubicBezTo>
                  <a:cubicBezTo>
                    <a:pt x="62230" y="1898330"/>
                    <a:pt x="50800" y="1810025"/>
                    <a:pt x="43180" y="1720738"/>
                  </a:cubicBezTo>
                  <a:cubicBezTo>
                    <a:pt x="38100" y="1661868"/>
                    <a:pt x="39370" y="1602017"/>
                    <a:pt x="34290" y="1543147"/>
                  </a:cubicBezTo>
                  <a:cubicBezTo>
                    <a:pt x="31750" y="1509788"/>
                    <a:pt x="17780" y="1477409"/>
                    <a:pt x="16510" y="1444049"/>
                  </a:cubicBezTo>
                  <a:cubicBezTo>
                    <a:pt x="11430" y="1363594"/>
                    <a:pt x="10160" y="1282157"/>
                    <a:pt x="7620" y="1200720"/>
                  </a:cubicBezTo>
                  <a:cubicBezTo>
                    <a:pt x="6350" y="1169322"/>
                    <a:pt x="0" y="1137925"/>
                    <a:pt x="1270" y="1106528"/>
                  </a:cubicBezTo>
                  <a:cubicBezTo>
                    <a:pt x="2540" y="1057469"/>
                    <a:pt x="10160" y="1008411"/>
                    <a:pt x="11430" y="959353"/>
                  </a:cubicBezTo>
                  <a:cubicBezTo>
                    <a:pt x="12700" y="902445"/>
                    <a:pt x="5080" y="845537"/>
                    <a:pt x="7620" y="789611"/>
                  </a:cubicBezTo>
                  <a:cubicBezTo>
                    <a:pt x="7620" y="735646"/>
                    <a:pt x="16510" y="682663"/>
                    <a:pt x="25400" y="628699"/>
                  </a:cubicBezTo>
                  <a:cubicBezTo>
                    <a:pt x="27940" y="610057"/>
                    <a:pt x="45720" y="593377"/>
                    <a:pt x="50800" y="574735"/>
                  </a:cubicBezTo>
                  <a:cubicBezTo>
                    <a:pt x="72390" y="482505"/>
                    <a:pt x="95250" y="390275"/>
                    <a:pt x="151130" y="304914"/>
                  </a:cubicBezTo>
                  <a:cubicBezTo>
                    <a:pt x="163830" y="286272"/>
                    <a:pt x="184150" y="269592"/>
                    <a:pt x="203200" y="254874"/>
                  </a:cubicBezTo>
                  <a:cubicBezTo>
                    <a:pt x="209550" y="249968"/>
                    <a:pt x="224790" y="252912"/>
                    <a:pt x="228600" y="252912"/>
                  </a:cubicBezTo>
                  <a:cubicBezTo>
                    <a:pt x="237490" y="240157"/>
                    <a:pt x="242570" y="227402"/>
                    <a:pt x="252730" y="221515"/>
                  </a:cubicBezTo>
                  <a:cubicBezTo>
                    <a:pt x="307340" y="189136"/>
                    <a:pt x="364490" y="165588"/>
                    <a:pt x="435610" y="159701"/>
                  </a:cubicBezTo>
                  <a:cubicBezTo>
                    <a:pt x="488950" y="154795"/>
                    <a:pt x="541020" y="137134"/>
                    <a:pt x="594360" y="127322"/>
                  </a:cubicBezTo>
                  <a:cubicBezTo>
                    <a:pt x="659130" y="115548"/>
                    <a:pt x="723900" y="101812"/>
                    <a:pt x="791210" y="94944"/>
                  </a:cubicBezTo>
                  <a:cubicBezTo>
                    <a:pt x="852170" y="89057"/>
                    <a:pt x="910590" y="76302"/>
                    <a:pt x="972820" y="72377"/>
                  </a:cubicBezTo>
                  <a:cubicBezTo>
                    <a:pt x="1036320" y="68452"/>
                    <a:pt x="1099820" y="56678"/>
                    <a:pt x="1164590" y="52754"/>
                  </a:cubicBezTo>
                  <a:cubicBezTo>
                    <a:pt x="1339850" y="42942"/>
                    <a:pt x="1516380" y="36074"/>
                    <a:pt x="1691640" y="28225"/>
                  </a:cubicBezTo>
                  <a:cubicBezTo>
                    <a:pt x="1734820" y="26262"/>
                    <a:pt x="1778000" y="28225"/>
                    <a:pt x="1821180" y="29206"/>
                  </a:cubicBezTo>
                  <a:cubicBezTo>
                    <a:pt x="1842770" y="30187"/>
                    <a:pt x="1864360" y="34112"/>
                    <a:pt x="1887220" y="36074"/>
                  </a:cubicBezTo>
                  <a:cubicBezTo>
                    <a:pt x="1897380" y="37055"/>
                    <a:pt x="1907540" y="34112"/>
                    <a:pt x="1917700" y="34112"/>
                  </a:cubicBezTo>
                  <a:cubicBezTo>
                    <a:pt x="1948180" y="34112"/>
                    <a:pt x="1979930" y="34112"/>
                    <a:pt x="2010410" y="33130"/>
                  </a:cubicBezTo>
                  <a:cubicBezTo>
                    <a:pt x="2068830" y="31168"/>
                    <a:pt x="2128520" y="26262"/>
                    <a:pt x="2186940" y="26262"/>
                  </a:cubicBezTo>
                  <a:cubicBezTo>
                    <a:pt x="2244090" y="26262"/>
                    <a:pt x="2301240" y="29206"/>
                    <a:pt x="2358390" y="31168"/>
                  </a:cubicBezTo>
                  <a:lnTo>
                    <a:pt x="2404110" y="31168"/>
                  </a:lnTo>
                  <a:cubicBezTo>
                    <a:pt x="2473960" y="29206"/>
                    <a:pt x="2542540" y="29206"/>
                    <a:pt x="2612390" y="26262"/>
                  </a:cubicBezTo>
                  <a:cubicBezTo>
                    <a:pt x="2679700" y="23319"/>
                    <a:pt x="2745740" y="16451"/>
                    <a:pt x="2813050" y="13507"/>
                  </a:cubicBezTo>
                  <a:cubicBezTo>
                    <a:pt x="2844800" y="11545"/>
                    <a:pt x="2877820" y="11545"/>
                    <a:pt x="2909570" y="16451"/>
                  </a:cubicBezTo>
                  <a:cubicBezTo>
                    <a:pt x="2957830" y="23319"/>
                    <a:pt x="3003550" y="27243"/>
                    <a:pt x="3051810" y="16451"/>
                  </a:cubicBezTo>
                  <a:cubicBezTo>
                    <a:pt x="3069590" y="12526"/>
                    <a:pt x="3092450" y="19394"/>
                    <a:pt x="3112770" y="21356"/>
                  </a:cubicBezTo>
                  <a:cubicBezTo>
                    <a:pt x="3121660" y="22338"/>
                    <a:pt x="3131820" y="24300"/>
                    <a:pt x="3136900" y="21356"/>
                  </a:cubicBezTo>
                  <a:cubicBezTo>
                    <a:pt x="3171190" y="0"/>
                    <a:pt x="3202940" y="6350"/>
                    <a:pt x="3235960" y="23319"/>
                  </a:cubicBezTo>
                  <a:cubicBezTo>
                    <a:pt x="3239770" y="25281"/>
                    <a:pt x="3249930" y="20375"/>
                    <a:pt x="3257550" y="20375"/>
                  </a:cubicBezTo>
                  <a:cubicBezTo>
                    <a:pt x="3288030" y="20375"/>
                    <a:pt x="3318510" y="20375"/>
                    <a:pt x="3350260" y="21356"/>
                  </a:cubicBezTo>
                  <a:cubicBezTo>
                    <a:pt x="3373120" y="22338"/>
                    <a:pt x="3394710" y="28225"/>
                    <a:pt x="3417570" y="30187"/>
                  </a:cubicBezTo>
                  <a:cubicBezTo>
                    <a:pt x="3467100" y="35093"/>
                    <a:pt x="3517900" y="42942"/>
                    <a:pt x="3568700" y="42942"/>
                  </a:cubicBezTo>
                  <a:cubicBezTo>
                    <a:pt x="3663950" y="43923"/>
                    <a:pt x="3759200" y="46867"/>
                    <a:pt x="3853180" y="62565"/>
                  </a:cubicBezTo>
                  <a:cubicBezTo>
                    <a:pt x="3940810" y="77283"/>
                    <a:pt x="4030980" y="77283"/>
                    <a:pt x="4119880" y="89057"/>
                  </a:cubicBezTo>
                  <a:cubicBezTo>
                    <a:pt x="4173220" y="95925"/>
                    <a:pt x="4227830" y="108680"/>
                    <a:pt x="4273550" y="129285"/>
                  </a:cubicBezTo>
                  <a:cubicBezTo>
                    <a:pt x="4323080" y="150870"/>
                    <a:pt x="4361180" y="186192"/>
                    <a:pt x="4405630" y="215628"/>
                  </a:cubicBezTo>
                  <a:cubicBezTo>
                    <a:pt x="4422140" y="226420"/>
                    <a:pt x="4446270" y="234270"/>
                    <a:pt x="4457700" y="248006"/>
                  </a:cubicBezTo>
                  <a:cubicBezTo>
                    <a:pt x="4490720" y="285290"/>
                    <a:pt x="4519930" y="324537"/>
                    <a:pt x="4549140" y="363784"/>
                  </a:cubicBezTo>
                  <a:cubicBezTo>
                    <a:pt x="4570730" y="392238"/>
                    <a:pt x="4592320" y="421673"/>
                    <a:pt x="4608830" y="451108"/>
                  </a:cubicBezTo>
                  <a:cubicBezTo>
                    <a:pt x="4626610" y="485449"/>
                    <a:pt x="4640580" y="520771"/>
                    <a:pt x="4654550" y="557074"/>
                  </a:cubicBezTo>
                  <a:cubicBezTo>
                    <a:pt x="4676140" y="613982"/>
                    <a:pt x="4701540" y="670889"/>
                    <a:pt x="4715510" y="729759"/>
                  </a:cubicBezTo>
                  <a:cubicBezTo>
                    <a:pt x="4735830" y="812177"/>
                    <a:pt x="4745990" y="896558"/>
                    <a:pt x="4761230" y="979957"/>
                  </a:cubicBezTo>
                  <a:cubicBezTo>
                    <a:pt x="4766310" y="1007430"/>
                    <a:pt x="4772660" y="1034903"/>
                    <a:pt x="4775200" y="1062375"/>
                  </a:cubicBezTo>
                  <a:cubicBezTo>
                    <a:pt x="4782820" y="1140869"/>
                    <a:pt x="4787900" y="1218381"/>
                    <a:pt x="4794250" y="1296874"/>
                  </a:cubicBezTo>
                  <a:cubicBezTo>
                    <a:pt x="4803140" y="1394010"/>
                    <a:pt x="4815840" y="1490164"/>
                    <a:pt x="4822190" y="1587300"/>
                  </a:cubicBezTo>
                  <a:cubicBezTo>
                    <a:pt x="4828540" y="1680511"/>
                    <a:pt x="4833620" y="1774703"/>
                    <a:pt x="4831080" y="1868895"/>
                  </a:cubicBezTo>
                  <a:cubicBezTo>
                    <a:pt x="4827270" y="2025882"/>
                    <a:pt x="4817110" y="2181887"/>
                    <a:pt x="4806950" y="2338874"/>
                  </a:cubicBezTo>
                  <a:cubicBezTo>
                    <a:pt x="4800600" y="2436010"/>
                    <a:pt x="4791710" y="2532164"/>
                    <a:pt x="4779010" y="2628319"/>
                  </a:cubicBezTo>
                  <a:cubicBezTo>
                    <a:pt x="4766310" y="2724473"/>
                    <a:pt x="4747260" y="2819646"/>
                    <a:pt x="4733290" y="2915801"/>
                  </a:cubicBezTo>
                  <a:cubicBezTo>
                    <a:pt x="4723130" y="2982520"/>
                    <a:pt x="4720590" y="3049240"/>
                    <a:pt x="4709160" y="3114978"/>
                  </a:cubicBezTo>
                  <a:cubicBezTo>
                    <a:pt x="4699000" y="3174829"/>
                    <a:pt x="4660900" y="3227812"/>
                    <a:pt x="4610100" y="3271965"/>
                  </a:cubicBezTo>
                  <a:cubicBezTo>
                    <a:pt x="4568190" y="3309249"/>
                    <a:pt x="4535170" y="3351439"/>
                    <a:pt x="4491990" y="3387742"/>
                  </a:cubicBezTo>
                  <a:cubicBezTo>
                    <a:pt x="4453890" y="3420121"/>
                    <a:pt x="4411980" y="3452500"/>
                    <a:pt x="4345940" y="3453481"/>
                  </a:cubicBezTo>
                  <a:cubicBezTo>
                    <a:pt x="4330700" y="3453481"/>
                    <a:pt x="4316730" y="3465255"/>
                    <a:pt x="4301490" y="3471142"/>
                  </a:cubicBezTo>
                  <a:cubicBezTo>
                    <a:pt x="4236720" y="3492727"/>
                    <a:pt x="4169410" y="3511370"/>
                    <a:pt x="4105910" y="3534917"/>
                  </a:cubicBezTo>
                  <a:cubicBezTo>
                    <a:pt x="3989070" y="3578089"/>
                    <a:pt x="3863340" y="3584957"/>
                    <a:pt x="3737610" y="3588882"/>
                  </a:cubicBezTo>
                  <a:cubicBezTo>
                    <a:pt x="3689350" y="3590844"/>
                    <a:pt x="3639820" y="3587901"/>
                    <a:pt x="3591560" y="3590844"/>
                  </a:cubicBezTo>
                  <a:cubicBezTo>
                    <a:pt x="3567430" y="3591825"/>
                    <a:pt x="3544570" y="3600656"/>
                    <a:pt x="3521710" y="3604580"/>
                  </a:cubicBezTo>
                  <a:cubicBezTo>
                    <a:pt x="3511550" y="3606543"/>
                    <a:pt x="3501390" y="3605562"/>
                    <a:pt x="3489960" y="3606543"/>
                  </a:cubicBezTo>
                  <a:cubicBezTo>
                    <a:pt x="3474720" y="3607524"/>
                    <a:pt x="3459480" y="3610468"/>
                    <a:pt x="3444240" y="3609486"/>
                  </a:cubicBezTo>
                  <a:cubicBezTo>
                    <a:pt x="3429000" y="3607524"/>
                    <a:pt x="3418840" y="3603599"/>
                    <a:pt x="3416300" y="3603599"/>
                  </a:cubicBezTo>
                  <a:close/>
                </a:path>
              </a:pathLst>
            </a:custGeom>
            <a:blipFill>
              <a:blip r:embed="rId14"/>
              <a:stretch>
                <a:fillRect l="-2762" t="-4" r="-2752" b="-25"/>
              </a:stretch>
            </a:blipFill>
          </p:spPr>
          <p:txBody>
            <a:bodyPr/>
            <a:lstStyle/>
            <a:p>
              <a:endParaRPr lang="en-GB"/>
            </a:p>
          </p:txBody>
        </p:sp>
      </p:grpSp>
      <p:grpSp>
        <p:nvGrpSpPr>
          <p:cNvPr id="15" name="Group 15"/>
          <p:cNvGrpSpPr/>
          <p:nvPr/>
        </p:nvGrpSpPr>
        <p:grpSpPr>
          <a:xfrm rot="-10800000">
            <a:off x="6558573" y="2722476"/>
            <a:ext cx="4574223" cy="2175287"/>
            <a:chOff x="0" y="0"/>
            <a:chExt cx="1709167" cy="812800"/>
          </a:xfrm>
        </p:grpSpPr>
        <p:sp>
          <p:nvSpPr>
            <p:cNvPr id="16" name="Freeform 16"/>
            <p:cNvSpPr/>
            <p:nvPr/>
          </p:nvSpPr>
          <p:spPr>
            <a:xfrm>
              <a:off x="0" y="0"/>
              <a:ext cx="1709167" cy="812800"/>
            </a:xfrm>
            <a:custGeom>
              <a:avLst/>
              <a:gdLst/>
              <a:ahLst/>
              <a:cxnLst/>
              <a:rect l="l" t="t" r="r" b="b"/>
              <a:pathLst>
                <a:path w="1709167" h="812800">
                  <a:moveTo>
                    <a:pt x="1709167" y="406400"/>
                  </a:moveTo>
                  <a:lnTo>
                    <a:pt x="1302767" y="0"/>
                  </a:lnTo>
                  <a:lnTo>
                    <a:pt x="1302767" y="203200"/>
                  </a:lnTo>
                  <a:lnTo>
                    <a:pt x="0" y="203200"/>
                  </a:lnTo>
                  <a:lnTo>
                    <a:pt x="0" y="609600"/>
                  </a:lnTo>
                  <a:lnTo>
                    <a:pt x="1302767" y="609600"/>
                  </a:lnTo>
                  <a:lnTo>
                    <a:pt x="1302767" y="812800"/>
                  </a:lnTo>
                  <a:lnTo>
                    <a:pt x="1709167" y="406400"/>
                  </a:lnTo>
                  <a:close/>
                </a:path>
              </a:pathLst>
            </a:custGeom>
            <a:solidFill>
              <a:srgbClr val="F45F53"/>
            </a:solidFill>
            <a:ln w="38100" cap="sq">
              <a:solidFill>
                <a:srgbClr val="FF5757"/>
              </a:solidFill>
              <a:prstDash val="solid"/>
              <a:miter/>
            </a:ln>
          </p:spPr>
          <p:txBody>
            <a:bodyPr/>
            <a:lstStyle/>
            <a:p>
              <a:endParaRPr lang="en-GB"/>
            </a:p>
          </p:txBody>
        </p:sp>
        <p:sp>
          <p:nvSpPr>
            <p:cNvPr id="17" name="TextBox 17"/>
            <p:cNvSpPr txBox="1"/>
            <p:nvPr/>
          </p:nvSpPr>
          <p:spPr>
            <a:xfrm>
              <a:off x="0" y="193675"/>
              <a:ext cx="1607567" cy="415925"/>
            </a:xfrm>
            <a:prstGeom prst="rect">
              <a:avLst/>
            </a:prstGeom>
          </p:spPr>
          <p:txBody>
            <a:bodyPr lIns="50800" tIns="50800" rIns="50800" bIns="50800" rtlCol="0" anchor="ctr"/>
            <a:lstStyle/>
            <a:p>
              <a:pPr algn="ctr">
                <a:lnSpc>
                  <a:spcPts val="2990"/>
                </a:lnSpc>
              </a:pPr>
              <a:endParaRPr/>
            </a:p>
          </p:txBody>
        </p:sp>
      </p:grpSp>
      <p:sp>
        <p:nvSpPr>
          <p:cNvPr id="18" name="Freeform 18"/>
          <p:cNvSpPr/>
          <p:nvPr/>
        </p:nvSpPr>
        <p:spPr>
          <a:xfrm flipH="1">
            <a:off x="6080048" y="6652961"/>
            <a:ext cx="2787823" cy="4444355"/>
          </a:xfrm>
          <a:custGeom>
            <a:avLst/>
            <a:gdLst/>
            <a:ahLst/>
            <a:cxnLst/>
            <a:rect l="l" t="t" r="r" b="b"/>
            <a:pathLst>
              <a:path w="2787823" h="4444355">
                <a:moveTo>
                  <a:pt x="2787823" y="0"/>
                </a:moveTo>
                <a:lnTo>
                  <a:pt x="0" y="0"/>
                </a:lnTo>
                <a:lnTo>
                  <a:pt x="0" y="4444354"/>
                </a:lnTo>
                <a:lnTo>
                  <a:pt x="2787823" y="4444354"/>
                </a:lnTo>
                <a:lnTo>
                  <a:pt x="278782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19" name="Group 19"/>
          <p:cNvGrpSpPr/>
          <p:nvPr/>
        </p:nvGrpSpPr>
        <p:grpSpPr>
          <a:xfrm>
            <a:off x="1540686" y="6819900"/>
            <a:ext cx="5698314" cy="3141106"/>
            <a:chOff x="0" y="0"/>
            <a:chExt cx="1410675" cy="777612"/>
          </a:xfrm>
        </p:grpSpPr>
        <p:sp>
          <p:nvSpPr>
            <p:cNvPr id="20" name="Freeform 20"/>
            <p:cNvSpPr/>
            <p:nvPr/>
          </p:nvSpPr>
          <p:spPr>
            <a:xfrm>
              <a:off x="0" y="0"/>
              <a:ext cx="1410675" cy="777612"/>
            </a:xfrm>
            <a:custGeom>
              <a:avLst/>
              <a:gdLst/>
              <a:ahLst/>
              <a:cxnLst/>
              <a:rect l="l" t="t" r="r" b="b"/>
              <a:pathLst>
                <a:path w="1410675" h="777612">
                  <a:moveTo>
                    <a:pt x="84235" y="0"/>
                  </a:moveTo>
                  <a:lnTo>
                    <a:pt x="1326439" y="0"/>
                  </a:lnTo>
                  <a:cubicBezTo>
                    <a:pt x="1348780" y="0"/>
                    <a:pt x="1370206" y="8875"/>
                    <a:pt x="1386003" y="24672"/>
                  </a:cubicBezTo>
                  <a:cubicBezTo>
                    <a:pt x="1401800" y="40469"/>
                    <a:pt x="1410675" y="61895"/>
                    <a:pt x="1410675" y="84235"/>
                  </a:cubicBezTo>
                  <a:lnTo>
                    <a:pt x="1410675" y="693377"/>
                  </a:lnTo>
                  <a:cubicBezTo>
                    <a:pt x="1410675" y="715718"/>
                    <a:pt x="1401800" y="737143"/>
                    <a:pt x="1386003" y="752940"/>
                  </a:cubicBezTo>
                  <a:cubicBezTo>
                    <a:pt x="1370206" y="768737"/>
                    <a:pt x="1348780" y="777612"/>
                    <a:pt x="1326439" y="777612"/>
                  </a:cubicBezTo>
                  <a:lnTo>
                    <a:pt x="84235" y="777612"/>
                  </a:lnTo>
                  <a:cubicBezTo>
                    <a:pt x="37713" y="777612"/>
                    <a:pt x="0" y="739899"/>
                    <a:pt x="0" y="693377"/>
                  </a:cubicBezTo>
                  <a:lnTo>
                    <a:pt x="0" y="84235"/>
                  </a:lnTo>
                  <a:cubicBezTo>
                    <a:pt x="0" y="61895"/>
                    <a:pt x="8875" y="40469"/>
                    <a:pt x="24672" y="24672"/>
                  </a:cubicBezTo>
                  <a:cubicBezTo>
                    <a:pt x="40469" y="8875"/>
                    <a:pt x="61895" y="0"/>
                    <a:pt x="84235" y="0"/>
                  </a:cubicBezTo>
                  <a:close/>
                </a:path>
              </a:pathLst>
            </a:custGeom>
            <a:solidFill>
              <a:srgbClr val="F45F53"/>
            </a:solidFill>
            <a:ln w="285750" cap="rnd">
              <a:solidFill>
                <a:srgbClr val="F45F53"/>
              </a:solidFill>
              <a:prstDash val="solid"/>
              <a:round/>
            </a:ln>
          </p:spPr>
          <p:txBody>
            <a:bodyPr/>
            <a:lstStyle/>
            <a:p>
              <a:endParaRPr lang="en-GB"/>
            </a:p>
          </p:txBody>
        </p:sp>
        <p:sp>
          <p:nvSpPr>
            <p:cNvPr id="21" name="TextBox 21"/>
            <p:cNvSpPr txBox="1"/>
            <p:nvPr/>
          </p:nvSpPr>
          <p:spPr>
            <a:xfrm>
              <a:off x="0" y="-47625"/>
              <a:ext cx="1410675" cy="825237"/>
            </a:xfrm>
            <a:prstGeom prst="rect">
              <a:avLst/>
            </a:prstGeom>
          </p:spPr>
          <p:txBody>
            <a:bodyPr lIns="50800" tIns="50800" rIns="50800" bIns="50800" rtlCol="0" anchor="ctr"/>
            <a:lstStyle/>
            <a:p>
              <a:pPr algn="ctr">
                <a:lnSpc>
                  <a:spcPts val="3105"/>
                </a:lnSpc>
              </a:pPr>
              <a:r>
                <a:rPr lang="en-US" sz="2700" b="1" dirty="0">
                  <a:solidFill>
                    <a:srgbClr val="FFFFFF"/>
                  </a:solidFill>
                  <a:latin typeface="Calibri (MS) Bold"/>
                  <a:ea typeface="Calibri (MS) Bold"/>
                  <a:cs typeface="Calibri (MS) Bold"/>
                  <a:sym typeface="Calibri (MS) Bold"/>
                </a:rPr>
                <a:t>The dataset was compiled involving domain experts </a:t>
              </a:r>
            </a:p>
            <a:p>
              <a:pPr algn="ctr">
                <a:lnSpc>
                  <a:spcPts val="3105"/>
                </a:lnSpc>
              </a:pPr>
              <a:endParaRPr lang="en-US" sz="2700" b="1" dirty="0">
                <a:solidFill>
                  <a:srgbClr val="FFFFFF"/>
                </a:solidFill>
                <a:latin typeface="Calibri (MS) Bold"/>
                <a:ea typeface="Calibri (MS) Bold"/>
                <a:cs typeface="Calibri (MS) Bold"/>
                <a:sym typeface="Calibri (MS) Bold"/>
              </a:endParaRPr>
            </a:p>
            <a:p>
              <a:pPr algn="ctr">
                <a:lnSpc>
                  <a:spcPts val="3105"/>
                </a:lnSpc>
              </a:pPr>
              <a:r>
                <a:rPr lang="en-US" sz="2700" b="1" dirty="0">
                  <a:solidFill>
                    <a:srgbClr val="FFFFFF"/>
                  </a:solidFill>
                  <a:latin typeface="Calibri (MS) Bold"/>
                  <a:ea typeface="Calibri (MS) Bold"/>
                  <a:cs typeface="Calibri (MS) Bold"/>
                  <a:sym typeface="Calibri (MS) Bold"/>
                </a:rPr>
                <a:t>Spatial resolution: 4km</a:t>
              </a:r>
            </a:p>
            <a:p>
              <a:pPr algn="ctr">
                <a:lnSpc>
                  <a:spcPts val="3105"/>
                </a:lnSpc>
              </a:pPr>
              <a:endParaRPr lang="en-US" sz="2700" b="1" dirty="0">
                <a:solidFill>
                  <a:srgbClr val="FFFFFF"/>
                </a:solidFill>
                <a:latin typeface="Calibri (MS) Bold"/>
                <a:ea typeface="Calibri (MS) Bold"/>
                <a:cs typeface="Calibri (MS) Bold"/>
                <a:sym typeface="Calibri (MS) Bold"/>
              </a:endParaRPr>
            </a:p>
            <a:p>
              <a:pPr algn="ctr">
                <a:lnSpc>
                  <a:spcPts val="3105"/>
                </a:lnSpc>
              </a:pPr>
              <a:r>
                <a:rPr lang="en-US" sz="2700" b="1" dirty="0">
                  <a:solidFill>
                    <a:srgbClr val="FFFFFF"/>
                  </a:solidFill>
                  <a:latin typeface="Calibri (MS) Bold"/>
                  <a:ea typeface="Calibri (MS) Bold"/>
                  <a:cs typeface="Calibri (MS) Bold"/>
                  <a:sym typeface="Calibri (MS) Bold"/>
                </a:rPr>
                <a:t>Temporal resolution: annual (2017)</a:t>
              </a:r>
            </a:p>
          </p:txBody>
        </p:sp>
      </p:grpSp>
      <p:grpSp>
        <p:nvGrpSpPr>
          <p:cNvPr id="22" name="Group 22"/>
          <p:cNvGrpSpPr/>
          <p:nvPr/>
        </p:nvGrpSpPr>
        <p:grpSpPr>
          <a:xfrm rot="-10800000">
            <a:off x="7164047" y="7494136"/>
            <a:ext cx="3968749" cy="2175287"/>
            <a:chOff x="0" y="0"/>
            <a:chExt cx="1482930" cy="812800"/>
          </a:xfrm>
        </p:grpSpPr>
        <p:sp>
          <p:nvSpPr>
            <p:cNvPr id="23" name="Freeform 23"/>
            <p:cNvSpPr/>
            <p:nvPr/>
          </p:nvSpPr>
          <p:spPr>
            <a:xfrm>
              <a:off x="0" y="0"/>
              <a:ext cx="1482930" cy="812800"/>
            </a:xfrm>
            <a:custGeom>
              <a:avLst/>
              <a:gdLst/>
              <a:ahLst/>
              <a:cxnLst/>
              <a:rect l="l" t="t" r="r" b="b"/>
              <a:pathLst>
                <a:path w="1482930" h="812800">
                  <a:moveTo>
                    <a:pt x="1482930" y="406400"/>
                  </a:moveTo>
                  <a:lnTo>
                    <a:pt x="1076530" y="0"/>
                  </a:lnTo>
                  <a:lnTo>
                    <a:pt x="1076530" y="203200"/>
                  </a:lnTo>
                  <a:lnTo>
                    <a:pt x="0" y="203200"/>
                  </a:lnTo>
                  <a:lnTo>
                    <a:pt x="0" y="609600"/>
                  </a:lnTo>
                  <a:lnTo>
                    <a:pt x="1076530" y="609600"/>
                  </a:lnTo>
                  <a:lnTo>
                    <a:pt x="1076530" y="812800"/>
                  </a:lnTo>
                  <a:lnTo>
                    <a:pt x="1482930" y="406400"/>
                  </a:lnTo>
                  <a:close/>
                </a:path>
              </a:pathLst>
            </a:custGeom>
            <a:solidFill>
              <a:srgbClr val="F45F53"/>
            </a:solidFill>
            <a:ln w="38100" cap="sq">
              <a:solidFill>
                <a:srgbClr val="FF5757"/>
              </a:solidFill>
              <a:prstDash val="solid"/>
              <a:miter/>
            </a:ln>
          </p:spPr>
          <p:txBody>
            <a:bodyPr/>
            <a:lstStyle/>
            <a:p>
              <a:endParaRPr lang="en-GB"/>
            </a:p>
          </p:txBody>
        </p:sp>
        <p:sp>
          <p:nvSpPr>
            <p:cNvPr id="24" name="TextBox 24"/>
            <p:cNvSpPr txBox="1"/>
            <p:nvPr/>
          </p:nvSpPr>
          <p:spPr>
            <a:xfrm>
              <a:off x="0" y="193675"/>
              <a:ext cx="1381330" cy="415925"/>
            </a:xfrm>
            <a:prstGeom prst="rect">
              <a:avLst/>
            </a:prstGeom>
          </p:spPr>
          <p:txBody>
            <a:bodyPr lIns="50800" tIns="50800" rIns="50800" bIns="50800" rtlCol="0" anchor="ctr"/>
            <a:lstStyle/>
            <a:p>
              <a:pPr algn="ctr">
                <a:lnSpc>
                  <a:spcPts val="2990"/>
                </a:lnSpc>
              </a:pPr>
              <a:endParaRPr/>
            </a:p>
          </p:txBody>
        </p:sp>
      </p:grpSp>
      <p:sp>
        <p:nvSpPr>
          <p:cNvPr id="25" name="Freeform 25"/>
          <p:cNvSpPr/>
          <p:nvPr/>
        </p:nvSpPr>
        <p:spPr>
          <a:xfrm>
            <a:off x="16522133" y="1852442"/>
            <a:ext cx="1669124" cy="1909476"/>
          </a:xfrm>
          <a:custGeom>
            <a:avLst/>
            <a:gdLst/>
            <a:ahLst/>
            <a:cxnLst/>
            <a:rect l="l" t="t" r="r" b="b"/>
            <a:pathLst>
              <a:path w="1669124" h="1909476">
                <a:moveTo>
                  <a:pt x="0" y="0"/>
                </a:moveTo>
                <a:lnTo>
                  <a:pt x="1669124" y="0"/>
                </a:lnTo>
                <a:lnTo>
                  <a:pt x="1669124" y="1909476"/>
                </a:lnTo>
                <a:lnTo>
                  <a:pt x="0" y="1909476"/>
                </a:lnTo>
                <a:lnTo>
                  <a:pt x="0" y="0"/>
                </a:lnTo>
                <a:close/>
              </a:path>
            </a:pathLst>
          </a:custGeom>
          <a:blipFill>
            <a:blip r:embed="rId15"/>
            <a:stretch>
              <a:fillRect l="-21123" t="-9036" r="-18895" b="-13358"/>
            </a:stretch>
          </a:blipFill>
        </p:spPr>
        <p:txBody>
          <a:bodyPr/>
          <a:lstStyle/>
          <a:p>
            <a:endParaRPr lang="en-GB"/>
          </a:p>
        </p:txBody>
      </p:sp>
      <p:sp>
        <p:nvSpPr>
          <p:cNvPr id="26" name="Freeform 26"/>
          <p:cNvSpPr/>
          <p:nvPr/>
        </p:nvSpPr>
        <p:spPr>
          <a:xfrm>
            <a:off x="16637852" y="4216666"/>
            <a:ext cx="1437685" cy="1525395"/>
          </a:xfrm>
          <a:custGeom>
            <a:avLst/>
            <a:gdLst/>
            <a:ahLst/>
            <a:cxnLst/>
            <a:rect l="l" t="t" r="r" b="b"/>
            <a:pathLst>
              <a:path w="1437685" h="1525395">
                <a:moveTo>
                  <a:pt x="0" y="0"/>
                </a:moveTo>
                <a:lnTo>
                  <a:pt x="1437685" y="0"/>
                </a:lnTo>
                <a:lnTo>
                  <a:pt x="1437685" y="1525395"/>
                </a:lnTo>
                <a:lnTo>
                  <a:pt x="0" y="1525395"/>
                </a:lnTo>
                <a:lnTo>
                  <a:pt x="0" y="0"/>
                </a:lnTo>
                <a:close/>
              </a:path>
            </a:pathLst>
          </a:custGeom>
          <a:blipFill>
            <a:blip r:embed="rId16"/>
            <a:stretch>
              <a:fillRect/>
            </a:stretch>
          </a:blipFill>
        </p:spPr>
        <p:txBody>
          <a:bodyPr/>
          <a:lstStyle/>
          <a:p>
            <a:endParaRPr lang="en-GB"/>
          </a:p>
        </p:txBody>
      </p:sp>
      <p:sp>
        <p:nvSpPr>
          <p:cNvPr id="27" name="Freeform 27"/>
          <p:cNvSpPr/>
          <p:nvPr/>
        </p:nvSpPr>
        <p:spPr>
          <a:xfrm>
            <a:off x="16614011" y="6199261"/>
            <a:ext cx="1485368" cy="1743822"/>
          </a:xfrm>
          <a:custGeom>
            <a:avLst/>
            <a:gdLst/>
            <a:ahLst/>
            <a:cxnLst/>
            <a:rect l="l" t="t" r="r" b="b"/>
            <a:pathLst>
              <a:path w="1485368" h="1743822">
                <a:moveTo>
                  <a:pt x="0" y="0"/>
                </a:moveTo>
                <a:lnTo>
                  <a:pt x="1485368" y="0"/>
                </a:lnTo>
                <a:lnTo>
                  <a:pt x="1485368" y="1743822"/>
                </a:lnTo>
                <a:lnTo>
                  <a:pt x="0" y="1743822"/>
                </a:lnTo>
                <a:lnTo>
                  <a:pt x="0" y="0"/>
                </a:lnTo>
                <a:close/>
              </a:path>
            </a:pathLst>
          </a:custGeom>
          <a:blipFill>
            <a:blip r:embed="rId17"/>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8682" y="1157756"/>
            <a:ext cx="9681761" cy="1222376"/>
          </a:xfrm>
          <a:prstGeom prst="rect">
            <a:avLst/>
          </a:prstGeom>
        </p:spPr>
        <p:txBody>
          <a:bodyPr lIns="0" tIns="0" rIns="0" bIns="0" rtlCol="0" anchor="t">
            <a:spAutoFit/>
          </a:bodyPr>
          <a:lstStyle/>
          <a:p>
            <a:pPr marL="0" lvl="0" indent="0" algn="l">
              <a:lnSpc>
                <a:spcPts val="8000"/>
              </a:lnSpc>
              <a:spcBef>
                <a:spcPct val="0"/>
              </a:spcBef>
            </a:pPr>
            <a:r>
              <a:rPr lang="en-US" sz="8000" spc="-200" dirty="0">
                <a:solidFill>
                  <a:srgbClr val="142670"/>
                </a:solidFill>
                <a:latin typeface="Calibri (MS)"/>
                <a:ea typeface="Calibri (MS)"/>
                <a:cs typeface="Calibri (MS)"/>
                <a:sym typeface="Calibri (MS)"/>
              </a:rPr>
              <a:t>Method</a:t>
            </a:r>
          </a:p>
        </p:txBody>
      </p:sp>
      <p:sp>
        <p:nvSpPr>
          <p:cNvPr id="3" name="Freeform 3"/>
          <p:cNvSpPr/>
          <p:nvPr/>
        </p:nvSpPr>
        <p:spPr>
          <a:xfrm rot="-2529278" flipV="1">
            <a:off x="4375058" y="1240036"/>
            <a:ext cx="928406" cy="774797"/>
          </a:xfrm>
          <a:custGeom>
            <a:avLst/>
            <a:gdLst/>
            <a:ahLst/>
            <a:cxnLst/>
            <a:rect l="l" t="t" r="r" b="b"/>
            <a:pathLst>
              <a:path w="928406" h="774797">
                <a:moveTo>
                  <a:pt x="0" y="774797"/>
                </a:moveTo>
                <a:lnTo>
                  <a:pt x="928406" y="774797"/>
                </a:lnTo>
                <a:lnTo>
                  <a:pt x="928406" y="0"/>
                </a:lnTo>
                <a:lnTo>
                  <a:pt x="0" y="0"/>
                </a:lnTo>
                <a:lnTo>
                  <a:pt x="0" y="774797"/>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4" name="Freeform 4"/>
          <p:cNvSpPr/>
          <p:nvPr/>
        </p:nvSpPr>
        <p:spPr>
          <a:xfrm>
            <a:off x="193741" y="2815476"/>
            <a:ext cx="5632954" cy="4975776"/>
          </a:xfrm>
          <a:custGeom>
            <a:avLst/>
            <a:gdLst/>
            <a:ahLst/>
            <a:cxnLst/>
            <a:rect l="l" t="t" r="r" b="b"/>
            <a:pathLst>
              <a:path w="5632954" h="4975776">
                <a:moveTo>
                  <a:pt x="0" y="0"/>
                </a:moveTo>
                <a:lnTo>
                  <a:pt x="5632954" y="0"/>
                </a:lnTo>
                <a:lnTo>
                  <a:pt x="5632954" y="4975776"/>
                </a:lnTo>
                <a:lnTo>
                  <a:pt x="0" y="4975776"/>
                </a:lnTo>
                <a:lnTo>
                  <a:pt x="0" y="0"/>
                </a:lnTo>
                <a:close/>
              </a:path>
            </a:pathLst>
          </a:custGeom>
          <a:blipFill>
            <a:blip r:embed="rId5"/>
            <a:stretch>
              <a:fillRect b="-13207"/>
            </a:stretch>
          </a:blipFill>
        </p:spPr>
        <p:txBody>
          <a:bodyPr/>
          <a:lstStyle/>
          <a:p>
            <a:endParaRPr lang="en-GB"/>
          </a:p>
        </p:txBody>
      </p:sp>
      <p:sp>
        <p:nvSpPr>
          <p:cNvPr id="5" name="Freeform 5"/>
          <p:cNvSpPr/>
          <p:nvPr/>
        </p:nvSpPr>
        <p:spPr>
          <a:xfrm rot="1444325">
            <a:off x="3816256" y="8338919"/>
            <a:ext cx="3254264" cy="919329"/>
          </a:xfrm>
          <a:custGeom>
            <a:avLst/>
            <a:gdLst/>
            <a:ahLst/>
            <a:cxnLst/>
            <a:rect l="l" t="t" r="r" b="b"/>
            <a:pathLst>
              <a:path w="3254264" h="919329">
                <a:moveTo>
                  <a:pt x="0" y="0"/>
                </a:moveTo>
                <a:lnTo>
                  <a:pt x="3254263" y="0"/>
                </a:lnTo>
                <a:lnTo>
                  <a:pt x="3254263" y="919329"/>
                </a:lnTo>
                <a:lnTo>
                  <a:pt x="0" y="919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1098682" y="5747211"/>
            <a:ext cx="4344706" cy="2044041"/>
            <a:chOff x="0" y="0"/>
            <a:chExt cx="1075575" cy="506023"/>
          </a:xfrm>
        </p:grpSpPr>
        <p:sp>
          <p:nvSpPr>
            <p:cNvPr id="7" name="Freeform 7"/>
            <p:cNvSpPr/>
            <p:nvPr/>
          </p:nvSpPr>
          <p:spPr>
            <a:xfrm>
              <a:off x="0" y="0"/>
              <a:ext cx="1075575" cy="506023"/>
            </a:xfrm>
            <a:custGeom>
              <a:avLst/>
              <a:gdLst/>
              <a:ahLst/>
              <a:cxnLst/>
              <a:rect l="l" t="t" r="r" b="b"/>
              <a:pathLst>
                <a:path w="1075575" h="506023">
                  <a:moveTo>
                    <a:pt x="110479" y="0"/>
                  </a:moveTo>
                  <a:lnTo>
                    <a:pt x="965096" y="0"/>
                  </a:lnTo>
                  <a:cubicBezTo>
                    <a:pt x="1026112" y="0"/>
                    <a:pt x="1075575" y="49463"/>
                    <a:pt x="1075575" y="110479"/>
                  </a:cubicBezTo>
                  <a:lnTo>
                    <a:pt x="1075575" y="395544"/>
                  </a:lnTo>
                  <a:cubicBezTo>
                    <a:pt x="1075575" y="456560"/>
                    <a:pt x="1026112" y="506023"/>
                    <a:pt x="965096" y="506023"/>
                  </a:cubicBezTo>
                  <a:lnTo>
                    <a:pt x="110479" y="506023"/>
                  </a:lnTo>
                  <a:cubicBezTo>
                    <a:pt x="49463" y="506023"/>
                    <a:pt x="0" y="456560"/>
                    <a:pt x="0" y="395544"/>
                  </a:cubicBezTo>
                  <a:lnTo>
                    <a:pt x="0" y="110479"/>
                  </a:lnTo>
                  <a:cubicBezTo>
                    <a:pt x="0" y="49463"/>
                    <a:pt x="49463" y="0"/>
                    <a:pt x="110479" y="0"/>
                  </a:cubicBezTo>
                  <a:close/>
                </a:path>
              </a:pathLst>
            </a:custGeom>
            <a:solidFill>
              <a:srgbClr val="000000">
                <a:alpha val="0"/>
              </a:srgbClr>
            </a:solidFill>
            <a:ln w="104775" cap="rnd">
              <a:solidFill>
                <a:srgbClr val="D6FF2C"/>
              </a:solidFill>
              <a:prstDash val="solid"/>
              <a:round/>
            </a:ln>
          </p:spPr>
          <p:txBody>
            <a:bodyPr/>
            <a:lstStyle/>
            <a:p>
              <a:endParaRPr lang="en-GB"/>
            </a:p>
          </p:txBody>
        </p:sp>
        <p:sp>
          <p:nvSpPr>
            <p:cNvPr id="8" name="TextBox 8"/>
            <p:cNvSpPr txBox="1"/>
            <p:nvPr/>
          </p:nvSpPr>
          <p:spPr>
            <a:xfrm>
              <a:off x="0" y="-66675"/>
              <a:ext cx="1075575" cy="572698"/>
            </a:xfrm>
            <a:prstGeom prst="rect">
              <a:avLst/>
            </a:prstGeom>
          </p:spPr>
          <p:txBody>
            <a:bodyPr lIns="50800" tIns="50800" rIns="50800" bIns="50800" rtlCol="0" anchor="ctr"/>
            <a:lstStyle/>
            <a:p>
              <a:pPr algn="ctr">
                <a:lnSpc>
                  <a:spcPts val="4945"/>
                </a:lnSpc>
              </a:pPr>
              <a:endParaRPr/>
            </a:p>
          </p:txBody>
        </p:sp>
      </p:grpSp>
      <p:grpSp>
        <p:nvGrpSpPr>
          <p:cNvPr id="9" name="Group 9"/>
          <p:cNvGrpSpPr/>
          <p:nvPr/>
        </p:nvGrpSpPr>
        <p:grpSpPr>
          <a:xfrm>
            <a:off x="6862190" y="166564"/>
            <a:ext cx="11148981" cy="9896368"/>
            <a:chOff x="0" y="0"/>
            <a:chExt cx="2760041" cy="2449945"/>
          </a:xfrm>
        </p:grpSpPr>
        <p:sp>
          <p:nvSpPr>
            <p:cNvPr id="10" name="Freeform 10"/>
            <p:cNvSpPr/>
            <p:nvPr/>
          </p:nvSpPr>
          <p:spPr>
            <a:xfrm>
              <a:off x="0" y="0"/>
              <a:ext cx="2760041" cy="2449945"/>
            </a:xfrm>
            <a:custGeom>
              <a:avLst/>
              <a:gdLst/>
              <a:ahLst/>
              <a:cxnLst/>
              <a:rect l="l" t="t" r="r" b="b"/>
              <a:pathLst>
                <a:path w="2760041" h="2449945">
                  <a:moveTo>
                    <a:pt x="43053" y="0"/>
                  </a:moveTo>
                  <a:lnTo>
                    <a:pt x="2716988" y="0"/>
                  </a:lnTo>
                  <a:cubicBezTo>
                    <a:pt x="2740766" y="0"/>
                    <a:pt x="2760041" y="19276"/>
                    <a:pt x="2760041" y="43053"/>
                  </a:cubicBezTo>
                  <a:lnTo>
                    <a:pt x="2760041" y="2406891"/>
                  </a:lnTo>
                  <a:cubicBezTo>
                    <a:pt x="2760041" y="2430669"/>
                    <a:pt x="2740766" y="2449945"/>
                    <a:pt x="2716988" y="2449945"/>
                  </a:cubicBezTo>
                  <a:lnTo>
                    <a:pt x="43053" y="2449945"/>
                  </a:lnTo>
                  <a:cubicBezTo>
                    <a:pt x="19276" y="2449945"/>
                    <a:pt x="0" y="2430669"/>
                    <a:pt x="0" y="2406891"/>
                  </a:cubicBezTo>
                  <a:lnTo>
                    <a:pt x="0" y="43053"/>
                  </a:lnTo>
                  <a:cubicBezTo>
                    <a:pt x="0" y="19276"/>
                    <a:pt x="19276" y="0"/>
                    <a:pt x="43053" y="0"/>
                  </a:cubicBezTo>
                  <a:close/>
                </a:path>
              </a:pathLst>
            </a:custGeom>
            <a:solidFill>
              <a:srgbClr val="D6FF2C"/>
            </a:solidFill>
            <a:ln w="104775" cap="rnd">
              <a:solidFill>
                <a:srgbClr val="D6FF2C"/>
              </a:solidFill>
              <a:prstDash val="solid"/>
              <a:round/>
            </a:ln>
          </p:spPr>
          <p:txBody>
            <a:bodyPr/>
            <a:lstStyle/>
            <a:p>
              <a:endParaRPr lang="en-GB"/>
            </a:p>
          </p:txBody>
        </p:sp>
        <p:sp>
          <p:nvSpPr>
            <p:cNvPr id="11" name="TextBox 11"/>
            <p:cNvSpPr txBox="1"/>
            <p:nvPr/>
          </p:nvSpPr>
          <p:spPr>
            <a:xfrm>
              <a:off x="0" y="-66675"/>
              <a:ext cx="2760041" cy="2516620"/>
            </a:xfrm>
            <a:prstGeom prst="rect">
              <a:avLst/>
            </a:prstGeom>
          </p:spPr>
          <p:txBody>
            <a:bodyPr lIns="50800" tIns="50800" rIns="50800" bIns="50800" rtlCol="0" anchor="ctr"/>
            <a:lstStyle/>
            <a:p>
              <a:pPr algn="ctr">
                <a:lnSpc>
                  <a:spcPts val="4945"/>
                </a:lnSpc>
              </a:pPr>
              <a:endParaRPr/>
            </a:p>
          </p:txBody>
        </p:sp>
      </p:grpSp>
      <p:sp>
        <p:nvSpPr>
          <p:cNvPr id="12" name="Freeform 12"/>
          <p:cNvSpPr/>
          <p:nvPr/>
        </p:nvSpPr>
        <p:spPr>
          <a:xfrm>
            <a:off x="7210410" y="407768"/>
            <a:ext cx="10574060" cy="5529096"/>
          </a:xfrm>
          <a:custGeom>
            <a:avLst/>
            <a:gdLst/>
            <a:ahLst/>
            <a:cxnLst/>
            <a:rect l="l" t="t" r="r" b="b"/>
            <a:pathLst>
              <a:path w="10574060" h="5529096">
                <a:moveTo>
                  <a:pt x="0" y="0"/>
                </a:moveTo>
                <a:lnTo>
                  <a:pt x="10574059" y="0"/>
                </a:lnTo>
                <a:lnTo>
                  <a:pt x="10574059" y="5529096"/>
                </a:lnTo>
                <a:lnTo>
                  <a:pt x="0" y="5529096"/>
                </a:lnTo>
                <a:lnTo>
                  <a:pt x="0" y="0"/>
                </a:lnTo>
                <a:close/>
              </a:path>
            </a:pathLst>
          </a:custGeom>
          <a:blipFill>
            <a:blip r:embed="rId8"/>
            <a:stretch>
              <a:fillRect t="-2397" r="-1701" b="-7007"/>
            </a:stretch>
          </a:blipFill>
        </p:spPr>
        <p:txBody>
          <a:bodyPr/>
          <a:lstStyle/>
          <a:p>
            <a:endParaRPr lang="en-GB"/>
          </a:p>
        </p:txBody>
      </p:sp>
      <p:grpSp>
        <p:nvGrpSpPr>
          <p:cNvPr id="13" name="Group 13"/>
          <p:cNvGrpSpPr/>
          <p:nvPr/>
        </p:nvGrpSpPr>
        <p:grpSpPr>
          <a:xfrm>
            <a:off x="7210410" y="6131014"/>
            <a:ext cx="5669602" cy="3739697"/>
            <a:chOff x="0" y="0"/>
            <a:chExt cx="1414666" cy="925799"/>
          </a:xfrm>
        </p:grpSpPr>
        <p:sp>
          <p:nvSpPr>
            <p:cNvPr id="14" name="Freeform 14"/>
            <p:cNvSpPr/>
            <p:nvPr/>
          </p:nvSpPr>
          <p:spPr>
            <a:xfrm>
              <a:off x="0" y="0"/>
              <a:ext cx="1414666" cy="925799"/>
            </a:xfrm>
            <a:custGeom>
              <a:avLst/>
              <a:gdLst/>
              <a:ahLst/>
              <a:cxnLst/>
              <a:rect l="l" t="t" r="r" b="b"/>
              <a:pathLst>
                <a:path w="1414666" h="925799">
                  <a:moveTo>
                    <a:pt x="83998" y="0"/>
                  </a:moveTo>
                  <a:lnTo>
                    <a:pt x="1330669" y="0"/>
                  </a:lnTo>
                  <a:cubicBezTo>
                    <a:pt x="1352946" y="0"/>
                    <a:pt x="1374311" y="8850"/>
                    <a:pt x="1390064" y="24602"/>
                  </a:cubicBezTo>
                  <a:cubicBezTo>
                    <a:pt x="1405817" y="40355"/>
                    <a:pt x="1414666" y="61720"/>
                    <a:pt x="1414666" y="83998"/>
                  </a:cubicBezTo>
                  <a:lnTo>
                    <a:pt x="1414666" y="841802"/>
                  </a:lnTo>
                  <a:cubicBezTo>
                    <a:pt x="1414666" y="864079"/>
                    <a:pt x="1405817" y="885444"/>
                    <a:pt x="1390064" y="901197"/>
                  </a:cubicBezTo>
                  <a:cubicBezTo>
                    <a:pt x="1374311" y="916950"/>
                    <a:pt x="1352946" y="925799"/>
                    <a:pt x="1330669" y="925799"/>
                  </a:cubicBezTo>
                  <a:lnTo>
                    <a:pt x="83998" y="925799"/>
                  </a:lnTo>
                  <a:cubicBezTo>
                    <a:pt x="61720" y="925799"/>
                    <a:pt x="40355" y="916950"/>
                    <a:pt x="24602" y="901197"/>
                  </a:cubicBezTo>
                  <a:cubicBezTo>
                    <a:pt x="8850" y="885444"/>
                    <a:pt x="0" y="864079"/>
                    <a:pt x="0" y="841802"/>
                  </a:cubicBezTo>
                  <a:lnTo>
                    <a:pt x="0" y="83998"/>
                  </a:lnTo>
                  <a:cubicBezTo>
                    <a:pt x="0" y="61720"/>
                    <a:pt x="8850" y="40355"/>
                    <a:pt x="24602" y="24602"/>
                  </a:cubicBezTo>
                  <a:cubicBezTo>
                    <a:pt x="40355" y="8850"/>
                    <a:pt x="61720" y="0"/>
                    <a:pt x="83998" y="0"/>
                  </a:cubicBezTo>
                  <a:close/>
                </a:path>
              </a:pathLst>
            </a:custGeom>
            <a:solidFill>
              <a:srgbClr val="FFFFFF"/>
            </a:solidFill>
            <a:ln w="285750" cap="rnd">
              <a:solidFill>
                <a:srgbClr val="FFFFFF"/>
              </a:solidFill>
              <a:prstDash val="solid"/>
              <a:round/>
            </a:ln>
          </p:spPr>
          <p:txBody>
            <a:bodyPr/>
            <a:lstStyle/>
            <a:p>
              <a:endParaRPr lang="en-GB"/>
            </a:p>
          </p:txBody>
        </p:sp>
        <p:sp>
          <p:nvSpPr>
            <p:cNvPr id="15" name="TextBox 15"/>
            <p:cNvSpPr txBox="1"/>
            <p:nvPr/>
          </p:nvSpPr>
          <p:spPr>
            <a:xfrm>
              <a:off x="0" y="-38100"/>
              <a:ext cx="1414666" cy="963899"/>
            </a:xfrm>
            <a:prstGeom prst="rect">
              <a:avLst/>
            </a:prstGeom>
          </p:spPr>
          <p:txBody>
            <a:bodyPr lIns="50800" tIns="50800" rIns="50800" bIns="50800" rtlCol="0" anchor="ctr"/>
            <a:lstStyle/>
            <a:p>
              <a:pPr marL="539762" lvl="1" indent="-269881" algn="just">
                <a:lnSpc>
                  <a:spcPts val="2875"/>
                </a:lnSpc>
                <a:buFont typeface="Arial"/>
                <a:buChar char="•"/>
              </a:pPr>
              <a:r>
                <a:rPr lang="en-US" sz="2500" b="1" dirty="0">
                  <a:solidFill>
                    <a:srgbClr val="142670"/>
                  </a:solidFill>
                  <a:latin typeface="Calibri (MS) Bold"/>
                  <a:ea typeface="Calibri (MS) Bold"/>
                  <a:cs typeface="Calibri (MS) Bold"/>
                  <a:sym typeface="Calibri (MS) Bold"/>
                </a:rPr>
                <a:t>Each pixel </a:t>
              </a:r>
              <a:r>
                <a:rPr lang="en-US" sz="2500" dirty="0">
                  <a:solidFill>
                    <a:srgbClr val="142670"/>
                  </a:solidFill>
                  <a:latin typeface="Calibri (MS)"/>
                  <a:ea typeface="Calibri (MS)"/>
                  <a:cs typeface="Calibri (MS)"/>
                  <a:sym typeface="Calibri (MS)"/>
                </a:rPr>
                <a:t>from the dataset, identified by latitude and longitude coordinates, was </a:t>
              </a:r>
              <a:r>
                <a:rPr lang="en-US" sz="2500" b="1" dirty="0">
                  <a:solidFill>
                    <a:srgbClr val="142670"/>
                  </a:solidFill>
                  <a:latin typeface="Calibri (MS) Bold"/>
                  <a:ea typeface="Calibri (MS) Bold"/>
                  <a:cs typeface="Calibri (MS) Bold"/>
                  <a:sym typeface="Calibri (MS) Bold"/>
                </a:rPr>
                <a:t>mapped to a node in the graph</a:t>
              </a:r>
            </a:p>
            <a:p>
              <a:pPr marL="539762" lvl="1" indent="-269881" algn="just">
                <a:lnSpc>
                  <a:spcPts val="2875"/>
                </a:lnSpc>
                <a:buFont typeface="Arial"/>
                <a:buChar char="•"/>
              </a:pPr>
              <a:r>
                <a:rPr lang="en-US" sz="2500" dirty="0">
                  <a:solidFill>
                    <a:srgbClr val="142670"/>
                  </a:solidFill>
                  <a:latin typeface="Calibri (MS)"/>
                  <a:ea typeface="Calibri (MS)"/>
                  <a:cs typeface="Calibri (MS)"/>
                  <a:sym typeface="Calibri (MS)"/>
                </a:rPr>
                <a:t>Layers containing </a:t>
              </a:r>
              <a:r>
                <a:rPr lang="en-US" sz="2500" b="1" dirty="0">
                  <a:solidFill>
                    <a:srgbClr val="142670"/>
                  </a:solidFill>
                  <a:latin typeface="Calibri (MS) Bold"/>
                  <a:ea typeface="Calibri (MS) Bold"/>
                  <a:cs typeface="Calibri (MS) Bold"/>
                  <a:sym typeface="Calibri (MS) Bold"/>
                </a:rPr>
                <a:t>metrics </a:t>
              </a:r>
              <a:r>
                <a:rPr lang="en-US" sz="2500" dirty="0">
                  <a:solidFill>
                    <a:srgbClr val="142670"/>
                  </a:solidFill>
                  <a:latin typeface="Calibri (MS)"/>
                  <a:ea typeface="Calibri (MS)"/>
                  <a:cs typeface="Calibri (MS)"/>
                  <a:sym typeface="Calibri (MS)"/>
                </a:rPr>
                <a:t>related to selected</a:t>
              </a:r>
              <a:r>
                <a:rPr lang="en-US" sz="2500" b="1" dirty="0">
                  <a:solidFill>
                    <a:srgbClr val="142670"/>
                  </a:solidFill>
                  <a:latin typeface="Calibri (MS) Bold"/>
                  <a:ea typeface="Calibri (MS) Bold"/>
                  <a:cs typeface="Calibri (MS) Bold"/>
                  <a:sym typeface="Calibri (MS) Bold"/>
                </a:rPr>
                <a:t> input variables </a:t>
              </a:r>
              <a:r>
                <a:rPr lang="en-US" sz="2500" dirty="0">
                  <a:solidFill>
                    <a:srgbClr val="142670"/>
                  </a:solidFill>
                  <a:latin typeface="Calibri (MS)"/>
                  <a:ea typeface="Calibri (MS)"/>
                  <a:cs typeface="Calibri (MS)"/>
                  <a:sym typeface="Calibri (MS)"/>
                </a:rPr>
                <a:t>were vectorized into</a:t>
              </a:r>
              <a:r>
                <a:rPr lang="en-US" sz="2500" b="1" dirty="0">
                  <a:solidFill>
                    <a:srgbClr val="142670"/>
                  </a:solidFill>
                  <a:latin typeface="Calibri (MS) Bold"/>
                  <a:ea typeface="Calibri (MS) Bold"/>
                  <a:cs typeface="Calibri (MS) Bold"/>
                  <a:sym typeface="Calibri (MS) Bold"/>
                </a:rPr>
                <a:t> feature vectors </a:t>
              </a:r>
              <a:r>
                <a:rPr lang="en-US" sz="2500" dirty="0">
                  <a:solidFill>
                    <a:srgbClr val="142670"/>
                  </a:solidFill>
                  <a:latin typeface="Calibri (MS)"/>
                  <a:ea typeface="Calibri (MS)"/>
                  <a:cs typeface="Calibri (MS)"/>
                  <a:sym typeface="Calibri (MS)"/>
                </a:rPr>
                <a:t>associated with each node</a:t>
              </a:r>
            </a:p>
          </p:txBody>
        </p:sp>
      </p:grpSp>
      <p:grpSp>
        <p:nvGrpSpPr>
          <p:cNvPr id="16" name="Group 16"/>
          <p:cNvGrpSpPr/>
          <p:nvPr/>
        </p:nvGrpSpPr>
        <p:grpSpPr>
          <a:xfrm>
            <a:off x="12973917" y="5977112"/>
            <a:ext cx="4810551" cy="3904844"/>
            <a:chOff x="-64594" y="-38100"/>
            <a:chExt cx="1221848" cy="966683"/>
          </a:xfrm>
        </p:grpSpPr>
        <p:sp>
          <p:nvSpPr>
            <p:cNvPr id="17" name="Freeform 17"/>
            <p:cNvSpPr/>
            <p:nvPr/>
          </p:nvSpPr>
          <p:spPr>
            <a:xfrm>
              <a:off x="0" y="0"/>
              <a:ext cx="1157254" cy="928583"/>
            </a:xfrm>
            <a:custGeom>
              <a:avLst/>
              <a:gdLst/>
              <a:ahLst/>
              <a:cxnLst/>
              <a:rect l="l" t="t" r="r" b="b"/>
              <a:pathLst>
                <a:path w="1157254" h="928583">
                  <a:moveTo>
                    <a:pt x="102681" y="0"/>
                  </a:moveTo>
                  <a:lnTo>
                    <a:pt x="1054573" y="0"/>
                  </a:lnTo>
                  <a:cubicBezTo>
                    <a:pt x="1081806" y="0"/>
                    <a:pt x="1107923" y="10818"/>
                    <a:pt x="1127180" y="30075"/>
                  </a:cubicBezTo>
                  <a:cubicBezTo>
                    <a:pt x="1146436" y="49331"/>
                    <a:pt x="1157254" y="75449"/>
                    <a:pt x="1157254" y="102681"/>
                  </a:cubicBezTo>
                  <a:lnTo>
                    <a:pt x="1157254" y="825902"/>
                  </a:lnTo>
                  <a:cubicBezTo>
                    <a:pt x="1157254" y="882611"/>
                    <a:pt x="1111282" y="928583"/>
                    <a:pt x="1054573" y="928583"/>
                  </a:cubicBezTo>
                  <a:lnTo>
                    <a:pt x="102681" y="928583"/>
                  </a:lnTo>
                  <a:cubicBezTo>
                    <a:pt x="75449" y="928583"/>
                    <a:pt x="49331" y="917765"/>
                    <a:pt x="30075" y="898508"/>
                  </a:cubicBezTo>
                  <a:cubicBezTo>
                    <a:pt x="10818" y="879252"/>
                    <a:pt x="0" y="853135"/>
                    <a:pt x="0" y="825902"/>
                  </a:cubicBezTo>
                  <a:lnTo>
                    <a:pt x="0" y="102681"/>
                  </a:lnTo>
                  <a:cubicBezTo>
                    <a:pt x="0" y="45972"/>
                    <a:pt x="45972" y="0"/>
                    <a:pt x="102681" y="0"/>
                  </a:cubicBezTo>
                  <a:close/>
                </a:path>
              </a:pathLst>
            </a:custGeom>
            <a:solidFill>
              <a:srgbClr val="FFFFFF"/>
            </a:solidFill>
            <a:ln w="285750" cap="rnd">
              <a:solidFill>
                <a:srgbClr val="FFFFFF"/>
              </a:solidFill>
              <a:prstDash val="solid"/>
              <a:round/>
            </a:ln>
          </p:spPr>
          <p:txBody>
            <a:bodyPr/>
            <a:lstStyle/>
            <a:p>
              <a:endParaRPr lang="en-GB"/>
            </a:p>
          </p:txBody>
        </p:sp>
        <p:sp>
          <p:nvSpPr>
            <p:cNvPr id="18" name="TextBox 18"/>
            <p:cNvSpPr txBox="1"/>
            <p:nvPr/>
          </p:nvSpPr>
          <p:spPr>
            <a:xfrm>
              <a:off x="-64594" y="-38100"/>
              <a:ext cx="1221848" cy="966683"/>
            </a:xfrm>
            <a:prstGeom prst="rect">
              <a:avLst/>
            </a:prstGeom>
          </p:spPr>
          <p:txBody>
            <a:bodyPr lIns="50800" tIns="50800" rIns="50800" bIns="50800" rtlCol="0" anchor="ctr"/>
            <a:lstStyle/>
            <a:p>
              <a:pPr marL="539762" lvl="1" indent="-269881" algn="just">
                <a:lnSpc>
                  <a:spcPts val="2875"/>
                </a:lnSpc>
                <a:buFont typeface="Arial"/>
                <a:buChar char="•"/>
              </a:pPr>
              <a:r>
                <a:rPr lang="en-US" sz="2500" dirty="0">
                  <a:solidFill>
                    <a:srgbClr val="142670"/>
                  </a:solidFill>
                  <a:latin typeface="Calibri (MS)"/>
                  <a:ea typeface="Calibri (MS)"/>
                  <a:cs typeface="Calibri (MS)"/>
                  <a:sym typeface="Calibri (MS)"/>
                </a:rPr>
                <a:t>The </a:t>
              </a:r>
              <a:r>
                <a:rPr lang="en-US" sz="2500" b="1" dirty="0">
                  <a:solidFill>
                    <a:srgbClr val="142670"/>
                  </a:solidFill>
                  <a:latin typeface="Calibri (MS) Bold"/>
                  <a:ea typeface="Calibri (MS) Bold"/>
                  <a:cs typeface="Calibri (MS) Bold"/>
                  <a:sym typeface="Calibri (MS) Bold"/>
                </a:rPr>
                <a:t>edges </a:t>
              </a:r>
              <a:r>
                <a:rPr lang="en-US" sz="2500" dirty="0">
                  <a:solidFill>
                    <a:srgbClr val="142670"/>
                  </a:solidFill>
                  <a:latin typeface="Calibri (MS)"/>
                  <a:ea typeface="Calibri (MS)"/>
                  <a:cs typeface="Calibri (MS)"/>
                  <a:sym typeface="Calibri (MS)"/>
                </a:rPr>
                <a:t>of the graph were determined </a:t>
              </a:r>
              <a:r>
                <a:rPr lang="en-US" sz="2500" b="1" dirty="0">
                  <a:solidFill>
                    <a:srgbClr val="142670"/>
                  </a:solidFill>
                  <a:latin typeface="Calibri (MS) Bold"/>
                  <a:ea typeface="Calibri (MS) Bold"/>
                  <a:cs typeface="Calibri (MS) Bold"/>
                  <a:sym typeface="Calibri (MS) Bold"/>
                </a:rPr>
                <a:t>based </a:t>
              </a:r>
              <a:r>
                <a:rPr lang="en-US" sz="2500" dirty="0">
                  <a:solidFill>
                    <a:srgbClr val="142670"/>
                  </a:solidFill>
                  <a:latin typeface="Calibri (MS)"/>
                  <a:ea typeface="Calibri (MS)"/>
                  <a:cs typeface="Calibri (MS)"/>
                  <a:sym typeface="Calibri (MS)"/>
                </a:rPr>
                <a:t>on the </a:t>
              </a:r>
              <a:r>
                <a:rPr lang="en-US" sz="2500" b="1" dirty="0">
                  <a:solidFill>
                    <a:srgbClr val="142670"/>
                  </a:solidFill>
                  <a:latin typeface="Calibri (MS) Bold"/>
                  <a:ea typeface="Calibri (MS) Bold"/>
                  <a:cs typeface="Calibri (MS) Bold"/>
                  <a:sym typeface="Calibri (MS) Bold"/>
                </a:rPr>
                <a:t>distance between nodes</a:t>
              </a:r>
              <a:r>
                <a:rPr lang="en-US" sz="2500" dirty="0">
                  <a:solidFill>
                    <a:srgbClr val="142670"/>
                  </a:solidFill>
                  <a:latin typeface="Calibri (MS)"/>
                  <a:ea typeface="Calibri (MS)"/>
                  <a:cs typeface="Calibri (MS)"/>
                  <a:sym typeface="Calibri (MS)"/>
                </a:rPr>
                <a:t>, particularly each node was connected to its</a:t>
              </a:r>
              <a:r>
                <a:rPr lang="en-US" sz="2500" b="1" dirty="0">
                  <a:solidFill>
                    <a:srgbClr val="142670"/>
                  </a:solidFill>
                  <a:latin typeface="Calibri (MS) Bold"/>
                  <a:ea typeface="Calibri (MS) Bold"/>
                  <a:cs typeface="Calibri (MS) Bold"/>
                  <a:sym typeface="Calibri (MS) Bold"/>
                </a:rPr>
                <a:t> four </a:t>
              </a:r>
              <a:r>
                <a:rPr lang="en-US" sz="2500" dirty="0">
                  <a:solidFill>
                    <a:srgbClr val="142670"/>
                  </a:solidFill>
                  <a:latin typeface="Calibri (MS)"/>
                  <a:ea typeface="Calibri (MS)"/>
                  <a:cs typeface="Calibri (MS)"/>
                  <a:sym typeface="Calibri (MS)"/>
                </a:rPr>
                <a:t>or</a:t>
              </a:r>
              <a:r>
                <a:rPr lang="en-US" sz="2500" b="1" dirty="0">
                  <a:solidFill>
                    <a:srgbClr val="142670"/>
                  </a:solidFill>
                  <a:latin typeface="Calibri (MS) Bold"/>
                  <a:ea typeface="Calibri (MS) Bold"/>
                  <a:cs typeface="Calibri (MS) Bold"/>
                  <a:sym typeface="Calibri (MS) Bold"/>
                </a:rPr>
                <a:t> eight nearest </a:t>
              </a:r>
              <a:r>
                <a:rPr lang="en-US" sz="2500" dirty="0" err="1">
                  <a:solidFill>
                    <a:srgbClr val="142670"/>
                  </a:solidFill>
                  <a:latin typeface="Calibri (MS)"/>
                  <a:ea typeface="Calibri (MS)"/>
                  <a:cs typeface="Calibri (MS)"/>
                  <a:sym typeface="Calibri (MS)"/>
                </a:rPr>
                <a:t>neighbouring</a:t>
              </a:r>
              <a:r>
                <a:rPr lang="en-US" sz="2500" b="1" dirty="0">
                  <a:solidFill>
                    <a:srgbClr val="142670"/>
                  </a:solidFill>
                  <a:latin typeface="Calibri (MS) Bold"/>
                  <a:ea typeface="Calibri (MS) Bold"/>
                  <a:cs typeface="Calibri (MS) Bold"/>
                  <a:sym typeface="Calibri (MS) Bold"/>
                </a:rPr>
                <a:t> nodes (pixels)</a:t>
              </a:r>
            </a:p>
          </p:txBody>
        </p:sp>
      </p:grpSp>
      <p:sp>
        <p:nvSpPr>
          <p:cNvPr id="19" name="TextBox 19"/>
          <p:cNvSpPr txBox="1"/>
          <p:nvPr/>
        </p:nvSpPr>
        <p:spPr>
          <a:xfrm>
            <a:off x="7437111" y="602615"/>
            <a:ext cx="10574060" cy="426085"/>
          </a:xfrm>
          <a:prstGeom prst="rect">
            <a:avLst/>
          </a:prstGeom>
        </p:spPr>
        <p:txBody>
          <a:bodyPr lIns="0" tIns="0" rIns="0" bIns="0" rtlCol="0" anchor="t">
            <a:spAutoFit/>
          </a:bodyPr>
          <a:lstStyle/>
          <a:p>
            <a:pPr algn="l">
              <a:lnSpc>
                <a:spcPts val="2990"/>
              </a:lnSpc>
              <a:spcBef>
                <a:spcPct val="0"/>
              </a:spcBef>
            </a:pPr>
            <a:r>
              <a:rPr lang="en-US" sz="2600" b="1" dirty="0">
                <a:solidFill>
                  <a:srgbClr val="142670"/>
                </a:solidFill>
                <a:latin typeface="Calibri (MS) Bold"/>
                <a:ea typeface="Calibri (MS) Bold"/>
                <a:cs typeface="Calibri (MS) Bold"/>
                <a:sym typeface="Calibri (MS) Bold"/>
              </a:rPr>
              <a:t>Graph construction scheme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63886" y="565145"/>
            <a:ext cx="12941917" cy="1069985"/>
          </a:xfrm>
          <a:prstGeom prst="rect">
            <a:avLst/>
          </a:prstGeom>
        </p:spPr>
        <p:txBody>
          <a:bodyPr lIns="0" tIns="0" rIns="0" bIns="0" rtlCol="0" anchor="t">
            <a:spAutoFit/>
          </a:bodyPr>
          <a:lstStyle/>
          <a:p>
            <a:pPr marL="0" lvl="0" indent="0" algn="l">
              <a:lnSpc>
                <a:spcPts val="8000"/>
              </a:lnSpc>
              <a:spcBef>
                <a:spcPct val="0"/>
              </a:spcBef>
            </a:pPr>
            <a:r>
              <a:rPr lang="en-US" sz="8000" dirty="0">
                <a:solidFill>
                  <a:srgbClr val="095D94"/>
                </a:solidFill>
                <a:ea typeface="TT Firs Neue"/>
                <a:cs typeface="TT Firs Neue"/>
                <a:sym typeface="TT Firs Neue"/>
              </a:rPr>
              <a:t>Experimental settings</a:t>
            </a:r>
          </a:p>
        </p:txBody>
      </p:sp>
      <p:sp>
        <p:nvSpPr>
          <p:cNvPr id="5" name="Freeform 5"/>
          <p:cNvSpPr/>
          <p:nvPr/>
        </p:nvSpPr>
        <p:spPr>
          <a:xfrm rot="427879">
            <a:off x="570555" y="1478554"/>
            <a:ext cx="4576142" cy="648980"/>
          </a:xfrm>
          <a:custGeom>
            <a:avLst/>
            <a:gdLst/>
            <a:ahLst/>
            <a:cxnLst/>
            <a:rect l="l" t="t" r="r" b="b"/>
            <a:pathLst>
              <a:path w="4576142" h="648980">
                <a:moveTo>
                  <a:pt x="0" y="0"/>
                </a:moveTo>
                <a:lnTo>
                  <a:pt x="4576142" y="0"/>
                </a:lnTo>
                <a:lnTo>
                  <a:pt x="4576142" y="648980"/>
                </a:lnTo>
                <a:lnTo>
                  <a:pt x="0" y="648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10" name="Group 10"/>
          <p:cNvGrpSpPr/>
          <p:nvPr/>
        </p:nvGrpSpPr>
        <p:grpSpPr>
          <a:xfrm>
            <a:off x="663887" y="6674848"/>
            <a:ext cx="17014514" cy="1964969"/>
            <a:chOff x="0" y="0"/>
            <a:chExt cx="710925" cy="1261004"/>
          </a:xfrm>
          <a:solidFill>
            <a:srgbClr val="095D94"/>
          </a:solidFill>
        </p:grpSpPr>
        <p:sp>
          <p:nvSpPr>
            <p:cNvPr id="11" name="Freeform 11"/>
            <p:cNvSpPr/>
            <p:nvPr/>
          </p:nvSpPr>
          <p:spPr>
            <a:xfrm>
              <a:off x="0" y="0"/>
              <a:ext cx="710925" cy="1261004"/>
            </a:xfrm>
            <a:custGeom>
              <a:avLst/>
              <a:gdLst/>
              <a:ahLst/>
              <a:cxnLst/>
              <a:rect l="l" t="t" r="r" b="b"/>
              <a:pathLst>
                <a:path w="710925" h="1261004">
                  <a:moveTo>
                    <a:pt x="167146" y="0"/>
                  </a:moveTo>
                  <a:lnTo>
                    <a:pt x="543778" y="0"/>
                  </a:lnTo>
                  <a:cubicBezTo>
                    <a:pt x="588108" y="0"/>
                    <a:pt x="630623" y="17610"/>
                    <a:pt x="661969" y="48956"/>
                  </a:cubicBezTo>
                  <a:cubicBezTo>
                    <a:pt x="693315" y="80302"/>
                    <a:pt x="710925" y="122816"/>
                    <a:pt x="710925" y="167146"/>
                  </a:cubicBezTo>
                  <a:lnTo>
                    <a:pt x="710925" y="1093857"/>
                  </a:lnTo>
                  <a:cubicBezTo>
                    <a:pt x="710925" y="1186170"/>
                    <a:pt x="636091" y="1261004"/>
                    <a:pt x="543778" y="1261004"/>
                  </a:cubicBezTo>
                  <a:lnTo>
                    <a:pt x="167146" y="1261004"/>
                  </a:lnTo>
                  <a:cubicBezTo>
                    <a:pt x="122816" y="1261004"/>
                    <a:pt x="80302" y="1243394"/>
                    <a:pt x="48956" y="1212048"/>
                  </a:cubicBezTo>
                  <a:cubicBezTo>
                    <a:pt x="17610" y="1180702"/>
                    <a:pt x="0" y="1138188"/>
                    <a:pt x="0" y="1093857"/>
                  </a:cubicBezTo>
                  <a:lnTo>
                    <a:pt x="0" y="167146"/>
                  </a:lnTo>
                  <a:cubicBezTo>
                    <a:pt x="0" y="122816"/>
                    <a:pt x="17610" y="80302"/>
                    <a:pt x="48956" y="48956"/>
                  </a:cubicBezTo>
                  <a:cubicBezTo>
                    <a:pt x="80302" y="17610"/>
                    <a:pt x="122816" y="0"/>
                    <a:pt x="167146" y="0"/>
                  </a:cubicBezTo>
                  <a:close/>
                </a:path>
              </a:pathLst>
            </a:custGeom>
            <a:grpFill/>
            <a:ln w="285750" cap="rnd">
              <a:solidFill>
                <a:srgbClr val="095D94"/>
              </a:solidFill>
              <a:prstDash val="solid"/>
              <a:round/>
            </a:ln>
          </p:spPr>
          <p:txBody>
            <a:bodyPr/>
            <a:lstStyle/>
            <a:p>
              <a:endParaRPr lang="en-GB"/>
            </a:p>
          </p:txBody>
        </p:sp>
        <p:sp>
          <p:nvSpPr>
            <p:cNvPr id="12" name="TextBox 12"/>
            <p:cNvSpPr txBox="1"/>
            <p:nvPr/>
          </p:nvSpPr>
          <p:spPr>
            <a:xfrm>
              <a:off x="0" y="112092"/>
              <a:ext cx="710925" cy="1007911"/>
            </a:xfrm>
            <a:prstGeom prst="rect">
              <a:avLst/>
            </a:prstGeom>
            <a:grpFill/>
            <a:ln>
              <a:solidFill>
                <a:srgbClr val="095D94"/>
              </a:solidFill>
            </a:ln>
          </p:spPr>
          <p:txBody>
            <a:bodyPr lIns="50800" tIns="50800" rIns="50800" bIns="50800" rtlCol="0" anchor="ctr"/>
            <a:lstStyle/>
            <a:p>
              <a:pPr algn="ctr">
                <a:lnSpc>
                  <a:spcPts val="3105"/>
                </a:lnSpc>
              </a:pPr>
              <a:r>
                <a:rPr lang="en-US" sz="3200" b="1" dirty="0">
                  <a:solidFill>
                    <a:schemeClr val="bg1"/>
                  </a:solidFill>
                  <a:latin typeface="Calibri (MS) Bold"/>
                  <a:ea typeface="Calibri (MS) Bold"/>
                  <a:cs typeface="Calibri (MS) Bold"/>
                  <a:sym typeface="Calibri (MS) Bold"/>
                </a:rPr>
                <a:t>Training</a:t>
              </a:r>
              <a:r>
                <a:rPr lang="en-US" sz="3200" dirty="0">
                  <a:solidFill>
                    <a:schemeClr val="bg1"/>
                  </a:solidFill>
                  <a:latin typeface="Calibri (MS)"/>
                  <a:ea typeface="Calibri (MS)"/>
                  <a:cs typeface="Calibri (MS)"/>
                  <a:sym typeface="Calibri (MS)"/>
                </a:rPr>
                <a:t>:</a:t>
              </a:r>
            </a:p>
            <a:p>
              <a:pPr algn="ctr">
                <a:lnSpc>
                  <a:spcPts val="3105"/>
                </a:lnSpc>
              </a:pPr>
              <a:r>
                <a:rPr lang="en-US" sz="3200" dirty="0">
                  <a:solidFill>
                    <a:schemeClr val="bg1"/>
                  </a:solidFill>
                  <a:latin typeface="Calibri (MS)"/>
                  <a:ea typeface="Calibri (MS)"/>
                  <a:cs typeface="Calibri (MS)"/>
                  <a:sym typeface="Calibri (MS)"/>
                </a:rPr>
                <a:t>1. On the </a:t>
              </a:r>
              <a:r>
                <a:rPr lang="en-US" sz="3200" b="1" dirty="0">
                  <a:solidFill>
                    <a:schemeClr val="bg1"/>
                  </a:solidFill>
                  <a:latin typeface="Calibri (MS) Bold"/>
                  <a:ea typeface="Calibri (MS) Bold"/>
                  <a:cs typeface="Calibri (MS) Bold"/>
                  <a:sym typeface="Calibri (MS) Bold"/>
                </a:rPr>
                <a:t>entire graph</a:t>
              </a:r>
            </a:p>
            <a:p>
              <a:pPr algn="ctr">
                <a:lnSpc>
                  <a:spcPts val="3105"/>
                </a:lnSpc>
              </a:pPr>
              <a:r>
                <a:rPr lang="en-US" sz="3200" dirty="0">
                  <a:solidFill>
                    <a:schemeClr val="bg1"/>
                  </a:solidFill>
                  <a:latin typeface="Calibri (MS)"/>
                  <a:ea typeface="Calibri (MS)"/>
                  <a:cs typeface="Calibri (MS)"/>
                  <a:sym typeface="Calibri (MS)"/>
                </a:rPr>
                <a:t>2. On </a:t>
              </a:r>
              <a:r>
                <a:rPr lang="en-US" sz="3200" b="1" dirty="0">
                  <a:solidFill>
                    <a:schemeClr val="bg1"/>
                  </a:solidFill>
                  <a:latin typeface="Calibri (MS) Bold"/>
                  <a:ea typeface="Calibri (MS) Bold"/>
                  <a:cs typeface="Calibri (MS) Bold"/>
                  <a:sym typeface="Calibri (MS) Bold"/>
                </a:rPr>
                <a:t>subgraphs</a:t>
              </a:r>
              <a:r>
                <a:rPr lang="en-US" sz="3200" dirty="0">
                  <a:solidFill>
                    <a:schemeClr val="bg1"/>
                  </a:solidFill>
                  <a:latin typeface="Calibri (MS)"/>
                  <a:ea typeface="Calibri (MS)"/>
                  <a:cs typeface="Calibri (MS)"/>
                  <a:sym typeface="Calibri (MS)"/>
                </a:rPr>
                <a:t> obtained through a </a:t>
              </a:r>
              <a:r>
                <a:rPr lang="en-US" sz="3200" b="1" dirty="0">
                  <a:solidFill>
                    <a:schemeClr val="bg1"/>
                  </a:solidFill>
                  <a:latin typeface="Calibri (MS) Bold"/>
                  <a:ea typeface="Calibri (MS) Bold"/>
                  <a:cs typeface="Calibri (MS) Bold"/>
                  <a:sym typeface="Calibri (MS) Bold"/>
                </a:rPr>
                <a:t>weighted random sampling </a:t>
              </a:r>
              <a:r>
                <a:rPr lang="en-US" sz="3200" dirty="0">
                  <a:solidFill>
                    <a:schemeClr val="bg1"/>
                  </a:solidFill>
                  <a:latin typeface="Calibri (MS)"/>
                  <a:ea typeface="Calibri (MS)"/>
                  <a:cs typeface="Calibri (MS)"/>
                  <a:sym typeface="Calibri (MS)"/>
                </a:rPr>
                <a:t>based  on class distribution.</a:t>
              </a:r>
            </a:p>
          </p:txBody>
        </p:sp>
      </p:grpSp>
      <p:grpSp>
        <p:nvGrpSpPr>
          <p:cNvPr id="14" name="Group 14"/>
          <p:cNvGrpSpPr/>
          <p:nvPr/>
        </p:nvGrpSpPr>
        <p:grpSpPr>
          <a:xfrm>
            <a:off x="691595" y="3260659"/>
            <a:ext cx="16986805" cy="2737274"/>
            <a:chOff x="0" y="14739"/>
            <a:chExt cx="1112155" cy="1848210"/>
          </a:xfrm>
        </p:grpSpPr>
        <p:sp>
          <p:nvSpPr>
            <p:cNvPr id="15" name="Freeform 15"/>
            <p:cNvSpPr/>
            <p:nvPr/>
          </p:nvSpPr>
          <p:spPr>
            <a:xfrm>
              <a:off x="0" y="21875"/>
              <a:ext cx="1112155" cy="1841074"/>
            </a:xfrm>
            <a:custGeom>
              <a:avLst/>
              <a:gdLst/>
              <a:ahLst/>
              <a:cxnLst/>
              <a:rect l="l" t="t" r="r" b="b"/>
              <a:pathLst>
                <a:path w="1112155" h="1841074">
                  <a:moveTo>
                    <a:pt x="106845" y="0"/>
                  </a:moveTo>
                  <a:lnTo>
                    <a:pt x="1005309" y="0"/>
                  </a:lnTo>
                  <a:cubicBezTo>
                    <a:pt x="1033647" y="0"/>
                    <a:pt x="1060823" y="11257"/>
                    <a:pt x="1080860" y="31294"/>
                  </a:cubicBezTo>
                  <a:cubicBezTo>
                    <a:pt x="1100898" y="51332"/>
                    <a:pt x="1112155" y="78508"/>
                    <a:pt x="1112155" y="106845"/>
                  </a:cubicBezTo>
                  <a:lnTo>
                    <a:pt x="1112155" y="1734229"/>
                  </a:lnTo>
                  <a:cubicBezTo>
                    <a:pt x="1112155" y="1762566"/>
                    <a:pt x="1100898" y="1789742"/>
                    <a:pt x="1080860" y="1809780"/>
                  </a:cubicBezTo>
                  <a:cubicBezTo>
                    <a:pt x="1060823" y="1829817"/>
                    <a:pt x="1033647" y="1841074"/>
                    <a:pt x="1005309" y="1841074"/>
                  </a:cubicBezTo>
                  <a:lnTo>
                    <a:pt x="106845" y="1841074"/>
                  </a:lnTo>
                  <a:cubicBezTo>
                    <a:pt x="78508" y="1841074"/>
                    <a:pt x="51332" y="1829817"/>
                    <a:pt x="31294" y="1809780"/>
                  </a:cubicBezTo>
                  <a:cubicBezTo>
                    <a:pt x="11257" y="1789742"/>
                    <a:pt x="0" y="1762566"/>
                    <a:pt x="0" y="1734229"/>
                  </a:cubicBezTo>
                  <a:lnTo>
                    <a:pt x="0" y="106845"/>
                  </a:lnTo>
                  <a:cubicBezTo>
                    <a:pt x="0" y="78508"/>
                    <a:pt x="11257" y="51332"/>
                    <a:pt x="31294" y="31294"/>
                  </a:cubicBezTo>
                  <a:cubicBezTo>
                    <a:pt x="51332" y="11257"/>
                    <a:pt x="78508" y="0"/>
                    <a:pt x="106845" y="0"/>
                  </a:cubicBezTo>
                  <a:close/>
                </a:path>
              </a:pathLst>
            </a:custGeom>
            <a:solidFill>
              <a:srgbClr val="FFFFFF"/>
            </a:solidFill>
            <a:ln w="285750" cap="rnd">
              <a:solidFill>
                <a:srgbClr val="1C8BBD"/>
              </a:solidFill>
              <a:prstDash val="solid"/>
              <a:round/>
            </a:ln>
          </p:spPr>
          <p:txBody>
            <a:bodyPr/>
            <a:lstStyle/>
            <a:p>
              <a:endParaRPr lang="en-GB"/>
            </a:p>
          </p:txBody>
        </p:sp>
        <p:sp>
          <p:nvSpPr>
            <p:cNvPr id="16" name="TextBox 16"/>
            <p:cNvSpPr txBox="1"/>
            <p:nvPr/>
          </p:nvSpPr>
          <p:spPr>
            <a:xfrm>
              <a:off x="0" y="14739"/>
              <a:ext cx="1112155" cy="1848209"/>
            </a:xfrm>
            <a:prstGeom prst="rect">
              <a:avLst/>
            </a:prstGeom>
            <a:solidFill>
              <a:srgbClr val="1C8BBD"/>
            </a:solidFill>
            <a:ln>
              <a:solidFill>
                <a:srgbClr val="1C8BBD"/>
              </a:solidFill>
            </a:ln>
          </p:spPr>
          <p:txBody>
            <a:bodyPr lIns="50800" tIns="50800" rIns="50800" bIns="50800" rtlCol="0" anchor="ctr"/>
            <a:lstStyle/>
            <a:p>
              <a:pPr algn="ctr">
                <a:lnSpc>
                  <a:spcPts val="3105"/>
                </a:lnSpc>
              </a:pPr>
              <a:r>
                <a:rPr lang="en-US" sz="3200" dirty="0">
                  <a:solidFill>
                    <a:schemeClr val="bg1"/>
                  </a:solidFill>
                  <a:latin typeface="Calibri (MS)"/>
                  <a:ea typeface="Calibri (MS)"/>
                  <a:cs typeface="Calibri (MS)"/>
                  <a:sym typeface="Calibri (MS)"/>
                </a:rPr>
                <a:t>A </a:t>
              </a:r>
              <a:r>
                <a:rPr lang="en-US" sz="3200" b="1" dirty="0">
                  <a:solidFill>
                    <a:schemeClr val="bg1"/>
                  </a:solidFill>
                  <a:latin typeface="Calibri (MS) Bold"/>
                  <a:ea typeface="Calibri (MS) Bold"/>
                  <a:cs typeface="Calibri (MS) Bold"/>
                  <a:sym typeface="Calibri (MS) Bold"/>
                </a:rPr>
                <a:t>mask</a:t>
              </a:r>
              <a:r>
                <a:rPr lang="en-US" sz="3200" dirty="0">
                  <a:solidFill>
                    <a:schemeClr val="bg1"/>
                  </a:solidFill>
                  <a:latin typeface="Calibri (MS)"/>
                  <a:ea typeface="Calibri (MS)"/>
                  <a:cs typeface="Calibri (MS)"/>
                  <a:sym typeface="Calibri (MS)"/>
                </a:rPr>
                <a:t> was applied to </a:t>
              </a:r>
              <a:r>
                <a:rPr lang="en-US" sz="3200" b="1" dirty="0">
                  <a:solidFill>
                    <a:schemeClr val="bg1"/>
                  </a:solidFill>
                  <a:latin typeface="Calibri (MS) Bold"/>
                  <a:ea typeface="Calibri (MS) Bold"/>
                  <a:cs typeface="Calibri (MS) Bold"/>
                  <a:sym typeface="Calibri (MS) Bold"/>
                </a:rPr>
                <a:t>each node</a:t>
              </a:r>
              <a:r>
                <a:rPr lang="en-US" sz="3200" dirty="0">
                  <a:solidFill>
                    <a:schemeClr val="bg1"/>
                  </a:solidFill>
                  <a:latin typeface="Calibri (MS)"/>
                  <a:ea typeface="Calibri (MS)"/>
                  <a:cs typeface="Calibri (MS)"/>
                  <a:sym typeface="Calibri (MS)"/>
                </a:rPr>
                <a:t> of the graph specifying whether the node is a </a:t>
              </a:r>
              <a:r>
                <a:rPr lang="en-US" sz="3200" b="1" dirty="0">
                  <a:solidFill>
                    <a:schemeClr val="bg1"/>
                  </a:solidFill>
                  <a:latin typeface="Calibri (MS) Bold"/>
                  <a:ea typeface="Calibri (MS) Bold"/>
                  <a:cs typeface="Calibri (MS) Bold"/>
                  <a:sym typeface="Calibri (MS) Bold"/>
                </a:rPr>
                <a:t>training</a:t>
              </a:r>
              <a:r>
                <a:rPr lang="en-US" sz="3200" dirty="0">
                  <a:solidFill>
                    <a:schemeClr val="bg1"/>
                  </a:solidFill>
                  <a:latin typeface="Calibri (MS)"/>
                  <a:ea typeface="Calibri (MS)"/>
                  <a:cs typeface="Calibri (MS)"/>
                  <a:sym typeface="Calibri (MS)"/>
                </a:rPr>
                <a:t> (</a:t>
              </a:r>
              <a:r>
                <a:rPr lang="en-US" sz="3200" b="1" dirty="0">
                  <a:solidFill>
                    <a:schemeClr val="bg1"/>
                  </a:solidFill>
                  <a:latin typeface="Calibri (MS) Bold"/>
                  <a:ea typeface="Calibri (MS) Bold"/>
                  <a:cs typeface="Calibri (MS) Bold"/>
                  <a:sym typeface="Calibri (MS) Bold"/>
                </a:rPr>
                <a:t>80%</a:t>
              </a:r>
              <a:r>
                <a:rPr lang="en-US" sz="3200" dirty="0">
                  <a:solidFill>
                    <a:schemeClr val="bg1"/>
                  </a:solidFill>
                  <a:latin typeface="Calibri (MS)"/>
                  <a:ea typeface="Calibri (MS)"/>
                  <a:cs typeface="Calibri (MS)"/>
                  <a:sym typeface="Calibri (MS)"/>
                </a:rPr>
                <a:t>), </a:t>
              </a:r>
              <a:r>
                <a:rPr lang="en-US" sz="3200" b="1" dirty="0">
                  <a:solidFill>
                    <a:schemeClr val="bg1"/>
                  </a:solidFill>
                  <a:latin typeface="Calibri (MS) Bold"/>
                  <a:ea typeface="Calibri (MS) Bold"/>
                  <a:cs typeface="Calibri (MS) Bold"/>
                  <a:sym typeface="Calibri (MS) Bold"/>
                </a:rPr>
                <a:t>validation</a:t>
              </a:r>
              <a:r>
                <a:rPr lang="en-US" sz="3200" dirty="0">
                  <a:solidFill>
                    <a:schemeClr val="bg1"/>
                  </a:solidFill>
                  <a:latin typeface="Calibri (MS)"/>
                  <a:ea typeface="Calibri (MS)"/>
                  <a:cs typeface="Calibri (MS)"/>
                  <a:sym typeface="Calibri (MS)"/>
                </a:rPr>
                <a:t> (</a:t>
              </a:r>
              <a:r>
                <a:rPr lang="en-US" sz="3200" b="1" dirty="0">
                  <a:solidFill>
                    <a:schemeClr val="bg1"/>
                  </a:solidFill>
                  <a:latin typeface="Calibri (MS) Bold"/>
                  <a:ea typeface="Calibri (MS) Bold"/>
                  <a:cs typeface="Calibri (MS) Bold"/>
                  <a:sym typeface="Calibri (MS) Bold"/>
                </a:rPr>
                <a:t>20%</a:t>
              </a:r>
              <a:r>
                <a:rPr lang="en-US" sz="3200" dirty="0">
                  <a:solidFill>
                    <a:schemeClr val="bg1"/>
                  </a:solidFill>
                  <a:latin typeface="Calibri (MS)"/>
                  <a:ea typeface="Calibri (MS)"/>
                  <a:cs typeface="Calibri (MS)"/>
                  <a:sym typeface="Calibri (MS)"/>
                </a:rPr>
                <a:t>) or </a:t>
              </a:r>
              <a:r>
                <a:rPr lang="en-US" sz="3200" b="1" dirty="0">
                  <a:solidFill>
                    <a:schemeClr val="bg1"/>
                  </a:solidFill>
                  <a:latin typeface="Calibri (MS) Bold"/>
                  <a:ea typeface="Calibri (MS) Bold"/>
                  <a:cs typeface="Calibri (MS) Bold"/>
                  <a:sym typeface="Calibri (MS) Bold"/>
                </a:rPr>
                <a:t>test</a:t>
              </a:r>
              <a:r>
                <a:rPr lang="en-US" sz="3200" dirty="0">
                  <a:solidFill>
                    <a:schemeClr val="bg1"/>
                  </a:solidFill>
                  <a:latin typeface="Calibri (MS)"/>
                  <a:ea typeface="Calibri (MS)"/>
                  <a:cs typeface="Calibri (MS)"/>
                  <a:sym typeface="Calibri (MS)"/>
                </a:rPr>
                <a:t> (</a:t>
              </a:r>
              <a:r>
                <a:rPr lang="en-US" sz="3200" b="1" dirty="0">
                  <a:solidFill>
                    <a:schemeClr val="bg1"/>
                  </a:solidFill>
                  <a:latin typeface="Calibri (MS) Bold"/>
                  <a:ea typeface="Calibri (MS) Bold"/>
                  <a:cs typeface="Calibri (MS) Bold"/>
                  <a:sym typeface="Calibri (MS) Bold"/>
                </a:rPr>
                <a:t>10%</a:t>
              </a:r>
              <a:r>
                <a:rPr lang="en-US" sz="3200" dirty="0">
                  <a:solidFill>
                    <a:schemeClr val="bg1"/>
                  </a:solidFill>
                  <a:latin typeface="Calibri (MS)"/>
                  <a:ea typeface="Calibri (MS)"/>
                  <a:cs typeface="Calibri (MS)"/>
                  <a:sym typeface="Calibri (MS)"/>
                </a:rPr>
                <a:t>) node.</a:t>
              </a:r>
            </a:p>
            <a:p>
              <a:pPr algn="ctr">
                <a:lnSpc>
                  <a:spcPts val="3105"/>
                </a:lnSpc>
              </a:pPr>
              <a:endParaRPr lang="en-US" sz="3200" dirty="0">
                <a:solidFill>
                  <a:schemeClr val="bg1"/>
                </a:solidFill>
                <a:latin typeface="Calibri (MS)"/>
                <a:ea typeface="Calibri (MS)"/>
                <a:cs typeface="Calibri (MS)"/>
                <a:sym typeface="Calibri (MS)"/>
              </a:endParaRPr>
            </a:p>
            <a:p>
              <a:pPr algn="ctr">
                <a:lnSpc>
                  <a:spcPts val="3105"/>
                </a:lnSpc>
              </a:pPr>
              <a:r>
                <a:rPr lang="en-US" sz="3200" dirty="0">
                  <a:solidFill>
                    <a:schemeClr val="bg1"/>
                  </a:solidFill>
                  <a:latin typeface="Calibri (MS)"/>
                  <a:ea typeface="Calibri (MS)"/>
                  <a:cs typeface="Calibri (MS)"/>
                  <a:sym typeface="Calibri (MS)"/>
                </a:rPr>
                <a:t>For models that are not applied directly on the graph structure, the observations corresponding to the training nodes were used to construct the training set, applying the same procedure to the validation and test data.</a:t>
              </a:r>
            </a:p>
          </p:txBody>
        </p:sp>
      </p:grpSp>
      <p:pic>
        <p:nvPicPr>
          <p:cNvPr id="26" name="Graphic 25" descr="Badge 1 with solid fill">
            <a:extLst>
              <a:ext uri="{FF2B5EF4-FFF2-40B4-BE49-F238E27FC236}">
                <a16:creationId xmlns:a16="http://schemas.microsoft.com/office/drawing/2014/main" id="{59E4D347-B53E-E932-D35B-B5B7DEA4F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395" y="2583743"/>
            <a:ext cx="914400" cy="914400"/>
          </a:xfrm>
          <a:prstGeom prst="rect">
            <a:avLst/>
          </a:prstGeom>
        </p:spPr>
      </p:pic>
      <p:pic>
        <p:nvPicPr>
          <p:cNvPr id="28" name="Graphic 27" descr="Badge with solid fill">
            <a:extLst>
              <a:ext uri="{FF2B5EF4-FFF2-40B4-BE49-F238E27FC236}">
                <a16:creationId xmlns:a16="http://schemas.microsoft.com/office/drawing/2014/main" id="{CC7E134D-E226-572C-0016-C420B015A3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686" y="6127349"/>
            <a:ext cx="914400" cy="914400"/>
          </a:xfrm>
          <a:prstGeom prst="rect">
            <a:avLst/>
          </a:prstGeom>
        </p:spPr>
      </p:pic>
    </p:spTree>
    <p:extLst>
      <p:ext uri="{BB962C8B-B14F-4D97-AF65-F5344CB8AC3E}">
        <p14:creationId xmlns:p14="http://schemas.microsoft.com/office/powerpoint/2010/main" val="316834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63886" y="565145"/>
            <a:ext cx="12941917" cy="1069985"/>
          </a:xfrm>
          <a:prstGeom prst="rect">
            <a:avLst/>
          </a:prstGeom>
        </p:spPr>
        <p:txBody>
          <a:bodyPr lIns="0" tIns="0" rIns="0" bIns="0" rtlCol="0" anchor="t">
            <a:spAutoFit/>
          </a:bodyPr>
          <a:lstStyle/>
          <a:p>
            <a:pPr marL="0" lvl="0" indent="0" algn="l">
              <a:lnSpc>
                <a:spcPts val="8000"/>
              </a:lnSpc>
              <a:spcBef>
                <a:spcPct val="0"/>
              </a:spcBef>
            </a:pPr>
            <a:r>
              <a:rPr lang="en-US" sz="8000" dirty="0">
                <a:solidFill>
                  <a:srgbClr val="004179"/>
                </a:solidFill>
                <a:ea typeface="TT Firs Neue"/>
                <a:cs typeface="TT Firs Neue"/>
                <a:sym typeface="TT Firs Neue"/>
              </a:rPr>
              <a:t>Experimental settings</a:t>
            </a:r>
          </a:p>
        </p:txBody>
      </p:sp>
      <p:sp>
        <p:nvSpPr>
          <p:cNvPr id="5" name="Freeform 5"/>
          <p:cNvSpPr/>
          <p:nvPr/>
        </p:nvSpPr>
        <p:spPr>
          <a:xfrm rot="427879">
            <a:off x="570555" y="1478554"/>
            <a:ext cx="4576142" cy="648980"/>
          </a:xfrm>
          <a:custGeom>
            <a:avLst/>
            <a:gdLst/>
            <a:ahLst/>
            <a:cxnLst/>
            <a:rect l="l" t="t" r="r" b="b"/>
            <a:pathLst>
              <a:path w="4576142" h="648980">
                <a:moveTo>
                  <a:pt x="0" y="0"/>
                </a:moveTo>
                <a:lnTo>
                  <a:pt x="4576142" y="0"/>
                </a:lnTo>
                <a:lnTo>
                  <a:pt x="4576142" y="648980"/>
                </a:lnTo>
                <a:lnTo>
                  <a:pt x="0" y="648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p:nvPr/>
        </p:nvGrpSpPr>
        <p:grpSpPr>
          <a:xfrm>
            <a:off x="702974" y="8166604"/>
            <a:ext cx="16978030" cy="1569521"/>
            <a:chOff x="0" y="0"/>
            <a:chExt cx="617193" cy="1809350"/>
          </a:xfrm>
          <a:solidFill>
            <a:srgbClr val="004179"/>
          </a:solidFill>
        </p:grpSpPr>
        <p:sp>
          <p:nvSpPr>
            <p:cNvPr id="8" name="Freeform 8"/>
            <p:cNvSpPr/>
            <p:nvPr/>
          </p:nvSpPr>
          <p:spPr>
            <a:xfrm>
              <a:off x="0" y="0"/>
              <a:ext cx="617193" cy="1809350"/>
            </a:xfrm>
            <a:custGeom>
              <a:avLst/>
              <a:gdLst/>
              <a:ahLst/>
              <a:cxnLst/>
              <a:rect l="l" t="t" r="r" b="b"/>
              <a:pathLst>
                <a:path w="617193" h="1809350">
                  <a:moveTo>
                    <a:pt x="192531" y="0"/>
                  </a:moveTo>
                  <a:lnTo>
                    <a:pt x="424663" y="0"/>
                  </a:lnTo>
                  <a:cubicBezTo>
                    <a:pt x="475725" y="0"/>
                    <a:pt x="524696" y="20284"/>
                    <a:pt x="560802" y="56391"/>
                  </a:cubicBezTo>
                  <a:cubicBezTo>
                    <a:pt x="596909" y="92497"/>
                    <a:pt x="617193" y="141468"/>
                    <a:pt x="617193" y="192531"/>
                  </a:cubicBezTo>
                  <a:lnTo>
                    <a:pt x="617193" y="1616820"/>
                  </a:lnTo>
                  <a:cubicBezTo>
                    <a:pt x="617193" y="1667882"/>
                    <a:pt x="596909" y="1716853"/>
                    <a:pt x="560802" y="1752959"/>
                  </a:cubicBezTo>
                  <a:cubicBezTo>
                    <a:pt x="524696" y="1789066"/>
                    <a:pt x="475725" y="1809350"/>
                    <a:pt x="424663" y="1809350"/>
                  </a:cubicBezTo>
                  <a:lnTo>
                    <a:pt x="192531" y="1809350"/>
                  </a:lnTo>
                  <a:cubicBezTo>
                    <a:pt x="141468" y="1809350"/>
                    <a:pt x="92497" y="1789066"/>
                    <a:pt x="56391" y="1752959"/>
                  </a:cubicBezTo>
                  <a:cubicBezTo>
                    <a:pt x="20284" y="1716853"/>
                    <a:pt x="0" y="1667882"/>
                    <a:pt x="0" y="1616820"/>
                  </a:cubicBezTo>
                  <a:lnTo>
                    <a:pt x="0" y="192531"/>
                  </a:lnTo>
                  <a:cubicBezTo>
                    <a:pt x="0" y="141468"/>
                    <a:pt x="20284" y="92497"/>
                    <a:pt x="56391" y="56391"/>
                  </a:cubicBezTo>
                  <a:cubicBezTo>
                    <a:pt x="92497" y="20284"/>
                    <a:pt x="141468" y="0"/>
                    <a:pt x="192531" y="0"/>
                  </a:cubicBezTo>
                  <a:close/>
                </a:path>
              </a:pathLst>
            </a:custGeom>
            <a:grpFill/>
            <a:ln w="285750" cap="rnd">
              <a:solidFill>
                <a:srgbClr val="004179"/>
              </a:solidFill>
              <a:prstDash val="solid"/>
              <a:round/>
            </a:ln>
          </p:spPr>
          <p:txBody>
            <a:bodyPr/>
            <a:lstStyle/>
            <a:p>
              <a:endParaRPr lang="en-GB"/>
            </a:p>
          </p:txBody>
        </p:sp>
        <p:sp>
          <p:nvSpPr>
            <p:cNvPr id="9" name="TextBox 9"/>
            <p:cNvSpPr txBox="1"/>
            <p:nvPr/>
          </p:nvSpPr>
          <p:spPr>
            <a:xfrm>
              <a:off x="0" y="-47625"/>
              <a:ext cx="617193" cy="1856975"/>
            </a:xfrm>
            <a:prstGeom prst="rect">
              <a:avLst/>
            </a:prstGeom>
            <a:noFill/>
            <a:ln>
              <a:noFill/>
            </a:ln>
          </p:spPr>
          <p:txBody>
            <a:bodyPr lIns="50800" tIns="50800" rIns="50800" bIns="50800" rtlCol="0" anchor="ctr"/>
            <a:lstStyle/>
            <a:p>
              <a:pPr algn="ctr">
                <a:lnSpc>
                  <a:spcPts val="3105"/>
                </a:lnSpc>
              </a:pPr>
              <a:r>
                <a:rPr lang="en-US" sz="3200" dirty="0">
                  <a:solidFill>
                    <a:schemeClr val="bg1"/>
                  </a:solidFill>
                  <a:latin typeface="Calibri (MS)"/>
                  <a:ea typeface="Calibri (MS)"/>
                  <a:cs typeface="Calibri (MS)"/>
                  <a:sym typeface="Calibri (MS)"/>
                </a:rPr>
                <a:t>Models applied to </a:t>
              </a:r>
              <a:r>
                <a:rPr lang="en-US" sz="3200" b="1" dirty="0">
                  <a:solidFill>
                    <a:schemeClr val="bg1"/>
                  </a:solidFill>
                  <a:latin typeface="Calibri (MS) Bold"/>
                  <a:ea typeface="Calibri (MS) Bold"/>
                  <a:cs typeface="Calibri (MS) Bold"/>
                  <a:sym typeface="Calibri (MS) Bold"/>
                </a:rPr>
                <a:t>8-node</a:t>
              </a:r>
              <a:r>
                <a:rPr lang="en-US" sz="3200" dirty="0">
                  <a:solidFill>
                    <a:schemeClr val="bg1"/>
                  </a:solidFill>
                  <a:latin typeface="Calibri (MS)"/>
                  <a:ea typeface="Calibri (MS)"/>
                  <a:cs typeface="Calibri (MS)"/>
                  <a:sym typeface="Calibri (MS)"/>
                </a:rPr>
                <a:t> connected graphs  </a:t>
              </a:r>
              <a:r>
                <a:rPr lang="en-US" sz="3200" b="1" dirty="0">
                  <a:solidFill>
                    <a:schemeClr val="bg1"/>
                  </a:solidFill>
                  <a:latin typeface="Calibri (MS) Bold"/>
                  <a:ea typeface="Calibri (MS) Bold"/>
                  <a:cs typeface="Calibri (MS) Bold"/>
                  <a:sym typeface="Calibri (MS) Bold"/>
                </a:rPr>
                <a:t>perform better</a:t>
              </a:r>
              <a:r>
                <a:rPr lang="en-US" sz="3200" dirty="0">
                  <a:solidFill>
                    <a:schemeClr val="bg1"/>
                  </a:solidFill>
                  <a:latin typeface="Calibri (MS)"/>
                  <a:ea typeface="Calibri (MS)"/>
                  <a:cs typeface="Calibri (MS)"/>
                  <a:sym typeface="Calibri (MS)"/>
                </a:rPr>
                <a:t> and are  used for comparison</a:t>
              </a:r>
            </a:p>
            <a:p>
              <a:pPr algn="ctr">
                <a:lnSpc>
                  <a:spcPts val="3105"/>
                </a:lnSpc>
              </a:pPr>
              <a:endParaRPr lang="en-US" sz="3200" dirty="0">
                <a:solidFill>
                  <a:schemeClr val="bg1"/>
                </a:solidFill>
                <a:latin typeface="Calibri (MS)"/>
                <a:ea typeface="Calibri (MS)"/>
                <a:cs typeface="Calibri (MS)"/>
                <a:sym typeface="Calibri (MS)"/>
              </a:endParaRPr>
            </a:p>
            <a:p>
              <a:pPr algn="ctr">
                <a:lnSpc>
                  <a:spcPts val="3105"/>
                </a:lnSpc>
              </a:pPr>
              <a:r>
                <a:rPr lang="en-US" sz="3200" dirty="0">
                  <a:solidFill>
                    <a:schemeClr val="bg1"/>
                  </a:solidFill>
                  <a:latin typeface="Calibri (MS)"/>
                  <a:ea typeface="Calibri (MS)"/>
                  <a:cs typeface="Calibri (MS)"/>
                  <a:sym typeface="Calibri (MS)"/>
                </a:rPr>
                <a:t>All compared models were optimized by </a:t>
              </a:r>
              <a:r>
                <a:rPr lang="en-US" sz="3200" b="1" dirty="0">
                  <a:solidFill>
                    <a:schemeClr val="bg1"/>
                  </a:solidFill>
                  <a:latin typeface="Calibri (MS) Bold"/>
                  <a:ea typeface="Calibri (MS) Bold"/>
                  <a:cs typeface="Calibri (MS) Bold"/>
                  <a:sym typeface="Calibri (MS) Bold"/>
                </a:rPr>
                <a:t>hyperparameter tuning</a:t>
              </a:r>
              <a:r>
                <a:rPr lang="en-US" sz="3200" dirty="0">
                  <a:solidFill>
                    <a:schemeClr val="bg1"/>
                  </a:solidFill>
                  <a:latin typeface="Calibri (MS)"/>
                  <a:ea typeface="Calibri (MS)"/>
                  <a:cs typeface="Calibri (MS)"/>
                  <a:sym typeface="Calibri (MS)"/>
                </a:rPr>
                <a:t> </a:t>
              </a:r>
            </a:p>
          </p:txBody>
        </p:sp>
      </p:grpSp>
      <p:grpSp>
        <p:nvGrpSpPr>
          <p:cNvPr id="18" name="Group 18"/>
          <p:cNvGrpSpPr/>
          <p:nvPr/>
        </p:nvGrpSpPr>
        <p:grpSpPr>
          <a:xfrm>
            <a:off x="663886" y="2509786"/>
            <a:ext cx="16978030" cy="1439496"/>
            <a:chOff x="0" y="0"/>
            <a:chExt cx="1112155" cy="1357682"/>
          </a:xfrm>
          <a:solidFill>
            <a:srgbClr val="1C8BBD"/>
          </a:solidFill>
        </p:grpSpPr>
        <p:sp>
          <p:nvSpPr>
            <p:cNvPr id="19" name="Freeform 19"/>
            <p:cNvSpPr/>
            <p:nvPr/>
          </p:nvSpPr>
          <p:spPr>
            <a:xfrm>
              <a:off x="0" y="0"/>
              <a:ext cx="1112155" cy="1357682"/>
            </a:xfrm>
            <a:custGeom>
              <a:avLst/>
              <a:gdLst/>
              <a:ahLst/>
              <a:cxnLst/>
              <a:rect l="l" t="t" r="r" b="b"/>
              <a:pathLst>
                <a:path w="1112155" h="1357682">
                  <a:moveTo>
                    <a:pt x="106845" y="0"/>
                  </a:moveTo>
                  <a:lnTo>
                    <a:pt x="1005309" y="0"/>
                  </a:lnTo>
                  <a:cubicBezTo>
                    <a:pt x="1033647" y="0"/>
                    <a:pt x="1060823" y="11257"/>
                    <a:pt x="1080860" y="31294"/>
                  </a:cubicBezTo>
                  <a:cubicBezTo>
                    <a:pt x="1100898" y="51332"/>
                    <a:pt x="1112155" y="78508"/>
                    <a:pt x="1112155" y="106845"/>
                  </a:cubicBezTo>
                  <a:lnTo>
                    <a:pt x="1112155" y="1250837"/>
                  </a:lnTo>
                  <a:cubicBezTo>
                    <a:pt x="1112155" y="1279174"/>
                    <a:pt x="1100898" y="1306351"/>
                    <a:pt x="1080860" y="1326388"/>
                  </a:cubicBezTo>
                  <a:cubicBezTo>
                    <a:pt x="1060823" y="1346425"/>
                    <a:pt x="1033647" y="1357682"/>
                    <a:pt x="1005309" y="1357682"/>
                  </a:cubicBezTo>
                  <a:lnTo>
                    <a:pt x="106845" y="1357682"/>
                  </a:lnTo>
                  <a:cubicBezTo>
                    <a:pt x="78508" y="1357682"/>
                    <a:pt x="51332" y="1346425"/>
                    <a:pt x="31294" y="1326388"/>
                  </a:cubicBezTo>
                  <a:cubicBezTo>
                    <a:pt x="11257" y="1306351"/>
                    <a:pt x="0" y="1279174"/>
                    <a:pt x="0" y="1250837"/>
                  </a:cubicBezTo>
                  <a:lnTo>
                    <a:pt x="0" y="106845"/>
                  </a:lnTo>
                  <a:cubicBezTo>
                    <a:pt x="0" y="78508"/>
                    <a:pt x="11257" y="51332"/>
                    <a:pt x="31294" y="31294"/>
                  </a:cubicBezTo>
                  <a:cubicBezTo>
                    <a:pt x="51332" y="11257"/>
                    <a:pt x="78508" y="0"/>
                    <a:pt x="106845" y="0"/>
                  </a:cubicBezTo>
                  <a:close/>
                </a:path>
              </a:pathLst>
            </a:custGeom>
            <a:grpFill/>
            <a:ln w="285750" cap="rnd">
              <a:solidFill>
                <a:srgbClr val="1C8BBD"/>
              </a:solidFill>
              <a:prstDash val="solid"/>
              <a:round/>
            </a:ln>
          </p:spPr>
          <p:txBody>
            <a:bodyPr/>
            <a:lstStyle/>
            <a:p>
              <a:endParaRPr lang="en-GB"/>
            </a:p>
          </p:txBody>
        </p:sp>
        <p:sp>
          <p:nvSpPr>
            <p:cNvPr id="20" name="TextBox 20"/>
            <p:cNvSpPr txBox="1"/>
            <p:nvPr/>
          </p:nvSpPr>
          <p:spPr>
            <a:xfrm>
              <a:off x="0" y="105827"/>
              <a:ext cx="1112155" cy="1157626"/>
            </a:xfrm>
            <a:prstGeom prst="rect">
              <a:avLst/>
            </a:prstGeom>
            <a:grpFill/>
            <a:ln>
              <a:solidFill>
                <a:srgbClr val="1C8BBD"/>
              </a:solidFill>
            </a:ln>
          </p:spPr>
          <p:txBody>
            <a:bodyPr lIns="50800" tIns="50800" rIns="50800" bIns="50800" rtlCol="0" anchor="ctr"/>
            <a:lstStyle/>
            <a:p>
              <a:pPr algn="ctr">
                <a:lnSpc>
                  <a:spcPts val="3105"/>
                </a:lnSpc>
              </a:pPr>
              <a:r>
                <a:rPr lang="en-US" sz="3200" dirty="0">
                  <a:solidFill>
                    <a:schemeClr val="bg1"/>
                  </a:solidFill>
                  <a:latin typeface="Calibri (MS)"/>
                  <a:ea typeface="Calibri (MS)"/>
                  <a:cs typeface="Calibri (MS)"/>
                  <a:sym typeface="Calibri (MS)"/>
                </a:rPr>
                <a:t>Architectures were tested with </a:t>
              </a:r>
              <a:r>
                <a:rPr lang="en-US" sz="3200" b="1" dirty="0">
                  <a:solidFill>
                    <a:schemeClr val="bg1"/>
                  </a:solidFill>
                  <a:latin typeface="Calibri (MS) Bold"/>
                  <a:ea typeface="Calibri (MS) Bold"/>
                  <a:cs typeface="Calibri (MS) Bold"/>
                  <a:sym typeface="Calibri (MS) Bold"/>
                </a:rPr>
                <a:t>different layer configurations</a:t>
              </a:r>
              <a:r>
                <a:rPr lang="en-US" sz="3200" dirty="0">
                  <a:solidFill>
                    <a:schemeClr val="bg1"/>
                  </a:solidFill>
                  <a:latin typeface="Calibri (MS)"/>
                  <a:ea typeface="Calibri (MS)"/>
                  <a:cs typeface="Calibri (MS)"/>
                  <a:sym typeface="Calibri (MS)"/>
                </a:rPr>
                <a:t>, including a </a:t>
              </a:r>
              <a:r>
                <a:rPr lang="en-US" sz="3200" b="1" dirty="0">
                  <a:solidFill>
                    <a:schemeClr val="bg1"/>
                  </a:solidFill>
                  <a:latin typeface="Calibri (MS) Bold"/>
                  <a:ea typeface="Calibri (MS) Bold"/>
                  <a:cs typeface="Calibri (MS) Bold"/>
                  <a:sym typeface="Calibri (MS) Bold"/>
                </a:rPr>
                <a:t>single</a:t>
              </a:r>
              <a:r>
                <a:rPr lang="en-US" sz="3200" dirty="0">
                  <a:solidFill>
                    <a:schemeClr val="bg1"/>
                  </a:solidFill>
                  <a:latin typeface="Calibri (MS)"/>
                  <a:ea typeface="Calibri (MS)"/>
                  <a:cs typeface="Calibri (MS)"/>
                  <a:sym typeface="Calibri (MS)"/>
                </a:rPr>
                <a:t> convolutional layer (or attention layer) followed by a linear layer and </a:t>
              </a:r>
              <a:r>
                <a:rPr lang="en-US" sz="3200" b="1" dirty="0">
                  <a:solidFill>
                    <a:schemeClr val="bg1"/>
                  </a:solidFill>
                  <a:latin typeface="Calibri (MS) Bold"/>
                  <a:ea typeface="Calibri (MS) Bold"/>
                  <a:cs typeface="Calibri (MS) Bold"/>
                  <a:sym typeface="Calibri (MS) Bold"/>
                </a:rPr>
                <a:t>three</a:t>
              </a:r>
              <a:r>
                <a:rPr lang="en-US" sz="3200" dirty="0">
                  <a:solidFill>
                    <a:schemeClr val="bg1"/>
                  </a:solidFill>
                  <a:latin typeface="Calibri (MS)"/>
                  <a:ea typeface="Calibri (MS)"/>
                  <a:cs typeface="Calibri (MS)"/>
                  <a:sym typeface="Calibri (MS)"/>
                </a:rPr>
                <a:t> convolutional layers (or attention layers) followed by a linear layer</a:t>
              </a:r>
            </a:p>
          </p:txBody>
        </p:sp>
      </p:grpSp>
      <p:grpSp>
        <p:nvGrpSpPr>
          <p:cNvPr id="22" name="Group 22"/>
          <p:cNvGrpSpPr/>
          <p:nvPr/>
        </p:nvGrpSpPr>
        <p:grpSpPr>
          <a:xfrm>
            <a:off x="547968" y="5551357"/>
            <a:ext cx="9358031" cy="1565680"/>
            <a:chOff x="0" y="-47625"/>
            <a:chExt cx="1112155" cy="724372"/>
          </a:xfrm>
          <a:solidFill>
            <a:srgbClr val="095D94"/>
          </a:solidFill>
        </p:grpSpPr>
        <p:sp>
          <p:nvSpPr>
            <p:cNvPr id="23" name="Freeform 23"/>
            <p:cNvSpPr/>
            <p:nvPr/>
          </p:nvSpPr>
          <p:spPr>
            <a:xfrm>
              <a:off x="0" y="0"/>
              <a:ext cx="1112155" cy="584255"/>
            </a:xfrm>
            <a:custGeom>
              <a:avLst/>
              <a:gdLst/>
              <a:ahLst/>
              <a:cxnLst/>
              <a:rect l="l" t="t" r="r" b="b"/>
              <a:pathLst>
                <a:path w="1112155" h="584255">
                  <a:moveTo>
                    <a:pt x="106845" y="0"/>
                  </a:moveTo>
                  <a:lnTo>
                    <a:pt x="1005309" y="0"/>
                  </a:lnTo>
                  <a:cubicBezTo>
                    <a:pt x="1033647" y="0"/>
                    <a:pt x="1060823" y="11257"/>
                    <a:pt x="1080860" y="31294"/>
                  </a:cubicBezTo>
                  <a:cubicBezTo>
                    <a:pt x="1100898" y="51332"/>
                    <a:pt x="1112155" y="78508"/>
                    <a:pt x="1112155" y="106845"/>
                  </a:cubicBezTo>
                  <a:lnTo>
                    <a:pt x="1112155" y="477410"/>
                  </a:lnTo>
                  <a:cubicBezTo>
                    <a:pt x="1112155" y="505747"/>
                    <a:pt x="1100898" y="532924"/>
                    <a:pt x="1080860" y="552961"/>
                  </a:cubicBezTo>
                  <a:cubicBezTo>
                    <a:pt x="1060823" y="572999"/>
                    <a:pt x="1033647" y="584255"/>
                    <a:pt x="1005309" y="584255"/>
                  </a:cubicBezTo>
                  <a:lnTo>
                    <a:pt x="106845" y="584255"/>
                  </a:lnTo>
                  <a:cubicBezTo>
                    <a:pt x="78508" y="584255"/>
                    <a:pt x="51332" y="572999"/>
                    <a:pt x="31294" y="552961"/>
                  </a:cubicBezTo>
                  <a:cubicBezTo>
                    <a:pt x="11257" y="532924"/>
                    <a:pt x="0" y="505747"/>
                    <a:pt x="0" y="477410"/>
                  </a:cubicBezTo>
                  <a:lnTo>
                    <a:pt x="0" y="106845"/>
                  </a:lnTo>
                  <a:cubicBezTo>
                    <a:pt x="0" y="78508"/>
                    <a:pt x="11257" y="51332"/>
                    <a:pt x="31294" y="31294"/>
                  </a:cubicBezTo>
                  <a:cubicBezTo>
                    <a:pt x="51332" y="11257"/>
                    <a:pt x="78508" y="0"/>
                    <a:pt x="106845" y="0"/>
                  </a:cubicBezTo>
                  <a:close/>
                </a:path>
              </a:pathLst>
            </a:custGeom>
            <a:grpFill/>
            <a:ln w="285750" cap="rnd">
              <a:noFill/>
              <a:prstDash val="solid"/>
              <a:round/>
            </a:ln>
          </p:spPr>
          <p:txBody>
            <a:bodyPr/>
            <a:lstStyle/>
            <a:p>
              <a:endParaRPr lang="en-GB"/>
            </a:p>
          </p:txBody>
        </p:sp>
        <p:sp>
          <p:nvSpPr>
            <p:cNvPr id="24" name="TextBox 24"/>
            <p:cNvSpPr txBox="1"/>
            <p:nvPr/>
          </p:nvSpPr>
          <p:spPr>
            <a:xfrm>
              <a:off x="0" y="-47625"/>
              <a:ext cx="1112155" cy="724372"/>
            </a:xfrm>
            <a:prstGeom prst="rect">
              <a:avLst/>
            </a:prstGeom>
            <a:noFill/>
            <a:ln>
              <a:noFill/>
            </a:ln>
          </p:spPr>
          <p:txBody>
            <a:bodyPr lIns="50800" tIns="50800" rIns="50800" bIns="50800" rtlCol="0" anchor="ctr"/>
            <a:lstStyle/>
            <a:p>
              <a:pPr algn="ctr">
                <a:lnSpc>
                  <a:spcPts val="3105"/>
                </a:lnSpc>
              </a:pPr>
              <a:r>
                <a:rPr lang="en-US" sz="3200" dirty="0">
                  <a:solidFill>
                    <a:schemeClr val="bg1"/>
                  </a:solidFill>
                  <a:latin typeface="Calibri (MS)"/>
                  <a:ea typeface="Calibri (MS)"/>
                  <a:cs typeface="Calibri (MS)"/>
                  <a:sym typeface="Calibri (MS)"/>
                </a:rPr>
                <a:t>Architecture configurations were explored on graphs with both </a:t>
              </a:r>
              <a:r>
                <a:rPr lang="en-US" sz="3200" b="1" dirty="0">
                  <a:solidFill>
                    <a:schemeClr val="bg1"/>
                  </a:solidFill>
                  <a:latin typeface="Calibri (MS) Bold"/>
                  <a:ea typeface="Calibri (MS) Bold"/>
                  <a:cs typeface="Calibri (MS) Bold"/>
                  <a:sym typeface="Calibri (MS) Bold"/>
                </a:rPr>
                <a:t>4-node</a:t>
              </a:r>
              <a:r>
                <a:rPr lang="en-US" sz="3200" dirty="0">
                  <a:solidFill>
                    <a:schemeClr val="bg1"/>
                  </a:solidFill>
                  <a:latin typeface="Calibri (MS)"/>
                  <a:ea typeface="Calibri (MS)"/>
                  <a:cs typeface="Calibri (MS)"/>
                  <a:sym typeface="Calibri (MS)"/>
                </a:rPr>
                <a:t> and </a:t>
              </a:r>
              <a:r>
                <a:rPr lang="en-US" sz="3200" b="1" dirty="0">
                  <a:solidFill>
                    <a:schemeClr val="bg1"/>
                  </a:solidFill>
                  <a:latin typeface="Calibri (MS) Bold"/>
                  <a:ea typeface="Calibri (MS) Bold"/>
                  <a:cs typeface="Calibri (MS) Bold"/>
                  <a:sym typeface="Calibri (MS) Bold"/>
                </a:rPr>
                <a:t>8-node connectivity</a:t>
              </a:r>
            </a:p>
          </p:txBody>
        </p:sp>
      </p:grpSp>
      <p:pic>
        <p:nvPicPr>
          <p:cNvPr id="26" name="Graphic 25" descr="Badge 3 with solid fill">
            <a:extLst>
              <a:ext uri="{FF2B5EF4-FFF2-40B4-BE49-F238E27FC236}">
                <a16:creationId xmlns:a16="http://schemas.microsoft.com/office/drawing/2014/main" id="{734260F0-0D64-492A-A3ED-C6D160158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834" y="1807580"/>
            <a:ext cx="914400" cy="914400"/>
          </a:xfrm>
          <a:prstGeom prst="rect">
            <a:avLst/>
          </a:prstGeom>
        </p:spPr>
      </p:pic>
      <p:pic>
        <p:nvPicPr>
          <p:cNvPr id="28" name="Graphic 27" descr="Badge 4 with solid fill">
            <a:extLst>
              <a:ext uri="{FF2B5EF4-FFF2-40B4-BE49-F238E27FC236}">
                <a16:creationId xmlns:a16="http://schemas.microsoft.com/office/drawing/2014/main" id="{2D57431A-C00C-4A9D-59B5-9194553497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67" y="5015880"/>
            <a:ext cx="1041625" cy="914400"/>
          </a:xfrm>
          <a:prstGeom prst="rect">
            <a:avLst/>
          </a:prstGeom>
        </p:spPr>
      </p:pic>
      <p:pic>
        <p:nvPicPr>
          <p:cNvPr id="30" name="Graphic 29" descr="Badge 5 with solid fill">
            <a:extLst>
              <a:ext uri="{FF2B5EF4-FFF2-40B4-BE49-F238E27FC236}">
                <a16:creationId xmlns:a16="http://schemas.microsoft.com/office/drawing/2014/main" id="{9D2849BD-7A5A-EDE4-C8B7-3B67377076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32" y="7559046"/>
            <a:ext cx="914400" cy="914400"/>
          </a:xfrm>
          <a:prstGeom prst="rect">
            <a:avLst/>
          </a:prstGeom>
        </p:spPr>
      </p:pic>
      <p:grpSp>
        <p:nvGrpSpPr>
          <p:cNvPr id="15" name="Group 14">
            <a:extLst>
              <a:ext uri="{FF2B5EF4-FFF2-40B4-BE49-F238E27FC236}">
                <a16:creationId xmlns:a16="http://schemas.microsoft.com/office/drawing/2014/main" id="{467EAC47-7470-66D1-8568-328DB21506E6}"/>
              </a:ext>
            </a:extLst>
          </p:cNvPr>
          <p:cNvGrpSpPr/>
          <p:nvPr/>
        </p:nvGrpSpPr>
        <p:grpSpPr>
          <a:xfrm>
            <a:off x="10515600" y="4535071"/>
            <a:ext cx="6730385" cy="2989609"/>
            <a:chOff x="10515600" y="4535071"/>
            <a:chExt cx="6730385" cy="2989609"/>
          </a:xfrm>
        </p:grpSpPr>
        <p:sp>
          <p:nvSpPr>
            <p:cNvPr id="6" name="Freeform 12">
              <a:extLst>
                <a:ext uri="{FF2B5EF4-FFF2-40B4-BE49-F238E27FC236}">
                  <a16:creationId xmlns:a16="http://schemas.microsoft.com/office/drawing/2014/main" id="{F33725F3-62CC-261D-104C-7568D70AB7DF}"/>
                </a:ext>
              </a:extLst>
            </p:cNvPr>
            <p:cNvSpPr/>
            <p:nvPr/>
          </p:nvSpPr>
          <p:spPr>
            <a:xfrm>
              <a:off x="10896600" y="4535071"/>
              <a:ext cx="6349385" cy="2989609"/>
            </a:xfrm>
            <a:custGeom>
              <a:avLst/>
              <a:gdLst/>
              <a:ahLst/>
              <a:cxnLst/>
              <a:rect l="l" t="t" r="r" b="b"/>
              <a:pathLst>
                <a:path w="10574060" h="5529096">
                  <a:moveTo>
                    <a:pt x="0" y="0"/>
                  </a:moveTo>
                  <a:lnTo>
                    <a:pt x="10574059" y="0"/>
                  </a:lnTo>
                  <a:lnTo>
                    <a:pt x="10574059" y="5529096"/>
                  </a:lnTo>
                  <a:lnTo>
                    <a:pt x="0" y="5529096"/>
                  </a:lnTo>
                  <a:lnTo>
                    <a:pt x="0" y="0"/>
                  </a:lnTo>
                  <a:close/>
                </a:path>
              </a:pathLst>
            </a:custGeom>
            <a:blipFill>
              <a:blip r:embed="rId11"/>
              <a:stretch>
                <a:fillRect t="-2397" r="-1701" b="-7007"/>
              </a:stretch>
            </a:blipFill>
          </p:spPr>
          <p:txBody>
            <a:bodyPr/>
            <a:lstStyle/>
            <a:p>
              <a:endParaRPr lang="en-GB"/>
            </a:p>
          </p:txBody>
        </p:sp>
        <p:grpSp>
          <p:nvGrpSpPr>
            <p:cNvPr id="14" name="Group 13">
              <a:extLst>
                <a:ext uri="{FF2B5EF4-FFF2-40B4-BE49-F238E27FC236}">
                  <a16:creationId xmlns:a16="http://schemas.microsoft.com/office/drawing/2014/main" id="{D0CCE368-D464-5A4D-6A34-A985F56A45A8}"/>
                </a:ext>
              </a:extLst>
            </p:cNvPr>
            <p:cNvGrpSpPr/>
            <p:nvPr/>
          </p:nvGrpSpPr>
          <p:grpSpPr>
            <a:xfrm>
              <a:off x="10515600" y="4838700"/>
              <a:ext cx="1204626" cy="1080125"/>
              <a:chOff x="10218087" y="4381500"/>
              <a:chExt cx="1204626" cy="1080125"/>
            </a:xfrm>
          </p:grpSpPr>
          <p:pic>
            <p:nvPicPr>
              <p:cNvPr id="11" name="Graphic 10" descr="Clock with solid fill">
                <a:extLst>
                  <a:ext uri="{FF2B5EF4-FFF2-40B4-BE49-F238E27FC236}">
                    <a16:creationId xmlns:a16="http://schemas.microsoft.com/office/drawing/2014/main" id="{DCB4C4EF-0268-42B9-3403-D18ECD5117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63200" y="4381500"/>
                <a:ext cx="914400" cy="914400"/>
              </a:xfrm>
              <a:prstGeom prst="rect">
                <a:avLst/>
              </a:prstGeom>
            </p:spPr>
          </p:pic>
          <p:pic>
            <p:nvPicPr>
              <p:cNvPr id="13" name="Graphic 12" descr="Arrow: Rotate left with solid fill">
                <a:extLst>
                  <a:ext uri="{FF2B5EF4-FFF2-40B4-BE49-F238E27FC236}">
                    <a16:creationId xmlns:a16="http://schemas.microsoft.com/office/drawing/2014/main" id="{72282BC5-2DA2-E9D2-6089-72E601BAC8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flipH="1">
                <a:off x="10318473" y="4357385"/>
                <a:ext cx="1003854" cy="1204626"/>
              </a:xfrm>
              <a:prstGeom prst="rect">
                <a:avLst/>
              </a:prstGeom>
            </p:spPr>
          </p:pic>
        </p:grpSp>
      </p:grpSp>
    </p:spTree>
    <p:extLst>
      <p:ext uri="{BB962C8B-B14F-4D97-AF65-F5344CB8AC3E}">
        <p14:creationId xmlns:p14="http://schemas.microsoft.com/office/powerpoint/2010/main" val="27264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27568" flipV="1">
            <a:off x="-4880765" y="-15673408"/>
            <a:ext cx="25843546" cy="35713442"/>
          </a:xfrm>
          <a:custGeom>
            <a:avLst/>
            <a:gdLst/>
            <a:ahLst/>
            <a:cxnLst/>
            <a:rect l="l" t="t" r="r" b="b"/>
            <a:pathLst>
              <a:path w="25843546" h="35713442">
                <a:moveTo>
                  <a:pt x="0" y="35713442"/>
                </a:moveTo>
                <a:lnTo>
                  <a:pt x="25843546" y="35713442"/>
                </a:lnTo>
                <a:lnTo>
                  <a:pt x="25843546" y="0"/>
                </a:lnTo>
                <a:lnTo>
                  <a:pt x="0" y="0"/>
                </a:lnTo>
                <a:lnTo>
                  <a:pt x="0" y="35713442"/>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TextBox 3"/>
          <p:cNvSpPr txBox="1"/>
          <p:nvPr/>
        </p:nvSpPr>
        <p:spPr>
          <a:xfrm>
            <a:off x="1028700" y="412750"/>
            <a:ext cx="9681761" cy="1222376"/>
          </a:xfrm>
          <a:prstGeom prst="rect">
            <a:avLst/>
          </a:prstGeom>
        </p:spPr>
        <p:txBody>
          <a:bodyPr lIns="0" tIns="0" rIns="0" bIns="0" rtlCol="0" anchor="t">
            <a:spAutoFit/>
          </a:bodyPr>
          <a:lstStyle/>
          <a:p>
            <a:pPr marL="0" lvl="0" indent="0" algn="l">
              <a:lnSpc>
                <a:spcPts val="8000"/>
              </a:lnSpc>
              <a:spcBef>
                <a:spcPct val="0"/>
              </a:spcBef>
            </a:pPr>
            <a:r>
              <a:rPr lang="en-US" sz="8000" spc="-200">
                <a:solidFill>
                  <a:srgbClr val="FFFFFF"/>
                </a:solidFill>
                <a:latin typeface="Calibri (MS)"/>
                <a:ea typeface="Calibri (MS)"/>
                <a:cs typeface="Calibri (MS)"/>
                <a:sym typeface="Calibri (MS)"/>
              </a:rPr>
              <a:t>Results</a:t>
            </a:r>
          </a:p>
        </p:txBody>
      </p:sp>
      <p:sp>
        <p:nvSpPr>
          <p:cNvPr id="4" name="Freeform 4"/>
          <p:cNvSpPr/>
          <p:nvPr/>
        </p:nvSpPr>
        <p:spPr>
          <a:xfrm rot="-2529278" flipV="1">
            <a:off x="4059375" y="633611"/>
            <a:ext cx="928406" cy="774797"/>
          </a:xfrm>
          <a:custGeom>
            <a:avLst/>
            <a:gdLst/>
            <a:ahLst/>
            <a:cxnLst/>
            <a:rect l="l" t="t" r="r" b="b"/>
            <a:pathLst>
              <a:path w="928406" h="774797">
                <a:moveTo>
                  <a:pt x="0" y="774797"/>
                </a:moveTo>
                <a:lnTo>
                  <a:pt x="928406" y="774797"/>
                </a:lnTo>
                <a:lnTo>
                  <a:pt x="928406" y="0"/>
                </a:lnTo>
                <a:lnTo>
                  <a:pt x="0" y="0"/>
                </a:lnTo>
                <a:lnTo>
                  <a:pt x="0" y="774797"/>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GB"/>
          </a:p>
        </p:txBody>
      </p:sp>
      <p:sp>
        <p:nvSpPr>
          <p:cNvPr id="5" name="Freeform 5"/>
          <p:cNvSpPr/>
          <p:nvPr/>
        </p:nvSpPr>
        <p:spPr>
          <a:xfrm>
            <a:off x="14140962" y="279242"/>
            <a:ext cx="3953552" cy="3212350"/>
          </a:xfrm>
          <a:custGeom>
            <a:avLst/>
            <a:gdLst/>
            <a:ahLst/>
            <a:cxnLst/>
            <a:rect l="l" t="t" r="r" b="b"/>
            <a:pathLst>
              <a:path w="3953552" h="3212350">
                <a:moveTo>
                  <a:pt x="0" y="0"/>
                </a:moveTo>
                <a:lnTo>
                  <a:pt x="3953552" y="0"/>
                </a:lnTo>
                <a:lnTo>
                  <a:pt x="3953552" y="3212350"/>
                </a:lnTo>
                <a:lnTo>
                  <a:pt x="0" y="3212350"/>
                </a:lnTo>
                <a:lnTo>
                  <a:pt x="0" y="0"/>
                </a:lnTo>
                <a:close/>
              </a:path>
            </a:pathLst>
          </a:custGeom>
          <a:blipFill>
            <a:blip r:embed="rId7"/>
            <a:stretch>
              <a:fillRect l="-249317" t="-357825" r="-142198" b="-449778"/>
            </a:stretch>
          </a:blipFill>
        </p:spPr>
        <p:txBody>
          <a:bodyPr/>
          <a:lstStyle/>
          <a:p>
            <a:endParaRPr lang="en-GB"/>
          </a:p>
        </p:txBody>
      </p:sp>
      <p:sp>
        <p:nvSpPr>
          <p:cNvPr id="6" name="Freeform 6"/>
          <p:cNvSpPr/>
          <p:nvPr/>
        </p:nvSpPr>
        <p:spPr>
          <a:xfrm>
            <a:off x="0" y="3894398"/>
            <a:ext cx="9047157" cy="6392602"/>
          </a:xfrm>
          <a:custGeom>
            <a:avLst/>
            <a:gdLst/>
            <a:ahLst/>
            <a:cxnLst/>
            <a:rect l="l" t="t" r="r" b="b"/>
            <a:pathLst>
              <a:path w="9047157" h="6392602">
                <a:moveTo>
                  <a:pt x="0" y="0"/>
                </a:moveTo>
                <a:lnTo>
                  <a:pt x="9047157" y="0"/>
                </a:lnTo>
                <a:lnTo>
                  <a:pt x="9047157" y="6392602"/>
                </a:lnTo>
                <a:lnTo>
                  <a:pt x="0" y="6392602"/>
                </a:lnTo>
                <a:lnTo>
                  <a:pt x="0" y="0"/>
                </a:lnTo>
                <a:close/>
              </a:path>
            </a:pathLst>
          </a:custGeom>
          <a:blipFill>
            <a:blip r:embed="rId8"/>
            <a:stretch>
              <a:fillRect/>
            </a:stretch>
          </a:blipFill>
        </p:spPr>
        <p:txBody>
          <a:bodyPr/>
          <a:lstStyle/>
          <a:p>
            <a:endParaRPr lang="en-GB"/>
          </a:p>
        </p:txBody>
      </p:sp>
      <p:sp>
        <p:nvSpPr>
          <p:cNvPr id="7" name="Freeform 7"/>
          <p:cNvSpPr/>
          <p:nvPr/>
        </p:nvSpPr>
        <p:spPr>
          <a:xfrm>
            <a:off x="9240843" y="3894398"/>
            <a:ext cx="9047157" cy="6392602"/>
          </a:xfrm>
          <a:custGeom>
            <a:avLst/>
            <a:gdLst/>
            <a:ahLst/>
            <a:cxnLst/>
            <a:rect l="l" t="t" r="r" b="b"/>
            <a:pathLst>
              <a:path w="9047157" h="6392602">
                <a:moveTo>
                  <a:pt x="0" y="0"/>
                </a:moveTo>
                <a:lnTo>
                  <a:pt x="9047157" y="0"/>
                </a:lnTo>
                <a:lnTo>
                  <a:pt x="9047157" y="6392602"/>
                </a:lnTo>
                <a:lnTo>
                  <a:pt x="0" y="6392602"/>
                </a:lnTo>
                <a:lnTo>
                  <a:pt x="0" y="0"/>
                </a:lnTo>
                <a:close/>
              </a:path>
            </a:pathLst>
          </a:custGeom>
          <a:blipFill>
            <a:blip r:embed="rId9"/>
            <a:stretch>
              <a:fillRect/>
            </a:stretch>
          </a:blipFill>
        </p:spPr>
        <p:txBody>
          <a:bodyPr/>
          <a:lstStyle/>
          <a:p>
            <a:endParaRPr lang="en-GB"/>
          </a:p>
        </p:txBody>
      </p:sp>
      <p:sp>
        <p:nvSpPr>
          <p:cNvPr id="8" name="TextBox 8"/>
          <p:cNvSpPr txBox="1"/>
          <p:nvPr/>
        </p:nvSpPr>
        <p:spPr>
          <a:xfrm>
            <a:off x="1028700" y="1754159"/>
            <a:ext cx="12116466" cy="1973580"/>
          </a:xfrm>
          <a:prstGeom prst="rect">
            <a:avLst/>
          </a:prstGeom>
        </p:spPr>
        <p:txBody>
          <a:bodyPr lIns="0" tIns="0" rIns="0" bIns="0" rtlCol="0" anchor="t">
            <a:spAutoFit/>
          </a:bodyPr>
          <a:lstStyle/>
          <a:p>
            <a:pPr algn="ctr">
              <a:lnSpc>
                <a:spcPts val="3794"/>
              </a:lnSpc>
              <a:spcBef>
                <a:spcPct val="0"/>
              </a:spcBef>
            </a:pPr>
            <a:r>
              <a:rPr lang="en-US" sz="3299" dirty="0">
                <a:solidFill>
                  <a:srgbClr val="FFFFFF"/>
                </a:solidFill>
                <a:latin typeface="Calibri (MS)"/>
                <a:ea typeface="Calibri (MS)"/>
                <a:cs typeface="Calibri (MS)"/>
                <a:sym typeface="Calibri (MS)"/>
              </a:rPr>
              <a:t>Error maps show that the RF  model incorrectly predicted  seagrass absence among connected presence pixels (Focus A and B), demonstrating the </a:t>
            </a:r>
            <a:r>
              <a:rPr lang="en-US" sz="3600" b="1" dirty="0">
                <a:solidFill>
                  <a:srgbClr val="F45F53"/>
                </a:solidFill>
                <a:latin typeface="Calibri (MS)"/>
                <a:ea typeface="Calibri (MS)"/>
                <a:cs typeface="Calibri (MS)"/>
                <a:sym typeface="Calibri (MS)"/>
              </a:rPr>
              <a:t>limitation of treating pixels in isolation  for accurate predictions</a:t>
            </a:r>
            <a:endParaRPr lang="en-US" sz="3299" b="1" dirty="0">
              <a:solidFill>
                <a:srgbClr val="F45F53"/>
              </a:solidFill>
              <a:latin typeface="Calibri (MS)"/>
              <a:ea typeface="Calibri (MS)"/>
              <a:cs typeface="Calibri (MS)"/>
              <a:sym typeface="Calibri (MS)"/>
            </a:endParaRPr>
          </a:p>
        </p:txBody>
      </p:sp>
      <p:sp>
        <p:nvSpPr>
          <p:cNvPr id="9" name="Arrow: Right 8">
            <a:extLst>
              <a:ext uri="{FF2B5EF4-FFF2-40B4-BE49-F238E27FC236}">
                <a16:creationId xmlns:a16="http://schemas.microsoft.com/office/drawing/2014/main" id="{5DA802D0-C173-3C5A-0078-EC10E2AE07C5}"/>
              </a:ext>
            </a:extLst>
          </p:cNvPr>
          <p:cNvSpPr/>
          <p:nvPr/>
        </p:nvSpPr>
        <p:spPr>
          <a:xfrm rot="5400000">
            <a:off x="6550169" y="3883169"/>
            <a:ext cx="577561" cy="266700"/>
          </a:xfrm>
          <a:prstGeom prst="rightArrow">
            <a:avLst/>
          </a:prstGeom>
          <a:solidFill>
            <a:srgbClr val="F45F53"/>
          </a:solidFill>
          <a:ln>
            <a:solidFill>
              <a:srgbClr val="F45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182F27E-9D33-8D7B-4CE7-8043AEC79B00}"/>
              </a:ext>
            </a:extLst>
          </p:cNvPr>
          <p:cNvSpPr/>
          <p:nvPr/>
        </p:nvSpPr>
        <p:spPr>
          <a:xfrm rot="5400000">
            <a:off x="15846570" y="3883170"/>
            <a:ext cx="577561" cy="266700"/>
          </a:xfrm>
          <a:prstGeom prst="rightArrow">
            <a:avLst/>
          </a:prstGeom>
          <a:solidFill>
            <a:srgbClr val="F45F53"/>
          </a:solidFill>
          <a:ln>
            <a:solidFill>
              <a:srgbClr val="F45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07A376B8-25CA-4FEA-DFC5-82DB4556719D}"/>
              </a:ext>
            </a:extLst>
          </p:cNvPr>
          <p:cNvSpPr/>
          <p:nvPr/>
        </p:nvSpPr>
        <p:spPr>
          <a:xfrm rot="5400000">
            <a:off x="5597669" y="5010150"/>
            <a:ext cx="577561" cy="266700"/>
          </a:xfrm>
          <a:prstGeom prst="rightArrow">
            <a:avLst/>
          </a:prstGeom>
          <a:solidFill>
            <a:srgbClr val="1DE200"/>
          </a:solidFill>
          <a:ln>
            <a:solidFill>
              <a:srgbClr val="1DE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AB6AC278-4E20-ACB2-AA58-C55E781C7300}"/>
              </a:ext>
            </a:extLst>
          </p:cNvPr>
          <p:cNvSpPr/>
          <p:nvPr/>
        </p:nvSpPr>
        <p:spPr>
          <a:xfrm rot="5400000">
            <a:off x="14855970" y="5010150"/>
            <a:ext cx="577561" cy="266700"/>
          </a:xfrm>
          <a:prstGeom prst="rightArrow">
            <a:avLst/>
          </a:prstGeom>
          <a:solidFill>
            <a:srgbClr val="1DE200"/>
          </a:solidFill>
          <a:ln>
            <a:solidFill>
              <a:srgbClr val="1DE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FA5409FC-D602-0930-36DE-8506AC5F5355}"/>
              </a:ext>
            </a:extLst>
          </p:cNvPr>
          <p:cNvSpPr/>
          <p:nvPr/>
        </p:nvSpPr>
        <p:spPr>
          <a:xfrm rot="5400000">
            <a:off x="568469" y="8455169"/>
            <a:ext cx="577561" cy="266700"/>
          </a:xfrm>
          <a:prstGeom prst="rightArrow">
            <a:avLst/>
          </a:prstGeom>
          <a:solidFill>
            <a:srgbClr val="01FFFF"/>
          </a:solidFill>
          <a:ln>
            <a:solidFill>
              <a:srgbClr val="01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819F4329-778C-463C-0D19-AC184DB9D6EE}"/>
              </a:ext>
            </a:extLst>
          </p:cNvPr>
          <p:cNvSpPr/>
          <p:nvPr/>
        </p:nvSpPr>
        <p:spPr>
          <a:xfrm rot="5400000">
            <a:off x="9826770" y="8455169"/>
            <a:ext cx="577561" cy="266700"/>
          </a:xfrm>
          <a:prstGeom prst="rightArrow">
            <a:avLst/>
          </a:prstGeom>
          <a:solidFill>
            <a:srgbClr val="01FFFF"/>
          </a:solidFill>
          <a:ln>
            <a:solidFill>
              <a:srgbClr val="01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1F30D589-BAF7-7E57-7C62-56762567FC65}"/>
              </a:ext>
            </a:extLst>
          </p:cNvPr>
          <p:cNvSpPr/>
          <p:nvPr/>
        </p:nvSpPr>
        <p:spPr>
          <a:xfrm rot="5400000">
            <a:off x="4467289" y="9185131"/>
            <a:ext cx="577561" cy="266700"/>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527ADDA-E4DB-EF24-3170-468951F9FE00}"/>
              </a:ext>
            </a:extLst>
          </p:cNvPr>
          <p:cNvSpPr/>
          <p:nvPr/>
        </p:nvSpPr>
        <p:spPr>
          <a:xfrm rot="5400000">
            <a:off x="13700074" y="9185132"/>
            <a:ext cx="577561" cy="266700"/>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098682" y="1157756"/>
            <a:ext cx="9681761" cy="1040285"/>
          </a:xfrm>
          <a:prstGeom prst="rect">
            <a:avLst/>
          </a:prstGeom>
        </p:spPr>
        <p:txBody>
          <a:bodyPr lIns="0" tIns="0" rIns="0" bIns="0" rtlCol="0" anchor="t">
            <a:spAutoFit/>
          </a:bodyPr>
          <a:lstStyle/>
          <a:p>
            <a:pPr marL="0" marR="0" lvl="0" indent="0" algn="l" defTabSz="914400" rtl="0" eaLnBrk="1" fontAlgn="auto" latinLnBrk="0" hangingPunct="1">
              <a:lnSpc>
                <a:spcPts val="8000"/>
              </a:lnSpc>
              <a:spcBef>
                <a:spcPct val="0"/>
              </a:spcBef>
              <a:spcAft>
                <a:spcPts val="0"/>
              </a:spcAft>
              <a:buClrTx/>
              <a:buSzTx/>
              <a:buFontTx/>
              <a:buNone/>
              <a:tabLst/>
              <a:defRPr/>
            </a:pPr>
            <a:r>
              <a:rPr kumimoji="0" lang="en-US" sz="8000" b="0" i="0" u="none" strike="noStrike" kern="1200" cap="none" spc="-200" normalizeH="0" baseline="0" noProof="0" dirty="0">
                <a:ln>
                  <a:noFill/>
                </a:ln>
                <a:solidFill>
                  <a:srgbClr val="142670"/>
                </a:solidFill>
                <a:effectLst/>
                <a:uLnTx/>
                <a:uFillTx/>
                <a:latin typeface="Calibri (MS)"/>
                <a:ea typeface="Calibri (MS)"/>
                <a:cs typeface="Calibri (MS)"/>
                <a:sym typeface="Calibri (MS)"/>
              </a:rPr>
              <a:t>Sensitivity analysis</a:t>
            </a:r>
          </a:p>
        </p:txBody>
      </p:sp>
      <p:sp>
        <p:nvSpPr>
          <p:cNvPr id="3" name="Freeform 3"/>
          <p:cNvSpPr/>
          <p:nvPr/>
        </p:nvSpPr>
        <p:spPr>
          <a:xfrm rot="-2529278" flipV="1">
            <a:off x="8304270" y="1240036"/>
            <a:ext cx="928406" cy="774797"/>
          </a:xfrm>
          <a:custGeom>
            <a:avLst/>
            <a:gdLst/>
            <a:ahLst/>
            <a:cxnLst/>
            <a:rect l="l" t="t" r="r" b="b"/>
            <a:pathLst>
              <a:path w="928406" h="774797">
                <a:moveTo>
                  <a:pt x="0" y="774797"/>
                </a:moveTo>
                <a:lnTo>
                  <a:pt x="928406" y="774797"/>
                </a:lnTo>
                <a:lnTo>
                  <a:pt x="928406" y="0"/>
                </a:lnTo>
                <a:lnTo>
                  <a:pt x="0" y="0"/>
                </a:lnTo>
                <a:lnTo>
                  <a:pt x="0" y="774797"/>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10410" y="6131014"/>
            <a:ext cx="5714438" cy="3739697"/>
          </a:xfrm>
          <a:custGeom>
            <a:avLst/>
            <a:gdLst/>
            <a:ahLst/>
            <a:cxnLst/>
            <a:rect l="l" t="t" r="r" b="b"/>
            <a:pathLst>
              <a:path w="1414666" h="925799">
                <a:moveTo>
                  <a:pt x="83998" y="0"/>
                </a:moveTo>
                <a:lnTo>
                  <a:pt x="1330669" y="0"/>
                </a:lnTo>
                <a:cubicBezTo>
                  <a:pt x="1352946" y="0"/>
                  <a:pt x="1374311" y="8850"/>
                  <a:pt x="1390064" y="24602"/>
                </a:cubicBezTo>
                <a:cubicBezTo>
                  <a:pt x="1405817" y="40355"/>
                  <a:pt x="1414666" y="61720"/>
                  <a:pt x="1414666" y="83998"/>
                </a:cubicBezTo>
                <a:lnTo>
                  <a:pt x="1414666" y="841802"/>
                </a:lnTo>
                <a:cubicBezTo>
                  <a:pt x="1414666" y="864079"/>
                  <a:pt x="1405817" y="885444"/>
                  <a:pt x="1390064" y="901197"/>
                </a:cubicBezTo>
                <a:cubicBezTo>
                  <a:pt x="1374311" y="916950"/>
                  <a:pt x="1352946" y="925799"/>
                  <a:pt x="1330669" y="925799"/>
                </a:cubicBezTo>
                <a:lnTo>
                  <a:pt x="83998" y="925799"/>
                </a:lnTo>
                <a:cubicBezTo>
                  <a:pt x="61720" y="925799"/>
                  <a:pt x="40355" y="916950"/>
                  <a:pt x="24602" y="901197"/>
                </a:cubicBezTo>
                <a:cubicBezTo>
                  <a:pt x="8850" y="885444"/>
                  <a:pt x="0" y="864079"/>
                  <a:pt x="0" y="841802"/>
                </a:cubicBezTo>
                <a:lnTo>
                  <a:pt x="0" y="83998"/>
                </a:lnTo>
                <a:cubicBezTo>
                  <a:pt x="0" y="61720"/>
                  <a:pt x="8850" y="40355"/>
                  <a:pt x="24602" y="24602"/>
                </a:cubicBezTo>
                <a:cubicBezTo>
                  <a:pt x="40355" y="8850"/>
                  <a:pt x="61720" y="0"/>
                  <a:pt x="83998" y="0"/>
                </a:cubicBezTo>
                <a:close/>
              </a:path>
            </a:pathLst>
          </a:custGeom>
          <a:solidFill>
            <a:srgbClr val="FFFFFF"/>
          </a:solidFill>
          <a:ln w="28575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1098682" y="3179835"/>
            <a:ext cx="15360519" cy="6690876"/>
            <a:chOff x="-2585225" y="-727810"/>
            <a:chExt cx="3802649" cy="1656393"/>
          </a:xfrm>
        </p:grpSpPr>
        <p:sp>
          <p:nvSpPr>
            <p:cNvPr id="17" name="Freeform 17"/>
            <p:cNvSpPr/>
            <p:nvPr/>
          </p:nvSpPr>
          <p:spPr>
            <a:xfrm>
              <a:off x="0" y="0"/>
              <a:ext cx="1157254" cy="928583"/>
            </a:xfrm>
            <a:custGeom>
              <a:avLst/>
              <a:gdLst/>
              <a:ahLst/>
              <a:cxnLst/>
              <a:rect l="l" t="t" r="r" b="b"/>
              <a:pathLst>
                <a:path w="1157254" h="928583">
                  <a:moveTo>
                    <a:pt x="102681" y="0"/>
                  </a:moveTo>
                  <a:lnTo>
                    <a:pt x="1054573" y="0"/>
                  </a:lnTo>
                  <a:cubicBezTo>
                    <a:pt x="1081806" y="0"/>
                    <a:pt x="1107923" y="10818"/>
                    <a:pt x="1127180" y="30075"/>
                  </a:cubicBezTo>
                  <a:cubicBezTo>
                    <a:pt x="1146436" y="49331"/>
                    <a:pt x="1157254" y="75449"/>
                    <a:pt x="1157254" y="102681"/>
                  </a:cubicBezTo>
                  <a:lnTo>
                    <a:pt x="1157254" y="825902"/>
                  </a:lnTo>
                  <a:cubicBezTo>
                    <a:pt x="1157254" y="882611"/>
                    <a:pt x="1111282" y="928583"/>
                    <a:pt x="1054573" y="928583"/>
                  </a:cubicBezTo>
                  <a:lnTo>
                    <a:pt x="102681" y="928583"/>
                  </a:lnTo>
                  <a:cubicBezTo>
                    <a:pt x="75449" y="928583"/>
                    <a:pt x="49331" y="917765"/>
                    <a:pt x="30075" y="898508"/>
                  </a:cubicBezTo>
                  <a:cubicBezTo>
                    <a:pt x="10818" y="879252"/>
                    <a:pt x="0" y="853135"/>
                    <a:pt x="0" y="825902"/>
                  </a:cubicBezTo>
                  <a:lnTo>
                    <a:pt x="0" y="102681"/>
                  </a:lnTo>
                  <a:cubicBezTo>
                    <a:pt x="0" y="45972"/>
                    <a:pt x="45972" y="0"/>
                    <a:pt x="102681" y="0"/>
                  </a:cubicBezTo>
                  <a:close/>
                </a:path>
              </a:pathLst>
            </a:custGeom>
            <a:solidFill>
              <a:srgbClr val="FFFFFF"/>
            </a:solidFill>
            <a:ln w="285750"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2585225" y="-727810"/>
              <a:ext cx="3802649" cy="1219040"/>
            </a:xfrm>
            <a:prstGeom prst="rect">
              <a:avLst/>
            </a:prstGeom>
          </p:spPr>
          <p:txBody>
            <a:bodyPr lIns="50800" tIns="50800" rIns="50800" bIns="50800" rtlCol="0" anchor="ctr"/>
            <a:lstStyle/>
            <a:p>
              <a:r>
                <a:rPr lang="en-GB" sz="3200" b="1" dirty="0">
                  <a:solidFill>
                    <a:srgbClr val="002060"/>
                  </a:solidFill>
                </a:rPr>
                <a:t>Morris Method </a:t>
              </a:r>
            </a:p>
            <a:p>
              <a:endParaRPr lang="en-GB" sz="3200" b="1" dirty="0">
                <a:solidFill>
                  <a:srgbClr val="002060"/>
                </a:solidFill>
              </a:endParaRPr>
            </a:p>
            <a:p>
              <a:pPr marL="457200" indent="-457200">
                <a:buFont typeface="Arial" panose="020B0604020202020204" pitchFamily="34" charset="0"/>
                <a:buChar char="•"/>
              </a:pPr>
              <a:r>
                <a:rPr lang="en-GB" sz="3200" b="1" dirty="0">
                  <a:solidFill>
                    <a:srgbClr val="002060"/>
                  </a:solidFill>
                </a:rPr>
                <a:t>Purpose</a:t>
              </a:r>
              <a:r>
                <a:rPr lang="en-GB" sz="3200" dirty="0">
                  <a:solidFill>
                    <a:srgbClr val="002060"/>
                  </a:solidFill>
                </a:rPr>
                <a:t>: Identify key variables affecting model predictions by measuring their influence and interactions.</a:t>
              </a:r>
            </a:p>
            <a:p>
              <a:pPr marL="457200" indent="-457200">
                <a:buFont typeface="Arial" panose="020B0604020202020204" pitchFamily="34" charset="0"/>
                <a:buChar char="•"/>
              </a:pPr>
              <a:r>
                <a:rPr lang="en-GB" sz="3200" b="1" dirty="0">
                  <a:solidFill>
                    <a:srgbClr val="002060"/>
                  </a:solidFill>
                </a:rPr>
                <a:t>Approach</a:t>
              </a:r>
              <a:r>
                <a:rPr lang="en-GB" sz="3200" dirty="0">
                  <a:solidFill>
                    <a:srgbClr val="002060"/>
                  </a:solidFill>
                </a:rPr>
                <a:t>:</a:t>
              </a:r>
            </a:p>
            <a:p>
              <a:pPr marL="914400" lvl="1" indent="-457200">
                <a:buFont typeface="Arial" panose="020B0604020202020204" pitchFamily="34" charset="0"/>
                <a:buChar char="•"/>
              </a:pPr>
              <a:r>
                <a:rPr lang="en-GB" sz="3200" dirty="0">
                  <a:solidFill>
                    <a:srgbClr val="002060"/>
                  </a:solidFill>
                </a:rPr>
                <a:t>Global SA technique using a </a:t>
              </a:r>
              <a:r>
                <a:rPr lang="en-GB" sz="3200" b="1" dirty="0">
                  <a:solidFill>
                    <a:srgbClr val="002060"/>
                  </a:solidFill>
                </a:rPr>
                <a:t>One-at-a-Time (OAT)</a:t>
              </a:r>
              <a:r>
                <a:rPr lang="en-GB" sz="3200" dirty="0">
                  <a:solidFill>
                    <a:srgbClr val="002060"/>
                  </a:solidFill>
                </a:rPr>
                <a:t> approach.</a:t>
              </a:r>
            </a:p>
            <a:p>
              <a:pPr marL="914400" lvl="1" indent="-457200">
                <a:buFont typeface="Arial" panose="020B0604020202020204" pitchFamily="34" charset="0"/>
                <a:buChar char="•"/>
              </a:pPr>
              <a:r>
                <a:rPr lang="en-GB" sz="3200" dirty="0">
                  <a:solidFill>
                    <a:srgbClr val="002060"/>
                  </a:solidFill>
                </a:rPr>
                <a:t>Variables perturbed from multiple randomized starting points.</a:t>
              </a:r>
            </a:p>
            <a:p>
              <a:pPr marL="457200" indent="-457200">
                <a:buFont typeface="Arial" panose="020B0604020202020204" pitchFamily="34" charset="0"/>
                <a:buChar char="•"/>
              </a:pPr>
              <a:r>
                <a:rPr lang="en-GB" sz="3200" b="1" dirty="0">
                  <a:solidFill>
                    <a:srgbClr val="002060"/>
                  </a:solidFill>
                </a:rPr>
                <a:t>Key Metrics</a:t>
              </a:r>
              <a:r>
                <a:rPr lang="en-GB" sz="3200" dirty="0">
                  <a:solidFill>
                    <a:srgbClr val="002060"/>
                  </a:solidFill>
                </a:rPr>
                <a:t>:</a:t>
              </a:r>
            </a:p>
            <a:p>
              <a:pPr marL="914400" lvl="1" indent="-457200">
                <a:buFont typeface="Arial" panose="020B0604020202020204" pitchFamily="34" charset="0"/>
                <a:buChar char="•"/>
              </a:pPr>
              <a:r>
                <a:rPr lang="en-GB" sz="3200" b="1" dirty="0">
                  <a:solidFill>
                    <a:srgbClr val="002060"/>
                  </a:solidFill>
                </a:rPr>
                <a:t>Mean (𝜇)</a:t>
              </a:r>
              <a:r>
                <a:rPr lang="en-GB" sz="3200" dirty="0">
                  <a:solidFill>
                    <a:srgbClr val="002060"/>
                  </a:solidFill>
                </a:rPr>
                <a:t>: Measures overall influence of a variable.</a:t>
              </a:r>
            </a:p>
            <a:p>
              <a:pPr marL="914400" lvl="1" indent="-457200">
                <a:buFont typeface="Arial" panose="020B0604020202020204" pitchFamily="34" charset="0"/>
                <a:buChar char="•"/>
              </a:pPr>
              <a:r>
                <a:rPr lang="en-GB" sz="3200" b="1" dirty="0">
                  <a:solidFill>
                    <a:srgbClr val="002060"/>
                  </a:solidFill>
                </a:rPr>
                <a:t>Standard Deviation (</a:t>
              </a:r>
              <a:r>
                <a:rPr lang="el-GR" sz="3200" b="1" dirty="0">
                  <a:solidFill>
                    <a:srgbClr val="002060"/>
                  </a:solidFill>
                </a:rPr>
                <a:t>σ</a:t>
              </a:r>
              <a:r>
                <a:rPr lang="en-GB" sz="3200" b="1" dirty="0">
                  <a:solidFill>
                    <a:srgbClr val="002060"/>
                  </a:solidFill>
                </a:rPr>
                <a:t>)</a:t>
              </a:r>
              <a:r>
                <a:rPr lang="en-GB" sz="3200" dirty="0">
                  <a:solidFill>
                    <a:srgbClr val="002060"/>
                  </a:solidFill>
                </a:rPr>
                <a:t>: Captures non-linear effects and interactions.</a:t>
              </a:r>
            </a:p>
            <a:p>
              <a:pPr marL="914400" lvl="1" indent="-457200">
                <a:buFont typeface="Arial" panose="020B0604020202020204" pitchFamily="34" charset="0"/>
                <a:buChar char="•"/>
              </a:pPr>
              <a:r>
                <a:rPr lang="en-GB" sz="3200" b="1" dirty="0">
                  <a:solidFill>
                    <a:srgbClr val="002060"/>
                  </a:solidFill>
                </a:rPr>
                <a:t>Absolute Mean (</a:t>
              </a:r>
              <a:r>
                <a:rPr lang="el-GR" sz="3200" b="1" dirty="0">
                  <a:solidFill>
                    <a:srgbClr val="002060"/>
                  </a:solidFill>
                </a:rPr>
                <a:t>μ*)</a:t>
              </a:r>
              <a:r>
                <a:rPr lang="el-GR" sz="3200" dirty="0">
                  <a:solidFill>
                    <a:srgbClr val="002060"/>
                  </a:solidFill>
                </a:rPr>
                <a:t>: </a:t>
              </a:r>
              <a:r>
                <a:rPr lang="en-GB" sz="3200" dirty="0">
                  <a:solidFill>
                    <a:srgbClr val="002060"/>
                  </a:solidFill>
                </a:rPr>
                <a:t>Prevents cancellation of positive/negative effects.</a:t>
              </a:r>
            </a:p>
            <a:p>
              <a:pPr marL="457200" indent="-457200">
                <a:buFont typeface="Arial" panose="020B0604020202020204" pitchFamily="34" charset="0"/>
                <a:buChar char="•"/>
              </a:pPr>
              <a:r>
                <a:rPr lang="en-GB" sz="3200" b="1" dirty="0">
                  <a:solidFill>
                    <a:srgbClr val="002060"/>
                  </a:solidFill>
                </a:rPr>
                <a:t>Result</a:t>
              </a:r>
              <a:r>
                <a:rPr lang="en-GB" sz="3200" dirty="0">
                  <a:solidFill>
                    <a:srgbClr val="002060"/>
                  </a:solidFill>
                </a:rPr>
                <a:t>: Identifies significant variables and their interaction effects on the model’s output.</a:t>
              </a:r>
            </a:p>
          </p:txBody>
        </p:sp>
      </p:grpSp>
    </p:spTree>
    <p:extLst>
      <p:ext uri="{BB962C8B-B14F-4D97-AF65-F5344CB8AC3E}">
        <p14:creationId xmlns:p14="http://schemas.microsoft.com/office/powerpoint/2010/main" val="3847750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922</TotalTime>
  <Words>1623</Words>
  <Application>Microsoft Office PowerPoint</Application>
  <PresentationFormat>Custom</PresentationFormat>
  <Paragraphs>117</Paragraphs>
  <Slides>12</Slides>
  <Notes>11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TT Interphases Italics</vt:lpstr>
      <vt:lpstr>Aptos</vt:lpstr>
      <vt:lpstr>Calibri (MS)</vt:lpstr>
      <vt:lpstr>TT Firs Neue</vt:lpstr>
      <vt:lpstr>Calibri (MS) Bold</vt:lpstr>
      <vt:lpstr>Arial</vt:lpstr>
      <vt:lpstr>TT Interphases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Connections to the Ocean</dc:title>
  <dc:creator>angelica bianconi</dc:creator>
  <cp:lastModifiedBy>Angelica</cp:lastModifiedBy>
  <cp:revision>13</cp:revision>
  <dcterms:created xsi:type="dcterms:W3CDTF">2006-08-16T00:00:00Z</dcterms:created>
  <dcterms:modified xsi:type="dcterms:W3CDTF">2024-10-02T14:56:40Z</dcterms:modified>
  <dc:identifier>DAGCMZ86qBw</dc:identifier>
</cp:coreProperties>
</file>