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6858000" cx="12192000"/>
  <p:notesSz cx="6858000" cy="9144000"/>
  <p:embeddedFontLst>
    <p:embeddedFont>
      <p:font typeface="Roboto"/>
      <p:regular r:id="rId27"/>
      <p:bold r:id="rId28"/>
      <p:italic r:id="rId29"/>
      <p:boldItalic r:id="rId30"/>
    </p:embeddedFont>
    <p:embeddedFont>
      <p:font typeface="Roboto Light"/>
      <p:regular r:id="rId31"/>
      <p:bold r:id="rId32"/>
      <p:italic r:id="rId33"/>
      <p:boldItalic r:id="rId34"/>
    </p:embeddedFont>
    <p:embeddedFont>
      <p:font typeface="Helvetica Neue Light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9" roundtripDataSignature="AMtx7mgSCU7PRIh6eE5rgP8IRCfSxB/k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Light-regular.fntdata"/><Relationship Id="rId30" Type="http://schemas.openxmlformats.org/officeDocument/2006/relationships/font" Target="fonts/Roboto-boldItalic.fntdata"/><Relationship Id="rId11" Type="http://schemas.openxmlformats.org/officeDocument/2006/relationships/slide" Target="slides/slide7.xml"/><Relationship Id="rId33" Type="http://schemas.openxmlformats.org/officeDocument/2006/relationships/font" Target="fonts/RobotoLight-italic.fntdata"/><Relationship Id="rId10" Type="http://schemas.openxmlformats.org/officeDocument/2006/relationships/slide" Target="slides/slide6.xml"/><Relationship Id="rId32" Type="http://schemas.openxmlformats.org/officeDocument/2006/relationships/font" Target="fonts/RobotoLight-bold.fntdata"/><Relationship Id="rId13" Type="http://schemas.openxmlformats.org/officeDocument/2006/relationships/slide" Target="slides/slide9.xml"/><Relationship Id="rId35" Type="http://schemas.openxmlformats.org/officeDocument/2006/relationships/font" Target="fonts/HelveticaNeueLight-regular.fntdata"/><Relationship Id="rId12" Type="http://schemas.openxmlformats.org/officeDocument/2006/relationships/slide" Target="slides/slide8.xml"/><Relationship Id="rId34" Type="http://schemas.openxmlformats.org/officeDocument/2006/relationships/font" Target="fonts/RobotoLight-boldItalic.fntdata"/><Relationship Id="rId15" Type="http://schemas.openxmlformats.org/officeDocument/2006/relationships/slide" Target="slides/slide11.xml"/><Relationship Id="rId37" Type="http://schemas.openxmlformats.org/officeDocument/2006/relationships/font" Target="fonts/HelveticaNeueLight-italic.fntdata"/><Relationship Id="rId14" Type="http://schemas.openxmlformats.org/officeDocument/2006/relationships/slide" Target="slides/slide10.xml"/><Relationship Id="rId36" Type="http://schemas.openxmlformats.org/officeDocument/2006/relationships/font" Target="fonts/HelveticaNeueLight-bold.fntdata"/><Relationship Id="rId17" Type="http://schemas.openxmlformats.org/officeDocument/2006/relationships/slide" Target="slides/slide13.xml"/><Relationship Id="rId39" Type="http://customschemas.google.com/relationships/presentationmetadata" Target="metadata"/><Relationship Id="rId16" Type="http://schemas.openxmlformats.org/officeDocument/2006/relationships/slide" Target="slides/slide12.xml"/><Relationship Id="rId38" Type="http://schemas.openxmlformats.org/officeDocument/2006/relationships/font" Target="fonts/HelveticaNeueLight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d3913b4e2c_0_7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d3913b4e2c_0_7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d339d8c36c_0_3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g2d339d8c36c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d3684e3ccc_1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g2d3684e3ccc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d339d8c36c_0_3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g2d339d8c36c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d339d8c36c_0_3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g2d339d8c36c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d339d8c36c_0_3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g2d339d8c36c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d339d8c36c_0_3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g2d339d8c36c_0_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d384139ba8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g2d384139ba8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d384139ba8_2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g2d384139ba8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d339d8c36c_0_3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g2d339d8c36c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d339d8c36c_0_2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g2d339d8c36c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d339d8c36c_0_2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2d339d8c36c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d339d8c36c_0_3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g2d339d8c36c_0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d339d8c36c_0_4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8" name="Google Shape;318;g2d339d8c36c_0_4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d339d8c36c_0_3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g2d339d8c36c_0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d3684e3ccc_1_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g2d3684e3ccc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d339d8c36c_0_30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g2d339d8c36c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d3684e3ccc_1_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2d3684e3ccc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d339d8c36c_0_3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2d339d8c36c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0664e7b0fe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30664e7b0f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d3684e3ccc_1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g2d3684e3ccc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d339d8c36c_0_3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g2d339d8c36c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1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Pag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g2d3913b4e2c_0_6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g2d3913b4e2c_0_635"/>
          <p:cNvSpPr txBox="1"/>
          <p:nvPr>
            <p:ph type="ctrTitle"/>
          </p:nvPr>
        </p:nvSpPr>
        <p:spPr>
          <a:xfrm>
            <a:off x="423013" y="1600200"/>
            <a:ext cx="91440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500"/>
              <a:buFont typeface="Roboto Light"/>
              <a:buNone/>
              <a:defRPr b="0" i="0" sz="6500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g2d3913b4e2c_0_635"/>
          <p:cNvSpPr txBox="1"/>
          <p:nvPr>
            <p:ph idx="1" type="subTitle"/>
          </p:nvPr>
        </p:nvSpPr>
        <p:spPr>
          <a:xfrm>
            <a:off x="423013" y="2825750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3000"/>
              <a:buNone/>
              <a:defRPr b="0" i="0" sz="3000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" name="Google Shape;15;g2d3913b4e2c_0_635"/>
          <p:cNvSpPr txBox="1"/>
          <p:nvPr/>
        </p:nvSpPr>
        <p:spPr>
          <a:xfrm>
            <a:off x="3178142" y="6229564"/>
            <a:ext cx="34710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rPr>
              <a:t>01 | 01 | 2023 by Name Surname</a:t>
            </a:r>
            <a:endParaRPr b="0" i="0" sz="1300" u="none" cap="none" strike="noStrike">
              <a:solidFill>
                <a:srgbClr val="26262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d3913b4e2c_0_693"/>
          <p:cNvSpPr txBox="1"/>
          <p:nvPr>
            <p:ph type="title"/>
          </p:nvPr>
        </p:nvSpPr>
        <p:spPr>
          <a:xfrm>
            <a:off x="838200" y="892249"/>
            <a:ext cx="10515600" cy="79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Roboto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g2d3913b4e2c_0_693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g2d3913b4e2c_0_693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g2d3913b4e2c_0_69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g2d3913b4e2c_0_69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g2d3913b4e2c_0_69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d3913b4e2c_0_700"/>
          <p:cNvSpPr txBox="1"/>
          <p:nvPr>
            <p:ph type="title"/>
          </p:nvPr>
        </p:nvSpPr>
        <p:spPr>
          <a:xfrm>
            <a:off x="839788" y="668337"/>
            <a:ext cx="105156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Roboto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g2d3913b4e2c_0_700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9" name="Google Shape;79;g2d3913b4e2c_0_700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g2d3913b4e2c_0_700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1" name="Google Shape;81;g2d3913b4e2c_0_700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g2d3913b4e2c_0_70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g2d3913b4e2c_0_70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g2d3913b4e2c_0_70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" showMasterSp="0">
  <p:cSld name="Closing slide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d3913b4e2c_0_709"/>
          <p:cNvSpPr txBox="1"/>
          <p:nvPr>
            <p:ph idx="1" type="body"/>
          </p:nvPr>
        </p:nvSpPr>
        <p:spPr>
          <a:xfrm>
            <a:off x="5591378" y="3460658"/>
            <a:ext cx="21465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g2d3913b4e2c_0_70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g2d3913b4e2c_0_70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g2d3913b4e2c_0_70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90" name="Google Shape;90;g2d3913b4e2c_0_709"/>
          <p:cNvCxnSpPr/>
          <p:nvPr/>
        </p:nvCxnSpPr>
        <p:spPr>
          <a:xfrm>
            <a:off x="0" y="1066801"/>
            <a:ext cx="12192000" cy="0"/>
          </a:xfrm>
          <a:prstGeom prst="straightConnector1">
            <a:avLst/>
          </a:prstGeom>
          <a:noFill/>
          <a:ln cap="rnd" cmpd="sng" w="12700">
            <a:solidFill>
              <a:srgbClr val="1E1D1D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1" name="Google Shape;91;g2d3913b4e2c_0_7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066801"/>
            <a:ext cx="5902875" cy="21053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terfaz de usuario gráfica, Texto&#10;&#10;Descripción generada automáticamente" id="92" name="Google Shape;92;g2d3913b4e2c_0_7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8908" y="1685500"/>
            <a:ext cx="4137056" cy="8679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g2d3913b4e2c_0_709"/>
          <p:cNvCxnSpPr/>
          <p:nvPr/>
        </p:nvCxnSpPr>
        <p:spPr>
          <a:xfrm>
            <a:off x="0" y="3172133"/>
            <a:ext cx="12192000" cy="0"/>
          </a:xfrm>
          <a:prstGeom prst="straightConnector1">
            <a:avLst/>
          </a:prstGeom>
          <a:noFill/>
          <a:ln cap="rnd" cmpd="sng" w="12700">
            <a:solidFill>
              <a:srgbClr val="1E1D1D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4" name="Google Shape;94;g2d3913b4e2c_0_7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5176" y="3396299"/>
            <a:ext cx="568034" cy="46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2d3913b4e2c_0_7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12156" y="3396299"/>
            <a:ext cx="468054" cy="46725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g2d3913b4e2c_0_709"/>
          <p:cNvSpPr txBox="1"/>
          <p:nvPr/>
        </p:nvSpPr>
        <p:spPr>
          <a:xfrm>
            <a:off x="2229153" y="3429000"/>
            <a:ext cx="10053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AI4EOSC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7" name="Google Shape;97;g2d3913b4e2c_0_709"/>
          <p:cNvCxnSpPr/>
          <p:nvPr/>
        </p:nvCxnSpPr>
        <p:spPr>
          <a:xfrm>
            <a:off x="0" y="4087719"/>
            <a:ext cx="12192000" cy="0"/>
          </a:xfrm>
          <a:prstGeom prst="straightConnector1">
            <a:avLst/>
          </a:prstGeom>
          <a:noFill/>
          <a:ln cap="rnd" cmpd="sng" w="12700">
            <a:solidFill>
              <a:srgbClr val="1E1D1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8" name="Google Shape;98;g2d3913b4e2c_0_709"/>
          <p:cNvCxnSpPr/>
          <p:nvPr/>
        </p:nvCxnSpPr>
        <p:spPr>
          <a:xfrm>
            <a:off x="4064000" y="3172133"/>
            <a:ext cx="0" cy="915600"/>
          </a:xfrm>
          <a:prstGeom prst="straightConnector1">
            <a:avLst/>
          </a:prstGeom>
          <a:noFill/>
          <a:ln cap="rnd" cmpd="sng" w="12700">
            <a:solidFill>
              <a:srgbClr val="1E1D1D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Sobre contorno" id="99" name="Google Shape;99;g2d3913b4e2c_0_70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73202" y="3269926"/>
            <a:ext cx="720000" cy="72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g2d3913b4e2c_0_709"/>
          <p:cNvCxnSpPr/>
          <p:nvPr/>
        </p:nvCxnSpPr>
        <p:spPr>
          <a:xfrm>
            <a:off x="8128000" y="3172133"/>
            <a:ext cx="0" cy="915600"/>
          </a:xfrm>
          <a:prstGeom prst="straightConnector1">
            <a:avLst/>
          </a:prstGeom>
          <a:noFill/>
          <a:ln cap="rnd" cmpd="sng" w="12700">
            <a:solidFill>
              <a:srgbClr val="1E1D1D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Diseño web contorno" id="101" name="Google Shape;101;g2d3913b4e2c_0_70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119251" y="3269926"/>
            <a:ext cx="72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2d3913b4e2c_0_709"/>
          <p:cNvSpPr txBox="1"/>
          <p:nvPr/>
        </p:nvSpPr>
        <p:spPr>
          <a:xfrm>
            <a:off x="9851553" y="3429000"/>
            <a:ext cx="11913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ai4eosc.eu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2d3913b4e2c_0_709"/>
          <p:cNvSpPr txBox="1"/>
          <p:nvPr>
            <p:ph idx="2" type="body"/>
          </p:nvPr>
        </p:nvSpPr>
        <p:spPr>
          <a:xfrm>
            <a:off x="-1" y="0"/>
            <a:ext cx="121920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39954"/>
              </a:lnSpc>
              <a:spcBef>
                <a:spcPts val="1000"/>
              </a:spcBef>
              <a:spcAft>
                <a:spcPts val="0"/>
              </a:spcAft>
              <a:buClr>
                <a:srgbClr val="1E1D1D"/>
              </a:buClr>
              <a:buSzPts val="2200"/>
              <a:buNone/>
              <a:defRPr sz="2200">
                <a:solidFill>
                  <a:srgbClr val="1E1D1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228600" lvl="1" marL="914400" algn="ctr">
              <a:lnSpc>
                <a:spcPct val="139954"/>
              </a:lnSpc>
              <a:spcBef>
                <a:spcPts val="500"/>
              </a:spcBef>
              <a:spcAft>
                <a:spcPts val="0"/>
              </a:spcAft>
              <a:buClr>
                <a:srgbClr val="1E1D1D"/>
              </a:buClr>
              <a:buSzPts val="2200"/>
              <a:buNone/>
              <a:defRPr sz="2200">
                <a:solidFill>
                  <a:srgbClr val="1E1D1D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228600" lvl="2" marL="1371600" algn="ctr">
              <a:lnSpc>
                <a:spcPct val="139954"/>
              </a:lnSpc>
              <a:spcBef>
                <a:spcPts val="500"/>
              </a:spcBef>
              <a:spcAft>
                <a:spcPts val="0"/>
              </a:spcAft>
              <a:buClr>
                <a:srgbClr val="1E1D1D"/>
              </a:buClr>
              <a:buSzPts val="2200"/>
              <a:buNone/>
              <a:defRPr sz="2200">
                <a:solidFill>
                  <a:srgbClr val="1E1D1D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228600" lvl="3" marL="1828800" algn="ctr">
              <a:lnSpc>
                <a:spcPct val="139954"/>
              </a:lnSpc>
              <a:spcBef>
                <a:spcPts val="500"/>
              </a:spcBef>
              <a:spcAft>
                <a:spcPts val="0"/>
              </a:spcAft>
              <a:buClr>
                <a:srgbClr val="1E1D1D"/>
              </a:buClr>
              <a:buSzPts val="2200"/>
              <a:buNone/>
              <a:defRPr sz="2200">
                <a:solidFill>
                  <a:srgbClr val="1E1D1D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228600" lvl="4" marL="2286000" algn="ctr">
              <a:lnSpc>
                <a:spcPct val="139954"/>
              </a:lnSpc>
              <a:spcBef>
                <a:spcPts val="500"/>
              </a:spcBef>
              <a:spcAft>
                <a:spcPts val="0"/>
              </a:spcAft>
              <a:buClr>
                <a:srgbClr val="1E1D1D"/>
              </a:buClr>
              <a:buSzPts val="2200"/>
              <a:buNone/>
              <a:defRPr sz="2200">
                <a:solidFill>
                  <a:srgbClr val="1E1D1D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g2d3913b4e2c_0_709"/>
          <p:cNvSpPr txBox="1"/>
          <p:nvPr>
            <p:ph type="title"/>
          </p:nvPr>
        </p:nvSpPr>
        <p:spPr>
          <a:xfrm>
            <a:off x="2" y="4095964"/>
            <a:ext cx="12192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Roboto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g2d3913b4e2c_0_709"/>
          <p:cNvSpPr txBox="1"/>
          <p:nvPr>
            <p:ph idx="3" type="body"/>
          </p:nvPr>
        </p:nvSpPr>
        <p:spPr>
          <a:xfrm>
            <a:off x="0" y="5594000"/>
            <a:ext cx="121920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d3913b4e2c_0_73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g2d3913b4e2c_0_73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g2d3913b4e2c_0_73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Page">
  <p:cSld name="Text Pag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2d3913b4e2c_0_6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8" name="Google Shape;18;g2d3913b4e2c_0_640"/>
          <p:cNvSpPr txBox="1"/>
          <p:nvPr>
            <p:ph idx="12" type="sldNum"/>
          </p:nvPr>
        </p:nvSpPr>
        <p:spPr>
          <a:xfrm>
            <a:off x="9290222" y="6423497"/>
            <a:ext cx="2743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" name="Google Shape;19;g2d3913b4e2c_0_640"/>
          <p:cNvSpPr txBox="1"/>
          <p:nvPr/>
        </p:nvSpPr>
        <p:spPr>
          <a:xfrm>
            <a:off x="282422" y="6441230"/>
            <a:ext cx="60981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rgbClr val="26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Presentation title </a:t>
            </a:r>
            <a:r>
              <a:rPr b="0" i="0" lang="en-GB" sz="900" u="none" cap="none" strike="noStrike">
                <a:solidFill>
                  <a:srgbClr val="CCAB3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|</a:t>
            </a:r>
            <a:r>
              <a:rPr b="0" i="0" lang="en-GB" sz="900" u="none" cap="none" strike="noStrike">
                <a:solidFill>
                  <a:srgbClr val="26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Name Surname</a:t>
            </a:r>
            <a:endParaRPr b="0" i="0" sz="900">
              <a:solidFill>
                <a:srgbClr val="26262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0" name="Google Shape;20;g2d3913b4e2c_0_640"/>
          <p:cNvSpPr txBox="1"/>
          <p:nvPr>
            <p:ph idx="1" type="body"/>
          </p:nvPr>
        </p:nvSpPr>
        <p:spPr>
          <a:xfrm>
            <a:off x="668190" y="2342990"/>
            <a:ext cx="10883700" cy="3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  <a:defRPr b="0" i="0" sz="1500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g2d3913b4e2c_0_640"/>
          <p:cNvSpPr txBox="1"/>
          <p:nvPr>
            <p:ph type="title"/>
          </p:nvPr>
        </p:nvSpPr>
        <p:spPr>
          <a:xfrm>
            <a:off x="668190" y="1007816"/>
            <a:ext cx="108837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500"/>
              <a:buFont typeface="Roboto Light"/>
              <a:buNone/>
              <a:defRPr b="0" i="0" sz="3500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g2d3913b4e2c_0_640"/>
          <p:cNvSpPr txBox="1"/>
          <p:nvPr>
            <p:ph idx="2" type="body"/>
          </p:nvPr>
        </p:nvSpPr>
        <p:spPr>
          <a:xfrm>
            <a:off x="668193" y="1717482"/>
            <a:ext cx="108837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b="0" i="0" sz="2000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 Page">
  <p:cSld name="Text + Image Pag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d3913b4e2c_0_64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25" name="Google Shape;25;g2d3913b4e2c_0_647"/>
          <p:cNvSpPr txBox="1"/>
          <p:nvPr>
            <p:ph idx="12" type="sldNum"/>
          </p:nvPr>
        </p:nvSpPr>
        <p:spPr>
          <a:xfrm>
            <a:off x="9290222" y="6423497"/>
            <a:ext cx="2743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algn="r">
              <a:spcBef>
                <a:spcPts val="0"/>
              </a:spcBef>
              <a:buNone/>
              <a:defRPr b="0" i="0" sz="900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algn="r">
              <a:spcBef>
                <a:spcPts val="0"/>
              </a:spcBef>
              <a:buNone/>
              <a:defRPr b="0" i="0" sz="900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algn="r">
              <a:spcBef>
                <a:spcPts val="0"/>
              </a:spcBef>
              <a:buNone/>
              <a:defRPr b="0" i="0" sz="900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algn="r">
              <a:spcBef>
                <a:spcPts val="0"/>
              </a:spcBef>
              <a:buNone/>
              <a:defRPr b="0" i="0" sz="900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algn="r">
              <a:spcBef>
                <a:spcPts val="0"/>
              </a:spcBef>
              <a:buNone/>
              <a:defRPr b="0" i="0" sz="900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algn="r">
              <a:spcBef>
                <a:spcPts val="0"/>
              </a:spcBef>
              <a:buNone/>
              <a:defRPr b="0" i="0" sz="900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algn="r">
              <a:spcBef>
                <a:spcPts val="0"/>
              </a:spcBef>
              <a:buNone/>
              <a:defRPr b="0" i="0" sz="900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algn="r">
              <a:spcBef>
                <a:spcPts val="0"/>
              </a:spcBef>
              <a:buNone/>
              <a:defRPr b="0" i="0" sz="900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" name="Google Shape;26;g2d3913b4e2c_0_647"/>
          <p:cNvSpPr txBox="1"/>
          <p:nvPr/>
        </p:nvSpPr>
        <p:spPr>
          <a:xfrm>
            <a:off x="282422" y="6441230"/>
            <a:ext cx="60981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>
                <a:solidFill>
                  <a:srgbClr val="26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Presentation title </a:t>
            </a:r>
            <a:r>
              <a:rPr b="0" i="0" lang="en-GB" sz="900">
                <a:solidFill>
                  <a:srgbClr val="CCAB3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|</a:t>
            </a:r>
            <a:r>
              <a:rPr b="0" i="0" lang="en-GB" sz="900">
                <a:solidFill>
                  <a:srgbClr val="26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Name Surname</a:t>
            </a:r>
            <a:endParaRPr b="0" i="0" sz="900">
              <a:solidFill>
                <a:srgbClr val="26262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7" name="Google Shape;27;g2d3913b4e2c_0_647"/>
          <p:cNvSpPr txBox="1"/>
          <p:nvPr>
            <p:ph idx="1" type="body"/>
          </p:nvPr>
        </p:nvSpPr>
        <p:spPr>
          <a:xfrm>
            <a:off x="668192" y="2343020"/>
            <a:ext cx="5712300" cy="3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  <a:defRPr b="0" i="0" sz="1500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g2d3913b4e2c_0_647"/>
          <p:cNvSpPr/>
          <p:nvPr>
            <p:ph idx="2" type="pic"/>
          </p:nvPr>
        </p:nvSpPr>
        <p:spPr>
          <a:xfrm>
            <a:off x="6624662" y="2342991"/>
            <a:ext cx="4927200" cy="3712800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g2d3913b4e2c_0_647"/>
          <p:cNvSpPr txBox="1"/>
          <p:nvPr>
            <p:ph type="title"/>
          </p:nvPr>
        </p:nvSpPr>
        <p:spPr>
          <a:xfrm>
            <a:off x="668190" y="1007816"/>
            <a:ext cx="108837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500"/>
              <a:buFont typeface="Roboto Light"/>
              <a:buNone/>
              <a:defRPr b="0" i="0" sz="3500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g2d3913b4e2c_0_647"/>
          <p:cNvSpPr txBox="1"/>
          <p:nvPr>
            <p:ph idx="3" type="body"/>
          </p:nvPr>
        </p:nvSpPr>
        <p:spPr>
          <a:xfrm>
            <a:off x="668193" y="1717482"/>
            <a:ext cx="108837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b="0" i="0" sz="2000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Page 1">
  <p:cSld name="Image Page 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d3913b4e2c_0_65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33" name="Google Shape;33;g2d3913b4e2c_0_655"/>
          <p:cNvSpPr txBox="1"/>
          <p:nvPr>
            <p:ph idx="12" type="sldNum"/>
          </p:nvPr>
        </p:nvSpPr>
        <p:spPr>
          <a:xfrm>
            <a:off x="9290222" y="6423497"/>
            <a:ext cx="2743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algn="r">
              <a:spcBef>
                <a:spcPts val="0"/>
              </a:spcBef>
              <a:buNone/>
              <a:defRPr b="0" i="0" sz="900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algn="r">
              <a:spcBef>
                <a:spcPts val="0"/>
              </a:spcBef>
              <a:buNone/>
              <a:defRPr b="0" i="0" sz="900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algn="r">
              <a:spcBef>
                <a:spcPts val="0"/>
              </a:spcBef>
              <a:buNone/>
              <a:defRPr b="0" i="0" sz="900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algn="r">
              <a:spcBef>
                <a:spcPts val="0"/>
              </a:spcBef>
              <a:buNone/>
              <a:defRPr b="0" i="0" sz="900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algn="r">
              <a:spcBef>
                <a:spcPts val="0"/>
              </a:spcBef>
              <a:buNone/>
              <a:defRPr b="0" i="0" sz="900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algn="r">
              <a:spcBef>
                <a:spcPts val="0"/>
              </a:spcBef>
              <a:buNone/>
              <a:defRPr b="0" i="0" sz="900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algn="r">
              <a:spcBef>
                <a:spcPts val="0"/>
              </a:spcBef>
              <a:buNone/>
              <a:defRPr b="0" i="0" sz="900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algn="r">
              <a:spcBef>
                <a:spcPts val="0"/>
              </a:spcBef>
              <a:buNone/>
              <a:defRPr b="0" i="0" sz="900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" name="Google Shape;34;g2d3913b4e2c_0_655"/>
          <p:cNvSpPr txBox="1"/>
          <p:nvPr/>
        </p:nvSpPr>
        <p:spPr>
          <a:xfrm>
            <a:off x="282422" y="6441230"/>
            <a:ext cx="60981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>
                <a:solidFill>
                  <a:srgbClr val="26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Presentation title </a:t>
            </a:r>
            <a:r>
              <a:rPr b="0" i="0" lang="en-GB" sz="900">
                <a:solidFill>
                  <a:srgbClr val="CCAB3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|</a:t>
            </a:r>
            <a:r>
              <a:rPr b="0" i="0" lang="en-GB" sz="900">
                <a:solidFill>
                  <a:srgbClr val="26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Name Surname</a:t>
            </a:r>
            <a:endParaRPr b="0" i="0" sz="900">
              <a:solidFill>
                <a:srgbClr val="26262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5" name="Google Shape;35;g2d3913b4e2c_0_655"/>
          <p:cNvSpPr/>
          <p:nvPr>
            <p:ph idx="2" type="pic"/>
          </p:nvPr>
        </p:nvSpPr>
        <p:spPr>
          <a:xfrm>
            <a:off x="668191" y="2343020"/>
            <a:ext cx="10883700" cy="37125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g2d3913b4e2c_0_655"/>
          <p:cNvSpPr txBox="1"/>
          <p:nvPr>
            <p:ph type="title"/>
          </p:nvPr>
        </p:nvSpPr>
        <p:spPr>
          <a:xfrm>
            <a:off x="668190" y="1007816"/>
            <a:ext cx="108837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500"/>
              <a:buFont typeface="Roboto Light"/>
              <a:buNone/>
              <a:defRPr b="0" i="0" sz="3500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g2d3913b4e2c_0_655"/>
          <p:cNvSpPr txBox="1"/>
          <p:nvPr>
            <p:ph idx="1" type="body"/>
          </p:nvPr>
        </p:nvSpPr>
        <p:spPr>
          <a:xfrm>
            <a:off x="668193" y="1717482"/>
            <a:ext cx="108837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b="0" i="0" sz="2000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Page 2">
  <p:cSld name="Image Page 2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d3913b4e2c_0_662"/>
          <p:cNvSpPr/>
          <p:nvPr>
            <p:ph idx="2" type="pic"/>
          </p:nvPr>
        </p:nvSpPr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g2d3913b4e2c_0_662"/>
          <p:cNvSpPr txBox="1"/>
          <p:nvPr>
            <p:ph idx="1" type="body"/>
          </p:nvPr>
        </p:nvSpPr>
        <p:spPr>
          <a:xfrm>
            <a:off x="304800" y="327025"/>
            <a:ext cx="4051200" cy="409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"/>
              <a:buFont typeface="Roboto Light"/>
              <a:buNone/>
              <a:defRPr sz="1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Page 1">
  <p:cSld name="Divider Page 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g2d3913b4e2c_0_6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g2d3913b4e2c_0_665"/>
          <p:cNvSpPr/>
          <p:nvPr>
            <p:ph idx="2" type="pic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g2d3913b4e2c_0_665"/>
          <p:cNvSpPr txBox="1"/>
          <p:nvPr>
            <p:ph type="title"/>
          </p:nvPr>
        </p:nvSpPr>
        <p:spPr>
          <a:xfrm>
            <a:off x="668192" y="1043412"/>
            <a:ext cx="50823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500"/>
              <a:buFont typeface="Roboto Light"/>
              <a:buNone/>
              <a:defRPr b="0" i="0" sz="3500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g2d3913b4e2c_0_665"/>
          <p:cNvSpPr txBox="1"/>
          <p:nvPr>
            <p:ph idx="1" type="body"/>
          </p:nvPr>
        </p:nvSpPr>
        <p:spPr>
          <a:xfrm>
            <a:off x="668192" y="1753107"/>
            <a:ext cx="5082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b="0" i="0" sz="2000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g2d3913b4e2c_0_665"/>
          <p:cNvSpPr txBox="1"/>
          <p:nvPr>
            <p:ph idx="3" type="body"/>
          </p:nvPr>
        </p:nvSpPr>
        <p:spPr>
          <a:xfrm>
            <a:off x="668192" y="2373500"/>
            <a:ext cx="5082300" cy="3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  <a:defRPr b="0" i="0" sz="1500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g2d3913b4e2c_0_665"/>
          <p:cNvSpPr txBox="1"/>
          <p:nvPr/>
        </p:nvSpPr>
        <p:spPr>
          <a:xfrm>
            <a:off x="282422" y="6441230"/>
            <a:ext cx="58137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>
                <a:solidFill>
                  <a:srgbClr val="26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Presentation title </a:t>
            </a:r>
            <a:r>
              <a:rPr b="0" i="0" lang="en-GB" sz="900">
                <a:solidFill>
                  <a:srgbClr val="CCAB3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|</a:t>
            </a:r>
            <a:r>
              <a:rPr b="0" i="0" lang="en-GB" sz="900">
                <a:solidFill>
                  <a:srgbClr val="26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Name Surname</a:t>
            </a:r>
            <a:endParaRPr b="0" i="0" sz="900">
              <a:solidFill>
                <a:srgbClr val="26262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Page 2">
  <p:cSld name="Divider Page 2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g2d3913b4e2c_0_6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g2d3913b4e2c_0_672"/>
          <p:cNvSpPr/>
          <p:nvPr>
            <p:ph idx="2" type="pic"/>
          </p:nvPr>
        </p:nvSpPr>
        <p:spPr>
          <a:xfrm>
            <a:off x="0" y="1"/>
            <a:ext cx="6096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g2d3913b4e2c_0_672"/>
          <p:cNvSpPr txBox="1"/>
          <p:nvPr/>
        </p:nvSpPr>
        <p:spPr>
          <a:xfrm>
            <a:off x="6775948" y="6441230"/>
            <a:ext cx="51021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>
                <a:solidFill>
                  <a:srgbClr val="26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Presentation title </a:t>
            </a:r>
            <a:r>
              <a:rPr b="0" i="0" lang="en-GB" sz="900">
                <a:solidFill>
                  <a:srgbClr val="CCAB3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|</a:t>
            </a:r>
            <a:r>
              <a:rPr b="0" i="0" lang="en-GB" sz="900">
                <a:solidFill>
                  <a:srgbClr val="26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Name Surname</a:t>
            </a:r>
            <a:endParaRPr b="0" i="0" sz="900">
              <a:solidFill>
                <a:srgbClr val="26262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2" name="Google Shape;52;g2d3913b4e2c_0_672"/>
          <p:cNvSpPr txBox="1"/>
          <p:nvPr>
            <p:ph type="title"/>
          </p:nvPr>
        </p:nvSpPr>
        <p:spPr>
          <a:xfrm>
            <a:off x="6787052" y="1043412"/>
            <a:ext cx="50823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500"/>
              <a:buFont typeface="Roboto Light"/>
              <a:buNone/>
              <a:defRPr b="0" i="0" sz="3500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g2d3913b4e2c_0_672"/>
          <p:cNvSpPr txBox="1"/>
          <p:nvPr>
            <p:ph idx="1" type="body"/>
          </p:nvPr>
        </p:nvSpPr>
        <p:spPr>
          <a:xfrm>
            <a:off x="6787052" y="1753107"/>
            <a:ext cx="5082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b="0" i="0" sz="2000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g2d3913b4e2c_0_672"/>
          <p:cNvSpPr txBox="1"/>
          <p:nvPr>
            <p:ph idx="3" type="body"/>
          </p:nvPr>
        </p:nvSpPr>
        <p:spPr>
          <a:xfrm>
            <a:off x="6787052" y="2373500"/>
            <a:ext cx="5082300" cy="3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  <a:defRPr b="0" i="0" sz="1500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g2d3913b4e2c_0_672"/>
          <p:cNvSpPr txBox="1"/>
          <p:nvPr>
            <p:ph idx="4" type="body"/>
          </p:nvPr>
        </p:nvSpPr>
        <p:spPr>
          <a:xfrm>
            <a:off x="304800" y="327025"/>
            <a:ext cx="4051200" cy="409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"/>
              <a:buFont typeface="Roboto Light"/>
              <a:buNone/>
              <a:defRPr sz="1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Page">
  <p:cSld name="BackPag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g2d3913b4e2c_0_6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g2d3913b4e2c_0_680"/>
          <p:cNvSpPr txBox="1"/>
          <p:nvPr>
            <p:ph idx="1" type="subTitle"/>
          </p:nvPr>
        </p:nvSpPr>
        <p:spPr>
          <a:xfrm>
            <a:off x="492586" y="1255368"/>
            <a:ext cx="27774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b="0" i="0" sz="1200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d3913b4e2c_0_68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g2d3913b4e2c_0_68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g2d3913b4e2c_0_68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63" name="Google Shape;63;g2d3913b4e2c_0_683"/>
          <p:cNvCxnSpPr/>
          <p:nvPr/>
        </p:nvCxnSpPr>
        <p:spPr>
          <a:xfrm>
            <a:off x="-2" y="1066797"/>
            <a:ext cx="12192000" cy="0"/>
          </a:xfrm>
          <a:prstGeom prst="straightConnector1">
            <a:avLst/>
          </a:prstGeom>
          <a:noFill/>
          <a:ln cap="rnd" cmpd="sng" w="12700">
            <a:solidFill>
              <a:srgbClr val="1E1D1D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Interfaz de usuario gráfica, Texto&#10;&#10;Descripción generada automáticamente" id="64" name="Google Shape;64;g2d3913b4e2c_0_6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563146" y="5997806"/>
            <a:ext cx="2628856" cy="55152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g2d3913b4e2c_0_683"/>
          <p:cNvSpPr txBox="1"/>
          <p:nvPr>
            <p:ph type="title"/>
          </p:nvPr>
        </p:nvSpPr>
        <p:spPr>
          <a:xfrm>
            <a:off x="0" y="3590926"/>
            <a:ext cx="12192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Roboto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g2d3913b4e2c_0_683"/>
          <p:cNvSpPr txBox="1"/>
          <p:nvPr>
            <p:ph idx="1" type="body"/>
          </p:nvPr>
        </p:nvSpPr>
        <p:spPr>
          <a:xfrm>
            <a:off x="-2" y="5088962"/>
            <a:ext cx="121920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67" name="Google Shape;67;g2d3913b4e2c_0_6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7463" y="1066801"/>
            <a:ext cx="7077075" cy="25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g2d3913b4e2c_0_683"/>
          <p:cNvSpPr txBox="1"/>
          <p:nvPr>
            <p:ph idx="2" type="body"/>
          </p:nvPr>
        </p:nvSpPr>
        <p:spPr>
          <a:xfrm>
            <a:off x="-1" y="0"/>
            <a:ext cx="121920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39954"/>
              </a:lnSpc>
              <a:spcBef>
                <a:spcPts val="1000"/>
              </a:spcBef>
              <a:spcAft>
                <a:spcPts val="0"/>
              </a:spcAft>
              <a:buClr>
                <a:srgbClr val="1E1D1D"/>
              </a:buClr>
              <a:buSzPts val="2200"/>
              <a:buNone/>
              <a:defRPr sz="2200">
                <a:solidFill>
                  <a:srgbClr val="1E1D1D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228600" lvl="1" marL="914400" algn="ctr">
              <a:lnSpc>
                <a:spcPct val="139954"/>
              </a:lnSpc>
              <a:spcBef>
                <a:spcPts val="500"/>
              </a:spcBef>
              <a:spcAft>
                <a:spcPts val="0"/>
              </a:spcAft>
              <a:buClr>
                <a:srgbClr val="1E1D1D"/>
              </a:buClr>
              <a:buSzPts val="2200"/>
              <a:buNone/>
              <a:defRPr sz="2200">
                <a:solidFill>
                  <a:srgbClr val="1E1D1D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228600" lvl="2" marL="1371600" algn="ctr">
              <a:lnSpc>
                <a:spcPct val="139954"/>
              </a:lnSpc>
              <a:spcBef>
                <a:spcPts val="500"/>
              </a:spcBef>
              <a:spcAft>
                <a:spcPts val="0"/>
              </a:spcAft>
              <a:buClr>
                <a:srgbClr val="1E1D1D"/>
              </a:buClr>
              <a:buSzPts val="2200"/>
              <a:buNone/>
              <a:defRPr sz="2200">
                <a:solidFill>
                  <a:srgbClr val="1E1D1D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228600" lvl="3" marL="1828800" algn="ctr">
              <a:lnSpc>
                <a:spcPct val="139954"/>
              </a:lnSpc>
              <a:spcBef>
                <a:spcPts val="500"/>
              </a:spcBef>
              <a:spcAft>
                <a:spcPts val="0"/>
              </a:spcAft>
              <a:buClr>
                <a:srgbClr val="1E1D1D"/>
              </a:buClr>
              <a:buSzPts val="2200"/>
              <a:buNone/>
              <a:defRPr sz="2200">
                <a:solidFill>
                  <a:srgbClr val="1E1D1D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228600" lvl="4" marL="2286000" algn="ctr">
              <a:lnSpc>
                <a:spcPct val="139954"/>
              </a:lnSpc>
              <a:spcBef>
                <a:spcPts val="500"/>
              </a:spcBef>
              <a:spcAft>
                <a:spcPts val="0"/>
              </a:spcAft>
              <a:buClr>
                <a:srgbClr val="1E1D1D"/>
              </a:buClr>
              <a:buSzPts val="2200"/>
              <a:buNone/>
              <a:defRPr sz="2200">
                <a:solidFill>
                  <a:srgbClr val="1E1D1D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d3913b4e2c_0_62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Light"/>
              <a:buNone/>
              <a:defRPr b="0" i="0" sz="4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g2d3913b4e2c_0_62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g2d3913b4e2c_0_62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g2d3913b4e2c_0_62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g2d3913b4e2c_0_62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hyperlink" Target="https://github.com/ai4os/ai4-papi" TargetMode="External"/><Relationship Id="rId9" Type="http://schemas.openxmlformats.org/officeDocument/2006/relationships/image" Target="../media/image41.png"/><Relationship Id="rId5" Type="http://schemas.openxmlformats.org/officeDocument/2006/relationships/hyperlink" Target="https://api.cloud.ai4eosc.eu/docs#/" TargetMode="External"/><Relationship Id="rId6" Type="http://schemas.openxmlformats.org/officeDocument/2006/relationships/hyperlink" Target="https://github.com/ai4os/ai4-dashboard" TargetMode="External"/><Relationship Id="rId7" Type="http://schemas.openxmlformats.org/officeDocument/2006/relationships/hyperlink" Target="https://dashboard.cloud.ai4eosc.eu/marketplace" TargetMode="External"/><Relationship Id="rId8" Type="http://schemas.openxmlformats.org/officeDocument/2006/relationships/image" Target="../media/image4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6.pn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hyperlink" Target="https://github.com/NVIDIA/nvidia-docker/issues/1730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34.png"/><Relationship Id="rId5" Type="http://schemas.openxmlformats.org/officeDocument/2006/relationships/image" Target="../media/image24.png"/><Relationship Id="rId6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30.png"/><Relationship Id="rId5" Type="http://schemas.openxmlformats.org/officeDocument/2006/relationships/image" Target="../media/image3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44.png"/><Relationship Id="rId5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4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image" Target="../media/image33.png"/><Relationship Id="rId5" Type="http://schemas.openxmlformats.org/officeDocument/2006/relationships/image" Target="../media/image3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4.png"/><Relationship Id="rId6" Type="http://schemas.openxmlformats.org/officeDocument/2006/relationships/image" Target="../media/image15.png"/><Relationship Id="rId7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Relationship Id="rId4" Type="http://schemas.openxmlformats.org/officeDocument/2006/relationships/image" Target="../media/image29.png"/><Relationship Id="rId5" Type="http://schemas.openxmlformats.org/officeDocument/2006/relationships/image" Target="../media/image27.png"/><Relationship Id="rId6" Type="http://schemas.openxmlformats.org/officeDocument/2006/relationships/image" Target="../media/image4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4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3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hyperlink" Target="https://traefik.io/" TargetMode="External"/><Relationship Id="rId5" Type="http://schemas.openxmlformats.org/officeDocument/2006/relationships/image" Target="../media/image25.png"/><Relationship Id="rId6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36.png"/><Relationship Id="rId5" Type="http://schemas.openxmlformats.org/officeDocument/2006/relationships/image" Target="../media/image38.png"/><Relationship Id="rId6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37.png"/><Relationship Id="rId5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hyperlink" Target="https://github.com/ai4os/ai4-ansible" TargetMode="External"/><Relationship Id="rId5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jpg"/><Relationship Id="rId10" Type="http://schemas.openxmlformats.org/officeDocument/2006/relationships/image" Target="../media/image23.pn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5" Type="http://schemas.openxmlformats.org/officeDocument/2006/relationships/image" Target="../media/image28.png"/><Relationship Id="rId6" Type="http://schemas.openxmlformats.org/officeDocument/2006/relationships/image" Target="../media/image22.png"/><Relationship Id="rId7" Type="http://schemas.openxmlformats.org/officeDocument/2006/relationships/image" Target="../media/image20.png"/><Relationship Id="rId8" Type="http://schemas.openxmlformats.org/officeDocument/2006/relationships/image" Target="../media/image3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hyperlink" Target="https://github.com/stepchowfun/docuum" TargetMode="External"/><Relationship Id="rId5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d3913b4e2c_0_740"/>
          <p:cNvSpPr txBox="1"/>
          <p:nvPr>
            <p:ph idx="4294967295" type="body"/>
          </p:nvPr>
        </p:nvSpPr>
        <p:spPr>
          <a:xfrm>
            <a:off x="-1" y="0"/>
            <a:ext cx="121920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39954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GB"/>
              <a:t>EGI Conference 2024</a:t>
            </a:r>
            <a:endParaRPr/>
          </a:p>
        </p:txBody>
      </p:sp>
      <p:sp>
        <p:nvSpPr>
          <p:cNvPr id="115" name="Google Shape;115;g2d3913b4e2c_0_740"/>
          <p:cNvSpPr txBox="1"/>
          <p:nvPr>
            <p:ph idx="4294967295" type="title"/>
          </p:nvPr>
        </p:nvSpPr>
        <p:spPr>
          <a:xfrm>
            <a:off x="0" y="3286126"/>
            <a:ext cx="12192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7727"/>
              <a:buFont typeface="Arial"/>
              <a:buNone/>
            </a:pPr>
            <a:r>
              <a:rPr lang="en-GB"/>
              <a:t>Distributed computing platform on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7727"/>
              <a:buFont typeface="Arial"/>
              <a:buNone/>
            </a:pPr>
            <a:r>
              <a:rPr lang="en-GB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EGI Federated Cloud</a:t>
            </a:r>
            <a:endParaRPr/>
          </a:p>
        </p:txBody>
      </p:sp>
      <p:sp>
        <p:nvSpPr>
          <p:cNvPr id="116" name="Google Shape;116;g2d3913b4e2c_0_740"/>
          <p:cNvSpPr txBox="1"/>
          <p:nvPr>
            <p:ph idx="1" type="body"/>
          </p:nvPr>
        </p:nvSpPr>
        <p:spPr>
          <a:xfrm>
            <a:off x="0" y="4555528"/>
            <a:ext cx="12192000" cy="16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336"/>
              <a:buNone/>
            </a:pPr>
            <a:r>
              <a:rPr lang="en-GB" sz="2180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Martin Šeleng, Viet Tran, Álvaro López, </a:t>
            </a:r>
            <a:r>
              <a:rPr b="1" lang="en-GB" sz="2180"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Saúl Fernández</a:t>
            </a:r>
            <a:r>
              <a:rPr lang="en-GB" sz="2180"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, Ignacio Heredia, Ondrej Habala</a:t>
            </a:r>
            <a:r>
              <a:rPr lang="en-GB" sz="2180"/>
              <a:t>, Alessandro Costantini, Francesco Sinisi, Luca Giommi, Giacinto Donvito, Miguel Caballer</a:t>
            </a:r>
            <a:endParaRPr sz="2180"/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336"/>
              <a:buNone/>
            </a:pPr>
            <a:r>
              <a:t/>
            </a:r>
            <a:endParaRPr sz="2180"/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336"/>
              <a:buNone/>
            </a:pPr>
            <a:r>
              <a:rPr i="1" lang="en-GB" sz="2180"/>
              <a:t>IFCA-CSIC, IISAS, INFN, UPV</a:t>
            </a:r>
            <a:endParaRPr i="1" sz="2180"/>
          </a:p>
        </p:txBody>
      </p:sp>
      <p:pic>
        <p:nvPicPr>
          <p:cNvPr id="117" name="Google Shape;117;g2d3913b4e2c_0_7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0400" y="1376363"/>
            <a:ext cx="57912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2d3913b4e2c_0_7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04850" y="105825"/>
            <a:ext cx="1007550" cy="100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d339d8c36c_0_346"/>
          <p:cNvSpPr txBox="1"/>
          <p:nvPr>
            <p:ph type="title"/>
          </p:nvPr>
        </p:nvSpPr>
        <p:spPr>
          <a:xfrm>
            <a:off x="839788" y="668337"/>
            <a:ext cx="105156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-GB"/>
              <a:t>API + Dashboard</a:t>
            </a:r>
            <a:endParaRPr/>
          </a:p>
        </p:txBody>
      </p:sp>
      <p:sp>
        <p:nvSpPr>
          <p:cNvPr id="230" name="Google Shape;230;g2d339d8c36c_0_346"/>
          <p:cNvSpPr txBox="1"/>
          <p:nvPr/>
        </p:nvSpPr>
        <p:spPr>
          <a:xfrm>
            <a:off x="152400" y="1775550"/>
            <a:ext cx="6116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Development of an </a:t>
            </a:r>
            <a:r>
              <a:rPr lang="en-GB" sz="21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API</a:t>
            </a: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for deployment management: </a:t>
            </a:r>
            <a:r>
              <a:rPr lang="en-GB" sz="21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https://api.cloud.ai4eosc.eu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" name="Google Shape;231;g2d339d8c36c_0_346"/>
          <p:cNvSpPr txBox="1"/>
          <p:nvPr>
            <p:ph idx="12" type="sldNum"/>
          </p:nvPr>
        </p:nvSpPr>
        <p:spPr>
          <a:xfrm>
            <a:off x="88392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2" name="Google Shape;232;g2d339d8c36c_0_346"/>
          <p:cNvSpPr txBox="1"/>
          <p:nvPr/>
        </p:nvSpPr>
        <p:spPr>
          <a:xfrm>
            <a:off x="5964600" y="1775550"/>
            <a:ext cx="6116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Development of a </a:t>
            </a:r>
            <a:r>
              <a:rPr lang="en-GB" sz="21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Dashboard</a:t>
            </a: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based on the API: </a:t>
            </a:r>
            <a:r>
              <a:rPr lang="en-GB" sz="21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https://dashboard.cloud.ai4eosc.eu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3" name="Google Shape;233;g2d339d8c36c_0_3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00763" y="2691675"/>
            <a:ext cx="4044370" cy="394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2d339d8c36c_0_34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59513" y="2691675"/>
            <a:ext cx="4102469" cy="394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2d339d8c36c_0_34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804850" y="105825"/>
            <a:ext cx="1007550" cy="100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d3684e3ccc_1_24"/>
          <p:cNvSpPr txBox="1"/>
          <p:nvPr>
            <p:ph type="title"/>
          </p:nvPr>
        </p:nvSpPr>
        <p:spPr>
          <a:xfrm>
            <a:off x="838188" y="1083762"/>
            <a:ext cx="105156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-GB"/>
              <a:t>Conclusions</a:t>
            </a:r>
            <a:endParaRPr/>
          </a:p>
        </p:txBody>
      </p:sp>
      <p:sp>
        <p:nvSpPr>
          <p:cNvPr id="241" name="Google Shape;241;g2d3684e3ccc_1_24"/>
          <p:cNvSpPr txBox="1"/>
          <p:nvPr>
            <p:ph idx="1" type="body"/>
          </p:nvPr>
        </p:nvSpPr>
        <p:spPr>
          <a:xfrm>
            <a:off x="990400" y="2251825"/>
            <a:ext cx="10249500" cy="3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5194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0" lang="en-GB" sz="2100"/>
              <a:t>Using Nomad for </a:t>
            </a:r>
            <a:r>
              <a:rPr b="0" lang="en-GB" sz="2100"/>
              <a:t>easily </a:t>
            </a:r>
            <a:r>
              <a:rPr b="0" lang="en-GB" sz="2100"/>
              <a:t>deploying a federated cluster,</a:t>
            </a:r>
            <a:endParaRPr b="0" sz="2100"/>
          </a:p>
          <a:p>
            <a:pPr indent="-35194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0" lang="en-GB" sz="2100"/>
              <a:t>Automated deployment with TOSCA+Ansible,</a:t>
            </a:r>
            <a:endParaRPr b="0" sz="2100"/>
          </a:p>
          <a:p>
            <a:pPr indent="-35194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0" lang="en-GB" sz="2100"/>
              <a:t>Platform specific customizations for better usability,</a:t>
            </a:r>
            <a:endParaRPr b="0" sz="2100"/>
          </a:p>
          <a:p>
            <a:pPr indent="-35194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0" lang="en-GB" sz="2100"/>
              <a:t>Production cluster with:</a:t>
            </a:r>
            <a:endParaRPr b="0" sz="2100"/>
          </a:p>
          <a:p>
            <a:pPr indent="-351948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b="0" lang="en-GB" sz="2100"/>
              <a:t>5 datacenters across 4 countries,</a:t>
            </a:r>
            <a:endParaRPr b="0" sz="2100"/>
          </a:p>
          <a:p>
            <a:pPr indent="-351948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b="0" lang="en-GB" sz="2100"/>
              <a:t>+50 scientific users from 8 different countries,</a:t>
            </a:r>
            <a:endParaRPr b="0" sz="2100"/>
          </a:p>
          <a:p>
            <a:pPr indent="-351948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b="0" lang="en-GB" sz="2100"/>
              <a:t>High computational power (70 GPUs),</a:t>
            </a:r>
            <a:endParaRPr b="0" sz="2100"/>
          </a:p>
          <a:p>
            <a:pPr indent="-35194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100"/>
              <a:t>Future work:</a:t>
            </a:r>
            <a:r>
              <a:rPr b="0" lang="en-GB" sz="2100"/>
              <a:t> Consul mesh, Infiniband testing, deployment migration, use Vault to distribute certs, …</a:t>
            </a:r>
            <a:endParaRPr b="0" sz="2100"/>
          </a:p>
        </p:txBody>
      </p:sp>
      <p:sp>
        <p:nvSpPr>
          <p:cNvPr id="242" name="Google Shape;242;g2d3684e3ccc_1_2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43" name="Google Shape;243;g2d3684e3ccc_1_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04850" y="105825"/>
            <a:ext cx="1007550" cy="100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d339d8c36c_0_364"/>
          <p:cNvSpPr txBox="1"/>
          <p:nvPr>
            <p:ph idx="1" type="body"/>
          </p:nvPr>
        </p:nvSpPr>
        <p:spPr>
          <a:xfrm>
            <a:off x="5423075" y="3420050"/>
            <a:ext cx="30423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5384"/>
              <a:buNone/>
            </a:pPr>
            <a:r>
              <a:rPr lang="en-GB" sz="1300" u="sng">
                <a:solidFill>
                  <a:schemeClr val="hlink"/>
                </a:solidFill>
              </a:rPr>
              <a:t>sftobias@ifca.unican.es</a:t>
            </a:r>
            <a:endParaRPr sz="13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5384"/>
              <a:buNone/>
            </a:pPr>
            <a:r>
              <a:rPr lang="en-GB" sz="1300" u="sng">
                <a:solidFill>
                  <a:schemeClr val="hlink"/>
                </a:solidFill>
              </a:rPr>
              <a:t>martin.seleng@savba.sk</a:t>
            </a:r>
            <a:endParaRPr sz="13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249" name="Google Shape;249;g2d339d8c36c_0_364"/>
          <p:cNvSpPr txBox="1"/>
          <p:nvPr>
            <p:ph type="title"/>
          </p:nvPr>
        </p:nvSpPr>
        <p:spPr>
          <a:xfrm>
            <a:off x="2" y="4736989"/>
            <a:ext cx="12192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-GB"/>
              <a:t>Thank you for your attention</a:t>
            </a:r>
            <a:endParaRPr/>
          </a:p>
        </p:txBody>
      </p:sp>
      <p:sp>
        <p:nvSpPr>
          <p:cNvPr id="250" name="Google Shape;250;g2d339d8c36c_0_364"/>
          <p:cNvSpPr txBox="1"/>
          <p:nvPr>
            <p:ph idx="2" type="body"/>
          </p:nvPr>
        </p:nvSpPr>
        <p:spPr>
          <a:xfrm>
            <a:off x="-1" y="0"/>
            <a:ext cx="121920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39954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GB"/>
              <a:t>EGI Conference 2024</a:t>
            </a:r>
            <a:endParaRPr/>
          </a:p>
        </p:txBody>
      </p:sp>
      <p:sp>
        <p:nvSpPr>
          <p:cNvPr id="251" name="Google Shape;251;g2d339d8c36c_0_36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2" name="Google Shape;252;g2d339d8c36c_0_3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04850" y="105825"/>
            <a:ext cx="1007550" cy="100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d339d8c36c_0_339"/>
          <p:cNvSpPr txBox="1"/>
          <p:nvPr>
            <p:ph type="title"/>
          </p:nvPr>
        </p:nvSpPr>
        <p:spPr>
          <a:xfrm>
            <a:off x="839788" y="668337"/>
            <a:ext cx="105156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-GB"/>
              <a:t>Problems solved</a:t>
            </a:r>
            <a:endParaRPr/>
          </a:p>
        </p:txBody>
      </p:sp>
      <p:sp>
        <p:nvSpPr>
          <p:cNvPr id="258" name="Google Shape;258;g2d339d8c36c_0_339"/>
          <p:cNvSpPr txBox="1"/>
          <p:nvPr/>
        </p:nvSpPr>
        <p:spPr>
          <a:xfrm>
            <a:off x="839800" y="2024850"/>
            <a:ext cx="10475100" cy="4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Running jobs loses access to GPU.</a:t>
            </a:r>
            <a:endParaRPr b="1"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Char char="●"/>
            </a:pP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“Bug” with the nvidia and Docker runtimes (</a:t>
            </a:r>
            <a:r>
              <a:rPr lang="en-GB" sz="21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GitHub issue</a:t>
            </a: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). 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Char char="●"/>
            </a:pP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Triggered when some Linux daemons reloads, related with Linux cgroups.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Char char="●"/>
            </a:pP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Current workaround: Disabling systemd cgroup management in Docker.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Some nomad jobs get stuck on a “Pending” state.</a:t>
            </a:r>
            <a:endParaRPr b="1"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	When trying to delete a Nomad Job it could end stuck on a “Pending” state.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	The second time the request is made it now sends a “purge” request (via API).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9" name="Google Shape;259;g2d339d8c36c_0_33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g2d339d8c36c_0_3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869722"/>
            <a:ext cx="7812969" cy="4883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2d339d8c36c_0_3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77824" y="869722"/>
            <a:ext cx="4114176" cy="3447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g2d339d8c36c_0_3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41972" y="3065542"/>
            <a:ext cx="6181077" cy="3792457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2d339d8c36c_0_37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g2d339d8c36c_0_3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5748" y="4007150"/>
            <a:ext cx="9800499" cy="241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2d339d8c36c_0_380"/>
          <p:cNvSpPr txBox="1"/>
          <p:nvPr>
            <p:ph type="title"/>
          </p:nvPr>
        </p:nvSpPr>
        <p:spPr>
          <a:xfrm rot="-5400000">
            <a:off x="-527600" y="1952100"/>
            <a:ext cx="2444400" cy="10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-GB" sz="3600"/>
              <a:t>AI4EOSC</a:t>
            </a:r>
            <a:endParaRPr sz="3600"/>
          </a:p>
        </p:txBody>
      </p:sp>
      <p:sp>
        <p:nvSpPr>
          <p:cNvPr id="274" name="Google Shape;274;g2d339d8c36c_0_380"/>
          <p:cNvSpPr txBox="1"/>
          <p:nvPr>
            <p:ph type="title"/>
          </p:nvPr>
        </p:nvSpPr>
        <p:spPr>
          <a:xfrm rot="-5400000">
            <a:off x="-527600" y="4712213"/>
            <a:ext cx="2444400" cy="10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-GB" sz="3600"/>
              <a:t>IMAGINE</a:t>
            </a:r>
            <a:endParaRPr sz="3600"/>
          </a:p>
        </p:txBody>
      </p:sp>
      <p:pic>
        <p:nvPicPr>
          <p:cNvPr id="275" name="Google Shape;275;g2d339d8c36c_0_3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95750" y="1453279"/>
            <a:ext cx="9800501" cy="2175296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2d339d8c36c_0_38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d384139ba8_2_0"/>
          <p:cNvSpPr txBox="1"/>
          <p:nvPr>
            <p:ph type="title"/>
          </p:nvPr>
        </p:nvSpPr>
        <p:spPr>
          <a:xfrm>
            <a:off x="839788" y="744537"/>
            <a:ext cx="105156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-GB"/>
              <a:t>Cluster architecture</a:t>
            </a:r>
            <a:endParaRPr/>
          </a:p>
        </p:txBody>
      </p:sp>
      <p:sp>
        <p:nvSpPr>
          <p:cNvPr id="282" name="Google Shape;282;g2d384139ba8_2_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83" name="Google Shape;283;g2d384139ba8_2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5178" y="1604375"/>
            <a:ext cx="10501634" cy="503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2d384139ba8_2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04850" y="105825"/>
            <a:ext cx="1007550" cy="100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d384139ba8_2_9"/>
          <p:cNvSpPr txBox="1"/>
          <p:nvPr>
            <p:ph type="title"/>
          </p:nvPr>
        </p:nvSpPr>
        <p:spPr>
          <a:xfrm>
            <a:off x="839788" y="668337"/>
            <a:ext cx="105156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-GB"/>
              <a:t>Cluster architecture</a:t>
            </a:r>
            <a:endParaRPr/>
          </a:p>
        </p:txBody>
      </p:sp>
      <p:sp>
        <p:nvSpPr>
          <p:cNvPr id="290" name="Google Shape;290;g2d384139ba8_2_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91" name="Google Shape;291;g2d384139ba8_2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650" y="1545375"/>
            <a:ext cx="10762123" cy="5191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g2d339d8c36c_0_3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3119" y="1309337"/>
            <a:ext cx="6680750" cy="374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g2d339d8c36c_0_3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49666" y="2845949"/>
            <a:ext cx="7087150" cy="3748438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g2d339d8c36c_0_38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d339d8c36c_0_274"/>
          <p:cNvSpPr txBox="1"/>
          <p:nvPr>
            <p:ph type="title"/>
          </p:nvPr>
        </p:nvSpPr>
        <p:spPr>
          <a:xfrm>
            <a:off x="0" y="3590926"/>
            <a:ext cx="12192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7727"/>
              <a:buFont typeface="Arial"/>
              <a:buNone/>
            </a:pPr>
            <a:r>
              <a:rPr lang="en-GB"/>
              <a:t>Distributed computing platform on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7727"/>
              <a:buFont typeface="Arial"/>
              <a:buNone/>
            </a:pPr>
            <a:r>
              <a:rPr lang="en-GB"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EGI Federated Cloud</a:t>
            </a:r>
            <a:endParaRPr/>
          </a:p>
        </p:txBody>
      </p:sp>
      <p:sp>
        <p:nvSpPr>
          <p:cNvPr id="304" name="Google Shape;304;g2d339d8c36c_0_274"/>
          <p:cNvSpPr txBox="1"/>
          <p:nvPr>
            <p:ph idx="1" type="body"/>
          </p:nvPr>
        </p:nvSpPr>
        <p:spPr>
          <a:xfrm>
            <a:off x="0" y="4860328"/>
            <a:ext cx="12192000" cy="16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336"/>
              <a:buNone/>
            </a:pPr>
            <a:r>
              <a:rPr lang="en-GB" sz="2180"/>
              <a:t>Martin Šeleng, Viet Tran, Álvaro López, </a:t>
            </a:r>
            <a:r>
              <a:rPr b="1" lang="en-GB" sz="2180">
                <a:latin typeface="Roboto"/>
                <a:ea typeface="Roboto"/>
                <a:cs typeface="Roboto"/>
                <a:sym typeface="Roboto"/>
              </a:rPr>
              <a:t>Saúl Fernández</a:t>
            </a:r>
            <a:r>
              <a:rPr lang="en-GB" sz="2180"/>
              <a:t>, Ignacio Heredia, Ondrej Habala</a:t>
            </a:r>
            <a:endParaRPr sz="2180"/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336"/>
              <a:buNone/>
            </a:pPr>
            <a:r>
              <a:t/>
            </a:r>
            <a:endParaRPr sz="2180"/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336"/>
              <a:buNone/>
            </a:pPr>
            <a:r>
              <a:rPr i="1" lang="en-GB" sz="2180"/>
              <a:t>IFCA-CSIC, IISAS</a:t>
            </a:r>
            <a:endParaRPr i="1" sz="2180"/>
          </a:p>
        </p:txBody>
      </p:sp>
      <p:sp>
        <p:nvSpPr>
          <p:cNvPr id="305" name="Google Shape;305;g2d339d8c36c_0_274"/>
          <p:cNvSpPr txBox="1"/>
          <p:nvPr>
            <p:ph idx="2" type="body"/>
          </p:nvPr>
        </p:nvSpPr>
        <p:spPr>
          <a:xfrm>
            <a:off x="-1" y="0"/>
            <a:ext cx="121920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39954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GB"/>
              <a:t>EGI Conference 2024</a:t>
            </a:r>
            <a:endParaRPr/>
          </a:p>
        </p:txBody>
      </p:sp>
      <p:sp>
        <p:nvSpPr>
          <p:cNvPr id="306" name="Google Shape;306;g2d339d8c36c_0_27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7" name="Google Shape;307;g2d339d8c36c_0_2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04850" y="182025"/>
            <a:ext cx="1007550" cy="100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d339d8c36c_0_282"/>
          <p:cNvSpPr txBox="1"/>
          <p:nvPr>
            <p:ph type="title"/>
          </p:nvPr>
        </p:nvSpPr>
        <p:spPr>
          <a:xfrm>
            <a:off x="838200" y="968449"/>
            <a:ext cx="10515600" cy="79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-GB"/>
              <a:t>Workload Management S</a:t>
            </a:r>
            <a:r>
              <a:rPr lang="en-GB"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ystem</a:t>
            </a:r>
            <a:endParaRPr/>
          </a:p>
        </p:txBody>
      </p:sp>
      <p:sp>
        <p:nvSpPr>
          <p:cNvPr id="124" name="Google Shape;124;g2d339d8c36c_0_282"/>
          <p:cNvSpPr txBox="1"/>
          <p:nvPr>
            <p:ph idx="1" type="body"/>
          </p:nvPr>
        </p:nvSpPr>
        <p:spPr>
          <a:xfrm>
            <a:off x="2406" y="2967259"/>
            <a:ext cx="5413500" cy="3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GB" sz="2200"/>
              <a:t>Kubernetes</a:t>
            </a:r>
            <a:endParaRPr b="1" sz="2200"/>
          </a:p>
          <a:p>
            <a:pPr indent="-374650" lvl="0" marL="457200" marR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GB" sz="2100"/>
              <a:t>Complex management and ecosystem</a:t>
            </a:r>
            <a:endParaRPr sz="2100"/>
          </a:p>
          <a:p>
            <a:pPr indent="-3746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GB" sz="2100"/>
              <a:t>Originally it was designed for a single cluster</a:t>
            </a:r>
            <a:endParaRPr sz="2100"/>
          </a:p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GB" sz="2100"/>
              <a:t>Focused on managing complex microservices architectures</a:t>
            </a:r>
            <a:endParaRPr sz="2100" u="sng"/>
          </a:p>
        </p:txBody>
      </p:sp>
      <p:sp>
        <p:nvSpPr>
          <p:cNvPr id="125" name="Google Shape;125;g2d339d8c36c_0_282"/>
          <p:cNvSpPr txBox="1"/>
          <p:nvPr>
            <p:ph idx="2" type="body"/>
          </p:nvPr>
        </p:nvSpPr>
        <p:spPr>
          <a:xfrm>
            <a:off x="5404322" y="3022427"/>
            <a:ext cx="6648000" cy="3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946"/>
              <a:buNone/>
            </a:pPr>
            <a:r>
              <a:rPr b="1" lang="en-GB" sz="2200"/>
              <a:t>Consul + Nomad </a:t>
            </a:r>
            <a:endParaRPr b="1" sz="2200"/>
          </a:p>
          <a:p>
            <a:pPr indent="-355600" lvl="0" marL="457200" marR="0" rtl="0" algn="just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GB" sz="2000"/>
              <a:t>Simplicity</a:t>
            </a:r>
            <a:endParaRPr sz="2000"/>
          </a:p>
          <a:p>
            <a:pPr indent="-35560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 sz="2000"/>
              <a:t>Native support for multi-datacenter deployments</a:t>
            </a:r>
            <a:endParaRPr sz="2000"/>
          </a:p>
          <a:p>
            <a:pPr indent="-35560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 sz="2000"/>
              <a:t>Task-based approach</a:t>
            </a:r>
            <a:endParaRPr sz="2000"/>
          </a:p>
          <a:p>
            <a:pPr indent="-35560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 sz="2000"/>
              <a:t>Consul: Networking and service registry</a:t>
            </a:r>
            <a:endParaRPr sz="2000"/>
          </a:p>
          <a:p>
            <a:pPr indent="-35560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 sz="2000"/>
              <a:t>Consul mesh: Additional functionality </a:t>
            </a:r>
            <a:endParaRPr sz="2000"/>
          </a:p>
          <a:p>
            <a:pPr indent="-35560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 sz="2000"/>
              <a:t>Nomad: Orchestrator</a:t>
            </a:r>
            <a:endParaRPr sz="2000"/>
          </a:p>
        </p:txBody>
      </p:sp>
      <p:sp>
        <p:nvSpPr>
          <p:cNvPr id="126" name="Google Shape;126;g2d339d8c36c_0_282"/>
          <p:cNvSpPr txBox="1"/>
          <p:nvPr/>
        </p:nvSpPr>
        <p:spPr>
          <a:xfrm>
            <a:off x="437525" y="1614075"/>
            <a:ext cx="11182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GB" sz="17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Platform that helps managing and distributing computing workloads across a cluster or infrastructure</a:t>
            </a:r>
            <a:endParaRPr b="0" i="0" sz="3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7" name="Google Shape;127;g2d339d8c36c_0_2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1076" y="2229528"/>
            <a:ext cx="525052" cy="50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2d339d8c36c_0_2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41925" y="2141374"/>
            <a:ext cx="622250" cy="62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2d339d8c36c_0_28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83600" y="2229513"/>
            <a:ext cx="509125" cy="50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2d339d8c36c_0_28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1" name="Google Shape;131;g2d339d8c36c_0_28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04850" y="105825"/>
            <a:ext cx="1007550" cy="100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g2d339d8c36c_0_3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0289" y="530198"/>
            <a:ext cx="5364211" cy="506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g2d339d8c36c_0_3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41005" y="784223"/>
            <a:ext cx="4074200" cy="506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g2d339d8c36c_0_39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0987" y="2856300"/>
            <a:ext cx="10800499" cy="392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g2d339d8c36c_0_39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g2d339d8c36c_0_4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27125" y="0"/>
            <a:ext cx="1007550" cy="100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g2d339d8c36c_0_4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6050" y="1171675"/>
            <a:ext cx="11099901" cy="5549774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2d339d8c36c_0_40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d339d8c36c_0_356"/>
          <p:cNvSpPr txBox="1"/>
          <p:nvPr>
            <p:ph type="title"/>
          </p:nvPr>
        </p:nvSpPr>
        <p:spPr>
          <a:xfrm>
            <a:off x="838188" y="1083762"/>
            <a:ext cx="105156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-GB"/>
              <a:t>Current cluster state</a:t>
            </a:r>
            <a:endParaRPr/>
          </a:p>
        </p:txBody>
      </p:sp>
      <p:sp>
        <p:nvSpPr>
          <p:cNvPr id="328" name="Google Shape;328;g2d339d8c36c_0_356"/>
          <p:cNvSpPr txBox="1"/>
          <p:nvPr>
            <p:ph idx="1" type="body"/>
          </p:nvPr>
        </p:nvSpPr>
        <p:spPr>
          <a:xfrm>
            <a:off x="700800" y="2261175"/>
            <a:ext cx="5927700" cy="40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5194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100"/>
              <a:t>Production Cluster</a:t>
            </a:r>
            <a:r>
              <a:rPr b="0" lang="en-GB" sz="2100"/>
              <a:t> (federated)</a:t>
            </a:r>
            <a:endParaRPr b="0" sz="2100"/>
          </a:p>
          <a:p>
            <a:pPr indent="-351948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b="0" lang="en-GB" sz="2100"/>
              <a:t>machines splitted in 2 Openstack EGI VOs (vo.ai4eosc.eu and vo.imagine-ai.eu). </a:t>
            </a:r>
            <a:endParaRPr b="0" sz="2100"/>
          </a:p>
          <a:p>
            <a:pPr indent="-351948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b="0" lang="en-GB" sz="2100"/>
              <a:t>7 server nodes, 27 client nodes, 1759 cpus, 62 gpus.</a:t>
            </a:r>
            <a:endParaRPr b="0" sz="2100"/>
          </a:p>
          <a:p>
            <a:pPr indent="-351948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b="0" lang="en-GB" sz="2100"/>
              <a:t>4 na</a:t>
            </a:r>
            <a:r>
              <a:rPr b="0" lang="en-GB" sz="2100"/>
              <a:t>mespaces (ai4eosc, imagine, tutorials, ai4life).</a:t>
            </a:r>
            <a:endParaRPr b="0" sz="2100"/>
          </a:p>
          <a:p>
            <a:pPr indent="-35194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100"/>
              <a:t>Development Cluster</a:t>
            </a:r>
            <a:endParaRPr sz="21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1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100"/>
          </a:p>
        </p:txBody>
      </p:sp>
      <p:pic>
        <p:nvPicPr>
          <p:cNvPr id="329" name="Google Shape;329;g2d339d8c36c_0_3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43725" y="76200"/>
            <a:ext cx="1007550" cy="100755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g2d339d8c36c_0_35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31" name="Google Shape;331;g2d339d8c36c_0_3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37155" y="2322875"/>
            <a:ext cx="4817475" cy="3893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d3684e3ccc_1_40"/>
          <p:cNvSpPr txBox="1"/>
          <p:nvPr>
            <p:ph type="title"/>
          </p:nvPr>
        </p:nvSpPr>
        <p:spPr>
          <a:xfrm>
            <a:off x="839788" y="744537"/>
            <a:ext cx="105156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-GB"/>
              <a:t>Cluster architecture</a:t>
            </a:r>
            <a:endParaRPr/>
          </a:p>
        </p:txBody>
      </p:sp>
      <p:sp>
        <p:nvSpPr>
          <p:cNvPr id="137" name="Google Shape;137;g2d3684e3ccc_1_40"/>
          <p:cNvSpPr txBox="1"/>
          <p:nvPr/>
        </p:nvSpPr>
        <p:spPr>
          <a:xfrm>
            <a:off x="866050" y="1814050"/>
            <a:ext cx="6655200" cy="41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Federated cluster:</a:t>
            </a:r>
            <a:endParaRPr b="1"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Char char="●"/>
            </a:pP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 primary datacenter is deployed in first place.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Char char="●"/>
            </a:pP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 secondary datacenters (in total).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Char char="●"/>
            </a:pPr>
            <a:r>
              <a:rPr lang="en-GB" sz="21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Traefik</a:t>
            </a: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is used as a proxy and load balancer.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Char char="●"/>
            </a:pP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 Nomad namespaces to organize workloads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Char char="●"/>
            </a:pP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 Openstack VOs for accounting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Minimum requirements for the cluster:</a:t>
            </a:r>
            <a:endParaRPr i="1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At least 2 nodes with public IPs.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</a:pP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 Consul server (service registry and networking with other sites)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</a:pP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 Traefik node (proxy, makes services accessible from outside)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Compute nodes (cpu or gpu): At least one node.</a:t>
            </a:r>
            <a:endParaRPr b="0" i="0" sz="1800" u="none" cap="none" strike="noStrike">
              <a:solidFill>
                <a:srgbClr val="D1D5DB"/>
              </a:solidFill>
              <a:highlight>
                <a:srgbClr val="444654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g2d3684e3ccc_1_4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9" name="Google Shape;139;g2d3684e3ccc_1_40"/>
          <p:cNvSpPr txBox="1"/>
          <p:nvPr/>
        </p:nvSpPr>
        <p:spPr>
          <a:xfrm>
            <a:off x="8610600" y="6119850"/>
            <a:ext cx="27432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iMagine + AI4EOSC datacenters</a:t>
            </a:r>
            <a:endParaRPr i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0" name="Google Shape;140;g2d3684e3ccc_1_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5117" y="1789150"/>
            <a:ext cx="4034170" cy="423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2d3684e3ccc_1_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04850" y="105825"/>
            <a:ext cx="1007550" cy="100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d339d8c36c_0_301"/>
          <p:cNvSpPr txBox="1"/>
          <p:nvPr>
            <p:ph type="title"/>
          </p:nvPr>
        </p:nvSpPr>
        <p:spPr>
          <a:xfrm>
            <a:off x="839788" y="744537"/>
            <a:ext cx="105156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-GB"/>
              <a:t>Cluster architecture</a:t>
            </a:r>
            <a:endParaRPr/>
          </a:p>
        </p:txBody>
      </p:sp>
      <p:pic>
        <p:nvPicPr>
          <p:cNvPr id="147" name="Google Shape;147;g2d339d8c36c_0_3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9801" y="2797437"/>
            <a:ext cx="4463501" cy="361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2d339d8c36c_0_3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91900" y="2797435"/>
            <a:ext cx="4463501" cy="361509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2d339d8c36c_0_301"/>
          <p:cNvSpPr txBox="1"/>
          <p:nvPr/>
        </p:nvSpPr>
        <p:spPr>
          <a:xfrm>
            <a:off x="839850" y="2136775"/>
            <a:ext cx="44634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LAN Federation</a:t>
            </a:r>
            <a:r>
              <a:rPr lang="en-GB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(on each site)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0" name="Google Shape;150;g2d339d8c36c_0_301"/>
          <p:cNvSpPr txBox="1"/>
          <p:nvPr/>
        </p:nvSpPr>
        <p:spPr>
          <a:xfrm>
            <a:off x="6891950" y="2136775"/>
            <a:ext cx="44634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WAN Federation</a:t>
            </a:r>
            <a:r>
              <a:rPr lang="en-GB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(across sites)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1" name="Google Shape;151;g2d339d8c36c_0_30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2" name="Google Shape;152;g2d339d8c36c_0_3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04850" y="105825"/>
            <a:ext cx="1007550" cy="100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d3684e3ccc_1_32"/>
          <p:cNvSpPr txBox="1"/>
          <p:nvPr>
            <p:ph type="title"/>
          </p:nvPr>
        </p:nvSpPr>
        <p:spPr>
          <a:xfrm>
            <a:off x="838188" y="1083762"/>
            <a:ext cx="105156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-GB"/>
              <a:t>Cluster resources</a:t>
            </a:r>
            <a:endParaRPr/>
          </a:p>
        </p:txBody>
      </p:sp>
      <p:sp>
        <p:nvSpPr>
          <p:cNvPr id="158" name="Google Shape;158;g2d3684e3ccc_1_32"/>
          <p:cNvSpPr txBox="1"/>
          <p:nvPr>
            <p:ph idx="1" type="body"/>
          </p:nvPr>
        </p:nvSpPr>
        <p:spPr>
          <a:xfrm>
            <a:off x="700800" y="2261175"/>
            <a:ext cx="5927700" cy="40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b="0" lang="en-GB" sz="2100"/>
              <a:t>7 server nodes </a:t>
            </a:r>
            <a:endParaRPr b="0" sz="2100"/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b="0" lang="en-GB" sz="2100"/>
              <a:t>27 client nodes </a:t>
            </a:r>
            <a:endParaRPr b="0" sz="2100"/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b="0" lang="en-GB" sz="2100"/>
              <a:t>1759 CPUs</a:t>
            </a:r>
            <a:endParaRPr b="0" sz="2100"/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b="0" lang="en-GB" sz="2100"/>
              <a:t>70 GPUs (NVIDIA V100, NVIDIA T4, NVIDIA </a:t>
            </a:r>
            <a:r>
              <a:rPr b="0" lang="en-GB" sz="2100"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A100</a:t>
            </a:r>
            <a:r>
              <a:rPr b="0" lang="en-GB" sz="2100"/>
              <a:t>)</a:t>
            </a:r>
            <a:endParaRPr b="0" sz="2100"/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b="0" lang="en-GB" sz="2100"/>
              <a:t>16.7 TB disc</a:t>
            </a:r>
            <a:r>
              <a:rPr b="0" lang="en-GB" sz="2100"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 </a:t>
            </a:r>
            <a:endParaRPr b="0" sz="2100">
              <a:extLst>
                <a:ext uri="http://customooxmlschemas.google.com/">
                  <go:slidesCustomData xmlns:go="http://customooxmlschemas.google.com/" textRoundtripDataId="8"/>
                </a:ext>
              </a:extLst>
            </a:endParaRPr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b="0" lang="en-GB" sz="2100"/>
              <a:t>5.1 TB memory</a:t>
            </a:r>
            <a:endParaRPr b="0" sz="21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1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100"/>
          </a:p>
        </p:txBody>
      </p:sp>
      <p:sp>
        <p:nvSpPr>
          <p:cNvPr id="159" name="Google Shape;159;g2d3684e3ccc_1_3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0" name="Google Shape;160;g2d3684e3ccc_1_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4930" y="2167363"/>
            <a:ext cx="4817475" cy="389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2d3684e3ccc_1_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04850" y="172300"/>
            <a:ext cx="1007550" cy="100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d339d8c36c_0_318"/>
          <p:cNvSpPr txBox="1"/>
          <p:nvPr>
            <p:ph type="title"/>
          </p:nvPr>
        </p:nvSpPr>
        <p:spPr>
          <a:xfrm>
            <a:off x="839788" y="668337"/>
            <a:ext cx="105156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-GB"/>
              <a:t>How we deploy it?</a:t>
            </a:r>
            <a:endParaRPr/>
          </a:p>
        </p:txBody>
      </p:sp>
      <p:sp>
        <p:nvSpPr>
          <p:cNvPr id="167" name="Google Shape;167;g2d339d8c36c_0_318"/>
          <p:cNvSpPr txBox="1"/>
          <p:nvPr/>
        </p:nvSpPr>
        <p:spPr>
          <a:xfrm>
            <a:off x="866050" y="1538325"/>
            <a:ext cx="10463100" cy="43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51948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AutoNum type="alphaUcParenR"/>
            </a:pPr>
            <a:r>
              <a:rPr b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Ansible roles</a:t>
            </a:r>
            <a:endParaRPr b="1" i="0" sz="21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Available on this </a:t>
            </a:r>
            <a:r>
              <a:rPr lang="en-GB" sz="21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repository</a:t>
            </a: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	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Must create the node instances manually (OpenStack).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Operations defined: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1948" lvl="0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Create new cluster from scratch (primary cluster).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1948" lvl="0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Add new cluster to an existing one (federate secondary cluster).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1948" lvl="0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Generate certificates for a new cluster (secondary cluster).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1948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AutoNum type="alphaUcParenR"/>
            </a:pPr>
            <a:r>
              <a:rPr b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Tosca templates</a:t>
            </a:r>
            <a:endParaRPr b="1"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	Node instances are created automatically. 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Operations defined (based on previous Ansible roles):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1948" lvl="0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Create new cluster from scratch </a:t>
            </a: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(primary cluster).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1948" lvl="0" marL="1371600" marR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Add a new cluster to an existing one </a:t>
            </a: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(federate secondary cluster).</a:t>
            </a:r>
            <a:endParaRPr b="0" i="0" sz="2100" u="none" cap="none" strike="noStrike">
              <a:solidFill>
                <a:srgbClr val="D1D5DB"/>
              </a:solidFill>
              <a:highlight>
                <a:srgbClr val="444654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g2d339d8c36c_0_31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9" name="Google Shape;169;g2d339d8c36c_0_3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04850" y="105825"/>
            <a:ext cx="1007550" cy="100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0664e7b0fe_0_8"/>
          <p:cNvSpPr txBox="1"/>
          <p:nvPr>
            <p:ph type="title"/>
          </p:nvPr>
        </p:nvSpPr>
        <p:spPr>
          <a:xfrm>
            <a:off x="839788" y="668337"/>
            <a:ext cx="105156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-GB"/>
              <a:t>PaaS Deployment workflow</a:t>
            </a:r>
            <a:endParaRPr/>
          </a:p>
        </p:txBody>
      </p:sp>
      <p:sp>
        <p:nvSpPr>
          <p:cNvPr id="175" name="Google Shape;175;g30664e7b0fe_0_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6" name="Google Shape;176;g30664e7b0fe_0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04850" y="105825"/>
            <a:ext cx="1007550" cy="100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30664e7b0fe_0_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4500" y="1621025"/>
            <a:ext cx="5158599" cy="184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30664e7b0fe_0_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61650" y="1524650"/>
            <a:ext cx="1341400" cy="2587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30664e7b0fe_0_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74300" y="5579438"/>
            <a:ext cx="6492175" cy="122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30664e7b0fe_0_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251050" y="3881625"/>
            <a:ext cx="2731675" cy="2926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1" name="Google Shape;181;g30664e7b0fe_0_8"/>
          <p:cNvCxnSpPr/>
          <p:nvPr/>
        </p:nvCxnSpPr>
        <p:spPr>
          <a:xfrm rot="10800000">
            <a:off x="2576250" y="2737288"/>
            <a:ext cx="2144400" cy="18381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2" name="Google Shape;182;g30664e7b0fe_0_8"/>
          <p:cNvCxnSpPr/>
          <p:nvPr/>
        </p:nvCxnSpPr>
        <p:spPr>
          <a:xfrm>
            <a:off x="3028050" y="2408100"/>
            <a:ext cx="701700" cy="9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3" name="Google Shape;183;g30664e7b0fe_0_8"/>
          <p:cNvCxnSpPr/>
          <p:nvPr/>
        </p:nvCxnSpPr>
        <p:spPr>
          <a:xfrm flipH="1">
            <a:off x="8766475" y="5166675"/>
            <a:ext cx="473400" cy="15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4" name="Google Shape;184;g30664e7b0fe_0_8"/>
          <p:cNvCxnSpPr/>
          <p:nvPr/>
        </p:nvCxnSpPr>
        <p:spPr>
          <a:xfrm>
            <a:off x="10405575" y="3458650"/>
            <a:ext cx="0" cy="3954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5" name="Google Shape;185;g30664e7b0fe_0_8"/>
          <p:cNvCxnSpPr/>
          <p:nvPr/>
        </p:nvCxnSpPr>
        <p:spPr>
          <a:xfrm>
            <a:off x="5965575" y="2763850"/>
            <a:ext cx="701700" cy="9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6" name="Google Shape;186;g30664e7b0fe_0_8"/>
          <p:cNvSpPr/>
          <p:nvPr/>
        </p:nvSpPr>
        <p:spPr>
          <a:xfrm>
            <a:off x="2308425" y="5579475"/>
            <a:ext cx="6492300" cy="1229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7" name="Google Shape;187;g30664e7b0fe_0_8"/>
          <p:cNvSpPr/>
          <p:nvPr/>
        </p:nvSpPr>
        <p:spPr>
          <a:xfrm>
            <a:off x="6648225" y="4674125"/>
            <a:ext cx="1963500" cy="14796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8" name="Google Shape;188;g30664e7b0fe_0_8"/>
          <p:cNvSpPr/>
          <p:nvPr/>
        </p:nvSpPr>
        <p:spPr>
          <a:xfrm>
            <a:off x="4763050" y="4673950"/>
            <a:ext cx="1761600" cy="14796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89" name="Google Shape;189;g30664e7b0fe_0_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70050" y="4674088"/>
            <a:ext cx="1761600" cy="147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30664e7b0fe_0_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667275" y="4674125"/>
            <a:ext cx="1963575" cy="1410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Google Shape;191;g30664e7b0fe_0_8"/>
          <p:cNvCxnSpPr>
            <a:stCxn id="192" idx="2"/>
          </p:cNvCxnSpPr>
          <p:nvPr/>
        </p:nvCxnSpPr>
        <p:spPr>
          <a:xfrm rot="10800000">
            <a:off x="3241150" y="5207750"/>
            <a:ext cx="1521900" cy="854700"/>
          </a:xfrm>
          <a:prstGeom prst="straightConnector1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93" name="Google Shape;193;g30664e7b0fe_0_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658100" y="1588338"/>
            <a:ext cx="1007550" cy="1175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4" name="Google Shape;194;g30664e7b0fe_0_8"/>
          <p:cNvCxnSpPr/>
          <p:nvPr/>
        </p:nvCxnSpPr>
        <p:spPr>
          <a:xfrm flipH="1">
            <a:off x="2144375" y="2698188"/>
            <a:ext cx="14700" cy="10371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5" name="Google Shape;195;g30664e7b0fe_0_8"/>
          <p:cNvSpPr/>
          <p:nvPr/>
        </p:nvSpPr>
        <p:spPr>
          <a:xfrm>
            <a:off x="4225500" y="1524650"/>
            <a:ext cx="1464000" cy="25518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2" name="Google Shape;192;g30664e7b0fe_0_8"/>
          <p:cNvSpPr/>
          <p:nvPr/>
        </p:nvSpPr>
        <p:spPr>
          <a:xfrm>
            <a:off x="4763050" y="5939000"/>
            <a:ext cx="840000" cy="246900"/>
          </a:xfrm>
          <a:prstGeom prst="ellipse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6" name="Google Shape;196;g30664e7b0fe_0_8"/>
          <p:cNvSpPr/>
          <p:nvPr/>
        </p:nvSpPr>
        <p:spPr>
          <a:xfrm>
            <a:off x="5491825" y="5316425"/>
            <a:ext cx="381900" cy="792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7" name="Google Shape;197;g30664e7b0fe_0_8"/>
          <p:cNvSpPr/>
          <p:nvPr/>
        </p:nvSpPr>
        <p:spPr>
          <a:xfrm>
            <a:off x="5178075" y="6022850"/>
            <a:ext cx="381900" cy="792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8" name="Google Shape;198;g30664e7b0fe_0_8"/>
          <p:cNvSpPr txBox="1"/>
          <p:nvPr/>
        </p:nvSpPr>
        <p:spPr>
          <a:xfrm>
            <a:off x="8840125" y="4721050"/>
            <a:ext cx="326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1"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" name="Google Shape;199;g30664e7b0fe_0_8"/>
          <p:cNvSpPr txBox="1"/>
          <p:nvPr/>
        </p:nvSpPr>
        <p:spPr>
          <a:xfrm>
            <a:off x="3324475" y="2089250"/>
            <a:ext cx="326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" name="Google Shape;200;g30664e7b0fe_0_8"/>
          <p:cNvSpPr txBox="1"/>
          <p:nvPr/>
        </p:nvSpPr>
        <p:spPr>
          <a:xfrm>
            <a:off x="10522625" y="3463900"/>
            <a:ext cx="326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1"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g30664e7b0fe_0_8"/>
          <p:cNvSpPr txBox="1"/>
          <p:nvPr/>
        </p:nvSpPr>
        <p:spPr>
          <a:xfrm>
            <a:off x="6185225" y="2241650"/>
            <a:ext cx="326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" name="Google Shape;202;g30664e7b0fe_0_8"/>
          <p:cNvSpPr txBox="1"/>
          <p:nvPr/>
        </p:nvSpPr>
        <p:spPr>
          <a:xfrm>
            <a:off x="3534800" y="3256788"/>
            <a:ext cx="326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b="1"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3" name="Google Shape;203;g30664e7b0fe_0_8"/>
          <p:cNvSpPr txBox="1"/>
          <p:nvPr/>
        </p:nvSpPr>
        <p:spPr>
          <a:xfrm>
            <a:off x="1832975" y="3116500"/>
            <a:ext cx="326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endParaRPr b="1"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04" name="Google Shape;204;g30664e7b0fe_0_8"/>
          <p:cNvGrpSpPr/>
          <p:nvPr/>
        </p:nvGrpSpPr>
        <p:grpSpPr>
          <a:xfrm>
            <a:off x="110150" y="3854050"/>
            <a:ext cx="3695800" cy="1229125"/>
            <a:chOff x="110150" y="3854050"/>
            <a:chExt cx="3695800" cy="1229125"/>
          </a:xfrm>
        </p:grpSpPr>
        <p:pic>
          <p:nvPicPr>
            <p:cNvPr id="205" name="Google Shape;205;g30664e7b0fe_0_8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0150" y="3854050"/>
              <a:ext cx="3695800" cy="1229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6" name="Google Shape;206;g30664e7b0fe_0_8"/>
            <p:cNvSpPr/>
            <p:nvPr/>
          </p:nvSpPr>
          <p:spPr>
            <a:xfrm>
              <a:off x="2350500" y="4945075"/>
              <a:ext cx="701700" cy="792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" name="Google Shape;207;g30664e7b0fe_0_8"/>
            <p:cNvSpPr/>
            <p:nvPr/>
          </p:nvSpPr>
          <p:spPr>
            <a:xfrm>
              <a:off x="2308425" y="4827175"/>
              <a:ext cx="701700" cy="792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08" name="Google Shape;208;g30664e7b0fe_0_8"/>
          <p:cNvSpPr/>
          <p:nvPr/>
        </p:nvSpPr>
        <p:spPr>
          <a:xfrm>
            <a:off x="0" y="4575400"/>
            <a:ext cx="3122700" cy="741000"/>
          </a:xfrm>
          <a:prstGeom prst="ellipse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d3684e3ccc_1_16"/>
          <p:cNvSpPr txBox="1"/>
          <p:nvPr>
            <p:ph type="title"/>
          </p:nvPr>
        </p:nvSpPr>
        <p:spPr>
          <a:xfrm>
            <a:off x="839788" y="820737"/>
            <a:ext cx="105156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AI4EOSC Customizations</a:t>
            </a:r>
            <a:endParaRPr/>
          </a:p>
        </p:txBody>
      </p:sp>
      <p:sp>
        <p:nvSpPr>
          <p:cNvPr id="214" name="Google Shape;214;g2d3684e3ccc_1_16"/>
          <p:cNvSpPr txBox="1"/>
          <p:nvPr/>
        </p:nvSpPr>
        <p:spPr>
          <a:xfrm>
            <a:off x="839800" y="2024850"/>
            <a:ext cx="104751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Improved Docker image management</a:t>
            </a:r>
            <a:endParaRPr b="1"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Default:</a:t>
            </a: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Nomad deletes the image after the job that requested it finishes. Next job that request that image would have to download it again (increases response time).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Ours</a:t>
            </a: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Configure nomad to not delete Docker images. To avoid uncontrolled disk usage  we use </a:t>
            </a:r>
            <a:r>
              <a:rPr lang="en-GB" sz="21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Docuum</a:t>
            </a: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Char char="●"/>
            </a:pP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Threshold size: 50GB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Char char="●"/>
            </a:pP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Replacement policy: Last Recent Used (LRU).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D1D5DB"/>
              </a:solidFill>
              <a:highlight>
                <a:srgbClr val="444654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g2d3684e3ccc_1_1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16" name="Google Shape;216;g2d3684e3ccc_1_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04850" y="105825"/>
            <a:ext cx="1007550" cy="100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d339d8c36c_0_332"/>
          <p:cNvSpPr txBox="1"/>
          <p:nvPr/>
        </p:nvSpPr>
        <p:spPr>
          <a:xfrm>
            <a:off x="839800" y="2024850"/>
            <a:ext cx="104751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Try-me nodes.</a:t>
            </a:r>
            <a:endParaRPr b="1"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Reserved nodes that continuously pulls all module images (</a:t>
            </a:r>
            <a:r>
              <a:rPr i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latest</a:t>
            </a: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). Allows users to test a specific module with low response time. 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Consul internal status (</a:t>
            </a:r>
            <a:r>
              <a:rPr b="1" i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raft</a:t>
            </a:r>
            <a:r>
              <a:rPr b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 is saved periodically.</a:t>
            </a:r>
            <a:endParaRPr b="1"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failure of some servers can lead on a irrecoverable inconsistency state.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Snapshots are taken both periodically and before each run of the Ansible roles.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Nomad job node migration (in progress).</a:t>
            </a:r>
            <a:endParaRPr b="1"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Development of a system that allows to save a docker container state and resume it on another node.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D1D5DB"/>
              </a:solidFill>
              <a:highlight>
                <a:srgbClr val="444654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g2d339d8c36c_0_33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23" name="Google Shape;223;g2d339d8c36c_0_3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04850" y="105825"/>
            <a:ext cx="1007550" cy="100755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2d339d8c36c_0_332"/>
          <p:cNvSpPr txBox="1"/>
          <p:nvPr>
            <p:ph type="title"/>
          </p:nvPr>
        </p:nvSpPr>
        <p:spPr>
          <a:xfrm>
            <a:off x="839788" y="820737"/>
            <a:ext cx="105156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AI4EOSC Customizations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2022-09-07T09:14:24Z</dcterms:created>
  <dc:creator>Juan José Sáenz de la Torre</dc:creator>
</cp:coreProperties>
</file>