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embeddedFontLst>
    <p:embeddedFont>
      <p:font typeface="ADLaM Display" panose="02010000000000000000" pitchFamily="2" charset="77"/>
      <p:regular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3">
          <p15:clr>
            <a:srgbClr val="A4A3A4"/>
          </p15:clr>
        </p15:guide>
        <p15:guide id="2" pos="325">
          <p15:clr>
            <a:srgbClr val="A4A3A4"/>
          </p15:clr>
        </p15:guide>
        <p15:guide id="3" orient="horz" pos="3997">
          <p15:clr>
            <a:srgbClr val="A4A3A4"/>
          </p15:clr>
        </p15:guide>
        <p15:guide id="4" pos="7355">
          <p15:clr>
            <a:srgbClr val="A4A3A4"/>
          </p15:clr>
        </p15:guide>
        <p15:guide id="5" pos="3840">
          <p15:clr>
            <a:srgbClr val="A4A3A4"/>
          </p15:clr>
        </p15:guide>
        <p15:guide id="6" orient="horz" pos="935">
          <p15:clr>
            <a:srgbClr val="A4A3A4"/>
          </p15:clr>
        </p15:guide>
        <p15:guide id="7" orient="horz" pos="3770">
          <p15:clr>
            <a:srgbClr val="A4A3A4"/>
          </p15:clr>
        </p15:guide>
        <p15:guide id="8" pos="937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hBBjm0Is9UIsKFu1fr+voG4GNg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 snapToGrid="0">
      <p:cViewPr varScale="1">
        <p:scale>
          <a:sx n="101" d="100"/>
          <a:sy n="101" d="100"/>
        </p:scale>
        <p:origin x="1000" y="192"/>
      </p:cViewPr>
      <p:guideLst>
        <p:guide orient="horz" pos="323"/>
        <p:guide pos="325"/>
        <p:guide orient="horz" pos="3997"/>
        <p:guide pos="7355"/>
        <p:guide pos="3840"/>
        <p:guide orient="horz" pos="935"/>
        <p:guide orient="horz" pos="3770"/>
        <p:guide pos="9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customschemas.google.com/relationships/presentationmetadata" Target="meta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61d182e1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3061d182e13_0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8" name="Google Shape;178;g3061d182e13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e294d64ed0_0_5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Another area we’ve been working on with some success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 is generating STAC records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As I mentioned we have very heterogeneous data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We need this to work across the different areas of the archive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We found packages that would create records for specific projects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But we need a general one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So we built the stac generator which can be configured using these recipes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That define how to extract the necessary metadata for an area of the archive</a:t>
            </a:r>
            <a:endParaRPr/>
          </a:p>
        </p:txBody>
      </p:sp>
      <p:sp>
        <p:nvSpPr>
          <p:cNvPr id="270" name="Google Shape;270;g2e294d64ed0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e294d64ed0_0_3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EO Datahub is a new UK project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Aims to provide a middle layer between data providers and application developers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One part of that is data discovery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STAC the common search interface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Data providers will make a stac catalog of their data available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The hub can harvest from these catalogs to create its own</a:t>
            </a:r>
            <a:endParaRPr/>
          </a:p>
        </p:txBody>
      </p:sp>
      <p:sp>
        <p:nvSpPr>
          <p:cNvPr id="324" name="Google Shape;324;g2e294d64ed0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e294d64ed0_0_5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CMIP7 coming up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Review of the architecture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We’re looking at moving away from our bespoke system to instead use stac as the metadata store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During a face to face I was able to set multiple people up with a STAC catalog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STAC was chosen as the new default search interface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0" name="Google Shape;330;g2e294d64ed0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e294d64ed0_0_6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Raises question on replication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Previously this was done at the database level using SOLR shards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Distributed STAC where the records are replicated onto the notes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Eventually consistent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7" name="Google Shape;337;g2e294d64ed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e294d64ed0_0_6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4" name="Google Shape;354;g2e294d64ed0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e294d64ed0_0_6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Stuck with our own implementation after it was forked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Diverged and now we’re trying to re-add our work back to the fork</a:t>
            </a:r>
            <a:endParaRPr/>
          </a:p>
        </p:txBody>
      </p:sp>
      <p:sp>
        <p:nvSpPr>
          <p:cNvPr id="359" name="Google Shape;359;g2e294d64ed0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e294d64ed0_0_6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ESGF required file and dataset search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Because of how we had defined our items we needed asset level search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The community disagreed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Couldn’t use community software like pystac out the box</a:t>
            </a:r>
            <a:endParaRPr/>
          </a:p>
        </p:txBody>
      </p:sp>
      <p:sp>
        <p:nvSpPr>
          <p:cNvPr id="366" name="Google Shape;366;g2e294d64ed0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e294d64ed0_0_7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We’ve gone back to vanilla STAC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To give us the asset level filtering we’re now looking into kerchunk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A virtual zarr format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Zarr like interface without duplicating the data into zarr files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Instead you created a relatively lightweight reference file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Which users can load in xarray as if it were zarr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And perform further filtering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We’ve got a notebook demonstrating that workflow</a:t>
            </a:r>
            <a:endParaRPr/>
          </a:p>
        </p:txBody>
      </p:sp>
      <p:sp>
        <p:nvSpPr>
          <p:cNvPr id="372" name="Google Shape;372;g2e294d64ed0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e294d64ed0_0_6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80" name="Google Shape;380;g2e294d64ed0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e294d64ed0_0_6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When introducing people to STAC there has sometime bee confusion on how these different components interact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Not always understood where an extension falls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Typically: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STAC extension are JSON schema extensions most like controlled vocabularies (what properties to expect)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API extensions are more typical software extensions adding functionality to the API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You can use API specification you can follow without using the FastAPI</a:t>
            </a:r>
            <a:endParaRPr/>
          </a:p>
        </p:txBody>
      </p:sp>
      <p:sp>
        <p:nvSpPr>
          <p:cNvPr id="385" name="Google Shape;385;g2e294d64ed0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e294d64ed0_0_3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The Centre for Environmental Data Analysis in the UK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Our role is providing services, training and infrastructure to the research community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94" name="Google Shape;194;g2e294d64ed0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e294d64ed0_0_6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It’s easy to add extensions to STAC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But you can go to far and lose access to the set of existing community software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At that point you might as well have used a bespoke specification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1" name="Google Shape;391;g2e294d64ed0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e294d64ed0_0_6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The strength of a community standard is the community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Get involved with the community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Share any extensions you’re working 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7" name="Google Shape;397;g2e294d64ed0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e294d64ed0_0_7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How STAC interacts with no spatial or temporal data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Can we store that in STAC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Can we integrate with non STAC catalogs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Is some asset filtering needed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Finally, can we use different extensions within one catalog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3" name="Google Shape;403;g2e294d64ed0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509fc371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12509fc3715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10" name="Google Shape;410;g12509fc3715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294d64ed0_0_3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Two of the main services being JASMIN and our Archive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JASMIN a supercomputer used for Environmental data analysis and to host our other services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The archive is a long term data store for a range of EO and atmospheric data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We collect this data from a range of sources and over many year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So it highly heterogeneous being stored in lots of different ways and formats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We also work with other organisations on a range of projects and services</a:t>
            </a:r>
            <a:endParaRPr/>
          </a:p>
        </p:txBody>
      </p:sp>
      <p:sp>
        <p:nvSpPr>
          <p:cNvPr id="204" name="Google Shape;204;g2e294d64ed0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e294d64ed0_0_4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All of that data needs to be discoverable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We have the Catalog that use a bespoke format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Some of our projects have specific search requirements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often with the same data across the indexes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Have to juggle to keep everything in sync</a:t>
            </a:r>
            <a:endParaRPr/>
          </a:p>
        </p:txBody>
      </p:sp>
      <p:sp>
        <p:nvSpPr>
          <p:cNvPr id="220" name="Google Shape;220;g2e294d64ed0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e294d64ed0_0_5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Could we find a standard that was flexible enough to handle the different data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Scaleable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Faceted and free text search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7" name="Google Shape;237;g2e294d64ed0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61d182e1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Built by the EO community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On top of OGC’s features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4 specifications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3 JSON schemas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	Item groupings of data references with a shared set of metadata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	Catalog groupings of items giving some structure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	Collections like catalogs but with some extra metadata about it and it’s items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1 API specification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	Restful endpoints that allow you to navigate the catalog and search items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The required information in the schemas and functionality in the specification is minimal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And then they can be extended in a defined way</a:t>
            </a:r>
            <a:endParaRPr/>
          </a:p>
        </p:txBody>
      </p:sp>
      <p:sp>
        <p:nvSpPr>
          <p:cNvPr id="243" name="Google Shape;243;g3061d182e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e294d64ed0_0_5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We’ve been playing with STAC for a while now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1" name="Google Shape;251;g2e294d64ed0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e294d64ed0_0_6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When we first started with STAC the FastAPI was only backed by Postgres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As we were already using Elasticsearch we chose to create a ES backed version of the API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This was then forked by STAC and formed the base of their ES API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6" name="Google Shape;256;g2e294d64ed0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e294d64ed0_0_5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Varying degrees of success with extensions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Free text is being moved to the core extensions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There’s still some questions on how it should look that’s holding this up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Asset search I’ll talk about later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We’ve just started our first extension to the core spec with CMIP6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3" name="Google Shape;263;g2e294d64ed0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FFFF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body" idx="1"/>
          </p:nvPr>
        </p:nvSpPr>
        <p:spPr>
          <a:xfrm rot="5400000">
            <a:off x="4197879" y="-1534054"/>
            <a:ext cx="3796242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ertical Title and Text">
  <p:cSld name="1_Vertical Title and 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e294d64ed0_0_3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2e294d64ed0_0_3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2e294d64ed0_0_3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- with content and partner logos">
  <p:cSld name="3_Title Slide - with content and partner logo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e294d64ed0_0_374"/>
          <p:cNvSpPr txBox="1">
            <a:spLocks noGrp="1"/>
          </p:cNvSpPr>
          <p:nvPr>
            <p:ph type="title"/>
          </p:nvPr>
        </p:nvSpPr>
        <p:spPr>
          <a:xfrm>
            <a:off x="444247" y="481835"/>
            <a:ext cx="86262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2e294d64ed0_0_374"/>
          <p:cNvSpPr txBox="1">
            <a:spLocks noGrp="1"/>
          </p:cNvSpPr>
          <p:nvPr>
            <p:ph type="body" idx="1"/>
          </p:nvPr>
        </p:nvSpPr>
        <p:spPr>
          <a:xfrm>
            <a:off x="444247" y="1703475"/>
            <a:ext cx="11471400" cy="3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5" name="Google Shape;105;g2e294d64ed0_0_3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81392" y="39110"/>
            <a:ext cx="2770399" cy="1031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294d64ed0_0_35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2e294d64ed0_0_35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g2e294d64ed0_0_3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2e294d64ed0_0_3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2e294d64ed0_0_3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e294d64ed0_0_3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e294d64ed0_0_3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2e294d64ed0_0_3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2e294d64ed0_0_3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2e294d64ed0_0_3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e294d64ed0_0_37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2e294d64ed0_0_37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g2e294d64ed0_0_37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9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9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9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9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9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9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9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9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9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e294d64ed0_0_38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2e294d64ed0_0_38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g2e294d64ed0_0_3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2e294d64ed0_0_3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2e294d64ed0_0_3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e294d64ed0_0_3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2e294d64ed0_0_3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g2e294d64ed0_0_3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g2e294d64ed0_0_3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2e294d64ed0_0_3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2e294d64ed0_0_3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294d64ed0_0_39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2e294d64ed0_0_39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g2e294d64ed0_0_39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g2e294d64ed0_0_39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g2e294d64ed0_0_39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g2e294d64ed0_0_3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2e294d64ed0_0_3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2e294d64ed0_0_3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294d64ed0_0_4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2e294d64ed0_0_4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2e294d64ed0_0_4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2e294d64ed0_0_4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e294d64ed0_0_40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2e294d64ed0_0_40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2" name="Google Shape;152;g2e294d64ed0_0_40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3" name="Google Shape;153;g2e294d64ed0_0_4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2e294d64ed0_0_4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2e294d64ed0_0_4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e294d64ed0_0_4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e294d64ed0_0_4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g2e294d64ed0_0_4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0" name="Google Shape;160;g2e294d64ed0_0_4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2e294d64ed0_0_4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2e294d64ed0_0_4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294d64ed0_0_4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2e294d64ed0_0_423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g2e294d64ed0_0_4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2e294d64ed0_0_4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2e294d64ed0_0_4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294d64ed0_0_429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2e294d64ed0_0_429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g2e294d64ed0_0_4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2e294d64ed0_0_4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2e294d64ed0_0_4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79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049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77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77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201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201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79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29"/>
          <p:cNvPicPr preferRelativeResize="0"/>
          <p:nvPr/>
        </p:nvPicPr>
        <p:blipFill rotWithShape="1">
          <a:blip r:embed="rId17">
            <a:alphaModFix/>
          </a:blip>
          <a:srcRect b="7251"/>
          <a:stretch/>
        </p:blipFill>
        <p:spPr>
          <a:xfrm>
            <a:off x="352850" y="5756800"/>
            <a:ext cx="1622625" cy="8245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e294d64ed0_0_3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g2e294d64ed0_0_3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g2e294d64ed0_0_3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g2e294d64ed0_0_3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g2e294d64ed0_0_3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5" name="Google Shape;95;g2e294d64ed0_0_349"/>
          <p:cNvPicPr preferRelativeResize="0"/>
          <p:nvPr/>
        </p:nvPicPr>
        <p:blipFill rotWithShape="1">
          <a:blip r:embed="rId16">
            <a:alphaModFix/>
          </a:blip>
          <a:srcRect b="7251"/>
          <a:stretch/>
        </p:blipFill>
        <p:spPr>
          <a:xfrm>
            <a:off x="750275" y="6181480"/>
            <a:ext cx="1396577" cy="68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e294d64ed0_0_349" descr="Shape&#10;&#10;Description automatically generated with medium confidenc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412357" y="6171541"/>
            <a:ext cx="2029368" cy="5419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cedadev/stac-generato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hyperlink" Target="http://github.com/cedadev/stac-notebook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ceda.ac.uk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upport@ceda.ac.uk" TargetMode="External"/><Relationship Id="rId11" Type="http://schemas.openxmlformats.org/officeDocument/2006/relationships/image" Target="../media/image10.png"/><Relationship Id="rId5" Type="http://schemas.openxmlformats.org/officeDocument/2006/relationships/hyperlink" Target="mailto:support@jasmin.ac.uk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tac-api-extensions/freetext-search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github.com/stac-extensions/cmip6" TargetMode="External"/><Relationship Id="rId5" Type="http://schemas.openxmlformats.org/officeDocument/2006/relationships/hyperlink" Target="https://github.com/cedadev/stac-asset-search" TargetMode="External"/><Relationship Id="rId4" Type="http://schemas.openxmlformats.org/officeDocument/2006/relationships/hyperlink" Target="https://github.com/cedadev/stac-context-collection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3061d182e13_0_93"/>
          <p:cNvPicPr preferRelativeResize="0"/>
          <p:nvPr/>
        </p:nvPicPr>
        <p:blipFill rotWithShape="1">
          <a:blip r:embed="rId3">
            <a:alphaModFix/>
          </a:blip>
          <a:srcRect l="23404" r="23404"/>
          <a:stretch/>
        </p:blipFill>
        <p:spPr>
          <a:xfrm>
            <a:off x="6065275" y="0"/>
            <a:ext cx="612672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061d182e13_0_93"/>
          <p:cNvSpPr/>
          <p:nvPr/>
        </p:nvSpPr>
        <p:spPr>
          <a:xfrm>
            <a:off x="0" y="6202325"/>
            <a:ext cx="12192000" cy="65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g3061d182e13_0_93"/>
          <p:cNvPicPr preferRelativeResize="0"/>
          <p:nvPr/>
        </p:nvPicPr>
        <p:blipFill rotWithShape="1">
          <a:blip r:embed="rId4">
            <a:alphaModFix/>
          </a:blip>
          <a:srcRect l="41217"/>
          <a:stretch/>
        </p:blipFill>
        <p:spPr>
          <a:xfrm>
            <a:off x="5352575" y="0"/>
            <a:ext cx="71667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3061d182e13_0_93"/>
          <p:cNvSpPr txBox="1"/>
          <p:nvPr/>
        </p:nvSpPr>
        <p:spPr>
          <a:xfrm>
            <a:off x="281992" y="4373348"/>
            <a:ext cx="62946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EGI Conference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2400" b="0" i="0" u="none" strike="noStrike" cap="none" baseline="300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GB" sz="2400" b="0" i="0" u="none" strike="noStrike" cap="non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 October 2024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Rhys Evans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(and CEDA/JASMIN Teams)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g3061d182e13_0_93"/>
          <p:cNvPicPr preferRelativeResize="0"/>
          <p:nvPr/>
        </p:nvPicPr>
        <p:blipFill rotWithShape="1">
          <a:blip r:embed="rId5">
            <a:alphaModFix/>
          </a:blip>
          <a:srcRect t="-5180" b="5180"/>
          <a:stretch/>
        </p:blipFill>
        <p:spPr>
          <a:xfrm>
            <a:off x="515950" y="0"/>
            <a:ext cx="2570149" cy="14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061d182e13_0_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3124" y="6231796"/>
            <a:ext cx="1809975" cy="483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061d182e13_0_9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57651" y="6302928"/>
            <a:ext cx="1809975" cy="42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061d182e13_0_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22100" y="6313202"/>
            <a:ext cx="1809977" cy="4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3061d182e13_0_9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05650" y="6248534"/>
            <a:ext cx="2016148" cy="449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061d182e13_0_93"/>
          <p:cNvPicPr preferRelativeResize="0"/>
          <p:nvPr/>
        </p:nvPicPr>
        <p:blipFill rotWithShape="1">
          <a:blip r:embed="rId10">
            <a:alphaModFix/>
          </a:blip>
          <a:srcRect t="25536" b="35037"/>
          <a:stretch/>
        </p:blipFill>
        <p:spPr>
          <a:xfrm>
            <a:off x="10618475" y="6313206"/>
            <a:ext cx="1383375" cy="40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061d182e13_0_9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62102" y="6268941"/>
            <a:ext cx="2045318" cy="40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3061d182e13_0_93"/>
          <p:cNvSpPr txBox="1"/>
          <p:nvPr/>
        </p:nvSpPr>
        <p:spPr>
          <a:xfrm>
            <a:off x="281992" y="1399361"/>
            <a:ext cx="62946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GB" sz="53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STAC</a:t>
            </a:r>
            <a:r>
              <a:rPr lang="en-GB" sz="5300" b="0" i="0" u="none" strike="noStrike" cap="none">
                <a:solidFill>
                  <a:srgbClr val="1E5DF8"/>
                </a:solidFill>
                <a:latin typeface="Calibri"/>
                <a:ea typeface="Calibri"/>
                <a:cs typeface="Calibri"/>
                <a:sym typeface="Calibri"/>
              </a:rPr>
              <a:t> @ </a:t>
            </a:r>
            <a:r>
              <a:rPr lang="en-GB" sz="53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CEDA</a:t>
            </a:r>
            <a:endParaRPr sz="73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e294d64ed0_0_556"/>
          <p:cNvSpPr txBox="1"/>
          <p:nvPr/>
        </p:nvSpPr>
        <p:spPr>
          <a:xfrm>
            <a:off x="403340" y="34518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STAC Generator</a:t>
            </a:r>
            <a:endParaRPr sz="4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g2e294d64ed0_0_556"/>
          <p:cNvGrpSpPr/>
          <p:nvPr/>
        </p:nvGrpSpPr>
        <p:grpSpPr>
          <a:xfrm>
            <a:off x="318175" y="1256425"/>
            <a:ext cx="7212600" cy="4720500"/>
            <a:chOff x="318175" y="1256425"/>
            <a:chExt cx="7212600" cy="4720500"/>
          </a:xfrm>
        </p:grpSpPr>
        <p:sp>
          <p:nvSpPr>
            <p:cNvPr id="274" name="Google Shape;274;g2e294d64ed0_0_556"/>
            <p:cNvSpPr/>
            <p:nvPr/>
          </p:nvSpPr>
          <p:spPr>
            <a:xfrm>
              <a:off x="318175" y="1256425"/>
              <a:ext cx="7212600" cy="4720500"/>
            </a:xfrm>
            <a:prstGeom prst="rect">
              <a:avLst/>
            </a:prstGeom>
            <a:solidFill>
              <a:srgbClr val="1E5D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2e294d64ed0_0_556"/>
            <p:cNvSpPr/>
            <p:nvPr/>
          </p:nvSpPr>
          <p:spPr>
            <a:xfrm>
              <a:off x="392093" y="2934196"/>
              <a:ext cx="1729500" cy="24048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g2e294d64ed0_0_556"/>
            <p:cNvSpPr/>
            <p:nvPr/>
          </p:nvSpPr>
          <p:spPr>
            <a:xfrm>
              <a:off x="1285041" y="3208391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File System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g2e294d64ed0_0_556"/>
            <p:cNvSpPr txBox="1"/>
            <p:nvPr/>
          </p:nvSpPr>
          <p:spPr>
            <a:xfrm>
              <a:off x="392106" y="2934193"/>
              <a:ext cx="1673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Inputs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g2e294d64ed0_0_556"/>
            <p:cNvSpPr/>
            <p:nvPr/>
          </p:nvSpPr>
          <p:spPr>
            <a:xfrm>
              <a:off x="5030300" y="1372525"/>
              <a:ext cx="2406600" cy="1305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2e294d64ed0_0_556"/>
            <p:cNvSpPr txBox="1"/>
            <p:nvPr/>
          </p:nvSpPr>
          <p:spPr>
            <a:xfrm>
              <a:off x="5030300" y="1373175"/>
              <a:ext cx="240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Recipes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2e294d64ed0_0_556"/>
            <p:cNvSpPr txBox="1"/>
            <p:nvPr/>
          </p:nvSpPr>
          <p:spPr>
            <a:xfrm>
              <a:off x="318175" y="1256425"/>
              <a:ext cx="4156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STAC Generator</a:t>
              </a: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g2e294d64ed0_0_556"/>
            <p:cNvSpPr/>
            <p:nvPr/>
          </p:nvSpPr>
          <p:spPr>
            <a:xfrm>
              <a:off x="5030289" y="2934196"/>
              <a:ext cx="1729500" cy="24048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2e294d64ed0_0_556"/>
            <p:cNvSpPr/>
            <p:nvPr/>
          </p:nvSpPr>
          <p:spPr>
            <a:xfrm>
              <a:off x="2256750" y="4243350"/>
              <a:ext cx="2635200" cy="16185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2e294d64ed0_0_556"/>
            <p:cNvSpPr txBox="1"/>
            <p:nvPr/>
          </p:nvSpPr>
          <p:spPr>
            <a:xfrm>
              <a:off x="2256750" y="4263925"/>
              <a:ext cx="2631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Extraction Methods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2e294d64ed0_0_556"/>
            <p:cNvSpPr txBox="1"/>
            <p:nvPr/>
          </p:nvSpPr>
          <p:spPr>
            <a:xfrm>
              <a:off x="5027097" y="2946905"/>
              <a:ext cx="1673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Outputs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2e294d64ed0_0_556"/>
            <p:cNvSpPr/>
            <p:nvPr/>
          </p:nvSpPr>
          <p:spPr>
            <a:xfrm>
              <a:off x="5082208" y="1765575"/>
              <a:ext cx="575748" cy="198396"/>
            </a:xfrm>
            <a:prstGeom prst="flowChartDocumen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BADC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2e294d64ed0_0_556"/>
            <p:cNvSpPr/>
            <p:nvPr/>
          </p:nvSpPr>
          <p:spPr>
            <a:xfrm>
              <a:off x="5792896" y="1939002"/>
              <a:ext cx="575748" cy="198396"/>
            </a:xfrm>
            <a:prstGeom prst="flowChartDocumen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FAAM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2e294d64ed0_0_556"/>
            <p:cNvSpPr/>
            <p:nvPr/>
          </p:nvSpPr>
          <p:spPr>
            <a:xfrm>
              <a:off x="5792896" y="2175625"/>
              <a:ext cx="575748" cy="198396"/>
            </a:xfrm>
            <a:prstGeom prst="flowChartDocumen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CMIP6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8" name="Google Shape;288;g2e294d64ed0_0_556"/>
            <p:cNvCxnSpPr>
              <a:stCxn id="285" idx="2"/>
              <a:endCxn id="286" idx="1"/>
            </p:cNvCxnSpPr>
            <p:nvPr/>
          </p:nvCxnSpPr>
          <p:spPr>
            <a:xfrm rot="-5400000" flipH="1">
              <a:off x="5537782" y="1783155"/>
              <a:ext cx="87300" cy="422700"/>
            </a:xfrm>
            <a:prstGeom prst="bentConnector2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9" name="Google Shape;289;g2e294d64ed0_0_556"/>
            <p:cNvCxnSpPr>
              <a:stCxn id="285" idx="2"/>
              <a:endCxn id="287" idx="1"/>
            </p:cNvCxnSpPr>
            <p:nvPr/>
          </p:nvCxnSpPr>
          <p:spPr>
            <a:xfrm rot="-5400000" flipH="1">
              <a:off x="5419432" y="1901505"/>
              <a:ext cx="324000" cy="422700"/>
            </a:xfrm>
            <a:prstGeom prst="bentConnector2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0" name="Google Shape;290;g2e294d64ed0_0_556"/>
            <p:cNvSpPr/>
            <p:nvPr/>
          </p:nvSpPr>
          <p:spPr>
            <a:xfrm>
              <a:off x="5080997" y="4892902"/>
              <a:ext cx="8814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Elasticsearch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2e294d64ed0_0_556"/>
            <p:cNvSpPr/>
            <p:nvPr/>
          </p:nvSpPr>
          <p:spPr>
            <a:xfrm>
              <a:off x="5215935" y="3616472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JSON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g2e294d64ed0_0_556"/>
            <p:cNvSpPr/>
            <p:nvPr/>
          </p:nvSpPr>
          <p:spPr>
            <a:xfrm>
              <a:off x="5962520" y="3966384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CSV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2e294d64ed0_0_556"/>
            <p:cNvSpPr/>
            <p:nvPr/>
          </p:nvSpPr>
          <p:spPr>
            <a:xfrm>
              <a:off x="5215935" y="4254699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Intake ESM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2e294d64ed0_0_556"/>
            <p:cNvSpPr/>
            <p:nvPr/>
          </p:nvSpPr>
          <p:spPr>
            <a:xfrm>
              <a:off x="538361" y="3562286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Object Store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g2e294d64ed0_0_556"/>
            <p:cNvSpPr/>
            <p:nvPr/>
          </p:nvSpPr>
          <p:spPr>
            <a:xfrm>
              <a:off x="3633114" y="5028239"/>
              <a:ext cx="8814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Elasticsearch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2e294d64ed0_0_556"/>
            <p:cNvSpPr/>
            <p:nvPr/>
          </p:nvSpPr>
          <p:spPr>
            <a:xfrm>
              <a:off x="3207171" y="4611985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Posix stats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2e294d64ed0_0_556"/>
            <p:cNvSpPr/>
            <p:nvPr/>
          </p:nvSpPr>
          <p:spPr>
            <a:xfrm>
              <a:off x="2370074" y="4611971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regex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2e294d64ed0_0_556"/>
            <p:cNvSpPr/>
            <p:nvPr/>
          </p:nvSpPr>
          <p:spPr>
            <a:xfrm>
              <a:off x="2784237" y="5033871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Object store stats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2e294d64ed0_0_556"/>
            <p:cNvSpPr/>
            <p:nvPr/>
          </p:nvSpPr>
          <p:spPr>
            <a:xfrm>
              <a:off x="2370080" y="5444515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header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2e294d64ed0_0_556"/>
            <p:cNvSpPr/>
            <p:nvPr/>
          </p:nvSpPr>
          <p:spPr>
            <a:xfrm>
              <a:off x="2255147" y="2928028"/>
              <a:ext cx="2635200" cy="10053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2e294d64ed0_0_556"/>
            <p:cNvSpPr/>
            <p:nvPr/>
          </p:nvSpPr>
          <p:spPr>
            <a:xfrm>
              <a:off x="2321058" y="3461857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Asset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2e294d64ed0_0_556"/>
            <p:cNvSpPr/>
            <p:nvPr/>
          </p:nvSpPr>
          <p:spPr>
            <a:xfrm>
              <a:off x="3157529" y="3305351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Item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g2e294d64ed0_0_556"/>
            <p:cNvSpPr/>
            <p:nvPr/>
          </p:nvSpPr>
          <p:spPr>
            <a:xfrm>
              <a:off x="4001853" y="3461871"/>
              <a:ext cx="8034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Collection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2e294d64ed0_0_556"/>
            <p:cNvSpPr txBox="1"/>
            <p:nvPr/>
          </p:nvSpPr>
          <p:spPr>
            <a:xfrm>
              <a:off x="2253593" y="2934202"/>
              <a:ext cx="2551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Generators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2e294d64ed0_0_556"/>
            <p:cNvSpPr/>
            <p:nvPr/>
          </p:nvSpPr>
          <p:spPr>
            <a:xfrm>
              <a:off x="3207169" y="5444515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xml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g2e294d64ed0_0_556"/>
            <p:cNvSpPr/>
            <p:nvPr/>
          </p:nvSpPr>
          <p:spPr>
            <a:xfrm>
              <a:off x="4044277" y="5444515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default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g2e294d64ed0_0_556"/>
            <p:cNvSpPr/>
            <p:nvPr/>
          </p:nvSpPr>
          <p:spPr>
            <a:xfrm>
              <a:off x="4026140" y="4611966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JSON file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g2e294d64ed0_0_556"/>
            <p:cNvSpPr/>
            <p:nvPr/>
          </p:nvSpPr>
          <p:spPr>
            <a:xfrm>
              <a:off x="1285041" y="3882260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Intake ESM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g2e294d64ed0_0_556"/>
            <p:cNvSpPr/>
            <p:nvPr/>
          </p:nvSpPr>
          <p:spPr>
            <a:xfrm>
              <a:off x="538361" y="4190380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text file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g2e294d64ed0_0_556"/>
            <p:cNvSpPr/>
            <p:nvPr/>
          </p:nvSpPr>
          <p:spPr>
            <a:xfrm>
              <a:off x="1285041" y="4500220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Rabbit MQ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g2e294d64ed0_0_556"/>
            <p:cNvSpPr/>
            <p:nvPr/>
          </p:nvSpPr>
          <p:spPr>
            <a:xfrm>
              <a:off x="5962520" y="4580461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Standard out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g2e294d64ed0_0_556"/>
            <p:cNvSpPr/>
            <p:nvPr/>
          </p:nvSpPr>
          <p:spPr>
            <a:xfrm>
              <a:off x="5962520" y="3288632"/>
              <a:ext cx="7467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Rabbit MQ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g2e294d64ed0_0_556"/>
            <p:cNvSpPr/>
            <p:nvPr/>
          </p:nvSpPr>
          <p:spPr>
            <a:xfrm>
              <a:off x="6469050" y="1735655"/>
              <a:ext cx="881400" cy="778800"/>
            </a:xfrm>
            <a:prstGeom prst="foldedCorner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GB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{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GB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paths: [...]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GB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id: {...}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GB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ex_ms: {...}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GB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}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g2e294d64ed0_0_556"/>
            <p:cNvSpPr/>
            <p:nvPr/>
          </p:nvSpPr>
          <p:spPr>
            <a:xfrm>
              <a:off x="659884" y="1648574"/>
              <a:ext cx="837000" cy="731400"/>
            </a:xfrm>
            <a:prstGeom prst="foldedCorner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GB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{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GB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generator: ...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GB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inputs: [...]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GB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outputs: [...]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GB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}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g2e294d64ed0_0_556"/>
            <p:cNvSpPr/>
            <p:nvPr/>
          </p:nvSpPr>
          <p:spPr>
            <a:xfrm>
              <a:off x="448699" y="4862709"/>
              <a:ext cx="881400" cy="36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Elasticsearch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16" name="Google Shape;316;g2e294d64ed0_0_556"/>
          <p:cNvCxnSpPr/>
          <p:nvPr/>
        </p:nvCxnSpPr>
        <p:spPr>
          <a:xfrm rot="10800000" flipH="1">
            <a:off x="7355525" y="370850"/>
            <a:ext cx="4526400" cy="1365600"/>
          </a:xfrm>
          <a:prstGeom prst="straightConnector1">
            <a:avLst/>
          </a:prstGeom>
          <a:noFill/>
          <a:ln w="190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7" name="Google Shape;317;g2e294d64ed0_0_556"/>
          <p:cNvCxnSpPr/>
          <p:nvPr/>
        </p:nvCxnSpPr>
        <p:spPr>
          <a:xfrm rot="10800000" flipH="1">
            <a:off x="6472125" y="351300"/>
            <a:ext cx="1556700" cy="1397400"/>
          </a:xfrm>
          <a:prstGeom prst="straightConnector1">
            <a:avLst/>
          </a:prstGeom>
          <a:noFill/>
          <a:ln w="190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8" name="Google Shape;318;g2e294d64ed0_0_556"/>
          <p:cNvCxnSpPr/>
          <p:nvPr/>
        </p:nvCxnSpPr>
        <p:spPr>
          <a:xfrm>
            <a:off x="6481875" y="2515575"/>
            <a:ext cx="1537200" cy="4098300"/>
          </a:xfrm>
          <a:prstGeom prst="straightConnector1">
            <a:avLst/>
          </a:prstGeom>
          <a:noFill/>
          <a:ln w="190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9" name="Google Shape;319;g2e294d64ed0_0_556"/>
          <p:cNvCxnSpPr/>
          <p:nvPr/>
        </p:nvCxnSpPr>
        <p:spPr>
          <a:xfrm>
            <a:off x="7218950" y="2516875"/>
            <a:ext cx="4019400" cy="4107000"/>
          </a:xfrm>
          <a:prstGeom prst="straightConnector1">
            <a:avLst/>
          </a:prstGeom>
          <a:noFill/>
          <a:ln w="190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0" name="Google Shape;320;g2e294d64ed0_0_556"/>
          <p:cNvSpPr/>
          <p:nvPr/>
        </p:nvSpPr>
        <p:spPr>
          <a:xfrm>
            <a:off x="8014675" y="352300"/>
            <a:ext cx="3864000" cy="6268800"/>
          </a:xfrm>
          <a:prstGeom prst="foldedCorner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385623"/>
                </a:solidFill>
                <a:latin typeface="Courier New"/>
                <a:ea typeface="Courier New"/>
                <a:cs typeface="Courier New"/>
                <a:sym typeface="Courier New"/>
              </a:rPr>
              <a:t># The paths that the recipe will be run on</a:t>
            </a:r>
            <a:endParaRPr sz="500" b="1" i="0" u="none" strike="noStrike" cap="none">
              <a:solidFill>
                <a:srgbClr val="38562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paths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-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https://cmip6-zarr-o.s3-ext.jc.rl.ac.uk/CMIP6.CMIP.MOHC.UKESM1-0-LL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-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https://cmip6-zarr-o.s3-ext.jc.rl.ac.uk/CMIP6.C4MIP.MOHC.UKESM1-0-LL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385623"/>
                </a:solidFill>
                <a:latin typeface="Courier New"/>
                <a:ea typeface="Courier New"/>
                <a:cs typeface="Courier New"/>
                <a:sym typeface="Courier New"/>
              </a:rPr>
              <a:t># The type of STAC record that will be generated</a:t>
            </a:r>
            <a:endParaRPr sz="500" b="1" i="0" u="none" strike="noStrike" cap="none">
              <a:solidFill>
                <a:srgbClr val="38562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type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item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385623"/>
                </a:solidFill>
                <a:latin typeface="Courier New"/>
                <a:ea typeface="Courier New"/>
                <a:cs typeface="Courier New"/>
                <a:sym typeface="Courier New"/>
              </a:rPr>
              <a:t># These extraction methods will be run after `extraction_methods` and generate the record id</a:t>
            </a:r>
            <a:endParaRPr sz="500" b="1" i="0" u="none" strike="noStrike" cap="none">
              <a:solidFill>
                <a:srgbClr val="38562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id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-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method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default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inputs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defaults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item_id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$instance_id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385623"/>
                </a:solidFill>
                <a:latin typeface="Courier New"/>
                <a:ea typeface="Courier New"/>
                <a:cs typeface="Courier New"/>
                <a:sym typeface="Courier New"/>
              </a:rPr>
              <a:t># The extaction methods are run in series the output dictionary is passed from one to the next</a:t>
            </a:r>
            <a:endParaRPr sz="500" b="1" i="0" u="none" strike="noStrike" cap="none">
              <a:solidFill>
                <a:srgbClr val="38562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385623"/>
                </a:solidFill>
                <a:latin typeface="Courier New"/>
                <a:ea typeface="Courier New"/>
                <a:cs typeface="Courier New"/>
                <a:sym typeface="Courier New"/>
              </a:rPr>
              <a:t># extaction methods add, update or remove the data from the output dictionary</a:t>
            </a:r>
            <a:endParaRPr sz="500" b="1" i="0" u="none" strike="noStrike" cap="none">
              <a:solidFill>
                <a:srgbClr val="38562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extraction_methods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-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method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regex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inputs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regex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'\/(?P&lt;mip_era&gt;\w*)\.(?P&lt;activity_id&gt;\w*)\.(?P&lt;institution_id&gt;[\w-]*)'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-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method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string_template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inputs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template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'{mip_era}.{activity_id}.{institution_id}.{source_id}.{table_id}.{var_id}.{version}'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output_key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instance_id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385623"/>
                </a:solidFill>
                <a:latin typeface="Courier New"/>
                <a:ea typeface="Courier New"/>
                <a:cs typeface="Courier New"/>
                <a:sym typeface="Courier New"/>
              </a:rPr>
              <a:t># Some methods generate assets these can also include extraction methods to be run on the assets</a:t>
            </a:r>
            <a:endParaRPr sz="500" b="1" i="0" u="none" strike="noStrike" cap="none">
              <a:solidFill>
                <a:srgbClr val="38562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-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method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intake_assets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inputs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uri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https://raw.github.com/cedadev/cmip6-object-store/catalogs/ceda-zarr-cmip6.json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object_path_attr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zarr_path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search_kwargs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mip_era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$mip_era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activity_id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$activity_id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institution_id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$institution_id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source_id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$source_id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table_id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$table_id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variable_id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$var_id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version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$version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extraction_methods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-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method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default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inputs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defaults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roles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["data"]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-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method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lambda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inputs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function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'lambda assets: assets[key] for en, key in enumerate(sorted(assets))}'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input_args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GB" sz="500" b="1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-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$assets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output_key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assets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-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method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remove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inputs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keys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GB" sz="500" b="1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-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 uri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385623"/>
                </a:solidFill>
                <a:latin typeface="Courier New"/>
                <a:ea typeface="Courier New"/>
                <a:cs typeface="Courier New"/>
                <a:sym typeface="Courier New"/>
              </a:rPr>
              <a:t># member of defines the other recipes that define a parent of this record</a:t>
            </a:r>
            <a:endParaRPr sz="500" b="1" i="0" u="none" strike="noStrike" cap="none">
              <a:solidFill>
                <a:srgbClr val="38562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member_of</a:t>
            </a: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5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- </a:t>
            </a:r>
            <a:r>
              <a:rPr lang="en-GB" sz="500" b="1" i="0" u="none" strike="noStrike" cap="none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recipes/collection/CMIP6.CMIP.MOHC.UKESM1-0-LL.yaml</a:t>
            </a:r>
            <a:endParaRPr sz="500" b="1" i="0" u="none" strike="noStrike" cap="none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21" name="Google Shape;321;g2e294d64ed0_0_556"/>
          <p:cNvSpPr txBox="1"/>
          <p:nvPr/>
        </p:nvSpPr>
        <p:spPr>
          <a:xfrm>
            <a:off x="4498500" y="6345250"/>
            <a:ext cx="3195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github.com/cedadev/stac-generator</a:t>
            </a: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e294d64ed0_0_340"/>
          <p:cNvSpPr txBox="1">
            <a:spLocks noGrp="1"/>
          </p:cNvSpPr>
          <p:nvPr>
            <p:ph type="title"/>
          </p:nvPr>
        </p:nvSpPr>
        <p:spPr>
          <a:xfrm>
            <a:off x="444247" y="481835"/>
            <a:ext cx="86262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721"/>
              <a:buFont typeface="Century Gothic"/>
              <a:buNone/>
            </a:pPr>
            <a:r>
              <a:rPr lang="en-GB" sz="4850">
                <a:solidFill>
                  <a:srgbClr val="002060"/>
                </a:solidFill>
              </a:rPr>
              <a:t>EO DataHub</a:t>
            </a:r>
            <a:r>
              <a:rPr lang="en-GB" sz="4400" b="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4400" b="0">
              <a:solidFill>
                <a:srgbClr val="2A35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</p:txBody>
      </p:sp>
      <p:pic>
        <p:nvPicPr>
          <p:cNvPr id="327" name="Google Shape;327;g2e294d64ed0_0_3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49650" y="1069950"/>
            <a:ext cx="8492700" cy="507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g2e294d64ed0_0_561" descr="ESGF Log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1750" y="0"/>
            <a:ext cx="2670250" cy="20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2e294d64ed0_0_5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84319"/>
            <a:ext cx="12192001" cy="450760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2e294d64ed0_0_561"/>
          <p:cNvSpPr txBox="1"/>
          <p:nvPr/>
        </p:nvSpPr>
        <p:spPr>
          <a:xfrm>
            <a:off x="250940" y="16383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1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Earth System Grid Federation: a globally distributed data archive for climate data​</a:t>
            </a:r>
            <a:endParaRPr sz="41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g2e294d64ed0_0_691" descr="ESGF Log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1750" y="0"/>
            <a:ext cx="2670250" cy="20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2e294d64ed0_0_691"/>
          <p:cNvSpPr txBox="1"/>
          <p:nvPr/>
        </p:nvSpPr>
        <p:spPr>
          <a:xfrm>
            <a:off x="250940" y="16383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1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Earth System Grid Federation: a globally distributed data archive for climate data​</a:t>
            </a:r>
            <a:endParaRPr sz="41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e294d64ed0_0_691"/>
          <p:cNvSpPr/>
          <p:nvPr/>
        </p:nvSpPr>
        <p:spPr>
          <a:xfrm>
            <a:off x="6170525" y="3838725"/>
            <a:ext cx="1175100" cy="1175100"/>
          </a:xfrm>
          <a:prstGeom prst="roundRect">
            <a:avLst>
              <a:gd name="adj" fmla="val 16667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Consumer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2e294d64ed0_0_691"/>
          <p:cNvSpPr/>
          <p:nvPr/>
        </p:nvSpPr>
        <p:spPr>
          <a:xfrm>
            <a:off x="6170525" y="2002700"/>
            <a:ext cx="1175100" cy="1175100"/>
          </a:xfrm>
          <a:prstGeom prst="roundRect">
            <a:avLst>
              <a:gd name="adj" fmla="val 16667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Consumer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2e294d64ed0_0_691"/>
          <p:cNvSpPr/>
          <p:nvPr/>
        </p:nvSpPr>
        <p:spPr>
          <a:xfrm>
            <a:off x="8141300" y="3838725"/>
            <a:ext cx="1175100" cy="11751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USA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2e294d64ed0_0_691"/>
          <p:cNvSpPr/>
          <p:nvPr/>
        </p:nvSpPr>
        <p:spPr>
          <a:xfrm>
            <a:off x="8141300" y="2002700"/>
            <a:ext cx="1175100" cy="11751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CEDA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2e294d64ed0_0_691"/>
          <p:cNvSpPr/>
          <p:nvPr/>
        </p:nvSpPr>
        <p:spPr>
          <a:xfrm>
            <a:off x="4031400" y="2841450"/>
            <a:ext cx="1175100" cy="1175100"/>
          </a:xfrm>
          <a:prstGeom prst="roundRect">
            <a:avLst>
              <a:gd name="adj" fmla="val 16667"/>
            </a:avLst>
          </a:prstGeom>
          <a:solidFill>
            <a:srgbClr val="1858B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Event store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2e294d64ed0_0_691"/>
          <p:cNvSpPr/>
          <p:nvPr/>
        </p:nvSpPr>
        <p:spPr>
          <a:xfrm>
            <a:off x="1892275" y="2841450"/>
            <a:ext cx="1175100" cy="1175100"/>
          </a:xfrm>
          <a:prstGeom prst="roundRect">
            <a:avLst>
              <a:gd name="adj" fmla="val 16667"/>
            </a:avLst>
          </a:prstGeom>
          <a:solidFill>
            <a:srgbClr val="85200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Publisher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g2e294d64ed0_0_691"/>
          <p:cNvCxnSpPr>
            <a:stCxn id="346" idx="3"/>
            <a:endCxn id="345" idx="1"/>
          </p:cNvCxnSpPr>
          <p:nvPr/>
        </p:nvCxnSpPr>
        <p:spPr>
          <a:xfrm>
            <a:off x="3067375" y="3429000"/>
            <a:ext cx="9639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8" name="Google Shape;348;g2e294d64ed0_0_691"/>
          <p:cNvCxnSpPr>
            <a:stCxn id="342" idx="1"/>
            <a:endCxn id="345" idx="3"/>
          </p:cNvCxnSpPr>
          <p:nvPr/>
        </p:nvCxnSpPr>
        <p:spPr>
          <a:xfrm flipH="1">
            <a:off x="5206625" y="2590250"/>
            <a:ext cx="963900" cy="838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9" name="Google Shape;349;g2e294d64ed0_0_691"/>
          <p:cNvCxnSpPr>
            <a:stCxn id="341" idx="1"/>
            <a:endCxn id="345" idx="3"/>
          </p:cNvCxnSpPr>
          <p:nvPr/>
        </p:nvCxnSpPr>
        <p:spPr>
          <a:xfrm rot="10800000">
            <a:off x="5206625" y="3429075"/>
            <a:ext cx="963900" cy="997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0" name="Google Shape;350;g2e294d64ed0_0_691"/>
          <p:cNvCxnSpPr>
            <a:stCxn id="342" idx="3"/>
            <a:endCxn id="344" idx="1"/>
          </p:cNvCxnSpPr>
          <p:nvPr/>
        </p:nvCxnSpPr>
        <p:spPr>
          <a:xfrm>
            <a:off x="7345625" y="2590250"/>
            <a:ext cx="7956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1" name="Google Shape;351;g2e294d64ed0_0_691"/>
          <p:cNvCxnSpPr>
            <a:stCxn id="341" idx="3"/>
            <a:endCxn id="343" idx="1"/>
          </p:cNvCxnSpPr>
          <p:nvPr/>
        </p:nvCxnSpPr>
        <p:spPr>
          <a:xfrm>
            <a:off x="7345625" y="4426275"/>
            <a:ext cx="7956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e294d64ed0_0_642"/>
          <p:cNvSpPr txBox="1">
            <a:spLocks noGrp="1"/>
          </p:cNvSpPr>
          <p:nvPr>
            <p:ph type="title" idx="4294967295"/>
          </p:nvPr>
        </p:nvSpPr>
        <p:spPr>
          <a:xfrm>
            <a:off x="0" y="276615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>
                <a:solidFill>
                  <a:srgbClr val="002060"/>
                </a:solidFill>
              </a:rPr>
              <a:t>Learning opportunities</a:t>
            </a:r>
            <a:r>
              <a:rPr lang="en-GB" b="0">
                <a:solidFill>
                  <a:srgbClr val="002060"/>
                </a:solidFill>
              </a:rPr>
              <a:t> with STAC</a:t>
            </a:r>
            <a:endParaRPr b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g2e294d64ed0_0_6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2124" y="36834"/>
            <a:ext cx="3219725" cy="110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2e294d64ed0_0_646"/>
          <p:cNvSpPr txBox="1"/>
          <p:nvPr/>
        </p:nvSpPr>
        <p:spPr>
          <a:xfrm>
            <a:off x="403340" y="34518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Elasticsearch backend</a:t>
            </a:r>
            <a:endParaRPr sz="4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g2e294d64ed0_0_6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7948" y="1114676"/>
            <a:ext cx="9316125" cy="4993876"/>
          </a:xfrm>
          <a:prstGeom prst="rect">
            <a:avLst/>
          </a:prstGeom>
          <a:noFill/>
          <a:ln>
            <a:noFill/>
          </a:ln>
          <a:effectLst>
            <a:outerShdw blurRad="57150" dist="38100" dir="2700000" algn="bl" rotWithShape="0">
              <a:srgbClr val="000000">
                <a:alpha val="4196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294d64ed0_0_650"/>
          <p:cNvSpPr txBox="1"/>
          <p:nvPr/>
        </p:nvSpPr>
        <p:spPr>
          <a:xfrm>
            <a:off x="403340" y="34518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Asset Search</a:t>
            </a:r>
            <a:endParaRPr sz="4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g2e294d64ed0_0_6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7913" y="1114675"/>
            <a:ext cx="9316174" cy="4993900"/>
          </a:xfrm>
          <a:prstGeom prst="rect">
            <a:avLst/>
          </a:prstGeom>
          <a:noFill/>
          <a:ln>
            <a:noFill/>
          </a:ln>
          <a:effectLst>
            <a:outerShdw blurRad="57150" dist="38100" dir="2700000" algn="bl" rotWithShape="0">
              <a:srgbClr val="000000">
                <a:alpha val="4196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2e294d64ed0_0_7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1843" y="0"/>
            <a:ext cx="2100156" cy="14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2e294d64ed0_0_710"/>
          <p:cNvSpPr txBox="1"/>
          <p:nvPr/>
        </p:nvSpPr>
        <p:spPr>
          <a:xfrm>
            <a:off x="403340" y="34518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Kerchunk</a:t>
            </a:r>
            <a:endParaRPr sz="4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2e294d64ed0_0_710"/>
          <p:cNvSpPr txBox="1"/>
          <p:nvPr/>
        </p:nvSpPr>
        <p:spPr>
          <a:xfrm>
            <a:off x="4467150" y="6345250"/>
            <a:ext cx="3257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github.com/cedadev/stac-notebooks</a:t>
            </a: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g2e294d64ed0_0_710"/>
          <p:cNvPicPr preferRelativeResize="0"/>
          <p:nvPr/>
        </p:nvPicPr>
        <p:blipFill rotWithShape="1">
          <a:blip r:embed="rId5">
            <a:alphaModFix/>
          </a:blip>
          <a:srcRect l="1750" r="1528"/>
          <a:stretch/>
        </p:blipFill>
        <p:spPr>
          <a:xfrm>
            <a:off x="1476763" y="1114675"/>
            <a:ext cx="9238475" cy="4993200"/>
          </a:xfrm>
          <a:prstGeom prst="rect">
            <a:avLst/>
          </a:prstGeom>
          <a:noFill/>
          <a:ln>
            <a:noFill/>
          </a:ln>
          <a:effectLst>
            <a:outerShdw blurRad="57150" dist="38100" dir="2700000" algn="bl" rotWithShape="0">
              <a:srgbClr val="000000">
                <a:alpha val="4196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e294d64ed0_0_655"/>
          <p:cNvSpPr txBox="1">
            <a:spLocks noGrp="1"/>
          </p:cNvSpPr>
          <p:nvPr>
            <p:ph type="title" idx="4294967295"/>
          </p:nvPr>
        </p:nvSpPr>
        <p:spPr>
          <a:xfrm>
            <a:off x="0" y="276615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>
                <a:solidFill>
                  <a:srgbClr val="002060"/>
                </a:solidFill>
              </a:rPr>
              <a:t>Lessons Learnt</a:t>
            </a:r>
            <a:endParaRPr b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e294d64ed0_0_659"/>
          <p:cNvSpPr txBox="1"/>
          <p:nvPr/>
        </p:nvSpPr>
        <p:spPr>
          <a:xfrm>
            <a:off x="403340" y="34518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STAC Spec &amp; API Spec &amp; STAC FastAPI </a:t>
            </a:r>
            <a:endParaRPr sz="4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are different</a:t>
            </a:r>
            <a:endParaRPr sz="4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g2e294d64ed0_0_6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9200" y="1732075"/>
            <a:ext cx="7833024" cy="4406076"/>
          </a:xfrm>
          <a:prstGeom prst="rect">
            <a:avLst/>
          </a:prstGeom>
          <a:noFill/>
          <a:ln>
            <a:noFill/>
          </a:ln>
          <a:effectLst>
            <a:outerShdw blurRad="57150" dist="38100" dir="2700000" algn="bl" rotWithShape="0">
              <a:srgbClr val="000000">
                <a:alpha val="4196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2e294d64ed0_0_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7435" y="729902"/>
            <a:ext cx="4451052" cy="558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2e294d64ed0_0_304"/>
          <p:cNvSpPr/>
          <p:nvPr/>
        </p:nvSpPr>
        <p:spPr>
          <a:xfrm>
            <a:off x="510123" y="1496841"/>
            <a:ext cx="6549300" cy="47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400" b="1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Centre for Environmental Data Analysis </a:t>
            </a:r>
            <a:r>
              <a:rPr lang="en-GB" sz="2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https://ceda.ac.uk</a:t>
            </a:r>
            <a:r>
              <a:rPr lang="en-GB" sz="2400" b="1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400" b="1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People:</a:t>
            </a:r>
            <a:r>
              <a:rPr lang="en-GB" sz="24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 ~40 staff</a:t>
            </a:r>
            <a:endParaRPr sz="24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Noto Sans Symbols"/>
              <a:buChar char="▪"/>
            </a:pPr>
            <a:r>
              <a:rPr lang="en-GB" sz="24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Data scientists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Noto Sans Symbols"/>
              <a:buChar char="▪"/>
            </a:pPr>
            <a:r>
              <a:rPr lang="en-GB" sz="24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Software engineers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Noto Sans Symbols"/>
              <a:buChar char="▪"/>
            </a:pPr>
            <a:r>
              <a:rPr lang="en-GB" sz="24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Community outreach/training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Noto Sans Symbols"/>
              <a:buChar char="▪"/>
            </a:pPr>
            <a:r>
              <a:rPr lang="en-GB" sz="24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Project management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Noto Sans Symbols"/>
              <a:buChar char="▪"/>
            </a:pPr>
            <a:r>
              <a:rPr lang="en-GB" sz="24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User support/helpdesk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Noto Sans Symbols"/>
              <a:buNone/>
            </a:pPr>
            <a:endParaRPr sz="24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Range from 20+ years to early careers!</a:t>
            </a:r>
            <a:endParaRPr sz="24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2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2e294d64ed0_0_304"/>
          <p:cNvSpPr/>
          <p:nvPr/>
        </p:nvSpPr>
        <p:spPr>
          <a:xfrm>
            <a:off x="6024916" y="5082398"/>
            <a:ext cx="1805700" cy="121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15496" y="20051"/>
                </a:moveTo>
                <a:lnTo>
                  <a:pt x="179693" y="20051"/>
                </a:lnTo>
                <a:lnTo>
                  <a:pt x="264935" y="10669"/>
                </a:lnTo>
              </a:path>
            </a:pathLst>
          </a:custGeom>
          <a:solidFill>
            <a:srgbClr val="385623"/>
          </a:solidFill>
          <a:ln w="12700" cap="flat" cmpd="sng">
            <a:solidFill>
              <a:srgbClr val="3E863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Rutherford Appleton Laboratory (RAL)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– Oxfordshire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2e294d64ed0_0_304"/>
          <p:cNvSpPr/>
          <p:nvPr/>
        </p:nvSpPr>
        <p:spPr>
          <a:xfrm>
            <a:off x="9918304" y="5172506"/>
            <a:ext cx="71100" cy="45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2B51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2e294d64ed0_0_304"/>
          <p:cNvSpPr txBox="1"/>
          <p:nvPr/>
        </p:nvSpPr>
        <p:spPr>
          <a:xfrm>
            <a:off x="6604958" y="159578"/>
            <a:ext cx="5183700" cy="10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Mission: To provide data and information services for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environmental science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e294d64ed0_0_304"/>
          <p:cNvSpPr txBox="1">
            <a:spLocks noGrp="1"/>
          </p:cNvSpPr>
          <p:nvPr>
            <p:ph type="title" idx="4294967295"/>
          </p:nvPr>
        </p:nvSpPr>
        <p:spPr>
          <a:xfrm>
            <a:off x="403341" y="17127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>
                <a:solidFill>
                  <a:srgbClr val="002060"/>
                </a:solidFill>
              </a:rPr>
              <a:t>Who are CEDA</a:t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e294d64ed0_0_663"/>
          <p:cNvSpPr txBox="1"/>
          <p:nvPr/>
        </p:nvSpPr>
        <p:spPr>
          <a:xfrm>
            <a:off x="403340" y="34518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 great flexibility comes great responsibility</a:t>
            </a:r>
            <a:endParaRPr sz="4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g2e294d64ed0_0_6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9926" y="1114676"/>
            <a:ext cx="4752150" cy="4752174"/>
          </a:xfrm>
          <a:prstGeom prst="rect">
            <a:avLst/>
          </a:prstGeom>
          <a:noFill/>
          <a:ln>
            <a:noFill/>
          </a:ln>
          <a:effectLst>
            <a:outerShdw blurRad="57150" dist="38100" dir="2700000" algn="bl" rotWithShape="0">
              <a:srgbClr val="000000">
                <a:alpha val="4196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e294d64ed0_0_678"/>
          <p:cNvSpPr txBox="1"/>
          <p:nvPr/>
        </p:nvSpPr>
        <p:spPr>
          <a:xfrm>
            <a:off x="403340" y="34518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Stick with the heard</a:t>
            </a:r>
            <a:endParaRPr sz="4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g2e294d64ed0_0_6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7664" y="1114676"/>
            <a:ext cx="6896075" cy="4738375"/>
          </a:xfrm>
          <a:prstGeom prst="rect">
            <a:avLst/>
          </a:prstGeom>
          <a:noFill/>
          <a:ln>
            <a:noFill/>
          </a:ln>
          <a:effectLst>
            <a:outerShdw blurRad="57150" dist="38100" dir="2700000" algn="bl" rotWithShape="0">
              <a:srgbClr val="000000">
                <a:alpha val="4196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e294d64ed0_0_729"/>
          <p:cNvSpPr txBox="1"/>
          <p:nvPr/>
        </p:nvSpPr>
        <p:spPr>
          <a:xfrm>
            <a:off x="403340" y="34518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Questions we have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2e294d64ed0_0_729"/>
          <p:cNvSpPr txBox="1"/>
          <p:nvPr/>
        </p:nvSpPr>
        <p:spPr>
          <a:xfrm>
            <a:off x="1630350" y="1484325"/>
            <a:ext cx="8931300" cy="3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n-GB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Can we use STAC to store non-spatial data?</a:t>
            </a: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n-GB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How would non-spatial data effect discovery?</a:t>
            </a: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n-GB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Can STAC be used to search across catalogues?</a:t>
            </a: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GB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Can STAC be integrated with non-STAC catalogues?</a:t>
            </a: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n-GB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Do we need some kind of Asset filtering?</a:t>
            </a:r>
            <a:endParaRPr sz="1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n-GB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Can we use STAC extensions for specific parts of our archive?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g12509fc3715_0_76"/>
          <p:cNvPicPr preferRelativeResize="0"/>
          <p:nvPr/>
        </p:nvPicPr>
        <p:blipFill rotWithShape="1">
          <a:blip r:embed="rId3">
            <a:alphaModFix/>
          </a:blip>
          <a:srcRect l="20333" r="20333"/>
          <a:stretch/>
        </p:blipFill>
        <p:spPr>
          <a:xfrm>
            <a:off x="6908076" y="576600"/>
            <a:ext cx="4768000" cy="53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12509fc3715_0_76"/>
          <p:cNvPicPr preferRelativeResize="0"/>
          <p:nvPr/>
        </p:nvPicPr>
        <p:blipFill rotWithShape="1">
          <a:blip r:embed="rId4">
            <a:alphaModFix/>
          </a:blip>
          <a:srcRect t="-5180" b="5180"/>
          <a:stretch/>
        </p:blipFill>
        <p:spPr>
          <a:xfrm>
            <a:off x="515950" y="0"/>
            <a:ext cx="2570149" cy="14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12509fc3715_0_76"/>
          <p:cNvSpPr txBox="1"/>
          <p:nvPr/>
        </p:nvSpPr>
        <p:spPr>
          <a:xfrm>
            <a:off x="1067025" y="1998950"/>
            <a:ext cx="5951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g12509fc3715_0_76"/>
          <p:cNvSpPr txBox="1"/>
          <p:nvPr/>
        </p:nvSpPr>
        <p:spPr>
          <a:xfrm>
            <a:off x="1067024" y="3200750"/>
            <a:ext cx="5556900" cy="24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JASMIN: </a:t>
            </a:r>
            <a:r>
              <a:rPr lang="en-GB" sz="2400" b="1" i="0" u="sng" strike="noStrike" cap="none">
                <a:solidFill>
                  <a:srgbClr val="626262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support@jasmin.ac.u</a:t>
            </a:r>
            <a:r>
              <a:rPr lang="en-GB" sz="2400" b="1" i="0" u="none" strike="noStrike" cap="none">
                <a:solidFill>
                  <a:srgbClr val="626262"/>
                </a:solidFill>
                <a:latin typeface="Arial"/>
                <a:ea typeface="Arial"/>
                <a:cs typeface="Arial"/>
                <a:sym typeface="Arial"/>
              </a:rPr>
              <a:t>k </a:t>
            </a:r>
            <a:endParaRPr sz="2400" b="1" i="0" u="none" strike="noStrike" cap="none">
              <a:solidFill>
                <a:srgbClr val="6262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CEDA: </a:t>
            </a:r>
            <a:r>
              <a:rPr lang="en-GB" sz="2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support@ceda.ac.uk</a:t>
            </a:r>
            <a:r>
              <a:rPr lang="en-GB" sz="24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Twitter - </a:t>
            </a:r>
            <a:r>
              <a:rPr lang="en-GB" sz="2400" b="1" i="0" u="none" strike="noStrike" cap="none">
                <a:solidFill>
                  <a:srgbClr val="626262"/>
                </a:solidFill>
                <a:latin typeface="Arial"/>
                <a:ea typeface="Arial"/>
                <a:cs typeface="Arial"/>
                <a:sym typeface="Arial"/>
              </a:rPr>
              <a:t>@cedanews</a:t>
            </a:r>
            <a:endParaRPr sz="2400" b="1" i="0" u="none" strike="noStrike" cap="none">
              <a:solidFill>
                <a:srgbClr val="6262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Website - </a:t>
            </a:r>
            <a:r>
              <a:rPr lang="en-GB" sz="2400" b="1" i="0" u="none" strike="noStrike" cap="none">
                <a:solidFill>
                  <a:srgbClr val="626262"/>
                </a:solidFill>
                <a:latin typeface="Arial"/>
                <a:ea typeface="Arial"/>
                <a:cs typeface="Arial"/>
                <a:sym typeface="Arial"/>
              </a:rPr>
              <a:t>www.ceda.ac.uk</a:t>
            </a:r>
            <a:endParaRPr sz="2400" b="1" i="0" u="none" strike="noStrike" cap="none">
              <a:solidFill>
                <a:srgbClr val="6262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2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g12509fc3715_0_7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3124" y="6231796"/>
            <a:ext cx="1809975" cy="483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12509fc3715_0_7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57651" y="6302928"/>
            <a:ext cx="1809975" cy="42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12509fc3715_0_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22100" y="6313202"/>
            <a:ext cx="1809977" cy="4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12509fc3715_0_7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05650" y="6248534"/>
            <a:ext cx="2016148" cy="449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12509fc3715_0_76"/>
          <p:cNvPicPr preferRelativeResize="0"/>
          <p:nvPr/>
        </p:nvPicPr>
        <p:blipFill rotWithShape="1">
          <a:blip r:embed="rId11">
            <a:alphaModFix/>
          </a:blip>
          <a:srcRect t="25535" b="35039"/>
          <a:stretch/>
        </p:blipFill>
        <p:spPr>
          <a:xfrm>
            <a:off x="10618475" y="6313206"/>
            <a:ext cx="1383375" cy="40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12509fc3715_0_7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62102" y="6268941"/>
            <a:ext cx="2045318" cy="40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2e294d64ed0_0_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465" y="2497130"/>
            <a:ext cx="2956269" cy="189599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960"/>
              </a:srgbClr>
            </a:outerShdw>
          </a:effectLst>
        </p:spPr>
      </p:pic>
      <p:pic>
        <p:nvPicPr>
          <p:cNvPr id="207" name="Google Shape;207;g2e294d64ed0_0_3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7500" y="2481495"/>
            <a:ext cx="3195874" cy="189599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960"/>
              </a:srgbClr>
            </a:outerShdw>
          </a:effectLst>
        </p:spPr>
      </p:pic>
      <p:sp>
        <p:nvSpPr>
          <p:cNvPr id="208" name="Google Shape;208;g2e294d64ed0_0_313"/>
          <p:cNvSpPr txBox="1"/>
          <p:nvPr/>
        </p:nvSpPr>
        <p:spPr>
          <a:xfrm>
            <a:off x="644866" y="1271864"/>
            <a:ext cx="25431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JASMIN</a:t>
            </a:r>
            <a:endParaRPr sz="3600" b="1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2e294d64ed0_0_313"/>
          <p:cNvSpPr txBox="1"/>
          <p:nvPr/>
        </p:nvSpPr>
        <p:spPr>
          <a:xfrm>
            <a:off x="4595712" y="1271864"/>
            <a:ext cx="34665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CEDA Archive</a:t>
            </a:r>
            <a:endParaRPr sz="36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2e294d64ed0_0_313"/>
          <p:cNvSpPr txBox="1"/>
          <p:nvPr/>
        </p:nvSpPr>
        <p:spPr>
          <a:xfrm>
            <a:off x="11983" y="4776222"/>
            <a:ext cx="46032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Data intensive supercomputer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Over 44 Petabytes storage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Jointly managed with STFC Scientific Computing Department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2e294d64ed0_0_313"/>
          <p:cNvSpPr txBox="1"/>
          <p:nvPr/>
        </p:nvSpPr>
        <p:spPr>
          <a:xfrm>
            <a:off x="4617448" y="4870425"/>
            <a:ext cx="3195900" cy="15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Long-term data archive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Over 22 Petabytes of atmospheric and earth observation data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2e294d64ed0_0_313"/>
          <p:cNvSpPr txBox="1"/>
          <p:nvPr/>
        </p:nvSpPr>
        <p:spPr>
          <a:xfrm>
            <a:off x="4969499" y="4339753"/>
            <a:ext cx="24483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archive.ceda.ac.uk</a:t>
            </a:r>
            <a:endParaRPr sz="16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2e294d64ed0_0_313" descr="A group of people sitting in chair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2568" y="2502444"/>
            <a:ext cx="2856839" cy="190502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960"/>
              </a:srgbClr>
            </a:outerShdw>
          </a:effectLst>
        </p:spPr>
      </p:pic>
      <p:sp>
        <p:nvSpPr>
          <p:cNvPr id="214" name="Google Shape;214;g2e294d64ed0_0_313"/>
          <p:cNvSpPr txBox="1"/>
          <p:nvPr/>
        </p:nvSpPr>
        <p:spPr>
          <a:xfrm>
            <a:off x="8776939" y="911263"/>
            <a:ext cx="32481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Collaborative Projects</a:t>
            </a:r>
            <a:endParaRPr sz="36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2e294d64ed0_0_313"/>
          <p:cNvSpPr txBox="1"/>
          <p:nvPr/>
        </p:nvSpPr>
        <p:spPr>
          <a:xfrm>
            <a:off x="8803029" y="4746538"/>
            <a:ext cx="3195900" cy="15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Working on numerous projects at a time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Split between multiple organisations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2e294d64ed0_0_313"/>
          <p:cNvSpPr txBox="1"/>
          <p:nvPr/>
        </p:nvSpPr>
        <p:spPr>
          <a:xfrm>
            <a:off x="692266" y="4393122"/>
            <a:ext cx="24483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jasmin.ac.uk</a:t>
            </a:r>
            <a:endParaRPr sz="16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2e294d64ed0_0_313"/>
          <p:cNvSpPr txBox="1">
            <a:spLocks noGrp="1"/>
          </p:cNvSpPr>
          <p:nvPr>
            <p:ph type="title" idx="4294967295"/>
          </p:nvPr>
        </p:nvSpPr>
        <p:spPr>
          <a:xfrm>
            <a:off x="359228" y="10090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>
                <a:solidFill>
                  <a:srgbClr val="002060"/>
                </a:solidFill>
              </a:rPr>
              <a:t>Our Services</a:t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e294d64ed0_0_455"/>
          <p:cNvSpPr txBox="1"/>
          <p:nvPr/>
        </p:nvSpPr>
        <p:spPr>
          <a:xfrm>
            <a:off x="592925" y="1372375"/>
            <a:ext cx="2956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CATALOG</a:t>
            </a:r>
            <a:endParaRPr sz="3600" b="1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2e294d64ed0_0_455"/>
          <p:cNvSpPr txBox="1"/>
          <p:nvPr/>
        </p:nvSpPr>
        <p:spPr>
          <a:xfrm>
            <a:off x="4590901" y="1271875"/>
            <a:ext cx="32481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ESGF</a:t>
            </a:r>
            <a:endParaRPr sz="36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2e294d64ed0_0_455"/>
          <p:cNvSpPr txBox="1"/>
          <p:nvPr/>
        </p:nvSpPr>
        <p:spPr>
          <a:xfrm>
            <a:off x="359226" y="4781325"/>
            <a:ext cx="40152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CEDA bespoke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Whole archive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Elasticsearch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2e294d64ed0_0_455"/>
          <p:cNvSpPr txBox="1"/>
          <p:nvPr/>
        </p:nvSpPr>
        <p:spPr>
          <a:xfrm>
            <a:off x="4781848" y="4781325"/>
            <a:ext cx="3195900" cy="15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ESG Search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CMIP, CORDEX, obs4MIPs, SPECS, EUCLIA, CLIPC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SOLR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2e294d64ed0_0_455"/>
          <p:cNvSpPr txBox="1"/>
          <p:nvPr/>
        </p:nvSpPr>
        <p:spPr>
          <a:xfrm>
            <a:off x="4781850" y="4393125"/>
            <a:ext cx="28662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esgf.ceda.ac.uk/esg-search</a:t>
            </a:r>
            <a:endParaRPr sz="16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2e294d64ed0_0_455"/>
          <p:cNvSpPr txBox="1"/>
          <p:nvPr/>
        </p:nvSpPr>
        <p:spPr>
          <a:xfrm>
            <a:off x="8942575" y="1271875"/>
            <a:ext cx="28569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CCI</a:t>
            </a:r>
            <a:endParaRPr sz="36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2e294d64ed0_0_455"/>
          <p:cNvSpPr txBox="1"/>
          <p:nvPr/>
        </p:nvSpPr>
        <p:spPr>
          <a:xfrm>
            <a:off x="8803029" y="4746538"/>
            <a:ext cx="3195900" cy="15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Opensearch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CCI products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Elasticsearch</a:t>
            </a: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2e294d64ed0_0_455"/>
          <p:cNvSpPr txBox="1"/>
          <p:nvPr/>
        </p:nvSpPr>
        <p:spPr>
          <a:xfrm>
            <a:off x="592925" y="4393125"/>
            <a:ext cx="29562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catalog.ceda.ac.uk</a:t>
            </a:r>
            <a:endParaRPr sz="16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e294d64ed0_0_455"/>
          <p:cNvSpPr txBox="1">
            <a:spLocks noGrp="1"/>
          </p:cNvSpPr>
          <p:nvPr>
            <p:ph type="title" idx="4294967295"/>
          </p:nvPr>
        </p:nvSpPr>
        <p:spPr>
          <a:xfrm>
            <a:off x="359228" y="10090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>
                <a:solidFill>
                  <a:srgbClr val="002060"/>
                </a:solidFill>
              </a:rPr>
              <a:t>Searching at CEDA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31" name="Google Shape;231;g2e294d64ed0_0_455"/>
          <p:cNvSpPr txBox="1"/>
          <p:nvPr/>
        </p:nvSpPr>
        <p:spPr>
          <a:xfrm>
            <a:off x="8732925" y="4393125"/>
            <a:ext cx="32481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archive.opensearch.ceda.ac.uk</a:t>
            </a:r>
            <a:endParaRPr sz="16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g2e294d64ed0_0_4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0900" y="2464825"/>
            <a:ext cx="3248101" cy="19605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2700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33" name="Google Shape;233;g2e294d64ed0_0_455"/>
          <p:cNvPicPr preferRelativeResize="0"/>
          <p:nvPr/>
        </p:nvPicPr>
        <p:blipFill rotWithShape="1">
          <a:blip r:embed="rId4">
            <a:alphaModFix/>
          </a:blip>
          <a:srcRect r="26546" b="17998"/>
          <a:stretch/>
        </p:blipFill>
        <p:spPr>
          <a:xfrm>
            <a:off x="8776925" y="2469963"/>
            <a:ext cx="3248099" cy="191806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960"/>
              </a:srgbClr>
            </a:outerShdw>
          </a:effectLst>
        </p:spPr>
      </p:pic>
      <p:pic>
        <p:nvPicPr>
          <p:cNvPr id="234" name="Google Shape;234;g2e294d64ed0_0_4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951" y="2464813"/>
            <a:ext cx="3238769" cy="1960576"/>
          </a:xfrm>
          <a:prstGeom prst="rect">
            <a:avLst/>
          </a:prstGeom>
          <a:noFill/>
          <a:ln w="1905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96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e294d64ed0_0_513"/>
          <p:cNvSpPr txBox="1"/>
          <p:nvPr/>
        </p:nvSpPr>
        <p:spPr>
          <a:xfrm>
            <a:off x="403340" y="34518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One standard to rule them all…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g2e294d64ed0_0_5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7798" y="1468339"/>
            <a:ext cx="6796401" cy="45309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2700000" algn="bl" rotWithShape="0">
              <a:srgbClr val="000000">
                <a:alpha val="4196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061d182e13_0_0"/>
          <p:cNvSpPr/>
          <p:nvPr/>
        </p:nvSpPr>
        <p:spPr>
          <a:xfrm>
            <a:off x="510123" y="1496841"/>
            <a:ext cx="6549300" cy="47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400" b="1" i="1">
                <a:solidFill>
                  <a:srgbClr val="001848"/>
                </a:solidFill>
              </a:rPr>
              <a:t>“a common language to describe geospatial information.”</a:t>
            </a:r>
            <a:endParaRPr sz="2400" b="1" i="1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400" b="1">
                <a:solidFill>
                  <a:srgbClr val="001848"/>
                </a:solidFill>
              </a:rPr>
              <a:t>3 schema specifications</a:t>
            </a:r>
            <a:endParaRPr sz="24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500"/>
              <a:buFont typeface="Noto Sans Symbols"/>
              <a:buChar char="▪"/>
            </a:pPr>
            <a:r>
              <a:rPr lang="en-GB" sz="2100">
                <a:solidFill>
                  <a:srgbClr val="001848"/>
                </a:solidFill>
              </a:rPr>
              <a:t>Item - Data links + metadata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500"/>
              <a:buFont typeface="Noto Sans Symbols"/>
              <a:buChar char="▪"/>
            </a:pPr>
            <a:r>
              <a:rPr lang="en-GB" sz="2100">
                <a:solidFill>
                  <a:srgbClr val="001848"/>
                </a:solidFill>
              </a:rPr>
              <a:t>Catalog - Structure </a:t>
            </a:r>
            <a:endParaRPr sz="2100">
              <a:solidFill>
                <a:srgbClr val="001848"/>
              </a:solidFill>
            </a:endParaRPr>
          </a:p>
          <a:p>
            <a:pPr marL="28575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8"/>
              </a:buClr>
              <a:buSzPts val="1500"/>
              <a:buFont typeface="Noto Sans Symbols"/>
              <a:buChar char="▪"/>
            </a:pPr>
            <a:r>
              <a:rPr lang="en-GB" sz="2100">
                <a:solidFill>
                  <a:srgbClr val="001848"/>
                </a:solidFill>
              </a:rPr>
              <a:t>Collection</a:t>
            </a:r>
            <a:r>
              <a:rPr lang="en-GB" sz="2100" b="0" i="0" u="none" strike="noStrike" cap="none">
                <a:solidFill>
                  <a:srgbClr val="001848"/>
                </a:solidFill>
                <a:latin typeface="Arial"/>
                <a:ea typeface="Arial"/>
                <a:cs typeface="Arial"/>
                <a:sym typeface="Arial"/>
              </a:rPr>
              <a:t> - Catalog + met</a:t>
            </a:r>
            <a:r>
              <a:rPr lang="en-GB" sz="2100">
                <a:solidFill>
                  <a:srgbClr val="001848"/>
                </a:solidFill>
              </a:rPr>
              <a:t>adata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184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001848"/>
                </a:solidFill>
              </a:rPr>
              <a:t>1 API specifications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18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2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3061d182e13_0_0"/>
          <p:cNvSpPr txBox="1">
            <a:spLocks noGrp="1"/>
          </p:cNvSpPr>
          <p:nvPr>
            <p:ph type="title" idx="4294967295"/>
          </p:nvPr>
        </p:nvSpPr>
        <p:spPr>
          <a:xfrm>
            <a:off x="403346" y="171275"/>
            <a:ext cx="5302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>
                <a:solidFill>
                  <a:srgbClr val="002060"/>
                </a:solidFill>
              </a:rPr>
              <a:t>STAC</a:t>
            </a:r>
            <a:endParaRPr>
              <a:solidFill>
                <a:srgbClr val="002060"/>
              </a:solidFill>
            </a:endParaRPr>
          </a:p>
        </p:txBody>
      </p:sp>
      <p:pic>
        <p:nvPicPr>
          <p:cNvPr id="247" name="Google Shape;247;g3061d182e1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600" y="1170287"/>
            <a:ext cx="6323773" cy="451742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3061d182e13_0_0"/>
          <p:cNvSpPr txBox="1"/>
          <p:nvPr/>
        </p:nvSpPr>
        <p:spPr>
          <a:xfrm>
            <a:off x="6628308" y="697003"/>
            <a:ext cx="5183700" cy="10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>
                <a:latin typeface="ADLaM Display"/>
                <a:ea typeface="ADLaM Display"/>
                <a:cs typeface="ADLaM Display"/>
                <a:sym typeface="ADLaM Display"/>
              </a:rPr>
              <a:t>Simple, Flexible, Extensible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e294d64ed0_0_546"/>
          <p:cNvSpPr txBox="1">
            <a:spLocks noGrp="1"/>
          </p:cNvSpPr>
          <p:nvPr>
            <p:ph type="title" idx="4294967295"/>
          </p:nvPr>
        </p:nvSpPr>
        <p:spPr>
          <a:xfrm>
            <a:off x="0" y="276615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b="0">
                <a:solidFill>
                  <a:srgbClr val="002060"/>
                </a:solidFill>
              </a:rPr>
              <a:t>Success with STAC</a:t>
            </a:r>
            <a:endParaRPr b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2e294d64ed0_0_6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2124" y="36834"/>
            <a:ext cx="3219725" cy="110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2e294d64ed0_0_636"/>
          <p:cNvSpPr txBox="1"/>
          <p:nvPr/>
        </p:nvSpPr>
        <p:spPr>
          <a:xfrm>
            <a:off x="403340" y="34518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Elasticsearch backend</a:t>
            </a:r>
            <a:endParaRPr sz="4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g2e294d64ed0_0_6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7936" y="1114676"/>
            <a:ext cx="9316125" cy="4993876"/>
          </a:xfrm>
          <a:prstGeom prst="rect">
            <a:avLst/>
          </a:prstGeom>
          <a:noFill/>
          <a:ln>
            <a:noFill/>
          </a:ln>
          <a:effectLst>
            <a:outerShdw blurRad="57150" dist="38100" dir="2700000" algn="bl" rotWithShape="0">
              <a:srgbClr val="000000">
                <a:alpha val="4196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e294d64ed0_0_551"/>
          <p:cNvSpPr txBox="1"/>
          <p:nvPr/>
        </p:nvSpPr>
        <p:spPr>
          <a:xfrm>
            <a:off x="403340" y="345182"/>
            <a:ext cx="1168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Extensions</a:t>
            </a:r>
            <a:endParaRPr sz="4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e294d64ed0_0_551"/>
          <p:cNvSpPr txBox="1"/>
          <p:nvPr/>
        </p:nvSpPr>
        <p:spPr>
          <a:xfrm>
            <a:off x="515950" y="1628100"/>
            <a:ext cx="5516400" cy="30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GB" sz="35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API</a:t>
            </a:r>
            <a:endParaRPr sz="35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n-GB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Free-text search</a:t>
            </a:r>
            <a:r>
              <a:rPr lang="en-GB" sz="3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GB" sz="24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sng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https://github.com/stac-api-extensions/freetext-search</a:t>
            </a:r>
            <a:r>
              <a:rPr lang="en-GB" sz="1600" b="0" i="0" u="sng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200" b="0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n-GB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context-collection</a:t>
            </a:r>
            <a:r>
              <a:rPr lang="en-GB" sz="3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GB" sz="24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sng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https://github.com/cedadev/stac-context-collections</a:t>
            </a:r>
            <a:r>
              <a:rPr lang="en-GB" sz="1400" b="0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200" b="0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2E2D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n-GB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Asset search (deprecated)</a:t>
            </a:r>
            <a:br>
              <a:rPr lang="en-GB" sz="24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sng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https://github.com/cedadev/stac-asset-search</a:t>
            </a:r>
            <a:r>
              <a:rPr lang="en-GB" sz="2200" b="0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0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2e294d64ed0_0_551"/>
          <p:cNvSpPr txBox="1"/>
          <p:nvPr/>
        </p:nvSpPr>
        <p:spPr>
          <a:xfrm>
            <a:off x="6032350" y="1628100"/>
            <a:ext cx="55770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GB" sz="3500">
                <a:solidFill>
                  <a:srgbClr val="002060"/>
                </a:solidFill>
              </a:rPr>
              <a:t>Schema</a:t>
            </a:r>
            <a:endParaRPr sz="35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n-GB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CMIP6</a:t>
            </a:r>
            <a:r>
              <a:rPr lang="en-GB" sz="3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GB" sz="24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sng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https://github.com/stac-extensions/cmip6</a:t>
            </a:r>
            <a:r>
              <a:rPr lang="en-GB" sz="1600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0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200" b="0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0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UKRI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788"/>
      </a:accent1>
      <a:accent2>
        <a:srgbClr val="00BED5"/>
      </a:accent2>
      <a:accent3>
        <a:srgbClr val="1E5DF8"/>
      </a:accent3>
      <a:accent4>
        <a:srgbClr val="2E2C51"/>
      </a:accent4>
      <a:accent5>
        <a:srgbClr val="34D5AE"/>
      </a:accent5>
      <a:accent6>
        <a:srgbClr val="67C04D"/>
      </a:accent6>
      <a:hlink>
        <a:srgbClr val="676767"/>
      </a:hlink>
      <a:folHlink>
        <a:srgbClr val="BE2BB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1835</Words>
  <Application>Microsoft Macintosh PowerPoint</Application>
  <PresentationFormat>Widescreen</PresentationFormat>
  <Paragraphs>308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Noto Sans Symbols</vt:lpstr>
      <vt:lpstr>Courier New</vt:lpstr>
      <vt:lpstr>Arial</vt:lpstr>
      <vt:lpstr>Century Gothic</vt:lpstr>
      <vt:lpstr>Calibri</vt:lpstr>
      <vt:lpstr>ADLaM Display</vt:lpstr>
      <vt:lpstr>Font and logo master</vt:lpstr>
      <vt:lpstr>office theme</vt:lpstr>
      <vt:lpstr>PowerPoint Presentation</vt:lpstr>
      <vt:lpstr>Who are CEDA</vt:lpstr>
      <vt:lpstr>Our Services</vt:lpstr>
      <vt:lpstr>Searching at CEDA</vt:lpstr>
      <vt:lpstr>PowerPoint Presentation</vt:lpstr>
      <vt:lpstr>STAC</vt:lpstr>
      <vt:lpstr>Success with STAC</vt:lpstr>
      <vt:lpstr>PowerPoint Presentation</vt:lpstr>
      <vt:lpstr>PowerPoint Presentation</vt:lpstr>
      <vt:lpstr>PowerPoint Presentation</vt:lpstr>
      <vt:lpstr>EO DataHub  </vt:lpstr>
      <vt:lpstr>PowerPoint Presentation</vt:lpstr>
      <vt:lpstr>PowerPoint Presentation</vt:lpstr>
      <vt:lpstr>Learning opportunities with STAC</vt:lpstr>
      <vt:lpstr>PowerPoint Presentation</vt:lpstr>
      <vt:lpstr>PowerPoint Presentation</vt:lpstr>
      <vt:lpstr>PowerPoint Presentation</vt:lpstr>
      <vt:lpstr>Lessons Learnt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Evans, Rhys (STFC,RAL,RALSP)</cp:lastModifiedBy>
  <cp:revision>1</cp:revision>
  <dcterms:modified xsi:type="dcterms:W3CDTF">2024-09-30T19:36:19Z</dcterms:modified>
</cp:coreProperties>
</file>