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Quicksand Ligh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7.xml"/><Relationship Id="rId22" Type="http://schemas.openxmlformats.org/officeDocument/2006/relationships/font" Target="fonts/QuicksandLight-regular.fntdata"/><Relationship Id="rId10" Type="http://schemas.openxmlformats.org/officeDocument/2006/relationships/slide" Target="slides/slide6.xml"/><Relationship Id="rId21" Type="http://schemas.openxmlformats.org/officeDocument/2006/relationships/font" Target="fonts/Roboto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Quicksand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RobotoLight-bold.fntdata"/><Relationship Id="rId6" Type="http://schemas.openxmlformats.org/officeDocument/2006/relationships/slide" Target="slides/slide2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5b42ac92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5b42ac92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05b42ac928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5f73b7b5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5f73b7b5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05f73b7b5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4b268e59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4b268e59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04b268e59b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4b268e5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4b268e5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04b268e59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5b42ac92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05b42ac92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305b42ac92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b268e59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4b268e59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04b268e59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5b42ac928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5b42ac92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05b42ac928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3965713"/>
            <a:ext cx="9144000" cy="925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50207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1733384"/>
            <a:ext cx="1051560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69" y="6147802"/>
            <a:ext cx="785966" cy="5239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1101274" y="6138151"/>
            <a:ext cx="2335606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Funded by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The European Union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39788" y="834886"/>
            <a:ext cx="3932237" cy="12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977695"/>
            <a:ext cx="10515600" cy="1092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2213811"/>
            <a:ext cx="10515600" cy="3666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091" y="138806"/>
            <a:ext cx="3064565" cy="61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69" y="6147802"/>
            <a:ext cx="785966" cy="5239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101274" y="6138151"/>
            <a:ext cx="2335606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Funded by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The European Union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9788" y="749438"/>
            <a:ext cx="10515600" cy="94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838200" y="933418"/>
            <a:ext cx="10515600" cy="1004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38200" y="2025687"/>
            <a:ext cx="10515600" cy="415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41117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838200" y="4614531"/>
            <a:ext cx="10515600" cy="127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2377440"/>
            <a:ext cx="1051560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69" y="6147802"/>
            <a:ext cx="785966" cy="52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1101274" y="6138151"/>
            <a:ext cx="2335606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Funded by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-FI" sz="14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The European Union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ctrTitle"/>
          </p:nvPr>
        </p:nvSpPr>
        <p:spPr>
          <a:xfrm>
            <a:off x="1524000" y="3965713"/>
            <a:ext cx="9144000" cy="9257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1524000" y="50207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1733384"/>
            <a:ext cx="10515600" cy="210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823256"/>
            <a:ext cx="10515600" cy="8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1064039"/>
            <a:ext cx="10515600" cy="1092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91" y="136525"/>
            <a:ext cx="3064565" cy="6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1064039"/>
            <a:ext cx="10515600" cy="1092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2335696"/>
            <a:ext cx="10515600" cy="3841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706300" y="3938000"/>
            <a:ext cx="108450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fi-FI" sz="4000">
                <a:latin typeface="Quicksand Light"/>
                <a:ea typeface="Quicksand Light"/>
                <a:cs typeface="Quicksand Light"/>
                <a:sym typeface="Quicksand Light"/>
              </a:rPr>
              <a:t>Exploring the Potential of a Virtual Access-like Funding Mechanism for Use in EOSC</a:t>
            </a:r>
            <a:endParaRPr sz="4800">
              <a:highlight>
                <a:srgbClr val="FFFF00"/>
              </a:highlight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1523999" y="4975681"/>
            <a:ext cx="95115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300">
                <a:latin typeface="Roboto Light"/>
                <a:ea typeface="Roboto Light"/>
                <a:cs typeface="Roboto Light"/>
                <a:sym typeface="Roboto Light"/>
              </a:rPr>
              <a:t>Miguel Rey Mazón (TU Graz), Dale Robertson (EGI), </a:t>
            </a:r>
            <a:r>
              <a:rPr lang="fi-FI" sz="2300">
                <a:latin typeface="Roboto Light"/>
                <a:ea typeface="Roboto Light"/>
                <a:cs typeface="Roboto Light"/>
                <a:sym typeface="Roboto Light"/>
              </a:rPr>
              <a:t>John Picard (CLARIN ERIC), Franciska de Jong (CLARIN ERIC) </a:t>
            </a:r>
            <a:endParaRPr sz="2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8231750" y="6036975"/>
            <a:ext cx="34179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600">
                <a:latin typeface="Roboto Light"/>
                <a:ea typeface="Roboto Light"/>
                <a:cs typeface="Roboto Light"/>
                <a:sym typeface="Roboto Light"/>
              </a:rPr>
              <a:t>EGI Conference, Lecce, Italy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600">
                <a:latin typeface="Roboto Light"/>
                <a:ea typeface="Roboto Light"/>
                <a:cs typeface="Roboto Light"/>
                <a:sym typeface="Roboto Light"/>
              </a:rPr>
              <a:t>2 October 2024</a:t>
            </a:r>
            <a:r>
              <a:rPr lang="fi-FI" sz="16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Contents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838200" y="2025687"/>
            <a:ext cx="10515600" cy="41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VA instrument and the EOSC Focus project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What is the Virtual Access mechanism?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Why examine VA-like mechanisms?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Experience with using VA funding mechanism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Assessment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Potential of a VA-like funding mechanism in EOSC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Char char="•"/>
            </a:pPr>
            <a:r>
              <a:rPr lang="fi-FI"/>
              <a:t>Questions</a:t>
            </a:r>
            <a:endParaRPr/>
          </a:p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4800900" y="5269375"/>
            <a:ext cx="2590200" cy="129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/>
              <a:t>Go to menti.com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/>
              <a:t>Use code 2439 2611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VA instrument and the EOSC Focus project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66050" y="2093750"/>
            <a:ext cx="11259900" cy="408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EOSC Focus supports EOSC Association in the EOSC Partnership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Task 5.3 studies financial mechanisms and funding models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VA, ERICs, EuroHPC JU, Art 185, in-kind contributions…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We are assessing the potential of VA-like funding mechanisms for use in EOSC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Our focus has been on the experience of the INFRA-07-2020 projects (hence the focus, so far, on VA…)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/>
              <a:t>C-SCALE, DICE, EGI-ACE, OpenAIRE Nexus, RELIANCE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Work is ongoing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fi-FI"/>
              <a:t>Possibly also iMagine and other projects using funding for VA, TNA or remote access</a:t>
            </a:r>
            <a:endParaRPr sz="2300"/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223" y="210075"/>
            <a:ext cx="1201175" cy="12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5055650" y="206175"/>
            <a:ext cx="1942800" cy="79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Go to menti.com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Use code 2439 2611</a:t>
            </a:r>
            <a:endParaRPr b="1"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What is the Virtual Access (VA)</a:t>
            </a:r>
            <a:r>
              <a:rPr lang="fi-FI"/>
              <a:t> mechanism?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457200" y="1860250"/>
            <a:ext cx="10896600" cy="464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 sz="2200"/>
              <a:t>A </a:t>
            </a:r>
            <a:r>
              <a:rPr b="1" lang="fi-FI" sz="2200" u="sng"/>
              <a:t>f</a:t>
            </a:r>
            <a:r>
              <a:rPr b="1" lang="fi-FI" sz="2200" u="sng"/>
              <a:t>inancial instrument</a:t>
            </a:r>
            <a:r>
              <a:rPr lang="fi-FI" sz="2200"/>
              <a:t> </a:t>
            </a:r>
            <a:r>
              <a:rPr lang="fi-FI" sz="2200"/>
              <a:t>for</a:t>
            </a:r>
            <a:r>
              <a:rPr lang="fi-FI" sz="2200"/>
              <a:t> </a:t>
            </a:r>
            <a:r>
              <a:rPr lang="fi-FI" sz="2200"/>
              <a:t>a subset of calls i</a:t>
            </a:r>
            <a:r>
              <a:rPr lang="fi-FI" sz="2200"/>
              <a:t>n the Research Infrastructures WP to reimburse providers for the cost of provisioni</a:t>
            </a:r>
            <a:r>
              <a:rPr lang="fi-FI" sz="2200"/>
              <a:t>ng (remote) access t</a:t>
            </a:r>
            <a:r>
              <a:rPr lang="fi-FI" sz="2200"/>
              <a:t>o </a:t>
            </a:r>
            <a:r>
              <a:rPr lang="fi-FI" sz="2200"/>
              <a:t>services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fi-FI" sz="2200"/>
              <a:t>Enables the</a:t>
            </a:r>
            <a:r>
              <a:rPr lang="fi-FI" sz="2200"/>
              <a:t> use of the grants in a way that directly matches the </a:t>
            </a:r>
            <a:r>
              <a:rPr b="1" lang="fi-FI" sz="2200"/>
              <a:t>actual cost</a:t>
            </a:r>
            <a:r>
              <a:rPr lang="fi-FI" sz="2200"/>
              <a:t> of resource provision (≠ standard procurement)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fi-FI" sz="2200"/>
              <a:t>Suited for mature services (TRL 8-9)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b="1" lang="fi-FI" sz="2200"/>
              <a:t>As a funding mechanism, it is not fundamentally intended for sustaining resources, but to </a:t>
            </a:r>
            <a:r>
              <a:rPr b="1" lang="fi-FI" sz="2200" u="sng"/>
              <a:t>widen use</a:t>
            </a:r>
            <a:r>
              <a:rPr b="1" lang="fi-FI" sz="2200"/>
              <a:t> to researchers who may not otherwise use them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 sz="2200"/>
              <a:t>Similar instruments, different forms of access</a:t>
            </a:r>
            <a:endParaRPr sz="22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VA → originally developed for remote open and free access to research services, without selecting researchers (envisaged originally for “non-rivalrous” resources)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TNA → user selection and identification (covers physical access to RIs)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Remote access → remote access to rivalrous resources (may require user selection)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304" y="109998"/>
            <a:ext cx="1634649" cy="100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5055650" y="206175"/>
            <a:ext cx="1942800" cy="79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Go to menti.com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Use code 2439 2611</a:t>
            </a:r>
            <a:endParaRPr b="1"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Why examine VA-like mechanisms?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38200" y="1873275"/>
            <a:ext cx="10515600" cy="42378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36639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EOSC encourages </a:t>
            </a:r>
            <a:r>
              <a:rPr b="1" lang="fi-FI"/>
              <a:t>secondary use of data and cross-disciplinary research</a:t>
            </a:r>
            <a:endParaRPr b="1"/>
          </a:p>
          <a:p>
            <a:pPr indent="-34671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8076"/>
              <a:buChar char="•"/>
            </a:pPr>
            <a:r>
              <a:rPr lang="fi-FI" sz="2447"/>
              <a:t>access to/(re)use of resources (services, data, …) </a:t>
            </a:r>
            <a:r>
              <a:rPr lang="fi-FI" sz="2447"/>
              <a:t>outside of primary user communities</a:t>
            </a:r>
            <a:endParaRPr sz="2447"/>
          </a:p>
          <a:p>
            <a:pPr indent="-34671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8076"/>
              <a:buChar char="•"/>
            </a:pPr>
            <a:r>
              <a:rPr lang="fi-FI" sz="2447"/>
              <a:t>cross-border &amp; cross-domain</a:t>
            </a:r>
            <a:endParaRPr sz="2447"/>
          </a:p>
          <a:p>
            <a:pPr indent="-3490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i-FI" sz="2447"/>
              <a:t>providers are typically funded only for provision within primary user communities</a:t>
            </a:r>
            <a:endParaRPr sz="2447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→ </a:t>
            </a:r>
            <a:r>
              <a:rPr b="1" lang="fi-FI"/>
              <a:t>a mechanism is required to fund the extra costs incurred by additional (cross-border/cross-disciplinary) </a:t>
            </a:r>
            <a:r>
              <a:rPr b="1" lang="fi-FI"/>
              <a:t>activity</a:t>
            </a:r>
            <a:r>
              <a:rPr b="1" lang="fi-FI"/>
              <a:t> stimulated by EOSC</a:t>
            </a:r>
            <a:endParaRPr b="1" baseline="30000"/>
          </a:p>
          <a:p>
            <a:pPr indent="-36639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A </a:t>
            </a:r>
            <a:r>
              <a:rPr lang="fi-FI"/>
              <a:t>VA</a:t>
            </a:r>
            <a:r>
              <a:rPr baseline="30000" lang="fi-FI"/>
              <a:t>*</a:t>
            </a:r>
            <a:r>
              <a:rPr lang="fi-FI"/>
              <a:t>-like financial instrument is a possible candidate</a:t>
            </a:r>
            <a:r>
              <a:rPr lang="fi-FI"/>
              <a:t> for addressing this need</a:t>
            </a:r>
            <a:r>
              <a:rPr lang="fi-FI"/>
              <a:t>, because</a:t>
            </a:r>
            <a:endParaRPr/>
          </a:p>
          <a:p>
            <a:pPr indent="-346075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2387"/>
              <a:t>resources/services are open (at least to the community specified in the call text)</a:t>
            </a:r>
            <a:endParaRPr sz="2387"/>
          </a:p>
          <a:p>
            <a:pPr indent="-346075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•"/>
            </a:pPr>
            <a:r>
              <a:rPr lang="fi-FI" sz="2387"/>
              <a:t>resources are free at the point of use</a:t>
            </a:r>
            <a:endParaRPr sz="2387"/>
          </a:p>
          <a:p>
            <a:pPr indent="-346075" lvl="2" marL="137160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Char char="•"/>
            </a:pPr>
            <a:r>
              <a:rPr lang="fi-FI" sz="2387"/>
              <a:t>funding is targeted at making r</a:t>
            </a:r>
            <a:r>
              <a:rPr lang="fi-FI" sz="2300"/>
              <a:t>esources available beyond primary user communities</a:t>
            </a:r>
            <a:endParaRPr sz="2300"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1143750" y="6280150"/>
            <a:ext cx="7890300" cy="2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fi-FI" sz="1300"/>
              <a:t>* </a:t>
            </a:r>
            <a:r>
              <a:rPr lang="fi-FI" sz="1300"/>
              <a:t>Other possible mechanisms include in-kind, membership fees, pay-per-use, vouchers, freemium, …</a:t>
            </a:r>
            <a:endParaRPr sz="1300"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4400" y="3825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839800" y="1681169"/>
            <a:ext cx="51579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fi-FI" sz="28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EOSC-hub</a:t>
            </a:r>
            <a:endParaRPr b="0" sz="2800">
              <a:solidFill>
                <a:schemeClr val="lt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47" name="Google Shape;147;p19"/>
          <p:cNvSpPr txBox="1"/>
          <p:nvPr>
            <p:ph idx="2" type="body"/>
          </p:nvPr>
        </p:nvSpPr>
        <p:spPr>
          <a:xfrm>
            <a:off x="919000" y="2109375"/>
            <a:ext cx="4791600" cy="375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i-FI" sz="2000">
                <a:solidFill>
                  <a:srgbClr val="000000"/>
                </a:solidFill>
              </a:rPr>
              <a:t>H2020 EINFRA-12-2017 (2018-21)</a:t>
            </a:r>
            <a:endParaRPr i="1" sz="2000">
              <a:solidFill>
                <a:srgbClr val="000000"/>
              </a:solidFill>
            </a:endParaRPr>
          </a:p>
          <a:p>
            <a:pPr indent="-260000" lvl="0" marL="24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Experimented with VA to collect input &amp; evolve it in Horizon Europe</a:t>
            </a:r>
            <a:endParaRPr sz="1600"/>
          </a:p>
          <a:p>
            <a:pPr indent="-260000" lvl="0" marL="24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Services made available with VA funding saw significant increase in usage</a:t>
            </a:r>
            <a:endParaRPr sz="1600"/>
          </a:p>
          <a:p>
            <a:pPr indent="-260000" lvl="0" marL="24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Many providers needed to be able to recover the full marginal cost of service provision, and also to limit the user base to specific communities</a:t>
            </a:r>
            <a:endParaRPr sz="1600"/>
          </a:p>
          <a:p>
            <a:pPr indent="-260000" lvl="0" marL="24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Significant overhead for service coordination, cost calculation, reporting</a:t>
            </a:r>
            <a:endParaRPr sz="1600"/>
          </a:p>
          <a:p>
            <a:pPr indent="-260000" lvl="0" marL="24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•"/>
            </a:pPr>
            <a:r>
              <a:rPr lang="fi-FI" sz="1600"/>
              <a:t>Collection of service usage data (for actual costs) </a:t>
            </a:r>
            <a:r>
              <a:rPr lang="fi-FI" sz="1600"/>
              <a:t>was new to providers, and not automated</a:t>
            </a:r>
            <a:endParaRPr sz="1600"/>
          </a:p>
        </p:txBody>
      </p:sp>
      <p:sp>
        <p:nvSpPr>
          <p:cNvPr id="148" name="Google Shape;148;p19"/>
          <p:cNvSpPr txBox="1"/>
          <p:nvPr>
            <p:ph idx="3" type="body"/>
          </p:nvPr>
        </p:nvSpPr>
        <p:spPr>
          <a:xfrm>
            <a:off x="6172200" y="1681169"/>
            <a:ext cx="5183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0" lang="fi-FI" sz="28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“07 projects”</a:t>
            </a:r>
            <a:endParaRPr b="0" sz="2800">
              <a:solidFill>
                <a:schemeClr val="lt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49" name="Google Shape;149;p19"/>
          <p:cNvSpPr txBox="1"/>
          <p:nvPr>
            <p:ph idx="4" type="body"/>
          </p:nvPr>
        </p:nvSpPr>
        <p:spPr>
          <a:xfrm>
            <a:off x="6275175" y="2109375"/>
            <a:ext cx="4823700" cy="375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i-FI" sz="2000"/>
              <a:t>H2020 INFRA-07-</a:t>
            </a:r>
            <a:r>
              <a:rPr i="1" lang="fi-FI" sz="2000"/>
              <a:t>EOSC-</a:t>
            </a:r>
            <a:r>
              <a:rPr i="1" lang="fi-FI" sz="2000"/>
              <a:t>2020 (2021-23)</a:t>
            </a:r>
            <a:endParaRPr i="1" sz="2000"/>
          </a:p>
          <a:p>
            <a:pPr indent="-259999" lvl="0" marL="2807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VA is rather inflexible but useful and works well</a:t>
            </a:r>
            <a:endParaRPr sz="1600"/>
          </a:p>
          <a:p>
            <a:pPr indent="-259999" lvl="0" marL="2807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Very good for sustaining cross-border / cross-domain access to digital </a:t>
            </a:r>
            <a:r>
              <a:rPr lang="fi-FI" sz="1600"/>
              <a:t>resources</a:t>
            </a:r>
            <a:r>
              <a:rPr lang="fi-FI" sz="1600"/>
              <a:t> (e.g. services and data)</a:t>
            </a:r>
            <a:endParaRPr sz="1600"/>
          </a:p>
          <a:p>
            <a:pPr indent="-259999" lvl="0" marL="2807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i-FI" sz="1600"/>
              <a:t>Important for</a:t>
            </a:r>
            <a:r>
              <a:rPr lang="fi-FI" sz="1600"/>
              <a:t> capital costs</a:t>
            </a:r>
            <a:r>
              <a:rPr lang="fi-FI" sz="1600"/>
              <a:t> (e.g. hardware upgrades; depreciation) to be eligible</a:t>
            </a:r>
            <a:endParaRPr sz="1600"/>
          </a:p>
          <a:p>
            <a:pPr indent="-259999" lvl="0" marL="280799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fi-FI" sz="1600"/>
              <a:t>VA funding should be continued for now because there is currently no better alternative</a:t>
            </a:r>
            <a:endParaRPr sz="1600"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839800" y="740075"/>
            <a:ext cx="107154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fi-FI" sz="3000">
                <a:latin typeface="Roboto"/>
                <a:ea typeface="Roboto"/>
                <a:cs typeface="Roboto"/>
                <a:sym typeface="Roboto"/>
              </a:rPr>
              <a:t>Experience with using VA funding mechanism </a:t>
            </a:r>
            <a:endParaRPr b="1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>
            <p:ph idx="2" type="body"/>
          </p:nvPr>
        </p:nvSpPr>
        <p:spPr>
          <a:xfrm>
            <a:off x="919000" y="6012925"/>
            <a:ext cx="9738900" cy="76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i-FI" sz="1500">
                <a:solidFill>
                  <a:srgbClr val="000000"/>
                </a:solidFill>
              </a:rPr>
              <a:t>NB: other communities/RIs have additional findings from use of VA, raising wider issues including increased operational and support costs, digital divide/accessibility, IPR, data privacy and quality issues, and VAT issues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839800" y="1681169"/>
            <a:ext cx="51579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0" lang="fi-FI" sz="28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Strengths</a:t>
            </a:r>
            <a:endParaRPr b="0" sz="2800">
              <a:solidFill>
                <a:schemeClr val="lt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9" name="Google Shape;159;p20"/>
          <p:cNvSpPr txBox="1"/>
          <p:nvPr>
            <p:ph idx="2" type="body"/>
          </p:nvPr>
        </p:nvSpPr>
        <p:spPr>
          <a:xfrm>
            <a:off x="839800" y="2109275"/>
            <a:ext cx="5157900" cy="411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9400" lvl="0" marL="17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Works well to fund extra delivery costs of providing services to new/non-primary user groups (</a:t>
            </a:r>
            <a:r>
              <a:rPr lang="fi-FI" sz="2000"/>
              <a:t>very hard to fund this!)</a:t>
            </a:r>
            <a:endParaRPr sz="2000"/>
          </a:p>
          <a:p>
            <a:pPr indent="-249400" lvl="0" marL="172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VA funding can be employed where a user is not otherwise </a:t>
            </a:r>
            <a:r>
              <a:rPr lang="fi-FI" sz="2000"/>
              <a:t>eligible</a:t>
            </a:r>
            <a:r>
              <a:rPr lang="fi-FI" sz="2000"/>
              <a:t> to consume services (but correct identification takes effort)</a:t>
            </a:r>
            <a:endParaRPr sz="2000"/>
          </a:p>
          <a:p>
            <a:pPr indent="-249400" lvl="0" marL="172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Installations provided comply with local procurement rules</a:t>
            </a:r>
            <a:endParaRPr sz="2000"/>
          </a:p>
          <a:p>
            <a:pPr indent="-249400" lvl="0" marL="172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•"/>
            </a:pPr>
            <a:r>
              <a:rPr lang="fi-FI" sz="2000"/>
              <a:t>Services free-at-the-point-of use → transactions with end users do not incur VAT</a:t>
            </a:r>
            <a:endParaRPr sz="2000"/>
          </a:p>
        </p:txBody>
      </p:sp>
      <p:sp>
        <p:nvSpPr>
          <p:cNvPr id="160" name="Google Shape;160;p20"/>
          <p:cNvSpPr txBox="1"/>
          <p:nvPr>
            <p:ph idx="3" type="body"/>
          </p:nvPr>
        </p:nvSpPr>
        <p:spPr>
          <a:xfrm>
            <a:off x="6170700" y="1681169"/>
            <a:ext cx="5183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0" lang="fi-FI" sz="28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Weaknesses</a:t>
            </a:r>
            <a:endParaRPr b="0" sz="2800">
              <a:solidFill>
                <a:schemeClr val="lt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" name="Google Shape;161;p20"/>
          <p:cNvSpPr txBox="1"/>
          <p:nvPr>
            <p:ph idx="4" type="body"/>
          </p:nvPr>
        </p:nvSpPr>
        <p:spPr>
          <a:xfrm>
            <a:off x="6172200" y="2109368"/>
            <a:ext cx="5183100" cy="411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9400" lvl="0" marL="19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Inflexible</a:t>
            </a:r>
            <a:r>
              <a:rPr lang="fi-FI" sz="2000"/>
              <a:t>: should be able to reallocate unused budget (e.g. if demand is lower than expected)</a:t>
            </a:r>
            <a:endParaRPr sz="2000"/>
          </a:p>
          <a:p>
            <a:pPr indent="-249400" lvl="0" marL="19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High admin burden: need to be able to adjust/update unit costs more easily</a:t>
            </a:r>
            <a:endParaRPr sz="2000"/>
          </a:p>
          <a:p>
            <a:pPr indent="-249400" lvl="0" marL="19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Short-term use</a:t>
            </a:r>
            <a:endParaRPr sz="2000"/>
          </a:p>
          <a:p>
            <a:pPr indent="-249400" lvl="0" marL="198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Suitability for data services?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Need a complementary scheme for longer-term data storage/solutions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3" name="Google Shape;163;p20"/>
          <p:cNvSpPr txBox="1"/>
          <p:nvPr>
            <p:ph type="title"/>
          </p:nvPr>
        </p:nvSpPr>
        <p:spPr>
          <a:xfrm>
            <a:off x="839800" y="740075"/>
            <a:ext cx="107154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fi-FI" sz="3000">
                <a:latin typeface="Roboto"/>
                <a:ea typeface="Roboto"/>
                <a:cs typeface="Roboto"/>
                <a:sym typeface="Roboto"/>
              </a:rPr>
              <a:t>Assessment</a:t>
            </a:r>
            <a:endParaRPr b="1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325" y="622525"/>
            <a:ext cx="2253374" cy="14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8881" y="622524"/>
            <a:ext cx="2156418" cy="14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Potential of a VA-like mechanism in EOSC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838200" y="2025674"/>
            <a:ext cx="10515600" cy="443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Could a VA-like funding mechanism be provided on a longer-term basis?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e.g. as part of a “programme” (such as within a European Partnership, for 7-10 years)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allocate a budget per resource type (e.g. data services)</a:t>
            </a:r>
            <a:endParaRPr/>
          </a:p>
          <a:p>
            <a:pPr indent="-307975" lvl="2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to be shared by every resource of that type in the EOSC Marketplace</a:t>
            </a:r>
            <a:endParaRPr/>
          </a:p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Resource offer: need a transparent mechanism by which the EOSC legal entity would select the resources offered under the VA model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e.g. demand-driven (nobody plays god)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need clear, simple usage tracking and ability to audit</a:t>
            </a:r>
            <a:endParaRPr/>
          </a:p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Resource consumption: need to ensure “VA” funds are used for cases where the user is not otherwise eligible to consume the resources (and/or alternative funds are consumed first)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can this be automated?</a:t>
            </a:r>
            <a:endParaRPr/>
          </a:p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Need clarity on which resources can use VA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Are there resources/services which are not suited to using it?</a:t>
            </a:r>
            <a:endParaRPr/>
          </a:p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Distinction between sustainability of resources (long-term) and use of VA to fund </a:t>
            </a:r>
            <a:r>
              <a:rPr lang="fi-FI"/>
              <a:t>consumption</a:t>
            </a:r>
            <a:r>
              <a:rPr lang="fi-FI"/>
              <a:t> in EOSC</a:t>
            </a:r>
            <a:endParaRPr/>
          </a:p>
          <a:p>
            <a:pPr indent="-323850" lvl="1" marL="914400" rtl="0" algn="l"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fi-FI"/>
              <a:t>(But how distinct are these really?)</a:t>
            </a:r>
            <a:endParaRPr/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34190">
            <a:off x="10070834" y="164751"/>
            <a:ext cx="1638730" cy="16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5055650" y="206175"/>
            <a:ext cx="1942800" cy="79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Go to menti.com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Use code 2439 2611</a:t>
            </a:r>
            <a:endParaRPr b="1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838200" y="933418"/>
            <a:ext cx="10515600" cy="100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Questions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838200" y="2025687"/>
            <a:ext cx="10515600" cy="41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i-FI"/>
              <a:t>Does a VA-like mechanism have good potential for use to fund the costs of additional cross-border/cross-domain resource usage in EOSC?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AutoNum type="arabicPeriod"/>
            </a:pPr>
            <a:r>
              <a:rPr lang="fi-FI"/>
              <a:t>What, if anything, should be included in FP10 in relation to a VA-type mechanism?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AutoNum type="arabicPeriod"/>
            </a:pPr>
            <a:r>
              <a:rPr lang="fi-FI"/>
              <a:t>Are there any resource types for which a VA-type mechanism is not suitable? If so, why?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800"/>
              <a:buAutoNum type="arabicPeriod"/>
            </a:pPr>
            <a:r>
              <a:rPr lang="fi-FI">
                <a:solidFill>
                  <a:srgbClr val="666666"/>
                </a:solidFill>
              </a:rPr>
              <a:t>Is it possible to automate costing of consumption/usage in connection with such a mechanism?</a:t>
            </a:r>
            <a:endParaRPr>
              <a:solidFill>
                <a:srgbClr val="666666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ts val="2800"/>
              <a:buAutoNum type="arabicPeriod"/>
            </a:pPr>
            <a:r>
              <a:rPr lang="fi-FI">
                <a:solidFill>
                  <a:srgbClr val="666666"/>
                </a:solidFill>
              </a:rPr>
              <a:t>Is it possible to automate allocation of VA-type funds to use cases (especially assessment of eligibility)?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2044" y="274169"/>
            <a:ext cx="2341100" cy="17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4800900" y="316375"/>
            <a:ext cx="2590200" cy="129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/>
              <a:t>Go to menti.com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/>
              <a:t>Use code 2439 2611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OSC">
      <a:dk1>
        <a:srgbClr val="000000"/>
      </a:dk1>
      <a:lt1>
        <a:srgbClr val="FFFFFF"/>
      </a:lt1>
      <a:dk2>
        <a:srgbClr val="008691"/>
      </a:dk2>
      <a:lt2>
        <a:srgbClr val="FE5B7F"/>
      </a:lt2>
      <a:accent1>
        <a:srgbClr val="EE7444"/>
      </a:accent1>
      <a:accent2>
        <a:srgbClr val="735BA2"/>
      </a:accent2>
      <a:accent3>
        <a:srgbClr val="76B72A"/>
      </a:accent3>
      <a:accent4>
        <a:srgbClr val="3363AD"/>
      </a:accent4>
      <a:accent5>
        <a:srgbClr val="AD528C"/>
      </a:accent5>
      <a:accent6>
        <a:srgbClr val="3091D0"/>
      </a:accent6>
      <a:hlink>
        <a:srgbClr val="3363AC"/>
      </a:hlink>
      <a:folHlink>
        <a:srgbClr val="AD52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