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Lst>
  <p:notesMasterIdLst>
    <p:notesMasterId r:id="rId13"/>
  </p:notesMasterIdLst>
  <p:handoutMasterIdLst>
    <p:handoutMasterId r:id="rId14"/>
  </p:handoutMasterIdLst>
  <p:sldIdLst>
    <p:sldId id="256" r:id="rId3"/>
    <p:sldId id="793" r:id="rId4"/>
    <p:sldId id="963" r:id="rId5"/>
    <p:sldId id="845" r:id="rId6"/>
    <p:sldId id="846" r:id="rId7"/>
    <p:sldId id="856" r:id="rId8"/>
    <p:sldId id="792" r:id="rId9"/>
    <p:sldId id="264" r:id="rId10"/>
    <p:sldId id="769" r:id="rId11"/>
    <p:sldId id="257" r:id="rId12"/>
  </p:sldIdLst>
  <p:sldSz cx="9144000" cy="5143500" type="screen16x9"/>
  <p:notesSz cx="6797675" cy="9926638"/>
  <p:defaultTextStyle>
    <a:defPPr>
      <a:defRPr lang="sr-Latn-R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1635"/>
    <a:srgbClr val="F9A61A"/>
    <a:srgbClr val="0095DA"/>
    <a:srgbClr val="D71634"/>
    <a:srgbClr val="C00000"/>
    <a:srgbClr val="45C0AC"/>
    <a:srgbClr val="46C1AD"/>
    <a:srgbClr val="D92435"/>
    <a:srgbClr val="C3132F"/>
    <a:srgbClr val="C002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5948" autoAdjust="0"/>
  </p:normalViewPr>
  <p:slideViewPr>
    <p:cSldViewPr snapToGrid="0">
      <p:cViewPr varScale="1">
        <p:scale>
          <a:sx n="160" d="100"/>
          <a:sy n="160" d="100"/>
        </p:scale>
        <p:origin x="162" y="252"/>
      </p:cViewPr>
      <p:guideLst>
        <p:guide orient="horz" pos="162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79" d="100"/>
          <a:sy n="79" d="100"/>
        </p:scale>
        <p:origin x="331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65B861-DAF9-4C5E-8EF5-5B6EA83CEEE8}" type="doc">
      <dgm:prSet loTypeId="urn:microsoft.com/office/officeart/2005/8/layout/radial5" loCatId="relationship" qsTypeId="urn:microsoft.com/office/officeart/2005/8/quickstyle/simple1" qsCatId="simple" csTypeId="urn:microsoft.com/office/officeart/2005/8/colors/accent3_1" csCatId="accent3" phldr="1"/>
      <dgm:spPr/>
      <dgm:t>
        <a:bodyPr/>
        <a:lstStyle/>
        <a:p>
          <a:endParaRPr lang="en-US"/>
        </a:p>
      </dgm:t>
    </dgm:pt>
    <dgm:pt modelId="{F01345BF-5994-43B4-9058-A5EFF1D15E2D}">
      <dgm:prSet phldrT="[Text]" custT="1"/>
      <dgm:spPr>
        <a:ln>
          <a:solidFill>
            <a:srgbClr val="45C0AC"/>
          </a:solidFill>
        </a:ln>
      </dgm:spPr>
      <dgm:t>
        <a:bodyPr/>
        <a:lstStyle/>
        <a:p>
          <a:r>
            <a:rPr lang="en-GB" sz="600" b="1" dirty="0">
              <a:latin typeface="Arial" panose="020B0604020202020204" pitchFamily="34" charset="0"/>
              <a:cs typeface="Arial" panose="020B0604020202020204" pitchFamily="34" charset="0"/>
            </a:rPr>
            <a:t>Services </a:t>
          </a:r>
          <a:r>
            <a:rPr lang="hr-HR" sz="600" b="1" dirty="0">
              <a:latin typeface="Arial" panose="020B0604020202020204" pitchFamily="34" charset="0"/>
              <a:cs typeface="Arial" panose="020B0604020202020204" pitchFamily="34" charset="0"/>
            </a:rPr>
            <a:t>to </a:t>
          </a:r>
          <a:r>
            <a:rPr lang="en-GB" sz="600" b="1" dirty="0">
              <a:latin typeface="Arial" panose="020B0604020202020204" pitchFamily="34" charset="0"/>
              <a:cs typeface="Arial" panose="020B0604020202020204" pitchFamily="34" charset="0"/>
            </a:rPr>
            <a:t>and Interaction with Academia and Public Administration</a:t>
          </a:r>
          <a:endParaRPr lang="en-US" sz="600" b="1" dirty="0">
            <a:latin typeface="Arial" panose="020B0604020202020204" pitchFamily="34" charset="0"/>
            <a:cs typeface="Arial" panose="020B0604020202020204" pitchFamily="34" charset="0"/>
          </a:endParaRPr>
        </a:p>
      </dgm:t>
    </dgm:pt>
    <dgm:pt modelId="{F7B3CF5E-EEA0-4066-A897-37C0C4AB4F01}" type="parTrans" cxnId="{49F1B33A-507A-4DC1-AF2F-6B10A71DBC4C}">
      <dgm:prSet custT="1"/>
      <dgm:spPr>
        <a:solidFill>
          <a:srgbClr val="C00202"/>
        </a:solidFill>
      </dgm:spPr>
      <dgm:t>
        <a:bodyPr/>
        <a:lstStyle/>
        <a:p>
          <a:endParaRPr lang="en-US" sz="600" b="1">
            <a:latin typeface="Arial" panose="020B0604020202020204" pitchFamily="34" charset="0"/>
            <a:cs typeface="Arial" panose="020B0604020202020204" pitchFamily="34" charset="0"/>
          </a:endParaRPr>
        </a:p>
      </dgm:t>
    </dgm:pt>
    <dgm:pt modelId="{1CA475F9-A9C8-4779-B768-AF6C65BEF3FB}" type="sibTrans" cxnId="{49F1B33A-507A-4DC1-AF2F-6B10A71DBC4C}">
      <dgm:prSet/>
      <dgm:spPr/>
      <dgm:t>
        <a:bodyPr/>
        <a:lstStyle/>
        <a:p>
          <a:endParaRPr lang="en-US" sz="600" b="1">
            <a:latin typeface="Arial" panose="020B0604020202020204" pitchFamily="34" charset="0"/>
            <a:cs typeface="Arial" panose="020B0604020202020204" pitchFamily="34" charset="0"/>
          </a:endParaRPr>
        </a:p>
      </dgm:t>
    </dgm:pt>
    <dgm:pt modelId="{C092115E-EBDC-4164-AB5E-584900FCEB6B}">
      <dgm:prSet phldrT="[Text]" custT="1"/>
      <dgm:spPr>
        <a:ln>
          <a:solidFill>
            <a:srgbClr val="45C0AC"/>
          </a:solidFill>
        </a:ln>
      </dgm:spPr>
      <dgm:t>
        <a:bodyPr/>
        <a:lstStyle/>
        <a:p>
          <a:r>
            <a:rPr lang="en-GB" sz="600" b="1" dirty="0">
              <a:latin typeface="Arial" panose="020B0604020202020204" pitchFamily="34" charset="0"/>
              <a:cs typeface="Arial" panose="020B0604020202020204" pitchFamily="34" charset="0"/>
            </a:rPr>
            <a:t>Collaboration</a:t>
          </a:r>
        </a:p>
      </dgm:t>
    </dgm:pt>
    <dgm:pt modelId="{73316BB5-3D0F-41DC-BC0C-ED26FC06E4F6}" type="parTrans" cxnId="{00C46B36-4901-4B0F-B0E3-1D186CD80285}">
      <dgm:prSet custT="1"/>
      <dgm:spPr>
        <a:solidFill>
          <a:srgbClr val="C00202"/>
        </a:solidFill>
      </dgm:spPr>
      <dgm:t>
        <a:bodyPr/>
        <a:lstStyle/>
        <a:p>
          <a:endParaRPr lang="en-US" sz="600" b="1">
            <a:latin typeface="Arial" panose="020B0604020202020204" pitchFamily="34" charset="0"/>
            <a:cs typeface="Arial" panose="020B0604020202020204" pitchFamily="34" charset="0"/>
          </a:endParaRPr>
        </a:p>
      </dgm:t>
    </dgm:pt>
    <dgm:pt modelId="{7C768A8C-793D-4E04-8841-6CCCAE7C3A36}" type="sibTrans" cxnId="{00C46B36-4901-4B0F-B0E3-1D186CD80285}">
      <dgm:prSet/>
      <dgm:spPr/>
      <dgm:t>
        <a:bodyPr/>
        <a:lstStyle/>
        <a:p>
          <a:endParaRPr lang="en-US" sz="600" b="1">
            <a:latin typeface="Arial" panose="020B0604020202020204" pitchFamily="34" charset="0"/>
            <a:cs typeface="Arial" panose="020B0604020202020204" pitchFamily="34" charset="0"/>
          </a:endParaRPr>
        </a:p>
      </dgm:t>
    </dgm:pt>
    <dgm:pt modelId="{9EFC03B8-82E5-4D0A-AFDA-B079AC5C0E9D}">
      <dgm:prSet phldrT="[Text]"/>
      <dgm:spPr/>
      <dgm:t>
        <a:bodyPr/>
        <a:lstStyle/>
        <a:p>
          <a:endParaRPr lang="en-US" sz="600" b="1">
            <a:latin typeface="Arial" panose="020B0604020202020204" pitchFamily="34" charset="0"/>
            <a:cs typeface="Arial" panose="020B0604020202020204" pitchFamily="34" charset="0"/>
          </a:endParaRPr>
        </a:p>
      </dgm:t>
    </dgm:pt>
    <dgm:pt modelId="{1B424B64-C57C-4D14-9E1F-BBE0259E3C97}" type="parTrans" cxnId="{0D6667A3-09AF-436D-BC8F-73C35B4DD2F8}">
      <dgm:prSet/>
      <dgm:spPr/>
      <dgm:t>
        <a:bodyPr/>
        <a:lstStyle/>
        <a:p>
          <a:endParaRPr lang="en-US" sz="600" b="1">
            <a:latin typeface="Arial" panose="020B0604020202020204" pitchFamily="34" charset="0"/>
            <a:cs typeface="Arial" panose="020B0604020202020204" pitchFamily="34" charset="0"/>
          </a:endParaRPr>
        </a:p>
      </dgm:t>
    </dgm:pt>
    <dgm:pt modelId="{22691CEA-9B51-49F6-864F-9B46C50B21A9}" type="sibTrans" cxnId="{0D6667A3-09AF-436D-BC8F-73C35B4DD2F8}">
      <dgm:prSet/>
      <dgm:spPr/>
      <dgm:t>
        <a:bodyPr/>
        <a:lstStyle/>
        <a:p>
          <a:endParaRPr lang="en-US" sz="600" b="1">
            <a:latin typeface="Arial" panose="020B0604020202020204" pitchFamily="34" charset="0"/>
            <a:cs typeface="Arial" panose="020B0604020202020204" pitchFamily="34" charset="0"/>
          </a:endParaRPr>
        </a:p>
      </dgm:t>
    </dgm:pt>
    <dgm:pt modelId="{0EDC46BB-A91C-4E7E-BE38-0900C1A03B4A}">
      <dgm:prSet custT="1"/>
      <dgm:spPr>
        <a:ln>
          <a:solidFill>
            <a:srgbClr val="45C0AC"/>
          </a:solidFill>
        </a:ln>
      </dgm:spPr>
      <dgm:t>
        <a:bodyPr/>
        <a:lstStyle/>
        <a:p>
          <a:r>
            <a:rPr lang="en-GB" sz="600" b="1" dirty="0">
              <a:latin typeface="Arial" panose="020B0604020202020204" pitchFamily="34" charset="0"/>
              <a:cs typeface="Arial" panose="020B0604020202020204" pitchFamily="34" charset="0"/>
            </a:rPr>
            <a:t>Education and skills development in HPC/HPDA/AI</a:t>
          </a:r>
        </a:p>
      </dgm:t>
    </dgm:pt>
    <dgm:pt modelId="{1E1F5621-1C2D-4F7B-A10C-37BD38E1DA7F}" type="parTrans" cxnId="{681E2566-0F01-4F5A-BD86-331C86F9A6BF}">
      <dgm:prSet custT="1"/>
      <dgm:spPr>
        <a:solidFill>
          <a:srgbClr val="C00202"/>
        </a:solidFill>
      </dgm:spPr>
      <dgm:t>
        <a:bodyPr/>
        <a:lstStyle/>
        <a:p>
          <a:endParaRPr lang="en-US" sz="600" b="1">
            <a:latin typeface="Arial" panose="020B0604020202020204" pitchFamily="34" charset="0"/>
            <a:cs typeface="Arial" panose="020B0604020202020204" pitchFamily="34" charset="0"/>
          </a:endParaRPr>
        </a:p>
      </dgm:t>
    </dgm:pt>
    <dgm:pt modelId="{377AA34E-09F2-43CC-82FA-25BCE31C56E7}" type="sibTrans" cxnId="{681E2566-0F01-4F5A-BD86-331C86F9A6BF}">
      <dgm:prSet/>
      <dgm:spPr/>
      <dgm:t>
        <a:bodyPr/>
        <a:lstStyle/>
        <a:p>
          <a:endParaRPr lang="en-US" sz="600" b="1">
            <a:latin typeface="Arial" panose="020B0604020202020204" pitchFamily="34" charset="0"/>
            <a:cs typeface="Arial" panose="020B0604020202020204" pitchFamily="34" charset="0"/>
          </a:endParaRPr>
        </a:p>
      </dgm:t>
    </dgm:pt>
    <dgm:pt modelId="{C58E1382-C61E-45EC-983C-8568E2C61672}">
      <dgm:prSet phldrT="[Text]" custT="1"/>
      <dgm:spPr>
        <a:ln>
          <a:solidFill>
            <a:srgbClr val="45C0AC"/>
          </a:solidFill>
        </a:ln>
      </dgm:spPr>
      <dgm:t>
        <a:bodyPr/>
        <a:lstStyle/>
        <a:p>
          <a:r>
            <a:rPr lang="en-GB" sz="600" b="1" dirty="0">
              <a:latin typeface="Arial" panose="020B0604020202020204" pitchFamily="34" charset="0"/>
              <a:cs typeface="Arial" panose="020B0604020202020204" pitchFamily="34" charset="0"/>
            </a:rPr>
            <a:t>Services to and Interaction with Industry</a:t>
          </a:r>
        </a:p>
      </dgm:t>
    </dgm:pt>
    <dgm:pt modelId="{C058FA6D-1296-4F77-B1C3-9ED041934F95}" type="parTrans" cxnId="{94197DF0-E6D9-46AE-B4E9-7649968FE1D7}">
      <dgm:prSet custT="1"/>
      <dgm:spPr>
        <a:solidFill>
          <a:srgbClr val="C00202"/>
        </a:solidFill>
      </dgm:spPr>
      <dgm:t>
        <a:bodyPr/>
        <a:lstStyle/>
        <a:p>
          <a:endParaRPr lang="en-US" sz="600" b="1">
            <a:latin typeface="Arial" panose="020B0604020202020204" pitchFamily="34" charset="0"/>
            <a:cs typeface="Arial" panose="020B0604020202020204" pitchFamily="34" charset="0"/>
          </a:endParaRPr>
        </a:p>
      </dgm:t>
    </dgm:pt>
    <dgm:pt modelId="{7E57A99F-FEFF-40F0-AE9B-A81963C4A12B}" type="sibTrans" cxnId="{94197DF0-E6D9-46AE-B4E9-7649968FE1D7}">
      <dgm:prSet/>
      <dgm:spPr/>
      <dgm:t>
        <a:bodyPr/>
        <a:lstStyle/>
        <a:p>
          <a:endParaRPr lang="en-US" sz="600" b="1">
            <a:latin typeface="Arial" panose="020B0604020202020204" pitchFamily="34" charset="0"/>
            <a:cs typeface="Arial" panose="020B0604020202020204" pitchFamily="34" charset="0"/>
          </a:endParaRPr>
        </a:p>
      </dgm:t>
    </dgm:pt>
    <dgm:pt modelId="{85083C21-870F-419C-B988-A7509FB15B59}">
      <dgm:prSet phldrT="[Text]" custT="1"/>
      <dgm:spPr>
        <a:ln>
          <a:solidFill>
            <a:srgbClr val="45C0AC"/>
          </a:solidFill>
        </a:ln>
      </dgm:spPr>
      <dgm:t>
        <a:bodyPr/>
        <a:lstStyle/>
        <a:p>
          <a:r>
            <a:rPr lang="en-GB" sz="600" b="1" dirty="0">
              <a:latin typeface="Arial" panose="020B0604020202020204" pitchFamily="34" charset="0"/>
              <a:cs typeface="Arial" panose="020B0604020202020204" pitchFamily="34" charset="0"/>
            </a:rPr>
            <a:t>Service Portfolio and Competence Management</a:t>
          </a:r>
          <a:endParaRPr lang="en-US" sz="600" b="1" dirty="0">
            <a:latin typeface="Arial" panose="020B0604020202020204" pitchFamily="34" charset="0"/>
            <a:cs typeface="Arial" panose="020B0604020202020204" pitchFamily="34" charset="0"/>
          </a:endParaRPr>
        </a:p>
      </dgm:t>
    </dgm:pt>
    <dgm:pt modelId="{FBC46793-525D-4C7E-9261-FAB057229449}" type="sibTrans" cxnId="{468E1AA1-3C19-4DF4-8BA4-2CE2DBBAB98E}">
      <dgm:prSet/>
      <dgm:spPr/>
      <dgm:t>
        <a:bodyPr/>
        <a:lstStyle/>
        <a:p>
          <a:endParaRPr lang="en-US" sz="600" b="1">
            <a:latin typeface="Arial" panose="020B0604020202020204" pitchFamily="34" charset="0"/>
            <a:cs typeface="Arial" panose="020B0604020202020204" pitchFamily="34" charset="0"/>
          </a:endParaRPr>
        </a:p>
      </dgm:t>
    </dgm:pt>
    <dgm:pt modelId="{7097C67D-E59B-497C-868B-F007EE035F1A}" type="parTrans" cxnId="{468E1AA1-3C19-4DF4-8BA4-2CE2DBBAB98E}">
      <dgm:prSet custT="1"/>
      <dgm:spPr>
        <a:solidFill>
          <a:srgbClr val="C00202"/>
        </a:solidFill>
      </dgm:spPr>
      <dgm:t>
        <a:bodyPr/>
        <a:lstStyle/>
        <a:p>
          <a:endParaRPr lang="en-US" sz="600" b="1">
            <a:latin typeface="Arial" panose="020B0604020202020204" pitchFamily="34" charset="0"/>
            <a:cs typeface="Arial" panose="020B0604020202020204" pitchFamily="34" charset="0"/>
          </a:endParaRPr>
        </a:p>
      </dgm:t>
    </dgm:pt>
    <dgm:pt modelId="{68A580EC-965C-48E3-AAEC-A43A70B5F0C1}">
      <dgm:prSet phldrT="[Text]" custT="1"/>
      <dgm:spPr>
        <a:noFill/>
        <a:ln>
          <a:noFill/>
        </a:ln>
      </dgm:spPr>
      <dgm:t>
        <a:bodyPr/>
        <a:lstStyle/>
        <a:p>
          <a:endParaRPr lang="en-US" sz="600" b="1">
            <a:latin typeface="Arial" panose="020B0604020202020204" pitchFamily="34" charset="0"/>
            <a:cs typeface="Arial" panose="020B0604020202020204" pitchFamily="34" charset="0"/>
          </a:endParaRPr>
        </a:p>
      </dgm:t>
    </dgm:pt>
    <dgm:pt modelId="{0AE1F8FA-C0C2-4B4A-871A-A2319B482130}" type="sibTrans" cxnId="{CAA9A6A7-696D-4653-AF14-D8D12DBC7B12}">
      <dgm:prSet/>
      <dgm:spPr/>
      <dgm:t>
        <a:bodyPr/>
        <a:lstStyle/>
        <a:p>
          <a:endParaRPr lang="en-US" sz="600" b="1">
            <a:latin typeface="Arial" panose="020B0604020202020204" pitchFamily="34" charset="0"/>
            <a:cs typeface="Arial" panose="020B0604020202020204" pitchFamily="34" charset="0"/>
          </a:endParaRPr>
        </a:p>
      </dgm:t>
    </dgm:pt>
    <dgm:pt modelId="{DF3DC82D-1895-4F05-A35E-A535CF27695F}" type="parTrans" cxnId="{CAA9A6A7-696D-4653-AF14-D8D12DBC7B12}">
      <dgm:prSet/>
      <dgm:spPr/>
      <dgm:t>
        <a:bodyPr/>
        <a:lstStyle/>
        <a:p>
          <a:endParaRPr lang="en-US" sz="600" b="1">
            <a:latin typeface="Arial" panose="020B0604020202020204" pitchFamily="34" charset="0"/>
            <a:cs typeface="Arial" panose="020B0604020202020204" pitchFamily="34" charset="0"/>
          </a:endParaRPr>
        </a:p>
      </dgm:t>
    </dgm:pt>
    <dgm:pt modelId="{81A82CAF-9BF9-4AF7-A1A9-9AB6A283D68A}" type="pres">
      <dgm:prSet presAssocID="{7465B861-DAF9-4C5E-8EF5-5B6EA83CEEE8}" presName="Name0" presStyleCnt="0">
        <dgm:presLayoutVars>
          <dgm:chMax val="1"/>
          <dgm:dir/>
          <dgm:animLvl val="ctr"/>
          <dgm:resizeHandles val="exact"/>
        </dgm:presLayoutVars>
      </dgm:prSet>
      <dgm:spPr/>
    </dgm:pt>
    <dgm:pt modelId="{EDBFC2EC-6766-4637-8703-5BEC6F3EC492}" type="pres">
      <dgm:prSet presAssocID="{68A580EC-965C-48E3-AAEC-A43A70B5F0C1}" presName="centerShape" presStyleLbl="node0" presStyleIdx="0" presStyleCnt="1" custScaleX="119197" custScaleY="117571" custLinFactNeighborY="-1524"/>
      <dgm:spPr/>
    </dgm:pt>
    <dgm:pt modelId="{3283BE7F-21BB-46FD-B6CA-E733DEFF2AA9}" type="pres">
      <dgm:prSet presAssocID="{1E1F5621-1C2D-4F7B-A10C-37BD38E1DA7F}" presName="parTrans" presStyleLbl="sibTrans2D1" presStyleIdx="0" presStyleCnt="5" custLinFactNeighborY="-4224"/>
      <dgm:spPr/>
    </dgm:pt>
    <dgm:pt modelId="{7F10264B-F961-4A8E-A4C9-8441D5B914EF}" type="pres">
      <dgm:prSet presAssocID="{1E1F5621-1C2D-4F7B-A10C-37BD38E1DA7F}" presName="connectorText" presStyleLbl="sibTrans2D1" presStyleIdx="0" presStyleCnt="5"/>
      <dgm:spPr/>
    </dgm:pt>
    <dgm:pt modelId="{B986DEB5-0CAB-4563-8544-6178CC2B6F08}" type="pres">
      <dgm:prSet presAssocID="{0EDC46BB-A91C-4E7E-BE38-0900C1A03B4A}" presName="node" presStyleLbl="node1" presStyleIdx="0" presStyleCnt="5">
        <dgm:presLayoutVars>
          <dgm:bulletEnabled val="1"/>
        </dgm:presLayoutVars>
      </dgm:prSet>
      <dgm:spPr/>
    </dgm:pt>
    <dgm:pt modelId="{51F00679-B627-4402-95D4-40E19436C03E}" type="pres">
      <dgm:prSet presAssocID="{C058FA6D-1296-4F77-B1C3-9ED041934F95}" presName="parTrans" presStyleLbl="sibTrans2D1" presStyleIdx="1" presStyleCnt="5"/>
      <dgm:spPr/>
    </dgm:pt>
    <dgm:pt modelId="{329A6D69-E718-450B-8A4E-B088B48073ED}" type="pres">
      <dgm:prSet presAssocID="{C058FA6D-1296-4F77-B1C3-9ED041934F95}" presName="connectorText" presStyleLbl="sibTrans2D1" presStyleIdx="1" presStyleCnt="5"/>
      <dgm:spPr/>
    </dgm:pt>
    <dgm:pt modelId="{A5C47317-2F99-4EC5-946C-9188F6D0300A}" type="pres">
      <dgm:prSet presAssocID="{C58E1382-C61E-45EC-983C-8568E2C61672}" presName="node" presStyleLbl="node1" presStyleIdx="1" presStyleCnt="5">
        <dgm:presLayoutVars>
          <dgm:bulletEnabled val="1"/>
        </dgm:presLayoutVars>
      </dgm:prSet>
      <dgm:spPr/>
    </dgm:pt>
    <dgm:pt modelId="{292DFA19-7946-4F90-9173-8E34B1A9109E}" type="pres">
      <dgm:prSet presAssocID="{F7B3CF5E-EEA0-4066-A897-37C0C4AB4F01}" presName="parTrans" presStyleLbl="sibTrans2D1" presStyleIdx="2" presStyleCnt="5"/>
      <dgm:spPr/>
    </dgm:pt>
    <dgm:pt modelId="{D13E5FBB-D5A1-44DD-BBB1-DE1034226291}" type="pres">
      <dgm:prSet presAssocID="{F7B3CF5E-EEA0-4066-A897-37C0C4AB4F01}" presName="connectorText" presStyleLbl="sibTrans2D1" presStyleIdx="2" presStyleCnt="5"/>
      <dgm:spPr/>
    </dgm:pt>
    <dgm:pt modelId="{572D525E-9694-4F11-93DB-A73CB9F31C87}" type="pres">
      <dgm:prSet presAssocID="{F01345BF-5994-43B4-9058-A5EFF1D15E2D}" presName="node" presStyleLbl="node1" presStyleIdx="2" presStyleCnt="5" custScaleX="113678" custScaleY="107661">
        <dgm:presLayoutVars>
          <dgm:bulletEnabled val="1"/>
        </dgm:presLayoutVars>
      </dgm:prSet>
      <dgm:spPr/>
    </dgm:pt>
    <dgm:pt modelId="{729956D4-F959-41C4-BCAE-F66A6389AA47}" type="pres">
      <dgm:prSet presAssocID="{7097C67D-E59B-497C-868B-F007EE035F1A}" presName="parTrans" presStyleLbl="sibTrans2D1" presStyleIdx="3" presStyleCnt="5"/>
      <dgm:spPr/>
    </dgm:pt>
    <dgm:pt modelId="{DC955D41-75F7-4E1E-BDE0-009B0A964CBC}" type="pres">
      <dgm:prSet presAssocID="{7097C67D-E59B-497C-868B-F007EE035F1A}" presName="connectorText" presStyleLbl="sibTrans2D1" presStyleIdx="3" presStyleCnt="5"/>
      <dgm:spPr/>
    </dgm:pt>
    <dgm:pt modelId="{A99264EF-4E88-4931-AAEF-EF1D4C50E4F0}" type="pres">
      <dgm:prSet presAssocID="{85083C21-870F-419C-B988-A7509FB15B59}" presName="node" presStyleLbl="node1" presStyleIdx="3" presStyleCnt="5">
        <dgm:presLayoutVars>
          <dgm:bulletEnabled val="1"/>
        </dgm:presLayoutVars>
      </dgm:prSet>
      <dgm:spPr/>
    </dgm:pt>
    <dgm:pt modelId="{81D618F4-3883-40D1-8094-D247E625C8AF}" type="pres">
      <dgm:prSet presAssocID="{73316BB5-3D0F-41DC-BC0C-ED26FC06E4F6}" presName="parTrans" presStyleLbl="sibTrans2D1" presStyleIdx="4" presStyleCnt="5"/>
      <dgm:spPr/>
    </dgm:pt>
    <dgm:pt modelId="{1E450E5A-672B-4504-86D5-21FA2D74FB5A}" type="pres">
      <dgm:prSet presAssocID="{73316BB5-3D0F-41DC-BC0C-ED26FC06E4F6}" presName="connectorText" presStyleLbl="sibTrans2D1" presStyleIdx="4" presStyleCnt="5"/>
      <dgm:spPr/>
    </dgm:pt>
    <dgm:pt modelId="{061C024C-47A3-4B2D-B27C-5B2FE7EF0F33}" type="pres">
      <dgm:prSet presAssocID="{C092115E-EBDC-4164-AB5E-584900FCEB6B}" presName="node" presStyleLbl="node1" presStyleIdx="4" presStyleCnt="5">
        <dgm:presLayoutVars>
          <dgm:bulletEnabled val="1"/>
        </dgm:presLayoutVars>
      </dgm:prSet>
      <dgm:spPr/>
    </dgm:pt>
  </dgm:ptLst>
  <dgm:cxnLst>
    <dgm:cxn modelId="{D7337612-B1A3-4115-9470-9D697BC06E6B}" type="presOf" srcId="{F7B3CF5E-EEA0-4066-A897-37C0C4AB4F01}" destId="{D13E5FBB-D5A1-44DD-BBB1-DE1034226291}" srcOrd="1" destOrd="0" presId="urn:microsoft.com/office/officeart/2005/8/layout/radial5"/>
    <dgm:cxn modelId="{157C4520-804D-4253-B122-E67817A25FE5}" type="presOf" srcId="{C092115E-EBDC-4164-AB5E-584900FCEB6B}" destId="{061C024C-47A3-4B2D-B27C-5B2FE7EF0F33}" srcOrd="0" destOrd="0" presId="urn:microsoft.com/office/officeart/2005/8/layout/radial5"/>
    <dgm:cxn modelId="{B58C8926-B584-4E7E-AA7D-9D8949E435FC}" type="presOf" srcId="{F01345BF-5994-43B4-9058-A5EFF1D15E2D}" destId="{572D525E-9694-4F11-93DB-A73CB9F31C87}" srcOrd="0" destOrd="0" presId="urn:microsoft.com/office/officeart/2005/8/layout/radial5"/>
    <dgm:cxn modelId="{710B922B-8740-4C94-96EF-A593C63BC943}" type="presOf" srcId="{F7B3CF5E-EEA0-4066-A897-37C0C4AB4F01}" destId="{292DFA19-7946-4F90-9173-8E34B1A9109E}" srcOrd="0" destOrd="0" presId="urn:microsoft.com/office/officeart/2005/8/layout/radial5"/>
    <dgm:cxn modelId="{00C46B36-4901-4B0F-B0E3-1D186CD80285}" srcId="{68A580EC-965C-48E3-AAEC-A43A70B5F0C1}" destId="{C092115E-EBDC-4164-AB5E-584900FCEB6B}" srcOrd="4" destOrd="0" parTransId="{73316BB5-3D0F-41DC-BC0C-ED26FC06E4F6}" sibTransId="{7C768A8C-793D-4E04-8841-6CCCAE7C3A36}"/>
    <dgm:cxn modelId="{49F1B33A-507A-4DC1-AF2F-6B10A71DBC4C}" srcId="{68A580EC-965C-48E3-AAEC-A43A70B5F0C1}" destId="{F01345BF-5994-43B4-9058-A5EFF1D15E2D}" srcOrd="2" destOrd="0" parTransId="{F7B3CF5E-EEA0-4066-A897-37C0C4AB4F01}" sibTransId="{1CA475F9-A9C8-4779-B768-AF6C65BEF3FB}"/>
    <dgm:cxn modelId="{1748FE64-E7AD-4832-891D-0B14D0201609}" type="presOf" srcId="{7097C67D-E59B-497C-868B-F007EE035F1A}" destId="{729956D4-F959-41C4-BCAE-F66A6389AA47}" srcOrd="0" destOrd="0" presId="urn:microsoft.com/office/officeart/2005/8/layout/radial5"/>
    <dgm:cxn modelId="{681E2566-0F01-4F5A-BD86-331C86F9A6BF}" srcId="{68A580EC-965C-48E3-AAEC-A43A70B5F0C1}" destId="{0EDC46BB-A91C-4E7E-BE38-0900C1A03B4A}" srcOrd="0" destOrd="0" parTransId="{1E1F5621-1C2D-4F7B-A10C-37BD38E1DA7F}" sibTransId="{377AA34E-09F2-43CC-82FA-25BCE31C56E7}"/>
    <dgm:cxn modelId="{9696B547-73C9-4236-9AC1-2B7D46347D57}" type="presOf" srcId="{68A580EC-965C-48E3-AAEC-A43A70B5F0C1}" destId="{EDBFC2EC-6766-4637-8703-5BEC6F3EC492}" srcOrd="0" destOrd="0" presId="urn:microsoft.com/office/officeart/2005/8/layout/radial5"/>
    <dgm:cxn modelId="{3F1F4B4B-D00E-4035-8584-55DC56F2AF92}" type="presOf" srcId="{C058FA6D-1296-4F77-B1C3-9ED041934F95}" destId="{329A6D69-E718-450B-8A4E-B088B48073ED}" srcOrd="1" destOrd="0" presId="urn:microsoft.com/office/officeart/2005/8/layout/radial5"/>
    <dgm:cxn modelId="{EC363772-1646-44C9-A59F-363312F55917}" type="presOf" srcId="{7097C67D-E59B-497C-868B-F007EE035F1A}" destId="{DC955D41-75F7-4E1E-BDE0-009B0A964CBC}" srcOrd="1" destOrd="0" presId="urn:microsoft.com/office/officeart/2005/8/layout/radial5"/>
    <dgm:cxn modelId="{B452B875-3D43-48AE-9B30-CD3985579949}" type="presOf" srcId="{1E1F5621-1C2D-4F7B-A10C-37BD38E1DA7F}" destId="{7F10264B-F961-4A8E-A4C9-8441D5B914EF}" srcOrd="1" destOrd="0" presId="urn:microsoft.com/office/officeart/2005/8/layout/radial5"/>
    <dgm:cxn modelId="{19E4EF56-1968-45BC-A3DC-639B57084B2E}" type="presOf" srcId="{C058FA6D-1296-4F77-B1C3-9ED041934F95}" destId="{51F00679-B627-4402-95D4-40E19436C03E}" srcOrd="0" destOrd="0" presId="urn:microsoft.com/office/officeart/2005/8/layout/radial5"/>
    <dgm:cxn modelId="{D727369E-03AC-4383-B2A5-B1D1A742AF6B}" type="presOf" srcId="{85083C21-870F-419C-B988-A7509FB15B59}" destId="{A99264EF-4E88-4931-AAEF-EF1D4C50E4F0}" srcOrd="0" destOrd="0" presId="urn:microsoft.com/office/officeart/2005/8/layout/radial5"/>
    <dgm:cxn modelId="{468E1AA1-3C19-4DF4-8BA4-2CE2DBBAB98E}" srcId="{68A580EC-965C-48E3-AAEC-A43A70B5F0C1}" destId="{85083C21-870F-419C-B988-A7509FB15B59}" srcOrd="3" destOrd="0" parTransId="{7097C67D-E59B-497C-868B-F007EE035F1A}" sibTransId="{FBC46793-525D-4C7E-9261-FAB057229449}"/>
    <dgm:cxn modelId="{FD4598A1-11C6-4EE4-81BF-25B2229770B4}" type="presOf" srcId="{73316BB5-3D0F-41DC-BC0C-ED26FC06E4F6}" destId="{1E450E5A-672B-4504-86D5-21FA2D74FB5A}" srcOrd="1" destOrd="0" presId="urn:microsoft.com/office/officeart/2005/8/layout/radial5"/>
    <dgm:cxn modelId="{0D6667A3-09AF-436D-BC8F-73C35B4DD2F8}" srcId="{7465B861-DAF9-4C5E-8EF5-5B6EA83CEEE8}" destId="{9EFC03B8-82E5-4D0A-AFDA-B079AC5C0E9D}" srcOrd="1" destOrd="0" parTransId="{1B424B64-C57C-4D14-9E1F-BBE0259E3C97}" sibTransId="{22691CEA-9B51-49F6-864F-9B46C50B21A9}"/>
    <dgm:cxn modelId="{B52767A5-37DB-4AEC-8882-E628305181BE}" type="presOf" srcId="{C58E1382-C61E-45EC-983C-8568E2C61672}" destId="{A5C47317-2F99-4EC5-946C-9188F6D0300A}" srcOrd="0" destOrd="0" presId="urn:microsoft.com/office/officeart/2005/8/layout/radial5"/>
    <dgm:cxn modelId="{CAA9A6A7-696D-4653-AF14-D8D12DBC7B12}" srcId="{7465B861-DAF9-4C5E-8EF5-5B6EA83CEEE8}" destId="{68A580EC-965C-48E3-AAEC-A43A70B5F0C1}" srcOrd="0" destOrd="0" parTransId="{DF3DC82D-1895-4F05-A35E-A535CF27695F}" sibTransId="{0AE1F8FA-C0C2-4B4A-871A-A2319B482130}"/>
    <dgm:cxn modelId="{C8FDF7BC-B54D-426A-A1AF-8146517576A0}" type="presOf" srcId="{7465B861-DAF9-4C5E-8EF5-5B6EA83CEEE8}" destId="{81A82CAF-9BF9-4AF7-A1A9-9AB6A283D68A}" srcOrd="0" destOrd="0" presId="urn:microsoft.com/office/officeart/2005/8/layout/radial5"/>
    <dgm:cxn modelId="{8BC8B6BD-C612-489C-B5F0-37AD18A6EE5D}" type="presOf" srcId="{1E1F5621-1C2D-4F7B-A10C-37BD38E1DA7F}" destId="{3283BE7F-21BB-46FD-B6CA-E733DEFF2AA9}" srcOrd="0" destOrd="0" presId="urn:microsoft.com/office/officeart/2005/8/layout/radial5"/>
    <dgm:cxn modelId="{DFC781D0-CD1F-4DF0-98A3-6EFC68B8CE2B}" type="presOf" srcId="{0EDC46BB-A91C-4E7E-BE38-0900C1A03B4A}" destId="{B986DEB5-0CAB-4563-8544-6178CC2B6F08}" srcOrd="0" destOrd="0" presId="urn:microsoft.com/office/officeart/2005/8/layout/radial5"/>
    <dgm:cxn modelId="{269CD7EF-BFF1-44F1-971B-8C94B8404114}" type="presOf" srcId="{73316BB5-3D0F-41DC-BC0C-ED26FC06E4F6}" destId="{81D618F4-3883-40D1-8094-D247E625C8AF}" srcOrd="0" destOrd="0" presId="urn:microsoft.com/office/officeart/2005/8/layout/radial5"/>
    <dgm:cxn modelId="{94197DF0-E6D9-46AE-B4E9-7649968FE1D7}" srcId="{68A580EC-965C-48E3-AAEC-A43A70B5F0C1}" destId="{C58E1382-C61E-45EC-983C-8568E2C61672}" srcOrd="1" destOrd="0" parTransId="{C058FA6D-1296-4F77-B1C3-9ED041934F95}" sibTransId="{7E57A99F-FEFF-40F0-AE9B-A81963C4A12B}"/>
    <dgm:cxn modelId="{8824F7D5-860B-4524-A256-8AD5EE1B5622}" type="presParOf" srcId="{81A82CAF-9BF9-4AF7-A1A9-9AB6A283D68A}" destId="{EDBFC2EC-6766-4637-8703-5BEC6F3EC492}" srcOrd="0" destOrd="0" presId="urn:microsoft.com/office/officeart/2005/8/layout/radial5"/>
    <dgm:cxn modelId="{3B8E34D1-4241-4C29-8039-86A0B1362C9B}" type="presParOf" srcId="{81A82CAF-9BF9-4AF7-A1A9-9AB6A283D68A}" destId="{3283BE7F-21BB-46FD-B6CA-E733DEFF2AA9}" srcOrd="1" destOrd="0" presId="urn:microsoft.com/office/officeart/2005/8/layout/radial5"/>
    <dgm:cxn modelId="{072A9FD5-A75F-4A93-A05D-A3F5DFA8B4E0}" type="presParOf" srcId="{3283BE7F-21BB-46FD-B6CA-E733DEFF2AA9}" destId="{7F10264B-F961-4A8E-A4C9-8441D5B914EF}" srcOrd="0" destOrd="0" presId="urn:microsoft.com/office/officeart/2005/8/layout/radial5"/>
    <dgm:cxn modelId="{F29ED951-46C5-492B-81BB-DEC84BE1CAF5}" type="presParOf" srcId="{81A82CAF-9BF9-4AF7-A1A9-9AB6A283D68A}" destId="{B986DEB5-0CAB-4563-8544-6178CC2B6F08}" srcOrd="2" destOrd="0" presId="urn:microsoft.com/office/officeart/2005/8/layout/radial5"/>
    <dgm:cxn modelId="{1A0A70CC-B121-46F3-A3BD-54E7A533B86E}" type="presParOf" srcId="{81A82CAF-9BF9-4AF7-A1A9-9AB6A283D68A}" destId="{51F00679-B627-4402-95D4-40E19436C03E}" srcOrd="3" destOrd="0" presId="urn:microsoft.com/office/officeart/2005/8/layout/radial5"/>
    <dgm:cxn modelId="{E99F5CB2-05A5-42E2-85BB-C26BE4AD8B56}" type="presParOf" srcId="{51F00679-B627-4402-95D4-40E19436C03E}" destId="{329A6D69-E718-450B-8A4E-B088B48073ED}" srcOrd="0" destOrd="0" presId="urn:microsoft.com/office/officeart/2005/8/layout/radial5"/>
    <dgm:cxn modelId="{D01BD87E-B096-4FB9-863B-BEC0660CA2CB}" type="presParOf" srcId="{81A82CAF-9BF9-4AF7-A1A9-9AB6A283D68A}" destId="{A5C47317-2F99-4EC5-946C-9188F6D0300A}" srcOrd="4" destOrd="0" presId="urn:microsoft.com/office/officeart/2005/8/layout/radial5"/>
    <dgm:cxn modelId="{C4368E0F-7140-4FE2-A2B6-8D69F0D1787B}" type="presParOf" srcId="{81A82CAF-9BF9-4AF7-A1A9-9AB6A283D68A}" destId="{292DFA19-7946-4F90-9173-8E34B1A9109E}" srcOrd="5" destOrd="0" presId="urn:microsoft.com/office/officeart/2005/8/layout/radial5"/>
    <dgm:cxn modelId="{E2F265CB-9ADD-454A-87E1-F40E3A0E14C8}" type="presParOf" srcId="{292DFA19-7946-4F90-9173-8E34B1A9109E}" destId="{D13E5FBB-D5A1-44DD-BBB1-DE1034226291}" srcOrd="0" destOrd="0" presId="urn:microsoft.com/office/officeart/2005/8/layout/radial5"/>
    <dgm:cxn modelId="{B1E8280B-CB09-4652-AB44-68483D8C3EDB}" type="presParOf" srcId="{81A82CAF-9BF9-4AF7-A1A9-9AB6A283D68A}" destId="{572D525E-9694-4F11-93DB-A73CB9F31C87}" srcOrd="6" destOrd="0" presId="urn:microsoft.com/office/officeart/2005/8/layout/radial5"/>
    <dgm:cxn modelId="{97B13B98-B8F0-45D3-9F56-2021CD6EE7F6}" type="presParOf" srcId="{81A82CAF-9BF9-4AF7-A1A9-9AB6A283D68A}" destId="{729956D4-F959-41C4-BCAE-F66A6389AA47}" srcOrd="7" destOrd="0" presId="urn:microsoft.com/office/officeart/2005/8/layout/radial5"/>
    <dgm:cxn modelId="{E4141975-995C-436A-8A96-0B1242036B64}" type="presParOf" srcId="{729956D4-F959-41C4-BCAE-F66A6389AA47}" destId="{DC955D41-75F7-4E1E-BDE0-009B0A964CBC}" srcOrd="0" destOrd="0" presId="urn:microsoft.com/office/officeart/2005/8/layout/radial5"/>
    <dgm:cxn modelId="{F9B4A317-88B6-428C-A923-BD30FA1698B5}" type="presParOf" srcId="{81A82CAF-9BF9-4AF7-A1A9-9AB6A283D68A}" destId="{A99264EF-4E88-4931-AAEF-EF1D4C50E4F0}" srcOrd="8" destOrd="0" presId="urn:microsoft.com/office/officeart/2005/8/layout/radial5"/>
    <dgm:cxn modelId="{F39CB7C5-EAC8-4C41-9CC2-EB659D43B7F0}" type="presParOf" srcId="{81A82CAF-9BF9-4AF7-A1A9-9AB6A283D68A}" destId="{81D618F4-3883-40D1-8094-D247E625C8AF}" srcOrd="9" destOrd="0" presId="urn:microsoft.com/office/officeart/2005/8/layout/radial5"/>
    <dgm:cxn modelId="{A4675519-79C2-482A-A67D-8DF6B2D1B331}" type="presParOf" srcId="{81D618F4-3883-40D1-8094-D247E625C8AF}" destId="{1E450E5A-672B-4504-86D5-21FA2D74FB5A}" srcOrd="0" destOrd="0" presId="urn:microsoft.com/office/officeart/2005/8/layout/radial5"/>
    <dgm:cxn modelId="{5F82B2B7-3437-4246-9DB6-7057614788A3}" type="presParOf" srcId="{81A82CAF-9BF9-4AF7-A1A9-9AB6A283D68A}" destId="{061C024C-47A3-4B2D-B27C-5B2FE7EF0F33}" srcOrd="10" destOrd="0" presId="urn:microsoft.com/office/officeart/2005/8/layout/radial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FC2EC-6766-4637-8703-5BEC6F3EC492}">
      <dsp:nvSpPr>
        <dsp:cNvPr id="0" name=""/>
        <dsp:cNvSpPr/>
      </dsp:nvSpPr>
      <dsp:spPr>
        <a:xfrm>
          <a:off x="1289738" y="954192"/>
          <a:ext cx="750382" cy="740146"/>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endParaRPr lang="en-US" sz="600" b="1" kern="1200">
            <a:latin typeface="Arial" panose="020B0604020202020204" pitchFamily="34" charset="0"/>
            <a:cs typeface="Arial" panose="020B0604020202020204" pitchFamily="34" charset="0"/>
          </a:endParaRPr>
        </a:p>
      </dsp:txBody>
      <dsp:txXfrm>
        <a:off x="1399629" y="1062584"/>
        <a:ext cx="530600" cy="523362"/>
      </dsp:txXfrm>
    </dsp:sp>
    <dsp:sp modelId="{3283BE7F-21BB-46FD-B6CA-E733DEFF2AA9}">
      <dsp:nvSpPr>
        <dsp:cNvPr id="0" name=""/>
        <dsp:cNvSpPr/>
      </dsp:nvSpPr>
      <dsp:spPr>
        <a:xfrm rot="16200000">
          <a:off x="1599647" y="702072"/>
          <a:ext cx="130564" cy="244617"/>
        </a:xfrm>
        <a:prstGeom prst="rightArrow">
          <a:avLst>
            <a:gd name="adj1" fmla="val 60000"/>
            <a:gd name="adj2" fmla="val 50000"/>
          </a:avLst>
        </a:prstGeom>
        <a:solidFill>
          <a:srgbClr val="C0020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b="1" kern="1200">
            <a:latin typeface="Arial" panose="020B0604020202020204" pitchFamily="34" charset="0"/>
            <a:cs typeface="Arial" panose="020B0604020202020204" pitchFamily="34" charset="0"/>
          </a:endParaRPr>
        </a:p>
      </dsp:txBody>
      <dsp:txXfrm>
        <a:off x="1619232" y="770580"/>
        <a:ext cx="91395" cy="146771"/>
      </dsp:txXfrm>
    </dsp:sp>
    <dsp:sp modelId="{B986DEB5-0CAB-4563-8544-6178CC2B6F08}">
      <dsp:nvSpPr>
        <dsp:cNvPr id="0" name=""/>
        <dsp:cNvSpPr/>
      </dsp:nvSpPr>
      <dsp:spPr>
        <a:xfrm>
          <a:off x="1305197" y="-11619"/>
          <a:ext cx="719464" cy="719464"/>
        </a:xfrm>
        <a:prstGeom prst="ellipse">
          <a:avLst/>
        </a:prstGeom>
        <a:solidFill>
          <a:schemeClr val="lt1">
            <a:hueOff val="0"/>
            <a:satOff val="0"/>
            <a:lumOff val="0"/>
            <a:alphaOff val="0"/>
          </a:schemeClr>
        </a:solidFill>
        <a:ln w="12700" cap="flat" cmpd="sng" algn="ctr">
          <a:solidFill>
            <a:srgbClr val="45C0A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600" b="1" kern="1200" dirty="0">
              <a:latin typeface="Arial" panose="020B0604020202020204" pitchFamily="34" charset="0"/>
              <a:cs typeface="Arial" panose="020B0604020202020204" pitchFamily="34" charset="0"/>
            </a:rPr>
            <a:t>Education and skills development in HPC/HPDA/AI</a:t>
          </a:r>
        </a:p>
      </dsp:txBody>
      <dsp:txXfrm>
        <a:off x="1410560" y="93744"/>
        <a:ext cx="508738" cy="508738"/>
      </dsp:txXfrm>
    </dsp:sp>
    <dsp:sp modelId="{51F00679-B627-4402-95D4-40E19436C03E}">
      <dsp:nvSpPr>
        <dsp:cNvPr id="0" name=""/>
        <dsp:cNvSpPr/>
      </dsp:nvSpPr>
      <dsp:spPr>
        <a:xfrm rot="20620573">
          <a:off x="2077373" y="1060730"/>
          <a:ext cx="139534" cy="244617"/>
        </a:xfrm>
        <a:prstGeom prst="rightArrow">
          <a:avLst>
            <a:gd name="adj1" fmla="val 60000"/>
            <a:gd name="adj2" fmla="val 50000"/>
          </a:avLst>
        </a:prstGeom>
        <a:solidFill>
          <a:srgbClr val="C0020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b="1" kern="1200">
            <a:latin typeface="Arial" panose="020B0604020202020204" pitchFamily="34" charset="0"/>
            <a:cs typeface="Arial" panose="020B0604020202020204" pitchFamily="34" charset="0"/>
          </a:endParaRPr>
        </a:p>
      </dsp:txBody>
      <dsp:txXfrm>
        <a:off x="2078217" y="1115536"/>
        <a:ext cx="97674" cy="146771"/>
      </dsp:txXfrm>
    </dsp:sp>
    <dsp:sp modelId="{A5C47317-2F99-4EC5-946C-9188F6D0300A}">
      <dsp:nvSpPr>
        <dsp:cNvPr id="0" name=""/>
        <dsp:cNvSpPr/>
      </dsp:nvSpPr>
      <dsp:spPr>
        <a:xfrm>
          <a:off x="2262760" y="684090"/>
          <a:ext cx="719464" cy="719464"/>
        </a:xfrm>
        <a:prstGeom prst="ellipse">
          <a:avLst/>
        </a:prstGeom>
        <a:solidFill>
          <a:schemeClr val="lt1">
            <a:hueOff val="0"/>
            <a:satOff val="0"/>
            <a:lumOff val="0"/>
            <a:alphaOff val="0"/>
          </a:schemeClr>
        </a:solidFill>
        <a:ln w="12700" cap="flat" cmpd="sng" algn="ctr">
          <a:solidFill>
            <a:srgbClr val="45C0A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600" b="1" kern="1200" dirty="0">
              <a:latin typeface="Arial" panose="020B0604020202020204" pitchFamily="34" charset="0"/>
              <a:cs typeface="Arial" panose="020B0604020202020204" pitchFamily="34" charset="0"/>
            </a:rPr>
            <a:t>Services to and Interaction with Industry</a:t>
          </a:r>
        </a:p>
      </dsp:txBody>
      <dsp:txXfrm>
        <a:off x="2368123" y="789453"/>
        <a:ext cx="508738" cy="508738"/>
      </dsp:txXfrm>
    </dsp:sp>
    <dsp:sp modelId="{292DFA19-7946-4F90-9173-8E34B1A9109E}">
      <dsp:nvSpPr>
        <dsp:cNvPr id="0" name=""/>
        <dsp:cNvSpPr/>
      </dsp:nvSpPr>
      <dsp:spPr>
        <a:xfrm rot="3300101">
          <a:off x="1881642" y="1612175"/>
          <a:ext cx="141014" cy="244617"/>
        </a:xfrm>
        <a:prstGeom prst="rightArrow">
          <a:avLst>
            <a:gd name="adj1" fmla="val 60000"/>
            <a:gd name="adj2" fmla="val 50000"/>
          </a:avLst>
        </a:prstGeom>
        <a:solidFill>
          <a:srgbClr val="C0020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b="1" kern="1200">
            <a:latin typeface="Arial" panose="020B0604020202020204" pitchFamily="34" charset="0"/>
            <a:cs typeface="Arial" panose="020B0604020202020204" pitchFamily="34" charset="0"/>
          </a:endParaRPr>
        </a:p>
      </dsp:txBody>
      <dsp:txXfrm>
        <a:off x="1890662" y="1643771"/>
        <a:ext cx="98710" cy="146771"/>
      </dsp:txXfrm>
    </dsp:sp>
    <dsp:sp modelId="{572D525E-9694-4F11-93DB-A73CB9F31C87}">
      <dsp:nvSpPr>
        <dsp:cNvPr id="0" name=""/>
        <dsp:cNvSpPr/>
      </dsp:nvSpPr>
      <dsp:spPr>
        <a:xfrm>
          <a:off x="1847799" y="1782214"/>
          <a:ext cx="817872" cy="774582"/>
        </a:xfrm>
        <a:prstGeom prst="ellipse">
          <a:avLst/>
        </a:prstGeom>
        <a:solidFill>
          <a:schemeClr val="lt1">
            <a:hueOff val="0"/>
            <a:satOff val="0"/>
            <a:lumOff val="0"/>
            <a:alphaOff val="0"/>
          </a:schemeClr>
        </a:solidFill>
        <a:ln w="12700" cap="flat" cmpd="sng" algn="ctr">
          <a:solidFill>
            <a:srgbClr val="45C0A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600" b="1" kern="1200" dirty="0">
              <a:latin typeface="Arial" panose="020B0604020202020204" pitchFamily="34" charset="0"/>
              <a:cs typeface="Arial" panose="020B0604020202020204" pitchFamily="34" charset="0"/>
            </a:rPr>
            <a:t>Services </a:t>
          </a:r>
          <a:r>
            <a:rPr lang="hr-HR" sz="600" b="1" kern="1200" dirty="0">
              <a:latin typeface="Arial" panose="020B0604020202020204" pitchFamily="34" charset="0"/>
              <a:cs typeface="Arial" panose="020B0604020202020204" pitchFamily="34" charset="0"/>
            </a:rPr>
            <a:t>to </a:t>
          </a:r>
          <a:r>
            <a:rPr lang="en-GB" sz="600" b="1" kern="1200" dirty="0">
              <a:latin typeface="Arial" panose="020B0604020202020204" pitchFamily="34" charset="0"/>
              <a:cs typeface="Arial" panose="020B0604020202020204" pitchFamily="34" charset="0"/>
            </a:rPr>
            <a:t>and Interaction with Academia and Public Administration</a:t>
          </a:r>
          <a:endParaRPr lang="en-US" sz="600" b="1" kern="1200" dirty="0">
            <a:latin typeface="Arial" panose="020B0604020202020204" pitchFamily="34" charset="0"/>
            <a:cs typeface="Arial" panose="020B0604020202020204" pitchFamily="34" charset="0"/>
          </a:endParaRPr>
        </a:p>
      </dsp:txBody>
      <dsp:txXfrm>
        <a:off x="1967574" y="1895649"/>
        <a:ext cx="578322" cy="547712"/>
      </dsp:txXfrm>
    </dsp:sp>
    <dsp:sp modelId="{729956D4-F959-41C4-BCAE-F66A6389AA47}">
      <dsp:nvSpPr>
        <dsp:cNvPr id="0" name=""/>
        <dsp:cNvSpPr/>
      </dsp:nvSpPr>
      <dsp:spPr>
        <a:xfrm rot="7499899">
          <a:off x="1288573" y="1625801"/>
          <a:ext cx="159191" cy="244617"/>
        </a:xfrm>
        <a:prstGeom prst="rightArrow">
          <a:avLst>
            <a:gd name="adj1" fmla="val 60000"/>
            <a:gd name="adj2" fmla="val 50000"/>
          </a:avLst>
        </a:prstGeom>
        <a:solidFill>
          <a:srgbClr val="C0020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b="1" kern="1200">
            <a:latin typeface="Arial" panose="020B0604020202020204" pitchFamily="34" charset="0"/>
            <a:cs typeface="Arial" panose="020B0604020202020204" pitchFamily="34" charset="0"/>
          </a:endParaRPr>
        </a:p>
      </dsp:txBody>
      <dsp:txXfrm rot="10800000">
        <a:off x="1326147" y="1655163"/>
        <a:ext cx="111434" cy="146771"/>
      </dsp:txXfrm>
    </dsp:sp>
    <dsp:sp modelId="{A99264EF-4E88-4931-AAEF-EF1D4C50E4F0}">
      <dsp:nvSpPr>
        <dsp:cNvPr id="0" name=""/>
        <dsp:cNvSpPr/>
      </dsp:nvSpPr>
      <dsp:spPr>
        <a:xfrm>
          <a:off x="713391" y="1809773"/>
          <a:ext cx="719464" cy="719464"/>
        </a:xfrm>
        <a:prstGeom prst="ellipse">
          <a:avLst/>
        </a:prstGeom>
        <a:solidFill>
          <a:schemeClr val="lt1">
            <a:hueOff val="0"/>
            <a:satOff val="0"/>
            <a:lumOff val="0"/>
            <a:alphaOff val="0"/>
          </a:schemeClr>
        </a:solidFill>
        <a:ln w="12700" cap="flat" cmpd="sng" algn="ctr">
          <a:solidFill>
            <a:srgbClr val="45C0A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600" b="1" kern="1200" dirty="0">
              <a:latin typeface="Arial" panose="020B0604020202020204" pitchFamily="34" charset="0"/>
              <a:cs typeface="Arial" panose="020B0604020202020204" pitchFamily="34" charset="0"/>
            </a:rPr>
            <a:t>Service Portfolio and Competence Management</a:t>
          </a:r>
          <a:endParaRPr lang="en-US" sz="600" b="1" kern="1200" dirty="0">
            <a:latin typeface="Arial" panose="020B0604020202020204" pitchFamily="34" charset="0"/>
            <a:cs typeface="Arial" panose="020B0604020202020204" pitchFamily="34" charset="0"/>
          </a:endParaRPr>
        </a:p>
      </dsp:txBody>
      <dsp:txXfrm>
        <a:off x="818754" y="1915136"/>
        <a:ext cx="508738" cy="508738"/>
      </dsp:txXfrm>
    </dsp:sp>
    <dsp:sp modelId="{81D618F4-3883-40D1-8094-D247E625C8AF}">
      <dsp:nvSpPr>
        <dsp:cNvPr id="0" name=""/>
        <dsp:cNvSpPr/>
      </dsp:nvSpPr>
      <dsp:spPr>
        <a:xfrm rot="11779427">
          <a:off x="1112950" y="1060730"/>
          <a:ext cx="139534" cy="244617"/>
        </a:xfrm>
        <a:prstGeom prst="rightArrow">
          <a:avLst>
            <a:gd name="adj1" fmla="val 60000"/>
            <a:gd name="adj2" fmla="val 50000"/>
          </a:avLst>
        </a:prstGeom>
        <a:solidFill>
          <a:srgbClr val="C0020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b="1" kern="1200">
            <a:latin typeface="Arial" panose="020B0604020202020204" pitchFamily="34" charset="0"/>
            <a:cs typeface="Arial" panose="020B0604020202020204" pitchFamily="34" charset="0"/>
          </a:endParaRPr>
        </a:p>
      </dsp:txBody>
      <dsp:txXfrm rot="10800000">
        <a:off x="1153966" y="1115536"/>
        <a:ext cx="97674" cy="146771"/>
      </dsp:txXfrm>
    </dsp:sp>
    <dsp:sp modelId="{061C024C-47A3-4B2D-B27C-5B2FE7EF0F33}">
      <dsp:nvSpPr>
        <dsp:cNvPr id="0" name=""/>
        <dsp:cNvSpPr/>
      </dsp:nvSpPr>
      <dsp:spPr>
        <a:xfrm>
          <a:off x="347634" y="684090"/>
          <a:ext cx="719464" cy="719464"/>
        </a:xfrm>
        <a:prstGeom prst="ellipse">
          <a:avLst/>
        </a:prstGeom>
        <a:solidFill>
          <a:schemeClr val="lt1">
            <a:hueOff val="0"/>
            <a:satOff val="0"/>
            <a:lumOff val="0"/>
            <a:alphaOff val="0"/>
          </a:schemeClr>
        </a:solidFill>
        <a:ln w="12700" cap="flat" cmpd="sng" algn="ctr">
          <a:solidFill>
            <a:srgbClr val="45C0A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600" b="1" kern="1200" dirty="0">
              <a:latin typeface="Arial" panose="020B0604020202020204" pitchFamily="34" charset="0"/>
              <a:cs typeface="Arial" panose="020B0604020202020204" pitchFamily="34" charset="0"/>
            </a:rPr>
            <a:t>Collaboration</a:t>
          </a:r>
        </a:p>
      </dsp:txBody>
      <dsp:txXfrm>
        <a:off x="452997" y="789453"/>
        <a:ext cx="508738" cy="508738"/>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hyperlink" Target="http://www.srce.unizg.hr/" TargetMode="External"/><Relationship Id="rId2" Type="http://schemas.openxmlformats.org/officeDocument/2006/relationships/image" Target="../media/image6.png"/><Relationship Id="rId1" Type="http://schemas.openxmlformats.org/officeDocument/2006/relationships/theme" Target="../theme/theme4.xml"/><Relationship Id="rId4" Type="http://schemas.openxmlformats.org/officeDocument/2006/relationships/image" Target="../media/image7.gif"/></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F9853DB-230B-4F3D-B9BF-250411BF9C4B}" type="datetimeFigureOut">
              <a:rPr lang="hr-HR" smtClean="0"/>
              <a:t>2.10.2024.</a:t>
            </a:fld>
            <a:endParaRPr lang="hr-HR"/>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4BA04F5-5F63-4D08-AD88-EB891A182B2F}" type="slidenum">
              <a:rPr lang="hr-HR" smtClean="0"/>
              <a:t>‹#›</a:t>
            </a:fld>
            <a:endParaRPr lang="hr-H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424" y="9029196"/>
            <a:ext cx="685385" cy="270000"/>
          </a:xfrm>
          <a:prstGeom prst="rect">
            <a:avLst/>
          </a:prstGeom>
        </p:spPr>
      </p:pic>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872" y="8948196"/>
            <a:ext cx="1107980" cy="432000"/>
          </a:xfrm>
          <a:prstGeom prst="rect">
            <a:avLst/>
          </a:prstGeom>
        </p:spPr>
      </p:pic>
    </p:spTree>
    <p:extLst>
      <p:ext uri="{BB962C8B-B14F-4D97-AF65-F5344CB8AC3E}">
        <p14:creationId xmlns:p14="http://schemas.microsoft.com/office/powerpoint/2010/main" val="3677741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hyperlink" Target="http://www.srce.unizg.hr/" TargetMode="External"/><Relationship Id="rId2" Type="http://schemas.openxmlformats.org/officeDocument/2006/relationships/image" Target="../media/image6.png"/><Relationship Id="rId1" Type="http://schemas.openxmlformats.org/officeDocument/2006/relationships/theme" Target="../theme/theme3.xml"/><Relationship Id="rId4" Type="http://schemas.openxmlformats.org/officeDocument/2006/relationships/image" Target="../media/image7.gif"/></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DDF9046-B63C-4A32-BE1A-8D8BC0B360B6}" type="datetimeFigureOut">
              <a:rPr lang="hr-HR" smtClean="0"/>
              <a:t>2.10.2024.</a:t>
            </a:fld>
            <a:endParaRPr lang="hr-H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7095B1D-EC5B-426D-9BEA-45F6C2B62C27}" type="slidenum">
              <a:rPr lang="hr-HR" smtClean="0"/>
              <a:t>‹#›</a:t>
            </a:fld>
            <a:endParaRPr lang="hr-H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424" y="9004812"/>
            <a:ext cx="685385" cy="270000"/>
          </a:xfrm>
          <a:prstGeom prst="rect">
            <a:avLst/>
          </a:prstGeom>
        </p:spPr>
      </p:pic>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872" y="8923812"/>
            <a:ext cx="1107980" cy="432000"/>
          </a:xfrm>
          <a:prstGeom prst="rect">
            <a:avLst/>
          </a:prstGeom>
        </p:spPr>
      </p:pic>
    </p:spTree>
    <p:extLst>
      <p:ext uri="{BB962C8B-B14F-4D97-AF65-F5344CB8AC3E}">
        <p14:creationId xmlns:p14="http://schemas.microsoft.com/office/powerpoint/2010/main" val="182036545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57095B1D-EC5B-426D-9BEA-45F6C2B62C27}" type="slidenum">
              <a:rPr lang="hr-HR" smtClean="0"/>
              <a:t>1</a:t>
            </a:fld>
            <a:endParaRPr lang="hr-HR"/>
          </a:p>
        </p:txBody>
      </p:sp>
    </p:spTree>
    <p:extLst>
      <p:ext uri="{BB962C8B-B14F-4D97-AF65-F5344CB8AC3E}">
        <p14:creationId xmlns:p14="http://schemas.microsoft.com/office/powerpoint/2010/main" val="300394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095B1D-EC5B-426D-9BEA-45F6C2B62C27}" type="slidenum">
              <a:rPr lang="hr-HR" smtClean="0"/>
              <a:t>4</a:t>
            </a:fld>
            <a:endParaRPr lang="hr-HR"/>
          </a:p>
        </p:txBody>
      </p:sp>
    </p:spTree>
    <p:extLst>
      <p:ext uri="{BB962C8B-B14F-4D97-AF65-F5344CB8AC3E}">
        <p14:creationId xmlns:p14="http://schemas.microsoft.com/office/powerpoint/2010/main" val="1430749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095B1D-EC5B-426D-9BEA-45F6C2B62C27}" type="slidenum">
              <a:rPr lang="hr-HR" smtClean="0"/>
              <a:t>5</a:t>
            </a:fld>
            <a:endParaRPr lang="hr-HR"/>
          </a:p>
        </p:txBody>
      </p:sp>
    </p:spTree>
    <p:extLst>
      <p:ext uri="{BB962C8B-B14F-4D97-AF65-F5344CB8AC3E}">
        <p14:creationId xmlns:p14="http://schemas.microsoft.com/office/powerpoint/2010/main" val="2987547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57095B1D-EC5B-426D-9BEA-45F6C2B62C27}" type="slidenum">
              <a:rPr lang="hr-HR" smtClean="0"/>
              <a:t>7</a:t>
            </a:fld>
            <a:endParaRPr lang="hr-HR"/>
          </a:p>
        </p:txBody>
      </p:sp>
    </p:spTree>
    <p:extLst>
      <p:ext uri="{BB962C8B-B14F-4D97-AF65-F5344CB8AC3E}">
        <p14:creationId xmlns:p14="http://schemas.microsoft.com/office/powerpoint/2010/main" val="3168164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R" dirty="0"/>
          </a:p>
        </p:txBody>
      </p:sp>
      <p:sp>
        <p:nvSpPr>
          <p:cNvPr id="4" name="Slide Number Placeholder 3"/>
          <p:cNvSpPr>
            <a:spLocks noGrp="1"/>
          </p:cNvSpPr>
          <p:nvPr>
            <p:ph type="sldNum" sz="quarter" idx="5"/>
          </p:nvPr>
        </p:nvSpPr>
        <p:spPr/>
        <p:txBody>
          <a:bodyPr/>
          <a:lstStyle/>
          <a:p>
            <a:fld id="{57095B1D-EC5B-426D-9BEA-45F6C2B62C27}" type="slidenum">
              <a:rPr lang="hr-HR" smtClean="0"/>
              <a:t>9</a:t>
            </a:fld>
            <a:endParaRPr lang="hr-HR"/>
          </a:p>
        </p:txBody>
      </p:sp>
    </p:spTree>
    <p:extLst>
      <p:ext uri="{BB962C8B-B14F-4D97-AF65-F5344CB8AC3E}">
        <p14:creationId xmlns:p14="http://schemas.microsoft.com/office/powerpoint/2010/main" val="1325240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hyperlink" Target="http://www.srce.unizg.hr/oa-and-oer" TargetMode="External"/><Relationship Id="rId4" Type="http://schemas.openxmlformats.org/officeDocument/2006/relationships/hyperlink" Target="http://www.srce.unizg.hr/en"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datni naslovni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353A74F-4DD0-138A-975C-5030F8A829F8}"/>
              </a:ext>
            </a:extLst>
          </p:cNvPr>
          <p:cNvSpPr>
            <a:spLocks noGrp="1"/>
          </p:cNvSpPr>
          <p:nvPr>
            <p:ph type="ctrTitle"/>
          </p:nvPr>
        </p:nvSpPr>
        <p:spPr>
          <a:xfrm>
            <a:off x="2000250" y="1947513"/>
            <a:ext cx="5143500" cy="542415"/>
          </a:xfrm>
        </p:spPr>
        <p:txBody>
          <a:bodyPr anchor="b">
            <a:normAutofit/>
          </a:bodyPr>
          <a:lstStyle>
            <a:lvl1pPr algn="ctr">
              <a:defRPr sz="2300">
                <a:solidFill>
                  <a:schemeClr val="tx1">
                    <a:lumMod val="95000"/>
                    <a:lumOff val="5000"/>
                  </a:schemeClr>
                </a:solidFill>
              </a:defRPr>
            </a:lvl1pPr>
          </a:lstStyle>
          <a:p>
            <a:r>
              <a:rPr lang="en-US" dirty="0"/>
              <a:t>Click to edit Master title style</a:t>
            </a:r>
            <a:endParaRPr lang="hr-HR" dirty="0"/>
          </a:p>
        </p:txBody>
      </p:sp>
      <p:sp>
        <p:nvSpPr>
          <p:cNvPr id="7" name="Subtitle 2">
            <a:extLst>
              <a:ext uri="{FF2B5EF4-FFF2-40B4-BE49-F238E27FC236}">
                <a16:creationId xmlns:a16="http://schemas.microsoft.com/office/drawing/2014/main" id="{D25F8E03-8A89-5F11-2482-9205EF7B53AE}"/>
              </a:ext>
            </a:extLst>
          </p:cNvPr>
          <p:cNvSpPr>
            <a:spLocks noGrp="1"/>
          </p:cNvSpPr>
          <p:nvPr>
            <p:ph type="subTitle" idx="1"/>
          </p:nvPr>
        </p:nvSpPr>
        <p:spPr>
          <a:xfrm>
            <a:off x="2000250" y="2732813"/>
            <a:ext cx="5143500" cy="1241822"/>
          </a:xfrm>
        </p:spPr>
        <p:txBody>
          <a:bodyPr>
            <a:noAutofit/>
          </a:bodyPr>
          <a:lstStyle>
            <a:lvl1pPr marL="0" indent="0" algn="ctr">
              <a:buNone/>
              <a:defRPr sz="1400"/>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dirty="0"/>
              <a:t>Click to edit Master subtitle style</a:t>
            </a:r>
            <a:endParaRPr lang="hr-HR" dirty="0"/>
          </a:p>
        </p:txBody>
      </p:sp>
      <p:cxnSp>
        <p:nvCxnSpPr>
          <p:cNvPr id="9" name="Straight Connector 8">
            <a:extLst>
              <a:ext uri="{FF2B5EF4-FFF2-40B4-BE49-F238E27FC236}">
                <a16:creationId xmlns:a16="http://schemas.microsoft.com/office/drawing/2014/main" id="{59F21C0B-EC09-4837-B2A6-D55A3986B074}"/>
              </a:ext>
            </a:extLst>
          </p:cNvPr>
          <p:cNvCxnSpPr>
            <a:cxnSpLocks/>
          </p:cNvCxnSpPr>
          <p:nvPr userDrawn="1"/>
        </p:nvCxnSpPr>
        <p:spPr>
          <a:xfrm>
            <a:off x="1615381" y="2611370"/>
            <a:ext cx="5915025" cy="0"/>
          </a:xfrm>
          <a:prstGeom prst="line">
            <a:avLst/>
          </a:prstGeom>
        </p:spPr>
        <p:style>
          <a:lnRef idx="1">
            <a:schemeClr val="accent2"/>
          </a:lnRef>
          <a:fillRef idx="0">
            <a:schemeClr val="accent2"/>
          </a:fillRef>
          <a:effectRef idx="0">
            <a:schemeClr val="accent2"/>
          </a:effectRef>
          <a:fontRef idx="minor">
            <a:schemeClr val="tx1"/>
          </a:fontRef>
        </p:style>
      </p:cxnSp>
      <p:sp>
        <p:nvSpPr>
          <p:cNvPr id="2" name="Date Placeholder 1">
            <a:extLst>
              <a:ext uri="{FF2B5EF4-FFF2-40B4-BE49-F238E27FC236}">
                <a16:creationId xmlns:a16="http://schemas.microsoft.com/office/drawing/2014/main" id="{4AE1203A-8389-4407-B8F7-C973881A81A2}"/>
              </a:ext>
            </a:extLst>
          </p:cNvPr>
          <p:cNvSpPr>
            <a:spLocks noGrp="1"/>
          </p:cNvSpPr>
          <p:nvPr>
            <p:ph type="dt" sz="half" idx="10"/>
          </p:nvPr>
        </p:nvSpPr>
        <p:spPr/>
        <p:txBody>
          <a:bodyPr/>
          <a:lstStyle/>
          <a:p>
            <a:r>
              <a:rPr lang="hr-HR"/>
              <a:t>DATUM</a:t>
            </a:r>
            <a:endParaRPr lang="hr-HR" dirty="0"/>
          </a:p>
        </p:txBody>
      </p:sp>
      <p:sp>
        <p:nvSpPr>
          <p:cNvPr id="3" name="Footer Placeholder 2">
            <a:extLst>
              <a:ext uri="{FF2B5EF4-FFF2-40B4-BE49-F238E27FC236}">
                <a16:creationId xmlns:a16="http://schemas.microsoft.com/office/drawing/2014/main" id="{F6BDA643-4B17-4449-8A42-ABBA6F7B0398}"/>
              </a:ext>
            </a:extLst>
          </p:cNvPr>
          <p:cNvSpPr>
            <a:spLocks noGrp="1"/>
          </p:cNvSpPr>
          <p:nvPr>
            <p:ph type="ftr" sz="quarter" idx="11"/>
          </p:nvPr>
        </p:nvSpPr>
        <p:spPr/>
        <p:txBody>
          <a:bodyPr/>
          <a:lstStyle/>
          <a:p>
            <a:r>
              <a:rPr lang="hr-HR"/>
              <a:t>NAZIV DOGAĐANJA</a:t>
            </a:r>
            <a:endParaRPr lang="hr-HR" dirty="0"/>
          </a:p>
        </p:txBody>
      </p:sp>
    </p:spTree>
    <p:extLst>
      <p:ext uri="{BB962C8B-B14F-4D97-AF65-F5344CB8AC3E}">
        <p14:creationId xmlns:p14="http://schemas.microsoft.com/office/powerpoint/2010/main" val="1271158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1" y="273847"/>
            <a:ext cx="7886700" cy="994172"/>
          </a:xfrm>
          <a:prstGeom prst="rect">
            <a:avLst/>
          </a:prstGeom>
        </p:spPr>
        <p:txBody>
          <a:bodyPr/>
          <a:lstStyle/>
          <a:p>
            <a:r>
              <a:rPr lang="en-US" dirty="0"/>
              <a:t>Click to edit Master title style</a:t>
            </a:r>
            <a:endParaRPr lang="hr-HR" dirty="0"/>
          </a:p>
        </p:txBody>
      </p:sp>
      <p:sp>
        <p:nvSpPr>
          <p:cNvPr id="3" name="Vertical Text Placeholder 2"/>
          <p:cNvSpPr>
            <a:spLocks noGrp="1"/>
          </p:cNvSpPr>
          <p:nvPr>
            <p:ph type="body" orient="vert" idx="1"/>
          </p:nvPr>
        </p:nvSpPr>
        <p:spPr>
          <a:xfrm>
            <a:off x="628651"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cxnSp>
        <p:nvCxnSpPr>
          <p:cNvPr id="7" name="Straight Connector 6">
            <a:extLst>
              <a:ext uri="{FF2B5EF4-FFF2-40B4-BE49-F238E27FC236}">
                <a16:creationId xmlns:a16="http://schemas.microsoft.com/office/drawing/2014/main" id="{BA4C00A3-8776-D597-837E-E5B8F56EAE41}"/>
              </a:ext>
            </a:extLst>
          </p:cNvPr>
          <p:cNvCxnSpPr>
            <a:cxnSpLocks/>
          </p:cNvCxnSpPr>
          <p:nvPr userDrawn="1"/>
        </p:nvCxnSpPr>
        <p:spPr>
          <a:xfrm>
            <a:off x="472381" y="1103811"/>
            <a:ext cx="8235521" cy="0"/>
          </a:xfrm>
          <a:prstGeom prst="line">
            <a:avLst/>
          </a:prstGeom>
        </p:spPr>
        <p:style>
          <a:lnRef idx="1">
            <a:schemeClr val="accent2"/>
          </a:lnRef>
          <a:fillRef idx="0">
            <a:schemeClr val="accent2"/>
          </a:fillRef>
          <a:effectRef idx="0">
            <a:schemeClr val="accent2"/>
          </a:effectRef>
          <a:fontRef idx="minor">
            <a:schemeClr val="tx1"/>
          </a:fontRef>
        </p:style>
      </p:cxnSp>
      <p:sp>
        <p:nvSpPr>
          <p:cNvPr id="4" name="Date Placeholder 3">
            <a:extLst>
              <a:ext uri="{FF2B5EF4-FFF2-40B4-BE49-F238E27FC236}">
                <a16:creationId xmlns:a16="http://schemas.microsoft.com/office/drawing/2014/main" id="{3CC785A2-60CD-4785-8FA6-1BD90F012301}"/>
              </a:ext>
            </a:extLst>
          </p:cNvPr>
          <p:cNvSpPr>
            <a:spLocks noGrp="1"/>
          </p:cNvSpPr>
          <p:nvPr>
            <p:ph type="dt" sz="half" idx="10"/>
          </p:nvPr>
        </p:nvSpPr>
        <p:spPr/>
        <p:txBody>
          <a:bodyPr/>
          <a:lstStyle/>
          <a:p>
            <a:r>
              <a:rPr lang="hr-HR"/>
              <a:t>DATUM</a:t>
            </a:r>
            <a:endParaRPr lang="hr-HR" dirty="0"/>
          </a:p>
        </p:txBody>
      </p:sp>
      <p:sp>
        <p:nvSpPr>
          <p:cNvPr id="5" name="Footer Placeholder 4">
            <a:extLst>
              <a:ext uri="{FF2B5EF4-FFF2-40B4-BE49-F238E27FC236}">
                <a16:creationId xmlns:a16="http://schemas.microsoft.com/office/drawing/2014/main" id="{83CB1CB3-FDEA-4387-B192-3D7AC74CCDD5}"/>
              </a:ext>
            </a:extLst>
          </p:cNvPr>
          <p:cNvSpPr>
            <a:spLocks noGrp="1"/>
          </p:cNvSpPr>
          <p:nvPr>
            <p:ph type="ftr" sz="quarter" idx="11"/>
          </p:nvPr>
        </p:nvSpPr>
        <p:spPr/>
        <p:txBody>
          <a:bodyPr/>
          <a:lstStyle/>
          <a:p>
            <a:r>
              <a:rPr lang="hr-HR"/>
              <a:t>NAZIV DOGAĐANJA</a:t>
            </a:r>
            <a:endParaRPr lang="hr-HR" dirty="0"/>
          </a:p>
        </p:txBody>
      </p:sp>
    </p:spTree>
    <p:extLst>
      <p:ext uri="{BB962C8B-B14F-4D97-AF65-F5344CB8AC3E}">
        <p14:creationId xmlns:p14="http://schemas.microsoft.com/office/powerpoint/2010/main" val="708027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273846"/>
            <a:ext cx="1971675" cy="4358879"/>
          </a:xfrm>
          <a:prstGeom prst="rect">
            <a:avLst/>
          </a:prstGeo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628652" y="273846"/>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id="{A3866D38-F5E1-4834-996C-9E6C2D03DC1D}"/>
              </a:ext>
            </a:extLst>
          </p:cNvPr>
          <p:cNvSpPr>
            <a:spLocks noGrp="1"/>
          </p:cNvSpPr>
          <p:nvPr>
            <p:ph type="dt" sz="half" idx="10"/>
          </p:nvPr>
        </p:nvSpPr>
        <p:spPr/>
        <p:txBody>
          <a:bodyPr/>
          <a:lstStyle/>
          <a:p>
            <a:r>
              <a:rPr lang="hr-HR"/>
              <a:t>DATUM</a:t>
            </a:r>
            <a:endParaRPr lang="hr-HR" dirty="0"/>
          </a:p>
        </p:txBody>
      </p:sp>
      <p:sp>
        <p:nvSpPr>
          <p:cNvPr id="5" name="Footer Placeholder 4">
            <a:extLst>
              <a:ext uri="{FF2B5EF4-FFF2-40B4-BE49-F238E27FC236}">
                <a16:creationId xmlns:a16="http://schemas.microsoft.com/office/drawing/2014/main" id="{A8E443C5-0692-426F-854E-A39EE0A636E1}"/>
              </a:ext>
            </a:extLst>
          </p:cNvPr>
          <p:cNvSpPr>
            <a:spLocks noGrp="1"/>
          </p:cNvSpPr>
          <p:nvPr>
            <p:ph type="ftr" sz="quarter" idx="11"/>
          </p:nvPr>
        </p:nvSpPr>
        <p:spPr/>
        <p:txBody>
          <a:bodyPr/>
          <a:lstStyle/>
          <a:p>
            <a:r>
              <a:rPr lang="hr-HR"/>
              <a:t>NAZIV DOGAĐANJA</a:t>
            </a:r>
            <a:endParaRPr lang="hr-HR" dirty="0"/>
          </a:p>
        </p:txBody>
      </p:sp>
    </p:spTree>
    <p:extLst>
      <p:ext uri="{BB962C8B-B14F-4D97-AF65-F5344CB8AC3E}">
        <p14:creationId xmlns:p14="http://schemas.microsoft.com/office/powerpoint/2010/main" val="2173217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aslovni slaj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3C1675-8FC3-4A2D-BB5A-64B1C52FA45F}"/>
              </a:ext>
            </a:extLst>
          </p:cNvPr>
          <p:cNvSpPr>
            <a:spLocks noGrp="1"/>
          </p:cNvSpPr>
          <p:nvPr>
            <p:ph type="dt" sz="half" idx="10"/>
          </p:nvPr>
        </p:nvSpPr>
        <p:spPr/>
        <p:txBody>
          <a:bodyPr/>
          <a:lstStyle/>
          <a:p>
            <a:r>
              <a:rPr lang="hr-HR"/>
              <a:t>DATUM</a:t>
            </a:r>
            <a:endParaRPr lang="hr-HR" dirty="0"/>
          </a:p>
        </p:txBody>
      </p:sp>
      <p:sp>
        <p:nvSpPr>
          <p:cNvPr id="3" name="Footer Placeholder 2">
            <a:extLst>
              <a:ext uri="{FF2B5EF4-FFF2-40B4-BE49-F238E27FC236}">
                <a16:creationId xmlns:a16="http://schemas.microsoft.com/office/drawing/2014/main" id="{B4C66B9C-E889-42E1-B13D-98B5708B86CF}"/>
              </a:ext>
            </a:extLst>
          </p:cNvPr>
          <p:cNvSpPr>
            <a:spLocks noGrp="1"/>
          </p:cNvSpPr>
          <p:nvPr>
            <p:ph type="ftr" sz="quarter" idx="11"/>
          </p:nvPr>
        </p:nvSpPr>
        <p:spPr/>
        <p:txBody>
          <a:bodyPr/>
          <a:lstStyle/>
          <a:p>
            <a:r>
              <a:rPr lang="hr-HR"/>
              <a:t>NAZIV DOGAĐANJA</a:t>
            </a:r>
            <a:endParaRPr lang="hr-HR" dirty="0"/>
          </a:p>
        </p:txBody>
      </p:sp>
    </p:spTree>
    <p:extLst>
      <p:ext uri="{BB962C8B-B14F-4D97-AF65-F5344CB8AC3E}">
        <p14:creationId xmlns:p14="http://schemas.microsoft.com/office/powerpoint/2010/main" val="1548652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Zadnji slaj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ctrTitle"/>
          </p:nvPr>
        </p:nvSpPr>
        <p:spPr>
          <a:xfrm>
            <a:off x="1143000" y="372914"/>
            <a:ext cx="6858000" cy="1376581"/>
          </a:xfrm>
          <a:prstGeom prst="rect">
            <a:avLst/>
          </a:prstGeom>
        </p:spPr>
        <p:txBody>
          <a:bodyPr anchor="b">
            <a:normAutofit/>
          </a:bodyPr>
          <a:lstStyle>
            <a:lvl1pPr algn="ctr">
              <a:defRPr sz="2300" baseline="0">
                <a:solidFill>
                  <a:schemeClr val="tx1">
                    <a:lumMod val="95000"/>
                    <a:lumOff val="5000"/>
                  </a:schemeClr>
                </a:solidFill>
              </a:defRPr>
            </a:lvl1pPr>
          </a:lstStyle>
          <a:p>
            <a:r>
              <a:rPr lang="en-US" dirty="0"/>
              <a:t>Click to edit Master title style</a:t>
            </a:r>
            <a:endParaRPr lang="hr-HR" dirty="0"/>
          </a:p>
        </p:txBody>
      </p:sp>
      <p:sp>
        <p:nvSpPr>
          <p:cNvPr id="14" name="Subtitle 2"/>
          <p:cNvSpPr>
            <a:spLocks noGrp="1"/>
          </p:cNvSpPr>
          <p:nvPr>
            <p:ph type="subTitle" idx="1"/>
          </p:nvPr>
        </p:nvSpPr>
        <p:spPr>
          <a:xfrm>
            <a:off x="1143000" y="1959747"/>
            <a:ext cx="6858000" cy="759391"/>
          </a:xfrm>
          <a:prstGeom prst="rect">
            <a:avLst/>
          </a:prstGeom>
        </p:spPr>
        <p:txBody>
          <a:bodyPr>
            <a:normAutofit/>
          </a:bodyPr>
          <a:lstStyle>
            <a:lvl1pPr marL="0" indent="0" algn="ctr">
              <a:buNone/>
              <a:defRPr sz="1400"/>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dirty="0"/>
              <a:t>Click to edit Master subtitle style</a:t>
            </a:r>
            <a:endParaRPr lang="hr-HR" dirty="0"/>
          </a:p>
        </p:txBody>
      </p:sp>
      <p:sp>
        <p:nvSpPr>
          <p:cNvPr id="3" name="Date Placeholder 2">
            <a:extLst>
              <a:ext uri="{FF2B5EF4-FFF2-40B4-BE49-F238E27FC236}">
                <a16:creationId xmlns:a16="http://schemas.microsoft.com/office/drawing/2014/main" id="{41407D68-00C3-4736-A054-845F5D7EB2F0}"/>
              </a:ext>
            </a:extLst>
          </p:cNvPr>
          <p:cNvSpPr>
            <a:spLocks noGrp="1"/>
          </p:cNvSpPr>
          <p:nvPr>
            <p:ph type="dt" sz="half" idx="10"/>
          </p:nvPr>
        </p:nvSpPr>
        <p:spPr/>
        <p:txBody>
          <a:bodyPr/>
          <a:lstStyle/>
          <a:p>
            <a:r>
              <a:rPr lang="hr-HR"/>
              <a:t>DATUM</a:t>
            </a:r>
            <a:endParaRPr lang="hr-HR" dirty="0"/>
          </a:p>
        </p:txBody>
      </p:sp>
      <p:sp>
        <p:nvSpPr>
          <p:cNvPr id="4" name="Footer Placeholder 3">
            <a:extLst>
              <a:ext uri="{FF2B5EF4-FFF2-40B4-BE49-F238E27FC236}">
                <a16:creationId xmlns:a16="http://schemas.microsoft.com/office/drawing/2014/main" id="{89DF94DF-CEB0-493E-9D2A-9FF48581FD10}"/>
              </a:ext>
            </a:extLst>
          </p:cNvPr>
          <p:cNvSpPr>
            <a:spLocks noGrp="1"/>
          </p:cNvSpPr>
          <p:nvPr>
            <p:ph type="ftr" sz="quarter" idx="11"/>
          </p:nvPr>
        </p:nvSpPr>
        <p:spPr/>
        <p:txBody>
          <a:bodyPr/>
          <a:lstStyle/>
          <a:p>
            <a:r>
              <a:rPr lang="hr-HR"/>
              <a:t>NAZIV DOGAĐANJA</a:t>
            </a:r>
            <a:endParaRPr lang="hr-HR" dirty="0"/>
          </a:p>
        </p:txBody>
      </p:sp>
      <p:sp>
        <p:nvSpPr>
          <p:cNvPr id="31" name="TextBox 30"/>
          <p:cNvSpPr txBox="1"/>
          <p:nvPr userDrawn="1"/>
        </p:nvSpPr>
        <p:spPr>
          <a:xfrm>
            <a:off x="5691289" y="2939603"/>
            <a:ext cx="2700000" cy="430887"/>
          </a:xfrm>
          <a:prstGeom prst="rect">
            <a:avLst/>
          </a:prstGeom>
          <a:noFill/>
        </p:spPr>
        <p:txBody>
          <a:bodyPr wrap="square" lIns="0" tIns="0" rIns="0" bIns="0" rtlCol="0">
            <a:spAutoFit/>
          </a:bodyPr>
          <a:lstStyle/>
          <a:p>
            <a:pPr algn="just"/>
            <a:r>
              <a:rPr lang="hr-HR" sz="700" b="0" kern="1200" dirty="0">
                <a:solidFill>
                  <a:schemeClr val="tx1"/>
                </a:solidFill>
                <a:effectLst/>
                <a:latin typeface="Arial" panose="020B0604020202020204" pitchFamily="34" charset="0"/>
                <a:ea typeface="+mn-ea"/>
                <a:cs typeface="Arial" panose="020B0604020202020204" pitchFamily="34" charset="0"/>
              </a:rPr>
              <a:t>A</a:t>
            </a:r>
            <a:r>
              <a:rPr lang="en-US" sz="700" b="0" kern="1200" dirty="0" err="1">
                <a:solidFill>
                  <a:schemeClr val="tx1"/>
                </a:solidFill>
                <a:effectLst/>
                <a:latin typeface="Arial" panose="020B0604020202020204" pitchFamily="34" charset="0"/>
                <a:ea typeface="+mn-ea"/>
                <a:cs typeface="Arial" panose="020B0604020202020204" pitchFamily="34" charset="0"/>
              </a:rPr>
              <a:t>ccording</a:t>
            </a:r>
            <a:r>
              <a:rPr lang="en-US" sz="700" b="0" kern="1200" dirty="0">
                <a:solidFill>
                  <a:schemeClr val="tx1"/>
                </a:solidFill>
                <a:effectLst/>
                <a:latin typeface="Arial" panose="020B0604020202020204" pitchFamily="34" charset="0"/>
                <a:ea typeface="+mn-ea"/>
                <a:cs typeface="Arial" panose="020B0604020202020204" pitchFamily="34" charset="0"/>
              </a:rPr>
              <a:t> to the Open Access Policy,</a:t>
            </a:r>
            <a:r>
              <a:rPr lang="hr-HR" sz="700" b="0" kern="1200" dirty="0">
                <a:solidFill>
                  <a:schemeClr val="tx1"/>
                </a:solidFill>
                <a:effectLst/>
                <a:latin typeface="Arial" panose="020B0604020202020204" pitchFamily="34" charset="0"/>
                <a:ea typeface="+mn-ea"/>
                <a:cs typeface="Arial" panose="020B0604020202020204" pitchFamily="34" charset="0"/>
              </a:rPr>
              <a:t> Srce ensures that </a:t>
            </a:r>
            <a:r>
              <a:rPr lang="en-US" sz="700" b="0" kern="1200" dirty="0">
                <a:solidFill>
                  <a:schemeClr val="tx1"/>
                </a:solidFill>
                <a:effectLst/>
                <a:latin typeface="Arial" panose="020B0604020202020204" pitchFamily="34" charset="0"/>
                <a:ea typeface="+mn-ea"/>
                <a:cs typeface="Arial" panose="020B0604020202020204" pitchFamily="34" charset="0"/>
              </a:rPr>
              <a:t>all research data made by </a:t>
            </a:r>
            <a:r>
              <a:rPr lang="en-US" sz="700" b="0" kern="1200" dirty="0" err="1">
                <a:solidFill>
                  <a:schemeClr val="tx1"/>
                </a:solidFill>
                <a:effectLst/>
                <a:latin typeface="Arial" panose="020B0604020202020204" pitchFamily="34" charset="0"/>
                <a:ea typeface="+mn-ea"/>
                <a:cs typeface="Arial" panose="020B0604020202020204" pitchFamily="34" charset="0"/>
              </a:rPr>
              <a:t>Srce</a:t>
            </a:r>
            <a:r>
              <a:rPr lang="en-US" sz="700" b="0" kern="1200" dirty="0">
                <a:solidFill>
                  <a:schemeClr val="tx1"/>
                </a:solidFill>
                <a:effectLst/>
                <a:latin typeface="Arial" panose="020B0604020202020204" pitchFamily="34" charset="0"/>
                <a:ea typeface="+mn-ea"/>
                <a:cs typeface="Arial" panose="020B0604020202020204" pitchFamily="34" charset="0"/>
              </a:rPr>
              <a:t> is accessible and free to use by the general public, especially educational and professional information and content derived from the actions and work of </a:t>
            </a:r>
            <a:r>
              <a:rPr lang="en-US" sz="700" b="0" kern="1200" dirty="0" err="1">
                <a:solidFill>
                  <a:schemeClr val="tx1"/>
                </a:solidFill>
                <a:effectLst/>
                <a:latin typeface="Arial" panose="020B0604020202020204" pitchFamily="34" charset="0"/>
                <a:ea typeface="+mn-ea"/>
                <a:cs typeface="Arial" panose="020B0604020202020204" pitchFamily="34" charset="0"/>
              </a:rPr>
              <a:t>Srce</a:t>
            </a:r>
            <a:r>
              <a:rPr lang="en-US" sz="700" b="0" kern="1200" dirty="0">
                <a:solidFill>
                  <a:schemeClr val="tx1"/>
                </a:solidFill>
                <a:effectLst/>
                <a:latin typeface="Arial" panose="020B0604020202020204" pitchFamily="34" charset="0"/>
                <a:ea typeface="+mn-ea"/>
                <a:cs typeface="Arial" panose="020B0604020202020204" pitchFamily="34" charset="0"/>
              </a:rPr>
              <a:t>.</a:t>
            </a:r>
            <a:endParaRPr lang="hr-HR" sz="700" b="0" kern="1200" dirty="0">
              <a:solidFill>
                <a:srgbClr val="CC3C00"/>
              </a:solidFill>
              <a:effectLst/>
              <a:latin typeface="Arial" panose="020B0604020202020204" pitchFamily="34" charset="0"/>
              <a:ea typeface="+mn-ea"/>
              <a:cs typeface="Arial" panose="020B0604020202020204" pitchFamily="34" charset="0"/>
            </a:endParaRPr>
          </a:p>
        </p:txBody>
      </p:sp>
      <p:pic>
        <p:nvPicPr>
          <p:cNvPr id="32" name="Picture 3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85078" y="4035669"/>
            <a:ext cx="712422" cy="281522"/>
          </a:xfrm>
          <a:prstGeom prst="rect">
            <a:avLst/>
          </a:prstGeom>
        </p:spPr>
      </p:pic>
      <p:sp>
        <p:nvSpPr>
          <p:cNvPr id="33" name="TextBox 32"/>
          <p:cNvSpPr txBox="1"/>
          <p:nvPr userDrawn="1"/>
        </p:nvSpPr>
        <p:spPr>
          <a:xfrm>
            <a:off x="2392205" y="2939603"/>
            <a:ext cx="2837964" cy="215444"/>
          </a:xfrm>
          <a:prstGeom prst="rect">
            <a:avLst/>
          </a:prstGeom>
          <a:noFill/>
        </p:spPr>
        <p:txBody>
          <a:bodyPr wrap="square" lIns="0" tIns="0" rIns="0" bIns="0" rtlCol="0">
            <a:spAutoFit/>
          </a:bodyPr>
          <a:lstStyle/>
          <a:p>
            <a:pPr algn="just"/>
            <a:r>
              <a:rPr lang="en-US" sz="700" b="0" kern="1200" dirty="0">
                <a:solidFill>
                  <a:schemeClr val="tx1"/>
                </a:solidFill>
                <a:effectLst/>
                <a:latin typeface="Arial" panose="020B0604020202020204" pitchFamily="34" charset="0"/>
                <a:ea typeface="+mn-ea"/>
                <a:cs typeface="Arial" panose="020B0604020202020204" pitchFamily="34" charset="0"/>
              </a:rPr>
              <a:t>This material is available under the Creative</a:t>
            </a:r>
            <a:r>
              <a:rPr lang="hr-HR" sz="700" b="0" kern="1200" dirty="0">
                <a:solidFill>
                  <a:schemeClr val="tx1"/>
                </a:solidFill>
                <a:effectLst/>
                <a:latin typeface="Arial" panose="020B0604020202020204" pitchFamily="34" charset="0"/>
                <a:ea typeface="+mn-ea"/>
                <a:cs typeface="Arial" panose="020B0604020202020204" pitchFamily="34" charset="0"/>
              </a:rPr>
              <a:t> </a:t>
            </a:r>
            <a:r>
              <a:rPr lang="en-US" sz="700" b="0" kern="1200" dirty="0">
                <a:solidFill>
                  <a:schemeClr val="tx1"/>
                </a:solidFill>
                <a:effectLst/>
                <a:latin typeface="Arial" panose="020B0604020202020204" pitchFamily="34" charset="0"/>
                <a:ea typeface="+mn-ea"/>
                <a:cs typeface="Arial" panose="020B0604020202020204" pitchFamily="34" charset="0"/>
              </a:rPr>
              <a:t>Commons License </a:t>
            </a:r>
            <a:r>
              <a:rPr lang="en-US" sz="700" b="0" i="1" kern="1200" dirty="0">
                <a:solidFill>
                  <a:schemeClr val="tx1"/>
                </a:solidFill>
                <a:effectLst/>
                <a:latin typeface="Arial" panose="020B0604020202020204" pitchFamily="34" charset="0"/>
                <a:ea typeface="+mn-ea"/>
                <a:cs typeface="Arial" panose="020B0604020202020204" pitchFamily="34" charset="0"/>
              </a:rPr>
              <a:t>Attribution </a:t>
            </a:r>
            <a:r>
              <a:rPr lang="en-US" sz="700" b="0" i="0" kern="1200" dirty="0">
                <a:solidFill>
                  <a:schemeClr val="tx1"/>
                </a:solidFill>
                <a:effectLst/>
                <a:latin typeface="Arial" panose="020B0604020202020204" pitchFamily="34" charset="0"/>
                <a:ea typeface="+mn-ea"/>
                <a:cs typeface="Arial" panose="020B0604020202020204" pitchFamily="34" charset="0"/>
              </a:rPr>
              <a:t>4.0 International</a:t>
            </a:r>
            <a:r>
              <a:rPr lang="en-US" sz="700" b="0" kern="1200" dirty="0">
                <a:solidFill>
                  <a:schemeClr val="tx1"/>
                </a:solidFill>
                <a:effectLst/>
                <a:latin typeface="Arial" panose="020B0604020202020204" pitchFamily="34" charset="0"/>
                <a:ea typeface="+mn-ea"/>
                <a:cs typeface="Arial" panose="020B0604020202020204" pitchFamily="34" charset="0"/>
              </a:rPr>
              <a:t>.</a:t>
            </a:r>
            <a:endParaRPr lang="hr-HR" sz="700" b="1" u="none" kern="1200" dirty="0">
              <a:solidFill>
                <a:srgbClr val="CC3C00"/>
              </a:solidFill>
              <a:effectLst/>
              <a:latin typeface="Arial" panose="020B0604020202020204" pitchFamily="34" charset="0"/>
              <a:ea typeface="+mn-ea"/>
              <a:cs typeface="Arial" panose="020B0604020202020204" pitchFamily="34" charset="0"/>
            </a:endParaRPr>
          </a:p>
        </p:txBody>
      </p:sp>
      <p:sp>
        <p:nvSpPr>
          <p:cNvPr id="34" name="TextBox 33"/>
          <p:cNvSpPr txBox="1"/>
          <p:nvPr userDrawn="1"/>
        </p:nvSpPr>
        <p:spPr>
          <a:xfrm>
            <a:off x="752711" y="3712303"/>
            <a:ext cx="1151429" cy="20005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hr-HR" sz="700" b="1" u="none" kern="1200" dirty="0">
                <a:solidFill>
                  <a:schemeClr val="accent1"/>
                </a:solidFill>
                <a:effectLst/>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www.srce.unizg.hr/en</a:t>
            </a:r>
            <a:endParaRPr lang="hr-HR" sz="700" b="1" u="none" kern="1200" dirty="0">
              <a:solidFill>
                <a:schemeClr val="accent1"/>
              </a:solidFill>
              <a:effectLst/>
              <a:latin typeface="Arial" panose="020B0604020202020204" pitchFamily="34" charset="0"/>
              <a:ea typeface="+mn-ea"/>
              <a:cs typeface="Arial" panose="020B0604020202020204" pitchFamily="34" charset="0"/>
            </a:endParaRPr>
          </a:p>
        </p:txBody>
      </p:sp>
      <p:sp>
        <p:nvSpPr>
          <p:cNvPr id="35" name="Rectangle 34"/>
          <p:cNvSpPr/>
          <p:nvPr userDrawn="1"/>
        </p:nvSpPr>
        <p:spPr>
          <a:xfrm>
            <a:off x="2752476" y="3712303"/>
            <a:ext cx="2117422" cy="196977"/>
          </a:xfrm>
          <a:prstGeom prst="rect">
            <a:avLst/>
          </a:prstGeom>
        </p:spPr>
        <p:txBody>
          <a:bodyPr wrap="square">
            <a:spAutoFit/>
          </a:bodyPr>
          <a:lstStyle/>
          <a:p>
            <a:pPr algn="ctr"/>
            <a:r>
              <a:rPr lang="hr-HR" sz="680" b="1" u="sng" kern="1200" dirty="0">
                <a:solidFill>
                  <a:srgbClr val="C00000"/>
                </a:solidFill>
                <a:effectLst/>
                <a:latin typeface="Arial" panose="020B0604020202020204" pitchFamily="34" charset="0"/>
                <a:ea typeface="+mn-ea"/>
                <a:cs typeface="Arial" panose="020B0604020202020204" pitchFamily="34" charset="0"/>
              </a:rPr>
              <a:t>creativecommons.org/</a:t>
            </a:r>
            <a:r>
              <a:rPr lang="hr-HR" sz="680" b="1" u="sng" kern="1200" dirty="0" err="1">
                <a:solidFill>
                  <a:srgbClr val="C00000"/>
                </a:solidFill>
                <a:effectLst/>
                <a:latin typeface="Arial" panose="020B0604020202020204" pitchFamily="34" charset="0"/>
                <a:ea typeface="+mn-ea"/>
                <a:cs typeface="Arial" panose="020B0604020202020204" pitchFamily="34" charset="0"/>
              </a:rPr>
              <a:t>licenses</a:t>
            </a:r>
            <a:r>
              <a:rPr lang="hr-HR" sz="680" b="1" u="sng" kern="1200" dirty="0">
                <a:solidFill>
                  <a:srgbClr val="C00000"/>
                </a:solidFill>
                <a:effectLst/>
                <a:latin typeface="Arial" panose="020B0604020202020204" pitchFamily="34" charset="0"/>
                <a:ea typeface="+mn-ea"/>
                <a:cs typeface="Arial" panose="020B0604020202020204" pitchFamily="34" charset="0"/>
              </a:rPr>
              <a:t>/</a:t>
            </a:r>
            <a:r>
              <a:rPr lang="hr-HR" sz="680" b="1" u="sng" kern="1200" dirty="0" err="1">
                <a:solidFill>
                  <a:srgbClr val="C00000"/>
                </a:solidFill>
                <a:effectLst/>
                <a:latin typeface="Arial" panose="020B0604020202020204" pitchFamily="34" charset="0"/>
                <a:ea typeface="+mn-ea"/>
                <a:cs typeface="Arial" panose="020B0604020202020204" pitchFamily="34" charset="0"/>
              </a:rPr>
              <a:t>by</a:t>
            </a:r>
            <a:r>
              <a:rPr lang="hr-HR" sz="680" b="1" u="sng" kern="1200" dirty="0">
                <a:solidFill>
                  <a:srgbClr val="C00000"/>
                </a:solidFill>
                <a:effectLst/>
                <a:latin typeface="Arial" panose="020B0604020202020204" pitchFamily="34" charset="0"/>
                <a:ea typeface="+mn-ea"/>
                <a:cs typeface="Arial" panose="020B0604020202020204" pitchFamily="34" charset="0"/>
              </a:rPr>
              <a:t>/4.0/</a:t>
            </a:r>
            <a:r>
              <a:rPr lang="hr-HR" sz="680" b="1" u="sng" kern="1200" dirty="0" err="1">
                <a:solidFill>
                  <a:srgbClr val="C00000"/>
                </a:solidFill>
                <a:effectLst/>
                <a:latin typeface="Arial" panose="020B0604020202020204" pitchFamily="34" charset="0"/>
                <a:ea typeface="+mn-ea"/>
                <a:cs typeface="Arial" panose="020B0604020202020204" pitchFamily="34" charset="0"/>
              </a:rPr>
              <a:t>deed.en</a:t>
            </a:r>
            <a:endParaRPr lang="hr-HR" sz="680" b="1" u="sng" kern="1200" dirty="0">
              <a:solidFill>
                <a:srgbClr val="C00000"/>
              </a:solidFill>
              <a:effectLst/>
              <a:latin typeface="Arial" panose="020B0604020202020204" pitchFamily="34" charset="0"/>
              <a:ea typeface="+mn-ea"/>
              <a:cs typeface="Arial" panose="020B0604020202020204" pitchFamily="34" charset="0"/>
            </a:endParaRPr>
          </a:p>
        </p:txBody>
      </p:sp>
      <p:sp>
        <p:nvSpPr>
          <p:cNvPr id="36" name="Rectangle 35"/>
          <p:cNvSpPr/>
          <p:nvPr userDrawn="1"/>
        </p:nvSpPr>
        <p:spPr>
          <a:xfrm>
            <a:off x="6312548" y="3712303"/>
            <a:ext cx="1457482" cy="200055"/>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hr-HR" sz="700" b="1" u="none" kern="1200" dirty="0">
                <a:solidFill>
                  <a:schemeClr val="accent1"/>
                </a:solidFill>
                <a:effectLst/>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www.srce.unizg.hr/oa-and-oer</a:t>
            </a:r>
            <a:endParaRPr lang="hr-HR" sz="700" b="1" u="none" kern="1200" dirty="0">
              <a:solidFill>
                <a:schemeClr val="accent1"/>
              </a:solidFill>
              <a:effectLst/>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55A5A2C9-046E-4988-A05A-AFB9A6A34679}"/>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772555" y="2841474"/>
            <a:ext cx="1131585" cy="627144"/>
          </a:xfrm>
          <a:prstGeom prst="rect">
            <a:avLst/>
          </a:prstGeom>
        </p:spPr>
      </p:pic>
      <p:pic>
        <p:nvPicPr>
          <p:cNvPr id="15" name="Slika 14">
            <a:extLst>
              <a:ext uri="{FF2B5EF4-FFF2-40B4-BE49-F238E27FC236}">
                <a16:creationId xmlns:a16="http://schemas.microsoft.com/office/drawing/2014/main" id="{E5585493-226D-4AA3-9405-7B0FD749B341}"/>
              </a:ext>
            </a:extLst>
          </p:cNvPr>
          <p:cNvPicPr/>
          <p:nvPr userDrawn="1"/>
        </p:nvPicPr>
        <p:blipFill>
          <a:blip r:embed="rId7" cstate="print">
            <a:extLst>
              <a:ext uri="{28A0092B-C50C-407E-A947-70E740481C1C}">
                <a14:useLocalDpi xmlns:a14="http://schemas.microsoft.com/office/drawing/2010/main" val="0"/>
              </a:ext>
            </a:extLst>
          </a:blip>
          <a:stretch>
            <a:fillRect/>
          </a:stretch>
        </p:blipFill>
        <p:spPr bwMode="auto">
          <a:xfrm>
            <a:off x="3413022" y="4037121"/>
            <a:ext cx="796331" cy="278617"/>
          </a:xfrm>
          <a:prstGeom prst="rect">
            <a:avLst/>
          </a:prstGeom>
          <a:noFill/>
          <a:ln>
            <a:noFill/>
          </a:ln>
        </p:spPr>
      </p:pic>
    </p:spTree>
    <p:extLst>
      <p:ext uri="{BB962C8B-B14F-4D97-AF65-F5344CB8AC3E}">
        <p14:creationId xmlns:p14="http://schemas.microsoft.com/office/powerpoint/2010/main" val="1528501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062E9D-142C-F67B-5C19-22A0FB32C919}"/>
              </a:ext>
            </a:extLst>
          </p:cNvPr>
          <p:cNvSpPr>
            <a:spLocks noGrp="1"/>
          </p:cNvSpPr>
          <p:nvPr>
            <p:ph type="pic" sz="quarter" idx="10"/>
          </p:nvPr>
        </p:nvSpPr>
        <p:spPr>
          <a:xfrm>
            <a:off x="1944601" y="1744197"/>
            <a:ext cx="5254797" cy="2384425"/>
          </a:xfrm>
          <a:prstGeom prst="rect">
            <a:avLst/>
          </a:prstGeom>
        </p:spPr>
        <p:txBody>
          <a:bodyPr/>
          <a:lstStyle/>
          <a:p>
            <a:endParaRPr lang="en-US"/>
          </a:p>
        </p:txBody>
      </p:sp>
    </p:spTree>
    <p:extLst>
      <p:ext uri="{BB962C8B-B14F-4D97-AF65-F5344CB8AC3E}">
        <p14:creationId xmlns:p14="http://schemas.microsoft.com/office/powerpoint/2010/main" val="3577088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5F123A9-AD7D-AED8-46ED-E29893A05239}"/>
              </a:ext>
            </a:extLst>
          </p:cNvPr>
          <p:cNvSpPr>
            <a:spLocks noGrp="1"/>
          </p:cNvSpPr>
          <p:nvPr>
            <p:ph type="title"/>
          </p:nvPr>
        </p:nvSpPr>
        <p:spPr>
          <a:xfrm>
            <a:off x="1614487" y="2437545"/>
            <a:ext cx="5915025" cy="416061"/>
          </a:xfrm>
          <a:prstGeom prst="rect">
            <a:avLst/>
          </a:prstGeom>
        </p:spPr>
        <p:txBody>
          <a:bodyPr/>
          <a:lstStyle>
            <a:lvl1pPr algn="ctr">
              <a:defRPr sz="2400" b="1">
                <a:latin typeface="Arial" panose="020B0604020202020204" pitchFamily="34" charset="0"/>
                <a:cs typeface="Arial" panose="020B0604020202020204" pitchFamily="34" charset="0"/>
              </a:defRPr>
            </a:lvl1pPr>
          </a:lstStyle>
          <a:p>
            <a:r>
              <a:rPr lang="en-US" dirty="0"/>
              <a:t>Click to edit Master title style</a:t>
            </a:r>
          </a:p>
        </p:txBody>
      </p:sp>
      <p:cxnSp>
        <p:nvCxnSpPr>
          <p:cNvPr id="5" name="Straight Connector 4">
            <a:extLst>
              <a:ext uri="{FF2B5EF4-FFF2-40B4-BE49-F238E27FC236}">
                <a16:creationId xmlns:a16="http://schemas.microsoft.com/office/drawing/2014/main" id="{8BE4BFF0-D125-86A7-CCAE-B468AC558A40}"/>
              </a:ext>
            </a:extLst>
          </p:cNvPr>
          <p:cNvCxnSpPr>
            <a:cxnSpLocks/>
          </p:cNvCxnSpPr>
          <p:nvPr userDrawn="1"/>
        </p:nvCxnSpPr>
        <p:spPr>
          <a:xfrm>
            <a:off x="1614488" y="2977703"/>
            <a:ext cx="5915025" cy="0"/>
          </a:xfrm>
          <a:prstGeom prst="line">
            <a:avLst/>
          </a:prstGeom>
        </p:spPr>
        <p:style>
          <a:lnRef idx="1">
            <a:schemeClr val="accent2"/>
          </a:lnRef>
          <a:fillRef idx="0">
            <a:schemeClr val="accent2"/>
          </a:fillRef>
          <a:effectRef idx="0">
            <a:schemeClr val="accent2"/>
          </a:effectRef>
          <a:fontRef idx="minor">
            <a:schemeClr val="tx1"/>
          </a:fontRef>
        </p:style>
      </p:cxnSp>
      <p:sp>
        <p:nvSpPr>
          <p:cNvPr id="6" name="Text Placeholder 2">
            <a:extLst>
              <a:ext uri="{FF2B5EF4-FFF2-40B4-BE49-F238E27FC236}">
                <a16:creationId xmlns:a16="http://schemas.microsoft.com/office/drawing/2014/main" id="{9C3D1E7A-3A7F-4429-9D94-A02330461986}"/>
              </a:ext>
            </a:extLst>
          </p:cNvPr>
          <p:cNvSpPr>
            <a:spLocks noGrp="1"/>
          </p:cNvSpPr>
          <p:nvPr>
            <p:ph type="body" idx="1"/>
          </p:nvPr>
        </p:nvSpPr>
        <p:spPr>
          <a:xfrm>
            <a:off x="1614488" y="3079057"/>
            <a:ext cx="5915025" cy="1125140"/>
          </a:xfrm>
          <a:prstGeom prst="rect">
            <a:avLst/>
          </a:prstGeom>
        </p:spPr>
        <p:txBody>
          <a:bodyPr>
            <a:normAutofit/>
          </a:bodyPr>
          <a:lstStyle>
            <a:lvl1pPr marL="0" indent="0" algn="ctr">
              <a:buNone/>
              <a:defRPr sz="1400">
                <a:solidFill>
                  <a:schemeClr val="tx1">
                    <a:lumMod val="95000"/>
                    <a:lumOff val="5000"/>
                  </a:schemeClr>
                </a:solidFill>
              </a:defRPr>
            </a:lvl1pPr>
            <a:lvl2pPr marL="257169"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5" indent="0">
              <a:buNone/>
              <a:defRPr sz="900">
                <a:solidFill>
                  <a:schemeClr val="tx1">
                    <a:tint val="75000"/>
                  </a:schemeClr>
                </a:solidFill>
              </a:defRPr>
            </a:lvl5pPr>
            <a:lvl6pPr marL="1285843" indent="0">
              <a:buNone/>
              <a:defRPr sz="900">
                <a:solidFill>
                  <a:schemeClr val="tx1">
                    <a:tint val="75000"/>
                  </a:schemeClr>
                </a:solidFill>
              </a:defRPr>
            </a:lvl6pPr>
            <a:lvl7pPr marL="1543011"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89469398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273847"/>
            <a:ext cx="7886700" cy="994172"/>
          </a:xfrm>
          <a:prstGeom prst="rect">
            <a:avLst/>
          </a:prstGeom>
        </p:spPr>
        <p:txBody>
          <a:bodyPr/>
          <a:lstStyle/>
          <a:p>
            <a:r>
              <a:rPr lang="en-US"/>
              <a:t>Click to edit Master title style</a:t>
            </a:r>
            <a:endParaRPr lang="hr-HR"/>
          </a:p>
        </p:txBody>
      </p:sp>
      <p:sp>
        <p:nvSpPr>
          <p:cNvPr id="3" name="Content Placeholder 2"/>
          <p:cNvSpPr>
            <a:spLocks noGrp="1"/>
          </p:cNvSpPr>
          <p:nvPr>
            <p:ph idx="1"/>
          </p:nvPr>
        </p:nvSpPr>
        <p:spPr>
          <a:xfrm>
            <a:off x="628651" y="1369219"/>
            <a:ext cx="7886700" cy="32635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Date Placeholder 3">
            <a:extLst>
              <a:ext uri="{FF2B5EF4-FFF2-40B4-BE49-F238E27FC236}">
                <a16:creationId xmlns:a16="http://schemas.microsoft.com/office/drawing/2014/main" id="{98F1DF59-73D0-4DF0-9982-CD5B8560CB09}"/>
              </a:ext>
            </a:extLst>
          </p:cNvPr>
          <p:cNvSpPr>
            <a:spLocks noGrp="1"/>
          </p:cNvSpPr>
          <p:nvPr>
            <p:ph type="dt" sz="half" idx="10"/>
          </p:nvPr>
        </p:nvSpPr>
        <p:spPr/>
        <p:txBody>
          <a:bodyPr/>
          <a:lstStyle/>
          <a:p>
            <a:r>
              <a:rPr lang="hr-HR"/>
              <a:t>DATUM</a:t>
            </a:r>
            <a:endParaRPr lang="hr-HR" dirty="0"/>
          </a:p>
        </p:txBody>
      </p:sp>
      <p:sp>
        <p:nvSpPr>
          <p:cNvPr id="5" name="Footer Placeholder 4">
            <a:extLst>
              <a:ext uri="{FF2B5EF4-FFF2-40B4-BE49-F238E27FC236}">
                <a16:creationId xmlns:a16="http://schemas.microsoft.com/office/drawing/2014/main" id="{41B9ECA6-BA02-410C-B915-5AE26AEF1447}"/>
              </a:ext>
            </a:extLst>
          </p:cNvPr>
          <p:cNvSpPr>
            <a:spLocks noGrp="1"/>
          </p:cNvSpPr>
          <p:nvPr>
            <p:ph type="ftr" sz="quarter" idx="11"/>
          </p:nvPr>
        </p:nvSpPr>
        <p:spPr/>
        <p:txBody>
          <a:bodyPr/>
          <a:lstStyle/>
          <a:p>
            <a:r>
              <a:rPr lang="hr-HR"/>
              <a:t>NAZIV DOGAĐANJA</a:t>
            </a:r>
            <a:endParaRPr lang="hr-HR" dirty="0"/>
          </a:p>
        </p:txBody>
      </p:sp>
    </p:spTree>
    <p:extLst>
      <p:ext uri="{BB962C8B-B14F-4D97-AF65-F5344CB8AC3E}">
        <p14:creationId xmlns:p14="http://schemas.microsoft.com/office/powerpoint/2010/main" val="1776533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1748DB3-FA31-1911-AAF3-D9A18CECDC0E}"/>
              </a:ext>
            </a:extLst>
          </p:cNvPr>
          <p:cNvSpPr>
            <a:spLocks noGrp="1"/>
          </p:cNvSpPr>
          <p:nvPr>
            <p:ph type="title"/>
          </p:nvPr>
        </p:nvSpPr>
        <p:spPr>
          <a:xfrm>
            <a:off x="1450975" y="1874519"/>
            <a:ext cx="5915025" cy="378215"/>
          </a:xfrm>
        </p:spPr>
        <p:txBody>
          <a:bodyPr anchor="b">
            <a:normAutofit/>
          </a:bodyPr>
          <a:lstStyle>
            <a:lvl1pPr>
              <a:defRPr sz="1400"/>
            </a:lvl1pPr>
          </a:lstStyle>
          <a:p>
            <a:r>
              <a:rPr lang="en-US" dirty="0"/>
              <a:t>Click to edit Master title style</a:t>
            </a:r>
            <a:endParaRPr lang="hr-HR" dirty="0"/>
          </a:p>
        </p:txBody>
      </p:sp>
      <p:sp>
        <p:nvSpPr>
          <p:cNvPr id="8" name="Text Placeholder 2">
            <a:extLst>
              <a:ext uri="{FF2B5EF4-FFF2-40B4-BE49-F238E27FC236}">
                <a16:creationId xmlns:a16="http://schemas.microsoft.com/office/drawing/2014/main" id="{D2558BF4-1C49-4404-8F31-516B6C4449C9}"/>
              </a:ext>
            </a:extLst>
          </p:cNvPr>
          <p:cNvSpPr>
            <a:spLocks noGrp="1"/>
          </p:cNvSpPr>
          <p:nvPr>
            <p:ph type="body" idx="1"/>
          </p:nvPr>
        </p:nvSpPr>
        <p:spPr>
          <a:xfrm>
            <a:off x="1450975" y="2422553"/>
            <a:ext cx="5915025" cy="1125140"/>
          </a:xfrm>
        </p:spPr>
        <p:txBody>
          <a:bodyPr>
            <a:normAutofit/>
          </a:bodyPr>
          <a:lstStyle>
            <a:lvl1pPr marL="0" indent="0" algn="ctr">
              <a:buNone/>
              <a:defRPr sz="1200">
                <a:solidFill>
                  <a:schemeClr val="tx1">
                    <a:lumMod val="95000"/>
                    <a:lumOff val="5000"/>
                  </a:schemeClr>
                </a:solidFill>
              </a:defRPr>
            </a:lvl1pPr>
            <a:lvl2pPr marL="257169"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5" indent="0">
              <a:buNone/>
              <a:defRPr sz="900">
                <a:solidFill>
                  <a:schemeClr val="tx1">
                    <a:tint val="75000"/>
                  </a:schemeClr>
                </a:solidFill>
              </a:defRPr>
            </a:lvl5pPr>
            <a:lvl6pPr marL="1285843" indent="0">
              <a:buNone/>
              <a:defRPr sz="900">
                <a:solidFill>
                  <a:schemeClr val="tx1">
                    <a:tint val="75000"/>
                  </a:schemeClr>
                </a:solidFill>
              </a:defRPr>
            </a:lvl6pPr>
            <a:lvl7pPr marL="1543011"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en-US" dirty="0"/>
              <a:t>Click to edit Master text styles</a:t>
            </a:r>
          </a:p>
        </p:txBody>
      </p:sp>
      <p:cxnSp>
        <p:nvCxnSpPr>
          <p:cNvPr id="9" name="Straight Connector 8">
            <a:extLst>
              <a:ext uri="{FF2B5EF4-FFF2-40B4-BE49-F238E27FC236}">
                <a16:creationId xmlns:a16="http://schemas.microsoft.com/office/drawing/2014/main" id="{F75F42F8-6F72-C635-A622-A932D2286450}"/>
              </a:ext>
            </a:extLst>
          </p:cNvPr>
          <p:cNvCxnSpPr>
            <a:cxnSpLocks/>
          </p:cNvCxnSpPr>
          <p:nvPr userDrawn="1"/>
        </p:nvCxnSpPr>
        <p:spPr>
          <a:xfrm>
            <a:off x="1455440" y="2337643"/>
            <a:ext cx="5915025" cy="0"/>
          </a:xfrm>
          <a:prstGeom prst="line">
            <a:avLst/>
          </a:prstGeom>
        </p:spPr>
        <p:style>
          <a:lnRef idx="1">
            <a:schemeClr val="accent2"/>
          </a:lnRef>
          <a:fillRef idx="0">
            <a:schemeClr val="accent2"/>
          </a:fillRef>
          <a:effectRef idx="0">
            <a:schemeClr val="accent2"/>
          </a:effectRef>
          <a:fontRef idx="minor">
            <a:schemeClr val="tx1"/>
          </a:fontRef>
        </p:style>
      </p:cxnSp>
      <p:sp>
        <p:nvSpPr>
          <p:cNvPr id="2" name="Date Placeholder 1">
            <a:extLst>
              <a:ext uri="{FF2B5EF4-FFF2-40B4-BE49-F238E27FC236}">
                <a16:creationId xmlns:a16="http://schemas.microsoft.com/office/drawing/2014/main" id="{A713B4F3-D24F-41BD-84AE-C0BBAFCC2E7F}"/>
              </a:ext>
            </a:extLst>
          </p:cNvPr>
          <p:cNvSpPr>
            <a:spLocks noGrp="1"/>
          </p:cNvSpPr>
          <p:nvPr>
            <p:ph type="dt" sz="half" idx="10"/>
          </p:nvPr>
        </p:nvSpPr>
        <p:spPr/>
        <p:txBody>
          <a:bodyPr/>
          <a:lstStyle/>
          <a:p>
            <a:r>
              <a:rPr lang="hr-HR"/>
              <a:t>DATUM</a:t>
            </a:r>
            <a:endParaRPr lang="hr-HR" dirty="0"/>
          </a:p>
        </p:txBody>
      </p:sp>
      <p:sp>
        <p:nvSpPr>
          <p:cNvPr id="3" name="Footer Placeholder 2">
            <a:extLst>
              <a:ext uri="{FF2B5EF4-FFF2-40B4-BE49-F238E27FC236}">
                <a16:creationId xmlns:a16="http://schemas.microsoft.com/office/drawing/2014/main" id="{0DB440C0-A6B5-4CCA-A944-BFE62BAAB0E4}"/>
              </a:ext>
            </a:extLst>
          </p:cNvPr>
          <p:cNvSpPr>
            <a:spLocks noGrp="1"/>
          </p:cNvSpPr>
          <p:nvPr>
            <p:ph type="ftr" sz="quarter" idx="11"/>
          </p:nvPr>
        </p:nvSpPr>
        <p:spPr/>
        <p:txBody>
          <a:bodyPr/>
          <a:lstStyle/>
          <a:p>
            <a:r>
              <a:rPr lang="hr-HR"/>
              <a:t>NAZIV DOGAĐANJA</a:t>
            </a:r>
            <a:endParaRPr lang="hr-HR" dirty="0"/>
          </a:p>
        </p:txBody>
      </p:sp>
    </p:spTree>
    <p:extLst>
      <p:ext uri="{BB962C8B-B14F-4D97-AF65-F5344CB8AC3E}">
        <p14:creationId xmlns:p14="http://schemas.microsoft.com/office/powerpoint/2010/main" val="1037534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273847"/>
            <a:ext cx="7886700" cy="994172"/>
          </a:xfrm>
          <a:prstGeom prst="rect">
            <a:avLst/>
          </a:prstGeom>
        </p:spPr>
        <p:txBody>
          <a:bodyPr/>
          <a:lstStyle/>
          <a:p>
            <a:r>
              <a:rPr lang="en-US"/>
              <a:t>Click to edit Master title style</a:t>
            </a:r>
            <a:endParaRPr lang="hr-HR" dirty="0"/>
          </a:p>
        </p:txBody>
      </p:sp>
      <p:sp>
        <p:nvSpPr>
          <p:cNvPr id="3" name="Content Placeholder 2"/>
          <p:cNvSpPr>
            <a:spLocks noGrp="1"/>
          </p:cNvSpPr>
          <p:nvPr>
            <p:ph sz="half" idx="1"/>
          </p:nvPr>
        </p:nvSpPr>
        <p:spPr>
          <a:xfrm>
            <a:off x="628651"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29151"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a:extLst>
              <a:ext uri="{FF2B5EF4-FFF2-40B4-BE49-F238E27FC236}">
                <a16:creationId xmlns:a16="http://schemas.microsoft.com/office/drawing/2014/main" id="{449073C8-AA68-4755-989D-8F0BD0D50438}"/>
              </a:ext>
            </a:extLst>
          </p:cNvPr>
          <p:cNvSpPr>
            <a:spLocks noGrp="1"/>
          </p:cNvSpPr>
          <p:nvPr>
            <p:ph type="dt" sz="half" idx="10"/>
          </p:nvPr>
        </p:nvSpPr>
        <p:spPr/>
        <p:txBody>
          <a:bodyPr/>
          <a:lstStyle/>
          <a:p>
            <a:r>
              <a:rPr lang="hr-HR"/>
              <a:t>DATUM</a:t>
            </a:r>
            <a:endParaRPr lang="hr-HR" dirty="0"/>
          </a:p>
        </p:txBody>
      </p:sp>
      <p:sp>
        <p:nvSpPr>
          <p:cNvPr id="6" name="Footer Placeholder 5">
            <a:extLst>
              <a:ext uri="{FF2B5EF4-FFF2-40B4-BE49-F238E27FC236}">
                <a16:creationId xmlns:a16="http://schemas.microsoft.com/office/drawing/2014/main" id="{283BF567-ECC1-4D46-985D-680405EA8C0C}"/>
              </a:ext>
            </a:extLst>
          </p:cNvPr>
          <p:cNvSpPr>
            <a:spLocks noGrp="1"/>
          </p:cNvSpPr>
          <p:nvPr>
            <p:ph type="ftr" sz="quarter" idx="11"/>
          </p:nvPr>
        </p:nvSpPr>
        <p:spPr/>
        <p:txBody>
          <a:bodyPr/>
          <a:lstStyle/>
          <a:p>
            <a:r>
              <a:rPr lang="hr-HR"/>
              <a:t>NAZIV DOGAĐANJA</a:t>
            </a:r>
            <a:endParaRPr lang="hr-HR" dirty="0"/>
          </a:p>
        </p:txBody>
      </p:sp>
    </p:spTree>
    <p:extLst>
      <p:ext uri="{BB962C8B-B14F-4D97-AF65-F5344CB8AC3E}">
        <p14:creationId xmlns:p14="http://schemas.microsoft.com/office/powerpoint/2010/main" val="352462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7"/>
            <a:ext cx="7886700" cy="994172"/>
          </a:xfrm>
          <a:prstGeom prst="rect">
            <a:avLst/>
          </a:prstGeom>
        </p:spPr>
        <p:txBody>
          <a:bodyPr/>
          <a:lstStyle/>
          <a:p>
            <a:r>
              <a:rPr lang="en-US"/>
              <a:t>Click to edit Master title style</a:t>
            </a:r>
            <a:endParaRPr lang="hr-HR"/>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350" b="1"/>
            </a:lvl1pPr>
            <a:lvl2pPr marL="257169"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1878807"/>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29154" y="1260872"/>
            <a:ext cx="3887391" cy="617934"/>
          </a:xfrm>
          <a:prstGeom prst="rect">
            <a:avLst/>
          </a:prstGeom>
        </p:spPr>
        <p:txBody>
          <a:bodyPr anchor="b"/>
          <a:lstStyle>
            <a:lvl1pPr marL="0" indent="0">
              <a:buNone/>
              <a:defRPr sz="1350" b="1"/>
            </a:lvl1pPr>
            <a:lvl2pPr marL="257169"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4" y="1878807"/>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a:extLst>
              <a:ext uri="{FF2B5EF4-FFF2-40B4-BE49-F238E27FC236}">
                <a16:creationId xmlns:a16="http://schemas.microsoft.com/office/drawing/2014/main" id="{D29B55CD-7217-4490-AB86-F25701ABA7EC}"/>
              </a:ext>
            </a:extLst>
          </p:cNvPr>
          <p:cNvSpPr>
            <a:spLocks noGrp="1"/>
          </p:cNvSpPr>
          <p:nvPr>
            <p:ph type="dt" sz="half" idx="10"/>
          </p:nvPr>
        </p:nvSpPr>
        <p:spPr/>
        <p:txBody>
          <a:bodyPr/>
          <a:lstStyle/>
          <a:p>
            <a:r>
              <a:rPr lang="hr-HR"/>
              <a:t>DATUM</a:t>
            </a:r>
            <a:endParaRPr lang="hr-HR" dirty="0"/>
          </a:p>
        </p:txBody>
      </p:sp>
      <p:sp>
        <p:nvSpPr>
          <p:cNvPr id="8" name="Footer Placeholder 7">
            <a:extLst>
              <a:ext uri="{FF2B5EF4-FFF2-40B4-BE49-F238E27FC236}">
                <a16:creationId xmlns:a16="http://schemas.microsoft.com/office/drawing/2014/main" id="{B37CBC03-1621-489A-A351-7562DE81128C}"/>
              </a:ext>
            </a:extLst>
          </p:cNvPr>
          <p:cNvSpPr>
            <a:spLocks noGrp="1"/>
          </p:cNvSpPr>
          <p:nvPr>
            <p:ph type="ftr" sz="quarter" idx="11"/>
          </p:nvPr>
        </p:nvSpPr>
        <p:spPr/>
        <p:txBody>
          <a:bodyPr/>
          <a:lstStyle/>
          <a:p>
            <a:r>
              <a:rPr lang="hr-HR"/>
              <a:t>NAZIV DOGAĐANJA</a:t>
            </a:r>
            <a:endParaRPr lang="hr-HR" dirty="0"/>
          </a:p>
        </p:txBody>
      </p:sp>
    </p:spTree>
    <p:extLst>
      <p:ext uri="{BB962C8B-B14F-4D97-AF65-F5344CB8AC3E}">
        <p14:creationId xmlns:p14="http://schemas.microsoft.com/office/powerpoint/2010/main" val="1979139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1" y="273847"/>
            <a:ext cx="7886700" cy="994172"/>
          </a:xfrm>
          <a:prstGeom prst="rect">
            <a:avLst/>
          </a:prstGeom>
        </p:spPr>
        <p:txBody>
          <a:bodyPr/>
          <a:lstStyle/>
          <a:p>
            <a:r>
              <a:rPr lang="en-US"/>
              <a:t>Click to edit Master title style</a:t>
            </a:r>
            <a:endParaRPr lang="hr-HR"/>
          </a:p>
        </p:txBody>
      </p:sp>
      <p:cxnSp>
        <p:nvCxnSpPr>
          <p:cNvPr id="6" name="Straight Connector 5">
            <a:extLst>
              <a:ext uri="{FF2B5EF4-FFF2-40B4-BE49-F238E27FC236}">
                <a16:creationId xmlns:a16="http://schemas.microsoft.com/office/drawing/2014/main" id="{19CFEF19-0D93-24E5-035A-7045BEC950A8}"/>
              </a:ext>
            </a:extLst>
          </p:cNvPr>
          <p:cNvCxnSpPr>
            <a:cxnSpLocks/>
          </p:cNvCxnSpPr>
          <p:nvPr userDrawn="1"/>
        </p:nvCxnSpPr>
        <p:spPr>
          <a:xfrm>
            <a:off x="472381" y="1103811"/>
            <a:ext cx="8235521" cy="0"/>
          </a:xfrm>
          <a:prstGeom prst="line">
            <a:avLst/>
          </a:prstGeom>
        </p:spPr>
        <p:style>
          <a:lnRef idx="1">
            <a:schemeClr val="accent2"/>
          </a:lnRef>
          <a:fillRef idx="0">
            <a:schemeClr val="accent2"/>
          </a:fillRef>
          <a:effectRef idx="0">
            <a:schemeClr val="accent2"/>
          </a:effectRef>
          <a:fontRef idx="minor">
            <a:schemeClr val="tx1"/>
          </a:fontRef>
        </p:style>
      </p:cxnSp>
      <p:sp>
        <p:nvSpPr>
          <p:cNvPr id="3" name="Date Placeholder 2">
            <a:extLst>
              <a:ext uri="{FF2B5EF4-FFF2-40B4-BE49-F238E27FC236}">
                <a16:creationId xmlns:a16="http://schemas.microsoft.com/office/drawing/2014/main" id="{426DD9D5-95B9-4716-89BE-3F3B720BC10A}"/>
              </a:ext>
            </a:extLst>
          </p:cNvPr>
          <p:cNvSpPr>
            <a:spLocks noGrp="1"/>
          </p:cNvSpPr>
          <p:nvPr>
            <p:ph type="dt" sz="half" idx="10"/>
          </p:nvPr>
        </p:nvSpPr>
        <p:spPr/>
        <p:txBody>
          <a:bodyPr/>
          <a:lstStyle/>
          <a:p>
            <a:r>
              <a:rPr lang="hr-HR"/>
              <a:t>DATUM</a:t>
            </a:r>
            <a:endParaRPr lang="hr-HR" dirty="0"/>
          </a:p>
        </p:txBody>
      </p:sp>
      <p:sp>
        <p:nvSpPr>
          <p:cNvPr id="4" name="Footer Placeholder 3">
            <a:extLst>
              <a:ext uri="{FF2B5EF4-FFF2-40B4-BE49-F238E27FC236}">
                <a16:creationId xmlns:a16="http://schemas.microsoft.com/office/drawing/2014/main" id="{ECB70C8F-8196-404C-A86B-4370839877BA}"/>
              </a:ext>
            </a:extLst>
          </p:cNvPr>
          <p:cNvSpPr>
            <a:spLocks noGrp="1"/>
          </p:cNvSpPr>
          <p:nvPr>
            <p:ph type="ftr" sz="quarter" idx="11"/>
          </p:nvPr>
        </p:nvSpPr>
        <p:spPr/>
        <p:txBody>
          <a:bodyPr/>
          <a:lstStyle/>
          <a:p>
            <a:r>
              <a:rPr lang="hr-HR"/>
              <a:t>NAZIV DOGAĐANJA</a:t>
            </a:r>
            <a:endParaRPr lang="hr-HR" dirty="0"/>
          </a:p>
        </p:txBody>
      </p:sp>
    </p:spTree>
    <p:extLst>
      <p:ext uri="{BB962C8B-B14F-4D97-AF65-F5344CB8AC3E}">
        <p14:creationId xmlns:p14="http://schemas.microsoft.com/office/powerpoint/2010/main" val="1638032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0B5A8C-FE2A-4B41-A9C4-F9EDB11110EC}"/>
              </a:ext>
            </a:extLst>
          </p:cNvPr>
          <p:cNvSpPr>
            <a:spLocks noGrp="1"/>
          </p:cNvSpPr>
          <p:nvPr>
            <p:ph type="dt" sz="half" idx="10"/>
          </p:nvPr>
        </p:nvSpPr>
        <p:spPr/>
        <p:txBody>
          <a:bodyPr/>
          <a:lstStyle/>
          <a:p>
            <a:r>
              <a:rPr lang="hr-HR"/>
              <a:t>DATUM</a:t>
            </a:r>
            <a:endParaRPr lang="hr-HR" dirty="0"/>
          </a:p>
        </p:txBody>
      </p:sp>
      <p:sp>
        <p:nvSpPr>
          <p:cNvPr id="3" name="Footer Placeholder 2">
            <a:extLst>
              <a:ext uri="{FF2B5EF4-FFF2-40B4-BE49-F238E27FC236}">
                <a16:creationId xmlns:a16="http://schemas.microsoft.com/office/drawing/2014/main" id="{5044B3F9-96B8-4504-BFF2-BE9075AB9C37}"/>
              </a:ext>
            </a:extLst>
          </p:cNvPr>
          <p:cNvSpPr>
            <a:spLocks noGrp="1"/>
          </p:cNvSpPr>
          <p:nvPr>
            <p:ph type="ftr" sz="quarter" idx="11"/>
          </p:nvPr>
        </p:nvSpPr>
        <p:spPr/>
        <p:txBody>
          <a:bodyPr/>
          <a:lstStyle/>
          <a:p>
            <a:r>
              <a:rPr lang="hr-HR"/>
              <a:t>NAZIV DOGAĐANJA</a:t>
            </a:r>
            <a:endParaRPr lang="hr-HR" dirty="0"/>
          </a:p>
        </p:txBody>
      </p:sp>
    </p:spTree>
    <p:extLst>
      <p:ext uri="{BB962C8B-B14F-4D97-AF65-F5344CB8AC3E}">
        <p14:creationId xmlns:p14="http://schemas.microsoft.com/office/powerpoint/2010/main" val="2897636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a:prstGeom prst="rect">
            <a:avLst/>
          </a:prstGeom>
        </p:spPr>
        <p:txBody>
          <a:bodyPr anchor="b">
            <a:normAutofit/>
          </a:bodyPr>
          <a:lstStyle>
            <a:lvl1pPr>
              <a:defRPr sz="2300"/>
            </a:lvl1pPr>
          </a:lstStyle>
          <a:p>
            <a:r>
              <a:rPr lang="en-US" dirty="0"/>
              <a:t>Click to edit Master title style</a:t>
            </a:r>
            <a:endParaRPr lang="hr-HR" dirty="0"/>
          </a:p>
        </p:txBody>
      </p:sp>
      <p:sp>
        <p:nvSpPr>
          <p:cNvPr id="3" name="Content Placeholder 2"/>
          <p:cNvSpPr>
            <a:spLocks noGrp="1"/>
          </p:cNvSpPr>
          <p:nvPr>
            <p:ph idx="1"/>
          </p:nvPr>
        </p:nvSpPr>
        <p:spPr>
          <a:xfrm>
            <a:off x="3887391" y="740574"/>
            <a:ext cx="4629151" cy="3655219"/>
          </a:xfrm>
          <a:prstGeom prst="rect">
            <a:avLst/>
          </a:prstGeo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Text Placeholder 3"/>
          <p:cNvSpPr>
            <a:spLocks noGrp="1"/>
          </p:cNvSpPr>
          <p:nvPr>
            <p:ph type="body" sz="half" idx="2"/>
          </p:nvPr>
        </p:nvSpPr>
        <p:spPr>
          <a:xfrm>
            <a:off x="629841" y="1543052"/>
            <a:ext cx="2949179" cy="2858691"/>
          </a:xfrm>
          <a:prstGeom prst="rect">
            <a:avLst/>
          </a:prstGeom>
        </p:spPr>
        <p:txBody>
          <a:bodyPr/>
          <a:lstStyle>
            <a:lvl1pPr marL="0" indent="0" algn="ctr">
              <a:buNone/>
              <a:defRPr sz="900"/>
            </a:lvl1pPr>
            <a:lvl2pPr marL="257169" indent="0">
              <a:buNone/>
              <a:defRPr sz="788"/>
            </a:lvl2pPr>
            <a:lvl3pPr marL="514337" indent="0">
              <a:buNone/>
              <a:defRPr sz="675"/>
            </a:lvl3pPr>
            <a:lvl4pPr marL="771506" indent="0">
              <a:buNone/>
              <a:defRPr sz="563"/>
            </a:lvl4pPr>
            <a:lvl5pPr marL="1028675" indent="0">
              <a:buNone/>
              <a:defRPr sz="563"/>
            </a:lvl5pPr>
            <a:lvl6pPr marL="1285843" indent="0">
              <a:buNone/>
              <a:defRPr sz="563"/>
            </a:lvl6pPr>
            <a:lvl7pPr marL="1543011" indent="0">
              <a:buNone/>
              <a:defRPr sz="563"/>
            </a:lvl7pPr>
            <a:lvl8pPr marL="1800180" indent="0">
              <a:buNone/>
              <a:defRPr sz="563"/>
            </a:lvl8pPr>
            <a:lvl9pPr marL="2057349" indent="0">
              <a:buNone/>
              <a:defRPr sz="563"/>
            </a:lvl9pPr>
          </a:lstStyle>
          <a:p>
            <a:pPr lvl="0"/>
            <a:r>
              <a:rPr lang="en-US" dirty="0"/>
              <a:t>Click to edit Master text styles</a:t>
            </a:r>
          </a:p>
        </p:txBody>
      </p:sp>
      <p:sp>
        <p:nvSpPr>
          <p:cNvPr id="5" name="Date Placeholder 4">
            <a:extLst>
              <a:ext uri="{FF2B5EF4-FFF2-40B4-BE49-F238E27FC236}">
                <a16:creationId xmlns:a16="http://schemas.microsoft.com/office/drawing/2014/main" id="{16924A0A-BF40-4DD1-8AC9-C8328B1643D9}"/>
              </a:ext>
            </a:extLst>
          </p:cNvPr>
          <p:cNvSpPr>
            <a:spLocks noGrp="1"/>
          </p:cNvSpPr>
          <p:nvPr>
            <p:ph type="dt" sz="half" idx="10"/>
          </p:nvPr>
        </p:nvSpPr>
        <p:spPr/>
        <p:txBody>
          <a:bodyPr/>
          <a:lstStyle/>
          <a:p>
            <a:r>
              <a:rPr lang="hr-HR"/>
              <a:t>DATUM</a:t>
            </a:r>
            <a:endParaRPr lang="hr-HR" dirty="0"/>
          </a:p>
        </p:txBody>
      </p:sp>
      <p:sp>
        <p:nvSpPr>
          <p:cNvPr id="6" name="Footer Placeholder 5">
            <a:extLst>
              <a:ext uri="{FF2B5EF4-FFF2-40B4-BE49-F238E27FC236}">
                <a16:creationId xmlns:a16="http://schemas.microsoft.com/office/drawing/2014/main" id="{21D0A949-489C-4758-ABF6-A59D55E7B360}"/>
              </a:ext>
            </a:extLst>
          </p:cNvPr>
          <p:cNvSpPr>
            <a:spLocks noGrp="1"/>
          </p:cNvSpPr>
          <p:nvPr>
            <p:ph type="ftr" sz="quarter" idx="11"/>
          </p:nvPr>
        </p:nvSpPr>
        <p:spPr/>
        <p:txBody>
          <a:bodyPr/>
          <a:lstStyle/>
          <a:p>
            <a:r>
              <a:rPr lang="hr-HR"/>
              <a:t>NAZIV DOGAĐANJA</a:t>
            </a:r>
            <a:endParaRPr lang="hr-HR" dirty="0"/>
          </a:p>
        </p:txBody>
      </p:sp>
    </p:spTree>
    <p:extLst>
      <p:ext uri="{BB962C8B-B14F-4D97-AF65-F5344CB8AC3E}">
        <p14:creationId xmlns:p14="http://schemas.microsoft.com/office/powerpoint/2010/main" val="2537831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a:prstGeom prst="rect">
            <a:avLst/>
          </a:prstGeom>
        </p:spPr>
        <p:txBody>
          <a:bodyPr anchor="b">
            <a:normAutofit/>
          </a:bodyPr>
          <a:lstStyle>
            <a:lvl1pPr>
              <a:defRPr sz="2300"/>
            </a:lvl1pPr>
          </a:lstStyle>
          <a:p>
            <a:r>
              <a:rPr lang="en-US" dirty="0"/>
              <a:t>Click to edit Master title style</a:t>
            </a:r>
            <a:endParaRPr lang="hr-HR" dirty="0"/>
          </a:p>
        </p:txBody>
      </p:sp>
      <p:sp>
        <p:nvSpPr>
          <p:cNvPr id="3" name="Picture Placeholder 2"/>
          <p:cNvSpPr>
            <a:spLocks noGrp="1"/>
          </p:cNvSpPr>
          <p:nvPr>
            <p:ph type="pic" idx="1"/>
          </p:nvPr>
        </p:nvSpPr>
        <p:spPr>
          <a:xfrm>
            <a:off x="3887391" y="740574"/>
            <a:ext cx="4629151" cy="3655219"/>
          </a:xfrm>
          <a:prstGeom prst="rect">
            <a:avLst/>
          </a:prstGeom>
        </p:spPr>
        <p:txBody>
          <a:bodyPr/>
          <a:lstStyle>
            <a:lvl1pPr marL="0" indent="0">
              <a:buNone/>
              <a:defRPr sz="1800"/>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r>
              <a:rPr lang="en-US"/>
              <a:t>Click icon to add picture</a:t>
            </a:r>
            <a:endParaRPr lang="hr-HR"/>
          </a:p>
        </p:txBody>
      </p:sp>
      <p:sp>
        <p:nvSpPr>
          <p:cNvPr id="4" name="Text Placeholder 3"/>
          <p:cNvSpPr>
            <a:spLocks noGrp="1"/>
          </p:cNvSpPr>
          <p:nvPr>
            <p:ph type="body" sz="half" idx="2"/>
          </p:nvPr>
        </p:nvSpPr>
        <p:spPr>
          <a:xfrm>
            <a:off x="629841" y="1543052"/>
            <a:ext cx="2949179" cy="2858691"/>
          </a:xfrm>
          <a:prstGeom prst="rect">
            <a:avLst/>
          </a:prstGeom>
        </p:spPr>
        <p:txBody>
          <a:bodyPr/>
          <a:lstStyle>
            <a:lvl1pPr marL="0" indent="0" algn="ctr">
              <a:buNone/>
              <a:defRPr sz="900"/>
            </a:lvl1pPr>
            <a:lvl2pPr marL="257169" indent="0">
              <a:buNone/>
              <a:defRPr sz="788"/>
            </a:lvl2pPr>
            <a:lvl3pPr marL="514337" indent="0">
              <a:buNone/>
              <a:defRPr sz="675"/>
            </a:lvl3pPr>
            <a:lvl4pPr marL="771506" indent="0">
              <a:buNone/>
              <a:defRPr sz="563"/>
            </a:lvl4pPr>
            <a:lvl5pPr marL="1028675" indent="0">
              <a:buNone/>
              <a:defRPr sz="563"/>
            </a:lvl5pPr>
            <a:lvl6pPr marL="1285843" indent="0">
              <a:buNone/>
              <a:defRPr sz="563"/>
            </a:lvl6pPr>
            <a:lvl7pPr marL="1543011" indent="0">
              <a:buNone/>
              <a:defRPr sz="563"/>
            </a:lvl7pPr>
            <a:lvl8pPr marL="1800180" indent="0">
              <a:buNone/>
              <a:defRPr sz="563"/>
            </a:lvl8pPr>
            <a:lvl9pPr marL="2057349" indent="0">
              <a:buNone/>
              <a:defRPr sz="563"/>
            </a:lvl9pPr>
          </a:lstStyle>
          <a:p>
            <a:pPr lvl="0"/>
            <a:r>
              <a:rPr lang="en-US" dirty="0"/>
              <a:t>Click to edit Master text styles</a:t>
            </a:r>
          </a:p>
        </p:txBody>
      </p:sp>
      <p:sp>
        <p:nvSpPr>
          <p:cNvPr id="5" name="Date Placeholder 4">
            <a:extLst>
              <a:ext uri="{FF2B5EF4-FFF2-40B4-BE49-F238E27FC236}">
                <a16:creationId xmlns:a16="http://schemas.microsoft.com/office/drawing/2014/main" id="{C60B6C6E-6A16-4BB0-BCC5-32930208F861}"/>
              </a:ext>
            </a:extLst>
          </p:cNvPr>
          <p:cNvSpPr>
            <a:spLocks noGrp="1"/>
          </p:cNvSpPr>
          <p:nvPr>
            <p:ph type="dt" sz="half" idx="10"/>
          </p:nvPr>
        </p:nvSpPr>
        <p:spPr/>
        <p:txBody>
          <a:bodyPr/>
          <a:lstStyle/>
          <a:p>
            <a:r>
              <a:rPr lang="hr-HR"/>
              <a:t>DATUM</a:t>
            </a:r>
            <a:endParaRPr lang="hr-HR" dirty="0"/>
          </a:p>
        </p:txBody>
      </p:sp>
      <p:sp>
        <p:nvSpPr>
          <p:cNvPr id="6" name="Footer Placeholder 5">
            <a:extLst>
              <a:ext uri="{FF2B5EF4-FFF2-40B4-BE49-F238E27FC236}">
                <a16:creationId xmlns:a16="http://schemas.microsoft.com/office/drawing/2014/main" id="{B7673FBF-8D9D-437D-A21E-A4500D968513}"/>
              </a:ext>
            </a:extLst>
          </p:cNvPr>
          <p:cNvSpPr>
            <a:spLocks noGrp="1"/>
          </p:cNvSpPr>
          <p:nvPr>
            <p:ph type="ftr" sz="quarter" idx="11"/>
          </p:nvPr>
        </p:nvSpPr>
        <p:spPr/>
        <p:txBody>
          <a:bodyPr/>
          <a:lstStyle/>
          <a:p>
            <a:r>
              <a:rPr lang="hr-HR"/>
              <a:t>NAZIV DOGAĐANJA</a:t>
            </a:r>
            <a:endParaRPr lang="hr-HR" dirty="0"/>
          </a:p>
        </p:txBody>
      </p:sp>
    </p:spTree>
    <p:extLst>
      <p:ext uri="{BB962C8B-B14F-4D97-AF65-F5344CB8AC3E}">
        <p14:creationId xmlns:p14="http://schemas.microsoft.com/office/powerpoint/2010/main" val="3042216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BA99239-FD53-9984-76A9-B48DEFFE886B}"/>
              </a:ext>
            </a:extLst>
          </p:cNvPr>
          <p:cNvCxnSpPr/>
          <p:nvPr userDrawn="1"/>
        </p:nvCxnSpPr>
        <p:spPr>
          <a:xfrm>
            <a:off x="1659487" y="4733923"/>
            <a:ext cx="0" cy="256088"/>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1861B1C1-1DFF-4411-534B-3764D3A4C50A}"/>
              </a:ext>
            </a:extLst>
          </p:cNvPr>
          <p:cNvCxnSpPr/>
          <p:nvPr userDrawn="1"/>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14" name="Title Placeholder 1">
            <a:extLst>
              <a:ext uri="{FF2B5EF4-FFF2-40B4-BE49-F238E27FC236}">
                <a16:creationId xmlns:a16="http://schemas.microsoft.com/office/drawing/2014/main" id="{C151862D-108B-5E80-3537-5ACE387D78F4}"/>
              </a:ext>
            </a:extLst>
          </p:cNvPr>
          <p:cNvSpPr>
            <a:spLocks noGrp="1"/>
          </p:cNvSpPr>
          <p:nvPr>
            <p:ph type="title"/>
          </p:nvPr>
        </p:nvSpPr>
        <p:spPr>
          <a:xfrm>
            <a:off x="628651" y="273847"/>
            <a:ext cx="7886700" cy="994172"/>
          </a:xfrm>
          <a:prstGeom prst="rect">
            <a:avLst/>
          </a:prstGeom>
        </p:spPr>
        <p:txBody>
          <a:bodyPr vert="horz" lIns="91440" tIns="45720" rIns="91440" bIns="45720" rtlCol="0" anchor="ctr">
            <a:normAutofit/>
          </a:bodyPr>
          <a:lstStyle/>
          <a:p>
            <a:r>
              <a:rPr lang="en-US" dirty="0"/>
              <a:t>Click to edit Master title style</a:t>
            </a:r>
            <a:endParaRPr lang="hr-HR" dirty="0"/>
          </a:p>
        </p:txBody>
      </p:sp>
      <p:sp>
        <p:nvSpPr>
          <p:cNvPr id="15" name="Text Placeholder 2">
            <a:extLst>
              <a:ext uri="{FF2B5EF4-FFF2-40B4-BE49-F238E27FC236}">
                <a16:creationId xmlns:a16="http://schemas.microsoft.com/office/drawing/2014/main" id="{1FA6F22B-D305-10FD-132B-93D5797AB6F1}"/>
              </a:ext>
            </a:extLst>
          </p:cNvPr>
          <p:cNvSpPr>
            <a:spLocks noGrp="1"/>
          </p:cNvSpPr>
          <p:nvPr>
            <p:ph type="body" idx="1"/>
          </p:nvPr>
        </p:nvSpPr>
        <p:spPr>
          <a:xfrm>
            <a:off x="628651"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5" name="Date Placeholder 4">
            <a:extLst>
              <a:ext uri="{FF2B5EF4-FFF2-40B4-BE49-F238E27FC236}">
                <a16:creationId xmlns:a16="http://schemas.microsoft.com/office/drawing/2014/main" id="{7B8E4773-5DB7-43BF-B89F-812758881295}"/>
              </a:ext>
            </a:extLst>
          </p:cNvPr>
          <p:cNvSpPr>
            <a:spLocks noGrp="1"/>
          </p:cNvSpPr>
          <p:nvPr>
            <p:ph type="dt" sz="half" idx="2"/>
          </p:nvPr>
        </p:nvSpPr>
        <p:spPr>
          <a:xfrm>
            <a:off x="7562850" y="4767263"/>
            <a:ext cx="1296770"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DATUM</a:t>
            </a:r>
          </a:p>
        </p:txBody>
      </p:sp>
      <p:sp>
        <p:nvSpPr>
          <p:cNvPr id="6" name="Footer Placeholder 5">
            <a:extLst>
              <a:ext uri="{FF2B5EF4-FFF2-40B4-BE49-F238E27FC236}">
                <a16:creationId xmlns:a16="http://schemas.microsoft.com/office/drawing/2014/main" id="{EE525641-CBD2-4938-977E-791E85E155A4}"/>
              </a:ext>
            </a:extLst>
          </p:cNvPr>
          <p:cNvSpPr>
            <a:spLocks noGrp="1"/>
          </p:cNvSpPr>
          <p:nvPr>
            <p:ph type="ftr" sz="quarter" idx="3"/>
          </p:nvPr>
        </p:nvSpPr>
        <p:spPr>
          <a:xfrm>
            <a:off x="2048611" y="4767263"/>
            <a:ext cx="5120051" cy="274637"/>
          </a:xfrm>
          <a:prstGeom prst="rect">
            <a:avLst/>
          </a:prstGeom>
        </p:spPr>
        <p:txBody>
          <a:bodyPr vert="horz" lIns="91440" tIns="45720" rIns="91440" bIns="45720" rtlCol="0" anchor="ctr"/>
          <a:lstStyle>
            <a:lvl1pPr algn="ctr">
              <a:defRPr sz="900" i="1">
                <a:solidFill>
                  <a:schemeClr val="tx1"/>
                </a:solidFill>
              </a:defRPr>
            </a:lvl1pPr>
          </a:lstStyle>
          <a:p>
            <a:r>
              <a:rPr lang="hr-HR" dirty="0"/>
              <a:t>NAZIV DOGAĐANJA</a:t>
            </a:r>
          </a:p>
        </p:txBody>
      </p:sp>
    </p:spTree>
    <p:extLst>
      <p:ext uri="{BB962C8B-B14F-4D97-AF65-F5344CB8AC3E}">
        <p14:creationId xmlns:p14="http://schemas.microsoft.com/office/powerpoint/2010/main" val="13701113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 id="2147483694" r:id="rId13"/>
  </p:sldLayoutIdLst>
  <p:hf sldNum="0" hdr="0"/>
  <p:txStyles>
    <p:titleStyle>
      <a:lvl1pPr algn="ctr" defTabSz="514337" rtl="0" eaLnBrk="1" latinLnBrk="0" hangingPunct="1">
        <a:lnSpc>
          <a:spcPct val="90000"/>
        </a:lnSpc>
        <a:spcBef>
          <a:spcPct val="0"/>
        </a:spcBef>
        <a:buNone/>
        <a:defRPr sz="2025" b="1" kern="1200">
          <a:solidFill>
            <a:schemeClr val="tx1">
              <a:lumMod val="95000"/>
              <a:lumOff val="5000"/>
            </a:schemeClr>
          </a:solidFill>
          <a:latin typeface="Arial" panose="020B0604020202020204" pitchFamily="34" charset="0"/>
          <a:ea typeface="+mj-ea"/>
          <a:cs typeface="Arial" panose="020B0604020202020204" pitchFamily="34" charset="0"/>
        </a:defRPr>
      </a:lvl1pPr>
    </p:titleStyle>
    <p:bodyStyle>
      <a:lvl1pPr marL="128585" indent="-128585" algn="l" defTabSz="514337" rtl="0" eaLnBrk="1" latinLnBrk="0" hangingPunct="1">
        <a:lnSpc>
          <a:spcPct val="90000"/>
        </a:lnSpc>
        <a:spcBef>
          <a:spcPts val="563"/>
        </a:spcBef>
        <a:buClr>
          <a:srgbClr val="C00000"/>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1pPr>
      <a:lvl2pPr marL="385753" indent="-128585" algn="l" defTabSz="514337" rtl="0" eaLnBrk="1" latinLnBrk="0" hangingPunct="1">
        <a:lnSpc>
          <a:spcPct val="90000"/>
        </a:lnSpc>
        <a:spcBef>
          <a:spcPts val="281"/>
        </a:spcBef>
        <a:buClr>
          <a:srgbClr val="C00000"/>
        </a:buClr>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642921" indent="-128585" algn="l" defTabSz="514337" rtl="0" eaLnBrk="1" latinLnBrk="0" hangingPunct="1">
        <a:lnSpc>
          <a:spcPct val="90000"/>
        </a:lnSpc>
        <a:spcBef>
          <a:spcPts val="281"/>
        </a:spcBef>
        <a:buClr>
          <a:srgbClr val="C00000"/>
        </a:buClr>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3pPr>
      <a:lvl4pPr marL="900090" indent="-128585" algn="l" defTabSz="514337" rtl="0" eaLnBrk="1" latinLnBrk="0" hangingPunct="1">
        <a:lnSpc>
          <a:spcPct val="90000"/>
        </a:lnSpc>
        <a:spcBef>
          <a:spcPts val="281"/>
        </a:spcBef>
        <a:buClr>
          <a:srgbClr val="C00000"/>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1157259" indent="-128585" algn="l" defTabSz="514337" rtl="0" eaLnBrk="1" latinLnBrk="0" hangingPunct="1">
        <a:lnSpc>
          <a:spcPct val="90000"/>
        </a:lnSpc>
        <a:spcBef>
          <a:spcPts val="281"/>
        </a:spcBef>
        <a:buClr>
          <a:srgbClr val="C00000"/>
        </a:buClr>
        <a:buFont typeface="Arial" panose="020B0604020202020204" pitchFamily="34" charset="0"/>
        <a:buChar char="•"/>
        <a:defRPr sz="788" kern="1200">
          <a:solidFill>
            <a:schemeClr val="tx1"/>
          </a:solidFill>
          <a:latin typeface="Arial" panose="020B0604020202020204" pitchFamily="34" charset="0"/>
          <a:ea typeface="+mn-ea"/>
          <a:cs typeface="Arial" panose="020B0604020202020204" pitchFamily="34"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sr-Latn-R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6991626"/>
      </p:ext>
    </p:extLst>
  </p:cSld>
  <p:clrMap bg1="lt1" tx1="dk1" bg2="lt2" tx2="dk2" accent1="accent1" accent2="accent2" accent3="accent3" accent4="accent4" accent5="accent5" accent6="accent6" hlink="hlink" folHlink="folHlink"/>
  <p:sldLayoutIdLst>
    <p:sldLayoutId id="2147483692" r:id="rId1"/>
    <p:sldLayoutId id="2147483693" r:id="rId2"/>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srce.unizg.hr/"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svg"/></Relationships>
</file>

<file path=ppt/slides/_rels/slide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png"/><Relationship Id="rId3" Type="http://schemas.openxmlformats.org/officeDocument/2006/relationships/diagramLayout" Target="../diagrams/layout1.xml"/><Relationship Id="rId7" Type="http://schemas.openxmlformats.org/officeDocument/2006/relationships/image" Target="../media/image23.jpeg"/><Relationship Id="rId12" Type="http://schemas.openxmlformats.org/officeDocument/2006/relationships/hyperlink" Target="https://www.hpc-cc.hr/"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hyperlink" Target="https://ww/" TargetMode="External"/><Relationship Id="rId5" Type="http://schemas.openxmlformats.org/officeDocument/2006/relationships/diagramColors" Target="../diagrams/colors1.xml"/><Relationship Id="rId10" Type="http://schemas.openxmlformats.org/officeDocument/2006/relationships/image" Target="../media/image26.jpeg"/><Relationship Id="rId4" Type="http://schemas.openxmlformats.org/officeDocument/2006/relationships/diagramQuickStyle" Target="../diagrams/quickStyle1.xml"/><Relationship Id="rId9" Type="http://schemas.openxmlformats.org/officeDocument/2006/relationships/image" Target="../media/image25.jp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hyperlink" Target="http://www.croris.hr/" TargetMode="Externa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18.svg"/><Relationship Id="rId10" Type="http://schemas.openxmlformats.org/officeDocument/2006/relationships/image" Target="../media/image35.png"/><Relationship Id="rId4" Type="http://schemas.openxmlformats.org/officeDocument/2006/relationships/image" Target="../media/image17.png"/><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png"/><Relationship Id="rId7" Type="http://schemas.openxmlformats.org/officeDocument/2006/relationships/image" Target="../media/image41.jpeg"/><Relationship Id="rId12"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jpeg"/><Relationship Id="rId9"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9AC58-F8E1-4DB3-A5B0-38EBDE13FFB0}"/>
              </a:ext>
            </a:extLst>
          </p:cNvPr>
          <p:cNvSpPr>
            <a:spLocks noGrp="1"/>
          </p:cNvSpPr>
          <p:nvPr>
            <p:ph type="title"/>
          </p:nvPr>
        </p:nvSpPr>
        <p:spPr>
          <a:xfrm>
            <a:off x="1614487" y="2205533"/>
            <a:ext cx="5915025" cy="416061"/>
          </a:xfrm>
        </p:spPr>
        <p:txBody>
          <a:bodyPr/>
          <a:lstStyle/>
          <a:p>
            <a:r>
              <a:rPr lang="en-US" b="1" dirty="0"/>
              <a:t>SRCE ecosystem for Croatian science community </a:t>
            </a:r>
            <a:br>
              <a:rPr lang="en-US" b="1" dirty="0"/>
            </a:br>
            <a:endParaRPr lang="en-US" b="1" dirty="0"/>
          </a:p>
        </p:txBody>
      </p:sp>
      <p:sp>
        <p:nvSpPr>
          <p:cNvPr id="5" name="Text Placeholder 4">
            <a:extLst>
              <a:ext uri="{FF2B5EF4-FFF2-40B4-BE49-F238E27FC236}">
                <a16:creationId xmlns:a16="http://schemas.microsoft.com/office/drawing/2014/main" id="{DD23EA3E-FC57-4707-B795-8EA705DBBE23}"/>
              </a:ext>
            </a:extLst>
          </p:cNvPr>
          <p:cNvSpPr>
            <a:spLocks noGrp="1"/>
          </p:cNvSpPr>
          <p:nvPr>
            <p:ph type="body" idx="1"/>
          </p:nvPr>
        </p:nvSpPr>
        <p:spPr>
          <a:xfrm>
            <a:off x="1614488" y="3079056"/>
            <a:ext cx="5915025" cy="1675824"/>
          </a:xfrm>
        </p:spPr>
        <p:txBody>
          <a:bodyPr>
            <a:normAutofit/>
          </a:bodyPr>
          <a:lstStyle/>
          <a:p>
            <a:endParaRPr lang="hr-HR" dirty="0"/>
          </a:p>
          <a:p>
            <a:r>
              <a:rPr lang="en-US" dirty="0"/>
              <a:t>Emir </a:t>
            </a:r>
            <a:r>
              <a:rPr lang="en-US" dirty="0" err="1"/>
              <a:t>Imamagi</a:t>
            </a:r>
            <a:r>
              <a:rPr lang="hr-HR" dirty="0"/>
              <a:t>ć, Draženko </a:t>
            </a:r>
            <a:r>
              <a:rPr lang="hr-HR" dirty="0" err="1"/>
              <a:t>Celjak</a:t>
            </a:r>
            <a:r>
              <a:rPr lang="hr-HR" dirty="0"/>
              <a:t>, Petra Udovičić</a:t>
            </a:r>
          </a:p>
          <a:p>
            <a:r>
              <a:rPr lang="hr-HR" dirty="0">
                <a:hlinkClick r:id="rId3"/>
              </a:rPr>
              <a:t>www.srce.unizg.hr</a:t>
            </a:r>
            <a:r>
              <a:rPr lang="hr-HR" dirty="0"/>
              <a:t> </a:t>
            </a:r>
          </a:p>
          <a:p>
            <a:pPr>
              <a:spcBef>
                <a:spcPts val="1800"/>
              </a:spcBef>
            </a:pPr>
            <a:r>
              <a:rPr lang="hr-HR" dirty="0"/>
              <a:t>EGI2024</a:t>
            </a:r>
          </a:p>
        </p:txBody>
      </p:sp>
    </p:spTree>
    <p:extLst>
      <p:ext uri="{BB962C8B-B14F-4D97-AF65-F5344CB8AC3E}">
        <p14:creationId xmlns:p14="http://schemas.microsoft.com/office/powerpoint/2010/main" val="1148246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 for your attention!</a:t>
            </a:r>
            <a:endParaRPr lang="hr-HR" dirty="0"/>
          </a:p>
        </p:txBody>
      </p:sp>
      <p:sp>
        <p:nvSpPr>
          <p:cNvPr id="3" name="Subtitle 2"/>
          <p:cNvSpPr>
            <a:spLocks noGrp="1"/>
          </p:cNvSpPr>
          <p:nvPr>
            <p:ph type="subTitle" idx="1"/>
          </p:nvPr>
        </p:nvSpPr>
        <p:spPr/>
        <p:txBody>
          <a:bodyPr/>
          <a:lstStyle/>
          <a:p>
            <a:pPr>
              <a:spcBef>
                <a:spcPts val="750"/>
              </a:spcBef>
            </a:pPr>
            <a:r>
              <a:rPr lang="en-US" dirty="0"/>
              <a:t>Questions?</a:t>
            </a:r>
            <a:endParaRPr lang="hr-HR" dirty="0"/>
          </a:p>
        </p:txBody>
      </p:sp>
      <p:sp>
        <p:nvSpPr>
          <p:cNvPr id="6" name="Footer Placeholder 4">
            <a:extLst>
              <a:ext uri="{FF2B5EF4-FFF2-40B4-BE49-F238E27FC236}">
                <a16:creationId xmlns:a16="http://schemas.microsoft.com/office/drawing/2014/main" id="{713B6543-A051-4597-B3CF-C691492EA045}"/>
              </a:ext>
            </a:extLst>
          </p:cNvPr>
          <p:cNvSpPr>
            <a:spLocks noGrp="1"/>
          </p:cNvSpPr>
          <p:nvPr>
            <p:ph type="ftr" sz="quarter" idx="11"/>
          </p:nvPr>
        </p:nvSpPr>
        <p:spPr>
          <a:xfrm>
            <a:off x="2048611" y="4767263"/>
            <a:ext cx="5120051" cy="274637"/>
          </a:xfrm>
        </p:spPr>
        <p:txBody>
          <a:bodyPr/>
          <a:lstStyle/>
          <a:p>
            <a:r>
              <a:rPr lang="hr-HR" dirty="0"/>
              <a:t>EGI2024</a:t>
            </a:r>
          </a:p>
        </p:txBody>
      </p:sp>
      <p:sp>
        <p:nvSpPr>
          <p:cNvPr id="7" name="Date Placeholder 3">
            <a:extLst>
              <a:ext uri="{FF2B5EF4-FFF2-40B4-BE49-F238E27FC236}">
                <a16:creationId xmlns:a16="http://schemas.microsoft.com/office/drawing/2014/main" id="{F4D1976F-9B9D-4129-8B85-2D24F5DFE0D1}"/>
              </a:ext>
            </a:extLst>
          </p:cNvPr>
          <p:cNvSpPr>
            <a:spLocks noGrp="1"/>
          </p:cNvSpPr>
          <p:nvPr>
            <p:ph type="dt" sz="half" idx="10"/>
          </p:nvPr>
        </p:nvSpPr>
        <p:spPr>
          <a:xfrm>
            <a:off x="7562850" y="4767263"/>
            <a:ext cx="1296770" cy="274637"/>
          </a:xfrm>
        </p:spPr>
        <p:txBody>
          <a:bodyPr/>
          <a:lstStyle/>
          <a:p>
            <a:r>
              <a:rPr lang="hr-HR" dirty="0"/>
              <a:t>2</a:t>
            </a:r>
            <a:r>
              <a:rPr lang="hr-HR" baseline="30000" dirty="0"/>
              <a:t>nd</a:t>
            </a:r>
            <a:r>
              <a:rPr lang="hr-HR" dirty="0"/>
              <a:t> </a:t>
            </a:r>
            <a:r>
              <a:rPr lang="hr-HR" dirty="0" err="1"/>
              <a:t>October</a:t>
            </a:r>
            <a:r>
              <a:rPr lang="hr-HR" dirty="0"/>
              <a:t> 2024</a:t>
            </a:r>
          </a:p>
        </p:txBody>
      </p:sp>
    </p:spTree>
    <p:extLst>
      <p:ext uri="{BB962C8B-B14F-4D97-AF65-F5344CB8AC3E}">
        <p14:creationId xmlns:p14="http://schemas.microsoft.com/office/powerpoint/2010/main" val="2518549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D3875E0-3520-4563-99ED-496DB32D39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4335" y="1157040"/>
            <a:ext cx="3222142" cy="1741698"/>
          </a:xfrm>
          <a:prstGeom prst="rect">
            <a:avLst/>
          </a:prstGeom>
        </p:spPr>
      </p:pic>
      <p:pic>
        <p:nvPicPr>
          <p:cNvPr id="18" name="Picture 17">
            <a:extLst>
              <a:ext uri="{FF2B5EF4-FFF2-40B4-BE49-F238E27FC236}">
                <a16:creationId xmlns:a16="http://schemas.microsoft.com/office/drawing/2014/main" id="{F0ABADC6-794F-4587-B237-A4BBAEE7F5F6}"/>
              </a:ext>
            </a:extLst>
          </p:cNvPr>
          <p:cNvPicPr>
            <a:picLocks noChangeAspect="1"/>
          </p:cNvPicPr>
          <p:nvPr/>
        </p:nvPicPr>
        <p:blipFill>
          <a:blip r:embed="rId3"/>
          <a:stretch>
            <a:fillRect/>
          </a:stretch>
        </p:blipFill>
        <p:spPr>
          <a:xfrm>
            <a:off x="5868985" y="2828344"/>
            <a:ext cx="2417619" cy="1667835"/>
          </a:xfrm>
          <a:prstGeom prst="rect">
            <a:avLst/>
          </a:prstGeom>
          <a:ln>
            <a:noFill/>
          </a:ln>
          <a:effectLst/>
        </p:spPr>
      </p:pic>
      <p:sp>
        <p:nvSpPr>
          <p:cNvPr id="6" name="Title 5">
            <a:extLst>
              <a:ext uri="{FF2B5EF4-FFF2-40B4-BE49-F238E27FC236}">
                <a16:creationId xmlns:a16="http://schemas.microsoft.com/office/drawing/2014/main" id="{F6F5004D-2991-4E31-866F-DAC413DE2A65}"/>
              </a:ext>
            </a:extLst>
          </p:cNvPr>
          <p:cNvSpPr>
            <a:spLocks noGrp="1"/>
          </p:cNvSpPr>
          <p:nvPr>
            <p:ph type="title"/>
          </p:nvPr>
        </p:nvSpPr>
        <p:spPr/>
        <p:txBody>
          <a:bodyPr/>
          <a:lstStyle/>
          <a:p>
            <a:r>
              <a:rPr lang="hr-HR" dirty="0"/>
              <a:t>University </a:t>
            </a:r>
            <a:r>
              <a:rPr lang="hr-HR" dirty="0" err="1"/>
              <a:t>computing</a:t>
            </a:r>
            <a:r>
              <a:rPr lang="hr-HR" dirty="0"/>
              <a:t> centre - SRCE</a:t>
            </a:r>
            <a:endParaRPr lang="en-GB" dirty="0"/>
          </a:p>
        </p:txBody>
      </p:sp>
      <p:pic>
        <p:nvPicPr>
          <p:cNvPr id="5" name="Slika 3">
            <a:extLst>
              <a:ext uri="{FF2B5EF4-FFF2-40B4-BE49-F238E27FC236}">
                <a16:creationId xmlns:a16="http://schemas.microsoft.com/office/drawing/2014/main" id="{F041B947-8C62-4AE5-967F-DD8559958E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7528" y="2885440"/>
            <a:ext cx="2417620" cy="1610739"/>
          </a:xfrm>
          <a:prstGeom prst="rect">
            <a:avLst/>
          </a:prstGeom>
          <a:ln>
            <a:noFill/>
          </a:ln>
          <a:effectLst/>
        </p:spPr>
      </p:pic>
      <p:sp>
        <p:nvSpPr>
          <p:cNvPr id="9" name="Rectangle 8">
            <a:extLst>
              <a:ext uri="{FF2B5EF4-FFF2-40B4-BE49-F238E27FC236}">
                <a16:creationId xmlns:a16="http://schemas.microsoft.com/office/drawing/2014/main" id="{B850A944-68D3-4AA9-84D1-45F11E9586DE}"/>
              </a:ext>
            </a:extLst>
          </p:cNvPr>
          <p:cNvSpPr/>
          <p:nvPr/>
        </p:nvSpPr>
        <p:spPr>
          <a:xfrm>
            <a:off x="947528" y="1157041"/>
            <a:ext cx="2417620" cy="17283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spcAft>
                <a:spcPts val="600"/>
              </a:spcAft>
              <a:defRPr/>
            </a:pPr>
            <a:r>
              <a:rPr lang="hr-HR" sz="1200" b="1" dirty="0" err="1">
                <a:solidFill>
                  <a:schemeClr val="tx1">
                    <a:lumMod val="75000"/>
                    <a:lumOff val="25000"/>
                  </a:schemeClr>
                </a:solidFill>
                <a:latin typeface="Arial" panose="020B0604020202020204" pitchFamily="34" charset="0"/>
                <a:cs typeface="Arial" panose="020B0604020202020204" pitchFamily="34" charset="0"/>
              </a:rPr>
              <a:t>Organisation</a:t>
            </a:r>
            <a:endParaRPr lang="hr-HR" sz="1200" b="1" dirty="0">
              <a:solidFill>
                <a:schemeClr val="tx1">
                  <a:lumMod val="75000"/>
                  <a:lumOff val="25000"/>
                </a:schemeClr>
              </a:solidFill>
              <a:latin typeface="Arial" panose="020B0604020202020204" pitchFamily="34" charset="0"/>
              <a:cs typeface="Arial" panose="020B0604020202020204" pitchFamily="34" charset="0"/>
            </a:endParaRPr>
          </a:p>
          <a:p>
            <a:pPr algn="ctr" defTabSz="685783">
              <a:defRPr/>
            </a:pPr>
            <a:r>
              <a:rPr lang="en-GB" sz="1200" dirty="0">
                <a:solidFill>
                  <a:schemeClr val="tx1">
                    <a:lumMod val="75000"/>
                    <a:lumOff val="25000"/>
                  </a:schemeClr>
                </a:solidFill>
                <a:latin typeface="Arial" panose="020B0604020202020204" pitchFamily="34" charset="0"/>
                <a:cs typeface="Arial" panose="020B0604020202020204" pitchFamily="34" charset="0"/>
              </a:rPr>
              <a:t>~ 1</a:t>
            </a:r>
            <a:r>
              <a:rPr lang="hr-HR" sz="1200" dirty="0">
                <a:solidFill>
                  <a:schemeClr val="tx1">
                    <a:lumMod val="75000"/>
                    <a:lumOff val="25000"/>
                  </a:schemeClr>
                </a:solidFill>
                <a:latin typeface="Arial" panose="020B0604020202020204" pitchFamily="34" charset="0"/>
                <a:cs typeface="Arial" panose="020B0604020202020204" pitchFamily="34" charset="0"/>
              </a:rPr>
              <a:t>8</a:t>
            </a:r>
            <a:r>
              <a:rPr lang="en-GB" sz="1200" dirty="0">
                <a:solidFill>
                  <a:schemeClr val="tx1">
                    <a:lumMod val="75000"/>
                    <a:lumOff val="25000"/>
                  </a:schemeClr>
                </a:solidFill>
                <a:latin typeface="Arial" panose="020B0604020202020204" pitchFamily="34" charset="0"/>
                <a:cs typeface="Arial" panose="020B0604020202020204" pitchFamily="34" charset="0"/>
              </a:rPr>
              <a:t>0 employees</a:t>
            </a:r>
          </a:p>
          <a:p>
            <a:pPr algn="ctr" defTabSz="685783">
              <a:defRPr/>
            </a:pPr>
            <a:r>
              <a:rPr lang="en-GB" sz="1200" dirty="0">
                <a:solidFill>
                  <a:schemeClr val="tx1">
                    <a:lumMod val="75000"/>
                    <a:lumOff val="25000"/>
                  </a:schemeClr>
                </a:solidFill>
                <a:latin typeface="Arial" panose="020B0604020202020204" pitchFamily="34" charset="0"/>
                <a:cs typeface="Arial" panose="020B0604020202020204" pitchFamily="34" charset="0"/>
              </a:rPr>
              <a:t>11 organizational units</a:t>
            </a:r>
          </a:p>
          <a:p>
            <a:pPr algn="ctr" defTabSz="685783">
              <a:defRPr/>
            </a:pPr>
            <a:r>
              <a:rPr lang="en-GB" sz="1200" dirty="0">
                <a:solidFill>
                  <a:schemeClr val="tx1">
                    <a:lumMod val="75000"/>
                    <a:lumOff val="25000"/>
                  </a:schemeClr>
                </a:solidFill>
                <a:latin typeface="Arial" panose="020B0604020202020204" pitchFamily="34" charset="0"/>
                <a:cs typeface="Arial" panose="020B0604020202020204" pitchFamily="34" charset="0"/>
              </a:rPr>
              <a:t>3 locations</a:t>
            </a:r>
          </a:p>
        </p:txBody>
      </p:sp>
      <p:grpSp>
        <p:nvGrpSpPr>
          <p:cNvPr id="10" name="Group 9">
            <a:extLst>
              <a:ext uri="{FF2B5EF4-FFF2-40B4-BE49-F238E27FC236}">
                <a16:creationId xmlns:a16="http://schemas.microsoft.com/office/drawing/2014/main" id="{62C4143A-CC43-478A-8FDD-04B5E696B7FC}"/>
              </a:ext>
            </a:extLst>
          </p:cNvPr>
          <p:cNvGrpSpPr/>
          <p:nvPr/>
        </p:nvGrpSpPr>
        <p:grpSpPr>
          <a:xfrm rot="17519230">
            <a:off x="1012978" y="1208425"/>
            <a:ext cx="340659" cy="340659"/>
            <a:chOff x="3609787" y="1688350"/>
            <a:chExt cx="340659" cy="340659"/>
          </a:xfrm>
          <a:solidFill>
            <a:srgbClr val="DD3F34"/>
          </a:solidFill>
        </p:grpSpPr>
        <p:sp>
          <p:nvSpPr>
            <p:cNvPr id="11" name="Block Arc 10">
              <a:extLst>
                <a:ext uri="{FF2B5EF4-FFF2-40B4-BE49-F238E27FC236}">
                  <a16:creationId xmlns:a16="http://schemas.microsoft.com/office/drawing/2014/main" id="{4666ACC1-978F-4C83-851E-C67C12CCFD01}"/>
                </a:ext>
              </a:extLst>
            </p:cNvPr>
            <p:cNvSpPr/>
            <p:nvPr/>
          </p:nvSpPr>
          <p:spPr>
            <a:xfrm>
              <a:off x="3609787" y="1688350"/>
              <a:ext cx="340659" cy="340659"/>
            </a:xfrm>
            <a:prstGeom prst="blockArc">
              <a:avLst>
                <a:gd name="adj1" fmla="val 14967242"/>
                <a:gd name="adj2" fmla="val 20443918"/>
                <a:gd name="adj3" fmla="val 2679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Oval 11">
              <a:extLst>
                <a:ext uri="{FF2B5EF4-FFF2-40B4-BE49-F238E27FC236}">
                  <a16:creationId xmlns:a16="http://schemas.microsoft.com/office/drawing/2014/main" id="{438729BC-0748-4048-961D-8CC6878FAC62}"/>
                </a:ext>
              </a:extLst>
            </p:cNvPr>
            <p:cNvSpPr/>
            <p:nvPr/>
          </p:nvSpPr>
          <p:spPr>
            <a:xfrm>
              <a:off x="3645930" y="1775011"/>
              <a:ext cx="214871" cy="216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Rectangle 13">
            <a:extLst>
              <a:ext uri="{FF2B5EF4-FFF2-40B4-BE49-F238E27FC236}">
                <a16:creationId xmlns:a16="http://schemas.microsoft.com/office/drawing/2014/main" id="{484DC42E-D239-46C3-AAE5-E478E4F56813}"/>
              </a:ext>
            </a:extLst>
          </p:cNvPr>
          <p:cNvSpPr/>
          <p:nvPr/>
        </p:nvSpPr>
        <p:spPr>
          <a:xfrm>
            <a:off x="5868985" y="1170339"/>
            <a:ext cx="2417620" cy="17283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spcAft>
                <a:spcPts val="600"/>
              </a:spcAft>
              <a:defRPr/>
            </a:pPr>
            <a:r>
              <a:rPr lang="en-GB" sz="1200" b="1" dirty="0">
                <a:solidFill>
                  <a:schemeClr val="tx1">
                    <a:lumMod val="75000"/>
                    <a:lumOff val="25000"/>
                  </a:schemeClr>
                </a:solidFill>
                <a:latin typeface="Arial" panose="020B0604020202020204" pitchFamily="34" charset="0"/>
                <a:cs typeface="Arial" panose="020B0604020202020204" pitchFamily="34" charset="0"/>
              </a:rPr>
              <a:t>supporting digital transformation of education, research and business in the academic and science.</a:t>
            </a:r>
          </a:p>
          <a:p>
            <a:pPr algn="ctr" defTabSz="685783">
              <a:defRPr/>
            </a:pPr>
            <a:r>
              <a:rPr lang="en-GB" sz="1200" dirty="0">
                <a:solidFill>
                  <a:schemeClr val="tx1">
                    <a:lumMod val="75000"/>
                    <a:lumOff val="25000"/>
                  </a:schemeClr>
                </a:solidFill>
                <a:latin typeface="Arial" panose="020B0604020202020204" pitchFamily="34" charset="0"/>
                <a:cs typeface="Arial" panose="020B0604020202020204" pitchFamily="34" charset="0"/>
              </a:rPr>
              <a:t>promoting Open Science and Open Education.</a:t>
            </a:r>
          </a:p>
        </p:txBody>
      </p:sp>
      <p:grpSp>
        <p:nvGrpSpPr>
          <p:cNvPr id="15" name="Group 14">
            <a:extLst>
              <a:ext uri="{FF2B5EF4-FFF2-40B4-BE49-F238E27FC236}">
                <a16:creationId xmlns:a16="http://schemas.microsoft.com/office/drawing/2014/main" id="{1D9B1B22-34EB-441C-87B9-9CCA1D24793B}"/>
              </a:ext>
            </a:extLst>
          </p:cNvPr>
          <p:cNvGrpSpPr/>
          <p:nvPr/>
        </p:nvGrpSpPr>
        <p:grpSpPr>
          <a:xfrm rot="17519230">
            <a:off x="5934435" y="1221723"/>
            <a:ext cx="340659" cy="340659"/>
            <a:chOff x="3609787" y="1688350"/>
            <a:chExt cx="340659" cy="340659"/>
          </a:xfrm>
          <a:solidFill>
            <a:srgbClr val="45C0AC"/>
          </a:solidFill>
        </p:grpSpPr>
        <p:sp>
          <p:nvSpPr>
            <p:cNvPr id="16" name="Block Arc 15">
              <a:extLst>
                <a:ext uri="{FF2B5EF4-FFF2-40B4-BE49-F238E27FC236}">
                  <a16:creationId xmlns:a16="http://schemas.microsoft.com/office/drawing/2014/main" id="{DF64A7E5-2A34-4C8E-92CA-FDC1885EAE5D}"/>
                </a:ext>
              </a:extLst>
            </p:cNvPr>
            <p:cNvSpPr/>
            <p:nvPr/>
          </p:nvSpPr>
          <p:spPr>
            <a:xfrm>
              <a:off x="3609787" y="1688350"/>
              <a:ext cx="340659" cy="340659"/>
            </a:xfrm>
            <a:prstGeom prst="blockArc">
              <a:avLst>
                <a:gd name="adj1" fmla="val 14967242"/>
                <a:gd name="adj2" fmla="val 20443918"/>
                <a:gd name="adj3" fmla="val 2679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Oval 16">
              <a:extLst>
                <a:ext uri="{FF2B5EF4-FFF2-40B4-BE49-F238E27FC236}">
                  <a16:creationId xmlns:a16="http://schemas.microsoft.com/office/drawing/2014/main" id="{6AF8CC83-1F2F-4E9F-B3B2-7C3297904409}"/>
                </a:ext>
              </a:extLst>
            </p:cNvPr>
            <p:cNvSpPr/>
            <p:nvPr/>
          </p:nvSpPr>
          <p:spPr>
            <a:xfrm>
              <a:off x="3645930" y="1775011"/>
              <a:ext cx="214871" cy="216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Rectangle 20">
            <a:extLst>
              <a:ext uri="{FF2B5EF4-FFF2-40B4-BE49-F238E27FC236}">
                <a16:creationId xmlns:a16="http://schemas.microsoft.com/office/drawing/2014/main" id="{DB7EB3C3-8B69-4F31-914B-CBB6A9238AEE}"/>
              </a:ext>
            </a:extLst>
          </p:cNvPr>
          <p:cNvSpPr/>
          <p:nvPr/>
        </p:nvSpPr>
        <p:spPr>
          <a:xfrm>
            <a:off x="3365148" y="2882918"/>
            <a:ext cx="2503836" cy="161074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spcAft>
                <a:spcPts val="600"/>
              </a:spcAft>
              <a:defRPr/>
            </a:pPr>
            <a:r>
              <a:rPr lang="en-GB" sz="1200" b="1" dirty="0">
                <a:solidFill>
                  <a:srgbClr val="333333"/>
                </a:solidFill>
                <a:latin typeface="+mj-lt"/>
              </a:rPr>
              <a:t>    t</a:t>
            </a:r>
            <a:r>
              <a:rPr lang="en-GB" sz="1200" b="1" i="0" dirty="0">
                <a:solidFill>
                  <a:srgbClr val="333333"/>
                </a:solidFill>
                <a:effectLst/>
                <a:latin typeface="+mj-lt"/>
              </a:rPr>
              <a:t>hat builds and operate national e-infrastructure and digital services</a:t>
            </a:r>
            <a:r>
              <a:rPr lang="en-GB" sz="1200" b="0" i="0" dirty="0">
                <a:solidFill>
                  <a:srgbClr val="333333"/>
                </a:solidFill>
                <a:effectLst/>
                <a:latin typeface="+mj-lt"/>
              </a:rPr>
              <a:t> </a:t>
            </a:r>
          </a:p>
          <a:p>
            <a:pPr algn="ctr" defTabSz="685783">
              <a:spcAft>
                <a:spcPts val="600"/>
              </a:spcAft>
              <a:defRPr/>
            </a:pPr>
            <a:r>
              <a:rPr lang="en-GB" sz="1200" b="0" i="0" dirty="0">
                <a:solidFill>
                  <a:srgbClr val="333333"/>
                </a:solidFill>
                <a:effectLst/>
                <a:latin typeface="+mj-lt"/>
              </a:rPr>
              <a:t>30 public services for the needs of the academic and scientific community in Croatia</a:t>
            </a:r>
            <a:endParaRPr lang="en-GB" sz="1200" dirty="0">
              <a:solidFill>
                <a:schemeClr val="tx1">
                  <a:lumMod val="75000"/>
                  <a:lumOff val="25000"/>
                </a:schemeClr>
              </a:solidFill>
              <a:latin typeface="+mj-lt"/>
              <a:cs typeface="Arial" panose="020B0604020202020204" pitchFamily="34" charset="0"/>
            </a:endParaRPr>
          </a:p>
        </p:txBody>
      </p:sp>
      <p:grpSp>
        <p:nvGrpSpPr>
          <p:cNvPr id="22" name="Group 21">
            <a:extLst>
              <a:ext uri="{FF2B5EF4-FFF2-40B4-BE49-F238E27FC236}">
                <a16:creationId xmlns:a16="http://schemas.microsoft.com/office/drawing/2014/main" id="{BF6561E4-A362-4E33-93C1-2AA69ED99286}"/>
              </a:ext>
            </a:extLst>
          </p:cNvPr>
          <p:cNvGrpSpPr/>
          <p:nvPr/>
        </p:nvGrpSpPr>
        <p:grpSpPr>
          <a:xfrm rot="17519230">
            <a:off x="3416529" y="2939198"/>
            <a:ext cx="340659" cy="340659"/>
            <a:chOff x="3609787" y="1688350"/>
            <a:chExt cx="340659" cy="340659"/>
          </a:xfrm>
        </p:grpSpPr>
        <p:sp>
          <p:nvSpPr>
            <p:cNvPr id="23" name="Block Arc 22">
              <a:extLst>
                <a:ext uri="{FF2B5EF4-FFF2-40B4-BE49-F238E27FC236}">
                  <a16:creationId xmlns:a16="http://schemas.microsoft.com/office/drawing/2014/main" id="{F3FDB73C-3F6F-4460-97BF-34D0134E038F}"/>
                </a:ext>
              </a:extLst>
            </p:cNvPr>
            <p:cNvSpPr/>
            <p:nvPr/>
          </p:nvSpPr>
          <p:spPr>
            <a:xfrm>
              <a:off x="3609787" y="1688350"/>
              <a:ext cx="340659" cy="340659"/>
            </a:xfrm>
            <a:prstGeom prst="blockArc">
              <a:avLst>
                <a:gd name="adj1" fmla="val 14967242"/>
                <a:gd name="adj2" fmla="val 20443918"/>
                <a:gd name="adj3" fmla="val 26792"/>
              </a:avLst>
            </a:prstGeom>
            <a:solidFill>
              <a:srgbClr val="F9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Oval 23">
              <a:extLst>
                <a:ext uri="{FF2B5EF4-FFF2-40B4-BE49-F238E27FC236}">
                  <a16:creationId xmlns:a16="http://schemas.microsoft.com/office/drawing/2014/main" id="{D62B68CF-F044-48F2-8F82-F6AF568390F3}"/>
                </a:ext>
              </a:extLst>
            </p:cNvPr>
            <p:cNvSpPr/>
            <p:nvPr/>
          </p:nvSpPr>
          <p:spPr>
            <a:xfrm>
              <a:off x="3645930" y="1775011"/>
              <a:ext cx="214871" cy="216000"/>
            </a:xfrm>
            <a:prstGeom prst="ellipse">
              <a:avLst/>
            </a:prstGeom>
            <a:solidFill>
              <a:srgbClr val="F9A61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Footer Placeholder 4">
            <a:extLst>
              <a:ext uri="{FF2B5EF4-FFF2-40B4-BE49-F238E27FC236}">
                <a16:creationId xmlns:a16="http://schemas.microsoft.com/office/drawing/2014/main" id="{7D7BBAC5-793F-43CE-9A45-E12FF42ABC64}"/>
              </a:ext>
            </a:extLst>
          </p:cNvPr>
          <p:cNvSpPr>
            <a:spLocks noGrp="1"/>
          </p:cNvSpPr>
          <p:nvPr>
            <p:ph type="ftr" sz="quarter" idx="11"/>
          </p:nvPr>
        </p:nvSpPr>
        <p:spPr>
          <a:xfrm>
            <a:off x="2048611" y="4767263"/>
            <a:ext cx="5120051" cy="274637"/>
          </a:xfrm>
        </p:spPr>
        <p:txBody>
          <a:bodyPr/>
          <a:lstStyle/>
          <a:p>
            <a:r>
              <a:rPr lang="hr-HR" dirty="0"/>
              <a:t>EGI2024</a:t>
            </a:r>
          </a:p>
        </p:txBody>
      </p:sp>
      <p:sp>
        <p:nvSpPr>
          <p:cNvPr id="26" name="Date Placeholder 3">
            <a:extLst>
              <a:ext uri="{FF2B5EF4-FFF2-40B4-BE49-F238E27FC236}">
                <a16:creationId xmlns:a16="http://schemas.microsoft.com/office/drawing/2014/main" id="{6F597D6B-5BD2-4DBA-8188-D68F1742E8B5}"/>
              </a:ext>
            </a:extLst>
          </p:cNvPr>
          <p:cNvSpPr>
            <a:spLocks noGrp="1"/>
          </p:cNvSpPr>
          <p:nvPr>
            <p:ph type="dt" sz="half" idx="10"/>
          </p:nvPr>
        </p:nvSpPr>
        <p:spPr>
          <a:xfrm>
            <a:off x="7562850" y="4767263"/>
            <a:ext cx="1296770" cy="274637"/>
          </a:xfrm>
        </p:spPr>
        <p:txBody>
          <a:bodyPr/>
          <a:lstStyle/>
          <a:p>
            <a:r>
              <a:rPr lang="hr-HR" dirty="0"/>
              <a:t>2</a:t>
            </a:r>
            <a:r>
              <a:rPr lang="hr-HR" baseline="30000" dirty="0"/>
              <a:t>nd</a:t>
            </a:r>
            <a:r>
              <a:rPr lang="hr-HR" dirty="0"/>
              <a:t> </a:t>
            </a:r>
            <a:r>
              <a:rPr lang="hr-HR" dirty="0" err="1"/>
              <a:t>October</a:t>
            </a:r>
            <a:r>
              <a:rPr lang="hr-HR" dirty="0"/>
              <a:t> 2024</a:t>
            </a:r>
          </a:p>
        </p:txBody>
      </p:sp>
    </p:spTree>
    <p:extLst>
      <p:ext uri="{BB962C8B-B14F-4D97-AF65-F5344CB8AC3E}">
        <p14:creationId xmlns:p14="http://schemas.microsoft.com/office/powerpoint/2010/main" val="1547379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7F0D3C47-C6C7-46C4-A41F-2372381CA5E2}"/>
              </a:ext>
            </a:extLst>
          </p:cNvPr>
          <p:cNvPicPr>
            <a:picLocks noChangeAspect="1"/>
          </p:cNvPicPr>
          <p:nvPr/>
        </p:nvPicPr>
        <p:blipFill rotWithShape="1">
          <a:blip r:embed="rId2" cstate="print">
            <a:alphaModFix amt="85000"/>
            <a:extLst>
              <a:ext uri="{28A0092B-C50C-407E-A947-70E740481C1C}">
                <a14:useLocalDpi xmlns:a14="http://schemas.microsoft.com/office/drawing/2010/main" val="0"/>
              </a:ext>
            </a:extLst>
          </a:blip>
          <a:srcRect l="22886" t="-201" r="41228" b="201"/>
          <a:stretch/>
        </p:blipFill>
        <p:spPr>
          <a:xfrm>
            <a:off x="7558074" y="2402213"/>
            <a:ext cx="807659" cy="807659"/>
          </a:xfrm>
          <a:prstGeom prst="ellipse">
            <a:avLst/>
          </a:prstGeom>
          <a:ln w="28575">
            <a:solidFill>
              <a:srgbClr val="DA2934"/>
            </a:solidFill>
          </a:ln>
        </p:spPr>
      </p:pic>
      <p:sp>
        <p:nvSpPr>
          <p:cNvPr id="38" name="Partial Circle 37">
            <a:extLst>
              <a:ext uri="{FF2B5EF4-FFF2-40B4-BE49-F238E27FC236}">
                <a16:creationId xmlns:a16="http://schemas.microsoft.com/office/drawing/2014/main" id="{8B2E8372-3565-4FD9-9531-15505CDAC07C}"/>
              </a:ext>
            </a:extLst>
          </p:cNvPr>
          <p:cNvSpPr/>
          <p:nvPr/>
        </p:nvSpPr>
        <p:spPr>
          <a:xfrm rot="17740548">
            <a:off x="2969215" y="479595"/>
            <a:ext cx="3872244" cy="3781893"/>
          </a:xfrm>
          <a:prstGeom prst="pie">
            <a:avLst>
              <a:gd name="adj1" fmla="val 5416036"/>
              <a:gd name="adj2" fmla="val 10719704"/>
            </a:avLst>
          </a:prstGeom>
          <a:solidFill>
            <a:srgbClr val="F0C6C9"/>
          </a:solidFill>
          <a:ln w="28575">
            <a:solidFill>
              <a:srgbClr val="DA2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Partial Circle 19">
            <a:extLst>
              <a:ext uri="{FF2B5EF4-FFF2-40B4-BE49-F238E27FC236}">
                <a16:creationId xmlns:a16="http://schemas.microsoft.com/office/drawing/2014/main" id="{2E265C80-18C0-4889-A9E5-54BA52FD98BE}"/>
              </a:ext>
            </a:extLst>
          </p:cNvPr>
          <p:cNvSpPr>
            <a:spLocks noChangeAspect="1"/>
          </p:cNvSpPr>
          <p:nvPr/>
        </p:nvSpPr>
        <p:spPr>
          <a:xfrm rot="7023966">
            <a:off x="3007180" y="503732"/>
            <a:ext cx="3751087" cy="3795041"/>
          </a:xfrm>
          <a:prstGeom prst="pie">
            <a:avLst>
              <a:gd name="adj1" fmla="val 757294"/>
              <a:gd name="adj2" fmla="val 15009343"/>
            </a:avLst>
          </a:prstGeom>
          <a:solidFill>
            <a:srgbClr val="F5D9B2"/>
          </a:solidFill>
          <a:ln w="28575">
            <a:solidFill>
              <a:srgbClr val="F9A6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Rectangle 23">
            <a:extLst>
              <a:ext uri="{FF2B5EF4-FFF2-40B4-BE49-F238E27FC236}">
                <a16:creationId xmlns:a16="http://schemas.microsoft.com/office/drawing/2014/main" id="{6C17B648-4F91-4919-8A20-700AFD101ACA}"/>
              </a:ext>
            </a:extLst>
          </p:cNvPr>
          <p:cNvSpPr/>
          <p:nvPr/>
        </p:nvSpPr>
        <p:spPr>
          <a:xfrm>
            <a:off x="1522694" y="1824339"/>
            <a:ext cx="1624614" cy="721277"/>
          </a:xfrm>
          <a:prstGeom prst="rect">
            <a:avLst/>
          </a:prstGeom>
          <a:solidFill>
            <a:srgbClr val="F5D9B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270" indent="-128270" algn="ctr">
              <a:spcAft>
                <a:spcPts val="600"/>
              </a:spcAft>
            </a:pPr>
            <a:r>
              <a:rPr lang="hr-HR" sz="800" b="1" dirty="0">
                <a:solidFill>
                  <a:srgbClr val="172B4D"/>
                </a:solidFill>
                <a:latin typeface="Arial"/>
                <a:cs typeface="Arial"/>
              </a:rPr>
              <a:t>DATA, REPOSITORY AND OPEN SCIENCE</a:t>
            </a:r>
            <a:endParaRPr lang="hr-HR" sz="900" b="1" dirty="0">
              <a:solidFill>
                <a:srgbClr val="172B4D"/>
              </a:solidFill>
              <a:latin typeface="Arial"/>
              <a:cs typeface="Arial"/>
            </a:endParaRPr>
          </a:p>
          <a:p>
            <a:pPr marL="128270" indent="-128270" algn="ctr"/>
            <a:r>
              <a:rPr lang="hr-HR" sz="800" dirty="0">
                <a:solidFill>
                  <a:srgbClr val="172B4D"/>
                </a:solidFill>
                <a:latin typeface="Arial"/>
                <a:cs typeface="Arial"/>
              </a:rPr>
              <a:t>Dabar </a:t>
            </a:r>
            <a:r>
              <a:rPr lang="hr-HR" sz="1000" dirty="0">
                <a:solidFill>
                  <a:srgbClr val="172B4D"/>
                </a:solidFill>
                <a:latin typeface="Arial"/>
                <a:cs typeface="Arial"/>
              </a:rPr>
              <a:t>I</a:t>
            </a:r>
            <a:r>
              <a:rPr lang="hr-HR" sz="800" dirty="0">
                <a:solidFill>
                  <a:srgbClr val="172B4D"/>
                </a:solidFill>
                <a:latin typeface="Arial"/>
                <a:cs typeface="Arial"/>
              </a:rPr>
              <a:t> Hrčak </a:t>
            </a:r>
            <a:r>
              <a:rPr lang="hr-HR" sz="1000" dirty="0">
                <a:solidFill>
                  <a:srgbClr val="172B4D"/>
                </a:solidFill>
                <a:latin typeface="Arial"/>
                <a:cs typeface="Arial"/>
              </a:rPr>
              <a:t>I</a:t>
            </a:r>
            <a:r>
              <a:rPr lang="hr-HR" sz="800" dirty="0">
                <a:solidFill>
                  <a:srgbClr val="172B4D"/>
                </a:solidFill>
                <a:latin typeface="Arial"/>
                <a:cs typeface="Arial"/>
              </a:rPr>
              <a:t> Puh</a:t>
            </a:r>
          </a:p>
          <a:p>
            <a:pPr marL="128270" indent="-128270" algn="ctr"/>
            <a:r>
              <a:rPr lang="hr-HR" sz="800" dirty="0" err="1">
                <a:solidFill>
                  <a:srgbClr val="172B4D"/>
                </a:solidFill>
                <a:latin typeface="Arial"/>
                <a:cs typeface="Arial"/>
              </a:rPr>
              <a:t>Support</a:t>
            </a:r>
            <a:r>
              <a:rPr lang="hr-HR" sz="800" dirty="0">
                <a:solidFill>
                  <a:srgbClr val="172B4D"/>
                </a:solidFill>
                <a:latin typeface="Arial"/>
                <a:cs typeface="Arial"/>
              </a:rPr>
              <a:t> to Open Science</a:t>
            </a:r>
            <a:endParaRPr lang="en-US" sz="800" dirty="0">
              <a:solidFill>
                <a:srgbClr val="172B4D"/>
              </a:solidFill>
              <a:latin typeface="Arial"/>
              <a:cs typeface="Arial"/>
            </a:endParaRPr>
          </a:p>
        </p:txBody>
      </p:sp>
      <p:cxnSp>
        <p:nvCxnSpPr>
          <p:cNvPr id="27" name="Straight Connector 26">
            <a:extLst>
              <a:ext uri="{FF2B5EF4-FFF2-40B4-BE49-F238E27FC236}">
                <a16:creationId xmlns:a16="http://schemas.microsoft.com/office/drawing/2014/main" id="{9392AEE0-D2B5-4B7F-AF88-A734CB1A70ED}"/>
              </a:ext>
            </a:extLst>
          </p:cNvPr>
          <p:cNvCxnSpPr>
            <a:cxnSpLocks/>
          </p:cNvCxnSpPr>
          <p:nvPr/>
        </p:nvCxnSpPr>
        <p:spPr>
          <a:xfrm flipH="1">
            <a:off x="1536696" y="1824339"/>
            <a:ext cx="1585147" cy="0"/>
          </a:xfrm>
          <a:prstGeom prst="line">
            <a:avLst/>
          </a:prstGeom>
          <a:ln w="28575">
            <a:solidFill>
              <a:srgbClr val="F9A61A"/>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65680FC-E1E9-4EAB-B41D-F5C2109946F8}"/>
              </a:ext>
            </a:extLst>
          </p:cNvPr>
          <p:cNvCxnSpPr>
            <a:cxnSpLocks noChangeAspect="1"/>
          </p:cNvCxnSpPr>
          <p:nvPr/>
        </p:nvCxnSpPr>
        <p:spPr>
          <a:xfrm flipH="1">
            <a:off x="1573493" y="2540515"/>
            <a:ext cx="1585148" cy="0"/>
          </a:xfrm>
          <a:prstGeom prst="line">
            <a:avLst/>
          </a:prstGeom>
          <a:ln w="28575">
            <a:solidFill>
              <a:srgbClr val="F9A61A"/>
            </a:solidFill>
          </a:ln>
        </p:spPr>
        <p:style>
          <a:lnRef idx="1">
            <a:schemeClr val="accent1"/>
          </a:lnRef>
          <a:fillRef idx="0">
            <a:schemeClr val="accent1"/>
          </a:fillRef>
          <a:effectRef idx="0">
            <a:schemeClr val="accent1"/>
          </a:effectRef>
          <a:fontRef idx="minor">
            <a:schemeClr val="tx1"/>
          </a:fontRef>
        </p:style>
      </p:cxnSp>
      <p:pic>
        <p:nvPicPr>
          <p:cNvPr id="29" name="Picture 35">
            <a:extLst>
              <a:ext uri="{FF2B5EF4-FFF2-40B4-BE49-F238E27FC236}">
                <a16:creationId xmlns:a16="http://schemas.microsoft.com/office/drawing/2014/main" id="{C27BF1A2-5365-4614-A928-CB4953217E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0028" y="2631067"/>
            <a:ext cx="833948" cy="463957"/>
          </a:xfrm>
          <a:prstGeom prst="rect">
            <a:avLst/>
          </a:prstGeom>
          <a:ln>
            <a:noFill/>
          </a:ln>
          <a:effectLst>
            <a:outerShdw blurRad="50800" dist="38100" dir="5400000" algn="t" rotWithShape="0">
              <a:prstClr val="black">
                <a:alpha val="40000"/>
              </a:prstClr>
            </a:outerShdw>
          </a:effectLst>
        </p:spPr>
      </p:pic>
      <p:pic>
        <p:nvPicPr>
          <p:cNvPr id="30" name="Picture 29">
            <a:extLst>
              <a:ext uri="{FF2B5EF4-FFF2-40B4-BE49-F238E27FC236}">
                <a16:creationId xmlns:a16="http://schemas.microsoft.com/office/drawing/2014/main" id="{C37148C6-247D-4B00-8875-A1CA7CFF1E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8750" y="3570288"/>
            <a:ext cx="1086588" cy="1167993"/>
          </a:xfrm>
          <a:prstGeom prst="rect">
            <a:avLst/>
          </a:prstGeom>
          <a:ln>
            <a:noFill/>
          </a:ln>
          <a:effectLst>
            <a:outerShdw blurRad="50800" dist="38100" dir="5400000" algn="t" rotWithShape="0">
              <a:prstClr val="black">
                <a:alpha val="40000"/>
              </a:prstClr>
            </a:outerShdw>
          </a:effectLst>
        </p:spPr>
      </p:pic>
      <p:pic>
        <p:nvPicPr>
          <p:cNvPr id="33" name="Picture 2" descr="hrcak mascot">
            <a:extLst>
              <a:ext uri="{FF2B5EF4-FFF2-40B4-BE49-F238E27FC236}">
                <a16:creationId xmlns:a16="http://schemas.microsoft.com/office/drawing/2014/main" id="{BD594D29-CE87-40A2-9C30-75410ADDCF9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3122" y="3180521"/>
            <a:ext cx="1133364" cy="36594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758C364F-C5B8-482C-90E1-6FCB31FD4D27}"/>
              </a:ext>
            </a:extLst>
          </p:cNvPr>
          <p:cNvSpPr/>
          <p:nvPr/>
        </p:nvSpPr>
        <p:spPr>
          <a:xfrm>
            <a:off x="5750167" y="3229200"/>
            <a:ext cx="2394704" cy="844743"/>
          </a:xfrm>
          <a:prstGeom prst="rect">
            <a:avLst/>
          </a:prstGeom>
          <a:solidFill>
            <a:srgbClr val="F0C6C9"/>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270" indent="-128270" algn="ctr"/>
            <a:r>
              <a:rPr lang="hr-HR" sz="800" b="1" dirty="0">
                <a:solidFill>
                  <a:srgbClr val="172B4D"/>
                </a:solidFill>
                <a:latin typeface="Arial"/>
                <a:cs typeface="Arial"/>
              </a:rPr>
              <a:t>ADVACED COMPUTING</a:t>
            </a:r>
            <a:endParaRPr lang="hr-HR" sz="900" b="1" dirty="0">
              <a:solidFill>
                <a:srgbClr val="172B4D"/>
              </a:solidFill>
              <a:latin typeface="Arial"/>
              <a:cs typeface="Arial"/>
            </a:endParaRPr>
          </a:p>
          <a:p>
            <a:pPr marL="128270" indent="-128270" algn="ctr">
              <a:spcAft>
                <a:spcPts val="600"/>
              </a:spcAft>
            </a:pPr>
            <a:r>
              <a:rPr lang="hr-HR" sz="800" dirty="0" err="1">
                <a:solidFill>
                  <a:srgbClr val="172B4D"/>
                </a:solidFill>
                <a:latin typeface="Arial"/>
                <a:cs typeface="Arial"/>
              </a:rPr>
              <a:t>Supercomputer</a:t>
            </a:r>
            <a:r>
              <a:rPr lang="hr-HR" sz="800" dirty="0">
                <a:solidFill>
                  <a:srgbClr val="172B4D"/>
                </a:solidFill>
                <a:latin typeface="Arial"/>
                <a:cs typeface="Arial"/>
              </a:rPr>
              <a:t> Supek </a:t>
            </a:r>
            <a:r>
              <a:rPr lang="hr-HR" sz="1000" dirty="0">
                <a:solidFill>
                  <a:srgbClr val="172B4D"/>
                </a:solidFill>
                <a:latin typeface="Arial"/>
                <a:cs typeface="Arial"/>
              </a:rPr>
              <a:t>I</a:t>
            </a:r>
            <a:r>
              <a:rPr lang="hr-HR" sz="800" dirty="0">
                <a:solidFill>
                  <a:srgbClr val="172B4D"/>
                </a:solidFill>
                <a:latin typeface="Arial"/>
                <a:cs typeface="Arial"/>
              </a:rPr>
              <a:t> </a:t>
            </a:r>
            <a:r>
              <a:rPr lang="hr-HR" sz="800" dirty="0" err="1">
                <a:solidFill>
                  <a:srgbClr val="172B4D"/>
                </a:solidFill>
                <a:latin typeface="Arial"/>
                <a:cs typeface="Arial"/>
              </a:rPr>
              <a:t>resource</a:t>
            </a:r>
            <a:r>
              <a:rPr lang="hr-HR" sz="800" dirty="0">
                <a:solidFill>
                  <a:srgbClr val="172B4D"/>
                </a:solidFill>
                <a:latin typeface="Arial"/>
                <a:cs typeface="Arial"/>
              </a:rPr>
              <a:t> Vrančić</a:t>
            </a:r>
          </a:p>
          <a:p>
            <a:pPr marL="128270" indent="-128270" algn="ctr">
              <a:spcAft>
                <a:spcPts val="600"/>
              </a:spcAft>
            </a:pPr>
            <a:r>
              <a:rPr lang="en-GB" sz="800" b="1" dirty="0">
                <a:solidFill>
                  <a:srgbClr val="172B4D"/>
                </a:solidFill>
                <a:cs typeface="Arial"/>
              </a:rPr>
              <a:t>ACQUIRING HPC COMPETENCE AND CONSULTING</a:t>
            </a:r>
            <a:br>
              <a:rPr lang="hr-HR" sz="800" dirty="0">
                <a:solidFill>
                  <a:srgbClr val="172B4D"/>
                </a:solidFill>
                <a:latin typeface="Arial"/>
                <a:cs typeface="Arial"/>
              </a:rPr>
            </a:br>
            <a:r>
              <a:rPr lang="hr-HR" sz="800" dirty="0">
                <a:solidFill>
                  <a:srgbClr val="172B4D"/>
                </a:solidFill>
                <a:cs typeface="Arial"/>
              </a:rPr>
              <a:t>Croatian </a:t>
            </a:r>
            <a:r>
              <a:rPr lang="hr-HR" sz="800" dirty="0" err="1">
                <a:solidFill>
                  <a:srgbClr val="172B4D"/>
                </a:solidFill>
                <a:cs typeface="Arial"/>
              </a:rPr>
              <a:t>Competence</a:t>
            </a:r>
            <a:r>
              <a:rPr lang="hr-HR" sz="800" dirty="0">
                <a:solidFill>
                  <a:srgbClr val="172B4D"/>
                </a:solidFill>
                <a:cs typeface="Arial"/>
              </a:rPr>
              <a:t> </a:t>
            </a:r>
            <a:r>
              <a:rPr lang="hr-HR" sz="800" dirty="0" err="1">
                <a:solidFill>
                  <a:srgbClr val="172B4D"/>
                </a:solidFill>
                <a:cs typeface="Arial"/>
              </a:rPr>
              <a:t>Center</a:t>
            </a:r>
            <a:r>
              <a:rPr lang="hr-HR" sz="800" dirty="0">
                <a:solidFill>
                  <a:srgbClr val="172B4D"/>
                </a:solidFill>
                <a:cs typeface="Arial"/>
              </a:rPr>
              <a:t> for HPC</a:t>
            </a:r>
            <a:endParaRPr lang="hr-HR" sz="800" dirty="0">
              <a:solidFill>
                <a:srgbClr val="172B4D"/>
              </a:solidFill>
              <a:latin typeface="Arial"/>
              <a:cs typeface="Arial"/>
            </a:endParaRPr>
          </a:p>
        </p:txBody>
      </p:sp>
      <p:cxnSp>
        <p:nvCxnSpPr>
          <p:cNvPr id="41" name="Straight Connector 40">
            <a:extLst>
              <a:ext uri="{FF2B5EF4-FFF2-40B4-BE49-F238E27FC236}">
                <a16:creationId xmlns:a16="http://schemas.microsoft.com/office/drawing/2014/main" id="{F8880A94-1327-465E-A970-353125C30C67}"/>
              </a:ext>
            </a:extLst>
          </p:cNvPr>
          <p:cNvCxnSpPr>
            <a:cxnSpLocks/>
          </p:cNvCxnSpPr>
          <p:nvPr/>
        </p:nvCxnSpPr>
        <p:spPr>
          <a:xfrm>
            <a:off x="6474296" y="3242389"/>
            <a:ext cx="1681112" cy="0"/>
          </a:xfrm>
          <a:prstGeom prst="line">
            <a:avLst/>
          </a:prstGeom>
          <a:ln w="28575">
            <a:solidFill>
              <a:srgbClr val="DA2934"/>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8B313B3-1924-40A2-90D3-F969E88619FF}"/>
              </a:ext>
            </a:extLst>
          </p:cNvPr>
          <p:cNvCxnSpPr>
            <a:cxnSpLocks/>
          </p:cNvCxnSpPr>
          <p:nvPr/>
        </p:nvCxnSpPr>
        <p:spPr>
          <a:xfrm>
            <a:off x="5603421" y="4059429"/>
            <a:ext cx="2553053" cy="0"/>
          </a:xfrm>
          <a:prstGeom prst="line">
            <a:avLst/>
          </a:prstGeom>
          <a:ln w="28575">
            <a:solidFill>
              <a:srgbClr val="DA2934"/>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471C9595-8910-44B7-97C9-5F3D8FF32E58}"/>
              </a:ext>
            </a:extLst>
          </p:cNvPr>
          <p:cNvGrpSpPr>
            <a:grpSpLocks noChangeAspect="1"/>
          </p:cNvGrpSpPr>
          <p:nvPr/>
        </p:nvGrpSpPr>
        <p:grpSpPr>
          <a:xfrm>
            <a:off x="3276077" y="758420"/>
            <a:ext cx="3208603" cy="3210905"/>
            <a:chOff x="2433484" y="511029"/>
            <a:chExt cx="4118487" cy="4121441"/>
          </a:xfrm>
        </p:grpSpPr>
        <p:pic>
          <p:nvPicPr>
            <p:cNvPr id="6" name="Picture 5">
              <a:extLst>
                <a:ext uri="{FF2B5EF4-FFF2-40B4-BE49-F238E27FC236}">
                  <a16:creationId xmlns:a16="http://schemas.microsoft.com/office/drawing/2014/main" id="{7F17FD0E-FD9F-4704-B74C-4E1EA9A89F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33484" y="511029"/>
              <a:ext cx="4118487" cy="4121441"/>
            </a:xfrm>
            <a:prstGeom prst="rect">
              <a:avLst/>
            </a:prstGeom>
          </p:spPr>
        </p:pic>
        <p:sp>
          <p:nvSpPr>
            <p:cNvPr id="15" name="Oval 37">
              <a:extLst>
                <a:ext uri="{FF2B5EF4-FFF2-40B4-BE49-F238E27FC236}">
                  <a16:creationId xmlns:a16="http://schemas.microsoft.com/office/drawing/2014/main" id="{28C83E3C-C563-4FB8-A77C-5AB13A838A30}"/>
                </a:ext>
              </a:extLst>
            </p:cNvPr>
            <p:cNvSpPr/>
            <p:nvPr/>
          </p:nvSpPr>
          <p:spPr>
            <a:xfrm flipH="1">
              <a:off x="3494677" y="1562334"/>
              <a:ext cx="1996101" cy="2068768"/>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Data Science </a:t>
              </a:r>
              <a:r>
                <a:rPr lang="hr-HR" sz="14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Lifecycle</a:t>
              </a:r>
              <a:endParaRPr lang="hr-HR" sz="1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grpSp>
      <p:sp>
        <p:nvSpPr>
          <p:cNvPr id="55" name="Title 1">
            <a:extLst>
              <a:ext uri="{FF2B5EF4-FFF2-40B4-BE49-F238E27FC236}">
                <a16:creationId xmlns:a16="http://schemas.microsoft.com/office/drawing/2014/main" id="{E2399BED-3FA0-42DB-A978-7CE90BE058FA}"/>
              </a:ext>
            </a:extLst>
          </p:cNvPr>
          <p:cNvSpPr txBox="1">
            <a:spLocks/>
          </p:cNvSpPr>
          <p:nvPr/>
        </p:nvSpPr>
        <p:spPr>
          <a:xfrm>
            <a:off x="506402" y="-13827"/>
            <a:ext cx="7886700" cy="993775"/>
          </a:xfrm>
          <a:prstGeom prst="rect">
            <a:avLst/>
          </a:prstGeom>
        </p:spPr>
        <p:txBody>
          <a:bodyPr vert="horz" lIns="91440" tIns="45720" rIns="91440" bIns="45720" rtlCol="0" anchor="ctr">
            <a:normAutofit/>
          </a:bodyPr>
          <a:lstStyle>
            <a:lvl1pPr algn="ctr" defTabSz="514337" rtl="0" eaLnBrk="1" latinLnBrk="0" hangingPunct="1">
              <a:lnSpc>
                <a:spcPct val="90000"/>
              </a:lnSpc>
              <a:spcBef>
                <a:spcPct val="0"/>
              </a:spcBef>
              <a:buNone/>
              <a:defRPr sz="2025" b="1" kern="1200">
                <a:solidFill>
                  <a:schemeClr val="tx1">
                    <a:lumMod val="95000"/>
                    <a:lumOff val="5000"/>
                  </a:schemeClr>
                </a:solidFill>
                <a:latin typeface="Arial" panose="020B0604020202020204" pitchFamily="34" charset="0"/>
                <a:ea typeface="+mj-ea"/>
                <a:cs typeface="Arial" panose="020B0604020202020204" pitchFamily="34" charset="0"/>
              </a:defRPr>
            </a:lvl1pPr>
          </a:lstStyle>
          <a:p>
            <a:pPr algn="l"/>
            <a:r>
              <a:rPr lang="pl-PL" dirty="0" err="1"/>
              <a:t>Support</a:t>
            </a:r>
            <a:r>
              <a:rPr lang="pl-PL" dirty="0"/>
              <a:t> for Open Science</a:t>
            </a:r>
            <a:endParaRPr lang="en-GB" dirty="0"/>
          </a:p>
        </p:txBody>
      </p:sp>
      <p:sp>
        <p:nvSpPr>
          <p:cNvPr id="40" name="Rectangle 39">
            <a:extLst>
              <a:ext uri="{FF2B5EF4-FFF2-40B4-BE49-F238E27FC236}">
                <a16:creationId xmlns:a16="http://schemas.microsoft.com/office/drawing/2014/main" id="{51FA55F1-3355-41AD-B13C-529A37D2F9D5}"/>
              </a:ext>
            </a:extLst>
          </p:cNvPr>
          <p:cNvSpPr/>
          <p:nvPr/>
        </p:nvSpPr>
        <p:spPr>
          <a:xfrm>
            <a:off x="1215838" y="4321818"/>
            <a:ext cx="7117977" cy="345275"/>
          </a:xfrm>
          <a:prstGeom prst="rect">
            <a:avLst/>
          </a:prstGeom>
          <a:solidFill>
            <a:schemeClr val="bg1"/>
          </a:solidFill>
          <a:ln w="28575">
            <a:solidFill>
              <a:srgbClr val="46C1A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270" indent="-128270" algn="ctr"/>
            <a:r>
              <a:rPr lang="en-GB" dirty="0">
                <a:solidFill>
                  <a:srgbClr val="172B4D"/>
                </a:solidFill>
                <a:cs typeface="Arial"/>
              </a:rPr>
              <a:t>Education and provision of specialized support in the use of digital resources and services</a:t>
            </a:r>
            <a:endParaRPr lang="en-US" dirty="0">
              <a:solidFill>
                <a:srgbClr val="172B4D"/>
              </a:solidFill>
              <a:latin typeface="Arial"/>
              <a:cs typeface="Arial"/>
            </a:endParaRPr>
          </a:p>
        </p:txBody>
      </p:sp>
      <p:grpSp>
        <p:nvGrpSpPr>
          <p:cNvPr id="31" name="Group 30">
            <a:extLst>
              <a:ext uri="{FF2B5EF4-FFF2-40B4-BE49-F238E27FC236}">
                <a16:creationId xmlns:a16="http://schemas.microsoft.com/office/drawing/2014/main" id="{AD74A973-789B-472F-9557-56A5319B4C77}"/>
              </a:ext>
            </a:extLst>
          </p:cNvPr>
          <p:cNvGrpSpPr/>
          <p:nvPr/>
        </p:nvGrpSpPr>
        <p:grpSpPr>
          <a:xfrm>
            <a:off x="6857628" y="2402213"/>
            <a:ext cx="807659" cy="807659"/>
            <a:chOff x="6935934" y="2504007"/>
            <a:chExt cx="807659" cy="807659"/>
          </a:xfrm>
        </p:grpSpPr>
        <p:pic>
          <p:nvPicPr>
            <p:cNvPr id="2" name="Picture 1">
              <a:extLst>
                <a:ext uri="{FF2B5EF4-FFF2-40B4-BE49-F238E27FC236}">
                  <a16:creationId xmlns:a16="http://schemas.microsoft.com/office/drawing/2014/main" id="{1CB745D1-FADB-5354-50B6-C00E6A51A82E}"/>
                </a:ext>
              </a:extLst>
            </p:cNvPr>
            <p:cNvPicPr>
              <a:picLocks noChangeAspect="1"/>
            </p:cNvPicPr>
            <p:nvPr/>
          </p:nvPicPr>
          <p:blipFill rotWithShape="1">
            <a:blip r:embed="rId7" cstate="print">
              <a:alphaModFix amt="70000"/>
              <a:extLst>
                <a:ext uri="{28A0092B-C50C-407E-A947-70E740481C1C}">
                  <a14:useLocalDpi xmlns:a14="http://schemas.microsoft.com/office/drawing/2010/main" val="0"/>
                </a:ext>
              </a:extLst>
            </a:blip>
            <a:srcRect l="16604" r="16604"/>
            <a:stretch/>
          </p:blipFill>
          <p:spPr>
            <a:xfrm>
              <a:off x="6935934" y="2504007"/>
              <a:ext cx="807659" cy="807659"/>
            </a:xfrm>
            <a:prstGeom prst="ellipse">
              <a:avLst/>
            </a:prstGeom>
            <a:ln w="28575">
              <a:solidFill>
                <a:srgbClr val="DA2934"/>
              </a:solidFill>
            </a:ln>
          </p:spPr>
        </p:pic>
        <p:sp>
          <p:nvSpPr>
            <p:cNvPr id="26" name="TextBox 25">
              <a:extLst>
                <a:ext uri="{FF2B5EF4-FFF2-40B4-BE49-F238E27FC236}">
                  <a16:creationId xmlns:a16="http://schemas.microsoft.com/office/drawing/2014/main" id="{936F5D91-B5EC-4F5A-A083-43B0076EE558}"/>
                </a:ext>
              </a:extLst>
            </p:cNvPr>
            <p:cNvSpPr txBox="1"/>
            <p:nvPr/>
          </p:nvSpPr>
          <p:spPr>
            <a:xfrm>
              <a:off x="7068596" y="3050494"/>
              <a:ext cx="567784" cy="253916"/>
            </a:xfrm>
            <a:prstGeom prst="rect">
              <a:avLst/>
            </a:prstGeom>
            <a:noFill/>
          </p:spPr>
          <p:txBody>
            <a:bodyPr wrap="none" rtlCol="0">
              <a:spAutoFit/>
            </a:bodyPr>
            <a:lstStyle/>
            <a:p>
              <a:r>
                <a:rPr lang="hr-HR" sz="1050" dirty="0">
                  <a:solidFill>
                    <a:schemeClr val="bg1"/>
                  </a:solidFill>
                </a:rPr>
                <a:t>Supek</a:t>
              </a:r>
              <a:endParaRPr lang="en-GB" sz="1050" dirty="0">
                <a:solidFill>
                  <a:schemeClr val="bg1"/>
                </a:solidFill>
              </a:endParaRPr>
            </a:p>
          </p:txBody>
        </p:sp>
      </p:grpSp>
      <p:grpSp>
        <p:nvGrpSpPr>
          <p:cNvPr id="14" name="Group 13">
            <a:extLst>
              <a:ext uri="{FF2B5EF4-FFF2-40B4-BE49-F238E27FC236}">
                <a16:creationId xmlns:a16="http://schemas.microsoft.com/office/drawing/2014/main" id="{BBD559C5-D1D3-4DDA-8E8A-04C91AF34FB2}"/>
              </a:ext>
            </a:extLst>
          </p:cNvPr>
          <p:cNvGrpSpPr/>
          <p:nvPr/>
        </p:nvGrpSpPr>
        <p:grpSpPr>
          <a:xfrm>
            <a:off x="752476" y="734546"/>
            <a:ext cx="1884340" cy="771128"/>
            <a:chOff x="752476" y="734546"/>
            <a:chExt cx="1884340" cy="771128"/>
          </a:xfrm>
        </p:grpSpPr>
        <p:sp>
          <p:nvSpPr>
            <p:cNvPr id="46" name="Rectangle 45">
              <a:extLst>
                <a:ext uri="{FF2B5EF4-FFF2-40B4-BE49-F238E27FC236}">
                  <a16:creationId xmlns:a16="http://schemas.microsoft.com/office/drawing/2014/main" id="{9FF63139-EB13-4254-A210-72BD4AF8DA65}"/>
                </a:ext>
              </a:extLst>
            </p:cNvPr>
            <p:cNvSpPr/>
            <p:nvPr/>
          </p:nvSpPr>
          <p:spPr>
            <a:xfrm>
              <a:off x="752476" y="734546"/>
              <a:ext cx="1696836" cy="383150"/>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128270" indent="-128270">
                <a:spcAft>
                  <a:spcPts val="600"/>
                </a:spcAft>
              </a:pPr>
              <a:r>
                <a:rPr lang="hr-HR" sz="800" b="1" dirty="0">
                  <a:solidFill>
                    <a:schemeClr val="tx1"/>
                  </a:solidFill>
                  <a:latin typeface="Arial"/>
                  <a:cs typeface="Arial"/>
                </a:rPr>
                <a:t>INFORMATION SUPPORT</a:t>
              </a:r>
              <a:endParaRPr lang="hr-HR" sz="900" b="1" dirty="0">
                <a:solidFill>
                  <a:schemeClr val="tx1"/>
                </a:solidFill>
                <a:latin typeface="Arial"/>
                <a:cs typeface="Arial"/>
              </a:endParaRPr>
            </a:p>
          </p:txBody>
        </p:sp>
        <p:grpSp>
          <p:nvGrpSpPr>
            <p:cNvPr id="5" name="Group 4">
              <a:extLst>
                <a:ext uri="{FF2B5EF4-FFF2-40B4-BE49-F238E27FC236}">
                  <a16:creationId xmlns:a16="http://schemas.microsoft.com/office/drawing/2014/main" id="{A8E95417-1481-4777-A366-3FFF252CCE8C}"/>
                </a:ext>
              </a:extLst>
            </p:cNvPr>
            <p:cNvGrpSpPr/>
            <p:nvPr/>
          </p:nvGrpSpPr>
          <p:grpSpPr>
            <a:xfrm>
              <a:off x="835834" y="1000095"/>
              <a:ext cx="1800982" cy="505579"/>
              <a:chOff x="835834" y="1000095"/>
              <a:chExt cx="1800982" cy="505579"/>
            </a:xfrm>
          </p:grpSpPr>
          <p:pic>
            <p:nvPicPr>
              <p:cNvPr id="45" name="Graphic 44">
                <a:extLst>
                  <a:ext uri="{FF2B5EF4-FFF2-40B4-BE49-F238E27FC236}">
                    <a16:creationId xmlns:a16="http://schemas.microsoft.com/office/drawing/2014/main" id="{73F9C5DE-A610-43BF-BDE3-0440472F4C4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7503" y="1000095"/>
                <a:ext cx="1388093" cy="416427"/>
              </a:xfrm>
              <a:prstGeom prst="rect">
                <a:avLst/>
              </a:prstGeom>
              <a:effectLst/>
            </p:spPr>
          </p:pic>
          <p:sp>
            <p:nvSpPr>
              <p:cNvPr id="34" name="TextBox 33">
                <a:extLst>
                  <a:ext uri="{FF2B5EF4-FFF2-40B4-BE49-F238E27FC236}">
                    <a16:creationId xmlns:a16="http://schemas.microsoft.com/office/drawing/2014/main" id="{13E621F3-F839-4FBD-84C8-183B493F8E92}"/>
                  </a:ext>
                </a:extLst>
              </p:cNvPr>
              <p:cNvSpPr txBox="1"/>
              <p:nvPr/>
            </p:nvSpPr>
            <p:spPr>
              <a:xfrm>
                <a:off x="1496333" y="1085076"/>
                <a:ext cx="1140483" cy="415498"/>
              </a:xfrm>
              <a:prstGeom prst="rect">
                <a:avLst/>
              </a:prstGeom>
              <a:solidFill>
                <a:schemeClr val="bg1"/>
              </a:solidFill>
              <a:effectLst/>
            </p:spPr>
            <p:txBody>
              <a:bodyPr wrap="square">
                <a:spAutoFit/>
              </a:bodyPr>
              <a:lstStyle/>
              <a:p>
                <a:r>
                  <a:rPr lang="en-GB" sz="700" dirty="0"/>
                  <a:t>Croatian Research </a:t>
                </a:r>
                <a:endParaRPr lang="hr-HR" sz="700" dirty="0"/>
              </a:p>
              <a:p>
                <a:r>
                  <a:rPr lang="en-GB" sz="700" dirty="0"/>
                  <a:t>Information System</a:t>
                </a:r>
                <a:endParaRPr lang="hr-HR" sz="700" dirty="0"/>
              </a:p>
              <a:p>
                <a:endParaRPr lang="hr-HR" sz="700" dirty="0"/>
              </a:p>
            </p:txBody>
          </p:sp>
          <p:cxnSp>
            <p:nvCxnSpPr>
              <p:cNvPr id="47" name="Straight Connector 46">
                <a:extLst>
                  <a:ext uri="{FF2B5EF4-FFF2-40B4-BE49-F238E27FC236}">
                    <a16:creationId xmlns:a16="http://schemas.microsoft.com/office/drawing/2014/main" id="{07970B02-A1B8-41FE-AC75-6FFAD0E36AD5}"/>
                  </a:ext>
                </a:extLst>
              </p:cNvPr>
              <p:cNvCxnSpPr>
                <a:cxnSpLocks/>
              </p:cNvCxnSpPr>
              <p:nvPr/>
            </p:nvCxnSpPr>
            <p:spPr>
              <a:xfrm flipH="1">
                <a:off x="835834" y="1500574"/>
                <a:ext cx="1503775" cy="5100"/>
              </a:xfrm>
              <a:prstGeom prst="line">
                <a:avLst/>
              </a:prstGeom>
              <a:ln w="28575">
                <a:solidFill>
                  <a:srgbClr val="4CC0AD"/>
                </a:solidFill>
              </a:ln>
            </p:spPr>
            <p:style>
              <a:lnRef idx="1">
                <a:schemeClr val="accent1"/>
              </a:lnRef>
              <a:fillRef idx="0">
                <a:schemeClr val="accent1"/>
              </a:fillRef>
              <a:effectRef idx="0">
                <a:schemeClr val="accent1"/>
              </a:effectRef>
              <a:fontRef idx="minor">
                <a:schemeClr val="tx1"/>
              </a:fontRef>
            </p:style>
          </p:cxnSp>
        </p:grpSp>
      </p:grpSp>
      <p:sp>
        <p:nvSpPr>
          <p:cNvPr id="35" name="TextBox 34">
            <a:extLst>
              <a:ext uri="{FF2B5EF4-FFF2-40B4-BE49-F238E27FC236}">
                <a16:creationId xmlns:a16="http://schemas.microsoft.com/office/drawing/2014/main" id="{06C3BA14-FDD2-4876-AEDA-A4D432DE2747}"/>
              </a:ext>
            </a:extLst>
          </p:cNvPr>
          <p:cNvSpPr txBox="1"/>
          <p:nvPr/>
        </p:nvSpPr>
        <p:spPr>
          <a:xfrm>
            <a:off x="7654162" y="2948700"/>
            <a:ext cx="635110" cy="253916"/>
          </a:xfrm>
          <a:prstGeom prst="rect">
            <a:avLst/>
          </a:prstGeom>
          <a:noFill/>
        </p:spPr>
        <p:txBody>
          <a:bodyPr wrap="none" rtlCol="0">
            <a:spAutoFit/>
          </a:bodyPr>
          <a:lstStyle/>
          <a:p>
            <a:r>
              <a:rPr lang="hr-HR" sz="1050" dirty="0">
                <a:solidFill>
                  <a:schemeClr val="bg1"/>
                </a:solidFill>
              </a:rPr>
              <a:t>Vrančić</a:t>
            </a:r>
            <a:endParaRPr lang="en-GB" sz="1050" dirty="0">
              <a:solidFill>
                <a:schemeClr val="bg1"/>
              </a:solidFill>
            </a:endParaRPr>
          </a:p>
        </p:txBody>
      </p:sp>
      <p:sp>
        <p:nvSpPr>
          <p:cNvPr id="36" name="Footer Placeholder 4">
            <a:extLst>
              <a:ext uri="{FF2B5EF4-FFF2-40B4-BE49-F238E27FC236}">
                <a16:creationId xmlns:a16="http://schemas.microsoft.com/office/drawing/2014/main" id="{44ABC922-DF3C-4FDE-B62A-7E695637C019}"/>
              </a:ext>
            </a:extLst>
          </p:cNvPr>
          <p:cNvSpPr>
            <a:spLocks noGrp="1"/>
          </p:cNvSpPr>
          <p:nvPr>
            <p:ph type="ftr" sz="quarter" idx="11"/>
          </p:nvPr>
        </p:nvSpPr>
        <p:spPr>
          <a:xfrm>
            <a:off x="2048611" y="4767263"/>
            <a:ext cx="5120051" cy="274637"/>
          </a:xfrm>
        </p:spPr>
        <p:txBody>
          <a:bodyPr/>
          <a:lstStyle/>
          <a:p>
            <a:r>
              <a:rPr lang="hr-HR" dirty="0"/>
              <a:t>EGI2024</a:t>
            </a:r>
          </a:p>
        </p:txBody>
      </p:sp>
      <p:sp>
        <p:nvSpPr>
          <p:cNvPr id="37" name="Date Placeholder 3">
            <a:extLst>
              <a:ext uri="{FF2B5EF4-FFF2-40B4-BE49-F238E27FC236}">
                <a16:creationId xmlns:a16="http://schemas.microsoft.com/office/drawing/2014/main" id="{2EED9F27-CE10-4A39-BC45-4599184935A9}"/>
              </a:ext>
            </a:extLst>
          </p:cNvPr>
          <p:cNvSpPr>
            <a:spLocks noGrp="1"/>
          </p:cNvSpPr>
          <p:nvPr>
            <p:ph type="dt" sz="half" idx="10"/>
          </p:nvPr>
        </p:nvSpPr>
        <p:spPr>
          <a:xfrm>
            <a:off x="7562850" y="4767263"/>
            <a:ext cx="1296770" cy="274637"/>
          </a:xfrm>
        </p:spPr>
        <p:txBody>
          <a:bodyPr/>
          <a:lstStyle/>
          <a:p>
            <a:r>
              <a:rPr lang="hr-HR" dirty="0"/>
              <a:t>2</a:t>
            </a:r>
            <a:r>
              <a:rPr lang="hr-HR" baseline="30000" dirty="0"/>
              <a:t>nd</a:t>
            </a:r>
            <a:r>
              <a:rPr lang="hr-HR" dirty="0"/>
              <a:t> </a:t>
            </a:r>
            <a:r>
              <a:rPr lang="hr-HR" dirty="0" err="1"/>
              <a:t>October</a:t>
            </a:r>
            <a:r>
              <a:rPr lang="hr-HR" dirty="0"/>
              <a:t> 2024</a:t>
            </a:r>
          </a:p>
        </p:txBody>
      </p:sp>
    </p:spTree>
    <p:extLst>
      <p:ext uri="{BB962C8B-B14F-4D97-AF65-F5344CB8AC3E}">
        <p14:creationId xmlns:p14="http://schemas.microsoft.com/office/powerpoint/2010/main" val="3132076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Box 86">
            <a:extLst>
              <a:ext uri="{FF2B5EF4-FFF2-40B4-BE49-F238E27FC236}">
                <a16:creationId xmlns:a16="http://schemas.microsoft.com/office/drawing/2014/main" id="{56440F4A-C475-43CF-92AA-E04C3B01211E}"/>
              </a:ext>
            </a:extLst>
          </p:cNvPr>
          <p:cNvSpPr txBox="1"/>
          <p:nvPr/>
        </p:nvSpPr>
        <p:spPr>
          <a:xfrm>
            <a:off x="1200510" y="3436656"/>
            <a:ext cx="888917" cy="219291"/>
          </a:xfrm>
          <a:prstGeom prst="rect">
            <a:avLst/>
          </a:prstGeom>
          <a:noFill/>
        </p:spPr>
        <p:txBody>
          <a:bodyPr wrap="square" rtlCol="0">
            <a:spAutoFit/>
          </a:bodyPr>
          <a:lstStyle/>
          <a:p>
            <a:pPr algn="ctr"/>
            <a:r>
              <a:rPr lang="hr-HR" sz="825" dirty="0">
                <a:solidFill>
                  <a:schemeClr val="bg1"/>
                </a:solidFill>
              </a:rPr>
              <a:t>Ivan Supek</a:t>
            </a:r>
            <a:endParaRPr lang="en-GB" sz="825" dirty="0">
              <a:solidFill>
                <a:schemeClr val="bg1"/>
              </a:solidFill>
            </a:endParaRPr>
          </a:p>
        </p:txBody>
      </p:sp>
      <p:sp>
        <p:nvSpPr>
          <p:cNvPr id="11" name="Text Placeholder 7">
            <a:extLst>
              <a:ext uri="{FF2B5EF4-FFF2-40B4-BE49-F238E27FC236}">
                <a16:creationId xmlns:a16="http://schemas.microsoft.com/office/drawing/2014/main" id="{41713F26-4207-4D09-9CFE-05DB7627E4D0}"/>
              </a:ext>
            </a:extLst>
          </p:cNvPr>
          <p:cNvSpPr txBox="1">
            <a:spLocks/>
          </p:cNvSpPr>
          <p:nvPr/>
        </p:nvSpPr>
        <p:spPr>
          <a:xfrm>
            <a:off x="928172" y="1192813"/>
            <a:ext cx="3741269" cy="245030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D92435"/>
              </a:buClr>
              <a:buFont typeface="Wingdings" panose="05000000000000000000" pitchFamily="2" charset="2"/>
              <a:buChar char="§"/>
            </a:pPr>
            <a:r>
              <a:rPr lang="en-GB" sz="1200" dirty="0">
                <a:solidFill>
                  <a:schemeClr val="tx1">
                    <a:lumMod val="75000"/>
                    <a:lumOff val="25000"/>
                  </a:schemeClr>
                </a:solidFill>
                <a:latin typeface="Arial" panose="020B0604020202020204" pitchFamily="34" charset="0"/>
                <a:cs typeface="Arial" panose="020B0604020202020204" pitchFamily="34" charset="0"/>
              </a:rPr>
              <a:t>The service is established on a High-performance computing resource (HPC) and it is intended for the execution of user applications with very high performance requirements</a:t>
            </a:r>
            <a:endParaRPr lang="hr-HR" sz="1200" dirty="0">
              <a:solidFill>
                <a:schemeClr val="tx1">
                  <a:lumMod val="75000"/>
                  <a:lumOff val="25000"/>
                </a:schemeClr>
              </a:solidFill>
              <a:latin typeface="Arial" panose="020B0604020202020204" pitchFamily="34" charset="0"/>
              <a:cs typeface="Arial" panose="020B0604020202020204" pitchFamily="34" charset="0"/>
            </a:endParaRPr>
          </a:p>
          <a:p>
            <a:pPr>
              <a:buClr>
                <a:srgbClr val="D92435"/>
              </a:buClr>
              <a:buFont typeface="Wingdings" panose="05000000000000000000" pitchFamily="2" charset="2"/>
              <a:buChar char="§"/>
            </a:pPr>
            <a:r>
              <a:rPr lang="en-GB" sz="1200" dirty="0">
                <a:solidFill>
                  <a:schemeClr val="tx1">
                    <a:lumMod val="75000"/>
                    <a:lumOff val="25000"/>
                  </a:schemeClr>
                </a:solidFill>
                <a:latin typeface="Arial" panose="020B0604020202020204" pitchFamily="34" charset="0"/>
                <a:cs typeface="Arial" panose="020B0604020202020204" pitchFamily="34" charset="0"/>
              </a:rPr>
              <a:t>Advanced computing environment with a power of 1.25 PFLOPS with a total of:</a:t>
            </a:r>
            <a:endParaRPr lang="hr-HR" sz="1200" dirty="0">
              <a:solidFill>
                <a:schemeClr val="tx1">
                  <a:lumMod val="75000"/>
                  <a:lumOff val="25000"/>
                </a:schemeClr>
              </a:solidFill>
              <a:latin typeface="Arial" panose="020B0604020202020204" pitchFamily="34" charset="0"/>
              <a:cs typeface="Arial" panose="020B0604020202020204" pitchFamily="34" charset="0"/>
            </a:endParaRPr>
          </a:p>
          <a:p>
            <a:pPr marL="557213" lvl="1" indent="-214313">
              <a:buFont typeface="Wingdings" panose="05000000000000000000" pitchFamily="2" charset="2"/>
              <a:buChar char="§"/>
            </a:pPr>
            <a:r>
              <a:rPr lang="en-GB" sz="1200" dirty="0">
                <a:solidFill>
                  <a:schemeClr val="tx1">
                    <a:lumMod val="75000"/>
                    <a:lumOff val="25000"/>
                  </a:schemeClr>
                </a:solidFill>
                <a:latin typeface="Arial" panose="020B0604020202020204" pitchFamily="34" charset="0"/>
                <a:cs typeface="Arial" panose="020B0604020202020204" pitchFamily="34" charset="0"/>
              </a:rPr>
              <a:t>8384 processor cores</a:t>
            </a:r>
            <a:endParaRPr lang="hr-HR" sz="1200" dirty="0">
              <a:solidFill>
                <a:schemeClr val="tx1">
                  <a:lumMod val="75000"/>
                  <a:lumOff val="25000"/>
                </a:schemeClr>
              </a:solidFill>
              <a:latin typeface="Arial" panose="020B0604020202020204" pitchFamily="34" charset="0"/>
              <a:cs typeface="Arial" panose="020B0604020202020204" pitchFamily="34" charset="0"/>
            </a:endParaRPr>
          </a:p>
          <a:p>
            <a:pPr marL="557213" lvl="1" indent="-214313">
              <a:buFont typeface="Wingdings" panose="05000000000000000000" pitchFamily="2" charset="2"/>
              <a:buChar char="§"/>
            </a:pPr>
            <a:r>
              <a:rPr lang="en-GB" sz="1200" dirty="0">
                <a:solidFill>
                  <a:schemeClr val="tx1">
                    <a:lumMod val="75000"/>
                    <a:lumOff val="25000"/>
                  </a:schemeClr>
                </a:solidFill>
                <a:latin typeface="Arial" panose="020B0604020202020204" pitchFamily="34" charset="0"/>
                <a:cs typeface="Arial" panose="020B0604020202020204" pitchFamily="34" charset="0"/>
              </a:rPr>
              <a:t>80 graphic processors</a:t>
            </a:r>
            <a:endParaRPr lang="hr-HR" sz="1200" dirty="0">
              <a:solidFill>
                <a:schemeClr val="tx1">
                  <a:lumMod val="75000"/>
                  <a:lumOff val="25000"/>
                </a:schemeClr>
              </a:solidFill>
              <a:latin typeface="Arial" panose="020B0604020202020204" pitchFamily="34" charset="0"/>
              <a:cs typeface="Arial" panose="020B0604020202020204" pitchFamily="34" charset="0"/>
            </a:endParaRPr>
          </a:p>
          <a:p>
            <a:pPr marL="557213" lvl="1" indent="-214313">
              <a:buFont typeface="Wingdings" panose="05000000000000000000" pitchFamily="2" charset="2"/>
              <a:buChar char="§"/>
            </a:pPr>
            <a:r>
              <a:rPr lang="en-GB" sz="1200" dirty="0">
                <a:solidFill>
                  <a:schemeClr val="tx1">
                    <a:lumMod val="75000"/>
                    <a:lumOff val="25000"/>
                  </a:schemeClr>
                </a:solidFill>
                <a:latin typeface="Arial" panose="020B0604020202020204" pitchFamily="34" charset="0"/>
                <a:cs typeface="Arial" panose="020B0604020202020204" pitchFamily="34" charset="0"/>
              </a:rPr>
              <a:t>32 TB of working memory</a:t>
            </a:r>
          </a:p>
          <a:p>
            <a:pPr>
              <a:buClr>
                <a:srgbClr val="D92435"/>
              </a:buClr>
              <a:buFont typeface="Wingdings" panose="05000000000000000000" pitchFamily="2" charset="2"/>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250+ projects and 500+ users</a:t>
            </a:r>
            <a:endParaRPr lang="hr-HR"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9F18F0DF-25F8-47B4-A25B-3DBBC7EFAF03}"/>
              </a:ext>
            </a:extLst>
          </p:cNvPr>
          <p:cNvSpPr>
            <a:spLocks noGrp="1"/>
          </p:cNvSpPr>
          <p:nvPr>
            <p:ph type="title"/>
          </p:nvPr>
        </p:nvSpPr>
        <p:spPr>
          <a:xfrm>
            <a:off x="628650" y="142376"/>
            <a:ext cx="7886700" cy="994172"/>
          </a:xfrm>
        </p:spPr>
        <p:txBody>
          <a:bodyPr/>
          <a:lstStyle/>
          <a:p>
            <a:r>
              <a:rPr lang="hr-HR" dirty="0"/>
              <a:t>Advanced </a:t>
            </a:r>
            <a:r>
              <a:rPr lang="en-US" dirty="0"/>
              <a:t>C</a:t>
            </a:r>
            <a:r>
              <a:rPr lang="hr-HR" dirty="0" err="1"/>
              <a:t>omputing</a:t>
            </a:r>
            <a:r>
              <a:rPr lang="hr-HR" dirty="0"/>
              <a:t> </a:t>
            </a:r>
            <a:r>
              <a:rPr lang="hr-HR" dirty="0" err="1"/>
              <a:t>with</a:t>
            </a:r>
            <a:r>
              <a:rPr lang="hr-HR" dirty="0"/>
              <a:t> „Supek”</a:t>
            </a:r>
            <a:endParaRPr lang="en-GB" dirty="0"/>
          </a:p>
        </p:txBody>
      </p:sp>
      <p:pic>
        <p:nvPicPr>
          <p:cNvPr id="14" name="Picture 13">
            <a:extLst>
              <a:ext uri="{FF2B5EF4-FFF2-40B4-BE49-F238E27FC236}">
                <a16:creationId xmlns:a16="http://schemas.microsoft.com/office/drawing/2014/main" id="{1908FF28-F8C4-40DA-A5FF-8AB180CC3E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0932" y="875604"/>
            <a:ext cx="3475460" cy="2599143"/>
          </a:xfrm>
          <a:prstGeom prst="rect">
            <a:avLst/>
          </a:prstGeom>
        </p:spPr>
      </p:pic>
      <p:sp>
        <p:nvSpPr>
          <p:cNvPr id="15" name="Footer Placeholder 4">
            <a:extLst>
              <a:ext uri="{FF2B5EF4-FFF2-40B4-BE49-F238E27FC236}">
                <a16:creationId xmlns:a16="http://schemas.microsoft.com/office/drawing/2014/main" id="{8A48B1AD-3DAC-4E63-B40D-924C7B5E9FCE}"/>
              </a:ext>
            </a:extLst>
          </p:cNvPr>
          <p:cNvSpPr>
            <a:spLocks noGrp="1"/>
          </p:cNvSpPr>
          <p:nvPr>
            <p:ph type="ftr" sz="quarter" idx="11"/>
          </p:nvPr>
        </p:nvSpPr>
        <p:spPr>
          <a:xfrm>
            <a:off x="2048611" y="4767263"/>
            <a:ext cx="5120051" cy="274637"/>
          </a:xfrm>
        </p:spPr>
        <p:txBody>
          <a:bodyPr/>
          <a:lstStyle/>
          <a:p>
            <a:r>
              <a:rPr lang="hr-HR" dirty="0"/>
              <a:t>EGI2024</a:t>
            </a:r>
          </a:p>
        </p:txBody>
      </p:sp>
      <p:grpSp>
        <p:nvGrpSpPr>
          <p:cNvPr id="10" name="Group 9">
            <a:extLst>
              <a:ext uri="{FF2B5EF4-FFF2-40B4-BE49-F238E27FC236}">
                <a16:creationId xmlns:a16="http://schemas.microsoft.com/office/drawing/2014/main" id="{2DDC0E7E-EE0E-43FC-BE16-9985DB081181}"/>
              </a:ext>
            </a:extLst>
          </p:cNvPr>
          <p:cNvGrpSpPr/>
          <p:nvPr/>
        </p:nvGrpSpPr>
        <p:grpSpPr>
          <a:xfrm rot="17519230">
            <a:off x="873082" y="1090923"/>
            <a:ext cx="340659" cy="340659"/>
            <a:chOff x="3609787" y="1688350"/>
            <a:chExt cx="340659" cy="340659"/>
          </a:xfrm>
          <a:solidFill>
            <a:srgbClr val="F9A61A"/>
          </a:solidFill>
        </p:grpSpPr>
        <p:sp>
          <p:nvSpPr>
            <p:cNvPr id="16" name="Block Arc 15">
              <a:extLst>
                <a:ext uri="{FF2B5EF4-FFF2-40B4-BE49-F238E27FC236}">
                  <a16:creationId xmlns:a16="http://schemas.microsoft.com/office/drawing/2014/main" id="{9C27F09A-41F6-496A-BC80-CAAD17EEA63F}"/>
                </a:ext>
              </a:extLst>
            </p:cNvPr>
            <p:cNvSpPr/>
            <p:nvPr/>
          </p:nvSpPr>
          <p:spPr>
            <a:xfrm>
              <a:off x="3609787" y="1688350"/>
              <a:ext cx="340659" cy="340659"/>
            </a:xfrm>
            <a:prstGeom prst="blockArc">
              <a:avLst>
                <a:gd name="adj1" fmla="val 14947649"/>
                <a:gd name="adj2" fmla="val 20137924"/>
                <a:gd name="adj3" fmla="val 2679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Oval 16">
              <a:extLst>
                <a:ext uri="{FF2B5EF4-FFF2-40B4-BE49-F238E27FC236}">
                  <a16:creationId xmlns:a16="http://schemas.microsoft.com/office/drawing/2014/main" id="{E3040DD4-79C5-48CB-AB3C-438BA37BA770}"/>
                </a:ext>
              </a:extLst>
            </p:cNvPr>
            <p:cNvSpPr/>
            <p:nvPr/>
          </p:nvSpPr>
          <p:spPr>
            <a:xfrm>
              <a:off x="3643507" y="1771812"/>
              <a:ext cx="216000" cy="216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Date Placeholder 3">
            <a:extLst>
              <a:ext uri="{FF2B5EF4-FFF2-40B4-BE49-F238E27FC236}">
                <a16:creationId xmlns:a16="http://schemas.microsoft.com/office/drawing/2014/main" id="{E38187C5-69CA-4C33-83CC-0ADA501518A5}"/>
              </a:ext>
            </a:extLst>
          </p:cNvPr>
          <p:cNvSpPr>
            <a:spLocks noGrp="1"/>
          </p:cNvSpPr>
          <p:nvPr>
            <p:ph type="dt" sz="half" idx="10"/>
          </p:nvPr>
        </p:nvSpPr>
        <p:spPr>
          <a:xfrm>
            <a:off x="7562850" y="4767263"/>
            <a:ext cx="1296770" cy="274637"/>
          </a:xfrm>
        </p:spPr>
        <p:txBody>
          <a:bodyPr/>
          <a:lstStyle/>
          <a:p>
            <a:r>
              <a:rPr lang="hr-HR" dirty="0"/>
              <a:t>2</a:t>
            </a:r>
            <a:r>
              <a:rPr lang="hr-HR" baseline="30000" dirty="0"/>
              <a:t>nd</a:t>
            </a:r>
            <a:r>
              <a:rPr lang="hr-HR" dirty="0"/>
              <a:t> </a:t>
            </a:r>
            <a:r>
              <a:rPr lang="hr-HR" dirty="0" err="1"/>
              <a:t>October</a:t>
            </a:r>
            <a:r>
              <a:rPr lang="hr-HR" dirty="0"/>
              <a:t> 2024</a:t>
            </a:r>
          </a:p>
        </p:txBody>
      </p:sp>
      <p:pic>
        <p:nvPicPr>
          <p:cNvPr id="12" name="Content Placeholder 11" descr="A large black computer tower in a room with blue lighting&#10;&#10;Description automatically generated">
            <a:extLst>
              <a:ext uri="{FF2B5EF4-FFF2-40B4-BE49-F238E27FC236}">
                <a16:creationId xmlns:a16="http://schemas.microsoft.com/office/drawing/2014/main" id="{B2E7FB3A-4701-4FF7-A058-67901F2B73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513" r="1" b="1"/>
          <a:stretch/>
        </p:blipFill>
        <p:spPr>
          <a:xfrm>
            <a:off x="3550445" y="3150393"/>
            <a:ext cx="1756659" cy="1475185"/>
          </a:xfrm>
          <a:prstGeom prst="rect">
            <a:avLst/>
          </a:prstGeom>
          <a:noFill/>
        </p:spPr>
      </p:pic>
    </p:spTree>
    <p:extLst>
      <p:ext uri="{BB962C8B-B14F-4D97-AF65-F5344CB8AC3E}">
        <p14:creationId xmlns:p14="http://schemas.microsoft.com/office/powerpoint/2010/main" val="3641775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Box 86">
            <a:extLst>
              <a:ext uri="{FF2B5EF4-FFF2-40B4-BE49-F238E27FC236}">
                <a16:creationId xmlns:a16="http://schemas.microsoft.com/office/drawing/2014/main" id="{56440F4A-C475-43CF-92AA-E04C3B01211E}"/>
              </a:ext>
            </a:extLst>
          </p:cNvPr>
          <p:cNvSpPr txBox="1"/>
          <p:nvPr/>
        </p:nvSpPr>
        <p:spPr>
          <a:xfrm>
            <a:off x="1200510" y="3388848"/>
            <a:ext cx="888917" cy="219291"/>
          </a:xfrm>
          <a:prstGeom prst="rect">
            <a:avLst/>
          </a:prstGeom>
          <a:noFill/>
        </p:spPr>
        <p:txBody>
          <a:bodyPr wrap="square" rtlCol="0">
            <a:spAutoFit/>
          </a:bodyPr>
          <a:lstStyle/>
          <a:p>
            <a:pPr algn="ctr"/>
            <a:r>
              <a:rPr lang="hr-HR" sz="825" dirty="0">
                <a:solidFill>
                  <a:schemeClr val="bg1"/>
                </a:solidFill>
              </a:rPr>
              <a:t>Ivan Supek</a:t>
            </a:r>
            <a:endParaRPr lang="en-GB" sz="825" dirty="0">
              <a:solidFill>
                <a:schemeClr val="bg1"/>
              </a:solidFill>
            </a:endParaRPr>
          </a:p>
        </p:txBody>
      </p:sp>
      <p:sp>
        <p:nvSpPr>
          <p:cNvPr id="15" name="Text Placeholder 4">
            <a:extLst>
              <a:ext uri="{FF2B5EF4-FFF2-40B4-BE49-F238E27FC236}">
                <a16:creationId xmlns:a16="http://schemas.microsoft.com/office/drawing/2014/main" id="{760A695A-10FE-451F-BB67-2B132A6B19FA}"/>
              </a:ext>
            </a:extLst>
          </p:cNvPr>
          <p:cNvSpPr txBox="1">
            <a:spLocks/>
          </p:cNvSpPr>
          <p:nvPr/>
        </p:nvSpPr>
        <p:spPr>
          <a:xfrm>
            <a:off x="1058820" y="1671618"/>
            <a:ext cx="3513180" cy="22722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D92435"/>
              </a:buClr>
              <a:buFont typeface="Wingdings" panose="05000000000000000000" pitchFamily="2" charset="2"/>
              <a:buChar char="§"/>
            </a:pPr>
            <a:r>
              <a:rPr lang="en-GB" sz="1200" dirty="0">
                <a:solidFill>
                  <a:schemeClr val="tx1">
                    <a:lumMod val="75000"/>
                    <a:lumOff val="25000"/>
                  </a:schemeClr>
                </a:solidFill>
                <a:latin typeface="Arial" panose="020B0604020202020204" pitchFamily="34" charset="0"/>
                <a:cs typeface="Arial" panose="020B0604020202020204" pitchFamily="34" charset="0"/>
              </a:rPr>
              <a:t>The service is established on a resource for High-throughput computing (HTC), intended for a wider set of user applications and systems that require a specific programming environment and significant processing and memory resources</a:t>
            </a:r>
            <a:endParaRPr lang="hr-HR" sz="1200" dirty="0">
              <a:solidFill>
                <a:schemeClr val="tx1">
                  <a:lumMod val="75000"/>
                  <a:lumOff val="25000"/>
                </a:schemeClr>
              </a:solidFill>
              <a:latin typeface="Arial" panose="020B0604020202020204" pitchFamily="34" charset="0"/>
              <a:cs typeface="Arial" panose="020B0604020202020204" pitchFamily="34" charset="0"/>
            </a:endParaRPr>
          </a:p>
          <a:p>
            <a:pPr>
              <a:buClr>
                <a:srgbClr val="D92435"/>
              </a:buClr>
              <a:buFont typeface="Wingdings" panose="05000000000000000000" pitchFamily="2" charset="2"/>
              <a:buChar char="§"/>
            </a:pPr>
            <a:r>
              <a:rPr lang="en-GB" sz="1200" dirty="0">
                <a:solidFill>
                  <a:schemeClr val="tx1">
                    <a:lumMod val="75000"/>
                    <a:lumOff val="25000"/>
                  </a:schemeClr>
                </a:solidFill>
                <a:latin typeface="Arial" panose="020B0604020202020204" pitchFamily="34" charset="0"/>
                <a:cs typeface="Arial" panose="020B0604020202020204" pitchFamily="34" charset="0"/>
              </a:rPr>
              <a:t>Adaptable, elastic and versatile computing environment</a:t>
            </a:r>
          </a:p>
          <a:p>
            <a:pPr>
              <a:buClr>
                <a:srgbClr val="D92435"/>
              </a:buClr>
              <a:buFont typeface="Wingdings" panose="05000000000000000000" pitchFamily="2" charset="2"/>
              <a:buChar char="§"/>
            </a:pPr>
            <a:r>
              <a:rPr lang="en-GB" sz="1200" dirty="0">
                <a:solidFill>
                  <a:schemeClr val="tx1">
                    <a:lumMod val="75000"/>
                    <a:lumOff val="25000"/>
                  </a:schemeClr>
                </a:solidFill>
                <a:latin typeface="Arial" panose="020B0604020202020204" pitchFamily="34" charset="0"/>
                <a:cs typeface="Arial" panose="020B0604020202020204" pitchFamily="34" charset="0"/>
              </a:rPr>
              <a:t>OpenStack &amp; </a:t>
            </a:r>
            <a:r>
              <a:rPr lang="en-GB" sz="1200" dirty="0" err="1">
                <a:solidFill>
                  <a:schemeClr val="tx1">
                    <a:lumMod val="75000"/>
                    <a:lumOff val="25000"/>
                  </a:schemeClr>
                </a:solidFill>
                <a:latin typeface="Arial" panose="020B0604020202020204" pitchFamily="34" charset="0"/>
                <a:cs typeface="Arial" panose="020B0604020202020204" pitchFamily="34" charset="0"/>
              </a:rPr>
              <a:t>Ceph</a:t>
            </a:r>
            <a:endParaRPr lang="en-GB" sz="12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23663" y="807936"/>
            <a:ext cx="3513180" cy="2633314"/>
          </a:xfrm>
        </p:spPr>
      </p:pic>
      <p:sp>
        <p:nvSpPr>
          <p:cNvPr id="10" name="Title 1">
            <a:extLst>
              <a:ext uri="{FF2B5EF4-FFF2-40B4-BE49-F238E27FC236}">
                <a16:creationId xmlns:a16="http://schemas.microsoft.com/office/drawing/2014/main" id="{F98FCB68-C477-4140-B91C-F69195AEBD76}"/>
              </a:ext>
            </a:extLst>
          </p:cNvPr>
          <p:cNvSpPr>
            <a:spLocks noGrp="1"/>
          </p:cNvSpPr>
          <p:nvPr>
            <p:ph type="title"/>
          </p:nvPr>
        </p:nvSpPr>
        <p:spPr>
          <a:xfrm>
            <a:off x="628650" y="142376"/>
            <a:ext cx="7886700" cy="994172"/>
          </a:xfrm>
        </p:spPr>
        <p:txBody>
          <a:bodyPr/>
          <a:lstStyle/>
          <a:p>
            <a:r>
              <a:rPr lang="hr-HR" dirty="0"/>
              <a:t>Advanced </a:t>
            </a:r>
            <a:r>
              <a:rPr lang="en-US" dirty="0"/>
              <a:t>C</a:t>
            </a:r>
            <a:r>
              <a:rPr lang="hr-HR" dirty="0" err="1"/>
              <a:t>loud</a:t>
            </a:r>
            <a:r>
              <a:rPr lang="hr-HR" dirty="0"/>
              <a:t> </a:t>
            </a:r>
            <a:r>
              <a:rPr lang="en-US" dirty="0"/>
              <a:t>C</a:t>
            </a:r>
            <a:r>
              <a:rPr lang="hr-HR" dirty="0" err="1"/>
              <a:t>omputing</a:t>
            </a:r>
            <a:r>
              <a:rPr lang="hr-HR" dirty="0"/>
              <a:t> </a:t>
            </a:r>
            <a:r>
              <a:rPr lang="hr-HR" dirty="0" err="1"/>
              <a:t>with</a:t>
            </a:r>
            <a:r>
              <a:rPr lang="hr-HR" dirty="0"/>
              <a:t> „Vrančić”</a:t>
            </a:r>
            <a:endParaRPr lang="en-GB" dirty="0"/>
          </a:p>
        </p:txBody>
      </p:sp>
      <p:sp>
        <p:nvSpPr>
          <p:cNvPr id="8" name="Footer Placeholder 4">
            <a:extLst>
              <a:ext uri="{FF2B5EF4-FFF2-40B4-BE49-F238E27FC236}">
                <a16:creationId xmlns:a16="http://schemas.microsoft.com/office/drawing/2014/main" id="{DCE4DF6B-D909-44F1-B751-B2DB3120A194}"/>
              </a:ext>
            </a:extLst>
          </p:cNvPr>
          <p:cNvSpPr>
            <a:spLocks noGrp="1"/>
          </p:cNvSpPr>
          <p:nvPr>
            <p:ph type="ftr" sz="quarter" idx="11"/>
          </p:nvPr>
        </p:nvSpPr>
        <p:spPr>
          <a:xfrm>
            <a:off x="2048611" y="4767263"/>
            <a:ext cx="5120051" cy="274637"/>
          </a:xfrm>
        </p:spPr>
        <p:txBody>
          <a:bodyPr/>
          <a:lstStyle/>
          <a:p>
            <a:r>
              <a:rPr lang="hr-HR" dirty="0"/>
              <a:t>EGI2024</a:t>
            </a:r>
          </a:p>
        </p:txBody>
      </p:sp>
      <p:grpSp>
        <p:nvGrpSpPr>
          <p:cNvPr id="9" name="Group 8">
            <a:extLst>
              <a:ext uri="{FF2B5EF4-FFF2-40B4-BE49-F238E27FC236}">
                <a16:creationId xmlns:a16="http://schemas.microsoft.com/office/drawing/2014/main" id="{88E481F1-4AD0-431D-AED7-EFE7698604AE}"/>
              </a:ext>
            </a:extLst>
          </p:cNvPr>
          <p:cNvGrpSpPr/>
          <p:nvPr/>
        </p:nvGrpSpPr>
        <p:grpSpPr>
          <a:xfrm rot="17519230">
            <a:off x="974682" y="1584321"/>
            <a:ext cx="340659" cy="340659"/>
            <a:chOff x="3609787" y="1688350"/>
            <a:chExt cx="340659" cy="340659"/>
          </a:xfrm>
          <a:solidFill>
            <a:srgbClr val="F9A61A"/>
          </a:solidFill>
        </p:grpSpPr>
        <p:sp>
          <p:nvSpPr>
            <p:cNvPr id="11" name="Block Arc 10">
              <a:extLst>
                <a:ext uri="{FF2B5EF4-FFF2-40B4-BE49-F238E27FC236}">
                  <a16:creationId xmlns:a16="http://schemas.microsoft.com/office/drawing/2014/main" id="{959C2254-9DC0-4BAD-9124-09654C81B4A1}"/>
                </a:ext>
              </a:extLst>
            </p:cNvPr>
            <p:cNvSpPr/>
            <p:nvPr/>
          </p:nvSpPr>
          <p:spPr>
            <a:xfrm>
              <a:off x="3609787" y="1688350"/>
              <a:ext cx="340659" cy="340659"/>
            </a:xfrm>
            <a:prstGeom prst="blockArc">
              <a:avLst>
                <a:gd name="adj1" fmla="val 14947649"/>
                <a:gd name="adj2" fmla="val 20137924"/>
                <a:gd name="adj3" fmla="val 2679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Oval 11">
              <a:extLst>
                <a:ext uri="{FF2B5EF4-FFF2-40B4-BE49-F238E27FC236}">
                  <a16:creationId xmlns:a16="http://schemas.microsoft.com/office/drawing/2014/main" id="{63D4B3C4-C53B-40A4-9E57-77CF902BD4C6}"/>
                </a:ext>
              </a:extLst>
            </p:cNvPr>
            <p:cNvSpPr/>
            <p:nvPr/>
          </p:nvSpPr>
          <p:spPr>
            <a:xfrm>
              <a:off x="3643507" y="1771812"/>
              <a:ext cx="216000" cy="216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Date Placeholder 3">
            <a:extLst>
              <a:ext uri="{FF2B5EF4-FFF2-40B4-BE49-F238E27FC236}">
                <a16:creationId xmlns:a16="http://schemas.microsoft.com/office/drawing/2014/main" id="{3E323118-DD3D-490C-B157-0DAC1A8A60FD}"/>
              </a:ext>
            </a:extLst>
          </p:cNvPr>
          <p:cNvSpPr>
            <a:spLocks noGrp="1"/>
          </p:cNvSpPr>
          <p:nvPr>
            <p:ph type="dt" sz="half" idx="10"/>
          </p:nvPr>
        </p:nvSpPr>
        <p:spPr>
          <a:xfrm>
            <a:off x="7562850" y="4767263"/>
            <a:ext cx="1296770" cy="274637"/>
          </a:xfrm>
        </p:spPr>
        <p:txBody>
          <a:bodyPr/>
          <a:lstStyle/>
          <a:p>
            <a:r>
              <a:rPr lang="hr-HR" dirty="0"/>
              <a:t>2</a:t>
            </a:r>
            <a:r>
              <a:rPr lang="hr-HR" baseline="30000" dirty="0"/>
              <a:t>nd</a:t>
            </a:r>
            <a:r>
              <a:rPr lang="hr-HR" dirty="0"/>
              <a:t> </a:t>
            </a:r>
            <a:r>
              <a:rPr lang="hr-HR" dirty="0" err="1"/>
              <a:t>October</a:t>
            </a:r>
            <a:r>
              <a:rPr lang="hr-HR" dirty="0"/>
              <a:t> 2024</a:t>
            </a:r>
          </a:p>
        </p:txBody>
      </p:sp>
      <p:pic>
        <p:nvPicPr>
          <p:cNvPr id="14" name="Content Placeholder 11">
            <a:extLst>
              <a:ext uri="{FF2B5EF4-FFF2-40B4-BE49-F238E27FC236}">
                <a16:creationId xmlns:a16="http://schemas.microsoft.com/office/drawing/2014/main" id="{EAA68145-7279-41EC-8500-BAB56E7076A3}"/>
              </a:ext>
            </a:extLst>
          </p:cNvPr>
          <p:cNvPicPr>
            <a:picLocks noChangeAspect="1"/>
          </p:cNvPicPr>
          <p:nvPr/>
        </p:nvPicPr>
        <p:blipFill>
          <a:blip r:embed="rId4" cstate="print">
            <a:extLst>
              <a:ext uri="{28A0092B-C50C-407E-A947-70E740481C1C}">
                <a14:useLocalDpi xmlns:a14="http://schemas.microsoft.com/office/drawing/2010/main" val="0"/>
              </a:ext>
            </a:extLst>
          </a:blip>
          <a:srcRect l="23463" r="23463"/>
          <a:stretch/>
        </p:blipFill>
        <p:spPr>
          <a:xfrm>
            <a:off x="3620338" y="3118066"/>
            <a:ext cx="1841942" cy="1546803"/>
          </a:xfrm>
          <a:prstGeom prst="rect">
            <a:avLst/>
          </a:prstGeom>
          <a:noFill/>
        </p:spPr>
      </p:pic>
    </p:spTree>
    <p:extLst>
      <p:ext uri="{BB962C8B-B14F-4D97-AF65-F5344CB8AC3E}">
        <p14:creationId xmlns:p14="http://schemas.microsoft.com/office/powerpoint/2010/main" val="4064091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85E3DD6-AABC-4580-83AA-80B8993E8985}"/>
              </a:ext>
            </a:extLst>
          </p:cNvPr>
          <p:cNvSpPr/>
          <p:nvPr/>
        </p:nvSpPr>
        <p:spPr>
          <a:xfrm>
            <a:off x="544555" y="2706135"/>
            <a:ext cx="3778671" cy="177003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spcAft>
                <a:spcPts val="600"/>
              </a:spcAft>
              <a:defRPr/>
            </a:pPr>
            <a:r>
              <a:rPr lang="en-GB" sz="1200" dirty="0">
                <a:solidFill>
                  <a:schemeClr val="tx1">
                    <a:lumMod val="75000"/>
                    <a:lumOff val="25000"/>
                  </a:schemeClr>
                </a:solidFill>
                <a:latin typeface="Arial" panose="020B0604020202020204" pitchFamily="34" charset="0"/>
                <a:cs typeface="Arial" panose="020B0604020202020204" pitchFamily="34" charset="0"/>
              </a:rPr>
              <a:t>HR HPC CC established within the project </a:t>
            </a:r>
            <a:r>
              <a:rPr lang="en-GB" sz="1200" dirty="0" err="1">
                <a:solidFill>
                  <a:schemeClr val="tx1">
                    <a:lumMod val="75000"/>
                    <a:lumOff val="25000"/>
                  </a:schemeClr>
                </a:solidFill>
                <a:latin typeface="Arial" panose="020B0604020202020204" pitchFamily="34" charset="0"/>
                <a:cs typeface="Arial" panose="020B0604020202020204" pitchFamily="34" charset="0"/>
              </a:rPr>
              <a:t>EuroCC</a:t>
            </a:r>
            <a:r>
              <a:rPr lang="en-GB" sz="1200" dirty="0">
                <a:solidFill>
                  <a:schemeClr val="tx1">
                    <a:lumMod val="75000"/>
                    <a:lumOff val="25000"/>
                  </a:schemeClr>
                </a:solidFill>
                <a:latin typeface="Arial" panose="020B0604020202020204" pitchFamily="34" charset="0"/>
                <a:cs typeface="Arial" panose="020B0604020202020204" pitchFamily="34" charset="0"/>
              </a:rPr>
              <a:t> as part of a network of national competence centres for HPC. Project </a:t>
            </a:r>
            <a:r>
              <a:rPr lang="en-GB" sz="1200" dirty="0" err="1">
                <a:solidFill>
                  <a:schemeClr val="tx1">
                    <a:lumMod val="75000"/>
                    <a:lumOff val="25000"/>
                  </a:schemeClr>
                </a:solidFill>
                <a:latin typeface="Arial" panose="020B0604020202020204" pitchFamily="34" charset="0"/>
                <a:cs typeface="Arial" panose="020B0604020202020204" pitchFamily="34" charset="0"/>
              </a:rPr>
              <a:t>EuroCC</a:t>
            </a:r>
            <a:r>
              <a:rPr lang="en-GB" sz="1200" dirty="0">
                <a:solidFill>
                  <a:schemeClr val="tx1">
                    <a:lumMod val="75000"/>
                    <a:lumOff val="25000"/>
                  </a:schemeClr>
                </a:solidFill>
                <a:latin typeface="Arial" panose="020B0604020202020204" pitchFamily="34" charset="0"/>
                <a:cs typeface="Arial" panose="020B0604020202020204" pitchFamily="34" charset="0"/>
              </a:rPr>
              <a:t> 2 is currently underway and will further improve the centre's services and competencies</a:t>
            </a:r>
            <a:r>
              <a:rPr lang="hr-HR" sz="1200" dirty="0">
                <a:solidFill>
                  <a:schemeClr val="tx1">
                    <a:lumMod val="75000"/>
                    <a:lumOff val="25000"/>
                  </a:schemeClr>
                </a:solidFill>
                <a:latin typeface="Arial" panose="020B0604020202020204" pitchFamily="34" charset="0"/>
                <a:cs typeface="Arial" panose="020B0604020202020204" pitchFamily="34" charset="0"/>
              </a:rPr>
              <a:t>.</a:t>
            </a:r>
          </a:p>
          <a:p>
            <a:pPr algn="ctr" defTabSz="685783">
              <a:spcAft>
                <a:spcPts val="600"/>
              </a:spcAft>
              <a:defRPr/>
            </a:pPr>
            <a:endParaRPr lang="hr-HR" sz="1200" dirty="0">
              <a:solidFill>
                <a:schemeClr val="tx1">
                  <a:lumMod val="75000"/>
                  <a:lumOff val="25000"/>
                </a:schemeClr>
              </a:solidFill>
              <a:latin typeface="Arial" panose="020B0604020202020204" pitchFamily="34" charset="0"/>
              <a:cs typeface="Arial" panose="020B0604020202020204" pitchFamily="34" charset="0"/>
            </a:endParaRPr>
          </a:p>
          <a:p>
            <a:pPr algn="ctr" defTabSz="685783">
              <a:spcAft>
                <a:spcPts val="600"/>
              </a:spcAft>
              <a:defRPr/>
            </a:pPr>
            <a:endParaRPr lang="en-GB"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10BEF58B-C535-4C39-82DE-D519CD693C1F}"/>
              </a:ext>
            </a:extLst>
          </p:cNvPr>
          <p:cNvSpPr>
            <a:spLocks noGrp="1"/>
          </p:cNvSpPr>
          <p:nvPr>
            <p:ph type="title"/>
          </p:nvPr>
        </p:nvSpPr>
        <p:spPr>
          <a:xfrm>
            <a:off x="628650" y="80594"/>
            <a:ext cx="7886700" cy="864637"/>
          </a:xfrm>
        </p:spPr>
        <p:txBody>
          <a:bodyPr/>
          <a:lstStyle/>
          <a:p>
            <a:pPr algn="l"/>
            <a:r>
              <a:rPr lang="en-GB" dirty="0"/>
              <a:t>Croatian Competence Centre for HPC (HR HPC CC)</a:t>
            </a:r>
          </a:p>
        </p:txBody>
      </p:sp>
      <p:grpSp>
        <p:nvGrpSpPr>
          <p:cNvPr id="6" name="Group 5">
            <a:extLst>
              <a:ext uri="{FF2B5EF4-FFF2-40B4-BE49-F238E27FC236}">
                <a16:creationId xmlns:a16="http://schemas.microsoft.com/office/drawing/2014/main" id="{57032394-5050-4DEE-912F-433048DD0D35}"/>
              </a:ext>
            </a:extLst>
          </p:cNvPr>
          <p:cNvGrpSpPr>
            <a:grpSpLocks noChangeAspect="1"/>
          </p:cNvGrpSpPr>
          <p:nvPr/>
        </p:nvGrpSpPr>
        <p:grpSpPr>
          <a:xfrm>
            <a:off x="4770086" y="598215"/>
            <a:ext cx="4235304" cy="4246199"/>
            <a:chOff x="4557932" y="651231"/>
            <a:chExt cx="4089010" cy="4044593"/>
          </a:xfrm>
        </p:grpSpPr>
        <p:sp>
          <p:nvSpPr>
            <p:cNvPr id="7" name="Oval 6">
              <a:extLst>
                <a:ext uri="{FF2B5EF4-FFF2-40B4-BE49-F238E27FC236}">
                  <a16:creationId xmlns:a16="http://schemas.microsoft.com/office/drawing/2014/main" id="{BAC0CF33-62B5-4D58-80EA-AD6BC100DA3C}"/>
                </a:ext>
              </a:extLst>
            </p:cNvPr>
            <p:cNvSpPr/>
            <p:nvPr/>
          </p:nvSpPr>
          <p:spPr>
            <a:xfrm>
              <a:off x="4557932" y="651231"/>
              <a:ext cx="4089010" cy="4044593"/>
            </a:xfrm>
            <a:prstGeom prst="ellipse">
              <a:avLst/>
            </a:prstGeom>
            <a:solidFill>
              <a:schemeClr val="bg1"/>
            </a:solidFill>
            <a:ln w="19050">
              <a:solidFill>
                <a:srgbClr val="C313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300"/>
            </a:p>
          </p:txBody>
        </p:sp>
        <p:graphicFrame>
          <p:nvGraphicFramePr>
            <p:cNvPr id="8" name="Content Placeholder 3">
              <a:extLst>
                <a:ext uri="{FF2B5EF4-FFF2-40B4-BE49-F238E27FC236}">
                  <a16:creationId xmlns:a16="http://schemas.microsoft.com/office/drawing/2014/main" id="{B6221262-5D5A-4934-8CB2-893B687DA918}"/>
                </a:ext>
              </a:extLst>
            </p:cNvPr>
            <p:cNvGraphicFramePr>
              <a:graphicFrameLocks/>
            </p:cNvGraphicFramePr>
            <p:nvPr/>
          </p:nvGraphicFramePr>
          <p:xfrm>
            <a:off x="4984972" y="2021058"/>
            <a:ext cx="3214840" cy="2424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id="{82816DCA-2006-4F4A-9FD3-4B7A2972E17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37016" y="802322"/>
              <a:ext cx="1401371" cy="441057"/>
            </a:xfrm>
            <a:prstGeom prst="rect">
              <a:avLst/>
            </a:prstGeom>
          </p:spPr>
        </p:pic>
        <p:pic>
          <p:nvPicPr>
            <p:cNvPr id="10" name="Picture 9">
              <a:extLst>
                <a:ext uri="{FF2B5EF4-FFF2-40B4-BE49-F238E27FC236}">
                  <a16:creationId xmlns:a16="http://schemas.microsoft.com/office/drawing/2014/main" id="{FC930D84-2CA0-468E-8E85-5F381F8C6EC4}"/>
                </a:ext>
              </a:extLst>
            </p:cNvPr>
            <p:cNvPicPr>
              <a:picLocks noChangeAspect="1"/>
            </p:cNvPicPr>
            <p:nvPr/>
          </p:nvPicPr>
          <p:blipFill>
            <a:blip r:embed="rId8"/>
            <a:stretch>
              <a:fillRect/>
            </a:stretch>
          </p:blipFill>
          <p:spPr>
            <a:xfrm>
              <a:off x="6271766" y="2969060"/>
              <a:ext cx="641252" cy="619194"/>
            </a:xfrm>
            <a:prstGeom prst="rect">
              <a:avLst/>
            </a:prstGeom>
          </p:spPr>
        </p:pic>
        <p:sp>
          <p:nvSpPr>
            <p:cNvPr id="11" name="Oval 10">
              <a:extLst>
                <a:ext uri="{FF2B5EF4-FFF2-40B4-BE49-F238E27FC236}">
                  <a16:creationId xmlns:a16="http://schemas.microsoft.com/office/drawing/2014/main" id="{3978C434-66E5-461F-9871-ECF5E7BD537C}"/>
                </a:ext>
              </a:extLst>
            </p:cNvPr>
            <p:cNvSpPr/>
            <p:nvPr/>
          </p:nvSpPr>
          <p:spPr>
            <a:xfrm>
              <a:off x="6210000" y="2911112"/>
              <a:ext cx="747729" cy="735090"/>
            </a:xfrm>
            <a:prstGeom prst="ellipse">
              <a:avLst/>
            </a:prstGeom>
            <a:noFill/>
            <a:ln w="38100">
              <a:solidFill>
                <a:srgbClr val="C0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300"/>
            </a:p>
          </p:txBody>
        </p:sp>
        <p:sp>
          <p:nvSpPr>
            <p:cNvPr id="12" name="Oval 11">
              <a:extLst>
                <a:ext uri="{FF2B5EF4-FFF2-40B4-BE49-F238E27FC236}">
                  <a16:creationId xmlns:a16="http://schemas.microsoft.com/office/drawing/2014/main" id="{F94B10FF-587B-46CB-A835-F88A01E64FA6}"/>
                </a:ext>
              </a:extLst>
            </p:cNvPr>
            <p:cNvSpPr/>
            <p:nvPr/>
          </p:nvSpPr>
          <p:spPr>
            <a:xfrm>
              <a:off x="5237871" y="1890540"/>
              <a:ext cx="2733821" cy="2797118"/>
            </a:xfrm>
            <a:prstGeom prst="ellipse">
              <a:avLst/>
            </a:prstGeom>
            <a:noFill/>
            <a:ln w="19050">
              <a:solidFill>
                <a:srgbClr val="DD3F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300"/>
            </a:p>
          </p:txBody>
        </p:sp>
        <p:sp>
          <p:nvSpPr>
            <p:cNvPr id="13" name="Oval 12">
              <a:extLst>
                <a:ext uri="{FF2B5EF4-FFF2-40B4-BE49-F238E27FC236}">
                  <a16:creationId xmlns:a16="http://schemas.microsoft.com/office/drawing/2014/main" id="{CDCCCDB9-2A21-4F5C-AE2B-ED326A7F5F21}"/>
                </a:ext>
              </a:extLst>
            </p:cNvPr>
            <p:cNvSpPr/>
            <p:nvPr/>
          </p:nvSpPr>
          <p:spPr>
            <a:xfrm>
              <a:off x="4919003" y="1240522"/>
              <a:ext cx="3427828" cy="3439039"/>
            </a:xfrm>
            <a:prstGeom prst="ellipse">
              <a:avLst/>
            </a:prstGeom>
            <a:noFill/>
            <a:ln w="19050">
              <a:solidFill>
                <a:srgbClr val="D924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300"/>
            </a:p>
          </p:txBody>
        </p:sp>
      </p:grpSp>
      <p:sp>
        <p:nvSpPr>
          <p:cNvPr id="14" name="Rectangle 13">
            <a:extLst>
              <a:ext uri="{FF2B5EF4-FFF2-40B4-BE49-F238E27FC236}">
                <a16:creationId xmlns:a16="http://schemas.microsoft.com/office/drawing/2014/main" id="{D586A815-2893-4934-A232-4CAF9DD9D3E9}"/>
              </a:ext>
            </a:extLst>
          </p:cNvPr>
          <p:cNvSpPr/>
          <p:nvPr/>
        </p:nvSpPr>
        <p:spPr>
          <a:xfrm>
            <a:off x="544556" y="899004"/>
            <a:ext cx="3778671" cy="177003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spcAft>
                <a:spcPts val="600"/>
              </a:spcAft>
              <a:defRPr/>
            </a:pPr>
            <a:r>
              <a:rPr lang="en-GB" sz="1200" dirty="0">
                <a:solidFill>
                  <a:schemeClr val="tx1">
                    <a:lumMod val="75000"/>
                    <a:lumOff val="25000"/>
                  </a:schemeClr>
                </a:solidFill>
                <a:latin typeface="Arial" panose="020B0604020202020204" pitchFamily="34" charset="0"/>
                <a:cs typeface="Arial" panose="020B0604020202020204" pitchFamily="34" charset="0"/>
              </a:rPr>
              <a:t>ONE-STOP-SHOP FOR HPC</a:t>
            </a:r>
          </a:p>
          <a:p>
            <a:pPr algn="ctr" defTabSz="685783">
              <a:spcAft>
                <a:spcPts val="600"/>
              </a:spcAft>
              <a:defRPr/>
            </a:pPr>
            <a:r>
              <a:rPr lang="en-GB" sz="1200" dirty="0">
                <a:solidFill>
                  <a:schemeClr val="tx1">
                    <a:lumMod val="75000"/>
                    <a:lumOff val="25000"/>
                  </a:schemeClr>
                </a:solidFill>
                <a:latin typeface="Arial" panose="020B0604020202020204" pitchFamily="34" charset="0"/>
                <a:cs typeface="Arial" panose="020B0604020202020204" pitchFamily="34" charset="0"/>
              </a:rPr>
              <a:t>The Croatian Competence Centre for HPC is a place where users from the academic and scientific community, industry, and public administration get support in the application of the national and European infrastructure of High Performance Computing (HPC) in their work.</a:t>
            </a:r>
          </a:p>
        </p:txBody>
      </p:sp>
      <p:grpSp>
        <p:nvGrpSpPr>
          <p:cNvPr id="15" name="Group 14">
            <a:extLst>
              <a:ext uri="{FF2B5EF4-FFF2-40B4-BE49-F238E27FC236}">
                <a16:creationId xmlns:a16="http://schemas.microsoft.com/office/drawing/2014/main" id="{DE4D21FD-A6E1-4101-BEA3-DC8956604A1A}"/>
              </a:ext>
            </a:extLst>
          </p:cNvPr>
          <p:cNvGrpSpPr/>
          <p:nvPr/>
        </p:nvGrpSpPr>
        <p:grpSpPr>
          <a:xfrm rot="17519230">
            <a:off x="595939" y="950385"/>
            <a:ext cx="340659" cy="340659"/>
            <a:chOff x="3609787" y="1688350"/>
            <a:chExt cx="340659" cy="340659"/>
          </a:xfrm>
        </p:grpSpPr>
        <p:sp>
          <p:nvSpPr>
            <p:cNvPr id="16" name="Block Arc 15">
              <a:extLst>
                <a:ext uri="{FF2B5EF4-FFF2-40B4-BE49-F238E27FC236}">
                  <a16:creationId xmlns:a16="http://schemas.microsoft.com/office/drawing/2014/main" id="{EA7BD7C6-1E99-4325-B7AA-4A403157E3D1}"/>
                </a:ext>
              </a:extLst>
            </p:cNvPr>
            <p:cNvSpPr/>
            <p:nvPr/>
          </p:nvSpPr>
          <p:spPr>
            <a:xfrm>
              <a:off x="3609787" y="1688350"/>
              <a:ext cx="340659" cy="340659"/>
            </a:xfrm>
            <a:prstGeom prst="blockArc">
              <a:avLst>
                <a:gd name="adj1" fmla="val 14967242"/>
                <a:gd name="adj2" fmla="val 20443918"/>
                <a:gd name="adj3" fmla="val 26792"/>
              </a:avLst>
            </a:prstGeom>
            <a:solidFill>
              <a:srgbClr val="F9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Oval 16">
              <a:extLst>
                <a:ext uri="{FF2B5EF4-FFF2-40B4-BE49-F238E27FC236}">
                  <a16:creationId xmlns:a16="http://schemas.microsoft.com/office/drawing/2014/main" id="{CAECC3FC-9C85-4F49-BA72-97C6C9148A6E}"/>
                </a:ext>
              </a:extLst>
            </p:cNvPr>
            <p:cNvSpPr/>
            <p:nvPr/>
          </p:nvSpPr>
          <p:spPr>
            <a:xfrm>
              <a:off x="3645930" y="1775011"/>
              <a:ext cx="214871" cy="216000"/>
            </a:xfrm>
            <a:prstGeom prst="ellipse">
              <a:avLst/>
            </a:prstGeom>
            <a:solidFill>
              <a:srgbClr val="F9A61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1" name="Picture 20">
            <a:extLst>
              <a:ext uri="{FF2B5EF4-FFF2-40B4-BE49-F238E27FC236}">
                <a16:creationId xmlns:a16="http://schemas.microsoft.com/office/drawing/2014/main" id="{50757A5C-D4DA-492E-BD3F-4F49EE22199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6136" y="3823143"/>
            <a:ext cx="1412475" cy="511678"/>
          </a:xfrm>
          <a:prstGeom prst="rect">
            <a:avLst/>
          </a:prstGeom>
        </p:spPr>
      </p:pic>
      <p:pic>
        <p:nvPicPr>
          <p:cNvPr id="23" name="Picture 22">
            <a:extLst>
              <a:ext uri="{FF2B5EF4-FFF2-40B4-BE49-F238E27FC236}">
                <a16:creationId xmlns:a16="http://schemas.microsoft.com/office/drawing/2014/main" id="{42E690F5-F992-4C2A-A772-D2D0498D7C0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22817" y="4318289"/>
            <a:ext cx="1422145" cy="298650"/>
          </a:xfrm>
          <a:prstGeom prst="rect">
            <a:avLst/>
          </a:prstGeom>
          <a:effectLst>
            <a:outerShdw blurRad="50800" dist="38100" dir="2700000" algn="tl" rotWithShape="0">
              <a:prstClr val="black">
                <a:alpha val="40000"/>
              </a:prstClr>
            </a:outerShdw>
          </a:effectLst>
        </p:spPr>
      </p:pic>
      <p:sp>
        <p:nvSpPr>
          <p:cNvPr id="24" name="TextBox 23">
            <a:extLst>
              <a:ext uri="{FF2B5EF4-FFF2-40B4-BE49-F238E27FC236}">
                <a16:creationId xmlns:a16="http://schemas.microsoft.com/office/drawing/2014/main" id="{5A5B0721-6051-4B79-A9AD-BD7C99630666}"/>
              </a:ext>
            </a:extLst>
          </p:cNvPr>
          <p:cNvSpPr txBox="1"/>
          <p:nvPr/>
        </p:nvSpPr>
        <p:spPr>
          <a:xfrm>
            <a:off x="2173731" y="3823143"/>
            <a:ext cx="2200185" cy="276999"/>
          </a:xfrm>
          <a:prstGeom prst="rect">
            <a:avLst/>
          </a:prstGeom>
          <a:noFill/>
        </p:spPr>
        <p:txBody>
          <a:bodyPr wrap="square">
            <a:spAutoFit/>
          </a:bodyPr>
          <a:lstStyle/>
          <a:p>
            <a:pPr marL="108000" indent="0">
              <a:buNone/>
            </a:pPr>
            <a:r>
              <a:rPr lang="hr-HR" sz="1200" dirty="0">
                <a:solidFill>
                  <a:prstClr val="black"/>
                </a:solidFill>
                <a:latin typeface="Arial" panose="020B0604020202020204" pitchFamily="34" charset="0"/>
                <a:cs typeface="Arial" panose="020B0604020202020204" pitchFamily="34" charset="0"/>
                <a:hlinkClick r:id="rId11"/>
              </a:rPr>
              <a:t>https://ww</a:t>
            </a:r>
            <a:r>
              <a:rPr lang="hr-HR" sz="1200" dirty="0">
                <a:solidFill>
                  <a:prstClr val="black"/>
                </a:solidFill>
                <a:latin typeface="Arial" panose="020B0604020202020204" pitchFamily="34" charset="0"/>
                <a:cs typeface="Arial" panose="020B0604020202020204" pitchFamily="34" charset="0"/>
                <a:hlinkClick r:id="rId12"/>
              </a:rPr>
              <a:t>w.hpc-cc.hr/</a:t>
            </a:r>
            <a:r>
              <a:rPr lang="hr-HR" sz="1200" dirty="0">
                <a:solidFill>
                  <a:prstClr val="black"/>
                </a:solidFill>
                <a:latin typeface="Arial" panose="020B0604020202020204" pitchFamily="34" charset="0"/>
                <a:cs typeface="Arial" panose="020B0604020202020204" pitchFamily="34" charset="0"/>
              </a:rPr>
              <a:t> </a:t>
            </a:r>
            <a:endParaRPr lang="hr-HR" sz="1200" dirty="0">
              <a:latin typeface="Arial" panose="020B060402020202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E9FAD68B-EF52-4806-A337-4133B80438C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43025" y="1317052"/>
            <a:ext cx="530154" cy="531696"/>
          </a:xfrm>
          <a:prstGeom prst="rect">
            <a:avLst/>
          </a:prstGeom>
        </p:spPr>
      </p:pic>
      <p:grpSp>
        <p:nvGrpSpPr>
          <p:cNvPr id="26" name="Group 25">
            <a:extLst>
              <a:ext uri="{FF2B5EF4-FFF2-40B4-BE49-F238E27FC236}">
                <a16:creationId xmlns:a16="http://schemas.microsoft.com/office/drawing/2014/main" id="{3AC9CA95-2DBE-4A36-8621-4F35B71BA66E}"/>
              </a:ext>
            </a:extLst>
          </p:cNvPr>
          <p:cNvGrpSpPr/>
          <p:nvPr/>
        </p:nvGrpSpPr>
        <p:grpSpPr>
          <a:xfrm rot="17519230" flipH="1" flipV="1">
            <a:off x="3915586" y="4081688"/>
            <a:ext cx="340659" cy="340659"/>
            <a:chOff x="3609787" y="1688350"/>
            <a:chExt cx="340659" cy="340659"/>
          </a:xfrm>
          <a:solidFill>
            <a:srgbClr val="D71634"/>
          </a:solidFill>
        </p:grpSpPr>
        <p:sp>
          <p:nvSpPr>
            <p:cNvPr id="27" name="Block Arc 26">
              <a:extLst>
                <a:ext uri="{FF2B5EF4-FFF2-40B4-BE49-F238E27FC236}">
                  <a16:creationId xmlns:a16="http://schemas.microsoft.com/office/drawing/2014/main" id="{75C1C21E-5CC0-4642-8115-C18B25B9F148}"/>
                </a:ext>
              </a:extLst>
            </p:cNvPr>
            <p:cNvSpPr/>
            <p:nvPr/>
          </p:nvSpPr>
          <p:spPr>
            <a:xfrm>
              <a:off x="3609787" y="1688350"/>
              <a:ext cx="340659" cy="340659"/>
            </a:xfrm>
            <a:prstGeom prst="blockArc">
              <a:avLst>
                <a:gd name="adj1" fmla="val 14947649"/>
                <a:gd name="adj2" fmla="val 20137924"/>
                <a:gd name="adj3" fmla="val 2679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Oval 27">
              <a:extLst>
                <a:ext uri="{FF2B5EF4-FFF2-40B4-BE49-F238E27FC236}">
                  <a16:creationId xmlns:a16="http://schemas.microsoft.com/office/drawing/2014/main" id="{8DC9DE38-B734-459F-B855-163CBB9B5748}"/>
                </a:ext>
              </a:extLst>
            </p:cNvPr>
            <p:cNvSpPr/>
            <p:nvPr/>
          </p:nvSpPr>
          <p:spPr>
            <a:xfrm>
              <a:off x="3643507" y="1771812"/>
              <a:ext cx="216000" cy="216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 name="Footer Placeholder 4">
            <a:extLst>
              <a:ext uri="{FF2B5EF4-FFF2-40B4-BE49-F238E27FC236}">
                <a16:creationId xmlns:a16="http://schemas.microsoft.com/office/drawing/2014/main" id="{D5DF22BB-91AA-4CA4-BA9B-57DE7FEF0131}"/>
              </a:ext>
            </a:extLst>
          </p:cNvPr>
          <p:cNvSpPr>
            <a:spLocks noGrp="1"/>
          </p:cNvSpPr>
          <p:nvPr>
            <p:ph type="ftr" sz="quarter" idx="11"/>
          </p:nvPr>
        </p:nvSpPr>
        <p:spPr>
          <a:xfrm>
            <a:off x="2048611" y="4767263"/>
            <a:ext cx="5120051" cy="274637"/>
          </a:xfrm>
        </p:spPr>
        <p:txBody>
          <a:bodyPr/>
          <a:lstStyle/>
          <a:p>
            <a:r>
              <a:rPr lang="hr-HR" dirty="0"/>
              <a:t>EGI2024</a:t>
            </a:r>
          </a:p>
        </p:txBody>
      </p:sp>
      <p:sp>
        <p:nvSpPr>
          <p:cNvPr id="31" name="Date Placeholder 3">
            <a:extLst>
              <a:ext uri="{FF2B5EF4-FFF2-40B4-BE49-F238E27FC236}">
                <a16:creationId xmlns:a16="http://schemas.microsoft.com/office/drawing/2014/main" id="{3845FC62-756E-4A58-8989-CF2DE79339DC}"/>
              </a:ext>
            </a:extLst>
          </p:cNvPr>
          <p:cNvSpPr>
            <a:spLocks noGrp="1"/>
          </p:cNvSpPr>
          <p:nvPr>
            <p:ph type="dt" sz="half" idx="10"/>
          </p:nvPr>
        </p:nvSpPr>
        <p:spPr>
          <a:xfrm>
            <a:off x="7562850" y="4767263"/>
            <a:ext cx="1296770" cy="274637"/>
          </a:xfrm>
        </p:spPr>
        <p:txBody>
          <a:bodyPr/>
          <a:lstStyle/>
          <a:p>
            <a:r>
              <a:rPr lang="hr-HR" dirty="0"/>
              <a:t>2</a:t>
            </a:r>
            <a:r>
              <a:rPr lang="hr-HR" baseline="30000" dirty="0"/>
              <a:t>nd</a:t>
            </a:r>
            <a:r>
              <a:rPr lang="hr-HR" dirty="0"/>
              <a:t> </a:t>
            </a:r>
            <a:r>
              <a:rPr lang="hr-HR" dirty="0" err="1"/>
              <a:t>October</a:t>
            </a:r>
            <a:r>
              <a:rPr lang="hr-HR" dirty="0"/>
              <a:t> 2024</a:t>
            </a:r>
          </a:p>
        </p:txBody>
      </p:sp>
    </p:spTree>
    <p:extLst>
      <p:ext uri="{BB962C8B-B14F-4D97-AF65-F5344CB8AC3E}">
        <p14:creationId xmlns:p14="http://schemas.microsoft.com/office/powerpoint/2010/main" val="3230802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87003" y="1230367"/>
            <a:ext cx="1896302" cy="3335355"/>
            <a:chOff x="1463183" y="1038418"/>
            <a:chExt cx="1896302" cy="3335355"/>
          </a:xfrm>
        </p:grpSpPr>
        <p:sp>
          <p:nvSpPr>
            <p:cNvPr id="16" name="Rectangle 15">
              <a:extLst>
                <a:ext uri="{FF2B5EF4-FFF2-40B4-BE49-F238E27FC236}">
                  <a16:creationId xmlns:a16="http://schemas.microsoft.com/office/drawing/2014/main" id="{53F6A3B3-B6CB-1944-8A73-A093521FB25F}"/>
                </a:ext>
              </a:extLst>
            </p:cNvPr>
            <p:cNvSpPr/>
            <p:nvPr/>
          </p:nvSpPr>
          <p:spPr>
            <a:xfrm>
              <a:off x="1463183" y="1668780"/>
              <a:ext cx="1896302" cy="270499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5" indent="-128585" algn="ctr" defTabSz="514337">
                <a:lnSpc>
                  <a:spcPct val="90000"/>
                </a:lnSpc>
                <a:spcBef>
                  <a:spcPts val="563"/>
                </a:spcBef>
                <a:buClr>
                  <a:srgbClr val="C00000"/>
                </a:buClr>
                <a:defRPr/>
              </a:pPr>
              <a:endParaRPr lang="hr-HR" sz="1400" b="1" dirty="0">
                <a:solidFill>
                  <a:schemeClr val="tx1">
                    <a:lumMod val="75000"/>
                    <a:lumOff val="25000"/>
                  </a:schemeClr>
                </a:solidFill>
                <a:latin typeface="Arial" panose="020B0604020202020204" pitchFamily="34" charset="0"/>
                <a:cs typeface="Arial" panose="020B0604020202020204" pitchFamily="34" charset="0"/>
              </a:endParaRPr>
            </a:p>
            <a:p>
              <a:pPr marL="128585" indent="-128585" algn="ctr" defTabSz="514337">
                <a:lnSpc>
                  <a:spcPct val="90000"/>
                </a:lnSpc>
                <a:spcBef>
                  <a:spcPts val="1200"/>
                </a:spcBef>
                <a:spcAft>
                  <a:spcPts val="1200"/>
                </a:spcAft>
                <a:buClr>
                  <a:srgbClr val="C00000"/>
                </a:buClr>
                <a:defRPr/>
              </a:pPr>
              <a:r>
                <a:rPr lang="hr-HR" sz="1600" b="1" dirty="0">
                  <a:solidFill>
                    <a:schemeClr val="tx1">
                      <a:lumMod val="75000"/>
                      <a:lumOff val="25000"/>
                    </a:schemeClr>
                  </a:solidFill>
                  <a:latin typeface="Arial" panose="020B0604020202020204" pitchFamily="34" charset="0"/>
                  <a:cs typeface="Arial" panose="020B0604020202020204" pitchFamily="34" charset="0"/>
                </a:rPr>
                <a:t>CROATIAN OA </a:t>
              </a:r>
              <a:r>
                <a:rPr lang="en-GB" sz="1600" b="1" dirty="0">
                  <a:solidFill>
                    <a:schemeClr val="tx1">
                      <a:lumMod val="75000"/>
                      <a:lumOff val="25000"/>
                    </a:schemeClr>
                  </a:solidFill>
                  <a:latin typeface="Arial" panose="020B0604020202020204" pitchFamily="34" charset="0"/>
                  <a:cs typeface="Arial" panose="020B0604020202020204" pitchFamily="34" charset="0"/>
                </a:rPr>
                <a:t>JOURNALS</a:t>
              </a:r>
            </a:p>
            <a:p>
              <a:pPr marL="171450" indent="-171450" defTabSz="514337">
                <a:lnSpc>
                  <a:spcPct val="90000"/>
                </a:lnSpc>
                <a:spcBef>
                  <a:spcPts val="563"/>
                </a:spcBef>
                <a:buClr>
                  <a:schemeClr val="bg1"/>
                </a:buClr>
                <a:buFont typeface="Wingdings" panose="05000000000000000000" pitchFamily="2" charset="2"/>
                <a:buChar char="ü"/>
                <a:defRPr/>
              </a:pPr>
              <a:r>
                <a:rPr lang="en-GB" sz="1200" dirty="0">
                  <a:solidFill>
                    <a:schemeClr val="tx1">
                      <a:lumMod val="75000"/>
                      <a:lumOff val="25000"/>
                    </a:schemeClr>
                  </a:solidFill>
                  <a:latin typeface="Arial" panose="020B0604020202020204" pitchFamily="34" charset="0"/>
                  <a:cs typeface="Arial" panose="020B0604020202020204" pitchFamily="34" charset="0"/>
                </a:rPr>
                <a:t>Since February 2006</a:t>
              </a:r>
            </a:p>
            <a:p>
              <a:pPr marL="171450" indent="-171450" defTabSz="514337">
                <a:lnSpc>
                  <a:spcPct val="90000"/>
                </a:lnSpc>
                <a:spcBef>
                  <a:spcPts val="563"/>
                </a:spcBef>
                <a:buClr>
                  <a:schemeClr val="bg1"/>
                </a:buClr>
                <a:buFont typeface="Wingdings" panose="05000000000000000000" pitchFamily="2" charset="2"/>
                <a:buChar char="ü"/>
                <a:defRPr/>
              </a:pPr>
              <a:r>
                <a:rPr lang="en-GB" sz="1200" dirty="0">
                  <a:solidFill>
                    <a:schemeClr val="tx1">
                      <a:lumMod val="75000"/>
                      <a:lumOff val="25000"/>
                    </a:schemeClr>
                  </a:solidFill>
                  <a:latin typeface="Arial" panose="020B0604020202020204" pitchFamily="34" charset="0"/>
                  <a:cs typeface="Arial" panose="020B0604020202020204" pitchFamily="34" charset="0"/>
                </a:rPr>
                <a:t>5</a:t>
              </a:r>
              <a:r>
                <a:rPr lang="hr-HR" sz="1200" dirty="0">
                  <a:solidFill>
                    <a:schemeClr val="tx1">
                      <a:lumMod val="75000"/>
                      <a:lumOff val="25000"/>
                    </a:schemeClr>
                  </a:solidFill>
                  <a:latin typeface="Arial" panose="020B0604020202020204" pitchFamily="34" charset="0"/>
                  <a:cs typeface="Arial" panose="020B0604020202020204" pitchFamily="34" charset="0"/>
                </a:rPr>
                <a:t>36</a:t>
              </a:r>
              <a:r>
                <a:rPr lang="en-GB" sz="1200" dirty="0">
                  <a:solidFill>
                    <a:schemeClr val="tx1">
                      <a:lumMod val="75000"/>
                      <a:lumOff val="25000"/>
                    </a:schemeClr>
                  </a:solidFill>
                  <a:latin typeface="Arial" panose="020B0604020202020204" pitchFamily="34" charset="0"/>
                  <a:cs typeface="Arial" panose="020B0604020202020204" pitchFamily="34" charset="0"/>
                </a:rPr>
                <a:t> scientific &amp; professional journals (</a:t>
              </a:r>
              <a:r>
                <a:rPr lang="hr-HR" sz="1200" dirty="0">
                  <a:solidFill>
                    <a:schemeClr val="tx1">
                      <a:lumMod val="75000"/>
                      <a:lumOff val="25000"/>
                    </a:schemeClr>
                  </a:solidFill>
                  <a:latin typeface="Arial" panose="020B0604020202020204" pitchFamily="34" charset="0"/>
                  <a:cs typeface="Arial" panose="020B0604020202020204" pitchFamily="34" charset="0"/>
                </a:rPr>
                <a:t>406</a:t>
              </a:r>
              <a:r>
                <a:rPr lang="en-GB" sz="1200" dirty="0">
                  <a:solidFill>
                    <a:schemeClr val="tx1">
                      <a:lumMod val="75000"/>
                      <a:lumOff val="25000"/>
                    </a:schemeClr>
                  </a:solidFill>
                  <a:latin typeface="Arial" panose="020B0604020202020204" pitchFamily="34" charset="0"/>
                  <a:cs typeface="Arial" panose="020B0604020202020204" pitchFamily="34" charset="0"/>
                </a:rPr>
                <a:t> active)</a:t>
              </a:r>
            </a:p>
            <a:p>
              <a:pPr marL="171450" indent="-171450" defTabSz="514337">
                <a:lnSpc>
                  <a:spcPct val="90000"/>
                </a:lnSpc>
                <a:spcBef>
                  <a:spcPts val="563"/>
                </a:spcBef>
                <a:buClr>
                  <a:schemeClr val="bg1"/>
                </a:buClr>
                <a:buFont typeface="Wingdings" panose="05000000000000000000" pitchFamily="2" charset="2"/>
                <a:buChar char="ü"/>
                <a:defRPr/>
              </a:pPr>
              <a:r>
                <a:rPr lang="en-GB" sz="1200" dirty="0">
                  <a:solidFill>
                    <a:schemeClr val="tx1">
                      <a:lumMod val="75000"/>
                      <a:lumOff val="25000"/>
                    </a:schemeClr>
                  </a:solidFill>
                  <a:latin typeface="Arial" panose="020B0604020202020204" pitchFamily="34" charset="0"/>
                  <a:cs typeface="Arial" panose="020B0604020202020204" pitchFamily="34" charset="0"/>
                </a:rPr>
                <a:t>2</a:t>
              </a:r>
              <a:r>
                <a:rPr lang="hr-HR" sz="1200" dirty="0">
                  <a:solidFill>
                    <a:schemeClr val="tx1">
                      <a:lumMod val="75000"/>
                      <a:lumOff val="25000"/>
                    </a:schemeClr>
                  </a:solidFill>
                  <a:latin typeface="Arial" panose="020B0604020202020204" pitchFamily="34" charset="0"/>
                  <a:cs typeface="Arial" panose="020B0604020202020204" pitchFamily="34" charset="0"/>
                </a:rPr>
                <a:t>85.000 </a:t>
              </a:r>
              <a:r>
                <a:rPr lang="en-GB" sz="1200" dirty="0">
                  <a:solidFill>
                    <a:schemeClr val="tx1">
                      <a:lumMod val="75000"/>
                      <a:lumOff val="25000"/>
                    </a:schemeClr>
                  </a:solidFill>
                  <a:latin typeface="Arial" panose="020B0604020202020204" pitchFamily="34" charset="0"/>
                  <a:cs typeface="Arial" panose="020B0604020202020204" pitchFamily="34" charset="0"/>
                </a:rPr>
                <a:t>+ OA articles </a:t>
              </a:r>
            </a:p>
            <a:p>
              <a:pPr marL="171450" indent="-171450" defTabSz="514337">
                <a:lnSpc>
                  <a:spcPct val="90000"/>
                </a:lnSpc>
                <a:spcBef>
                  <a:spcPts val="563"/>
                </a:spcBef>
                <a:buClr>
                  <a:schemeClr val="bg1"/>
                </a:buClr>
                <a:buFont typeface="Wingdings" panose="05000000000000000000" pitchFamily="2" charset="2"/>
                <a:buChar char="ü"/>
                <a:defRPr/>
              </a:pPr>
              <a:r>
                <a:rPr lang="en-GB" sz="1200" dirty="0">
                  <a:solidFill>
                    <a:schemeClr val="tx1">
                      <a:lumMod val="75000"/>
                      <a:lumOff val="25000"/>
                    </a:schemeClr>
                  </a:solidFill>
                  <a:latin typeface="Arial" panose="020B0604020202020204" pitchFamily="34" charset="0"/>
                  <a:cs typeface="Arial" panose="020B0604020202020204" pitchFamily="34" charset="0"/>
                </a:rPr>
                <a:t>65.000+ visits daily</a:t>
              </a:r>
            </a:p>
            <a:p>
              <a:pPr algn="ctr" defTabSz="514337">
                <a:lnSpc>
                  <a:spcPct val="90000"/>
                </a:lnSpc>
                <a:spcBef>
                  <a:spcPts val="563"/>
                </a:spcBef>
                <a:buClr>
                  <a:schemeClr val="bg1"/>
                </a:buClr>
                <a:defRPr/>
              </a:pPr>
              <a:endParaRPr lang="hr-HR" sz="1200" dirty="0">
                <a:solidFill>
                  <a:schemeClr val="tx1">
                    <a:lumMod val="75000"/>
                    <a:lumOff val="25000"/>
                  </a:schemeClr>
                </a:solidFill>
                <a:latin typeface="Arial" panose="020B0604020202020204" pitchFamily="34" charset="0"/>
                <a:cs typeface="Arial" panose="020B0604020202020204" pitchFamily="34" charset="0"/>
              </a:endParaRPr>
            </a:p>
            <a:p>
              <a:pPr algn="ctr" defTabSz="514337">
                <a:lnSpc>
                  <a:spcPct val="90000"/>
                </a:lnSpc>
                <a:spcBef>
                  <a:spcPts val="563"/>
                </a:spcBef>
                <a:buClr>
                  <a:schemeClr val="bg1"/>
                </a:buClr>
                <a:defRPr/>
              </a:pPr>
              <a:endParaRPr lang="hr-HR" sz="1200" dirty="0">
                <a:solidFill>
                  <a:schemeClr val="tx1">
                    <a:lumMod val="75000"/>
                    <a:lumOff val="25000"/>
                  </a:schemeClr>
                </a:solidFill>
                <a:latin typeface="Arial" panose="020B0604020202020204" pitchFamily="34" charset="0"/>
                <a:cs typeface="Arial" panose="020B0604020202020204" pitchFamily="34" charset="0"/>
              </a:endParaRPr>
            </a:p>
            <a:p>
              <a:pPr marL="171450" indent="-171450" algn="ctr">
                <a:buFont typeface="Wingdings" panose="05000000000000000000" pitchFamily="2" charset="2"/>
                <a:buChar char="ü"/>
              </a:pPr>
              <a:endParaRPr lang="hr-HR" sz="11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226CC7C1-31B2-EE44-8362-04C7A690A7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372" y="1038418"/>
              <a:ext cx="1337418" cy="445187"/>
            </a:xfrm>
            <a:prstGeom prst="rect">
              <a:avLst/>
            </a:prstGeom>
          </p:spPr>
        </p:pic>
      </p:grpSp>
      <p:grpSp>
        <p:nvGrpSpPr>
          <p:cNvPr id="8" name="Group 7"/>
          <p:cNvGrpSpPr/>
          <p:nvPr/>
        </p:nvGrpSpPr>
        <p:grpSpPr>
          <a:xfrm>
            <a:off x="2524792" y="1072066"/>
            <a:ext cx="1907138" cy="3493656"/>
            <a:chOff x="3643176" y="880117"/>
            <a:chExt cx="1907138" cy="3493656"/>
          </a:xfrm>
        </p:grpSpPr>
        <p:sp>
          <p:nvSpPr>
            <p:cNvPr id="24" name="Rectangle 23">
              <a:extLst>
                <a:ext uri="{FF2B5EF4-FFF2-40B4-BE49-F238E27FC236}">
                  <a16:creationId xmlns:a16="http://schemas.microsoft.com/office/drawing/2014/main" id="{9C51756A-0D4D-5D41-A418-2B264B97CBEC}"/>
                </a:ext>
              </a:extLst>
            </p:cNvPr>
            <p:cNvSpPr/>
            <p:nvPr/>
          </p:nvSpPr>
          <p:spPr>
            <a:xfrm>
              <a:off x="3643176" y="1668780"/>
              <a:ext cx="1907138" cy="270499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75000"/>
                      <a:lumOff val="25000"/>
                    </a:schemeClr>
                  </a:solidFill>
                  <a:latin typeface="Arial" panose="020B0604020202020204" pitchFamily="34" charset="0"/>
                  <a:cs typeface="Arial" panose="020B0604020202020204" pitchFamily="34" charset="0"/>
                </a:rPr>
                <a:t>PRESERVATION  &amp; DISEMINATION</a:t>
              </a:r>
            </a:p>
            <a:p>
              <a:pPr algn="ctr"/>
              <a:endParaRPr lang="en-GB" sz="1100" dirty="0">
                <a:solidFill>
                  <a:schemeClr val="tx1">
                    <a:lumMod val="75000"/>
                    <a:lumOff val="25000"/>
                  </a:schemeClr>
                </a:solidFill>
                <a:latin typeface="Arial" panose="020B0604020202020204" pitchFamily="34" charset="0"/>
                <a:cs typeface="Arial" panose="020B0604020202020204" pitchFamily="34" charset="0"/>
              </a:endParaRPr>
            </a:p>
            <a:p>
              <a:pPr algn="ctr">
                <a:spcAft>
                  <a:spcPts val="600"/>
                </a:spcAft>
              </a:pPr>
              <a:r>
                <a:rPr lang="hr-HR" sz="1200" b="1" dirty="0">
                  <a:solidFill>
                    <a:schemeClr val="tx1">
                      <a:lumMod val="75000"/>
                      <a:lumOff val="25000"/>
                    </a:schemeClr>
                  </a:solidFill>
                  <a:latin typeface="Arial" panose="020B0604020202020204" pitchFamily="34" charset="0"/>
                  <a:cs typeface="Arial" panose="020B0604020202020204" pitchFamily="34" charset="0"/>
                </a:rPr>
                <a:t>Digital </a:t>
              </a:r>
              <a:r>
                <a:rPr lang="hr-HR" sz="1200" b="1" dirty="0" err="1">
                  <a:solidFill>
                    <a:schemeClr val="tx1">
                      <a:lumMod val="75000"/>
                      <a:lumOff val="25000"/>
                    </a:schemeClr>
                  </a:solidFill>
                  <a:latin typeface="Arial" panose="020B0604020202020204" pitchFamily="34" charset="0"/>
                  <a:cs typeface="Arial" panose="020B0604020202020204" pitchFamily="34" charset="0"/>
                </a:rPr>
                <a:t>archives</a:t>
              </a:r>
              <a:r>
                <a:rPr lang="hr-HR" sz="1200" b="1" dirty="0">
                  <a:solidFill>
                    <a:schemeClr val="tx1">
                      <a:lumMod val="75000"/>
                      <a:lumOff val="25000"/>
                    </a:schemeClr>
                  </a:solidFill>
                  <a:latin typeface="Arial" panose="020B0604020202020204" pitchFamily="34" charset="0"/>
                  <a:cs typeface="Arial" panose="020B0604020202020204" pitchFamily="34" charset="0"/>
                </a:rPr>
                <a:t> and </a:t>
              </a:r>
              <a:r>
                <a:rPr lang="hr-HR" sz="1200" b="1" dirty="0" err="1">
                  <a:solidFill>
                    <a:schemeClr val="tx1">
                      <a:lumMod val="75000"/>
                      <a:lumOff val="25000"/>
                    </a:schemeClr>
                  </a:solidFill>
                  <a:latin typeface="Arial" panose="020B0604020202020204" pitchFamily="34" charset="0"/>
                  <a:cs typeface="Arial" panose="020B0604020202020204" pitchFamily="34" charset="0"/>
                </a:rPr>
                <a:t>repositories</a:t>
              </a:r>
              <a:endParaRPr lang="hr-HR" sz="1200" b="1" dirty="0">
                <a:solidFill>
                  <a:schemeClr val="tx1">
                    <a:lumMod val="75000"/>
                    <a:lumOff val="25000"/>
                  </a:schemeClr>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ü"/>
              </a:pPr>
              <a:r>
                <a:rPr lang="en-GB" sz="1200" dirty="0">
                  <a:solidFill>
                    <a:schemeClr val="tx1">
                      <a:lumMod val="75000"/>
                      <a:lumOff val="25000"/>
                    </a:schemeClr>
                  </a:solidFill>
                  <a:latin typeface="Arial" panose="020B0604020202020204" pitchFamily="34" charset="0"/>
                  <a:cs typeface="Arial" panose="020B0604020202020204" pitchFamily="34" charset="0"/>
                </a:rPr>
                <a:t>16 types of digital objects</a:t>
              </a:r>
            </a:p>
            <a:p>
              <a:pPr marL="171450" indent="-171450">
                <a:buFont typeface="Wingdings" panose="05000000000000000000" pitchFamily="2" charset="2"/>
                <a:buChar char="ü"/>
              </a:pPr>
              <a:r>
                <a:rPr lang="hr-HR" sz="1200" dirty="0">
                  <a:solidFill>
                    <a:schemeClr val="tx1">
                      <a:lumMod val="75000"/>
                      <a:lumOff val="25000"/>
                    </a:schemeClr>
                  </a:solidFill>
                  <a:latin typeface="Arial" panose="020B0604020202020204" pitchFamily="34" charset="0"/>
                  <a:cs typeface="Arial" panose="020B0604020202020204" pitchFamily="34" charset="0"/>
                </a:rPr>
                <a:t>17</a:t>
              </a:r>
              <a:r>
                <a:rPr lang="en-US" sz="1200" dirty="0">
                  <a:solidFill>
                    <a:schemeClr val="tx1">
                      <a:lumMod val="75000"/>
                      <a:lumOff val="25000"/>
                    </a:schemeClr>
                  </a:solidFill>
                  <a:latin typeface="Arial" panose="020B0604020202020204" pitchFamily="34" charset="0"/>
                  <a:cs typeface="Arial" panose="020B0604020202020204" pitchFamily="34" charset="0"/>
                </a:rPr>
                <a:t>9</a:t>
              </a:r>
              <a:r>
                <a:rPr lang="en-GB" sz="1200" dirty="0">
                  <a:solidFill>
                    <a:schemeClr val="tx1">
                      <a:lumMod val="75000"/>
                      <a:lumOff val="25000"/>
                    </a:schemeClr>
                  </a:solidFill>
                  <a:latin typeface="Arial" panose="020B0604020202020204" pitchFamily="34" charset="0"/>
                  <a:cs typeface="Arial" panose="020B0604020202020204" pitchFamily="34" charset="0"/>
                </a:rPr>
                <a:t> digital repositories of research &amp; HE</a:t>
              </a:r>
              <a:r>
                <a:rPr lang="hr-HR" sz="1200" dirty="0">
                  <a:solidFill>
                    <a:schemeClr val="tx1">
                      <a:lumMod val="75000"/>
                      <a:lumOff val="25000"/>
                    </a:schemeClr>
                  </a:solidFill>
                  <a:latin typeface="Arial" panose="020B0604020202020204" pitchFamily="34" charset="0"/>
                  <a:cs typeface="Arial" panose="020B0604020202020204" pitchFamily="34" charset="0"/>
                </a:rPr>
                <a:t> </a:t>
              </a:r>
              <a:r>
                <a:rPr lang="en-GB" sz="1200" dirty="0">
                  <a:solidFill>
                    <a:schemeClr val="tx1">
                      <a:lumMod val="75000"/>
                      <a:lumOff val="25000"/>
                    </a:schemeClr>
                  </a:solidFill>
                  <a:latin typeface="Arial" panose="020B0604020202020204" pitchFamily="34" charset="0"/>
                  <a:cs typeface="Arial" panose="020B0604020202020204" pitchFamily="34" charset="0"/>
                </a:rPr>
                <a:t>institutions </a:t>
              </a:r>
            </a:p>
            <a:p>
              <a:pPr marL="171450" indent="-171450">
                <a:buFont typeface="Wingdings" panose="05000000000000000000" pitchFamily="2" charset="2"/>
                <a:buChar char="ü"/>
              </a:pPr>
              <a:r>
                <a:rPr lang="hr-HR" sz="1200" dirty="0">
                  <a:solidFill>
                    <a:schemeClr val="tx1">
                      <a:lumMod val="75000"/>
                      <a:lumOff val="25000"/>
                    </a:schemeClr>
                  </a:solidFill>
                  <a:latin typeface="Arial" panose="020B0604020202020204" pitchFamily="34" charset="0"/>
                  <a:cs typeface="Arial" panose="020B0604020202020204" pitchFamily="34" charset="0"/>
                </a:rPr>
                <a:t>2</a:t>
              </a:r>
              <a:r>
                <a:rPr lang="en-US" sz="1200" dirty="0">
                  <a:solidFill>
                    <a:schemeClr val="tx1">
                      <a:lumMod val="75000"/>
                      <a:lumOff val="25000"/>
                    </a:schemeClr>
                  </a:solidFill>
                  <a:latin typeface="Arial" panose="020B0604020202020204" pitchFamily="34" charset="0"/>
                  <a:cs typeface="Arial" panose="020B0604020202020204" pitchFamily="34" charset="0"/>
                </a:rPr>
                <a:t>66</a:t>
              </a:r>
              <a:r>
                <a:rPr lang="hr-HR" sz="1200" dirty="0">
                  <a:solidFill>
                    <a:schemeClr val="tx1">
                      <a:lumMod val="75000"/>
                      <a:lumOff val="25000"/>
                    </a:schemeClr>
                  </a:solidFill>
                  <a:latin typeface="Arial" panose="020B0604020202020204" pitchFamily="34" charset="0"/>
                  <a:cs typeface="Arial" panose="020B0604020202020204" pitchFamily="34" charset="0"/>
                </a:rPr>
                <a:t>.000</a:t>
              </a:r>
              <a:r>
                <a:rPr lang="en-GB" sz="1200" dirty="0">
                  <a:solidFill>
                    <a:schemeClr val="tx1">
                      <a:lumMod val="75000"/>
                      <a:lumOff val="25000"/>
                    </a:schemeClr>
                  </a:solidFill>
                  <a:latin typeface="Arial" panose="020B0604020202020204" pitchFamily="34" charset="0"/>
                  <a:cs typeface="Arial" panose="020B0604020202020204" pitchFamily="34" charset="0"/>
                </a:rPr>
                <a:t> digital objects</a:t>
              </a:r>
            </a:p>
          </p:txBody>
        </p:sp>
        <p:pic>
          <p:nvPicPr>
            <p:cNvPr id="26" name="Picture 25">
              <a:extLst>
                <a:ext uri="{FF2B5EF4-FFF2-40B4-BE49-F238E27FC236}">
                  <a16:creationId xmlns:a16="http://schemas.microsoft.com/office/drawing/2014/main" id="{4325B164-101E-6845-87B0-D3DF8ED2AD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1237" y="880117"/>
              <a:ext cx="1093937" cy="608599"/>
            </a:xfrm>
            <a:prstGeom prst="rect">
              <a:avLst/>
            </a:prstGeom>
          </p:spPr>
        </p:pic>
      </p:grpSp>
      <p:grpSp>
        <p:nvGrpSpPr>
          <p:cNvPr id="9" name="Group 8"/>
          <p:cNvGrpSpPr/>
          <p:nvPr/>
        </p:nvGrpSpPr>
        <p:grpSpPr>
          <a:xfrm>
            <a:off x="4704785" y="1207507"/>
            <a:ext cx="1893922" cy="3358215"/>
            <a:chOff x="5823169" y="1015558"/>
            <a:chExt cx="1893922" cy="3358215"/>
          </a:xfrm>
        </p:grpSpPr>
        <p:sp>
          <p:nvSpPr>
            <p:cNvPr id="20" name="Rectangle 19">
              <a:extLst>
                <a:ext uri="{FF2B5EF4-FFF2-40B4-BE49-F238E27FC236}">
                  <a16:creationId xmlns:a16="http://schemas.microsoft.com/office/drawing/2014/main" id="{4EC32D8F-D555-4945-B3B8-00C4E32F1082}"/>
                </a:ext>
              </a:extLst>
            </p:cNvPr>
            <p:cNvSpPr/>
            <p:nvPr/>
          </p:nvSpPr>
          <p:spPr>
            <a:xfrm>
              <a:off x="5823169" y="1668780"/>
              <a:ext cx="1893922" cy="270499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75000"/>
                      <a:lumOff val="25000"/>
                    </a:schemeClr>
                  </a:solidFill>
                  <a:latin typeface="Arial" panose="020B0604020202020204" pitchFamily="34" charset="0"/>
                  <a:cs typeface="Arial" panose="020B0604020202020204" pitchFamily="34" charset="0"/>
                </a:rPr>
                <a:t>(TEMPORARY) </a:t>
              </a:r>
            </a:p>
            <a:p>
              <a:pPr algn="ctr"/>
              <a:r>
                <a:rPr lang="en-GB" sz="1600" b="1" dirty="0">
                  <a:solidFill>
                    <a:schemeClr val="tx1">
                      <a:lumMod val="75000"/>
                      <a:lumOff val="25000"/>
                    </a:schemeClr>
                  </a:solidFill>
                  <a:latin typeface="Arial" panose="020B0604020202020204" pitchFamily="34" charset="0"/>
                  <a:cs typeface="Arial" panose="020B0604020202020204" pitchFamily="34" charset="0"/>
                </a:rPr>
                <a:t>STORAGE &amp; SHARING SERVICE</a:t>
              </a:r>
            </a:p>
            <a:p>
              <a:pPr algn="ctr"/>
              <a:endParaRPr lang="hr-HR" sz="1100" dirty="0">
                <a:solidFill>
                  <a:schemeClr val="tx1">
                    <a:lumMod val="75000"/>
                    <a:lumOff val="25000"/>
                  </a:schemeClr>
                </a:solidFill>
                <a:latin typeface="Arial" panose="020B0604020202020204" pitchFamily="34" charset="0"/>
                <a:cs typeface="Arial" panose="020B0604020202020204" pitchFamily="34" charset="0"/>
              </a:endParaRPr>
            </a:p>
            <a:p>
              <a:pPr algn="ctr"/>
              <a:endParaRPr lang="en-GB" sz="1100" dirty="0">
                <a:solidFill>
                  <a:schemeClr val="tx1">
                    <a:lumMod val="75000"/>
                    <a:lumOff val="25000"/>
                  </a:schemeClr>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ü"/>
              </a:pPr>
              <a:r>
                <a:rPr lang="en-US" sz="1200" dirty="0">
                  <a:solidFill>
                    <a:schemeClr val="tx1">
                      <a:lumMod val="75000"/>
                      <a:lumOff val="25000"/>
                    </a:schemeClr>
                  </a:solidFill>
                  <a:latin typeface="Arial" panose="020B0604020202020204" pitchFamily="34" charset="0"/>
                  <a:cs typeface="Arial" panose="020B0604020202020204" pitchFamily="34" charset="0"/>
                </a:rPr>
                <a:t>640</a:t>
              </a:r>
              <a:r>
                <a:rPr lang="en-GB" sz="1200" dirty="0">
                  <a:solidFill>
                    <a:schemeClr val="tx1">
                      <a:lumMod val="75000"/>
                      <a:lumOff val="25000"/>
                    </a:schemeClr>
                  </a:solidFill>
                  <a:latin typeface="Arial" panose="020B0604020202020204" pitchFamily="34" charset="0"/>
                  <a:cs typeface="Arial" panose="020B0604020202020204" pitchFamily="34" charset="0"/>
                </a:rPr>
                <a:t>+ researchers </a:t>
              </a:r>
              <a:r>
                <a:rPr lang="hr-HR" sz="1200" dirty="0">
                  <a:solidFill>
                    <a:schemeClr val="tx1">
                      <a:lumMod val="75000"/>
                      <a:lumOff val="25000"/>
                    </a:schemeClr>
                  </a:solidFill>
                  <a:latin typeface="Arial" panose="020B0604020202020204" pitchFamily="34" charset="0"/>
                  <a:cs typeface="Arial" panose="020B0604020202020204" pitchFamily="34" charset="0"/>
                </a:rPr>
                <a:t>and </a:t>
              </a:r>
              <a:r>
                <a:rPr lang="en-GB" sz="1200" dirty="0">
                  <a:solidFill>
                    <a:schemeClr val="tx1">
                      <a:lumMod val="75000"/>
                      <a:lumOff val="25000"/>
                    </a:schemeClr>
                  </a:solidFill>
                  <a:latin typeface="Arial" panose="020B0604020202020204" pitchFamily="34" charset="0"/>
                  <a:cs typeface="Arial" panose="020B0604020202020204" pitchFamily="34" charset="0"/>
                </a:rPr>
                <a:t>lecturers</a:t>
              </a:r>
            </a:p>
            <a:p>
              <a:pPr marL="171450" indent="-171450">
                <a:buFont typeface="Wingdings" panose="05000000000000000000" pitchFamily="2" charset="2"/>
                <a:buChar char="ü"/>
              </a:pPr>
              <a:r>
                <a:rPr lang="en-GB" sz="1200" dirty="0">
                  <a:solidFill>
                    <a:schemeClr val="tx1">
                      <a:lumMod val="75000"/>
                      <a:lumOff val="25000"/>
                    </a:schemeClr>
                  </a:solidFill>
                  <a:latin typeface="Arial" panose="020B0604020202020204" pitchFamily="34" charset="0"/>
                  <a:cs typeface="Arial" panose="020B0604020202020204" pitchFamily="34" charset="0"/>
                </a:rPr>
                <a:t>200 GB (default) </a:t>
              </a:r>
            </a:p>
            <a:p>
              <a:pPr marL="171450" indent="-171450">
                <a:buFont typeface="Wingdings" panose="05000000000000000000" pitchFamily="2" charset="2"/>
                <a:buChar char="ü"/>
              </a:pPr>
              <a:r>
                <a:rPr lang="en-GB" sz="1200" dirty="0">
                  <a:solidFill>
                    <a:schemeClr val="tx1">
                      <a:lumMod val="75000"/>
                      <a:lumOff val="25000"/>
                    </a:schemeClr>
                  </a:solidFill>
                  <a:latin typeface="Arial" panose="020B0604020202020204" pitchFamily="34" charset="0"/>
                  <a:cs typeface="Arial" panose="020B0604020202020204" pitchFamily="34" charset="0"/>
                </a:rPr>
                <a:t>~353 TB od data</a:t>
              </a:r>
              <a:endParaRPr lang="hr-HR" sz="1200" dirty="0">
                <a:solidFill>
                  <a:schemeClr val="tx1">
                    <a:lumMod val="75000"/>
                    <a:lumOff val="25000"/>
                  </a:schemeClr>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ü"/>
              </a:pPr>
              <a:endParaRPr lang="hr-HR" sz="1200" dirty="0">
                <a:solidFill>
                  <a:schemeClr val="tx1">
                    <a:lumMod val="75000"/>
                    <a:lumOff val="25000"/>
                  </a:schemeClr>
                </a:solidFill>
                <a:latin typeface="Arial" panose="020B0604020202020204" pitchFamily="34" charset="0"/>
                <a:cs typeface="Arial" panose="020B0604020202020204" pitchFamily="34" charset="0"/>
              </a:endParaRPr>
            </a:p>
            <a:p>
              <a:pPr algn="ctr"/>
              <a:endParaRPr lang="en-GB" sz="12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27" name="Picture 26" descr="puh_logo_zavrsni_regular.png">
              <a:extLst>
                <a:ext uri="{FF2B5EF4-FFF2-40B4-BE49-F238E27FC236}">
                  <a16:creationId xmlns:a16="http://schemas.microsoft.com/office/drawing/2014/main" id="{1D003A33-4E7D-3248-9AA5-433C4FA059B4}"/>
                </a:ext>
              </a:extLst>
            </p:cNvPr>
            <p:cNvPicPr>
              <a:picLocks noChangeAspect="1"/>
            </p:cNvPicPr>
            <p:nvPr/>
          </p:nvPicPr>
          <p:blipFill>
            <a:blip r:embed="rId5" cstate="print"/>
            <a:stretch>
              <a:fillRect/>
            </a:stretch>
          </p:blipFill>
          <p:spPr>
            <a:xfrm>
              <a:off x="6247226" y="1015558"/>
              <a:ext cx="1131886" cy="470647"/>
            </a:xfrm>
            <a:prstGeom prst="rect">
              <a:avLst/>
            </a:prstGeom>
          </p:spPr>
        </p:pic>
      </p:grpSp>
      <p:sp>
        <p:nvSpPr>
          <p:cNvPr id="17" name="Title 1">
            <a:extLst>
              <a:ext uri="{FF2B5EF4-FFF2-40B4-BE49-F238E27FC236}">
                <a16:creationId xmlns:a16="http://schemas.microsoft.com/office/drawing/2014/main" id="{A165AFFF-1F9A-4540-BF3C-1002C539C001}"/>
              </a:ext>
            </a:extLst>
          </p:cNvPr>
          <p:cNvSpPr txBox="1">
            <a:spLocks/>
          </p:cNvSpPr>
          <p:nvPr/>
        </p:nvSpPr>
        <p:spPr>
          <a:xfrm>
            <a:off x="628651" y="203507"/>
            <a:ext cx="7886700" cy="994172"/>
          </a:xfrm>
          <a:prstGeom prst="rect">
            <a:avLst/>
          </a:prstGeom>
        </p:spPr>
        <p:txBody>
          <a:bodyPr/>
          <a:lstStyle>
            <a:lvl1pPr algn="ctr" defTabSz="514337" rtl="0" eaLnBrk="1" latinLnBrk="0" hangingPunct="1">
              <a:lnSpc>
                <a:spcPct val="90000"/>
              </a:lnSpc>
              <a:spcBef>
                <a:spcPct val="0"/>
              </a:spcBef>
              <a:buNone/>
              <a:defRPr sz="2025" b="1" kern="1200">
                <a:solidFill>
                  <a:schemeClr val="tx1">
                    <a:lumMod val="95000"/>
                    <a:lumOff val="5000"/>
                  </a:schemeClr>
                </a:solidFill>
                <a:latin typeface="Arial" panose="020B0604020202020204" pitchFamily="34" charset="0"/>
                <a:ea typeface="+mj-ea"/>
                <a:cs typeface="Arial" panose="020B0604020202020204" pitchFamily="34" charset="0"/>
              </a:defRPr>
            </a:lvl1pPr>
          </a:lstStyle>
          <a:p>
            <a:endParaRPr lang="hr-HR" dirty="0"/>
          </a:p>
          <a:p>
            <a:r>
              <a:rPr lang="en-GB" dirty="0"/>
              <a:t>Data </a:t>
            </a:r>
            <a:r>
              <a:rPr lang="en-US" dirty="0"/>
              <a:t>I</a:t>
            </a:r>
            <a:r>
              <a:rPr lang="hr-HR" dirty="0" err="1"/>
              <a:t>nfrastructure</a:t>
            </a:r>
            <a:r>
              <a:rPr lang="hr-HR" dirty="0"/>
              <a:t> &amp; </a:t>
            </a:r>
            <a:r>
              <a:rPr lang="en-GB" dirty="0"/>
              <a:t>Services</a:t>
            </a:r>
          </a:p>
        </p:txBody>
      </p:sp>
      <p:grpSp>
        <p:nvGrpSpPr>
          <p:cNvPr id="12" name="Group 11">
            <a:extLst>
              <a:ext uri="{FF2B5EF4-FFF2-40B4-BE49-F238E27FC236}">
                <a16:creationId xmlns:a16="http://schemas.microsoft.com/office/drawing/2014/main" id="{F3AC5BF1-BE66-4F1A-A3B3-D1DC8C7AB2B4}"/>
              </a:ext>
            </a:extLst>
          </p:cNvPr>
          <p:cNvGrpSpPr/>
          <p:nvPr/>
        </p:nvGrpSpPr>
        <p:grpSpPr>
          <a:xfrm rot="17519230">
            <a:off x="216255" y="1690399"/>
            <a:ext cx="340659" cy="340659"/>
            <a:chOff x="3609787" y="1688350"/>
            <a:chExt cx="340659" cy="340659"/>
          </a:xfrm>
          <a:solidFill>
            <a:srgbClr val="D71634"/>
          </a:solidFill>
        </p:grpSpPr>
        <p:sp>
          <p:nvSpPr>
            <p:cNvPr id="13" name="Block Arc 12">
              <a:extLst>
                <a:ext uri="{FF2B5EF4-FFF2-40B4-BE49-F238E27FC236}">
                  <a16:creationId xmlns:a16="http://schemas.microsoft.com/office/drawing/2014/main" id="{C56820D0-9152-4DAE-8204-10CFA85DBAC2}"/>
                </a:ext>
              </a:extLst>
            </p:cNvPr>
            <p:cNvSpPr/>
            <p:nvPr/>
          </p:nvSpPr>
          <p:spPr>
            <a:xfrm>
              <a:off x="3609787" y="1688350"/>
              <a:ext cx="340659" cy="340659"/>
            </a:xfrm>
            <a:prstGeom prst="blockArc">
              <a:avLst>
                <a:gd name="adj1" fmla="val 14947649"/>
                <a:gd name="adj2" fmla="val 20137924"/>
                <a:gd name="adj3" fmla="val 2679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Oval 13">
              <a:extLst>
                <a:ext uri="{FF2B5EF4-FFF2-40B4-BE49-F238E27FC236}">
                  <a16:creationId xmlns:a16="http://schemas.microsoft.com/office/drawing/2014/main" id="{F6C50F78-FD6B-4AF9-A684-2BECA7EB04CB}"/>
                </a:ext>
              </a:extLst>
            </p:cNvPr>
            <p:cNvSpPr/>
            <p:nvPr/>
          </p:nvSpPr>
          <p:spPr>
            <a:xfrm>
              <a:off x="3643507" y="1771812"/>
              <a:ext cx="216000" cy="216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C8D2E7E2-985B-49B4-8280-DE18AA49D134}"/>
              </a:ext>
            </a:extLst>
          </p:cNvPr>
          <p:cNvGrpSpPr/>
          <p:nvPr/>
        </p:nvGrpSpPr>
        <p:grpSpPr>
          <a:xfrm rot="17519230">
            <a:off x="2354462" y="1690399"/>
            <a:ext cx="340659" cy="340659"/>
            <a:chOff x="3609787" y="1688350"/>
            <a:chExt cx="340659" cy="340659"/>
          </a:xfrm>
          <a:solidFill>
            <a:srgbClr val="F9A61A"/>
          </a:solidFill>
        </p:grpSpPr>
        <p:sp>
          <p:nvSpPr>
            <p:cNvPr id="18" name="Block Arc 17">
              <a:extLst>
                <a:ext uri="{FF2B5EF4-FFF2-40B4-BE49-F238E27FC236}">
                  <a16:creationId xmlns:a16="http://schemas.microsoft.com/office/drawing/2014/main" id="{EE0753D7-3945-4941-AA02-BDFE0207ADFB}"/>
                </a:ext>
              </a:extLst>
            </p:cNvPr>
            <p:cNvSpPr/>
            <p:nvPr/>
          </p:nvSpPr>
          <p:spPr>
            <a:xfrm>
              <a:off x="3609787" y="1688350"/>
              <a:ext cx="340659" cy="340659"/>
            </a:xfrm>
            <a:prstGeom prst="blockArc">
              <a:avLst>
                <a:gd name="adj1" fmla="val 14947649"/>
                <a:gd name="adj2" fmla="val 20137924"/>
                <a:gd name="adj3" fmla="val 2679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Oval 18">
              <a:extLst>
                <a:ext uri="{FF2B5EF4-FFF2-40B4-BE49-F238E27FC236}">
                  <a16:creationId xmlns:a16="http://schemas.microsoft.com/office/drawing/2014/main" id="{F4385AD4-231F-4AC1-953B-9ECE0637B256}"/>
                </a:ext>
              </a:extLst>
            </p:cNvPr>
            <p:cNvSpPr/>
            <p:nvPr/>
          </p:nvSpPr>
          <p:spPr>
            <a:xfrm>
              <a:off x="3643507" y="1771812"/>
              <a:ext cx="216000" cy="216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Group 20">
            <a:extLst>
              <a:ext uri="{FF2B5EF4-FFF2-40B4-BE49-F238E27FC236}">
                <a16:creationId xmlns:a16="http://schemas.microsoft.com/office/drawing/2014/main" id="{648DF724-7975-4403-86BF-30E54F0AC2E7}"/>
              </a:ext>
            </a:extLst>
          </p:cNvPr>
          <p:cNvGrpSpPr/>
          <p:nvPr/>
        </p:nvGrpSpPr>
        <p:grpSpPr>
          <a:xfrm rot="17519230">
            <a:off x="4528136" y="1690010"/>
            <a:ext cx="340659" cy="340659"/>
            <a:chOff x="3609787" y="1688350"/>
            <a:chExt cx="340659" cy="340659"/>
          </a:xfrm>
          <a:solidFill>
            <a:srgbClr val="45C0AC"/>
          </a:solidFill>
        </p:grpSpPr>
        <p:sp>
          <p:nvSpPr>
            <p:cNvPr id="22" name="Block Arc 21">
              <a:extLst>
                <a:ext uri="{FF2B5EF4-FFF2-40B4-BE49-F238E27FC236}">
                  <a16:creationId xmlns:a16="http://schemas.microsoft.com/office/drawing/2014/main" id="{AD3D2FCF-6652-4EB8-B01A-1E8790271A1C}"/>
                </a:ext>
              </a:extLst>
            </p:cNvPr>
            <p:cNvSpPr/>
            <p:nvPr/>
          </p:nvSpPr>
          <p:spPr>
            <a:xfrm>
              <a:off x="3609787" y="1688350"/>
              <a:ext cx="340659" cy="340659"/>
            </a:xfrm>
            <a:prstGeom prst="blockArc">
              <a:avLst>
                <a:gd name="adj1" fmla="val 14947649"/>
                <a:gd name="adj2" fmla="val 20137924"/>
                <a:gd name="adj3" fmla="val 2679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Oval 22">
              <a:extLst>
                <a:ext uri="{FF2B5EF4-FFF2-40B4-BE49-F238E27FC236}">
                  <a16:creationId xmlns:a16="http://schemas.microsoft.com/office/drawing/2014/main" id="{59EE35C7-5639-4A19-BE11-C7F09CFFD9A0}"/>
                </a:ext>
              </a:extLst>
            </p:cNvPr>
            <p:cNvSpPr/>
            <p:nvPr/>
          </p:nvSpPr>
          <p:spPr>
            <a:xfrm>
              <a:off x="3643507" y="1771812"/>
              <a:ext cx="216000" cy="216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9" name="Footer Placeholder 4">
            <a:extLst>
              <a:ext uri="{FF2B5EF4-FFF2-40B4-BE49-F238E27FC236}">
                <a16:creationId xmlns:a16="http://schemas.microsoft.com/office/drawing/2014/main" id="{866D8D87-4335-4E26-95F9-7A28ED09098E}"/>
              </a:ext>
            </a:extLst>
          </p:cNvPr>
          <p:cNvSpPr>
            <a:spLocks noGrp="1"/>
          </p:cNvSpPr>
          <p:nvPr>
            <p:ph type="ftr" sz="quarter" idx="11"/>
          </p:nvPr>
        </p:nvSpPr>
        <p:spPr>
          <a:xfrm>
            <a:off x="2048611" y="4767263"/>
            <a:ext cx="5120051" cy="274637"/>
          </a:xfrm>
        </p:spPr>
        <p:txBody>
          <a:bodyPr/>
          <a:lstStyle/>
          <a:p>
            <a:r>
              <a:rPr lang="hr-HR" dirty="0"/>
              <a:t>EGI2024</a:t>
            </a:r>
          </a:p>
        </p:txBody>
      </p:sp>
      <p:sp>
        <p:nvSpPr>
          <p:cNvPr id="30" name="Date Placeholder 3">
            <a:extLst>
              <a:ext uri="{FF2B5EF4-FFF2-40B4-BE49-F238E27FC236}">
                <a16:creationId xmlns:a16="http://schemas.microsoft.com/office/drawing/2014/main" id="{AFF13335-C5D1-4AFD-86E2-4D8B538EFF7A}"/>
              </a:ext>
            </a:extLst>
          </p:cNvPr>
          <p:cNvSpPr>
            <a:spLocks noGrp="1"/>
          </p:cNvSpPr>
          <p:nvPr>
            <p:ph type="dt" sz="half" idx="10"/>
          </p:nvPr>
        </p:nvSpPr>
        <p:spPr>
          <a:xfrm>
            <a:off x="7562850" y="4767263"/>
            <a:ext cx="1296770" cy="274637"/>
          </a:xfrm>
        </p:spPr>
        <p:txBody>
          <a:bodyPr/>
          <a:lstStyle/>
          <a:p>
            <a:r>
              <a:rPr lang="hr-HR" dirty="0"/>
              <a:t>2</a:t>
            </a:r>
            <a:r>
              <a:rPr lang="hr-HR" baseline="30000" dirty="0"/>
              <a:t>nd</a:t>
            </a:r>
            <a:r>
              <a:rPr lang="hr-HR" dirty="0"/>
              <a:t> </a:t>
            </a:r>
            <a:r>
              <a:rPr lang="hr-HR" dirty="0" err="1"/>
              <a:t>October</a:t>
            </a:r>
            <a:r>
              <a:rPr lang="hr-HR" dirty="0"/>
              <a:t> 2024</a:t>
            </a:r>
          </a:p>
        </p:txBody>
      </p:sp>
      <p:grpSp>
        <p:nvGrpSpPr>
          <p:cNvPr id="28" name="Google Shape;255;p3">
            <a:extLst>
              <a:ext uri="{FF2B5EF4-FFF2-40B4-BE49-F238E27FC236}">
                <a16:creationId xmlns:a16="http://schemas.microsoft.com/office/drawing/2014/main" id="{36647256-6351-4C66-B361-1D33EB4EB780}"/>
              </a:ext>
            </a:extLst>
          </p:cNvPr>
          <p:cNvGrpSpPr>
            <a:grpSpLocks noChangeAspect="1"/>
          </p:cNvGrpSpPr>
          <p:nvPr/>
        </p:nvGrpSpPr>
        <p:grpSpPr>
          <a:xfrm>
            <a:off x="6731457" y="1860729"/>
            <a:ext cx="2301428" cy="2181991"/>
            <a:chOff x="3145437" y="1472"/>
            <a:chExt cx="3843724" cy="3769375"/>
          </a:xfrm>
          <a:effectLst>
            <a:outerShdw blurRad="50800" dist="38100" dir="2700000" algn="tl" rotWithShape="0">
              <a:prstClr val="black">
                <a:alpha val="40000"/>
              </a:prstClr>
            </a:outerShdw>
          </a:effectLst>
        </p:grpSpPr>
        <p:sp>
          <p:nvSpPr>
            <p:cNvPr id="31" name="Google Shape;256;p3">
              <a:extLst>
                <a:ext uri="{FF2B5EF4-FFF2-40B4-BE49-F238E27FC236}">
                  <a16:creationId xmlns:a16="http://schemas.microsoft.com/office/drawing/2014/main" id="{5040CC4D-6DD2-4EBF-957A-CC3CFB5FA6AF}"/>
                </a:ext>
              </a:extLst>
            </p:cNvPr>
            <p:cNvSpPr/>
            <p:nvPr/>
          </p:nvSpPr>
          <p:spPr>
            <a:xfrm>
              <a:off x="4628117" y="1472"/>
              <a:ext cx="878364" cy="878364"/>
            </a:xfrm>
            <a:prstGeom prst="ellipse">
              <a:avLst/>
            </a:prstGeom>
            <a:solidFill>
              <a:srgbClr val="D71635"/>
            </a:solidFill>
            <a:ln w="12700" cap="flat" cmpd="sng">
              <a:solidFill>
                <a:schemeClr val="lt1"/>
              </a:solidFill>
              <a:prstDash val="solid"/>
              <a:miter lim="800000"/>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600" b="1">
                <a:latin typeface="Arial" panose="020B0604020202020204" pitchFamily="34" charset="0"/>
                <a:cs typeface="Arial" panose="020B0604020202020204" pitchFamily="34" charset="0"/>
              </a:endParaRPr>
            </a:p>
          </p:txBody>
        </p:sp>
        <p:sp>
          <p:nvSpPr>
            <p:cNvPr id="32" name="Google Shape;257;p3">
              <a:extLst>
                <a:ext uri="{FF2B5EF4-FFF2-40B4-BE49-F238E27FC236}">
                  <a16:creationId xmlns:a16="http://schemas.microsoft.com/office/drawing/2014/main" id="{222DE9DE-7CFA-471D-9F0F-6B187C1756F7}"/>
                </a:ext>
              </a:extLst>
            </p:cNvPr>
            <p:cNvSpPr txBox="1"/>
            <p:nvPr/>
          </p:nvSpPr>
          <p:spPr>
            <a:xfrm>
              <a:off x="4723194" y="128339"/>
              <a:ext cx="693412" cy="595744"/>
            </a:xfrm>
            <a:prstGeom prst="rect">
              <a:avLst/>
            </a:prstGeom>
            <a:noFill/>
            <a:ln>
              <a:noFill/>
            </a:ln>
          </p:spPr>
          <p:txBody>
            <a:bodyPr spcFirstLastPara="1" wrap="square" lIns="15233" tIns="15233" rIns="15233" bIns="152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lt1"/>
                </a:buClr>
                <a:buSzPts val="900"/>
              </a:pPr>
              <a:r>
                <a:rPr lang="hr-HR" sz="600" b="1" dirty="0">
                  <a:solidFill>
                    <a:schemeClr val="lt1"/>
                  </a:solidFill>
                  <a:latin typeface="Arial" panose="020B0604020202020204" pitchFamily="34" charset="0"/>
                  <a:ea typeface="Calibri"/>
                  <a:cs typeface="Arial" panose="020B0604020202020204" pitchFamily="34" charset="0"/>
                  <a:sym typeface="Calibri"/>
                </a:rPr>
                <a:t>PLAN</a:t>
              </a:r>
              <a:endParaRPr sz="600" b="1" dirty="0">
                <a:latin typeface="Arial" panose="020B0604020202020204" pitchFamily="34" charset="0"/>
                <a:cs typeface="Arial" panose="020B0604020202020204" pitchFamily="34" charset="0"/>
              </a:endParaRPr>
            </a:p>
          </p:txBody>
        </p:sp>
        <p:sp>
          <p:nvSpPr>
            <p:cNvPr id="33" name="Google Shape;258;p3">
              <a:extLst>
                <a:ext uri="{FF2B5EF4-FFF2-40B4-BE49-F238E27FC236}">
                  <a16:creationId xmlns:a16="http://schemas.microsoft.com/office/drawing/2014/main" id="{FFF3D9B7-239E-4D8C-97E8-7E6AD734C9E5}"/>
                </a:ext>
              </a:extLst>
            </p:cNvPr>
            <p:cNvSpPr/>
            <p:nvPr/>
          </p:nvSpPr>
          <p:spPr>
            <a:xfrm rot="1542857">
              <a:off x="5538887" y="575858"/>
              <a:ext cx="233912" cy="296448"/>
            </a:xfrm>
            <a:prstGeom prst="rightArrow">
              <a:avLst>
                <a:gd name="adj1" fmla="val 60000"/>
                <a:gd name="adj2" fmla="val 50000"/>
              </a:avLst>
            </a:prstGeom>
            <a:solidFill>
              <a:srgbClr val="F99D1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600" b="1">
                <a:latin typeface="Arial" panose="020B0604020202020204" pitchFamily="34" charset="0"/>
                <a:cs typeface="Arial" panose="020B0604020202020204" pitchFamily="34" charset="0"/>
              </a:endParaRPr>
            </a:p>
          </p:txBody>
        </p:sp>
        <p:sp>
          <p:nvSpPr>
            <p:cNvPr id="34" name="Google Shape;259;p3">
              <a:extLst>
                <a:ext uri="{FF2B5EF4-FFF2-40B4-BE49-F238E27FC236}">
                  <a16:creationId xmlns:a16="http://schemas.microsoft.com/office/drawing/2014/main" id="{6DD351A7-79D8-4A5B-A5C1-3140BFFB0A5E}"/>
                </a:ext>
              </a:extLst>
            </p:cNvPr>
            <p:cNvSpPr txBox="1"/>
            <p:nvPr/>
          </p:nvSpPr>
          <p:spPr>
            <a:xfrm rot="1542857">
              <a:off x="5542362" y="619924"/>
              <a:ext cx="163738" cy="17786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700"/>
              </a:pPr>
              <a:endParaRPr sz="600" b="1">
                <a:solidFill>
                  <a:schemeClr val="lt1"/>
                </a:solidFill>
                <a:latin typeface="Arial" panose="020B0604020202020204" pitchFamily="34" charset="0"/>
                <a:ea typeface="Calibri"/>
                <a:cs typeface="Arial" panose="020B0604020202020204" pitchFamily="34" charset="0"/>
                <a:sym typeface="Calibri"/>
              </a:endParaRPr>
            </a:p>
          </p:txBody>
        </p:sp>
        <p:sp>
          <p:nvSpPr>
            <p:cNvPr id="35" name="Google Shape;260;p3">
              <a:extLst>
                <a:ext uri="{FF2B5EF4-FFF2-40B4-BE49-F238E27FC236}">
                  <a16:creationId xmlns:a16="http://schemas.microsoft.com/office/drawing/2014/main" id="{584AAE4F-417E-4555-B463-E15E57978A93}"/>
                </a:ext>
              </a:extLst>
            </p:cNvPr>
            <p:cNvSpPr/>
            <p:nvPr/>
          </p:nvSpPr>
          <p:spPr>
            <a:xfrm>
              <a:off x="5817134" y="574072"/>
              <a:ext cx="878364" cy="878364"/>
            </a:xfrm>
            <a:prstGeom prst="ellipse">
              <a:avLst/>
            </a:prstGeom>
            <a:solidFill>
              <a:srgbClr val="D71635"/>
            </a:solidFill>
            <a:ln w="12700" cap="flat" cmpd="sng">
              <a:solidFill>
                <a:schemeClr val="lt1"/>
              </a:solidFill>
              <a:prstDash val="solid"/>
              <a:miter lim="800000"/>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600" b="1">
                <a:latin typeface="Arial" panose="020B0604020202020204" pitchFamily="34" charset="0"/>
                <a:cs typeface="Arial" panose="020B0604020202020204" pitchFamily="34" charset="0"/>
              </a:endParaRPr>
            </a:p>
          </p:txBody>
        </p:sp>
        <p:sp>
          <p:nvSpPr>
            <p:cNvPr id="36" name="Google Shape;261;p3">
              <a:extLst>
                <a:ext uri="{FF2B5EF4-FFF2-40B4-BE49-F238E27FC236}">
                  <a16:creationId xmlns:a16="http://schemas.microsoft.com/office/drawing/2014/main" id="{637338C4-EE16-48B0-AE89-28FFEB90E6E1}"/>
                </a:ext>
              </a:extLst>
            </p:cNvPr>
            <p:cNvSpPr txBox="1"/>
            <p:nvPr/>
          </p:nvSpPr>
          <p:spPr>
            <a:xfrm>
              <a:off x="5855701" y="643867"/>
              <a:ext cx="810115" cy="726966"/>
            </a:xfrm>
            <a:prstGeom prst="rect">
              <a:avLst/>
            </a:prstGeom>
            <a:noFill/>
            <a:ln>
              <a:noFill/>
            </a:ln>
          </p:spPr>
          <p:txBody>
            <a:bodyPr spcFirstLastPara="1" wrap="square" lIns="15233" tIns="15233" rIns="15233" bIns="152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lt1"/>
                </a:buClr>
                <a:buSzPts val="900"/>
              </a:pPr>
              <a:r>
                <a:rPr lang="hr-HR" sz="600" b="1" dirty="0">
                  <a:solidFill>
                    <a:schemeClr val="lt1"/>
                  </a:solidFill>
                  <a:latin typeface="Arial" panose="020B0604020202020204" pitchFamily="34" charset="0"/>
                  <a:ea typeface="Calibri"/>
                  <a:cs typeface="Arial" panose="020B0604020202020204" pitchFamily="34" charset="0"/>
                  <a:sym typeface="Calibri"/>
                </a:rPr>
                <a:t>COLLECT</a:t>
              </a:r>
              <a:endParaRPr sz="600" b="1" dirty="0">
                <a:latin typeface="Arial" panose="020B0604020202020204" pitchFamily="34" charset="0"/>
                <a:cs typeface="Arial" panose="020B0604020202020204" pitchFamily="34" charset="0"/>
              </a:endParaRPr>
            </a:p>
          </p:txBody>
        </p:sp>
        <p:sp>
          <p:nvSpPr>
            <p:cNvPr id="37" name="Google Shape;262;p3">
              <a:extLst>
                <a:ext uri="{FF2B5EF4-FFF2-40B4-BE49-F238E27FC236}">
                  <a16:creationId xmlns:a16="http://schemas.microsoft.com/office/drawing/2014/main" id="{F626C349-F55A-4BA9-AA4F-EE9115AA746B}"/>
                </a:ext>
              </a:extLst>
            </p:cNvPr>
            <p:cNvSpPr/>
            <p:nvPr/>
          </p:nvSpPr>
          <p:spPr>
            <a:xfrm rot="4628571">
              <a:off x="6284718" y="1501887"/>
              <a:ext cx="233912" cy="296448"/>
            </a:xfrm>
            <a:prstGeom prst="rightArrow">
              <a:avLst>
                <a:gd name="adj1" fmla="val 60000"/>
                <a:gd name="adj2" fmla="val 50000"/>
              </a:avLst>
            </a:prstGeom>
            <a:solidFill>
              <a:srgbClr val="F99D1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600" b="1">
                <a:latin typeface="Arial" panose="020B0604020202020204" pitchFamily="34" charset="0"/>
                <a:cs typeface="Arial" panose="020B0604020202020204" pitchFamily="34" charset="0"/>
              </a:endParaRPr>
            </a:p>
          </p:txBody>
        </p:sp>
        <p:sp>
          <p:nvSpPr>
            <p:cNvPr id="38" name="Google Shape;263;p3">
              <a:extLst>
                <a:ext uri="{FF2B5EF4-FFF2-40B4-BE49-F238E27FC236}">
                  <a16:creationId xmlns:a16="http://schemas.microsoft.com/office/drawing/2014/main" id="{F3C796AC-E294-4096-882E-8A1678F7E505}"/>
                </a:ext>
              </a:extLst>
            </p:cNvPr>
            <p:cNvSpPr txBox="1"/>
            <p:nvPr/>
          </p:nvSpPr>
          <p:spPr>
            <a:xfrm rot="4628571">
              <a:off x="6311997" y="1526970"/>
              <a:ext cx="163738" cy="17786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700"/>
              </a:pPr>
              <a:endParaRPr sz="600" b="1">
                <a:solidFill>
                  <a:schemeClr val="lt1"/>
                </a:solidFill>
                <a:latin typeface="Arial" panose="020B0604020202020204" pitchFamily="34" charset="0"/>
                <a:ea typeface="Calibri"/>
                <a:cs typeface="Arial" panose="020B0604020202020204" pitchFamily="34" charset="0"/>
                <a:sym typeface="Calibri"/>
              </a:endParaRPr>
            </a:p>
          </p:txBody>
        </p:sp>
        <p:sp>
          <p:nvSpPr>
            <p:cNvPr id="39" name="Google Shape;264;p3">
              <a:extLst>
                <a:ext uri="{FF2B5EF4-FFF2-40B4-BE49-F238E27FC236}">
                  <a16:creationId xmlns:a16="http://schemas.microsoft.com/office/drawing/2014/main" id="{D41DE8DB-F0B1-4C34-B7C8-67924E7B30A0}"/>
                </a:ext>
              </a:extLst>
            </p:cNvPr>
            <p:cNvSpPr/>
            <p:nvPr/>
          </p:nvSpPr>
          <p:spPr>
            <a:xfrm>
              <a:off x="6110797" y="1860693"/>
              <a:ext cx="878364" cy="878364"/>
            </a:xfrm>
            <a:prstGeom prst="ellipse">
              <a:avLst/>
            </a:prstGeom>
            <a:solidFill>
              <a:schemeClr val="accent1">
                <a:lumMod val="40000"/>
                <a:lumOff val="60000"/>
              </a:schemeClr>
            </a:solidFill>
            <a:ln w="12700" cap="flat" cmpd="sng">
              <a:solidFill>
                <a:schemeClr val="lt1"/>
              </a:solidFill>
              <a:prstDash val="solid"/>
              <a:miter lim="800000"/>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600" b="1">
                <a:latin typeface="Arial" panose="020B0604020202020204" pitchFamily="34" charset="0"/>
                <a:cs typeface="Arial" panose="020B0604020202020204" pitchFamily="34" charset="0"/>
              </a:endParaRPr>
            </a:p>
          </p:txBody>
        </p:sp>
        <p:sp>
          <p:nvSpPr>
            <p:cNvPr id="40" name="Google Shape;265;p3">
              <a:extLst>
                <a:ext uri="{FF2B5EF4-FFF2-40B4-BE49-F238E27FC236}">
                  <a16:creationId xmlns:a16="http://schemas.microsoft.com/office/drawing/2014/main" id="{539EACC5-C74B-4AE4-8929-A1EC04446EDF}"/>
                </a:ext>
              </a:extLst>
            </p:cNvPr>
            <p:cNvSpPr txBox="1"/>
            <p:nvPr/>
          </p:nvSpPr>
          <p:spPr>
            <a:xfrm>
              <a:off x="6164569" y="2009481"/>
              <a:ext cx="749731" cy="621099"/>
            </a:xfrm>
            <a:prstGeom prst="rect">
              <a:avLst/>
            </a:prstGeom>
            <a:noFill/>
            <a:ln>
              <a:noFill/>
            </a:ln>
          </p:spPr>
          <p:txBody>
            <a:bodyPr spcFirstLastPara="1" wrap="square" lIns="15233" tIns="15233" rIns="15233" bIns="152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lt1"/>
                </a:buClr>
                <a:buSzPts val="900"/>
              </a:pPr>
              <a:r>
                <a:rPr lang="hr-HR" sz="600" b="1" dirty="0">
                  <a:solidFill>
                    <a:schemeClr val="lt1"/>
                  </a:solidFill>
                  <a:latin typeface="Arial" panose="020B0604020202020204" pitchFamily="34" charset="0"/>
                  <a:ea typeface="Calibri"/>
                  <a:cs typeface="Arial" panose="020B0604020202020204" pitchFamily="34" charset="0"/>
                  <a:sym typeface="Calibri"/>
                </a:rPr>
                <a:t>PROCESS</a:t>
              </a:r>
              <a:endParaRPr sz="600" b="1" dirty="0">
                <a:latin typeface="Arial" panose="020B0604020202020204" pitchFamily="34" charset="0"/>
                <a:cs typeface="Arial" panose="020B0604020202020204" pitchFamily="34" charset="0"/>
              </a:endParaRPr>
            </a:p>
          </p:txBody>
        </p:sp>
        <p:sp>
          <p:nvSpPr>
            <p:cNvPr id="41" name="Google Shape;266;p3">
              <a:extLst>
                <a:ext uri="{FF2B5EF4-FFF2-40B4-BE49-F238E27FC236}">
                  <a16:creationId xmlns:a16="http://schemas.microsoft.com/office/drawing/2014/main" id="{B80FEA13-7064-4651-AB55-943E8910AA42}"/>
                </a:ext>
              </a:extLst>
            </p:cNvPr>
            <p:cNvSpPr/>
            <p:nvPr/>
          </p:nvSpPr>
          <p:spPr>
            <a:xfrm rot="7714286">
              <a:off x="6025738" y="2662371"/>
              <a:ext cx="233912" cy="296448"/>
            </a:xfrm>
            <a:prstGeom prst="rightArrow">
              <a:avLst>
                <a:gd name="adj1" fmla="val 60000"/>
                <a:gd name="adj2" fmla="val 50000"/>
              </a:avLst>
            </a:prstGeom>
            <a:solidFill>
              <a:srgbClr val="F99D1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600" b="1">
                <a:latin typeface="Arial" panose="020B0604020202020204" pitchFamily="34" charset="0"/>
                <a:cs typeface="Arial" panose="020B0604020202020204" pitchFamily="34" charset="0"/>
              </a:endParaRPr>
            </a:p>
          </p:txBody>
        </p:sp>
        <p:sp>
          <p:nvSpPr>
            <p:cNvPr id="42" name="Google Shape;267;p3">
              <a:extLst>
                <a:ext uri="{FF2B5EF4-FFF2-40B4-BE49-F238E27FC236}">
                  <a16:creationId xmlns:a16="http://schemas.microsoft.com/office/drawing/2014/main" id="{B14CDF3E-F3A8-4B2A-8E4F-F4C7F69C3FED}"/>
                </a:ext>
              </a:extLst>
            </p:cNvPr>
            <p:cNvSpPr txBox="1"/>
            <p:nvPr/>
          </p:nvSpPr>
          <p:spPr>
            <a:xfrm rot="-3085714">
              <a:off x="6082701" y="2694229"/>
              <a:ext cx="163738" cy="17786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700"/>
              </a:pPr>
              <a:endParaRPr sz="600" b="1">
                <a:solidFill>
                  <a:schemeClr val="lt1"/>
                </a:solidFill>
                <a:latin typeface="Arial" panose="020B0604020202020204" pitchFamily="34" charset="0"/>
                <a:ea typeface="Calibri"/>
                <a:cs typeface="Arial" panose="020B0604020202020204" pitchFamily="34" charset="0"/>
                <a:sym typeface="Calibri"/>
              </a:endParaRPr>
            </a:p>
          </p:txBody>
        </p:sp>
        <p:sp>
          <p:nvSpPr>
            <p:cNvPr id="43" name="Google Shape;268;p3">
              <a:extLst>
                <a:ext uri="{FF2B5EF4-FFF2-40B4-BE49-F238E27FC236}">
                  <a16:creationId xmlns:a16="http://schemas.microsoft.com/office/drawing/2014/main" id="{3A5EC240-0639-4BA2-AF80-860B40CE3FC5}"/>
                </a:ext>
              </a:extLst>
            </p:cNvPr>
            <p:cNvSpPr/>
            <p:nvPr/>
          </p:nvSpPr>
          <p:spPr>
            <a:xfrm>
              <a:off x="5287972" y="2892483"/>
              <a:ext cx="878364" cy="878364"/>
            </a:xfrm>
            <a:prstGeom prst="ellipse">
              <a:avLst/>
            </a:prstGeom>
            <a:solidFill>
              <a:schemeClr val="accent1">
                <a:lumMod val="40000"/>
                <a:lumOff val="60000"/>
              </a:schemeClr>
            </a:solidFill>
            <a:ln w="12700" cap="flat" cmpd="sng">
              <a:solidFill>
                <a:schemeClr val="lt1"/>
              </a:solidFill>
              <a:prstDash val="solid"/>
              <a:miter lim="800000"/>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600" b="1">
                <a:latin typeface="Arial" panose="020B0604020202020204" pitchFamily="34" charset="0"/>
                <a:cs typeface="Arial" panose="020B0604020202020204" pitchFamily="34" charset="0"/>
              </a:endParaRPr>
            </a:p>
          </p:txBody>
        </p:sp>
        <p:sp>
          <p:nvSpPr>
            <p:cNvPr id="44" name="Google Shape;269;p3">
              <a:extLst>
                <a:ext uri="{FF2B5EF4-FFF2-40B4-BE49-F238E27FC236}">
                  <a16:creationId xmlns:a16="http://schemas.microsoft.com/office/drawing/2014/main" id="{55BB01B9-E288-4B27-812F-6D6BD0565C1C}"/>
                </a:ext>
              </a:extLst>
            </p:cNvPr>
            <p:cNvSpPr txBox="1"/>
            <p:nvPr/>
          </p:nvSpPr>
          <p:spPr>
            <a:xfrm>
              <a:off x="5380058" y="3021116"/>
              <a:ext cx="694191" cy="621099"/>
            </a:xfrm>
            <a:prstGeom prst="rect">
              <a:avLst/>
            </a:prstGeom>
            <a:noFill/>
            <a:ln>
              <a:noFill/>
            </a:ln>
          </p:spPr>
          <p:txBody>
            <a:bodyPr spcFirstLastPara="1" wrap="square" lIns="15233" tIns="15233" rIns="15233" bIns="152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lt1"/>
                </a:buClr>
                <a:buSzPts val="900"/>
              </a:pPr>
              <a:r>
                <a:rPr lang="hr-HR" sz="600" b="1" dirty="0">
                  <a:solidFill>
                    <a:schemeClr val="lt1"/>
                  </a:solidFill>
                  <a:latin typeface="Arial" panose="020B0604020202020204" pitchFamily="34" charset="0"/>
                  <a:ea typeface="Calibri"/>
                  <a:cs typeface="Arial" panose="020B0604020202020204" pitchFamily="34" charset="0"/>
                  <a:sym typeface="Calibri"/>
                </a:rPr>
                <a:t>ANALYZE</a:t>
              </a:r>
              <a:endParaRPr sz="600" b="1" dirty="0">
                <a:latin typeface="Arial" panose="020B0604020202020204" pitchFamily="34" charset="0"/>
                <a:cs typeface="Arial" panose="020B0604020202020204" pitchFamily="34" charset="0"/>
              </a:endParaRPr>
            </a:p>
          </p:txBody>
        </p:sp>
        <p:sp>
          <p:nvSpPr>
            <p:cNvPr id="45" name="Google Shape;270;p3">
              <a:extLst>
                <a:ext uri="{FF2B5EF4-FFF2-40B4-BE49-F238E27FC236}">
                  <a16:creationId xmlns:a16="http://schemas.microsoft.com/office/drawing/2014/main" id="{4C50CA3B-8D74-497D-A7BB-09F60C22A07A}"/>
                </a:ext>
              </a:extLst>
            </p:cNvPr>
            <p:cNvSpPr/>
            <p:nvPr/>
          </p:nvSpPr>
          <p:spPr>
            <a:xfrm rot="10800000">
              <a:off x="4956963" y="3183442"/>
              <a:ext cx="233912" cy="296448"/>
            </a:xfrm>
            <a:prstGeom prst="rightArrow">
              <a:avLst>
                <a:gd name="adj1" fmla="val 60000"/>
                <a:gd name="adj2" fmla="val 50000"/>
              </a:avLst>
            </a:prstGeom>
            <a:solidFill>
              <a:srgbClr val="F99D1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600" b="1">
                <a:latin typeface="Arial" panose="020B0604020202020204" pitchFamily="34" charset="0"/>
                <a:cs typeface="Arial" panose="020B0604020202020204" pitchFamily="34" charset="0"/>
              </a:endParaRPr>
            </a:p>
          </p:txBody>
        </p:sp>
        <p:sp>
          <p:nvSpPr>
            <p:cNvPr id="46" name="Google Shape;271;p3">
              <a:extLst>
                <a:ext uri="{FF2B5EF4-FFF2-40B4-BE49-F238E27FC236}">
                  <a16:creationId xmlns:a16="http://schemas.microsoft.com/office/drawing/2014/main" id="{34BF79C7-A7E2-46AE-BAAC-81BD56D8EE60}"/>
                </a:ext>
              </a:extLst>
            </p:cNvPr>
            <p:cNvSpPr txBox="1"/>
            <p:nvPr/>
          </p:nvSpPr>
          <p:spPr>
            <a:xfrm>
              <a:off x="5027137" y="3242732"/>
              <a:ext cx="163738" cy="17786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700"/>
              </a:pPr>
              <a:endParaRPr sz="600" b="1">
                <a:solidFill>
                  <a:schemeClr val="lt1"/>
                </a:solidFill>
                <a:latin typeface="Arial" panose="020B0604020202020204" pitchFamily="34" charset="0"/>
                <a:ea typeface="Calibri"/>
                <a:cs typeface="Arial" panose="020B0604020202020204" pitchFamily="34" charset="0"/>
                <a:sym typeface="Calibri"/>
              </a:endParaRPr>
            </a:p>
          </p:txBody>
        </p:sp>
        <p:sp>
          <p:nvSpPr>
            <p:cNvPr id="47" name="Google Shape;272;p3">
              <a:extLst>
                <a:ext uri="{FF2B5EF4-FFF2-40B4-BE49-F238E27FC236}">
                  <a16:creationId xmlns:a16="http://schemas.microsoft.com/office/drawing/2014/main" id="{8D86A12D-487F-485F-A904-AD1E30B1D4A7}"/>
                </a:ext>
              </a:extLst>
            </p:cNvPr>
            <p:cNvSpPr/>
            <p:nvPr/>
          </p:nvSpPr>
          <p:spPr>
            <a:xfrm>
              <a:off x="3968262" y="2892483"/>
              <a:ext cx="878364" cy="878364"/>
            </a:xfrm>
            <a:prstGeom prst="ellipse">
              <a:avLst/>
            </a:prstGeom>
            <a:solidFill>
              <a:srgbClr val="D71634"/>
            </a:solidFill>
            <a:ln w="12700" cap="flat" cmpd="sng">
              <a:solidFill>
                <a:schemeClr val="lt1"/>
              </a:solidFill>
              <a:prstDash val="solid"/>
              <a:miter lim="800000"/>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600" b="1">
                <a:latin typeface="Arial" panose="020B0604020202020204" pitchFamily="34" charset="0"/>
                <a:cs typeface="Arial" panose="020B0604020202020204" pitchFamily="34" charset="0"/>
              </a:endParaRPr>
            </a:p>
          </p:txBody>
        </p:sp>
        <p:sp>
          <p:nvSpPr>
            <p:cNvPr id="48" name="Google Shape;273;p3">
              <a:extLst>
                <a:ext uri="{FF2B5EF4-FFF2-40B4-BE49-F238E27FC236}">
                  <a16:creationId xmlns:a16="http://schemas.microsoft.com/office/drawing/2014/main" id="{F50CF9C2-AD1C-47BB-8034-2DFA23296DCE}"/>
                </a:ext>
              </a:extLst>
            </p:cNvPr>
            <p:cNvSpPr txBox="1"/>
            <p:nvPr/>
          </p:nvSpPr>
          <p:spPr>
            <a:xfrm>
              <a:off x="4000160" y="3014942"/>
              <a:ext cx="813127" cy="621099"/>
            </a:xfrm>
            <a:prstGeom prst="rect">
              <a:avLst/>
            </a:prstGeom>
            <a:noFill/>
            <a:ln>
              <a:noFill/>
            </a:ln>
          </p:spPr>
          <p:txBody>
            <a:bodyPr spcFirstLastPara="1" wrap="square" lIns="15233" tIns="15233" rIns="15233" bIns="152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lt1"/>
                </a:buClr>
                <a:buSzPts val="900"/>
              </a:pPr>
              <a:r>
                <a:rPr lang="hr-HR" sz="600" b="1" dirty="0">
                  <a:solidFill>
                    <a:schemeClr val="lt1"/>
                  </a:solidFill>
                  <a:latin typeface="Arial" panose="020B0604020202020204" pitchFamily="34" charset="0"/>
                  <a:ea typeface="Calibri"/>
                  <a:cs typeface="Arial" panose="020B0604020202020204" pitchFamily="34" charset="0"/>
                  <a:sym typeface="Calibri"/>
                </a:rPr>
                <a:t>PRESERVE</a:t>
              </a:r>
              <a:endParaRPr sz="600" b="1" dirty="0">
                <a:latin typeface="Arial" panose="020B0604020202020204" pitchFamily="34" charset="0"/>
                <a:cs typeface="Arial" panose="020B0604020202020204" pitchFamily="34" charset="0"/>
              </a:endParaRPr>
            </a:p>
          </p:txBody>
        </p:sp>
        <p:sp>
          <p:nvSpPr>
            <p:cNvPr id="49" name="Google Shape;274;p3">
              <a:extLst>
                <a:ext uri="{FF2B5EF4-FFF2-40B4-BE49-F238E27FC236}">
                  <a16:creationId xmlns:a16="http://schemas.microsoft.com/office/drawing/2014/main" id="{EBC269DB-7F4A-4203-BDA2-3BA23F8D2807}"/>
                </a:ext>
              </a:extLst>
            </p:cNvPr>
            <p:cNvSpPr/>
            <p:nvPr/>
          </p:nvSpPr>
          <p:spPr>
            <a:xfrm rot="-7714286">
              <a:off x="3883204" y="2672723"/>
              <a:ext cx="233912" cy="296448"/>
            </a:xfrm>
            <a:prstGeom prst="rightArrow">
              <a:avLst>
                <a:gd name="adj1" fmla="val 60000"/>
                <a:gd name="adj2" fmla="val 50000"/>
              </a:avLst>
            </a:prstGeom>
            <a:solidFill>
              <a:srgbClr val="F99D1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600" b="1">
                <a:latin typeface="Arial" panose="020B0604020202020204" pitchFamily="34" charset="0"/>
                <a:cs typeface="Arial" panose="020B0604020202020204" pitchFamily="34" charset="0"/>
              </a:endParaRPr>
            </a:p>
          </p:txBody>
        </p:sp>
        <p:sp>
          <p:nvSpPr>
            <p:cNvPr id="50" name="Google Shape;275;p3">
              <a:extLst>
                <a:ext uri="{FF2B5EF4-FFF2-40B4-BE49-F238E27FC236}">
                  <a16:creationId xmlns:a16="http://schemas.microsoft.com/office/drawing/2014/main" id="{55EFC59F-5B78-4E13-A3FC-5DF7FFA6EC59}"/>
                </a:ext>
              </a:extLst>
            </p:cNvPr>
            <p:cNvSpPr txBox="1"/>
            <p:nvPr/>
          </p:nvSpPr>
          <p:spPr>
            <a:xfrm rot="3085714">
              <a:off x="3940167" y="2759445"/>
              <a:ext cx="163738" cy="177868"/>
            </a:xfrm>
            <a:prstGeom prst="rect">
              <a:avLst/>
            </a:prstGeom>
            <a:solidFill>
              <a:srgbClr val="F99D1C"/>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700"/>
              </a:pPr>
              <a:endParaRPr sz="600" b="1" dirty="0">
                <a:solidFill>
                  <a:schemeClr val="lt1"/>
                </a:solidFill>
                <a:latin typeface="Arial" panose="020B0604020202020204" pitchFamily="34" charset="0"/>
                <a:ea typeface="Calibri"/>
                <a:cs typeface="Arial" panose="020B0604020202020204" pitchFamily="34" charset="0"/>
                <a:sym typeface="Calibri"/>
              </a:endParaRPr>
            </a:p>
          </p:txBody>
        </p:sp>
        <p:sp>
          <p:nvSpPr>
            <p:cNvPr id="51" name="Google Shape;276;p3">
              <a:extLst>
                <a:ext uri="{FF2B5EF4-FFF2-40B4-BE49-F238E27FC236}">
                  <a16:creationId xmlns:a16="http://schemas.microsoft.com/office/drawing/2014/main" id="{77865A4F-C356-498C-BDE2-DCB1D278AE03}"/>
                </a:ext>
              </a:extLst>
            </p:cNvPr>
            <p:cNvSpPr/>
            <p:nvPr/>
          </p:nvSpPr>
          <p:spPr>
            <a:xfrm>
              <a:off x="3145437" y="1860693"/>
              <a:ext cx="878364" cy="878364"/>
            </a:xfrm>
            <a:prstGeom prst="ellipse">
              <a:avLst/>
            </a:prstGeom>
            <a:solidFill>
              <a:srgbClr val="D71634"/>
            </a:solidFill>
            <a:ln w="12700" cap="flat" cmpd="sng">
              <a:solidFill>
                <a:schemeClr val="lt1"/>
              </a:solidFill>
              <a:prstDash val="solid"/>
              <a:miter lim="800000"/>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600" b="1">
                <a:latin typeface="Arial" panose="020B0604020202020204" pitchFamily="34" charset="0"/>
                <a:cs typeface="Arial" panose="020B0604020202020204" pitchFamily="34" charset="0"/>
              </a:endParaRPr>
            </a:p>
          </p:txBody>
        </p:sp>
        <p:sp>
          <p:nvSpPr>
            <p:cNvPr id="52" name="Google Shape;277;p3">
              <a:extLst>
                <a:ext uri="{FF2B5EF4-FFF2-40B4-BE49-F238E27FC236}">
                  <a16:creationId xmlns:a16="http://schemas.microsoft.com/office/drawing/2014/main" id="{7E768E80-D17D-47AF-95AD-082556DA800C}"/>
                </a:ext>
              </a:extLst>
            </p:cNvPr>
            <p:cNvSpPr txBox="1"/>
            <p:nvPr/>
          </p:nvSpPr>
          <p:spPr>
            <a:xfrm>
              <a:off x="3237522" y="1975641"/>
              <a:ext cx="694193" cy="648466"/>
            </a:xfrm>
            <a:prstGeom prst="rect">
              <a:avLst/>
            </a:prstGeom>
            <a:noFill/>
            <a:ln>
              <a:noFill/>
            </a:ln>
          </p:spPr>
          <p:txBody>
            <a:bodyPr spcFirstLastPara="1" wrap="square" lIns="15233" tIns="15233" rIns="15233" bIns="152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lt1"/>
                </a:buClr>
                <a:buSzPts val="900"/>
              </a:pPr>
              <a:r>
                <a:rPr lang="hr-HR" sz="600" b="1" dirty="0">
                  <a:solidFill>
                    <a:schemeClr val="lt1"/>
                  </a:solidFill>
                  <a:latin typeface="Arial" panose="020B0604020202020204" pitchFamily="34" charset="0"/>
                  <a:ea typeface="Calibri"/>
                  <a:cs typeface="Arial" panose="020B0604020202020204" pitchFamily="34" charset="0"/>
                  <a:sym typeface="Calibri"/>
                </a:rPr>
                <a:t>SHARE</a:t>
              </a:r>
              <a:endParaRPr sz="600" b="1" dirty="0">
                <a:latin typeface="Arial" panose="020B0604020202020204" pitchFamily="34" charset="0"/>
                <a:cs typeface="Arial" panose="020B0604020202020204" pitchFamily="34" charset="0"/>
              </a:endParaRPr>
            </a:p>
          </p:txBody>
        </p:sp>
        <p:sp>
          <p:nvSpPr>
            <p:cNvPr id="53" name="Google Shape;278;p3">
              <a:extLst>
                <a:ext uri="{FF2B5EF4-FFF2-40B4-BE49-F238E27FC236}">
                  <a16:creationId xmlns:a16="http://schemas.microsoft.com/office/drawing/2014/main" id="{997D96A6-F8A2-4F4A-B0C5-5B28A8F42CE6}"/>
                </a:ext>
              </a:extLst>
            </p:cNvPr>
            <p:cNvSpPr/>
            <p:nvPr/>
          </p:nvSpPr>
          <p:spPr>
            <a:xfrm rot="-4628571">
              <a:off x="3613022" y="1514795"/>
              <a:ext cx="233912" cy="296448"/>
            </a:xfrm>
            <a:prstGeom prst="rightArrow">
              <a:avLst>
                <a:gd name="adj1" fmla="val 60000"/>
                <a:gd name="adj2" fmla="val 50000"/>
              </a:avLst>
            </a:prstGeom>
            <a:solidFill>
              <a:srgbClr val="F99D1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600" b="1">
                <a:latin typeface="Arial" panose="020B0604020202020204" pitchFamily="34" charset="0"/>
                <a:cs typeface="Arial" panose="020B0604020202020204" pitchFamily="34" charset="0"/>
              </a:endParaRPr>
            </a:p>
          </p:txBody>
        </p:sp>
        <p:sp>
          <p:nvSpPr>
            <p:cNvPr id="54" name="Google Shape;279;p3">
              <a:extLst>
                <a:ext uri="{FF2B5EF4-FFF2-40B4-BE49-F238E27FC236}">
                  <a16:creationId xmlns:a16="http://schemas.microsoft.com/office/drawing/2014/main" id="{ED100487-F7E4-4E60-9116-FD08E208A235}"/>
                </a:ext>
              </a:extLst>
            </p:cNvPr>
            <p:cNvSpPr txBox="1"/>
            <p:nvPr/>
          </p:nvSpPr>
          <p:spPr>
            <a:xfrm rot="-4628571">
              <a:off x="3640301" y="1608292"/>
              <a:ext cx="163738" cy="17786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700"/>
              </a:pPr>
              <a:endParaRPr sz="600" b="1">
                <a:solidFill>
                  <a:schemeClr val="lt1"/>
                </a:solidFill>
                <a:latin typeface="Arial" panose="020B0604020202020204" pitchFamily="34" charset="0"/>
                <a:ea typeface="Calibri"/>
                <a:cs typeface="Arial" panose="020B0604020202020204" pitchFamily="34" charset="0"/>
                <a:sym typeface="Calibri"/>
              </a:endParaRPr>
            </a:p>
          </p:txBody>
        </p:sp>
        <p:sp>
          <p:nvSpPr>
            <p:cNvPr id="55" name="Google Shape;280;p3">
              <a:extLst>
                <a:ext uri="{FF2B5EF4-FFF2-40B4-BE49-F238E27FC236}">
                  <a16:creationId xmlns:a16="http://schemas.microsoft.com/office/drawing/2014/main" id="{3BE2AEA3-2EA1-4E2A-A5E2-34FB36B116A7}"/>
                </a:ext>
              </a:extLst>
            </p:cNvPr>
            <p:cNvSpPr/>
            <p:nvPr/>
          </p:nvSpPr>
          <p:spPr>
            <a:xfrm>
              <a:off x="3439100" y="574072"/>
              <a:ext cx="878364" cy="878364"/>
            </a:xfrm>
            <a:prstGeom prst="ellipse">
              <a:avLst/>
            </a:prstGeom>
            <a:solidFill>
              <a:srgbClr val="D71634"/>
            </a:solidFill>
            <a:ln w="12700" cap="flat" cmpd="sng">
              <a:solidFill>
                <a:schemeClr val="lt1"/>
              </a:solidFill>
              <a:prstDash val="solid"/>
              <a:miter lim="800000"/>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600" b="1">
                <a:latin typeface="Arial" panose="020B0604020202020204" pitchFamily="34" charset="0"/>
                <a:cs typeface="Arial" panose="020B0604020202020204" pitchFamily="34" charset="0"/>
              </a:endParaRPr>
            </a:p>
          </p:txBody>
        </p:sp>
        <p:sp>
          <p:nvSpPr>
            <p:cNvPr id="56" name="Google Shape;281;p3">
              <a:extLst>
                <a:ext uri="{FF2B5EF4-FFF2-40B4-BE49-F238E27FC236}">
                  <a16:creationId xmlns:a16="http://schemas.microsoft.com/office/drawing/2014/main" id="{A0C8C954-7753-45EB-9DB7-3DB0959E7D53}"/>
                </a:ext>
              </a:extLst>
            </p:cNvPr>
            <p:cNvSpPr txBox="1"/>
            <p:nvPr/>
          </p:nvSpPr>
          <p:spPr>
            <a:xfrm>
              <a:off x="3511877" y="656879"/>
              <a:ext cx="749732" cy="660130"/>
            </a:xfrm>
            <a:prstGeom prst="rect">
              <a:avLst/>
            </a:prstGeom>
            <a:noFill/>
            <a:ln>
              <a:noFill/>
            </a:ln>
          </p:spPr>
          <p:txBody>
            <a:bodyPr spcFirstLastPara="1" wrap="square" lIns="15233" tIns="15233" rIns="15233" bIns="152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lt1"/>
                </a:buClr>
                <a:buSzPts val="900"/>
              </a:pPr>
              <a:r>
                <a:rPr lang="hr-HR" sz="600" b="1" dirty="0">
                  <a:solidFill>
                    <a:schemeClr val="lt1"/>
                  </a:solidFill>
                  <a:latin typeface="Arial" panose="020B0604020202020204" pitchFamily="34" charset="0"/>
                  <a:ea typeface="Calibri"/>
                  <a:cs typeface="Arial" panose="020B0604020202020204" pitchFamily="34" charset="0"/>
                  <a:sym typeface="Calibri"/>
                </a:rPr>
                <a:t>REUSE</a:t>
              </a:r>
              <a:endParaRPr sz="600" b="1" dirty="0">
                <a:latin typeface="Arial" panose="020B0604020202020204" pitchFamily="34" charset="0"/>
                <a:cs typeface="Arial" panose="020B0604020202020204" pitchFamily="34" charset="0"/>
              </a:endParaRPr>
            </a:p>
          </p:txBody>
        </p:sp>
        <p:sp>
          <p:nvSpPr>
            <p:cNvPr id="57" name="Google Shape;282;p3">
              <a:extLst>
                <a:ext uri="{FF2B5EF4-FFF2-40B4-BE49-F238E27FC236}">
                  <a16:creationId xmlns:a16="http://schemas.microsoft.com/office/drawing/2014/main" id="{414FEC8E-5D74-42A3-A97D-4FD5274F7F0F}"/>
                </a:ext>
              </a:extLst>
            </p:cNvPr>
            <p:cNvSpPr/>
            <p:nvPr/>
          </p:nvSpPr>
          <p:spPr>
            <a:xfrm rot="-1542857">
              <a:off x="4349870" y="581603"/>
              <a:ext cx="233912" cy="296448"/>
            </a:xfrm>
            <a:prstGeom prst="rightArrow">
              <a:avLst>
                <a:gd name="adj1" fmla="val 60000"/>
                <a:gd name="adj2" fmla="val 50000"/>
              </a:avLst>
            </a:prstGeom>
            <a:solidFill>
              <a:srgbClr val="F99D1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600" b="1">
                <a:latin typeface="Arial" panose="020B0604020202020204" pitchFamily="34" charset="0"/>
                <a:cs typeface="Arial" panose="020B0604020202020204" pitchFamily="34" charset="0"/>
              </a:endParaRPr>
            </a:p>
          </p:txBody>
        </p:sp>
        <p:sp>
          <p:nvSpPr>
            <p:cNvPr id="58" name="Google Shape;283;p3">
              <a:extLst>
                <a:ext uri="{FF2B5EF4-FFF2-40B4-BE49-F238E27FC236}">
                  <a16:creationId xmlns:a16="http://schemas.microsoft.com/office/drawing/2014/main" id="{42F03924-0B95-48E3-B9D0-62CBE0A7409B}"/>
                </a:ext>
              </a:extLst>
            </p:cNvPr>
            <p:cNvSpPr txBox="1"/>
            <p:nvPr/>
          </p:nvSpPr>
          <p:spPr>
            <a:xfrm rot="-1542857">
              <a:off x="4353345" y="656117"/>
              <a:ext cx="163738" cy="17786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700"/>
              </a:pPr>
              <a:endParaRPr sz="600" b="1">
                <a:solidFill>
                  <a:schemeClr val="lt1"/>
                </a:solidFill>
                <a:latin typeface="Arial" panose="020B0604020202020204" pitchFamily="34" charset="0"/>
                <a:ea typeface="Calibri"/>
                <a:cs typeface="Arial" panose="020B0604020202020204" pitchFamily="34" charset="0"/>
                <a:sym typeface="Calibri"/>
              </a:endParaRPr>
            </a:p>
          </p:txBody>
        </p:sp>
      </p:grpSp>
    </p:spTree>
    <p:extLst>
      <p:ext uri="{BB962C8B-B14F-4D97-AF65-F5344CB8AC3E}">
        <p14:creationId xmlns:p14="http://schemas.microsoft.com/office/powerpoint/2010/main" val="1522767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ADE3F-70EC-46AC-AE3C-31852DEB9927}"/>
              </a:ext>
            </a:extLst>
          </p:cNvPr>
          <p:cNvSpPr>
            <a:spLocks noGrp="1"/>
          </p:cNvSpPr>
          <p:nvPr>
            <p:ph type="title"/>
          </p:nvPr>
        </p:nvSpPr>
        <p:spPr/>
        <p:txBody>
          <a:bodyPr/>
          <a:lstStyle/>
          <a:p>
            <a:r>
              <a:rPr lang="en-GB" dirty="0">
                <a:solidFill>
                  <a:srgbClr val="D71634"/>
                </a:solidFill>
              </a:rPr>
              <a:t>Cro</a:t>
            </a:r>
            <a:r>
              <a:rPr lang="en-GB" dirty="0"/>
              <a:t>atian </a:t>
            </a:r>
            <a:r>
              <a:rPr lang="en-GB" dirty="0">
                <a:solidFill>
                  <a:srgbClr val="D71634"/>
                </a:solidFill>
              </a:rPr>
              <a:t>R</a:t>
            </a:r>
            <a:r>
              <a:rPr lang="en-GB" dirty="0"/>
              <a:t>esearch </a:t>
            </a:r>
            <a:r>
              <a:rPr lang="en-GB" dirty="0">
                <a:solidFill>
                  <a:srgbClr val="D71634"/>
                </a:solidFill>
              </a:rPr>
              <a:t>I</a:t>
            </a:r>
            <a:r>
              <a:rPr lang="en-GB" dirty="0"/>
              <a:t>nformation </a:t>
            </a:r>
            <a:r>
              <a:rPr lang="en-GB" dirty="0">
                <a:solidFill>
                  <a:srgbClr val="D71634"/>
                </a:solidFill>
              </a:rPr>
              <a:t>S</a:t>
            </a:r>
            <a:r>
              <a:rPr lang="en-GB" dirty="0"/>
              <a:t>ystem </a:t>
            </a:r>
            <a:r>
              <a:rPr lang="hr-HR" dirty="0"/>
              <a:t>(CroRIS)</a:t>
            </a:r>
            <a:endParaRPr lang="en-GB" dirty="0"/>
          </a:p>
        </p:txBody>
      </p:sp>
      <p:sp>
        <p:nvSpPr>
          <p:cNvPr id="6" name="Rectangle 5">
            <a:extLst>
              <a:ext uri="{FF2B5EF4-FFF2-40B4-BE49-F238E27FC236}">
                <a16:creationId xmlns:a16="http://schemas.microsoft.com/office/drawing/2014/main" id="{46A9161E-9770-476E-BDA1-B131BF6870C0}"/>
              </a:ext>
            </a:extLst>
          </p:cNvPr>
          <p:cNvSpPr/>
          <p:nvPr/>
        </p:nvSpPr>
        <p:spPr>
          <a:xfrm>
            <a:off x="413501" y="1369219"/>
            <a:ext cx="1992600" cy="326350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defTabSz="685783">
              <a:buClr>
                <a:srgbClr val="DA314E"/>
              </a:buClr>
              <a:buFont typeface="Wingdings" panose="05000000000000000000" pitchFamily="2" charset="2"/>
              <a:buChar char="§"/>
              <a:defRPr/>
            </a:pPr>
            <a:endParaRPr lang="hr-HR" sz="1200" dirty="0">
              <a:solidFill>
                <a:schemeClr val="tx1">
                  <a:lumMod val="75000"/>
                  <a:lumOff val="25000"/>
                </a:schemeClr>
              </a:solidFill>
              <a:latin typeface="Arial" panose="020B0604020202020204" pitchFamily="34" charset="0"/>
              <a:cs typeface="Arial" panose="020B0604020202020204" pitchFamily="34" charset="0"/>
            </a:endParaRPr>
          </a:p>
          <a:p>
            <a:pPr marL="171450" indent="-171450" defTabSz="685783">
              <a:buClr>
                <a:srgbClr val="DA314E"/>
              </a:buClr>
              <a:buFont typeface="Wingdings" panose="05000000000000000000" pitchFamily="2" charset="2"/>
              <a:buChar char="§"/>
              <a:defRPr/>
            </a:pPr>
            <a:endParaRPr lang="hr-HR" sz="1200" dirty="0">
              <a:solidFill>
                <a:schemeClr val="tx1">
                  <a:lumMod val="75000"/>
                  <a:lumOff val="25000"/>
                </a:schemeClr>
              </a:solidFill>
              <a:latin typeface="Arial" panose="020B0604020202020204" pitchFamily="34" charset="0"/>
              <a:cs typeface="Arial" panose="020B0604020202020204" pitchFamily="34" charset="0"/>
            </a:endParaRPr>
          </a:p>
          <a:p>
            <a:pPr marL="171450" indent="-171450" defTabSz="685783">
              <a:buClr>
                <a:srgbClr val="DA314E"/>
              </a:buClr>
              <a:buFont typeface="Wingdings" panose="05000000000000000000" pitchFamily="2" charset="2"/>
              <a:buChar char="§"/>
              <a:defRPr/>
            </a:pPr>
            <a:r>
              <a:rPr lang="en-GB" sz="1200" dirty="0">
                <a:solidFill>
                  <a:schemeClr val="tx1">
                    <a:lumMod val="75000"/>
                    <a:lumOff val="25000"/>
                  </a:schemeClr>
                </a:solidFill>
                <a:latin typeface="Arial" panose="020B0604020202020204" pitchFamily="34" charset="0"/>
                <a:cs typeface="Arial" panose="020B0604020202020204" pitchFamily="34" charset="0"/>
              </a:rPr>
              <a:t>Developed within project Scientific and Technological Foresight </a:t>
            </a:r>
            <a:r>
              <a:rPr lang="hr-HR" sz="1200" dirty="0">
                <a:solidFill>
                  <a:schemeClr val="tx1">
                    <a:lumMod val="75000"/>
                    <a:lumOff val="25000"/>
                  </a:schemeClr>
                </a:solidFill>
                <a:latin typeface="Arial" panose="020B0604020202020204" pitchFamily="34" charset="0"/>
                <a:cs typeface="Arial" panose="020B0604020202020204" pitchFamily="34" charset="0"/>
              </a:rPr>
              <a:t>(2017-2023)</a:t>
            </a:r>
          </a:p>
          <a:p>
            <a:pPr marL="171450" indent="-171450" defTabSz="685783">
              <a:buClr>
                <a:srgbClr val="DA314E"/>
              </a:buClr>
              <a:buFont typeface="Wingdings" panose="05000000000000000000" pitchFamily="2" charset="2"/>
              <a:buChar char="§"/>
              <a:defRPr/>
            </a:pPr>
            <a:r>
              <a:rPr lang="hr-HR" sz="1200" dirty="0">
                <a:solidFill>
                  <a:schemeClr val="tx1">
                    <a:lumMod val="75000"/>
                    <a:lumOff val="25000"/>
                  </a:schemeClr>
                </a:solidFill>
                <a:latin typeface="Arial" panose="020B0604020202020204" pitchFamily="34" charset="0"/>
                <a:cs typeface="Arial" panose="020B0604020202020204" pitchFamily="34" charset="0"/>
              </a:rPr>
              <a:t>C</a:t>
            </a:r>
            <a:r>
              <a:rPr lang="en-GB" sz="1200" dirty="0">
                <a:solidFill>
                  <a:schemeClr val="tx1">
                    <a:lumMod val="75000"/>
                    <a:lumOff val="25000"/>
                  </a:schemeClr>
                </a:solidFill>
                <a:latin typeface="Arial" panose="020B0604020202020204" pitchFamily="34" charset="0"/>
                <a:cs typeface="Arial" panose="020B0604020202020204" pitchFamily="34" charset="0"/>
              </a:rPr>
              <a:t>o-funded by European Union from European Regional Development Fund</a:t>
            </a:r>
            <a:r>
              <a:rPr lang="hr-HR" sz="1200" dirty="0">
                <a:solidFill>
                  <a:schemeClr val="tx1">
                    <a:lumMod val="75000"/>
                    <a:lumOff val="25000"/>
                  </a:schemeClr>
                </a:solidFill>
                <a:latin typeface="Arial" panose="020B0604020202020204" pitchFamily="34" charset="0"/>
                <a:cs typeface="Arial" panose="020B0604020202020204" pitchFamily="34" charset="0"/>
              </a:rPr>
              <a:t>. </a:t>
            </a:r>
          </a:p>
          <a:p>
            <a:pPr marL="171450" indent="-171450" defTabSz="685783">
              <a:buClr>
                <a:srgbClr val="DA314E"/>
              </a:buClr>
              <a:buFont typeface="Wingdings" panose="05000000000000000000" pitchFamily="2" charset="2"/>
              <a:buChar char="§"/>
              <a:defRPr/>
            </a:pPr>
            <a:r>
              <a:rPr lang="hr-HR" sz="1200" dirty="0">
                <a:solidFill>
                  <a:schemeClr val="tx1">
                    <a:lumMod val="75000"/>
                    <a:lumOff val="25000"/>
                  </a:schemeClr>
                </a:solidFill>
                <a:latin typeface="Arial" panose="020B0604020202020204" pitchFamily="34" charset="0"/>
                <a:cs typeface="Arial" panose="020B0604020202020204" pitchFamily="34" charset="0"/>
              </a:rPr>
              <a:t>CERIF </a:t>
            </a:r>
            <a:r>
              <a:rPr lang="hr-HR" sz="1200" dirty="0" err="1">
                <a:solidFill>
                  <a:schemeClr val="tx1">
                    <a:lumMod val="75000"/>
                    <a:lumOff val="25000"/>
                  </a:schemeClr>
                </a:solidFill>
                <a:latin typeface="Arial" panose="020B0604020202020204" pitchFamily="34" charset="0"/>
                <a:cs typeface="Arial" panose="020B0604020202020204" pitchFamily="34" charset="0"/>
              </a:rPr>
              <a:t>based</a:t>
            </a:r>
            <a:r>
              <a:rPr lang="hr-HR" sz="1200" dirty="0">
                <a:solidFill>
                  <a:schemeClr val="tx1">
                    <a:lumMod val="75000"/>
                    <a:lumOff val="25000"/>
                  </a:schemeClr>
                </a:solidFill>
                <a:latin typeface="Arial" panose="020B0604020202020204" pitchFamily="34" charset="0"/>
                <a:cs typeface="Arial" panose="020B0604020202020204" pitchFamily="34" charset="0"/>
              </a:rPr>
              <a:t> </a:t>
            </a:r>
          </a:p>
          <a:p>
            <a:pPr marL="171450" indent="-171450" defTabSz="685783">
              <a:buClr>
                <a:srgbClr val="DA314E"/>
              </a:buClr>
              <a:buFont typeface="Wingdings" panose="05000000000000000000" pitchFamily="2" charset="2"/>
              <a:buChar char="§"/>
              <a:defRPr/>
            </a:pPr>
            <a:endParaRPr lang="hr-HR" sz="1200" dirty="0">
              <a:solidFill>
                <a:schemeClr val="tx1">
                  <a:lumMod val="75000"/>
                  <a:lumOff val="25000"/>
                </a:schemeClr>
              </a:solidFill>
              <a:latin typeface="Arial" panose="020B0604020202020204" pitchFamily="34" charset="0"/>
              <a:cs typeface="Arial" panose="020B0604020202020204" pitchFamily="34" charset="0"/>
            </a:endParaRPr>
          </a:p>
          <a:p>
            <a:pPr marL="171450" indent="-171450" defTabSz="685783">
              <a:buClr>
                <a:srgbClr val="DA314E"/>
              </a:buClr>
              <a:buFont typeface="Wingdings" panose="05000000000000000000" pitchFamily="2" charset="2"/>
              <a:buChar char="§"/>
              <a:defRPr/>
            </a:pPr>
            <a:endParaRPr lang="hr-HR" sz="1200" dirty="0">
              <a:solidFill>
                <a:schemeClr val="tx1">
                  <a:lumMod val="75000"/>
                  <a:lumOff val="25000"/>
                </a:schemeClr>
              </a:solidFill>
              <a:latin typeface="Arial" panose="020B0604020202020204" pitchFamily="34" charset="0"/>
              <a:cs typeface="Arial" panose="020B0604020202020204" pitchFamily="34" charset="0"/>
            </a:endParaRPr>
          </a:p>
          <a:p>
            <a:pPr marL="171450" indent="-171450" defTabSz="685783">
              <a:buClr>
                <a:srgbClr val="DA314E"/>
              </a:buClr>
              <a:buFont typeface="Wingdings" panose="05000000000000000000" pitchFamily="2" charset="2"/>
              <a:buChar char="§"/>
              <a:defRPr/>
            </a:pPr>
            <a:endParaRPr lang="hr-HR" sz="1200" dirty="0">
              <a:solidFill>
                <a:schemeClr val="tx1">
                  <a:lumMod val="75000"/>
                  <a:lumOff val="25000"/>
                </a:schemeClr>
              </a:solidFill>
              <a:latin typeface="Arial" panose="020B0604020202020204" pitchFamily="34" charset="0"/>
              <a:cs typeface="Arial" panose="020B0604020202020204" pitchFamily="34" charset="0"/>
            </a:endParaRPr>
          </a:p>
          <a:p>
            <a:pPr defTabSz="685783">
              <a:buClr>
                <a:srgbClr val="DA314E"/>
              </a:buClr>
              <a:defRPr/>
            </a:pPr>
            <a:endParaRPr lang="hr-HR" sz="1200" dirty="0">
              <a:solidFill>
                <a:schemeClr val="tx1">
                  <a:lumMod val="75000"/>
                  <a:lumOff val="25000"/>
                </a:schemeClr>
              </a:solidFill>
              <a:latin typeface="Arial" panose="020B0604020202020204" pitchFamily="34" charset="0"/>
              <a:cs typeface="Arial" panose="020B0604020202020204" pitchFamily="34" charset="0"/>
            </a:endParaRPr>
          </a:p>
          <a:p>
            <a:pPr algn="ctr" defTabSz="685783">
              <a:defRPr/>
            </a:pPr>
            <a:endParaRPr lang="hr-HR" sz="1200" dirty="0">
              <a:solidFill>
                <a:schemeClr val="tx1">
                  <a:lumMod val="75000"/>
                  <a:lumOff val="25000"/>
                </a:schemeClr>
              </a:solidFill>
              <a:latin typeface="Arial" panose="020B0604020202020204" pitchFamily="34" charset="0"/>
              <a:cs typeface="Arial" panose="020B0604020202020204" pitchFamily="34" charset="0"/>
            </a:endParaRPr>
          </a:p>
          <a:p>
            <a:pPr algn="ctr" defTabSz="685783">
              <a:defRPr/>
            </a:pPr>
            <a:endParaRPr lang="hr-HR" sz="1200"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16A39DC6-5CFA-4199-9FA4-5EF7C53E0DC7}"/>
              </a:ext>
            </a:extLst>
          </p:cNvPr>
          <p:cNvGrpSpPr/>
          <p:nvPr/>
        </p:nvGrpSpPr>
        <p:grpSpPr>
          <a:xfrm rot="17519230">
            <a:off x="478951" y="1420603"/>
            <a:ext cx="340659" cy="340659"/>
            <a:chOff x="3609787" y="1688350"/>
            <a:chExt cx="340659" cy="340659"/>
          </a:xfrm>
        </p:grpSpPr>
        <p:sp>
          <p:nvSpPr>
            <p:cNvPr id="8" name="Block Arc 7">
              <a:extLst>
                <a:ext uri="{FF2B5EF4-FFF2-40B4-BE49-F238E27FC236}">
                  <a16:creationId xmlns:a16="http://schemas.microsoft.com/office/drawing/2014/main" id="{38AA7311-8C4C-48E1-BCE4-E3E2478CA388}"/>
                </a:ext>
              </a:extLst>
            </p:cNvPr>
            <p:cNvSpPr/>
            <p:nvPr/>
          </p:nvSpPr>
          <p:spPr>
            <a:xfrm>
              <a:off x="3609787" y="1688350"/>
              <a:ext cx="340659" cy="340659"/>
            </a:xfrm>
            <a:prstGeom prst="blockArc">
              <a:avLst>
                <a:gd name="adj1" fmla="val 14967242"/>
                <a:gd name="adj2" fmla="val 20443918"/>
                <a:gd name="adj3" fmla="val 26792"/>
              </a:avLst>
            </a:prstGeom>
            <a:solidFill>
              <a:srgbClr val="F9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Oval 8">
              <a:extLst>
                <a:ext uri="{FF2B5EF4-FFF2-40B4-BE49-F238E27FC236}">
                  <a16:creationId xmlns:a16="http://schemas.microsoft.com/office/drawing/2014/main" id="{686D9A0B-FB11-41D5-B35D-B812470BF8BD}"/>
                </a:ext>
              </a:extLst>
            </p:cNvPr>
            <p:cNvSpPr/>
            <p:nvPr/>
          </p:nvSpPr>
          <p:spPr>
            <a:xfrm>
              <a:off x="3645930" y="1775011"/>
              <a:ext cx="214871" cy="216000"/>
            </a:xfrm>
            <a:prstGeom prst="ellipse">
              <a:avLst/>
            </a:prstGeom>
            <a:solidFill>
              <a:srgbClr val="F9A61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11">
            <a:extLst>
              <a:ext uri="{FF2B5EF4-FFF2-40B4-BE49-F238E27FC236}">
                <a16:creationId xmlns:a16="http://schemas.microsoft.com/office/drawing/2014/main" id="{B2F424E9-D533-436B-983A-D5A60F43BC76}"/>
              </a:ext>
            </a:extLst>
          </p:cNvPr>
          <p:cNvSpPr/>
          <p:nvPr/>
        </p:nvSpPr>
        <p:spPr>
          <a:xfrm>
            <a:off x="2484167" y="1369219"/>
            <a:ext cx="1992600" cy="326350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defTabSz="685783">
              <a:buClr>
                <a:srgbClr val="DA314E"/>
              </a:buClr>
              <a:buFont typeface="Wingdings" panose="05000000000000000000" pitchFamily="2" charset="2"/>
              <a:buChar char="§"/>
              <a:defRPr/>
            </a:pPr>
            <a:r>
              <a:rPr lang="en-GB" sz="1200" dirty="0">
                <a:solidFill>
                  <a:schemeClr val="tx1">
                    <a:lumMod val="75000"/>
                    <a:lumOff val="25000"/>
                  </a:schemeClr>
                </a:solidFill>
                <a:latin typeface="Arial" panose="020B0604020202020204" pitchFamily="34" charset="0"/>
                <a:cs typeface="Arial" panose="020B0604020202020204" pitchFamily="34" charset="0"/>
              </a:rPr>
              <a:t>Promote open science</a:t>
            </a:r>
            <a:r>
              <a:rPr lang="hr-HR" sz="1200" dirty="0">
                <a:solidFill>
                  <a:schemeClr val="tx1">
                    <a:lumMod val="75000"/>
                    <a:lumOff val="25000"/>
                  </a:schemeClr>
                </a:solidFill>
                <a:latin typeface="Arial" panose="020B0604020202020204" pitchFamily="34" charset="0"/>
                <a:cs typeface="Arial" panose="020B0604020202020204" pitchFamily="34" charset="0"/>
              </a:rPr>
              <a:t>,</a:t>
            </a:r>
          </a:p>
          <a:p>
            <a:pPr marL="171450" indent="-171450" defTabSz="685783">
              <a:buClr>
                <a:srgbClr val="DA314E"/>
              </a:buClr>
              <a:buFont typeface="Wingdings" panose="05000000000000000000" pitchFamily="2" charset="2"/>
              <a:buChar char="§"/>
              <a:defRPr/>
            </a:pPr>
            <a:r>
              <a:rPr lang="en-GB" sz="1200" dirty="0">
                <a:solidFill>
                  <a:schemeClr val="tx1">
                    <a:lumMod val="75000"/>
                    <a:lumOff val="25000"/>
                  </a:schemeClr>
                </a:solidFill>
                <a:latin typeface="Arial" panose="020B0604020202020204" pitchFamily="34" charset="0"/>
                <a:cs typeface="Arial" panose="020B0604020202020204" pitchFamily="34" charset="0"/>
              </a:rPr>
              <a:t>Provide information reliability</a:t>
            </a:r>
            <a:r>
              <a:rPr lang="hr-HR" sz="1200" dirty="0">
                <a:solidFill>
                  <a:schemeClr val="tx1">
                    <a:lumMod val="75000"/>
                    <a:lumOff val="25000"/>
                  </a:schemeClr>
                </a:solidFill>
                <a:latin typeface="Arial" panose="020B0604020202020204" pitchFamily="34" charset="0"/>
                <a:cs typeface="Arial" panose="020B0604020202020204" pitchFamily="34" charset="0"/>
              </a:rPr>
              <a:t>,</a:t>
            </a:r>
          </a:p>
          <a:p>
            <a:pPr marL="171450" indent="-171450" defTabSz="685783">
              <a:buClr>
                <a:srgbClr val="DA314E"/>
              </a:buClr>
              <a:buFont typeface="Wingdings" panose="05000000000000000000" pitchFamily="2" charset="2"/>
              <a:buChar char="§"/>
              <a:defRPr/>
            </a:pPr>
            <a:r>
              <a:rPr lang="en-GB" sz="1200" dirty="0">
                <a:solidFill>
                  <a:schemeClr val="tx1">
                    <a:lumMod val="75000"/>
                    <a:lumOff val="25000"/>
                  </a:schemeClr>
                </a:solidFill>
                <a:latin typeface="Arial" panose="020B0604020202020204" pitchFamily="34" charset="0"/>
                <a:cs typeface="Arial" panose="020B0604020202020204" pitchFamily="34" charset="0"/>
              </a:rPr>
              <a:t>Ensures openness and interoperability</a:t>
            </a:r>
            <a:r>
              <a:rPr lang="hr-HR" sz="1200" dirty="0">
                <a:solidFill>
                  <a:schemeClr val="tx1">
                    <a:lumMod val="75000"/>
                    <a:lumOff val="25000"/>
                  </a:schemeClr>
                </a:solidFill>
                <a:latin typeface="Arial" panose="020B0604020202020204" pitchFamily="34" charset="0"/>
                <a:cs typeface="Arial" panose="020B0604020202020204" pitchFamily="34" charset="0"/>
              </a:rPr>
              <a:t>,</a:t>
            </a:r>
          </a:p>
          <a:p>
            <a:pPr marL="171450" indent="-171450" defTabSz="685783">
              <a:buClr>
                <a:srgbClr val="DA314E"/>
              </a:buClr>
              <a:buFont typeface="Wingdings" panose="05000000000000000000" pitchFamily="2" charset="2"/>
              <a:buChar char="§"/>
              <a:defRPr/>
            </a:pPr>
            <a:r>
              <a:rPr lang="en-GB" sz="1200" dirty="0">
                <a:solidFill>
                  <a:schemeClr val="tx1">
                    <a:lumMod val="75000"/>
                    <a:lumOff val="25000"/>
                  </a:schemeClr>
                </a:solidFill>
                <a:latin typeface="Arial" panose="020B0604020202020204" pitchFamily="34" charset="0"/>
                <a:cs typeface="Arial" panose="020B0604020202020204" pitchFamily="34" charset="0"/>
              </a:rPr>
              <a:t>Support decision making</a:t>
            </a:r>
            <a:r>
              <a:rPr lang="hr-HR" sz="1200" dirty="0">
                <a:solidFill>
                  <a:schemeClr val="tx1">
                    <a:lumMod val="75000"/>
                    <a:lumOff val="25000"/>
                  </a:schemeClr>
                </a:solidFill>
                <a:latin typeface="Arial" panose="020B0604020202020204" pitchFamily="34" charset="0"/>
                <a:cs typeface="Arial" panose="020B0604020202020204" pitchFamily="34" charset="0"/>
              </a:rPr>
              <a:t>.</a:t>
            </a:r>
          </a:p>
          <a:p>
            <a:pPr defTabSz="685783">
              <a:buClr>
                <a:srgbClr val="DA314E"/>
              </a:buClr>
              <a:defRPr/>
            </a:pPr>
            <a:endParaRPr lang="hr-HR" sz="1200" dirty="0">
              <a:solidFill>
                <a:schemeClr val="tx1">
                  <a:lumMod val="75000"/>
                  <a:lumOff val="25000"/>
                </a:schemeClr>
              </a:solidFill>
              <a:latin typeface="Arial" panose="020B0604020202020204" pitchFamily="34" charset="0"/>
              <a:cs typeface="Arial" panose="020B0604020202020204" pitchFamily="34" charset="0"/>
            </a:endParaRPr>
          </a:p>
          <a:p>
            <a:pPr marL="171450" indent="-171450" defTabSz="685783">
              <a:buClr>
                <a:srgbClr val="DA314E"/>
              </a:buClr>
              <a:buFont typeface="Wingdings" panose="05000000000000000000" pitchFamily="2" charset="2"/>
              <a:buChar char="§"/>
              <a:defRPr/>
            </a:pPr>
            <a:r>
              <a:rPr lang="hr-HR" sz="1200" dirty="0">
                <a:solidFill>
                  <a:schemeClr val="tx1">
                    <a:lumMod val="75000"/>
                    <a:lumOff val="25000"/>
                  </a:schemeClr>
                </a:solidFill>
                <a:latin typeface="Arial" panose="020B0604020202020204" pitchFamily="34" charset="0"/>
                <a:cs typeface="Arial" panose="020B0604020202020204" pitchFamily="34" charset="0"/>
                <a:hlinkClick r:id="rId2"/>
              </a:rPr>
              <a:t>www.croris.hr</a:t>
            </a:r>
            <a:r>
              <a:rPr lang="hr-HR" sz="1200" dirty="0">
                <a:solidFill>
                  <a:schemeClr val="tx1">
                    <a:lumMod val="75000"/>
                    <a:lumOff val="25000"/>
                  </a:schemeClr>
                </a:solidFill>
                <a:latin typeface="Arial" panose="020B0604020202020204" pitchFamily="34" charset="0"/>
                <a:cs typeface="Arial" panose="020B0604020202020204" pitchFamily="34" charset="0"/>
              </a:rPr>
              <a:t> </a:t>
            </a:r>
          </a:p>
          <a:p>
            <a:pPr marL="171450" indent="-171450" defTabSz="685783">
              <a:buClr>
                <a:srgbClr val="DA314E"/>
              </a:buClr>
              <a:buFont typeface="Wingdings" panose="05000000000000000000" pitchFamily="2" charset="2"/>
              <a:buChar char="§"/>
              <a:defRPr/>
            </a:pPr>
            <a:endParaRPr lang="hr-HR" sz="1200" dirty="0">
              <a:solidFill>
                <a:schemeClr val="tx1">
                  <a:lumMod val="75000"/>
                  <a:lumOff val="25000"/>
                </a:schemeClr>
              </a:solidFill>
              <a:latin typeface="Arial" panose="020B0604020202020204" pitchFamily="34" charset="0"/>
              <a:cs typeface="Arial" panose="020B0604020202020204" pitchFamily="34" charset="0"/>
            </a:endParaRPr>
          </a:p>
          <a:p>
            <a:pPr marL="171450" indent="-171450" defTabSz="685783">
              <a:buClr>
                <a:srgbClr val="DA314E"/>
              </a:buClr>
              <a:buFont typeface="Wingdings" panose="05000000000000000000" pitchFamily="2" charset="2"/>
              <a:buChar char="§"/>
              <a:defRPr/>
            </a:pPr>
            <a:endParaRPr lang="hr-HR" sz="1200" dirty="0">
              <a:solidFill>
                <a:schemeClr val="tx1">
                  <a:lumMod val="75000"/>
                  <a:lumOff val="25000"/>
                </a:schemeClr>
              </a:solidFill>
              <a:latin typeface="Arial" panose="020B0604020202020204" pitchFamily="34" charset="0"/>
              <a:cs typeface="Arial" panose="020B0604020202020204" pitchFamily="34" charset="0"/>
            </a:endParaRPr>
          </a:p>
          <a:p>
            <a:pPr marL="171450" indent="-171450" defTabSz="685783">
              <a:buClr>
                <a:srgbClr val="DA314E"/>
              </a:buClr>
              <a:buFont typeface="Wingdings" panose="05000000000000000000" pitchFamily="2" charset="2"/>
              <a:buChar char="§"/>
              <a:defRPr/>
            </a:pPr>
            <a:endParaRPr lang="hr-HR" sz="1200" dirty="0">
              <a:solidFill>
                <a:schemeClr val="tx1">
                  <a:lumMod val="75000"/>
                  <a:lumOff val="25000"/>
                </a:schemeClr>
              </a:solidFill>
              <a:latin typeface="Arial" panose="020B0604020202020204" pitchFamily="34" charset="0"/>
              <a:cs typeface="Arial" panose="020B0604020202020204" pitchFamily="34" charset="0"/>
            </a:endParaRPr>
          </a:p>
          <a:p>
            <a:pPr marL="171450" indent="-171450" defTabSz="685783">
              <a:buClr>
                <a:srgbClr val="DA314E"/>
              </a:buClr>
              <a:buFont typeface="Wingdings" panose="05000000000000000000" pitchFamily="2" charset="2"/>
              <a:buChar char="§"/>
              <a:defRPr/>
            </a:pPr>
            <a:endParaRPr lang="en-GB" sz="1200"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43A2B803-A526-474A-B52F-B90C87D7BD23}"/>
              </a:ext>
            </a:extLst>
          </p:cNvPr>
          <p:cNvGrpSpPr/>
          <p:nvPr/>
        </p:nvGrpSpPr>
        <p:grpSpPr>
          <a:xfrm rot="17519230">
            <a:off x="2546385" y="1418156"/>
            <a:ext cx="340659" cy="340659"/>
            <a:chOff x="3609787" y="1688350"/>
            <a:chExt cx="340659" cy="340659"/>
          </a:xfrm>
          <a:solidFill>
            <a:srgbClr val="D71634"/>
          </a:solidFill>
        </p:grpSpPr>
        <p:sp>
          <p:nvSpPr>
            <p:cNvPr id="14" name="Block Arc 13">
              <a:extLst>
                <a:ext uri="{FF2B5EF4-FFF2-40B4-BE49-F238E27FC236}">
                  <a16:creationId xmlns:a16="http://schemas.microsoft.com/office/drawing/2014/main" id="{9B4AC370-1BB6-4D53-AE06-5D94EAD65F22}"/>
                </a:ext>
              </a:extLst>
            </p:cNvPr>
            <p:cNvSpPr/>
            <p:nvPr/>
          </p:nvSpPr>
          <p:spPr>
            <a:xfrm>
              <a:off x="3609787" y="1688350"/>
              <a:ext cx="340659" cy="340659"/>
            </a:xfrm>
            <a:prstGeom prst="blockArc">
              <a:avLst>
                <a:gd name="adj1" fmla="val 14947649"/>
                <a:gd name="adj2" fmla="val 20137924"/>
                <a:gd name="adj3" fmla="val 2679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Oval 14">
              <a:extLst>
                <a:ext uri="{FF2B5EF4-FFF2-40B4-BE49-F238E27FC236}">
                  <a16:creationId xmlns:a16="http://schemas.microsoft.com/office/drawing/2014/main" id="{952D42FA-7116-4B94-9F89-E5DF04FA5B3A}"/>
                </a:ext>
              </a:extLst>
            </p:cNvPr>
            <p:cNvSpPr/>
            <p:nvPr/>
          </p:nvSpPr>
          <p:spPr>
            <a:xfrm>
              <a:off x="3643507" y="1771812"/>
              <a:ext cx="216000" cy="216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7" name="Picture 16">
            <a:extLst>
              <a:ext uri="{FF2B5EF4-FFF2-40B4-BE49-F238E27FC236}">
                <a16:creationId xmlns:a16="http://schemas.microsoft.com/office/drawing/2014/main" id="{D8AE433E-1CD9-42A4-9297-E6D2940DB4A0}"/>
              </a:ext>
            </a:extLst>
          </p:cNvPr>
          <p:cNvPicPr>
            <a:picLocks noChangeAspect="1"/>
          </p:cNvPicPr>
          <p:nvPr/>
        </p:nvPicPr>
        <p:blipFill>
          <a:blip r:embed="rId3"/>
          <a:stretch>
            <a:fillRect/>
          </a:stretch>
        </p:blipFill>
        <p:spPr>
          <a:xfrm>
            <a:off x="375958" y="4045513"/>
            <a:ext cx="2143776" cy="592230"/>
          </a:xfrm>
          <a:prstGeom prst="rect">
            <a:avLst/>
          </a:prstGeom>
        </p:spPr>
      </p:pic>
      <p:pic>
        <p:nvPicPr>
          <p:cNvPr id="11" name="Graphic 5">
            <a:extLst>
              <a:ext uri="{FF2B5EF4-FFF2-40B4-BE49-F238E27FC236}">
                <a16:creationId xmlns:a16="http://schemas.microsoft.com/office/drawing/2014/main" id="{48493E4A-97A9-48EF-9D31-89CAFA1813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29492" y="3953299"/>
            <a:ext cx="1701950" cy="510585"/>
          </a:xfrm>
          <a:prstGeom prst="rect">
            <a:avLst/>
          </a:prstGeom>
        </p:spPr>
      </p:pic>
      <p:sp>
        <p:nvSpPr>
          <p:cNvPr id="18" name="Rectangle 17">
            <a:extLst>
              <a:ext uri="{FF2B5EF4-FFF2-40B4-BE49-F238E27FC236}">
                <a16:creationId xmlns:a16="http://schemas.microsoft.com/office/drawing/2014/main" id="{73D2BE61-27D6-4AD4-A4B4-A4BD333C2F2D}"/>
              </a:ext>
            </a:extLst>
          </p:cNvPr>
          <p:cNvSpPr/>
          <p:nvPr/>
        </p:nvSpPr>
        <p:spPr>
          <a:xfrm>
            <a:off x="4554833" y="1366773"/>
            <a:ext cx="1992600" cy="326350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defTabSz="685783">
              <a:buClr>
                <a:srgbClr val="DA314E"/>
              </a:buClr>
              <a:buFont typeface="Wingdings" panose="05000000000000000000" pitchFamily="2" charset="2"/>
              <a:buChar char="§"/>
              <a:defRPr/>
            </a:pPr>
            <a:r>
              <a:rPr lang="en-GB" sz="1200" dirty="0">
                <a:solidFill>
                  <a:schemeClr val="tx1">
                    <a:lumMod val="75000"/>
                    <a:lumOff val="25000"/>
                  </a:schemeClr>
                </a:solidFill>
                <a:latin typeface="Arial" panose="020B0604020202020204" pitchFamily="34" charset="0"/>
                <a:cs typeface="Arial" panose="020B0604020202020204" pitchFamily="34" charset="0"/>
              </a:rPr>
              <a:t>Information and processes about institutions, researches, projects, publications, equipment, patents, services, events and much more</a:t>
            </a:r>
            <a:r>
              <a:rPr lang="hr-HR" sz="1200" dirty="0">
                <a:solidFill>
                  <a:schemeClr val="tx1">
                    <a:lumMod val="75000"/>
                    <a:lumOff val="25000"/>
                  </a:schemeClr>
                </a:solidFill>
                <a:latin typeface="Arial" panose="020B0604020202020204" pitchFamily="34" charset="0"/>
                <a:cs typeface="Arial" panose="020B0604020202020204" pitchFamily="34" charset="0"/>
              </a:rPr>
              <a:t>,</a:t>
            </a:r>
          </a:p>
          <a:p>
            <a:pPr marL="171450" indent="-171450" defTabSz="685783">
              <a:buClr>
                <a:srgbClr val="DA314E"/>
              </a:buClr>
              <a:buFont typeface="Wingdings" panose="05000000000000000000" pitchFamily="2" charset="2"/>
              <a:buChar char="§"/>
              <a:defRPr/>
            </a:pPr>
            <a:r>
              <a:rPr lang="en-GB" sz="1200" dirty="0">
                <a:solidFill>
                  <a:schemeClr val="tx1">
                    <a:lumMod val="75000"/>
                    <a:lumOff val="25000"/>
                  </a:schemeClr>
                </a:solidFill>
                <a:latin typeface="Arial" panose="020B0604020202020204" pitchFamily="34" charset="0"/>
                <a:cs typeface="Arial" panose="020B0604020202020204" pitchFamily="34" charset="0"/>
              </a:rPr>
              <a:t>Integration with many national systems and international platforms, such as ORCID, </a:t>
            </a:r>
            <a:r>
              <a:rPr lang="en-GB" sz="1200" dirty="0" err="1">
                <a:solidFill>
                  <a:schemeClr val="tx1">
                    <a:lumMod val="75000"/>
                    <a:lumOff val="25000"/>
                  </a:schemeClr>
                </a:solidFill>
                <a:latin typeface="Arial" panose="020B0604020202020204" pitchFamily="34" charset="0"/>
                <a:cs typeface="Arial" panose="020B0604020202020204" pitchFamily="34" charset="0"/>
              </a:rPr>
              <a:t>OpenAire</a:t>
            </a:r>
            <a:r>
              <a:rPr lang="en-GB" sz="1200" dirty="0">
                <a:solidFill>
                  <a:schemeClr val="tx1">
                    <a:lumMod val="75000"/>
                    <a:lumOff val="25000"/>
                  </a:schemeClr>
                </a:solidFill>
                <a:latin typeface="Arial" panose="020B0604020202020204" pitchFamily="34" charset="0"/>
                <a:cs typeface="Arial" panose="020B0604020202020204" pitchFamily="34" charset="0"/>
              </a:rPr>
              <a:t>, </a:t>
            </a:r>
            <a:r>
              <a:rPr lang="en-GB" sz="1200" dirty="0" err="1">
                <a:solidFill>
                  <a:schemeClr val="tx1">
                    <a:lumMod val="75000"/>
                    <a:lumOff val="25000"/>
                  </a:schemeClr>
                </a:solidFill>
                <a:latin typeface="Arial" panose="020B0604020202020204" pitchFamily="34" charset="0"/>
                <a:cs typeface="Arial" panose="020B0604020202020204" pitchFamily="34" charset="0"/>
              </a:rPr>
              <a:t>WoS</a:t>
            </a:r>
            <a:r>
              <a:rPr lang="en-GB" sz="1200" dirty="0">
                <a:solidFill>
                  <a:schemeClr val="tx1">
                    <a:lumMod val="75000"/>
                    <a:lumOff val="25000"/>
                  </a:schemeClr>
                </a:solidFill>
                <a:latin typeface="Arial" panose="020B0604020202020204" pitchFamily="34" charset="0"/>
                <a:cs typeface="Arial" panose="020B0604020202020204" pitchFamily="34" charset="0"/>
              </a:rPr>
              <a:t>, Scopus</a:t>
            </a:r>
            <a:r>
              <a:rPr lang="hr-HR" sz="1200" dirty="0">
                <a:solidFill>
                  <a:schemeClr val="tx1">
                    <a:lumMod val="75000"/>
                    <a:lumOff val="25000"/>
                  </a:schemeClr>
                </a:solidFill>
                <a:latin typeface="Arial" panose="020B0604020202020204" pitchFamily="34" charset="0"/>
                <a:cs typeface="Arial" panose="020B0604020202020204" pitchFamily="34" charset="0"/>
              </a:rPr>
              <a:t>.</a:t>
            </a:r>
            <a:endParaRPr lang="en-GB" sz="1200"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C7E0150C-2399-422D-BD1C-BF173C44BAE3}"/>
              </a:ext>
            </a:extLst>
          </p:cNvPr>
          <p:cNvGrpSpPr/>
          <p:nvPr/>
        </p:nvGrpSpPr>
        <p:grpSpPr>
          <a:xfrm rot="17519230">
            <a:off x="4632183" y="1418156"/>
            <a:ext cx="340659" cy="340659"/>
            <a:chOff x="3609787" y="1688350"/>
            <a:chExt cx="340659" cy="340659"/>
          </a:xfrm>
          <a:solidFill>
            <a:srgbClr val="E04858"/>
          </a:solidFill>
        </p:grpSpPr>
        <p:sp>
          <p:nvSpPr>
            <p:cNvPr id="20" name="Block Arc 19">
              <a:extLst>
                <a:ext uri="{FF2B5EF4-FFF2-40B4-BE49-F238E27FC236}">
                  <a16:creationId xmlns:a16="http://schemas.microsoft.com/office/drawing/2014/main" id="{0E347C7D-4D41-40B1-A259-63158A849D0F}"/>
                </a:ext>
              </a:extLst>
            </p:cNvPr>
            <p:cNvSpPr/>
            <p:nvPr/>
          </p:nvSpPr>
          <p:spPr>
            <a:xfrm>
              <a:off x="3609787" y="1688350"/>
              <a:ext cx="340659" cy="340659"/>
            </a:xfrm>
            <a:prstGeom prst="blockArc">
              <a:avLst>
                <a:gd name="adj1" fmla="val 14679476"/>
                <a:gd name="adj2" fmla="val 20123959"/>
                <a:gd name="adj3" fmla="val 288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Oval 20">
              <a:extLst>
                <a:ext uri="{FF2B5EF4-FFF2-40B4-BE49-F238E27FC236}">
                  <a16:creationId xmlns:a16="http://schemas.microsoft.com/office/drawing/2014/main" id="{3F7A27AE-9A81-420B-B3A2-8BFF3D9BE87B}"/>
                </a:ext>
              </a:extLst>
            </p:cNvPr>
            <p:cNvSpPr/>
            <p:nvPr/>
          </p:nvSpPr>
          <p:spPr>
            <a:xfrm>
              <a:off x="3643402" y="1775012"/>
              <a:ext cx="217398" cy="216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Rectangle 22">
            <a:extLst>
              <a:ext uri="{FF2B5EF4-FFF2-40B4-BE49-F238E27FC236}">
                <a16:creationId xmlns:a16="http://schemas.microsoft.com/office/drawing/2014/main" id="{02F484F6-B9BB-476D-851F-0B9B1EA833C4}"/>
              </a:ext>
            </a:extLst>
          </p:cNvPr>
          <p:cNvSpPr/>
          <p:nvPr/>
        </p:nvSpPr>
        <p:spPr>
          <a:xfrm>
            <a:off x="6648998" y="1366773"/>
            <a:ext cx="1992600" cy="326350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defTabSz="685783">
              <a:buClr>
                <a:srgbClr val="DA314E"/>
              </a:buClr>
              <a:buFont typeface="Wingdings" panose="05000000000000000000" pitchFamily="2" charset="2"/>
              <a:buChar char="§"/>
              <a:defRPr/>
            </a:pPr>
            <a:r>
              <a:rPr lang="en-GB" sz="1200" dirty="0">
                <a:solidFill>
                  <a:schemeClr val="tx1">
                    <a:lumMod val="75000"/>
                    <a:lumOff val="25000"/>
                  </a:schemeClr>
                </a:solidFill>
                <a:latin typeface="Arial" panose="020B0604020202020204" pitchFamily="34" charset="0"/>
                <a:cs typeface="Arial" panose="020B0604020202020204" pitchFamily="34" charset="0"/>
              </a:rPr>
              <a:t>Ensuring data accuracy and quality</a:t>
            </a:r>
            <a:r>
              <a:rPr lang="hr-HR" sz="1200" dirty="0">
                <a:solidFill>
                  <a:schemeClr val="tx1">
                    <a:lumMod val="75000"/>
                    <a:lumOff val="25000"/>
                  </a:schemeClr>
                </a:solidFill>
                <a:latin typeface="Arial" panose="020B0604020202020204" pitchFamily="34" charset="0"/>
                <a:cs typeface="Arial" panose="020B0604020202020204" pitchFamily="34" charset="0"/>
              </a:rPr>
              <a:t>,</a:t>
            </a:r>
            <a:r>
              <a:rPr lang="en-GB" sz="1200" dirty="0">
                <a:solidFill>
                  <a:schemeClr val="tx1">
                    <a:lumMod val="75000"/>
                    <a:lumOff val="25000"/>
                  </a:schemeClr>
                </a:solidFill>
                <a:latin typeface="Arial" panose="020B0604020202020204" pitchFamily="34" charset="0"/>
                <a:cs typeface="Arial" panose="020B0604020202020204" pitchFamily="34" charset="0"/>
              </a:rPr>
              <a:t> </a:t>
            </a:r>
            <a:endParaRPr lang="hr-HR" sz="1200" dirty="0">
              <a:solidFill>
                <a:schemeClr val="tx1">
                  <a:lumMod val="75000"/>
                  <a:lumOff val="25000"/>
                </a:schemeClr>
              </a:solidFill>
              <a:latin typeface="Arial" panose="020B0604020202020204" pitchFamily="34" charset="0"/>
              <a:cs typeface="Arial" panose="020B0604020202020204" pitchFamily="34" charset="0"/>
            </a:endParaRPr>
          </a:p>
          <a:p>
            <a:pPr marL="171450" indent="-171450" defTabSz="685783">
              <a:buClr>
                <a:srgbClr val="DA314E"/>
              </a:buClr>
              <a:buFont typeface="Wingdings" panose="05000000000000000000" pitchFamily="2" charset="2"/>
              <a:buChar char="§"/>
              <a:defRPr/>
            </a:pPr>
            <a:r>
              <a:rPr lang="en-GB" sz="1200" dirty="0">
                <a:solidFill>
                  <a:schemeClr val="tx1">
                    <a:lumMod val="75000"/>
                    <a:lumOff val="25000"/>
                  </a:schemeClr>
                </a:solidFill>
                <a:latin typeface="Arial" panose="020B0604020202020204" pitchFamily="34" charset="0"/>
                <a:cs typeface="Arial" panose="020B0604020202020204" pitchFamily="34" charset="0"/>
              </a:rPr>
              <a:t>Data verification</a:t>
            </a:r>
            <a:r>
              <a:rPr lang="hr-HR" sz="1200" dirty="0">
                <a:solidFill>
                  <a:schemeClr val="tx1">
                    <a:lumMod val="75000"/>
                    <a:lumOff val="25000"/>
                  </a:schemeClr>
                </a:solidFill>
                <a:latin typeface="Arial" panose="020B0604020202020204" pitchFamily="34" charset="0"/>
                <a:cs typeface="Arial" panose="020B0604020202020204" pitchFamily="34" charset="0"/>
              </a:rPr>
              <a:t>,</a:t>
            </a:r>
            <a:r>
              <a:rPr lang="en-GB" sz="1200" dirty="0">
                <a:solidFill>
                  <a:schemeClr val="tx1">
                    <a:lumMod val="75000"/>
                    <a:lumOff val="25000"/>
                  </a:schemeClr>
                </a:solidFill>
                <a:latin typeface="Arial" panose="020B0604020202020204" pitchFamily="34" charset="0"/>
                <a:cs typeface="Arial" panose="020B0604020202020204" pitchFamily="34" charset="0"/>
              </a:rPr>
              <a:t> </a:t>
            </a:r>
            <a:endParaRPr lang="hr-HR" sz="1200" dirty="0">
              <a:solidFill>
                <a:schemeClr val="tx1">
                  <a:lumMod val="75000"/>
                  <a:lumOff val="25000"/>
                </a:schemeClr>
              </a:solidFill>
              <a:latin typeface="Arial" panose="020B0604020202020204" pitchFamily="34" charset="0"/>
              <a:cs typeface="Arial" panose="020B0604020202020204" pitchFamily="34" charset="0"/>
            </a:endParaRPr>
          </a:p>
          <a:p>
            <a:pPr marL="171450" indent="-171450" defTabSz="685783">
              <a:buClr>
                <a:srgbClr val="DA314E"/>
              </a:buClr>
              <a:buFont typeface="Wingdings" panose="05000000000000000000" pitchFamily="2" charset="2"/>
              <a:buChar char="§"/>
              <a:defRPr/>
            </a:pPr>
            <a:r>
              <a:rPr lang="en-GB" sz="1200" dirty="0">
                <a:solidFill>
                  <a:schemeClr val="tx1">
                    <a:lumMod val="75000"/>
                    <a:lumOff val="25000"/>
                  </a:schemeClr>
                </a:solidFill>
                <a:latin typeface="Arial" panose="020B0604020202020204" pitchFamily="34" charset="0"/>
                <a:cs typeface="Arial" panose="020B0604020202020204" pitchFamily="34" charset="0"/>
              </a:rPr>
              <a:t>Designated authorities and </a:t>
            </a:r>
            <a:r>
              <a:rPr lang="hr-HR" sz="1200" dirty="0" err="1">
                <a:solidFill>
                  <a:schemeClr val="tx1">
                    <a:lumMod val="75000"/>
                    <a:lumOff val="25000"/>
                  </a:schemeClr>
                </a:solidFill>
                <a:latin typeface="Arial" panose="020B0604020202020204" pitchFamily="34" charset="0"/>
                <a:cs typeface="Arial" panose="020B0604020202020204" pitchFamily="34" charset="0"/>
              </a:rPr>
              <a:t>various</a:t>
            </a:r>
            <a:r>
              <a:rPr lang="en-GB" sz="1200" dirty="0">
                <a:solidFill>
                  <a:schemeClr val="tx1">
                    <a:lumMod val="75000"/>
                    <a:lumOff val="25000"/>
                  </a:schemeClr>
                </a:solidFill>
                <a:latin typeface="Arial" panose="020B0604020202020204" pitchFamily="34" charset="0"/>
                <a:cs typeface="Arial" panose="020B0604020202020204" pitchFamily="34" charset="0"/>
              </a:rPr>
              <a:t> user</a:t>
            </a:r>
            <a:r>
              <a:rPr lang="hr-HR" sz="1200" dirty="0">
                <a:solidFill>
                  <a:schemeClr val="tx1">
                    <a:lumMod val="75000"/>
                    <a:lumOff val="25000"/>
                  </a:schemeClr>
                </a:solidFill>
                <a:latin typeface="Arial" panose="020B0604020202020204" pitchFamily="34" charset="0"/>
                <a:cs typeface="Arial" panose="020B0604020202020204" pitchFamily="34" charset="0"/>
              </a:rPr>
              <a:t>’s</a:t>
            </a:r>
            <a:r>
              <a:rPr lang="en-GB" sz="1200" dirty="0">
                <a:solidFill>
                  <a:schemeClr val="tx1">
                    <a:lumMod val="75000"/>
                    <a:lumOff val="25000"/>
                  </a:schemeClr>
                </a:solidFill>
                <a:latin typeface="Arial" panose="020B0604020202020204" pitchFamily="34" charset="0"/>
                <a:cs typeface="Arial" panose="020B0604020202020204" pitchFamily="34" charset="0"/>
              </a:rPr>
              <a:t> roles</a:t>
            </a:r>
            <a:r>
              <a:rPr lang="hr-HR" sz="1200" dirty="0">
                <a:solidFill>
                  <a:schemeClr val="tx1">
                    <a:lumMod val="75000"/>
                    <a:lumOff val="25000"/>
                  </a:schemeClr>
                </a:solidFill>
                <a:latin typeface="Arial" panose="020B0604020202020204" pitchFamily="34" charset="0"/>
                <a:cs typeface="Arial" panose="020B0604020202020204" pitchFamily="34" charset="0"/>
              </a:rPr>
              <a:t> with </a:t>
            </a:r>
            <a:r>
              <a:rPr lang="hr-HR" sz="1200" dirty="0" err="1">
                <a:solidFill>
                  <a:schemeClr val="tx1">
                    <a:lumMod val="75000"/>
                    <a:lumOff val="25000"/>
                  </a:schemeClr>
                </a:solidFill>
                <a:latin typeface="Arial" panose="020B0604020202020204" pitchFamily="34" charset="0"/>
                <a:cs typeface="Arial" panose="020B0604020202020204" pitchFamily="34" charset="0"/>
              </a:rPr>
              <a:t>responsibilities</a:t>
            </a:r>
            <a:r>
              <a:rPr lang="hr-HR" sz="1200" dirty="0">
                <a:solidFill>
                  <a:schemeClr val="tx1">
                    <a:lumMod val="75000"/>
                    <a:lumOff val="25000"/>
                  </a:schemeClr>
                </a:solidFill>
                <a:latin typeface="Arial" panose="020B0604020202020204" pitchFamily="34" charset="0"/>
                <a:cs typeface="Arial" panose="020B0604020202020204" pitchFamily="34" charset="0"/>
              </a:rPr>
              <a:t>.</a:t>
            </a:r>
          </a:p>
          <a:p>
            <a:pPr marL="171450" indent="-171450" defTabSz="685783">
              <a:buClr>
                <a:srgbClr val="DA314E"/>
              </a:buClr>
              <a:buFont typeface="Wingdings" panose="05000000000000000000" pitchFamily="2" charset="2"/>
              <a:buChar char="§"/>
              <a:defRPr/>
            </a:pPr>
            <a:endParaRPr lang="hr-HR" sz="1200" dirty="0">
              <a:solidFill>
                <a:schemeClr val="tx1">
                  <a:lumMod val="75000"/>
                  <a:lumOff val="25000"/>
                </a:schemeClr>
              </a:solidFill>
              <a:latin typeface="Arial" panose="020B0604020202020204" pitchFamily="34" charset="0"/>
              <a:cs typeface="Arial" panose="020B0604020202020204" pitchFamily="34" charset="0"/>
            </a:endParaRPr>
          </a:p>
          <a:p>
            <a:pPr marL="171450" indent="-171450" defTabSz="685783">
              <a:buClr>
                <a:srgbClr val="DA314E"/>
              </a:buClr>
              <a:buFont typeface="Wingdings" panose="05000000000000000000" pitchFamily="2" charset="2"/>
              <a:buChar char="§"/>
              <a:defRPr/>
            </a:pPr>
            <a:endParaRPr lang="hr-HR" sz="1200" dirty="0">
              <a:solidFill>
                <a:schemeClr val="tx1">
                  <a:lumMod val="75000"/>
                  <a:lumOff val="25000"/>
                </a:schemeClr>
              </a:solidFill>
              <a:latin typeface="Arial" panose="020B0604020202020204" pitchFamily="34" charset="0"/>
              <a:cs typeface="Arial" panose="020B0604020202020204" pitchFamily="34" charset="0"/>
            </a:endParaRPr>
          </a:p>
          <a:p>
            <a:pPr marL="171450" indent="-171450" defTabSz="685783">
              <a:buClr>
                <a:srgbClr val="DA314E"/>
              </a:buClr>
              <a:buFont typeface="Wingdings" panose="05000000000000000000" pitchFamily="2" charset="2"/>
              <a:buChar char="§"/>
              <a:defRPr/>
            </a:pPr>
            <a:endParaRPr lang="hr-HR" sz="1200" dirty="0">
              <a:solidFill>
                <a:schemeClr val="tx1">
                  <a:lumMod val="75000"/>
                  <a:lumOff val="25000"/>
                </a:schemeClr>
              </a:solidFill>
              <a:latin typeface="Arial" panose="020B0604020202020204" pitchFamily="34" charset="0"/>
              <a:cs typeface="Arial" panose="020B0604020202020204" pitchFamily="34" charset="0"/>
            </a:endParaRPr>
          </a:p>
          <a:p>
            <a:pPr marL="171450" indent="-171450" defTabSz="685783">
              <a:buClr>
                <a:srgbClr val="DA314E"/>
              </a:buClr>
              <a:buFont typeface="Wingdings" panose="05000000000000000000" pitchFamily="2" charset="2"/>
              <a:buChar char="§"/>
              <a:defRPr/>
            </a:pPr>
            <a:endParaRPr lang="hr-HR" sz="1200" dirty="0">
              <a:solidFill>
                <a:schemeClr val="tx1">
                  <a:lumMod val="75000"/>
                  <a:lumOff val="25000"/>
                </a:schemeClr>
              </a:solidFill>
              <a:latin typeface="Arial" panose="020B0604020202020204" pitchFamily="34" charset="0"/>
              <a:cs typeface="Arial" panose="020B0604020202020204" pitchFamily="34" charset="0"/>
            </a:endParaRPr>
          </a:p>
          <a:p>
            <a:pPr marL="171450" indent="-171450" defTabSz="685783">
              <a:buClr>
                <a:srgbClr val="DA314E"/>
              </a:buClr>
              <a:buFont typeface="Wingdings" panose="05000000000000000000" pitchFamily="2" charset="2"/>
              <a:buChar char="§"/>
              <a:defRPr/>
            </a:pPr>
            <a:endParaRPr lang="hr-HR" sz="1200" dirty="0">
              <a:solidFill>
                <a:schemeClr val="tx1">
                  <a:lumMod val="75000"/>
                  <a:lumOff val="25000"/>
                </a:schemeClr>
              </a:solidFill>
              <a:latin typeface="Arial" panose="020B0604020202020204" pitchFamily="34" charset="0"/>
              <a:cs typeface="Arial" panose="020B0604020202020204" pitchFamily="34" charset="0"/>
            </a:endParaRPr>
          </a:p>
          <a:p>
            <a:pPr marL="171450" indent="-171450" defTabSz="685783">
              <a:buClr>
                <a:srgbClr val="DA314E"/>
              </a:buClr>
              <a:buFont typeface="Wingdings" panose="05000000000000000000" pitchFamily="2" charset="2"/>
              <a:buChar char="§"/>
              <a:defRPr/>
            </a:pPr>
            <a:endParaRPr lang="en-GB" sz="1200" dirty="0">
              <a:solidFill>
                <a:schemeClr val="tx1">
                  <a:lumMod val="75000"/>
                  <a:lumOff val="25000"/>
                </a:schemeClr>
              </a:solidFill>
              <a:latin typeface="Arial" panose="020B0604020202020204" pitchFamily="34" charset="0"/>
              <a:cs typeface="Arial" panose="020B0604020202020204" pitchFamily="34" charset="0"/>
            </a:endParaRPr>
          </a:p>
          <a:p>
            <a:pPr marL="171450" indent="-171450" defTabSz="685783">
              <a:buClr>
                <a:srgbClr val="DA314E"/>
              </a:buClr>
              <a:buFont typeface="Wingdings" panose="05000000000000000000" pitchFamily="2" charset="2"/>
              <a:buChar char="§"/>
              <a:defRPr/>
            </a:pPr>
            <a:endParaRPr lang="en-GB" sz="1200"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id="{CA2751A7-4C16-41E2-835F-9C2D5C7BDBB8}"/>
              </a:ext>
            </a:extLst>
          </p:cNvPr>
          <p:cNvGrpSpPr/>
          <p:nvPr/>
        </p:nvGrpSpPr>
        <p:grpSpPr>
          <a:xfrm rot="17519230">
            <a:off x="6734416" y="1418156"/>
            <a:ext cx="340659" cy="340659"/>
            <a:chOff x="3609787" y="1688350"/>
            <a:chExt cx="340659" cy="340659"/>
          </a:xfrm>
          <a:solidFill>
            <a:srgbClr val="46C1AD"/>
          </a:solidFill>
        </p:grpSpPr>
        <p:sp>
          <p:nvSpPr>
            <p:cNvPr id="26" name="Block Arc 25">
              <a:extLst>
                <a:ext uri="{FF2B5EF4-FFF2-40B4-BE49-F238E27FC236}">
                  <a16:creationId xmlns:a16="http://schemas.microsoft.com/office/drawing/2014/main" id="{ECF55C0F-F293-4790-8EAB-C22CECEB05ED}"/>
                </a:ext>
              </a:extLst>
            </p:cNvPr>
            <p:cNvSpPr/>
            <p:nvPr/>
          </p:nvSpPr>
          <p:spPr>
            <a:xfrm>
              <a:off x="3609787" y="1688350"/>
              <a:ext cx="340659" cy="340659"/>
            </a:xfrm>
            <a:prstGeom prst="blockArc">
              <a:avLst>
                <a:gd name="adj1" fmla="val 14679476"/>
                <a:gd name="adj2" fmla="val 20123959"/>
                <a:gd name="adj3" fmla="val 288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Oval 26">
              <a:extLst>
                <a:ext uri="{FF2B5EF4-FFF2-40B4-BE49-F238E27FC236}">
                  <a16:creationId xmlns:a16="http://schemas.microsoft.com/office/drawing/2014/main" id="{48C0BE5F-D2B7-4A52-9B44-88203FBC9C65}"/>
                </a:ext>
              </a:extLst>
            </p:cNvPr>
            <p:cNvSpPr/>
            <p:nvPr/>
          </p:nvSpPr>
          <p:spPr>
            <a:xfrm>
              <a:off x="3643958" y="1775011"/>
              <a:ext cx="216843" cy="216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 name="Group 31">
            <a:extLst>
              <a:ext uri="{FF2B5EF4-FFF2-40B4-BE49-F238E27FC236}">
                <a16:creationId xmlns:a16="http://schemas.microsoft.com/office/drawing/2014/main" id="{7A2E07A1-A622-4FF9-BAF7-36DDABC72ECF}"/>
              </a:ext>
            </a:extLst>
          </p:cNvPr>
          <p:cNvGrpSpPr>
            <a:grpSpLocks noChangeAspect="1"/>
          </p:cNvGrpSpPr>
          <p:nvPr/>
        </p:nvGrpSpPr>
        <p:grpSpPr>
          <a:xfrm>
            <a:off x="6675624" y="2862202"/>
            <a:ext cx="2054875" cy="1866829"/>
            <a:chOff x="1312474" y="526257"/>
            <a:chExt cx="2351345" cy="2136168"/>
          </a:xfrm>
        </p:grpSpPr>
        <p:pic>
          <p:nvPicPr>
            <p:cNvPr id="33" name="Picture 4">
              <a:extLst>
                <a:ext uri="{FF2B5EF4-FFF2-40B4-BE49-F238E27FC236}">
                  <a16:creationId xmlns:a16="http://schemas.microsoft.com/office/drawing/2014/main" id="{FDDFBD50-0E1D-4D85-8757-CF445010FC3F}"/>
                </a:ext>
              </a:extLst>
            </p:cNvPr>
            <p:cNvPicPr>
              <a:picLocks noChangeAspect="1"/>
            </p:cNvPicPr>
            <p:nvPr/>
          </p:nvPicPr>
          <p:blipFill>
            <a:blip r:embed="rId6"/>
            <a:stretch>
              <a:fillRect/>
            </a:stretch>
          </p:blipFill>
          <p:spPr>
            <a:xfrm>
              <a:off x="1312474" y="526257"/>
              <a:ext cx="1600038" cy="1259120"/>
            </a:xfrm>
            <a:prstGeom prst="rect">
              <a:avLst/>
            </a:prstGeom>
          </p:spPr>
        </p:pic>
        <p:pic>
          <p:nvPicPr>
            <p:cNvPr id="34" name="Picture 5" descr="A picture containing computer, night sky&#10;&#10;Description automatically generated">
              <a:extLst>
                <a:ext uri="{FF2B5EF4-FFF2-40B4-BE49-F238E27FC236}">
                  <a16:creationId xmlns:a16="http://schemas.microsoft.com/office/drawing/2014/main" id="{66C6E5AF-3CF8-49B9-A18B-DD59F335C2B9}"/>
                </a:ext>
              </a:extLst>
            </p:cNvPr>
            <p:cNvPicPr>
              <a:picLocks noChangeAspect="1"/>
            </p:cNvPicPr>
            <p:nvPr/>
          </p:nvPicPr>
          <p:blipFill>
            <a:blip r:embed="rId7"/>
            <a:stretch>
              <a:fillRect/>
            </a:stretch>
          </p:blipFill>
          <p:spPr>
            <a:xfrm rot="1710919">
              <a:off x="2493315" y="1079211"/>
              <a:ext cx="685371" cy="245458"/>
            </a:xfrm>
            <a:prstGeom prst="rect">
              <a:avLst/>
            </a:prstGeom>
          </p:spPr>
        </p:pic>
        <p:pic>
          <p:nvPicPr>
            <p:cNvPr id="35" name="Picture 6">
              <a:extLst>
                <a:ext uri="{FF2B5EF4-FFF2-40B4-BE49-F238E27FC236}">
                  <a16:creationId xmlns:a16="http://schemas.microsoft.com/office/drawing/2014/main" id="{43D82F0C-8B13-4B96-A429-E7706E595993}"/>
                </a:ext>
              </a:extLst>
            </p:cNvPr>
            <p:cNvPicPr>
              <a:picLocks noChangeAspect="1"/>
            </p:cNvPicPr>
            <p:nvPr/>
          </p:nvPicPr>
          <p:blipFill>
            <a:blip r:embed="rId8"/>
            <a:stretch>
              <a:fillRect/>
            </a:stretch>
          </p:blipFill>
          <p:spPr>
            <a:xfrm>
              <a:off x="2008182" y="1348828"/>
              <a:ext cx="1655637" cy="1313597"/>
            </a:xfrm>
            <a:prstGeom prst="rect">
              <a:avLst/>
            </a:prstGeom>
          </p:spPr>
        </p:pic>
        <p:pic>
          <p:nvPicPr>
            <p:cNvPr id="36" name="Picture 5" descr="A picture containing computer, night sky&#10;&#10;Description automatically generated">
              <a:extLst>
                <a:ext uri="{FF2B5EF4-FFF2-40B4-BE49-F238E27FC236}">
                  <a16:creationId xmlns:a16="http://schemas.microsoft.com/office/drawing/2014/main" id="{6787967E-5CDA-4E7F-8441-CB0824B6661C}"/>
                </a:ext>
              </a:extLst>
            </p:cNvPr>
            <p:cNvPicPr>
              <a:picLocks noChangeAspect="1"/>
            </p:cNvPicPr>
            <p:nvPr/>
          </p:nvPicPr>
          <p:blipFill>
            <a:blip r:embed="rId7"/>
            <a:stretch>
              <a:fillRect/>
            </a:stretch>
          </p:blipFill>
          <p:spPr>
            <a:xfrm rot="14319063" flipH="1">
              <a:off x="1769808" y="1767874"/>
              <a:ext cx="685371" cy="245458"/>
            </a:xfrm>
            <a:prstGeom prst="rect">
              <a:avLst/>
            </a:prstGeom>
          </p:spPr>
        </p:pic>
      </p:grpSp>
      <p:pic>
        <p:nvPicPr>
          <p:cNvPr id="37" name="Picture 36">
            <a:extLst>
              <a:ext uri="{FF2B5EF4-FFF2-40B4-BE49-F238E27FC236}">
                <a16:creationId xmlns:a16="http://schemas.microsoft.com/office/drawing/2014/main" id="{02AC6BE0-06EC-47AE-9E1B-AC9D813CF27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7493" y="3452691"/>
            <a:ext cx="980354" cy="464688"/>
          </a:xfrm>
          <a:prstGeom prst="rect">
            <a:avLst/>
          </a:prstGeom>
        </p:spPr>
      </p:pic>
      <p:pic>
        <p:nvPicPr>
          <p:cNvPr id="39" name="Picture 38">
            <a:extLst>
              <a:ext uri="{FF2B5EF4-FFF2-40B4-BE49-F238E27FC236}">
                <a16:creationId xmlns:a16="http://schemas.microsoft.com/office/drawing/2014/main" id="{AF710D69-B3ED-44FB-AB91-3A36F65378C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7096" y="3742966"/>
            <a:ext cx="681357" cy="357713"/>
          </a:xfrm>
          <a:prstGeom prst="rect">
            <a:avLst/>
          </a:prstGeom>
        </p:spPr>
      </p:pic>
      <p:pic>
        <p:nvPicPr>
          <p:cNvPr id="43" name="Picture 42">
            <a:extLst>
              <a:ext uri="{FF2B5EF4-FFF2-40B4-BE49-F238E27FC236}">
                <a16:creationId xmlns:a16="http://schemas.microsoft.com/office/drawing/2014/main" id="{CB028AF1-05F5-429A-9CBE-0E8CE120CCB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86916" y="3554989"/>
            <a:ext cx="749765" cy="254454"/>
          </a:xfrm>
          <a:prstGeom prst="rect">
            <a:avLst/>
          </a:prstGeom>
        </p:spPr>
      </p:pic>
      <p:sp>
        <p:nvSpPr>
          <p:cNvPr id="31" name="Date Placeholder 3">
            <a:extLst>
              <a:ext uri="{FF2B5EF4-FFF2-40B4-BE49-F238E27FC236}">
                <a16:creationId xmlns:a16="http://schemas.microsoft.com/office/drawing/2014/main" id="{DE6614F8-88AE-447F-9ACA-9FBDF8228C45}"/>
              </a:ext>
            </a:extLst>
          </p:cNvPr>
          <p:cNvSpPr>
            <a:spLocks noGrp="1"/>
          </p:cNvSpPr>
          <p:nvPr>
            <p:ph type="dt" sz="half" idx="10"/>
          </p:nvPr>
        </p:nvSpPr>
        <p:spPr>
          <a:xfrm>
            <a:off x="7562850" y="4767263"/>
            <a:ext cx="1296770" cy="274637"/>
          </a:xfrm>
        </p:spPr>
        <p:txBody>
          <a:bodyPr/>
          <a:lstStyle/>
          <a:p>
            <a:r>
              <a:rPr lang="hr-HR" dirty="0"/>
              <a:t>2</a:t>
            </a:r>
            <a:r>
              <a:rPr lang="hr-HR" baseline="30000" dirty="0"/>
              <a:t>nd</a:t>
            </a:r>
            <a:r>
              <a:rPr lang="hr-HR" dirty="0"/>
              <a:t> </a:t>
            </a:r>
            <a:r>
              <a:rPr lang="hr-HR" dirty="0" err="1"/>
              <a:t>October</a:t>
            </a:r>
            <a:r>
              <a:rPr lang="hr-HR" dirty="0"/>
              <a:t> 2024</a:t>
            </a:r>
          </a:p>
        </p:txBody>
      </p:sp>
      <p:sp>
        <p:nvSpPr>
          <p:cNvPr id="38" name="Footer Placeholder 4">
            <a:extLst>
              <a:ext uri="{FF2B5EF4-FFF2-40B4-BE49-F238E27FC236}">
                <a16:creationId xmlns:a16="http://schemas.microsoft.com/office/drawing/2014/main" id="{9FC270E5-4A0E-47B4-B399-7B846C97DF43}"/>
              </a:ext>
            </a:extLst>
          </p:cNvPr>
          <p:cNvSpPr>
            <a:spLocks noGrp="1"/>
          </p:cNvSpPr>
          <p:nvPr>
            <p:ph type="ftr" sz="quarter" idx="11"/>
          </p:nvPr>
        </p:nvSpPr>
        <p:spPr>
          <a:xfrm>
            <a:off x="2048611" y="4767263"/>
            <a:ext cx="5120051" cy="274637"/>
          </a:xfrm>
        </p:spPr>
        <p:txBody>
          <a:bodyPr/>
          <a:lstStyle/>
          <a:p>
            <a:r>
              <a:rPr lang="hr-HR" dirty="0"/>
              <a:t>EGI2024</a:t>
            </a:r>
          </a:p>
        </p:txBody>
      </p:sp>
    </p:spTree>
    <p:extLst>
      <p:ext uri="{BB962C8B-B14F-4D97-AF65-F5344CB8AC3E}">
        <p14:creationId xmlns:p14="http://schemas.microsoft.com/office/powerpoint/2010/main" val="3255973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DED3DE7D-13BE-4992-AA11-D0F2909871A2}"/>
              </a:ext>
            </a:extLst>
          </p:cNvPr>
          <p:cNvGrpSpPr/>
          <p:nvPr/>
        </p:nvGrpSpPr>
        <p:grpSpPr>
          <a:xfrm>
            <a:off x="5660069" y="1105130"/>
            <a:ext cx="2806442" cy="2872429"/>
            <a:chOff x="5533457" y="1105130"/>
            <a:chExt cx="2806442" cy="2872429"/>
          </a:xfrm>
        </p:grpSpPr>
        <p:grpSp>
          <p:nvGrpSpPr>
            <p:cNvPr id="31" name="Group 30"/>
            <p:cNvGrpSpPr>
              <a:grpSpLocks noChangeAspect="1"/>
            </p:cNvGrpSpPr>
            <p:nvPr/>
          </p:nvGrpSpPr>
          <p:grpSpPr>
            <a:xfrm>
              <a:off x="5533457" y="1105130"/>
              <a:ext cx="2806442" cy="2872429"/>
              <a:chOff x="5260694" y="686475"/>
              <a:chExt cx="3512109" cy="3361908"/>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96327">
                <a:off x="6741279" y="686475"/>
                <a:ext cx="1739987" cy="1633541"/>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4939" y="2891839"/>
                <a:ext cx="1947864" cy="1156544"/>
              </a:xfrm>
              <a:prstGeom prst="rect">
                <a:avLst/>
              </a:prstGeom>
            </p:spPr>
          </p:pic>
          <p:sp>
            <p:nvSpPr>
              <p:cNvPr id="9" name="Rounded Rectangle 8">
                <a:extLst>
                  <a:ext uri="{FF2B5EF4-FFF2-40B4-BE49-F238E27FC236}">
                    <a16:creationId xmlns:a16="http://schemas.microsoft.com/office/drawing/2014/main" id="{1B34BA0D-2546-D64C-98D4-0F255792EDDE}"/>
                  </a:ext>
                </a:extLst>
              </p:cNvPr>
              <p:cNvSpPr/>
              <p:nvPr/>
            </p:nvSpPr>
            <p:spPr>
              <a:xfrm>
                <a:off x="5873752" y="2060131"/>
                <a:ext cx="1737521" cy="236050"/>
              </a:xfrm>
              <a:prstGeom prst="roundRect">
                <a:avLst/>
              </a:prstGeom>
              <a:solidFill>
                <a:srgbClr val="DD5850"/>
              </a:solidFill>
              <a:ln/>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hr-HR" sz="1000" dirty="0" err="1">
                    <a:solidFill>
                      <a:schemeClr val="bg1"/>
                    </a:solidFill>
                    <a:latin typeface="Arial" panose="020B0604020202020204" pitchFamily="34" charset="0"/>
                    <a:cs typeface="Arial" panose="020B0604020202020204" pitchFamily="34" charset="0"/>
                  </a:rPr>
                  <a:t>Publications</a:t>
                </a:r>
                <a:endParaRPr lang="hr-HR" sz="1000" dirty="0">
                  <a:solidFill>
                    <a:schemeClr val="bg1"/>
                  </a:solidFill>
                  <a:latin typeface="Arial" panose="020B0604020202020204" pitchFamily="34" charset="0"/>
                  <a:cs typeface="Arial" panose="020B0604020202020204" pitchFamily="34" charset="0"/>
                </a:endParaRPr>
              </a:p>
            </p:txBody>
          </p:sp>
          <p:sp>
            <p:nvSpPr>
              <p:cNvPr id="10" name="Rounded Rectangle 9">
                <a:extLst>
                  <a:ext uri="{FF2B5EF4-FFF2-40B4-BE49-F238E27FC236}">
                    <a16:creationId xmlns:a16="http://schemas.microsoft.com/office/drawing/2014/main" id="{DC2A0FA1-E849-424B-AD80-30A9C591F584}"/>
                  </a:ext>
                </a:extLst>
              </p:cNvPr>
              <p:cNvSpPr/>
              <p:nvPr/>
            </p:nvSpPr>
            <p:spPr>
              <a:xfrm>
                <a:off x="5260694" y="3341587"/>
                <a:ext cx="1737521" cy="236050"/>
              </a:xfrm>
              <a:prstGeom prst="roundRect">
                <a:avLst/>
              </a:prstGeom>
              <a:solidFill>
                <a:srgbClr val="DD5850"/>
              </a:solidFill>
              <a:ln/>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hr-HR" sz="1000" dirty="0" err="1">
                    <a:solidFill>
                      <a:schemeClr val="bg1"/>
                    </a:solidFill>
                    <a:latin typeface="Arial" panose="020B0604020202020204" pitchFamily="34" charset="0"/>
                    <a:cs typeface="Arial" panose="020B0604020202020204" pitchFamily="34" charset="0"/>
                  </a:rPr>
                  <a:t>Patents</a:t>
                </a:r>
                <a:r>
                  <a:rPr lang="hr-HR" sz="1000" dirty="0">
                    <a:solidFill>
                      <a:schemeClr val="bg1"/>
                    </a:solidFill>
                    <a:latin typeface="Arial" panose="020B0604020202020204" pitchFamily="34" charset="0"/>
                    <a:cs typeface="Arial" panose="020B0604020202020204" pitchFamily="34" charset="0"/>
                  </a:rPr>
                  <a:t> and </a:t>
                </a:r>
                <a:r>
                  <a:rPr lang="hr-HR" sz="1000" dirty="0" err="1">
                    <a:solidFill>
                      <a:schemeClr val="bg1"/>
                    </a:solidFill>
                    <a:latin typeface="Arial" panose="020B0604020202020204" pitchFamily="34" charset="0"/>
                    <a:cs typeface="Arial" panose="020B0604020202020204" pitchFamily="34" charset="0"/>
                  </a:rPr>
                  <a:t>products</a:t>
                </a:r>
                <a:endParaRPr lang="hr-HR" sz="1000" dirty="0">
                  <a:solidFill>
                    <a:schemeClr val="bg1"/>
                  </a:solidFill>
                  <a:latin typeface="Arial" panose="020B0604020202020204" pitchFamily="34" charset="0"/>
                  <a:cs typeface="Arial" panose="020B0604020202020204" pitchFamily="34" charset="0"/>
                </a:endParaRPr>
              </a:p>
            </p:txBody>
          </p:sp>
          <p:sp>
            <p:nvSpPr>
              <p:cNvPr id="12" name="Rounded Rectangle 11">
                <a:extLst>
                  <a:ext uri="{FF2B5EF4-FFF2-40B4-BE49-F238E27FC236}">
                    <a16:creationId xmlns:a16="http://schemas.microsoft.com/office/drawing/2014/main" id="{35011E0E-1E03-404E-9099-34A6BE3A224D}"/>
                  </a:ext>
                </a:extLst>
              </p:cNvPr>
              <p:cNvSpPr/>
              <p:nvPr/>
            </p:nvSpPr>
            <p:spPr>
              <a:xfrm>
                <a:off x="5260695" y="1385221"/>
                <a:ext cx="1737521" cy="236050"/>
              </a:xfrm>
              <a:prstGeom prst="roundRect">
                <a:avLst/>
              </a:prstGeom>
              <a:solidFill>
                <a:srgbClr val="DD5850"/>
              </a:solidFill>
              <a:ln/>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hr-HR" sz="1000" dirty="0" err="1">
                    <a:solidFill>
                      <a:schemeClr val="bg1"/>
                    </a:solidFill>
                    <a:latin typeface="Arial" panose="020B0604020202020204" pitchFamily="34" charset="0"/>
                    <a:cs typeface="Arial" panose="020B0604020202020204" pitchFamily="34" charset="0"/>
                  </a:rPr>
                  <a:t>Journals</a:t>
                </a:r>
                <a:endParaRPr lang="en-GB" sz="1000" dirty="0">
                  <a:solidFill>
                    <a:schemeClr val="bg1"/>
                  </a:solidFill>
                  <a:latin typeface="Arial" panose="020B0604020202020204" pitchFamily="34" charset="0"/>
                  <a:cs typeface="Arial" panose="020B0604020202020204" pitchFamily="34" charset="0"/>
                </a:endParaRPr>
              </a:p>
            </p:txBody>
          </p:sp>
          <p:sp>
            <p:nvSpPr>
              <p:cNvPr id="15" name="Rounded Rectangle 14">
                <a:extLst>
                  <a:ext uri="{FF2B5EF4-FFF2-40B4-BE49-F238E27FC236}">
                    <a16:creationId xmlns:a16="http://schemas.microsoft.com/office/drawing/2014/main" id="{E4980806-C37A-8542-9EA7-EC7E207156DA}"/>
                  </a:ext>
                </a:extLst>
              </p:cNvPr>
              <p:cNvSpPr/>
              <p:nvPr/>
            </p:nvSpPr>
            <p:spPr>
              <a:xfrm>
                <a:off x="5786258" y="2691102"/>
                <a:ext cx="1737521" cy="236050"/>
              </a:xfrm>
              <a:prstGeom prst="roundRect">
                <a:avLst/>
              </a:prstGeom>
              <a:solidFill>
                <a:srgbClr val="DD5850"/>
              </a:solidFill>
              <a:ln/>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hr-HR" sz="1000" dirty="0" err="1">
                    <a:solidFill>
                      <a:schemeClr val="bg1"/>
                    </a:solidFill>
                    <a:latin typeface="Arial" panose="020B0604020202020204" pitchFamily="34" charset="0"/>
                    <a:cs typeface="Arial" panose="020B0604020202020204" pitchFamily="34" charset="0"/>
                  </a:rPr>
                  <a:t>Citations</a:t>
                </a:r>
                <a:endParaRPr lang="en-GB" sz="1000" dirty="0">
                  <a:solidFill>
                    <a:schemeClr val="bg1"/>
                  </a:solidFill>
                  <a:latin typeface="Arial" panose="020B0604020202020204" pitchFamily="34" charset="0"/>
                  <a:cs typeface="Arial" panose="020B0604020202020204" pitchFamily="34" charset="0"/>
                </a:endParaRPr>
              </a:p>
            </p:txBody>
          </p:sp>
        </p:grpSp>
        <p:pic>
          <p:nvPicPr>
            <p:cNvPr id="49" name="Picture 48">
              <a:extLst>
                <a:ext uri="{FF2B5EF4-FFF2-40B4-BE49-F238E27FC236}">
                  <a16:creationId xmlns:a16="http://schemas.microsoft.com/office/drawing/2014/main" id="{226CC7C1-31B2-EE44-8362-04C7A690A7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5768" y="1370076"/>
              <a:ext cx="798386" cy="265760"/>
            </a:xfrm>
            <a:prstGeom prst="rect">
              <a:avLst/>
            </a:prstGeom>
          </p:spPr>
        </p:pic>
      </p:grpSp>
      <p:grpSp>
        <p:nvGrpSpPr>
          <p:cNvPr id="16" name="Group 15">
            <a:extLst>
              <a:ext uri="{FF2B5EF4-FFF2-40B4-BE49-F238E27FC236}">
                <a16:creationId xmlns:a16="http://schemas.microsoft.com/office/drawing/2014/main" id="{C0A45AE2-EE1C-4AC1-AB1C-80D2016D6D2D}"/>
              </a:ext>
            </a:extLst>
          </p:cNvPr>
          <p:cNvGrpSpPr/>
          <p:nvPr/>
        </p:nvGrpSpPr>
        <p:grpSpPr>
          <a:xfrm>
            <a:off x="1363940" y="1002650"/>
            <a:ext cx="2962752" cy="3070479"/>
            <a:chOff x="1195124" y="1002650"/>
            <a:chExt cx="2962752" cy="3070479"/>
          </a:xfrm>
        </p:grpSpPr>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73156" y="1002650"/>
              <a:ext cx="1520652" cy="1013768"/>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38744">
              <a:off x="2156440" y="3239902"/>
              <a:ext cx="1478548" cy="833227"/>
            </a:xfrm>
            <a:prstGeom prst="rect">
              <a:avLst/>
            </a:prstGeom>
            <a:ln>
              <a:noFill/>
            </a:ln>
            <a:effectLst>
              <a:outerShdw blurRad="292100" dist="139700" dir="2700000" algn="tl" rotWithShape="0">
                <a:srgbClr val="333333">
                  <a:alpha val="65000"/>
                </a:srgbClr>
              </a:outerShdw>
            </a:effectLst>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006262">
              <a:off x="1398363" y="2485432"/>
              <a:ext cx="1501256" cy="773751"/>
            </a:xfrm>
            <a:prstGeom prst="rect">
              <a:avLst/>
            </a:prstGeom>
            <a:ln>
              <a:noFill/>
            </a:ln>
            <a:effectLst>
              <a:outerShdw blurRad="292100" dist="139700" dir="2700000" algn="tl" rotWithShape="0">
                <a:srgbClr val="333333">
                  <a:alpha val="65000"/>
                </a:srgbClr>
              </a:outerShdw>
            </a:effectLst>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95124" y="1600777"/>
              <a:ext cx="1333776" cy="1000365"/>
            </a:xfrm>
            <a:prstGeom prst="rect">
              <a:avLst/>
            </a:prstGeom>
          </p:spPr>
        </p:pic>
        <p:sp>
          <p:nvSpPr>
            <p:cNvPr id="8" name="Rounded Rectangle 7">
              <a:extLst>
                <a:ext uri="{FF2B5EF4-FFF2-40B4-BE49-F238E27FC236}">
                  <a16:creationId xmlns:a16="http://schemas.microsoft.com/office/drawing/2014/main" id="{3FC67B74-8357-AB47-AED6-124B1DC2E808}"/>
                </a:ext>
              </a:extLst>
            </p:cNvPr>
            <p:cNvSpPr/>
            <p:nvPr/>
          </p:nvSpPr>
          <p:spPr>
            <a:xfrm>
              <a:off x="2759517" y="1633145"/>
              <a:ext cx="1398359" cy="203127"/>
            </a:xfrm>
            <a:prstGeom prst="roundRect">
              <a:avLst/>
            </a:prstGeom>
            <a:solidFill>
              <a:srgbClr val="DD5850"/>
            </a:solidFill>
            <a:ln/>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hr-HR" sz="1000" dirty="0">
                  <a:solidFill>
                    <a:schemeClr val="bg1"/>
                  </a:solidFill>
                  <a:latin typeface="Arial" panose="020B0604020202020204" pitchFamily="34" charset="0"/>
                  <a:cs typeface="Arial" panose="020B0604020202020204" pitchFamily="34" charset="0"/>
                </a:rPr>
                <a:t>Projects</a:t>
              </a:r>
            </a:p>
          </p:txBody>
        </p:sp>
        <p:sp>
          <p:nvSpPr>
            <p:cNvPr id="11" name="Rounded Rectangle 10">
              <a:extLst>
                <a:ext uri="{FF2B5EF4-FFF2-40B4-BE49-F238E27FC236}">
                  <a16:creationId xmlns:a16="http://schemas.microsoft.com/office/drawing/2014/main" id="{9BE79BD8-684C-6E47-BFD4-2C70719824BF}"/>
                </a:ext>
              </a:extLst>
            </p:cNvPr>
            <p:cNvSpPr/>
            <p:nvPr/>
          </p:nvSpPr>
          <p:spPr>
            <a:xfrm>
              <a:off x="2559610" y="2823223"/>
              <a:ext cx="1443127" cy="228441"/>
            </a:xfrm>
            <a:prstGeom prst="roundRect">
              <a:avLst/>
            </a:prstGeom>
            <a:solidFill>
              <a:srgbClr val="DD5850"/>
            </a:solidFill>
            <a:ln/>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hr-HR" sz="1000" dirty="0" err="1">
                  <a:solidFill>
                    <a:schemeClr val="bg1"/>
                  </a:solidFill>
                  <a:latin typeface="Arial" panose="020B0604020202020204" pitchFamily="34" charset="0"/>
                  <a:cs typeface="Arial" panose="020B0604020202020204" pitchFamily="34" charset="0"/>
                </a:rPr>
                <a:t>Equipment</a:t>
              </a:r>
              <a:r>
                <a:rPr lang="hr-HR" sz="1000" dirty="0">
                  <a:solidFill>
                    <a:schemeClr val="bg1"/>
                  </a:solidFill>
                  <a:latin typeface="Arial" panose="020B0604020202020204" pitchFamily="34" charset="0"/>
                  <a:cs typeface="Arial" panose="020B0604020202020204" pitchFamily="34" charset="0"/>
                </a:rPr>
                <a:t> and </a:t>
              </a:r>
              <a:r>
                <a:rPr lang="hr-HR" sz="1000" dirty="0" err="1">
                  <a:solidFill>
                    <a:schemeClr val="bg1"/>
                  </a:solidFill>
                  <a:latin typeface="Arial" panose="020B0604020202020204" pitchFamily="34" charset="0"/>
                  <a:cs typeface="Arial" panose="020B0604020202020204" pitchFamily="34" charset="0"/>
                </a:rPr>
                <a:t>services</a:t>
              </a:r>
              <a:endParaRPr lang="en-GB" sz="1000" dirty="0">
                <a:solidFill>
                  <a:schemeClr val="bg1"/>
                </a:solidFill>
                <a:latin typeface="Arial" panose="020B0604020202020204" pitchFamily="34" charset="0"/>
                <a:cs typeface="Arial" panose="020B0604020202020204" pitchFamily="34" charset="0"/>
              </a:endParaRPr>
            </a:p>
          </p:txBody>
        </p:sp>
        <p:sp>
          <p:nvSpPr>
            <p:cNvPr id="14" name="Rounded Rectangle 13">
              <a:extLst>
                <a:ext uri="{FF2B5EF4-FFF2-40B4-BE49-F238E27FC236}">
                  <a16:creationId xmlns:a16="http://schemas.microsoft.com/office/drawing/2014/main" id="{4ADDED10-9956-4F45-80F3-78B122464AC3}"/>
                </a:ext>
              </a:extLst>
            </p:cNvPr>
            <p:cNvSpPr/>
            <p:nvPr/>
          </p:nvSpPr>
          <p:spPr>
            <a:xfrm>
              <a:off x="2464366" y="2187432"/>
              <a:ext cx="1398359" cy="211590"/>
            </a:xfrm>
            <a:prstGeom prst="roundRect">
              <a:avLst/>
            </a:prstGeom>
            <a:solidFill>
              <a:srgbClr val="DD5850"/>
            </a:solidFill>
            <a:ln/>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hr-HR" sz="1000" dirty="0" err="1">
                  <a:solidFill>
                    <a:schemeClr val="bg1"/>
                  </a:solidFill>
                  <a:latin typeface="Arial" panose="020B0604020202020204" pitchFamily="34" charset="0"/>
                  <a:cs typeface="Arial" panose="020B0604020202020204" pitchFamily="34" charset="0"/>
                </a:rPr>
                <a:t>Funding</a:t>
              </a:r>
              <a:endParaRPr lang="en-GB" sz="1000" dirty="0">
                <a:solidFill>
                  <a:schemeClr val="bg1"/>
                </a:solidFill>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21685" y="1346354"/>
              <a:ext cx="862600" cy="295163"/>
            </a:xfrm>
            <a:prstGeom prst="rect">
              <a:avLst/>
            </a:prstGeom>
          </p:spPr>
        </p:pic>
      </p:grpSp>
      <p:grpSp>
        <p:nvGrpSpPr>
          <p:cNvPr id="17" name="Group 16">
            <a:extLst>
              <a:ext uri="{FF2B5EF4-FFF2-40B4-BE49-F238E27FC236}">
                <a16:creationId xmlns:a16="http://schemas.microsoft.com/office/drawing/2014/main" id="{9FA53B93-02E2-43FA-841F-4CD1244D9D87}"/>
              </a:ext>
            </a:extLst>
          </p:cNvPr>
          <p:cNvGrpSpPr/>
          <p:nvPr/>
        </p:nvGrpSpPr>
        <p:grpSpPr>
          <a:xfrm>
            <a:off x="4379284" y="1105130"/>
            <a:ext cx="1479370" cy="2123978"/>
            <a:chOff x="4175298" y="1105130"/>
            <a:chExt cx="1479370" cy="2123978"/>
          </a:xfrm>
        </p:grpSpPr>
        <p:grpSp>
          <p:nvGrpSpPr>
            <p:cNvPr id="32" name="Group 31"/>
            <p:cNvGrpSpPr/>
            <p:nvPr/>
          </p:nvGrpSpPr>
          <p:grpSpPr>
            <a:xfrm>
              <a:off x="4175298" y="2197294"/>
              <a:ext cx="1479370" cy="1031814"/>
              <a:chOff x="3380927" y="1974524"/>
              <a:chExt cx="1737521" cy="1226081"/>
            </a:xfrm>
          </p:grpSpPr>
          <p:sp>
            <p:nvSpPr>
              <p:cNvPr id="4" name="Rounded Rectangle 3">
                <a:extLst>
                  <a:ext uri="{FF2B5EF4-FFF2-40B4-BE49-F238E27FC236}">
                    <a16:creationId xmlns:a16="http://schemas.microsoft.com/office/drawing/2014/main" id="{D47D248E-72D6-404C-AF2E-7E729EB5BA38}"/>
                  </a:ext>
                </a:extLst>
              </p:cNvPr>
              <p:cNvSpPr/>
              <p:nvPr/>
            </p:nvSpPr>
            <p:spPr>
              <a:xfrm>
                <a:off x="3380927" y="1974524"/>
                <a:ext cx="1737521" cy="236050"/>
              </a:xfrm>
              <a:prstGeom prst="roundRect">
                <a:avLst/>
              </a:prstGeom>
              <a:solidFill>
                <a:srgbClr val="DD5850"/>
              </a:solidFill>
              <a:ln/>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hr-HR" sz="1000" dirty="0">
                    <a:solidFill>
                      <a:schemeClr val="bg1"/>
                    </a:solidFill>
                    <a:latin typeface="Arial" panose="020B0604020202020204" pitchFamily="34" charset="0"/>
                    <a:cs typeface="Arial" panose="020B0604020202020204" pitchFamily="34" charset="0"/>
                  </a:rPr>
                  <a:t>Researchers</a:t>
                </a:r>
              </a:p>
            </p:txBody>
          </p:sp>
          <p:sp>
            <p:nvSpPr>
              <p:cNvPr id="5" name="Rounded Rectangle 4">
                <a:extLst>
                  <a:ext uri="{FF2B5EF4-FFF2-40B4-BE49-F238E27FC236}">
                    <a16:creationId xmlns:a16="http://schemas.microsoft.com/office/drawing/2014/main" id="{1EF98FEA-AAFF-5E42-A357-1CE49BA63334}"/>
                  </a:ext>
                </a:extLst>
              </p:cNvPr>
              <p:cNvSpPr/>
              <p:nvPr/>
            </p:nvSpPr>
            <p:spPr>
              <a:xfrm>
                <a:off x="3380927" y="2296181"/>
                <a:ext cx="1737521" cy="236050"/>
              </a:xfrm>
              <a:prstGeom prst="roundRect">
                <a:avLst/>
              </a:prstGeom>
              <a:solidFill>
                <a:srgbClr val="DD5850"/>
              </a:solidFill>
              <a:ln/>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hr-HR" sz="1000" dirty="0" err="1">
                    <a:solidFill>
                      <a:schemeClr val="bg1"/>
                    </a:solidFill>
                    <a:latin typeface="Arial" panose="020B0604020202020204" pitchFamily="34" charset="0"/>
                    <a:cs typeface="Arial" panose="020B0604020202020204" pitchFamily="34" charset="0"/>
                  </a:rPr>
                  <a:t>Scientific</a:t>
                </a:r>
                <a:r>
                  <a:rPr lang="hr-HR" sz="1000" dirty="0">
                    <a:solidFill>
                      <a:schemeClr val="bg1"/>
                    </a:solidFill>
                    <a:latin typeface="Arial" panose="020B0604020202020204" pitchFamily="34" charset="0"/>
                    <a:cs typeface="Arial" panose="020B0604020202020204" pitchFamily="34" charset="0"/>
                  </a:rPr>
                  <a:t> institutions</a:t>
                </a:r>
                <a:endParaRPr lang="en-GB" sz="1000" dirty="0">
                  <a:solidFill>
                    <a:schemeClr val="bg1"/>
                  </a:solidFill>
                  <a:latin typeface="Arial" panose="020B0604020202020204" pitchFamily="34" charset="0"/>
                  <a:cs typeface="Arial" panose="020B0604020202020204" pitchFamily="34" charset="0"/>
                </a:endParaRPr>
              </a:p>
            </p:txBody>
          </p:sp>
          <p:sp>
            <p:nvSpPr>
              <p:cNvPr id="6" name="Rounded Rectangle 5">
                <a:extLst>
                  <a:ext uri="{FF2B5EF4-FFF2-40B4-BE49-F238E27FC236}">
                    <a16:creationId xmlns:a16="http://schemas.microsoft.com/office/drawing/2014/main" id="{F37B6D60-955A-8A41-8137-F34D7CD07F45}"/>
                  </a:ext>
                </a:extLst>
              </p:cNvPr>
              <p:cNvSpPr/>
              <p:nvPr/>
            </p:nvSpPr>
            <p:spPr>
              <a:xfrm>
                <a:off x="3380927" y="2627704"/>
                <a:ext cx="1737521" cy="236050"/>
              </a:xfrm>
              <a:prstGeom prst="roundRect">
                <a:avLst/>
              </a:prstGeom>
              <a:solidFill>
                <a:srgbClr val="DD5850"/>
              </a:solidFill>
              <a:ln/>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hr-HR" sz="1000" dirty="0">
                    <a:solidFill>
                      <a:schemeClr val="bg1"/>
                    </a:solidFill>
                    <a:latin typeface="Arial" panose="020B0604020202020204" pitchFamily="34" charset="0"/>
                    <a:cs typeface="Arial" panose="020B0604020202020204" pitchFamily="34" charset="0"/>
                  </a:rPr>
                  <a:t>HE Institutions</a:t>
                </a:r>
              </a:p>
            </p:txBody>
          </p:sp>
          <p:sp>
            <p:nvSpPr>
              <p:cNvPr id="7" name="Rounded Rectangle 6">
                <a:extLst>
                  <a:ext uri="{FF2B5EF4-FFF2-40B4-BE49-F238E27FC236}">
                    <a16:creationId xmlns:a16="http://schemas.microsoft.com/office/drawing/2014/main" id="{7C0D7FE1-349F-974E-8CF3-5C038F9F9053}"/>
                  </a:ext>
                </a:extLst>
              </p:cNvPr>
              <p:cNvSpPr/>
              <p:nvPr/>
            </p:nvSpPr>
            <p:spPr>
              <a:xfrm>
                <a:off x="3380927" y="2948584"/>
                <a:ext cx="1737521" cy="252021"/>
              </a:xfrm>
              <a:prstGeom prst="roundRect">
                <a:avLst/>
              </a:prstGeom>
              <a:solidFill>
                <a:srgbClr val="DD5850"/>
              </a:solidFill>
              <a:ln/>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hr-HR" sz="1000" dirty="0" err="1">
                    <a:solidFill>
                      <a:schemeClr val="bg1"/>
                    </a:solidFill>
                    <a:latin typeface="Arial" panose="020B0604020202020204" pitchFamily="34" charset="0"/>
                    <a:cs typeface="Arial" panose="020B0604020202020204" pitchFamily="34" charset="0"/>
                  </a:rPr>
                  <a:t>Scientific</a:t>
                </a:r>
                <a:r>
                  <a:rPr lang="hr-HR" sz="1000" dirty="0">
                    <a:solidFill>
                      <a:schemeClr val="bg1"/>
                    </a:solidFill>
                    <a:latin typeface="Arial" panose="020B0604020202020204" pitchFamily="34" charset="0"/>
                    <a:cs typeface="Arial" panose="020B0604020202020204" pitchFamily="34" charset="0"/>
                  </a:rPr>
                  <a:t> </a:t>
                </a:r>
                <a:r>
                  <a:rPr lang="hr-HR" sz="1000" dirty="0" err="1">
                    <a:solidFill>
                      <a:schemeClr val="bg1"/>
                    </a:solidFill>
                    <a:latin typeface="Arial" panose="020B0604020202020204" pitchFamily="34" charset="0"/>
                    <a:cs typeface="Arial" panose="020B0604020202020204" pitchFamily="34" charset="0"/>
                  </a:rPr>
                  <a:t>disciplines</a:t>
                </a:r>
                <a:endParaRPr lang="en-GB" sz="1000" dirty="0">
                  <a:solidFill>
                    <a:schemeClr val="bg1"/>
                  </a:solidFill>
                  <a:latin typeface="Arial" panose="020B0604020202020204" pitchFamily="34" charset="0"/>
                  <a:cs typeface="Arial" panose="020B0604020202020204" pitchFamily="34" charset="0"/>
                </a:endParaRPr>
              </a:p>
            </p:txBody>
          </p:sp>
        </p:grpSp>
        <p:pic>
          <p:nvPicPr>
            <p:cNvPr id="29" name="Picture 2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32505" y="1105130"/>
              <a:ext cx="1114338" cy="962683"/>
            </a:xfrm>
            <a:prstGeom prst="rect">
              <a:avLst/>
            </a:prstGeom>
            <a:ln>
              <a:noFill/>
            </a:ln>
            <a:effectLst>
              <a:outerShdw blurRad="292100" dist="139700" dir="2700000" algn="tl" rotWithShape="0">
                <a:srgbClr val="333333">
                  <a:alpha val="65000"/>
                </a:srgbClr>
              </a:outerShdw>
            </a:effectLst>
          </p:spPr>
        </p:pic>
      </p:grpSp>
      <p:grpSp>
        <p:nvGrpSpPr>
          <p:cNvPr id="23" name="Group 22">
            <a:extLst>
              <a:ext uri="{FF2B5EF4-FFF2-40B4-BE49-F238E27FC236}">
                <a16:creationId xmlns:a16="http://schemas.microsoft.com/office/drawing/2014/main" id="{C1AA5574-5F9F-486C-A2A1-66E405210EA1}"/>
              </a:ext>
            </a:extLst>
          </p:cNvPr>
          <p:cNvGrpSpPr/>
          <p:nvPr/>
        </p:nvGrpSpPr>
        <p:grpSpPr>
          <a:xfrm>
            <a:off x="3696821" y="3369830"/>
            <a:ext cx="2537959" cy="1045644"/>
            <a:chOff x="3415463" y="3369830"/>
            <a:chExt cx="2537959" cy="1045644"/>
          </a:xfrm>
        </p:grpSpPr>
        <p:sp>
          <p:nvSpPr>
            <p:cNvPr id="13" name="Rounded Rectangle 12">
              <a:extLst>
                <a:ext uri="{FF2B5EF4-FFF2-40B4-BE49-F238E27FC236}">
                  <a16:creationId xmlns:a16="http://schemas.microsoft.com/office/drawing/2014/main" id="{42BC619A-F0EA-0649-AD4E-3F33026C7C40}"/>
                </a:ext>
              </a:extLst>
            </p:cNvPr>
            <p:cNvSpPr/>
            <p:nvPr/>
          </p:nvSpPr>
          <p:spPr>
            <a:xfrm>
              <a:off x="3415463" y="3369830"/>
              <a:ext cx="1367531" cy="198649"/>
            </a:xfrm>
            <a:prstGeom prst="roundRect">
              <a:avLst/>
            </a:prstGeom>
            <a:solidFill>
              <a:srgbClr val="DD5850"/>
            </a:solidFill>
            <a:ln/>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hr-HR" sz="1000" dirty="0" err="1">
                  <a:solidFill>
                    <a:schemeClr val="bg1"/>
                  </a:solidFill>
                  <a:latin typeface="Arial" panose="020B0604020202020204" pitchFamily="34" charset="0"/>
                  <a:cs typeface="Arial" panose="020B0604020202020204" pitchFamily="34" charset="0"/>
                </a:rPr>
                <a:t>Events</a:t>
              </a:r>
              <a:endParaRPr lang="hr-HR" sz="1000" dirty="0">
                <a:solidFill>
                  <a:schemeClr val="bg1"/>
                </a:solidFill>
                <a:latin typeface="Arial" panose="020B0604020202020204" pitchFamily="34" charset="0"/>
                <a:cs typeface="Arial" panose="020B0604020202020204" pitchFamily="34" charset="0"/>
              </a:endParaRPr>
            </a:p>
          </p:txBody>
        </p:sp>
        <p:pic>
          <p:nvPicPr>
            <p:cNvPr id="51" name="Picture 50"/>
            <p:cNvPicPr>
              <a:picLocks noChangeAspect="1"/>
            </p:cNvPicPr>
            <p:nvPr/>
          </p:nvPicPr>
          <p:blipFill>
            <a:blip r:embed="rId12"/>
            <a:stretch>
              <a:fillRect/>
            </a:stretch>
          </p:blipFill>
          <p:spPr>
            <a:xfrm>
              <a:off x="3806868" y="3648847"/>
              <a:ext cx="2146554" cy="766627"/>
            </a:xfrm>
            <a:prstGeom prst="rect">
              <a:avLst/>
            </a:prstGeom>
            <a:ln>
              <a:noFill/>
            </a:ln>
            <a:effectLst>
              <a:outerShdw blurRad="292100" dist="139700" dir="2700000" algn="tl" rotWithShape="0">
                <a:srgbClr val="333333">
                  <a:alpha val="65000"/>
                </a:srgbClr>
              </a:outerShdw>
            </a:effectLst>
          </p:spPr>
        </p:pic>
      </p:grpSp>
      <p:sp>
        <p:nvSpPr>
          <p:cNvPr id="35" name="Title 1">
            <a:extLst>
              <a:ext uri="{FF2B5EF4-FFF2-40B4-BE49-F238E27FC236}">
                <a16:creationId xmlns:a16="http://schemas.microsoft.com/office/drawing/2014/main" id="{0DB604A2-74FC-48A3-A01E-D8A9126E1212}"/>
              </a:ext>
            </a:extLst>
          </p:cNvPr>
          <p:cNvSpPr txBox="1">
            <a:spLocks/>
          </p:cNvSpPr>
          <p:nvPr/>
        </p:nvSpPr>
        <p:spPr>
          <a:xfrm>
            <a:off x="628651" y="203507"/>
            <a:ext cx="7886700" cy="994172"/>
          </a:xfrm>
          <a:prstGeom prst="rect">
            <a:avLst/>
          </a:prstGeom>
        </p:spPr>
        <p:txBody>
          <a:bodyPr/>
          <a:lstStyle>
            <a:lvl1pPr algn="ctr" defTabSz="514337" rtl="0" eaLnBrk="1" latinLnBrk="0" hangingPunct="1">
              <a:lnSpc>
                <a:spcPct val="90000"/>
              </a:lnSpc>
              <a:spcBef>
                <a:spcPct val="0"/>
              </a:spcBef>
              <a:buNone/>
              <a:defRPr sz="2025" b="1" kern="1200">
                <a:solidFill>
                  <a:schemeClr val="tx1">
                    <a:lumMod val="95000"/>
                    <a:lumOff val="5000"/>
                  </a:schemeClr>
                </a:solidFill>
                <a:latin typeface="Arial" panose="020B0604020202020204" pitchFamily="34" charset="0"/>
                <a:ea typeface="+mj-ea"/>
                <a:cs typeface="Arial" panose="020B0604020202020204" pitchFamily="34" charset="0"/>
              </a:defRPr>
            </a:lvl1pPr>
          </a:lstStyle>
          <a:p>
            <a:endParaRPr lang="hr-HR" dirty="0"/>
          </a:p>
          <a:p>
            <a:r>
              <a:rPr lang="en-GB" dirty="0"/>
              <a:t>CroRIS – as Catalogue of HR-OOZ services and resources</a:t>
            </a:r>
          </a:p>
          <a:p>
            <a:endParaRPr lang="en-GB" dirty="0"/>
          </a:p>
        </p:txBody>
      </p:sp>
      <p:cxnSp>
        <p:nvCxnSpPr>
          <p:cNvPr id="30" name="Straight Connector 29">
            <a:extLst>
              <a:ext uri="{FF2B5EF4-FFF2-40B4-BE49-F238E27FC236}">
                <a16:creationId xmlns:a16="http://schemas.microsoft.com/office/drawing/2014/main" id="{94C37E2F-0141-492B-8095-B6B4D4DA6326}"/>
              </a:ext>
            </a:extLst>
          </p:cNvPr>
          <p:cNvCxnSpPr/>
          <p:nvPr/>
        </p:nvCxnSpPr>
        <p:spPr>
          <a:xfrm>
            <a:off x="7487337" y="4733923"/>
            <a:ext cx="0" cy="256088"/>
          </a:xfrm>
          <a:prstGeom prst="line">
            <a:avLst/>
          </a:prstGeom>
        </p:spPr>
        <p:style>
          <a:lnRef idx="1">
            <a:schemeClr val="dk1"/>
          </a:lnRef>
          <a:fillRef idx="0">
            <a:schemeClr val="dk1"/>
          </a:fillRef>
          <a:effectRef idx="0">
            <a:schemeClr val="dk1"/>
          </a:effectRef>
          <a:fontRef idx="minor">
            <a:schemeClr val="tx1"/>
          </a:fontRef>
        </p:style>
      </p:cxnSp>
      <p:sp>
        <p:nvSpPr>
          <p:cNvPr id="39" name="Rounded Rectangle 36">
            <a:extLst>
              <a:ext uri="{FF2B5EF4-FFF2-40B4-BE49-F238E27FC236}">
                <a16:creationId xmlns:a16="http://schemas.microsoft.com/office/drawing/2014/main" id="{3AB4DFC0-FCC4-4DFC-ABFC-8E458142AA82}"/>
              </a:ext>
            </a:extLst>
          </p:cNvPr>
          <p:cNvSpPr/>
          <p:nvPr/>
        </p:nvSpPr>
        <p:spPr>
          <a:xfrm>
            <a:off x="303754" y="1600777"/>
            <a:ext cx="1229642" cy="330407"/>
          </a:xfrm>
          <a:prstGeom prst="homePlate">
            <a:avLst>
              <a:gd name="adj" fmla="val 27016"/>
            </a:avLst>
          </a:prstGeom>
          <a:solidFill>
            <a:schemeClr val="bg1"/>
          </a:solidFill>
          <a:ln>
            <a:solidFill>
              <a:srgbClr val="46C1AD"/>
            </a:solidFill>
          </a:ln>
        </p:spPr>
        <p:style>
          <a:lnRef idx="2">
            <a:schemeClr val="accent3">
              <a:shade val="50000"/>
            </a:schemeClr>
          </a:lnRef>
          <a:fillRef idx="1">
            <a:schemeClr val="accent3"/>
          </a:fillRef>
          <a:effectRef idx="0">
            <a:schemeClr val="accent3"/>
          </a:effectRef>
          <a:fontRef idx="minor">
            <a:schemeClr val="lt1"/>
          </a:fontRef>
        </p:style>
        <p:txBody>
          <a:bodyPr lIns="0" tIns="45720" rIns="0" bIns="45720" rtlCol="0" anchor="ctr"/>
          <a:lstStyle>
            <a:defPPr>
              <a:defRPr lang="sr-Latn-R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r>
              <a:rPr lang="en-GB" sz="1200" dirty="0">
                <a:solidFill>
                  <a:schemeClr val="tx1">
                    <a:lumMod val="75000"/>
                    <a:lumOff val="25000"/>
                  </a:schemeClr>
                </a:solidFill>
              </a:rPr>
              <a:t>RBI “</a:t>
            </a:r>
            <a:r>
              <a:rPr lang="hr-HR" sz="1200" dirty="0">
                <a:solidFill>
                  <a:schemeClr val="tx1">
                    <a:lumMod val="75000"/>
                    <a:lumOff val="25000"/>
                  </a:schemeClr>
                </a:solidFill>
              </a:rPr>
              <a:t>POIROT</a:t>
            </a:r>
            <a:r>
              <a:rPr lang="en-GB" sz="1200" dirty="0">
                <a:solidFill>
                  <a:schemeClr val="tx1">
                    <a:lumMod val="75000"/>
                    <a:lumOff val="25000"/>
                  </a:schemeClr>
                </a:solidFill>
              </a:rPr>
              <a:t>”  </a:t>
            </a:r>
            <a:endParaRPr lang="hr-HR" sz="1200" dirty="0">
              <a:solidFill>
                <a:schemeClr val="tx1">
                  <a:lumMod val="75000"/>
                  <a:lumOff val="25000"/>
                </a:schemeClr>
              </a:solidFill>
              <a:cs typeface="Calibri"/>
            </a:endParaRPr>
          </a:p>
        </p:txBody>
      </p:sp>
      <p:sp>
        <p:nvSpPr>
          <p:cNvPr id="40" name="Rounded Rectangle 36">
            <a:extLst>
              <a:ext uri="{FF2B5EF4-FFF2-40B4-BE49-F238E27FC236}">
                <a16:creationId xmlns:a16="http://schemas.microsoft.com/office/drawing/2014/main" id="{E4818C11-21EB-44C2-AD9A-0A1DDBB00782}"/>
              </a:ext>
            </a:extLst>
          </p:cNvPr>
          <p:cNvSpPr/>
          <p:nvPr/>
        </p:nvSpPr>
        <p:spPr>
          <a:xfrm>
            <a:off x="302984" y="2318289"/>
            <a:ext cx="1229642" cy="284046"/>
          </a:xfrm>
          <a:prstGeom prst="homePlate">
            <a:avLst>
              <a:gd name="adj" fmla="val 27016"/>
            </a:avLst>
          </a:prstGeom>
          <a:solidFill>
            <a:schemeClr val="bg1"/>
          </a:solidFill>
          <a:ln>
            <a:solidFill>
              <a:srgbClr val="46C1AD"/>
            </a:solidFill>
          </a:ln>
        </p:spPr>
        <p:style>
          <a:lnRef idx="2">
            <a:schemeClr val="accent3">
              <a:shade val="50000"/>
            </a:schemeClr>
          </a:lnRef>
          <a:fillRef idx="1">
            <a:schemeClr val="accent3"/>
          </a:fillRef>
          <a:effectRef idx="0">
            <a:schemeClr val="accent3"/>
          </a:effectRef>
          <a:fontRef idx="minor">
            <a:schemeClr val="lt1"/>
          </a:fontRef>
        </p:style>
        <p:txBody>
          <a:bodyPr lIns="0" tIns="45720" rIns="0" bIns="45720" rtlCol="0" anchor="ctr"/>
          <a:lstStyle>
            <a:defPPr>
              <a:defRPr lang="sr-Latn-R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r>
              <a:rPr lang="hr-HR" sz="1200" dirty="0">
                <a:solidFill>
                  <a:schemeClr val="tx1">
                    <a:lumMod val="75000"/>
                    <a:lumOff val="25000"/>
                  </a:schemeClr>
                </a:solidFill>
              </a:rPr>
              <a:t>MSE </a:t>
            </a:r>
            <a:r>
              <a:rPr lang="hr-HR" sz="1200" dirty="0" err="1">
                <a:solidFill>
                  <a:schemeClr val="tx1">
                    <a:lumMod val="75000"/>
                    <a:lumOff val="25000"/>
                  </a:schemeClr>
                </a:solidFill>
              </a:rPr>
              <a:t>Register</a:t>
            </a:r>
            <a:endParaRPr lang="hr-HR" sz="1200" dirty="0">
              <a:solidFill>
                <a:schemeClr val="tx1">
                  <a:lumMod val="75000"/>
                  <a:lumOff val="25000"/>
                </a:schemeClr>
              </a:solidFill>
              <a:cs typeface="Calibri"/>
            </a:endParaRPr>
          </a:p>
        </p:txBody>
      </p:sp>
      <p:sp>
        <p:nvSpPr>
          <p:cNvPr id="41" name="Rounded Rectangle 36">
            <a:extLst>
              <a:ext uri="{FF2B5EF4-FFF2-40B4-BE49-F238E27FC236}">
                <a16:creationId xmlns:a16="http://schemas.microsoft.com/office/drawing/2014/main" id="{4E7B550E-96BB-490E-8D39-606EBC52E8FA}"/>
              </a:ext>
            </a:extLst>
          </p:cNvPr>
          <p:cNvSpPr/>
          <p:nvPr/>
        </p:nvSpPr>
        <p:spPr>
          <a:xfrm>
            <a:off x="304258" y="1968076"/>
            <a:ext cx="1229642" cy="307226"/>
          </a:xfrm>
          <a:prstGeom prst="homePlate">
            <a:avLst>
              <a:gd name="adj" fmla="val 27016"/>
            </a:avLst>
          </a:prstGeom>
          <a:solidFill>
            <a:schemeClr val="bg1"/>
          </a:solidFill>
          <a:ln>
            <a:solidFill>
              <a:srgbClr val="46C1AD"/>
            </a:solidFill>
          </a:ln>
        </p:spPr>
        <p:style>
          <a:lnRef idx="2">
            <a:schemeClr val="accent3">
              <a:shade val="50000"/>
            </a:schemeClr>
          </a:lnRef>
          <a:fillRef idx="1">
            <a:schemeClr val="accent3"/>
          </a:fillRef>
          <a:effectRef idx="0">
            <a:schemeClr val="accent3"/>
          </a:effectRef>
          <a:fontRef idx="minor">
            <a:schemeClr val="lt1"/>
          </a:fontRef>
        </p:style>
        <p:txBody>
          <a:bodyPr lIns="0" tIns="45720" rIns="0" bIns="45720" rtlCol="0" anchor="ctr"/>
          <a:lstStyle>
            <a:defPPr>
              <a:defRPr lang="sr-Latn-R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r>
              <a:rPr lang="hr-HR" sz="1200" dirty="0">
                <a:solidFill>
                  <a:schemeClr val="tx1">
                    <a:lumMod val="75000"/>
                    <a:lumOff val="25000"/>
                  </a:schemeClr>
                </a:solidFill>
              </a:rPr>
              <a:t>MSE </a:t>
            </a:r>
            <a:r>
              <a:rPr lang="hr-HR" sz="1200" dirty="0" err="1">
                <a:solidFill>
                  <a:schemeClr val="tx1">
                    <a:lumMod val="75000"/>
                    <a:lumOff val="25000"/>
                  </a:schemeClr>
                </a:solidFill>
              </a:rPr>
              <a:t>Register</a:t>
            </a:r>
            <a:r>
              <a:rPr lang="hr-HR" sz="1200" dirty="0">
                <a:solidFill>
                  <a:schemeClr val="tx1">
                    <a:lumMod val="75000"/>
                    <a:lumOff val="25000"/>
                  </a:schemeClr>
                </a:solidFill>
              </a:rPr>
              <a:t>  </a:t>
            </a:r>
            <a:endParaRPr lang="hr-HR" sz="1200" dirty="0">
              <a:solidFill>
                <a:schemeClr val="tx1">
                  <a:lumMod val="75000"/>
                  <a:lumOff val="25000"/>
                </a:schemeClr>
              </a:solidFill>
              <a:cs typeface="Calibri"/>
            </a:endParaRPr>
          </a:p>
        </p:txBody>
      </p:sp>
      <p:sp>
        <p:nvSpPr>
          <p:cNvPr id="42" name="Rounded Rectangle 36">
            <a:extLst>
              <a:ext uri="{FF2B5EF4-FFF2-40B4-BE49-F238E27FC236}">
                <a16:creationId xmlns:a16="http://schemas.microsoft.com/office/drawing/2014/main" id="{98A0ABBC-0B0A-42DF-8B2B-CA11E8369E09}"/>
              </a:ext>
            </a:extLst>
          </p:cNvPr>
          <p:cNvSpPr/>
          <p:nvPr/>
        </p:nvSpPr>
        <p:spPr>
          <a:xfrm flipH="1">
            <a:off x="7689758" y="2513022"/>
            <a:ext cx="1300282" cy="307226"/>
          </a:xfrm>
          <a:prstGeom prst="homePlate">
            <a:avLst>
              <a:gd name="adj" fmla="val 27016"/>
            </a:avLst>
          </a:prstGeom>
          <a:solidFill>
            <a:schemeClr val="bg1"/>
          </a:solidFill>
          <a:ln>
            <a:solidFill>
              <a:srgbClr val="F9A61A"/>
            </a:solidFill>
          </a:ln>
        </p:spPr>
        <p:style>
          <a:lnRef idx="2">
            <a:schemeClr val="accent3">
              <a:shade val="50000"/>
            </a:schemeClr>
          </a:lnRef>
          <a:fillRef idx="1">
            <a:schemeClr val="accent3"/>
          </a:fillRef>
          <a:effectRef idx="0">
            <a:schemeClr val="accent3"/>
          </a:effectRef>
          <a:fontRef idx="minor">
            <a:schemeClr val="lt1"/>
          </a:fontRef>
        </p:style>
        <p:txBody>
          <a:bodyPr lIns="0" tIns="45720" rIns="0" bIns="45720" rtlCol="0" anchor="ctr"/>
          <a:lstStyle>
            <a:defPPr>
              <a:defRPr lang="sr-Latn-R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r"/>
            <a:r>
              <a:rPr lang="en-GB" sz="1200" dirty="0">
                <a:solidFill>
                  <a:schemeClr val="tx1">
                    <a:lumMod val="75000"/>
                    <a:lumOff val="25000"/>
                  </a:schemeClr>
                </a:solidFill>
              </a:rPr>
              <a:t>RBI “</a:t>
            </a:r>
            <a:r>
              <a:rPr lang="hr-HR" sz="1200" dirty="0">
                <a:solidFill>
                  <a:schemeClr val="tx1">
                    <a:lumMod val="75000"/>
                    <a:lumOff val="25000"/>
                  </a:schemeClr>
                </a:solidFill>
              </a:rPr>
              <a:t>CROSBI</a:t>
            </a:r>
            <a:r>
              <a:rPr lang="en-GB" sz="1200" dirty="0">
                <a:solidFill>
                  <a:schemeClr val="tx1">
                    <a:lumMod val="75000"/>
                    <a:lumOff val="25000"/>
                  </a:schemeClr>
                </a:solidFill>
              </a:rPr>
              <a:t>”   </a:t>
            </a:r>
            <a:endParaRPr lang="hr-HR" sz="1200" dirty="0">
              <a:solidFill>
                <a:schemeClr val="tx1">
                  <a:lumMod val="75000"/>
                  <a:lumOff val="25000"/>
                </a:schemeClr>
              </a:solidFill>
              <a:cs typeface="Calibri"/>
            </a:endParaRPr>
          </a:p>
        </p:txBody>
      </p:sp>
      <p:sp>
        <p:nvSpPr>
          <p:cNvPr id="43" name="Rounded Rectangle 36">
            <a:extLst>
              <a:ext uri="{FF2B5EF4-FFF2-40B4-BE49-F238E27FC236}">
                <a16:creationId xmlns:a16="http://schemas.microsoft.com/office/drawing/2014/main" id="{B97ACA76-6732-427A-8A2D-80886540251D}"/>
              </a:ext>
            </a:extLst>
          </p:cNvPr>
          <p:cNvSpPr/>
          <p:nvPr/>
        </p:nvSpPr>
        <p:spPr>
          <a:xfrm>
            <a:off x="302984" y="2637547"/>
            <a:ext cx="1230412" cy="307226"/>
          </a:xfrm>
          <a:prstGeom prst="homePlate">
            <a:avLst>
              <a:gd name="adj" fmla="val 27016"/>
            </a:avLst>
          </a:prstGeom>
          <a:solidFill>
            <a:schemeClr val="bg1"/>
          </a:solidFill>
          <a:ln>
            <a:solidFill>
              <a:srgbClr val="46C1AD"/>
            </a:solidFill>
          </a:ln>
        </p:spPr>
        <p:style>
          <a:lnRef idx="2">
            <a:schemeClr val="accent3">
              <a:shade val="50000"/>
            </a:schemeClr>
          </a:lnRef>
          <a:fillRef idx="1">
            <a:schemeClr val="accent3"/>
          </a:fillRef>
          <a:effectRef idx="0">
            <a:schemeClr val="accent3"/>
          </a:effectRef>
          <a:fontRef idx="minor">
            <a:schemeClr val="lt1"/>
          </a:fontRef>
        </p:style>
        <p:txBody>
          <a:bodyPr lIns="0" tIns="45720" rIns="0" bIns="45720" rtlCol="0" anchor="ctr"/>
          <a:lstStyle>
            <a:defPPr>
              <a:defRPr lang="sr-Latn-R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r>
              <a:rPr lang="en-GB" sz="1200" dirty="0">
                <a:solidFill>
                  <a:schemeClr val="tx1">
                    <a:lumMod val="75000"/>
                    <a:lumOff val="25000"/>
                  </a:schemeClr>
                </a:solidFill>
              </a:rPr>
              <a:t>RBI “</a:t>
            </a:r>
            <a:r>
              <a:rPr lang="hr-HR" sz="1200" dirty="0">
                <a:solidFill>
                  <a:schemeClr val="tx1">
                    <a:lumMod val="75000"/>
                    <a:lumOff val="25000"/>
                  </a:schemeClr>
                </a:solidFill>
              </a:rPr>
              <a:t>Šestar</a:t>
            </a:r>
            <a:r>
              <a:rPr lang="en-GB" sz="1200" dirty="0">
                <a:solidFill>
                  <a:schemeClr val="tx1">
                    <a:lumMod val="75000"/>
                    <a:lumOff val="25000"/>
                  </a:schemeClr>
                </a:solidFill>
              </a:rPr>
              <a:t>”     </a:t>
            </a:r>
            <a:endParaRPr lang="hr-HR" sz="1200" dirty="0">
              <a:solidFill>
                <a:schemeClr val="tx1">
                  <a:lumMod val="75000"/>
                  <a:lumOff val="25000"/>
                </a:schemeClr>
              </a:solidFill>
              <a:cs typeface="Calibri"/>
            </a:endParaRPr>
          </a:p>
        </p:txBody>
      </p:sp>
      <p:sp>
        <p:nvSpPr>
          <p:cNvPr id="45" name="Footer Placeholder 4">
            <a:extLst>
              <a:ext uri="{FF2B5EF4-FFF2-40B4-BE49-F238E27FC236}">
                <a16:creationId xmlns:a16="http://schemas.microsoft.com/office/drawing/2014/main" id="{664D5BF2-3AA8-4E67-8C00-0B6A854A9D1E}"/>
              </a:ext>
            </a:extLst>
          </p:cNvPr>
          <p:cNvSpPr>
            <a:spLocks noGrp="1"/>
          </p:cNvSpPr>
          <p:nvPr>
            <p:ph type="ftr" sz="quarter" idx="11"/>
          </p:nvPr>
        </p:nvSpPr>
        <p:spPr>
          <a:xfrm>
            <a:off x="2048611" y="4767263"/>
            <a:ext cx="5120051" cy="274637"/>
          </a:xfrm>
        </p:spPr>
        <p:txBody>
          <a:bodyPr/>
          <a:lstStyle/>
          <a:p>
            <a:r>
              <a:rPr lang="hr-HR" dirty="0"/>
              <a:t>EGI2024</a:t>
            </a:r>
          </a:p>
        </p:txBody>
      </p:sp>
      <p:sp>
        <p:nvSpPr>
          <p:cNvPr id="46" name="Date Placeholder 3">
            <a:extLst>
              <a:ext uri="{FF2B5EF4-FFF2-40B4-BE49-F238E27FC236}">
                <a16:creationId xmlns:a16="http://schemas.microsoft.com/office/drawing/2014/main" id="{0AB1D985-384D-4AB7-9695-C57775ED8E24}"/>
              </a:ext>
            </a:extLst>
          </p:cNvPr>
          <p:cNvSpPr>
            <a:spLocks noGrp="1"/>
          </p:cNvSpPr>
          <p:nvPr>
            <p:ph type="dt" sz="half" idx="10"/>
          </p:nvPr>
        </p:nvSpPr>
        <p:spPr>
          <a:xfrm>
            <a:off x="7562850" y="4767263"/>
            <a:ext cx="1296770" cy="274637"/>
          </a:xfrm>
        </p:spPr>
        <p:txBody>
          <a:bodyPr/>
          <a:lstStyle/>
          <a:p>
            <a:r>
              <a:rPr lang="hr-HR" dirty="0"/>
              <a:t>2</a:t>
            </a:r>
            <a:r>
              <a:rPr lang="hr-HR" baseline="30000" dirty="0"/>
              <a:t>nd</a:t>
            </a:r>
            <a:r>
              <a:rPr lang="hr-HR" dirty="0"/>
              <a:t> </a:t>
            </a:r>
            <a:r>
              <a:rPr lang="hr-HR" dirty="0" err="1"/>
              <a:t>October</a:t>
            </a:r>
            <a:r>
              <a:rPr lang="hr-HR" dirty="0"/>
              <a:t> 2024</a:t>
            </a:r>
          </a:p>
        </p:txBody>
      </p:sp>
    </p:spTree>
    <p:extLst>
      <p:ext uri="{BB962C8B-B14F-4D97-AF65-F5344CB8AC3E}">
        <p14:creationId xmlns:p14="http://schemas.microsoft.com/office/powerpoint/2010/main" val="1547183885"/>
      </p:ext>
    </p:extLst>
  </p:cSld>
  <p:clrMapOvr>
    <a:masterClrMapping/>
  </p:clrMapOvr>
</p:sld>
</file>

<file path=ppt/theme/theme1.xml><?xml version="1.0" encoding="utf-8"?>
<a:theme xmlns:a="http://schemas.openxmlformats.org/drawingml/2006/main" name="Srce - 4x3">
  <a:themeElements>
    <a:clrScheme name="Srce boje">
      <a:dk1>
        <a:srgbClr val="0C0C0C"/>
      </a:dk1>
      <a:lt1>
        <a:srgbClr val="FFFFFF"/>
      </a:lt1>
      <a:dk2>
        <a:srgbClr val="0C0C0C"/>
      </a:dk2>
      <a:lt2>
        <a:srgbClr val="FFFFFF"/>
      </a:lt2>
      <a:accent1>
        <a:srgbClr val="D71635"/>
      </a:accent1>
      <a:accent2>
        <a:srgbClr val="E39717"/>
      </a:accent2>
      <a:accent3>
        <a:srgbClr val="0095DA"/>
      </a:accent3>
      <a:accent4>
        <a:srgbClr val="80C342"/>
      </a:accent4>
      <a:accent5>
        <a:srgbClr val="00AB4E"/>
      </a:accent5>
      <a:accent6>
        <a:srgbClr val="B04C46"/>
      </a:accent6>
      <a:hlink>
        <a:srgbClr val="D71635"/>
      </a:hlink>
      <a:folHlink>
        <a:srgbClr val="D71635"/>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rce_predlozak_4x3_20140902.potx" id="{271BFEB2-BF80-474C-8328-443E9CEEB75F}" vid="{068A2726-5DBF-4082-8E36-290FF330AE25}"/>
    </a:ext>
  </a:extLst>
</a:theme>
</file>

<file path=ppt/theme/theme2.xml><?xml version="1.0" encoding="utf-8"?>
<a:theme xmlns:a="http://schemas.openxmlformats.org/drawingml/2006/main" name="Custom Design">
  <a:themeElements>
    <a:clrScheme name="Srce boje">
      <a:dk1>
        <a:srgbClr val="0C0C0C"/>
      </a:dk1>
      <a:lt1>
        <a:srgbClr val="FFFFFF"/>
      </a:lt1>
      <a:dk2>
        <a:srgbClr val="0C0C0C"/>
      </a:dk2>
      <a:lt2>
        <a:srgbClr val="FFFFFF"/>
      </a:lt2>
      <a:accent1>
        <a:srgbClr val="D71635"/>
      </a:accent1>
      <a:accent2>
        <a:srgbClr val="E39717"/>
      </a:accent2>
      <a:accent3>
        <a:srgbClr val="0095DA"/>
      </a:accent3>
      <a:accent4>
        <a:srgbClr val="80C342"/>
      </a:accent4>
      <a:accent5>
        <a:srgbClr val="00AB4E"/>
      </a:accent5>
      <a:accent6>
        <a:srgbClr val="B04C46"/>
      </a:accent6>
      <a:hlink>
        <a:srgbClr val="D71635"/>
      </a:hlink>
      <a:folHlink>
        <a:srgbClr val="D71635"/>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2226</TotalTime>
  <Words>696</Words>
  <Application>Microsoft Office PowerPoint</Application>
  <PresentationFormat>On-screen Show (16:9)</PresentationFormat>
  <Paragraphs>152</Paragraphs>
  <Slides>10</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Calibri</vt:lpstr>
      <vt:lpstr>Wingdings</vt:lpstr>
      <vt:lpstr>Srce - 4x3</vt:lpstr>
      <vt:lpstr>Custom Design</vt:lpstr>
      <vt:lpstr>SRCE ecosystem for Croatian science community  </vt:lpstr>
      <vt:lpstr>University computing centre - SRCE</vt:lpstr>
      <vt:lpstr>PowerPoint Presentation</vt:lpstr>
      <vt:lpstr>Advanced Computing with „Supek”</vt:lpstr>
      <vt:lpstr>Advanced Cloud Computing with „Vrančić”</vt:lpstr>
      <vt:lpstr>Croatian Competence Centre for HPC (HR HPC CC)</vt:lpstr>
      <vt:lpstr>PowerPoint Presentation</vt:lpstr>
      <vt:lpstr>Croatian Research Information System (CroRIS)</vt:lpstr>
      <vt:lpstr>PowerPoint Presentation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SRCE for Open Science _ DARIAH_2023</dc:title>
  <dc:creator>Sandra Razbornik</dc:creator>
  <cp:lastModifiedBy>SRCE</cp:lastModifiedBy>
  <cp:revision>273</cp:revision>
  <cp:lastPrinted>2014-06-24T07:01:20Z</cp:lastPrinted>
  <dcterms:created xsi:type="dcterms:W3CDTF">2014-09-19T07:16:42Z</dcterms:created>
  <dcterms:modified xsi:type="dcterms:W3CDTF">2024-10-02T11:30:51Z</dcterms:modified>
  <cp:category>SRCE presentation</cp:category>
</cp:coreProperties>
</file>