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301" r:id="rId2"/>
    <p:sldId id="312" r:id="rId3"/>
    <p:sldId id="317" r:id="rId4"/>
    <p:sldId id="320" r:id="rId5"/>
    <p:sldId id="315" r:id="rId6"/>
    <p:sldId id="361" r:id="rId7"/>
    <p:sldId id="313" r:id="rId8"/>
    <p:sldId id="365" r:id="rId9"/>
    <p:sldId id="319" r:id="rId10"/>
    <p:sldId id="321" r:id="rId11"/>
    <p:sldId id="362" r:id="rId12"/>
    <p:sldId id="363" r:id="rId13"/>
    <p:sldId id="364" r:id="rId14"/>
    <p:sldId id="286" r:id="rId15"/>
    <p:sldId id="322" r:id="rId16"/>
  </p:sldIdLst>
  <p:sldSz cx="12192000" cy="6858000"/>
  <p:notesSz cx="7099300" cy="10234613"/>
  <p:embeddedFontLst>
    <p:embeddedFont>
      <p:font typeface="Arial Narrow" panose="020B0606020202030204" pitchFamily="34" charset="0"/>
      <p:regular r:id="rId18"/>
      <p:bold r:id="rId19"/>
      <p:italic r:id="rId20"/>
      <p:boldItalic r:id="rId21"/>
    </p:embeddedFont>
    <p:embeddedFont>
      <p:font typeface="Noto Sans" panose="020B0502040504020204" pitchFamily="34" charset="0"/>
      <p:regular r:id="rId22"/>
      <p:bold r:id="rId23"/>
      <p:italic r:id="rId24"/>
      <p:boldItalic r:id="rId25"/>
    </p:embeddedFont>
    <p:embeddedFont>
      <p:font typeface="Source Sans Pro" panose="020B0503030403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224">
          <p15:clr>
            <a:srgbClr val="A4A3A4"/>
          </p15:clr>
        </p15:guide>
        <p15:guide id="4" pos="2236">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3Eh/8Qn3eCxyz92MDrF2zzRU9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F5D"/>
    <a:srgbClr val="0073AE"/>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69" autoAdjust="0"/>
  </p:normalViewPr>
  <p:slideViewPr>
    <p:cSldViewPr snapToGrid="0">
      <p:cViewPr>
        <p:scale>
          <a:sx n="100" d="100"/>
          <a:sy n="100" d="100"/>
        </p:scale>
        <p:origin x="954"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032" tIns="49502" rIns="99032" bIns="49502"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511731"/>
          </a:xfrm>
          <a:prstGeom prst="rect">
            <a:avLst/>
          </a:prstGeom>
          <a:noFill/>
          <a:ln>
            <a:noFill/>
          </a:ln>
        </p:spPr>
        <p:txBody>
          <a:bodyPr spcFirstLastPara="1" wrap="square" lIns="99032" tIns="49502" rIns="99032" bIns="49502"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1"/>
            <a:ext cx="5679440" cy="4605576"/>
          </a:xfrm>
          <a:prstGeom prst="rect">
            <a:avLst/>
          </a:prstGeom>
          <a:noFill/>
          <a:ln>
            <a:noFill/>
          </a:ln>
        </p:spPr>
        <p:txBody>
          <a:bodyPr spcFirstLastPara="1" wrap="square" lIns="99032" tIns="49502" rIns="99032" bIns="49502"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032" tIns="49502" rIns="99032" bIns="49502"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9721106"/>
            <a:ext cx="3076363" cy="511731"/>
          </a:xfrm>
          <a:prstGeom prst="rect">
            <a:avLst/>
          </a:prstGeom>
          <a:noFill/>
          <a:ln>
            <a:noFill/>
          </a:ln>
        </p:spPr>
        <p:txBody>
          <a:bodyPr spcFirstLastPara="1" wrap="square" lIns="99032" tIns="49502" rIns="99032" bIns="49502" anchor="b" anchorCtr="0">
            <a:noAutofit/>
          </a:bodyPr>
          <a:lstStyle/>
          <a:p>
            <a:pPr algn="r"/>
            <a:fld id="{00000000-1234-1234-1234-123412341234}" type="slidenum">
              <a:rPr lang="pt-PT" sz="1300" smtClean="0">
                <a:solidFill>
                  <a:schemeClr val="dk1"/>
                </a:solidFill>
                <a:latin typeface="Calibri"/>
                <a:ea typeface="Calibri"/>
                <a:cs typeface="Calibri"/>
                <a:sym typeface="Calibri"/>
              </a:rPr>
              <a:pPr algn="r"/>
              <a:t>‹#›</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22510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pt-PT" dirty="0"/>
          </a:p>
        </p:txBody>
      </p:sp>
      <p:sp>
        <p:nvSpPr>
          <p:cNvPr id="4" name="Slide Number Placeholder 3"/>
          <p:cNvSpPr>
            <a:spLocks noGrp="1"/>
          </p:cNvSpPr>
          <p:nvPr>
            <p:ph type="sldNum" sz="quarter" idx="5"/>
          </p:nvPr>
        </p:nvSpPr>
        <p:spPr/>
        <p:txBody>
          <a:bodyPr/>
          <a:lstStyle/>
          <a:p>
            <a:fld id="{B3E37BDE-1E16-4497-8123-4D9E05ECC396}" type="slidenum">
              <a:rPr lang="en-US" smtClean="0"/>
              <a:t>3</a:t>
            </a:fld>
            <a:endParaRPr lang="en-US"/>
          </a:p>
        </p:txBody>
      </p:sp>
    </p:spTree>
    <p:extLst>
      <p:ext uri="{BB962C8B-B14F-4D97-AF65-F5344CB8AC3E}">
        <p14:creationId xmlns:p14="http://schemas.microsoft.com/office/powerpoint/2010/main" val="228918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Arial" panose="020B0604020202020204" pitchFamily="34" charset="0"/>
              </a:rPr>
              <a:t>Objective</a:t>
            </a:r>
            <a:r>
              <a:rPr lang="en-US" sz="1200" b="1" i="0" u="none" strike="noStrike" dirty="0">
                <a:solidFill>
                  <a:srgbClr val="000000"/>
                </a:solidFill>
                <a:effectLst/>
                <a:latin typeface="Arial" panose="020B0604020202020204" pitchFamily="34" charset="0"/>
              </a:rPr>
              <a:t>: </a:t>
            </a:r>
            <a:r>
              <a:rPr lang="en-US" sz="1200" b="0" i="0" u="none" strike="noStrike" dirty="0">
                <a:solidFill>
                  <a:srgbClr val="000000"/>
                </a:solidFill>
                <a:effectLst/>
                <a:latin typeface="Arial" panose="020B0604020202020204" pitchFamily="34" charset="0"/>
              </a:rPr>
              <a:t>This course aims to provide an overview of circulation and water quality forecasts in coastal regions and covers all the relevant topics to support the implementation of coastal forecasts using the </a:t>
            </a:r>
            <a:r>
              <a:rPr lang="en-US" sz="1200" b="0" i="0" u="none" strike="noStrike" dirty="0" err="1">
                <a:solidFill>
                  <a:srgbClr val="000000"/>
                </a:solidFill>
                <a:effectLst/>
                <a:latin typeface="Arial" panose="020B0604020202020204" pitchFamily="34" charset="0"/>
              </a:rPr>
              <a:t>OPENCoastS</a:t>
            </a:r>
            <a:r>
              <a:rPr lang="en-US" sz="1200" b="0" i="0" u="none" strike="noStrike" dirty="0">
                <a:solidFill>
                  <a:srgbClr val="000000"/>
                </a:solidFill>
                <a:effectLst/>
                <a:latin typeface="Arial" panose="020B0604020202020204" pitchFamily="34" charset="0"/>
              </a:rPr>
              <a:t> on-demand forecast service. </a:t>
            </a:r>
            <a:endParaRPr lang="en-US" b="0" dirty="0">
              <a:effectLst/>
            </a:endParaRPr>
          </a:p>
          <a:p>
            <a:endParaRPr lang="pt-PT" dirty="0"/>
          </a:p>
        </p:txBody>
      </p:sp>
      <p:sp>
        <p:nvSpPr>
          <p:cNvPr id="4" name="Slide Number Placeholder 3"/>
          <p:cNvSpPr>
            <a:spLocks noGrp="1"/>
          </p:cNvSpPr>
          <p:nvPr>
            <p:ph type="sldNum" sz="quarter" idx="10"/>
          </p:nvPr>
        </p:nvSpPr>
        <p:spPr/>
        <p:txBody>
          <a:bodyPr/>
          <a:lstStyle/>
          <a:p>
            <a:fld id="{4345348C-73E9-46C0-868A-E2263F965DDF}" type="slidenum">
              <a:rPr lang="pt-PT" smtClean="0"/>
              <a:pPr/>
              <a:t>14</a:t>
            </a:fld>
            <a:endParaRPr lang="pt-PT"/>
          </a:p>
        </p:txBody>
      </p:sp>
    </p:spTree>
    <p:extLst>
      <p:ext uri="{BB962C8B-B14F-4D97-AF65-F5344CB8AC3E}">
        <p14:creationId xmlns:p14="http://schemas.microsoft.com/office/powerpoint/2010/main" val="153574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pt-PT" dirty="0"/>
          </a:p>
        </p:txBody>
      </p:sp>
      <p:sp>
        <p:nvSpPr>
          <p:cNvPr id="4" name="Slide Number Placeholder 3"/>
          <p:cNvSpPr>
            <a:spLocks noGrp="1"/>
          </p:cNvSpPr>
          <p:nvPr>
            <p:ph type="sldNum" sz="quarter" idx="5"/>
          </p:nvPr>
        </p:nvSpPr>
        <p:spPr/>
        <p:txBody>
          <a:bodyPr/>
          <a:lstStyle/>
          <a:p>
            <a:fld id="{B3E37BDE-1E16-4497-8123-4D9E05ECC396}" type="slidenum">
              <a:rPr lang="en-US" smtClean="0"/>
              <a:t>6</a:t>
            </a:fld>
            <a:endParaRPr lang="en-US"/>
          </a:p>
        </p:txBody>
      </p:sp>
    </p:spTree>
    <p:extLst>
      <p:ext uri="{BB962C8B-B14F-4D97-AF65-F5344CB8AC3E}">
        <p14:creationId xmlns:p14="http://schemas.microsoft.com/office/powerpoint/2010/main" val="132158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7</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0897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8</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566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9</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85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10</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615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11</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81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12</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73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idx="12"/>
          </p:nvPr>
        </p:nvSpPr>
        <p:spPr/>
        <p:txBody>
          <a:bodyPr/>
          <a:lstStyle/>
          <a:p>
            <a:pPr algn="r"/>
            <a:fld id="{00000000-1234-1234-1234-123412341234}" type="slidenum">
              <a:rPr lang="pt-PT" sz="1300" smtClean="0">
                <a:solidFill>
                  <a:schemeClr val="dk1"/>
                </a:solidFill>
                <a:latin typeface="Calibri"/>
                <a:ea typeface="Calibri"/>
                <a:cs typeface="Calibri"/>
                <a:sym typeface="Calibri"/>
              </a:rPr>
              <a:pPr algn="r"/>
              <a:t>13</a:t>
            </a:fld>
            <a:endParaRPr lang="pt-PT"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659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objecto" type="obj">
  <p:cSld name="OBJECT">
    <p:spTree>
      <p:nvGrpSpPr>
        <p:cNvPr id="1" name="Shape 19"/>
        <p:cNvGrpSpPr/>
        <p:nvPr/>
      </p:nvGrpSpPr>
      <p:grpSpPr>
        <a:xfrm>
          <a:off x="0" y="0"/>
          <a:ext cx="0" cy="0"/>
          <a:chOff x="0" y="0"/>
          <a:chExt cx="0" cy="0"/>
        </a:xfrm>
      </p:grpSpPr>
      <p:pic>
        <p:nvPicPr>
          <p:cNvPr id="6" name="Google Shape;10;p6"/>
          <p:cNvPicPr preferRelativeResize="0"/>
          <p:nvPr userDrawn="1"/>
        </p:nvPicPr>
        <p:blipFill rotWithShape="1">
          <a:blip r:embed="rId2">
            <a:alphaModFix/>
          </a:blip>
          <a:srcRect t="88711"/>
          <a:stretch/>
        </p:blipFill>
        <p:spPr>
          <a:xfrm>
            <a:off x="0" y="6083808"/>
            <a:ext cx="12192000" cy="774192"/>
          </a:xfrm>
          <a:prstGeom prst="rect">
            <a:avLst/>
          </a:prstGeom>
          <a:noFill/>
          <a:ln>
            <a:noFill/>
          </a:ln>
        </p:spPr>
      </p:pic>
      <p:sp>
        <p:nvSpPr>
          <p:cNvPr id="20" name="Google Shape;20;p26"/>
          <p:cNvSpPr txBox="1">
            <a:spLocks noGrp="1"/>
          </p:cNvSpPr>
          <p:nvPr>
            <p:ph type="title"/>
          </p:nvPr>
        </p:nvSpPr>
        <p:spPr>
          <a:xfrm>
            <a:off x="1133856" y="164910"/>
            <a:ext cx="10448543"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60000"/>
              </a:buClr>
              <a:buSzPts val="4000"/>
              <a:buFont typeface="Arial"/>
              <a:buNone/>
              <a:defRPr>
                <a:solidFill>
                  <a:srgbClr val="0073A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 name="Google Shape;21;p26"/>
          <p:cNvSpPr txBox="1">
            <a:spLocks noGrp="1"/>
          </p:cNvSpPr>
          <p:nvPr>
            <p:ph type="body" idx="1"/>
          </p:nvPr>
        </p:nvSpPr>
        <p:spPr>
          <a:xfrm>
            <a:off x="1146048" y="1600201"/>
            <a:ext cx="10436352" cy="44210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0073AE"/>
              </a:buClr>
              <a:buSzPts val="1800"/>
              <a:buChar char="•"/>
              <a:defRPr sz="2400">
                <a:latin typeface="+mn-lt"/>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3" name="Google Shape;23;p26"/>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lvl="0" indent="0" algn="r">
              <a:spcBef>
                <a:spcPts val="0"/>
              </a:spcBef>
              <a:buNone/>
              <a:defRPr b="1">
                <a:solidFill>
                  <a:schemeClr val="bg1"/>
                </a:solidFill>
              </a:defRPr>
            </a:lvl1pPr>
            <a:lvl2pPr marL="0" lvl="1" indent="0" algn="r">
              <a:spcBef>
                <a:spcPts val="0"/>
              </a:spcBef>
              <a:buNone/>
              <a:defRPr b="1"/>
            </a:lvl2pPr>
            <a:lvl3pPr marL="0" lvl="2" indent="0" algn="r">
              <a:spcBef>
                <a:spcPts val="0"/>
              </a:spcBef>
              <a:buNone/>
              <a:defRPr b="1"/>
            </a:lvl3pPr>
            <a:lvl4pPr marL="0" lvl="3" indent="0" algn="r">
              <a:spcBef>
                <a:spcPts val="0"/>
              </a:spcBef>
              <a:buNone/>
              <a:defRPr b="1"/>
            </a:lvl4pPr>
            <a:lvl5pPr marL="0" lvl="4" indent="0" algn="r">
              <a:spcBef>
                <a:spcPts val="0"/>
              </a:spcBef>
              <a:buNone/>
              <a:defRPr b="1"/>
            </a:lvl5pPr>
            <a:lvl6pPr marL="0" lvl="5" indent="0" algn="r">
              <a:spcBef>
                <a:spcPts val="0"/>
              </a:spcBef>
              <a:buNone/>
              <a:defRPr b="1"/>
            </a:lvl6pPr>
            <a:lvl7pPr marL="0" lvl="6" indent="0" algn="r">
              <a:spcBef>
                <a:spcPts val="0"/>
              </a:spcBef>
              <a:buNone/>
              <a:defRPr b="1"/>
            </a:lvl7pPr>
            <a:lvl8pPr marL="0" lvl="7" indent="0" algn="r">
              <a:spcBef>
                <a:spcPts val="0"/>
              </a:spcBef>
              <a:buNone/>
              <a:defRPr b="1"/>
            </a:lvl8pPr>
            <a:lvl9pPr marL="0" lvl="8" indent="0" algn="r">
              <a:spcBef>
                <a:spcPts val="0"/>
              </a:spcBef>
              <a:buNone/>
              <a:defRPr b="1"/>
            </a:lvl9pPr>
          </a:lstStyle>
          <a:p>
            <a:fld id="{00000000-1234-1234-1234-123412341234}" type="slidenum">
              <a:rPr lang="pt-PT" smtClean="0"/>
              <a:pPr/>
              <a:t>‹#›</a:t>
            </a:fld>
            <a:endParaRPr lang="pt-PT" dirty="0"/>
          </a:p>
        </p:txBody>
      </p:sp>
      <p:grpSp>
        <p:nvGrpSpPr>
          <p:cNvPr id="5" name="Group 4"/>
          <p:cNvGrpSpPr>
            <a:grpSpLocks noChangeAspect="1"/>
          </p:cNvGrpSpPr>
          <p:nvPr userDrawn="1"/>
        </p:nvGrpSpPr>
        <p:grpSpPr>
          <a:xfrm>
            <a:off x="85344" y="170688"/>
            <a:ext cx="792000" cy="798946"/>
            <a:chOff x="-24384" y="5038345"/>
            <a:chExt cx="972921" cy="981455"/>
          </a:xfrm>
        </p:grpSpPr>
        <p:sp>
          <p:nvSpPr>
            <p:cNvPr id="2" name="Rectangle 1"/>
            <p:cNvSpPr/>
            <p:nvPr userDrawn="1"/>
          </p:nvSpPr>
          <p:spPr>
            <a:xfrm>
              <a:off x="1" y="5074331"/>
              <a:ext cx="936000" cy="94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p:cNvPicPr>
              <a:picLocks noChangeAspect="1" noChangeArrowheads="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852" t="8357" r="4519" b="3772"/>
            <a:stretch/>
          </p:blipFill>
          <p:spPr bwMode="auto">
            <a:xfrm>
              <a:off x="-24384" y="5038345"/>
              <a:ext cx="972921" cy="9814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13" name="Google Shape;16;p7"/>
          <p:cNvPicPr preferRelativeResize="0"/>
          <p:nvPr/>
        </p:nvPicPr>
        <p:blipFill rotWithShape="1">
          <a:blip r:embed="rId4">
            <a:alphaModFix/>
          </a:blip>
          <a:srcRect l="96510" t="31422"/>
          <a:stretch/>
        </p:blipFill>
        <p:spPr>
          <a:xfrm flipV="1">
            <a:off x="0" y="1514856"/>
            <a:ext cx="425499" cy="4703064"/>
          </a:xfrm>
          <a:prstGeom prst="rect">
            <a:avLst/>
          </a:prstGeom>
          <a:noFill/>
          <a:ln>
            <a:noFill/>
          </a:ln>
        </p:spPr>
      </p:pic>
      <p:pic>
        <p:nvPicPr>
          <p:cNvPr id="14" name="Google Shape;16;p7"/>
          <p:cNvPicPr preferRelativeResize="0"/>
          <p:nvPr/>
        </p:nvPicPr>
        <p:blipFill rotWithShape="1">
          <a:blip r:embed="rId4">
            <a:alphaModFix/>
          </a:blip>
          <a:srcRect l="96510" t="23822" b="19644"/>
          <a:stretch/>
        </p:blipFill>
        <p:spPr>
          <a:xfrm flipV="1">
            <a:off x="0" y="1014984"/>
            <a:ext cx="425500" cy="38770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ext + image">
  <p:cSld name="1_Text + image">
    <p:spTree>
      <p:nvGrpSpPr>
        <p:cNvPr id="1" name="Shape 44"/>
        <p:cNvGrpSpPr/>
        <p:nvPr/>
      </p:nvGrpSpPr>
      <p:grpSpPr>
        <a:xfrm>
          <a:off x="0" y="0"/>
          <a:ext cx="0" cy="0"/>
          <a:chOff x="0" y="0"/>
          <a:chExt cx="0" cy="0"/>
        </a:xfrm>
      </p:grpSpPr>
      <p:sp>
        <p:nvSpPr>
          <p:cNvPr id="45" name="Google Shape;45;p20"/>
          <p:cNvSpPr txBox="1">
            <a:spLocks noGrp="1"/>
          </p:cNvSpPr>
          <p:nvPr>
            <p:ph type="dt" idx="10"/>
          </p:nvPr>
        </p:nvSpPr>
        <p:spPr>
          <a:xfrm>
            <a:off x="10531854" y="6373915"/>
            <a:ext cx="1072041" cy="3661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7392723" y="6365147"/>
            <a:ext cx="2708931" cy="37887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11677829" y="6365147"/>
            <a:ext cx="443167" cy="381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a:p>
        </p:txBody>
      </p:sp>
      <p:sp>
        <p:nvSpPr>
          <p:cNvPr id="48" name="Google Shape;48;p20"/>
          <p:cNvSpPr txBox="1">
            <a:spLocks noGrp="1"/>
          </p:cNvSpPr>
          <p:nvPr>
            <p:ph type="subTitle" idx="1"/>
          </p:nvPr>
        </p:nvSpPr>
        <p:spPr>
          <a:xfrm>
            <a:off x="463158" y="972152"/>
            <a:ext cx="10070988" cy="492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7F7F7F"/>
              </a:buClr>
              <a:buSzPts val="2000"/>
              <a:buFont typeface="Arial"/>
              <a:buNone/>
              <a:defRPr sz="2667" b="0" i="1" u="none" strike="noStrike" cap="none">
                <a:solidFill>
                  <a:srgbClr val="7F7F7F"/>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35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9" name="Google Shape;49;p20"/>
          <p:cNvSpPr txBox="1">
            <a:spLocks noGrp="1"/>
          </p:cNvSpPr>
          <p:nvPr>
            <p:ph type="title"/>
          </p:nvPr>
        </p:nvSpPr>
        <p:spPr>
          <a:xfrm>
            <a:off x="463157" y="479051"/>
            <a:ext cx="10070987" cy="455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3333" b="1" i="0" u="none" strike="noStrike" cap="none">
                <a:solidFill>
                  <a:srgbClr val="0E67A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0" name="Google Shape;50;p20"/>
          <p:cNvSpPr txBox="1">
            <a:spLocks noGrp="1"/>
          </p:cNvSpPr>
          <p:nvPr>
            <p:ph type="body" idx="2"/>
          </p:nvPr>
        </p:nvSpPr>
        <p:spPr>
          <a:xfrm>
            <a:off x="463159" y="1539326"/>
            <a:ext cx="5094759" cy="466747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EF82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51" name="Google Shape;51;p20"/>
          <p:cNvSpPr>
            <a:spLocks noGrp="1"/>
          </p:cNvSpPr>
          <p:nvPr>
            <p:ph type="pic" idx="3"/>
          </p:nvPr>
        </p:nvSpPr>
        <p:spPr>
          <a:xfrm>
            <a:off x="5810641" y="1539556"/>
            <a:ext cx="5918200" cy="4667249"/>
          </a:xfrm>
          <a:prstGeom prst="rect">
            <a:avLst/>
          </a:prstGeom>
          <a:noFill/>
          <a:ln>
            <a:noFill/>
          </a:ln>
        </p:spPr>
      </p:sp>
      <p:pic>
        <p:nvPicPr>
          <p:cNvPr id="52" name="Google Shape;52;p20"/>
          <p:cNvPicPr preferRelativeResize="0"/>
          <p:nvPr/>
        </p:nvPicPr>
        <p:blipFill rotWithShape="1">
          <a:blip r:embed="rId2">
            <a:alphaModFix/>
          </a:blip>
          <a:srcRect r="32961"/>
          <a:stretch/>
        </p:blipFill>
        <p:spPr>
          <a:xfrm>
            <a:off x="554103" y="5842933"/>
            <a:ext cx="2443533" cy="812800"/>
          </a:xfrm>
          <a:prstGeom prst="rect">
            <a:avLst/>
          </a:prstGeom>
          <a:noFill/>
          <a:ln>
            <a:noFill/>
          </a:ln>
        </p:spPr>
      </p:pic>
    </p:spTree>
    <p:extLst>
      <p:ext uri="{BB962C8B-B14F-4D97-AF65-F5344CB8AC3E}">
        <p14:creationId xmlns:p14="http://schemas.microsoft.com/office/powerpoint/2010/main" val="30560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9032" y="1196633"/>
            <a:ext cx="8366720" cy="483352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Placeholder 1">
            <a:extLst>
              <a:ext uri="{FF2B5EF4-FFF2-40B4-BE49-F238E27FC236}">
                <a16:creationId xmlns:a16="http://schemas.microsoft.com/office/drawing/2014/main" id="{12C3869C-56D2-4A4C-9CBD-3524D3F6E6A7}"/>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8" name="Connecteur droit 27">
            <a:extLst>
              <a:ext uri="{FF2B5EF4-FFF2-40B4-BE49-F238E27FC236}">
                <a16:creationId xmlns:a16="http://schemas.microsoft.com/office/drawing/2014/main" id="{C93766ED-FF5C-0646-B2C3-E27D42D1DFA9}"/>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4A4B89EB-D318-9E47-ABCF-99802A916B17}"/>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spTree>
    <p:extLst>
      <p:ext uri="{BB962C8B-B14F-4D97-AF65-F5344CB8AC3E}">
        <p14:creationId xmlns:p14="http://schemas.microsoft.com/office/powerpoint/2010/main" val="424291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17" name="Connecteur droit 16">
            <a:extLst>
              <a:ext uri="{FF2B5EF4-FFF2-40B4-BE49-F238E27FC236}">
                <a16:creationId xmlns:a16="http://schemas.microsoft.com/office/drawing/2014/main" id="{FFB9398D-C562-5342-A645-2D5DA1A2B7DB}"/>
              </a:ext>
            </a:extLst>
          </p:cNvPr>
          <p:cNvCxnSpPr>
            <a:cxnSpLocks/>
          </p:cNvCxnSpPr>
          <p:nvPr userDrawn="1"/>
        </p:nvCxnSpPr>
        <p:spPr>
          <a:xfrm>
            <a:off x="1912640" y="6126164"/>
            <a:ext cx="8366720" cy="0"/>
          </a:xfrm>
          <a:prstGeom prst="line">
            <a:avLst/>
          </a:prstGeom>
          <a:ln w="19050">
            <a:gradFill>
              <a:gsLst>
                <a:gs pos="100000">
                  <a:srgbClr val="28689B"/>
                </a:gs>
                <a:gs pos="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145AC81B-6598-E648-B162-41165F8D6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000" y="6229633"/>
            <a:ext cx="6604000" cy="491067"/>
          </a:xfrm>
          <a:prstGeom prst="rect">
            <a:avLst/>
          </a:prstGeom>
        </p:spPr>
      </p:pic>
      <p:sp>
        <p:nvSpPr>
          <p:cNvPr id="29" name="Slide Number Placeholder 5">
            <a:extLst>
              <a:ext uri="{FF2B5EF4-FFF2-40B4-BE49-F238E27FC236}">
                <a16:creationId xmlns:a16="http://schemas.microsoft.com/office/drawing/2014/main" id="{F5E6C9FF-8A39-7843-9FA2-D4971382E656}"/>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4" name="Image 3">
            <a:extLst>
              <a:ext uri="{FF2B5EF4-FFF2-40B4-BE49-F238E27FC236}">
                <a16:creationId xmlns:a16="http://schemas.microsoft.com/office/drawing/2014/main" id="{80BEA216-3B9B-DD48-833B-54B490D0F8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55"/>
            <a:ext cx="12192000" cy="990600"/>
          </a:xfrm>
          <a:prstGeom prst="rect">
            <a:avLst/>
          </a:prstGeom>
        </p:spPr>
      </p:pic>
      <p:sp>
        <p:nvSpPr>
          <p:cNvPr id="27" name="Title Placeholder 1">
            <a:extLst>
              <a:ext uri="{FF2B5EF4-FFF2-40B4-BE49-F238E27FC236}">
                <a16:creationId xmlns:a16="http://schemas.microsoft.com/office/drawing/2014/main" id="{2C80A81A-FFAD-E94F-826C-C08A27FBF91A}"/>
              </a:ext>
            </a:extLst>
          </p:cNvPr>
          <p:cNvSpPr>
            <a:spLocks noGrp="1"/>
          </p:cNvSpPr>
          <p:nvPr>
            <p:ph type="title"/>
          </p:nvPr>
        </p:nvSpPr>
        <p:spPr>
          <a:xfrm>
            <a:off x="2741581" y="89667"/>
            <a:ext cx="8366720" cy="807559"/>
          </a:xfrm>
          <a:prstGeom prst="rect">
            <a:avLst/>
          </a:prstGeom>
        </p:spPr>
        <p:txBody>
          <a:bodyPr vert="horz" lIns="91440" tIns="45720" rIns="91440" bIns="45720" rtlCol="0" anchor="ctr">
            <a:normAutofit/>
          </a:bodyPr>
          <a:lstStyle>
            <a:lvl1pPr>
              <a:defRPr>
                <a:solidFill>
                  <a:srgbClr val="182B76"/>
                </a:solidFill>
              </a:defRPr>
            </a:lvl1pPr>
          </a:lstStyle>
          <a:p>
            <a:r>
              <a:rPr lang="en-US" dirty="0"/>
              <a:t>CLICK TO EDIT MASTER TITLE STYLE</a:t>
            </a:r>
          </a:p>
        </p:txBody>
      </p:sp>
      <p:pic>
        <p:nvPicPr>
          <p:cNvPr id="10" name="Graphique 9">
            <a:extLst>
              <a:ext uri="{FF2B5EF4-FFF2-40B4-BE49-F238E27FC236}">
                <a16:creationId xmlns:a16="http://schemas.microsoft.com/office/drawing/2014/main" id="{F4C79469-C672-2B4C-BB10-40949EF9B6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279803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5D5AB37-146B-8444-A088-3F9DBC51A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12" name="Rectangle 11">
            <a:extLst>
              <a:ext uri="{FF2B5EF4-FFF2-40B4-BE49-F238E27FC236}">
                <a16:creationId xmlns:a16="http://schemas.microsoft.com/office/drawing/2014/main" id="{667B4B8D-DAC5-5440-8710-E6558ADF9AD2}"/>
              </a:ext>
            </a:extLst>
          </p:cNvPr>
          <p:cNvSpPr/>
          <p:nvPr userDrawn="1"/>
        </p:nvSpPr>
        <p:spPr>
          <a:xfrm>
            <a:off x="0" y="0"/>
            <a:ext cx="3048000" cy="9907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6" name="Title Placeholder 1">
            <a:extLst>
              <a:ext uri="{FF2B5EF4-FFF2-40B4-BE49-F238E27FC236}">
                <a16:creationId xmlns:a16="http://schemas.microsoft.com/office/drawing/2014/main" id="{E546EE7B-38F2-1542-B5E6-D58589740062}"/>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324DDABD-5C0C-2C41-8301-D2A54494B74B}"/>
              </a:ext>
            </a:extLst>
          </p:cNvPr>
          <p:cNvSpPr>
            <a:spLocks noGrp="1"/>
          </p:cNvSpPr>
          <p:nvPr>
            <p:ph type="body" idx="1"/>
          </p:nvPr>
        </p:nvSpPr>
        <p:spPr>
          <a:xfrm>
            <a:off x="3215680" y="1220757"/>
            <a:ext cx="8366720" cy="47922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3" name="Connecteur droit 22">
            <a:extLst>
              <a:ext uri="{FF2B5EF4-FFF2-40B4-BE49-F238E27FC236}">
                <a16:creationId xmlns:a16="http://schemas.microsoft.com/office/drawing/2014/main" id="{D920323E-B9F3-0942-96DC-99D2B1B9BDEC}"/>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8AE9BADB-801A-E044-B0B9-AD80EEB29651}"/>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32220867-1573-364B-90D3-11C74F0FF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27" name="Slide Number Placeholder 5">
            <a:extLst>
              <a:ext uri="{FF2B5EF4-FFF2-40B4-BE49-F238E27FC236}">
                <a16:creationId xmlns:a16="http://schemas.microsoft.com/office/drawing/2014/main" id="{C8AE3063-93C3-844F-98C8-52B41D297595}"/>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15" name="Graphique 14">
            <a:extLst>
              <a:ext uri="{FF2B5EF4-FFF2-40B4-BE49-F238E27FC236}">
                <a16:creationId xmlns:a16="http://schemas.microsoft.com/office/drawing/2014/main" id="{813DECC3-E954-0A41-A6DF-F56A1C081EF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374253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32"/>
        <p:cNvGrpSpPr/>
        <p:nvPr/>
      </p:nvGrpSpPr>
      <p:grpSpPr>
        <a:xfrm>
          <a:off x="0" y="0"/>
          <a:ext cx="0" cy="0"/>
          <a:chOff x="0" y="0"/>
          <a:chExt cx="0" cy="0"/>
        </a:xfrm>
      </p:grpSpPr>
      <p:sp>
        <p:nvSpPr>
          <p:cNvPr id="33" name="Google Shape;33;p29"/>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E60000"/>
              </a:buClr>
              <a:buSzPts val="4000"/>
              <a:buFont typeface="Arial"/>
              <a:buNone/>
              <a:defRPr>
                <a:solidFill>
                  <a:srgbClr val="E6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SzPts val="2800"/>
              <a:buNone/>
              <a:defRPr>
                <a:solidFill>
                  <a:srgbClr val="888888"/>
                </a:solidFill>
              </a:defRPr>
            </a:lvl1pPr>
            <a:lvl2pPr lvl="1" algn="ctr">
              <a:spcBef>
                <a:spcPts val="480"/>
              </a:spcBef>
              <a:spcAft>
                <a:spcPts val="0"/>
              </a:spcAft>
              <a:buSzPts val="24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5" name="Google Shape;35;p29"/>
          <p:cNvSpPr txBox="1">
            <a:spLocks noGrp="1"/>
          </p:cNvSpPr>
          <p:nvPr>
            <p:ph type="ftr" idx="11"/>
          </p:nvPr>
        </p:nvSpPr>
        <p:spPr>
          <a:xfrm>
            <a:off x="3480000" y="6210000"/>
            <a:ext cx="5232000" cy="648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lvl="0" indent="0" algn="r">
              <a:spcBef>
                <a:spcPts val="0"/>
              </a:spcBef>
              <a:buNone/>
              <a:defRPr b="1"/>
            </a:lvl1pPr>
            <a:lvl2pPr marL="0" lvl="1" indent="0" algn="r">
              <a:spcBef>
                <a:spcPts val="0"/>
              </a:spcBef>
              <a:buNone/>
              <a:defRPr b="1"/>
            </a:lvl2pPr>
            <a:lvl3pPr marL="0" lvl="2" indent="0" algn="r">
              <a:spcBef>
                <a:spcPts val="0"/>
              </a:spcBef>
              <a:buNone/>
              <a:defRPr b="1"/>
            </a:lvl3pPr>
            <a:lvl4pPr marL="0" lvl="3" indent="0" algn="r">
              <a:spcBef>
                <a:spcPts val="0"/>
              </a:spcBef>
              <a:buNone/>
              <a:defRPr b="1"/>
            </a:lvl4pPr>
            <a:lvl5pPr marL="0" lvl="4" indent="0" algn="r">
              <a:spcBef>
                <a:spcPts val="0"/>
              </a:spcBef>
              <a:buNone/>
              <a:defRPr b="1"/>
            </a:lvl5pPr>
            <a:lvl6pPr marL="0" lvl="5" indent="0" algn="r">
              <a:spcBef>
                <a:spcPts val="0"/>
              </a:spcBef>
              <a:buNone/>
              <a:defRPr b="1"/>
            </a:lvl6pPr>
            <a:lvl7pPr marL="0" lvl="6" indent="0" algn="r">
              <a:spcBef>
                <a:spcPts val="0"/>
              </a:spcBef>
              <a:buNone/>
              <a:defRPr b="1"/>
            </a:lvl7pPr>
            <a:lvl8pPr marL="0" lvl="7" indent="0" algn="r">
              <a:spcBef>
                <a:spcPts val="0"/>
              </a:spcBef>
              <a:buNone/>
              <a:defRPr b="1"/>
            </a:lvl8pPr>
            <a:lvl9pPr marL="0" lvl="8" indent="0" algn="r">
              <a:spcBef>
                <a:spcPts val="0"/>
              </a:spcBef>
              <a:buNone/>
              <a:defRPr b="1"/>
            </a:lvl9pPr>
          </a:lstStyle>
          <a:p>
            <a:pPr marL="0" lvl="0" indent="0" algn="r" rtl="0">
              <a:spcBef>
                <a:spcPts val="0"/>
              </a:spcBef>
              <a:spcAft>
                <a:spcPts val="0"/>
              </a:spcAft>
              <a:buNone/>
            </a:pPr>
            <a:r>
              <a:rPr lang="pt-PT"/>
              <a:t>LNEC | </a:t>
            </a: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E60000"/>
              </a:buClr>
              <a:buSzPts val="4000"/>
              <a:buFont typeface="Arial"/>
              <a:buNone/>
              <a:defRPr>
                <a:solidFill>
                  <a:srgbClr val="E6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1">
                <a:solidFill>
                  <a:srgbClr val="595959"/>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31"/>
          <p:cNvSpPr txBox="1">
            <a:spLocks noGrp="1"/>
          </p:cNvSpPr>
          <p:nvPr>
            <p:ph type="body" idx="2"/>
          </p:nvPr>
        </p:nvSpPr>
        <p:spPr>
          <a:xfrm>
            <a:off x="609600" y="2174877"/>
            <a:ext cx="5386917" cy="38464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31"/>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1">
                <a:solidFill>
                  <a:srgbClr val="595959"/>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31"/>
          <p:cNvSpPr txBox="1">
            <a:spLocks noGrp="1"/>
          </p:cNvSpPr>
          <p:nvPr>
            <p:ph type="body" idx="4"/>
          </p:nvPr>
        </p:nvSpPr>
        <p:spPr>
          <a:xfrm>
            <a:off x="6193369" y="2174877"/>
            <a:ext cx="5389033" cy="38464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31"/>
          <p:cNvSpPr txBox="1">
            <a:spLocks noGrp="1"/>
          </p:cNvSpPr>
          <p:nvPr>
            <p:ph type="ftr" idx="11"/>
          </p:nvPr>
        </p:nvSpPr>
        <p:spPr>
          <a:xfrm>
            <a:off x="3480000" y="6210000"/>
            <a:ext cx="5232000" cy="648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1"/>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lvl="0" indent="0" algn="r">
              <a:spcBef>
                <a:spcPts val="0"/>
              </a:spcBef>
              <a:buNone/>
              <a:defRPr b="1"/>
            </a:lvl1pPr>
            <a:lvl2pPr marL="0" lvl="1" indent="0" algn="r">
              <a:spcBef>
                <a:spcPts val="0"/>
              </a:spcBef>
              <a:buNone/>
              <a:defRPr b="1"/>
            </a:lvl2pPr>
            <a:lvl3pPr marL="0" lvl="2" indent="0" algn="r">
              <a:spcBef>
                <a:spcPts val="0"/>
              </a:spcBef>
              <a:buNone/>
              <a:defRPr b="1"/>
            </a:lvl3pPr>
            <a:lvl4pPr marL="0" lvl="3" indent="0" algn="r">
              <a:spcBef>
                <a:spcPts val="0"/>
              </a:spcBef>
              <a:buNone/>
              <a:defRPr b="1"/>
            </a:lvl4pPr>
            <a:lvl5pPr marL="0" lvl="4" indent="0" algn="r">
              <a:spcBef>
                <a:spcPts val="0"/>
              </a:spcBef>
              <a:buNone/>
              <a:defRPr b="1"/>
            </a:lvl5pPr>
            <a:lvl6pPr marL="0" lvl="5" indent="0" algn="r">
              <a:spcBef>
                <a:spcPts val="0"/>
              </a:spcBef>
              <a:buNone/>
              <a:defRPr b="1"/>
            </a:lvl6pPr>
            <a:lvl7pPr marL="0" lvl="6" indent="0" algn="r">
              <a:spcBef>
                <a:spcPts val="0"/>
              </a:spcBef>
              <a:buNone/>
              <a:defRPr b="1"/>
            </a:lvl7pPr>
            <a:lvl8pPr marL="0" lvl="7" indent="0" algn="r">
              <a:spcBef>
                <a:spcPts val="0"/>
              </a:spcBef>
              <a:buNone/>
              <a:defRPr b="1"/>
            </a:lvl8pPr>
            <a:lvl9pPr marL="0" lvl="8" indent="0" algn="r">
              <a:spcBef>
                <a:spcPts val="0"/>
              </a:spcBef>
              <a:buNone/>
              <a:defRPr b="1"/>
            </a:lvl9pPr>
          </a:lstStyle>
          <a:p>
            <a:pPr marL="0" lvl="0" indent="0" algn="r" rtl="0">
              <a:spcBef>
                <a:spcPts val="0"/>
              </a:spcBef>
              <a:spcAft>
                <a:spcPts val="0"/>
              </a:spcAft>
              <a:buNone/>
            </a:pPr>
            <a:r>
              <a:rPr lang="pt-PT"/>
              <a:t>LNEC | </a:t>
            </a: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60000"/>
              </a:buClr>
              <a:buSzPts val="2000"/>
              <a:buFont typeface="Arial"/>
              <a:buNone/>
              <a:defRPr sz="2000" b="1">
                <a:solidFill>
                  <a:srgbClr val="E6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3"/>
          <p:cNvSpPr txBox="1">
            <a:spLocks noGrp="1"/>
          </p:cNvSpPr>
          <p:nvPr>
            <p:ph type="body" idx="1"/>
          </p:nvPr>
        </p:nvSpPr>
        <p:spPr>
          <a:xfrm>
            <a:off x="4766733" y="273051"/>
            <a:ext cx="6815667" cy="574823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3"/>
          <p:cNvSpPr txBox="1">
            <a:spLocks noGrp="1"/>
          </p:cNvSpPr>
          <p:nvPr>
            <p:ph type="body" idx="2"/>
          </p:nvPr>
        </p:nvSpPr>
        <p:spPr>
          <a:xfrm>
            <a:off x="609602" y="1435101"/>
            <a:ext cx="4011084" cy="458618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400"/>
              <a:buNone/>
              <a:defRPr sz="1400">
                <a:solidFill>
                  <a:srgbClr val="595959"/>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3"/>
          <p:cNvSpPr txBox="1">
            <a:spLocks noGrp="1"/>
          </p:cNvSpPr>
          <p:nvPr>
            <p:ph type="ftr" idx="11"/>
          </p:nvPr>
        </p:nvSpPr>
        <p:spPr>
          <a:xfrm>
            <a:off x="3480000" y="6210000"/>
            <a:ext cx="5232000" cy="648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lvl="0" indent="0" algn="r">
              <a:spcBef>
                <a:spcPts val="0"/>
              </a:spcBef>
              <a:buNone/>
              <a:defRPr b="1"/>
            </a:lvl1pPr>
            <a:lvl2pPr marL="0" lvl="1" indent="0" algn="r">
              <a:spcBef>
                <a:spcPts val="0"/>
              </a:spcBef>
              <a:buNone/>
              <a:defRPr b="1"/>
            </a:lvl2pPr>
            <a:lvl3pPr marL="0" lvl="2" indent="0" algn="r">
              <a:spcBef>
                <a:spcPts val="0"/>
              </a:spcBef>
              <a:buNone/>
              <a:defRPr b="1"/>
            </a:lvl3pPr>
            <a:lvl4pPr marL="0" lvl="3" indent="0" algn="r">
              <a:spcBef>
                <a:spcPts val="0"/>
              </a:spcBef>
              <a:buNone/>
              <a:defRPr b="1"/>
            </a:lvl4pPr>
            <a:lvl5pPr marL="0" lvl="4" indent="0" algn="r">
              <a:spcBef>
                <a:spcPts val="0"/>
              </a:spcBef>
              <a:buNone/>
              <a:defRPr b="1"/>
            </a:lvl5pPr>
            <a:lvl6pPr marL="0" lvl="5" indent="0" algn="r">
              <a:spcBef>
                <a:spcPts val="0"/>
              </a:spcBef>
              <a:buNone/>
              <a:defRPr b="1"/>
            </a:lvl6pPr>
            <a:lvl7pPr marL="0" lvl="6" indent="0" algn="r">
              <a:spcBef>
                <a:spcPts val="0"/>
              </a:spcBef>
              <a:buNone/>
              <a:defRPr b="1"/>
            </a:lvl7pPr>
            <a:lvl8pPr marL="0" lvl="7" indent="0" algn="r">
              <a:spcBef>
                <a:spcPts val="0"/>
              </a:spcBef>
              <a:buNone/>
              <a:defRPr b="1"/>
            </a:lvl8pPr>
            <a:lvl9pPr marL="0" lvl="8" indent="0" algn="r">
              <a:spcBef>
                <a:spcPts val="0"/>
              </a:spcBef>
              <a:buNone/>
              <a:defRPr b="1"/>
            </a:lvl9pPr>
          </a:lstStyle>
          <a:p>
            <a:pPr marL="0" lvl="0" indent="0" algn="r" rtl="0">
              <a:spcBef>
                <a:spcPts val="0"/>
              </a:spcBef>
              <a:spcAft>
                <a:spcPts val="0"/>
              </a:spcAft>
              <a:buNone/>
            </a:pPr>
            <a:r>
              <a:rPr lang="pt-PT"/>
              <a:t>LNEC | </a:t>
            </a: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2389717" y="4728592"/>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60000"/>
              </a:buClr>
              <a:buSzPts val="2000"/>
              <a:buFont typeface="Arial"/>
              <a:buNone/>
              <a:defRPr sz="2000" b="1">
                <a:solidFill>
                  <a:srgbClr val="E6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a:spLocks noGrp="1"/>
          </p:cNvSpPr>
          <p:nvPr>
            <p:ph type="pic" idx="2"/>
          </p:nvPr>
        </p:nvSpPr>
        <p:spPr>
          <a:xfrm>
            <a:off x="2389717" y="540767"/>
            <a:ext cx="7315200" cy="4114800"/>
          </a:xfrm>
          <a:prstGeom prst="rect">
            <a:avLst/>
          </a:prstGeom>
          <a:noFill/>
          <a:ln>
            <a:noFill/>
          </a:ln>
        </p:spPr>
      </p:sp>
      <p:sp>
        <p:nvSpPr>
          <p:cNvPr id="63" name="Google Shape;63;p34"/>
          <p:cNvSpPr txBox="1">
            <a:spLocks noGrp="1"/>
          </p:cNvSpPr>
          <p:nvPr>
            <p:ph type="body" idx="1"/>
          </p:nvPr>
        </p:nvSpPr>
        <p:spPr>
          <a:xfrm>
            <a:off x="2389717" y="5295330"/>
            <a:ext cx="7315200" cy="72595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400"/>
              <a:buNone/>
              <a:defRPr sz="1400">
                <a:solidFill>
                  <a:srgbClr val="595959"/>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34"/>
          <p:cNvSpPr txBox="1">
            <a:spLocks noGrp="1"/>
          </p:cNvSpPr>
          <p:nvPr>
            <p:ph type="ftr" idx="11"/>
          </p:nvPr>
        </p:nvSpPr>
        <p:spPr>
          <a:xfrm>
            <a:off x="3480000" y="6210000"/>
            <a:ext cx="5232000" cy="648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lvl="0" indent="0" algn="r">
              <a:spcBef>
                <a:spcPts val="0"/>
              </a:spcBef>
              <a:buNone/>
              <a:defRPr b="1"/>
            </a:lvl1pPr>
            <a:lvl2pPr marL="0" lvl="1" indent="0" algn="r">
              <a:spcBef>
                <a:spcPts val="0"/>
              </a:spcBef>
              <a:buNone/>
              <a:defRPr b="1"/>
            </a:lvl2pPr>
            <a:lvl3pPr marL="0" lvl="2" indent="0" algn="r">
              <a:spcBef>
                <a:spcPts val="0"/>
              </a:spcBef>
              <a:buNone/>
              <a:defRPr b="1"/>
            </a:lvl3pPr>
            <a:lvl4pPr marL="0" lvl="3" indent="0" algn="r">
              <a:spcBef>
                <a:spcPts val="0"/>
              </a:spcBef>
              <a:buNone/>
              <a:defRPr b="1"/>
            </a:lvl4pPr>
            <a:lvl5pPr marL="0" lvl="4" indent="0" algn="r">
              <a:spcBef>
                <a:spcPts val="0"/>
              </a:spcBef>
              <a:buNone/>
              <a:defRPr b="1"/>
            </a:lvl5pPr>
            <a:lvl6pPr marL="0" lvl="5" indent="0" algn="r">
              <a:spcBef>
                <a:spcPts val="0"/>
              </a:spcBef>
              <a:buNone/>
              <a:defRPr b="1"/>
            </a:lvl6pPr>
            <a:lvl7pPr marL="0" lvl="6" indent="0" algn="r">
              <a:spcBef>
                <a:spcPts val="0"/>
              </a:spcBef>
              <a:buNone/>
              <a:defRPr b="1"/>
            </a:lvl7pPr>
            <a:lvl8pPr marL="0" lvl="7" indent="0" algn="r">
              <a:spcBef>
                <a:spcPts val="0"/>
              </a:spcBef>
              <a:buNone/>
              <a:defRPr b="1"/>
            </a:lvl8pPr>
            <a:lvl9pPr marL="0" lvl="8" indent="0" algn="r">
              <a:spcBef>
                <a:spcPts val="0"/>
              </a:spcBef>
              <a:buNone/>
              <a:defRPr b="1"/>
            </a:lvl9pPr>
          </a:lstStyle>
          <a:p>
            <a:pPr marL="0" lvl="0" indent="0" algn="r" rtl="0">
              <a:spcBef>
                <a:spcPts val="0"/>
              </a:spcBef>
              <a:spcAft>
                <a:spcPts val="0"/>
              </a:spcAft>
              <a:buNone/>
            </a:pPr>
            <a:r>
              <a:rPr lang="pt-PT"/>
              <a:t>LNEC | </a:t>
            </a: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ro_slide">
  <p:cSld name="Intro_slide">
    <p:bg>
      <p:bgPr>
        <a:blipFill>
          <a:blip r:embed="rId2">
            <a:alphaModFix/>
          </a:blip>
          <a:stretch>
            <a:fillRect/>
          </a:stretch>
        </a:blip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49405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emplate)">
  <p:cSld name="Title and content (template)">
    <p:spTree>
      <p:nvGrpSpPr>
        <p:cNvPr id="1" name="Shape 90"/>
        <p:cNvGrpSpPr/>
        <p:nvPr/>
      </p:nvGrpSpPr>
      <p:grpSpPr>
        <a:xfrm>
          <a:off x="0" y="0"/>
          <a:ext cx="0" cy="0"/>
          <a:chOff x="0" y="0"/>
          <a:chExt cx="0" cy="0"/>
        </a:xfrm>
      </p:grpSpPr>
      <p:sp>
        <p:nvSpPr>
          <p:cNvPr id="91" name="Google Shape;91;gff00c773a8_0_141"/>
          <p:cNvSpPr txBox="1">
            <a:spLocks noGrp="1"/>
          </p:cNvSpPr>
          <p:nvPr>
            <p:ph type="subTitle" idx="1"/>
          </p:nvPr>
        </p:nvSpPr>
        <p:spPr>
          <a:xfrm>
            <a:off x="463160" y="972152"/>
            <a:ext cx="10070800" cy="492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7F7F7F"/>
              </a:buClr>
              <a:buSzPts val="2000"/>
              <a:buFont typeface="Arial"/>
              <a:buNone/>
              <a:defRPr sz="2667" b="0" i="1" u="none" strike="noStrike" cap="none">
                <a:solidFill>
                  <a:srgbClr val="7F7F7F"/>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35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2" name="Google Shape;92;gff00c773a8_0_141"/>
          <p:cNvSpPr txBox="1">
            <a:spLocks noGrp="1"/>
          </p:cNvSpPr>
          <p:nvPr>
            <p:ph type="title"/>
          </p:nvPr>
        </p:nvSpPr>
        <p:spPr>
          <a:xfrm>
            <a:off x="463160" y="479165"/>
            <a:ext cx="10070800" cy="455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3333" b="1" i="0" u="none" strike="noStrike" cap="none">
                <a:solidFill>
                  <a:srgbClr val="0E67A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93" name="Google Shape;93;gff00c773a8_0_141"/>
          <p:cNvSpPr txBox="1">
            <a:spLocks noGrp="1"/>
          </p:cNvSpPr>
          <p:nvPr>
            <p:ph type="dt" idx="10"/>
          </p:nvPr>
        </p:nvSpPr>
        <p:spPr>
          <a:xfrm>
            <a:off x="10531853" y="6373915"/>
            <a:ext cx="1072000" cy="366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ff00c773a8_0_141"/>
          <p:cNvSpPr txBox="1">
            <a:spLocks noGrp="1"/>
          </p:cNvSpPr>
          <p:nvPr>
            <p:ph type="ftr" idx="11"/>
          </p:nvPr>
        </p:nvSpPr>
        <p:spPr>
          <a:xfrm>
            <a:off x="7392723" y="6365147"/>
            <a:ext cx="2708800" cy="378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ff00c773a8_0_141"/>
          <p:cNvSpPr txBox="1">
            <a:spLocks noGrp="1"/>
          </p:cNvSpPr>
          <p:nvPr>
            <p:ph type="sldNum" idx="12"/>
          </p:nvPr>
        </p:nvSpPr>
        <p:spPr>
          <a:xfrm>
            <a:off x="11677828" y="6365147"/>
            <a:ext cx="443200" cy="381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a:p>
        </p:txBody>
      </p:sp>
      <p:sp>
        <p:nvSpPr>
          <p:cNvPr id="96" name="Google Shape;96;gff00c773a8_0_141"/>
          <p:cNvSpPr txBox="1">
            <a:spLocks noGrp="1"/>
          </p:cNvSpPr>
          <p:nvPr>
            <p:ph type="body" idx="2"/>
          </p:nvPr>
        </p:nvSpPr>
        <p:spPr>
          <a:xfrm>
            <a:off x="463551" y="1587500"/>
            <a:ext cx="10005600" cy="4656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F0801A"/>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Noto Sans"/>
              <a:buChar char="⮚"/>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0246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aseline="0">
                <a:solidFill>
                  <a:srgbClr val="E60000"/>
                </a:solidFill>
              </a:defRPr>
            </a:lvl1pPr>
          </a:lstStyle>
          <a:p>
            <a:r>
              <a:rPr lang="en-US"/>
              <a:t>Click to edit Master title style</a:t>
            </a:r>
            <a:endParaRPr lang="pt-PT" dirty="0"/>
          </a:p>
        </p:txBody>
      </p:sp>
      <p:sp>
        <p:nvSpPr>
          <p:cNvPr id="3" name="Marcador de Posição de Conteúdo 2"/>
          <p:cNvSpPr>
            <a:spLocks noGrp="1"/>
          </p:cNvSpPr>
          <p:nvPr>
            <p:ph sz="half" idx="1"/>
          </p:nvPr>
        </p:nvSpPr>
        <p:spPr>
          <a:xfrm>
            <a:off x="609600" y="1600201"/>
            <a:ext cx="5384800" cy="44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Marcador de Posição de Conteúdo 3"/>
          <p:cNvSpPr>
            <a:spLocks noGrp="1"/>
          </p:cNvSpPr>
          <p:nvPr>
            <p:ph sz="half" idx="2"/>
          </p:nvPr>
        </p:nvSpPr>
        <p:spPr>
          <a:xfrm>
            <a:off x="6197600" y="1600201"/>
            <a:ext cx="5384800" cy="44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8" name="Marcador de Posição do Rodapé 7"/>
          <p:cNvSpPr>
            <a:spLocks noGrp="1"/>
          </p:cNvSpPr>
          <p:nvPr>
            <p:ph type="ftr" sz="quarter" idx="10"/>
          </p:nvPr>
        </p:nvSpPr>
        <p:spPr/>
        <p:txBody>
          <a:bodyPr/>
          <a:lstStyle/>
          <a:p>
            <a:r>
              <a:rPr lang="pt-PT" dirty="0"/>
              <a:t>Reunião DHA – abril 2016</a:t>
            </a:r>
          </a:p>
        </p:txBody>
      </p:sp>
      <p:sp>
        <p:nvSpPr>
          <p:cNvPr id="9" name="Marcador de Posição do Número do Diapositivo 8"/>
          <p:cNvSpPr>
            <a:spLocks noGrp="1"/>
          </p:cNvSpPr>
          <p:nvPr>
            <p:ph type="sldNum" sz="quarter" idx="11"/>
          </p:nvPr>
        </p:nvSpPr>
        <p:spPr/>
        <p:txBody>
          <a:bodyPr/>
          <a:lstStyle/>
          <a:p>
            <a:r>
              <a:rPr lang="pt-PT" b="1"/>
              <a:t>LNEC</a:t>
            </a:r>
            <a:r>
              <a:rPr lang="pt-PT"/>
              <a:t> | </a:t>
            </a:r>
            <a:fld id="{41B9C9E2-D41C-4EEA-8BD4-26935379B328}" type="slidenum">
              <a:rPr lang="pt-PT" smtClean="0"/>
              <a:pPr/>
              <a:t>‹#›</a:t>
            </a:fld>
            <a:endParaRPr lang="pt-PT" dirty="0"/>
          </a:p>
        </p:txBody>
      </p:sp>
    </p:spTree>
    <p:extLst>
      <p:ext uri="{BB962C8B-B14F-4D97-AF65-F5344CB8AC3E}">
        <p14:creationId xmlns:p14="http://schemas.microsoft.com/office/powerpoint/2010/main" val="210767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E3F0AEEC-E8E7-4D6D-82B6-D294E5B82108}"/>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335360" y="1268763"/>
            <a:ext cx="1152128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26/09/2024</a:t>
            </a:fld>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35" name="Immagine 34">
            <a:extLst>
              <a:ext uri="{FF2B5EF4-FFF2-40B4-BE49-F238E27FC236}">
                <a16:creationId xmlns:a16="http://schemas.microsoft.com/office/drawing/2014/main"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sp>
        <p:nvSpPr>
          <p:cNvPr id="36" name="Titolo 1">
            <a:extLst>
              <a:ext uri="{FF2B5EF4-FFF2-40B4-BE49-F238E27FC236}">
                <a16:creationId xmlns:a16="http://schemas.microsoft.com/office/drawing/2014/main" id="{8EE9D5C5-08C8-6140-AB11-2D51ABF7927B}"/>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id="{2AAEFF27-5769-49CA-8573-C39C406AF329}"/>
              </a:ext>
            </a:extLst>
          </p:cNvPr>
          <p:cNvPicPr>
            <a:picLocks noChangeAspect="1"/>
          </p:cNvPicPr>
          <p:nvPr userDrawn="1"/>
        </p:nvPicPr>
        <p:blipFill>
          <a:blip r:embed="rId4"/>
          <a:stretch>
            <a:fillRect/>
          </a:stretch>
        </p:blipFill>
        <p:spPr>
          <a:xfrm>
            <a:off x="0" y="6826217"/>
            <a:ext cx="12192000" cy="31783"/>
          </a:xfrm>
          <a:prstGeom prst="rect">
            <a:avLst/>
          </a:prstGeom>
        </p:spPr>
      </p:pic>
    </p:spTree>
    <p:extLst>
      <p:ext uri="{BB962C8B-B14F-4D97-AF65-F5344CB8AC3E}">
        <p14:creationId xmlns:p14="http://schemas.microsoft.com/office/powerpoint/2010/main" val="2380802791"/>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6" name="Google Shape;10;p6"/>
          <p:cNvPicPr preferRelativeResize="0"/>
          <p:nvPr/>
        </p:nvPicPr>
        <p:blipFill rotWithShape="1">
          <a:blip r:embed="rId15">
            <a:alphaModFix/>
          </a:blip>
          <a:srcRect t="88711"/>
          <a:stretch/>
        </p:blipFill>
        <p:spPr>
          <a:xfrm>
            <a:off x="0" y="6083808"/>
            <a:ext cx="12192000" cy="774192"/>
          </a:xfrm>
          <a:prstGeom prst="rect">
            <a:avLst/>
          </a:prstGeom>
          <a:noFill/>
          <a:ln>
            <a:noFill/>
          </a:ln>
        </p:spPr>
      </p:pic>
      <p:sp>
        <p:nvSpPr>
          <p:cNvPr id="11" name="Google Shape;1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FF0000"/>
              </a:buClr>
              <a:buSzPts val="4000"/>
              <a:buFont typeface="Arial"/>
              <a:buNone/>
              <a:defRPr sz="4000" b="0" i="0" u="none" strike="noStrike" cap="none">
                <a:solidFill>
                  <a:srgbClr val="FF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24"/>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560"/>
              </a:spcBef>
              <a:spcAft>
                <a:spcPts val="0"/>
              </a:spcAft>
              <a:buClr>
                <a:srgbClr val="FF0000"/>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spcBef>
                <a:spcPts val="480"/>
              </a:spcBef>
              <a:spcAft>
                <a:spcPts val="0"/>
              </a:spcAft>
              <a:buClr>
                <a:srgbClr val="FF0000"/>
              </a:buClr>
              <a:buSzPts val="24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55600" algn="l" rtl="0">
              <a:spcBef>
                <a:spcPts val="400"/>
              </a:spcBef>
              <a:spcAft>
                <a:spcPts val="0"/>
              </a:spcAft>
              <a:buClr>
                <a:srgbClr val="7F7F7F"/>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spcBef>
                <a:spcPts val="360"/>
              </a:spcBef>
              <a:spcAft>
                <a:spcPts val="0"/>
              </a:spcAft>
              <a:buClr>
                <a:srgbClr val="7F7F7F"/>
              </a:buClr>
              <a:buSzPts val="180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spcBef>
                <a:spcPts val="360"/>
              </a:spcBef>
              <a:spcAft>
                <a:spcPts val="0"/>
              </a:spcAft>
              <a:buClr>
                <a:srgbClr val="7F7F7F"/>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dirty="0"/>
          </a:p>
        </p:txBody>
      </p:sp>
      <p:sp>
        <p:nvSpPr>
          <p:cNvPr id="14" name="Google Shape;14;p24"/>
          <p:cNvSpPr txBox="1">
            <a:spLocks noGrp="1"/>
          </p:cNvSpPr>
          <p:nvPr>
            <p:ph type="sldNum" idx="12"/>
          </p:nvPr>
        </p:nvSpPr>
        <p:spPr>
          <a:xfrm>
            <a:off x="9936428" y="6210000"/>
            <a:ext cx="2255573" cy="648000"/>
          </a:xfrm>
          <a:prstGeom prst="rect">
            <a:avLst/>
          </a:prstGeom>
          <a:noFill/>
          <a:ln>
            <a:noFill/>
          </a:ln>
        </p:spPr>
        <p:txBody>
          <a:bodyPr spcFirstLastPara="1" wrap="square" lIns="0" tIns="0" rIns="180000" bIns="0" anchor="ctr" anchorCtr="0">
            <a:noAutofit/>
          </a:bodyPr>
          <a:lstStyle>
            <a:lvl1pPr marL="0" marR="0" lvl="0" indent="0" algn="r" rtl="0">
              <a:spcBef>
                <a:spcPts val="0"/>
              </a:spcBef>
              <a:buNone/>
              <a:defRPr sz="1000" b="1" i="0" u="none" strike="noStrike" cap="none">
                <a:solidFill>
                  <a:schemeClr val="bg1"/>
                </a:solidFill>
                <a:latin typeface="Arial Narrow"/>
                <a:ea typeface="Arial Narrow"/>
                <a:cs typeface="Arial Narrow"/>
                <a:sym typeface="Arial Narrow"/>
              </a:defRPr>
            </a:lvl1pPr>
            <a:lvl2pPr marL="0" marR="0" lvl="1" indent="0" algn="r" rtl="0">
              <a:spcBef>
                <a:spcPts val="0"/>
              </a:spcBef>
              <a:buNone/>
              <a:defRPr sz="1000" b="1" i="0" u="none" strike="noStrike" cap="none">
                <a:solidFill>
                  <a:srgbClr val="7F7F7F"/>
                </a:solidFill>
                <a:latin typeface="Arial Narrow"/>
                <a:ea typeface="Arial Narrow"/>
                <a:cs typeface="Arial Narrow"/>
                <a:sym typeface="Arial Narrow"/>
              </a:defRPr>
            </a:lvl2pPr>
            <a:lvl3pPr marL="0" marR="0" lvl="2" indent="0" algn="r" rtl="0">
              <a:spcBef>
                <a:spcPts val="0"/>
              </a:spcBef>
              <a:buNone/>
              <a:defRPr sz="1000" b="1" i="0" u="none" strike="noStrike" cap="none">
                <a:solidFill>
                  <a:srgbClr val="7F7F7F"/>
                </a:solidFill>
                <a:latin typeface="Arial Narrow"/>
                <a:ea typeface="Arial Narrow"/>
                <a:cs typeface="Arial Narrow"/>
                <a:sym typeface="Arial Narrow"/>
              </a:defRPr>
            </a:lvl3pPr>
            <a:lvl4pPr marL="0" marR="0" lvl="3" indent="0" algn="r" rtl="0">
              <a:spcBef>
                <a:spcPts val="0"/>
              </a:spcBef>
              <a:buNone/>
              <a:defRPr sz="1000" b="1" i="0" u="none" strike="noStrike" cap="none">
                <a:solidFill>
                  <a:srgbClr val="7F7F7F"/>
                </a:solidFill>
                <a:latin typeface="Arial Narrow"/>
                <a:ea typeface="Arial Narrow"/>
                <a:cs typeface="Arial Narrow"/>
                <a:sym typeface="Arial Narrow"/>
              </a:defRPr>
            </a:lvl4pPr>
            <a:lvl5pPr marL="0" marR="0" lvl="4" indent="0" algn="r" rtl="0">
              <a:spcBef>
                <a:spcPts val="0"/>
              </a:spcBef>
              <a:buNone/>
              <a:defRPr sz="1000" b="1" i="0" u="none" strike="noStrike" cap="none">
                <a:solidFill>
                  <a:srgbClr val="7F7F7F"/>
                </a:solidFill>
                <a:latin typeface="Arial Narrow"/>
                <a:ea typeface="Arial Narrow"/>
                <a:cs typeface="Arial Narrow"/>
                <a:sym typeface="Arial Narrow"/>
              </a:defRPr>
            </a:lvl5pPr>
            <a:lvl6pPr marL="0" marR="0" lvl="5" indent="0" algn="r" rtl="0">
              <a:spcBef>
                <a:spcPts val="0"/>
              </a:spcBef>
              <a:buNone/>
              <a:defRPr sz="1000" b="1" i="0" u="none" strike="noStrike" cap="none">
                <a:solidFill>
                  <a:srgbClr val="7F7F7F"/>
                </a:solidFill>
                <a:latin typeface="Arial Narrow"/>
                <a:ea typeface="Arial Narrow"/>
                <a:cs typeface="Arial Narrow"/>
                <a:sym typeface="Arial Narrow"/>
              </a:defRPr>
            </a:lvl6pPr>
            <a:lvl7pPr marL="0" marR="0" lvl="6" indent="0" algn="r" rtl="0">
              <a:spcBef>
                <a:spcPts val="0"/>
              </a:spcBef>
              <a:buNone/>
              <a:defRPr sz="1000" b="1" i="0" u="none" strike="noStrike" cap="none">
                <a:solidFill>
                  <a:srgbClr val="7F7F7F"/>
                </a:solidFill>
                <a:latin typeface="Arial Narrow"/>
                <a:ea typeface="Arial Narrow"/>
                <a:cs typeface="Arial Narrow"/>
                <a:sym typeface="Arial Narrow"/>
              </a:defRPr>
            </a:lvl7pPr>
            <a:lvl8pPr marL="0" marR="0" lvl="7" indent="0" algn="r" rtl="0">
              <a:spcBef>
                <a:spcPts val="0"/>
              </a:spcBef>
              <a:buNone/>
              <a:defRPr sz="1000" b="1" i="0" u="none" strike="noStrike" cap="none">
                <a:solidFill>
                  <a:srgbClr val="7F7F7F"/>
                </a:solidFill>
                <a:latin typeface="Arial Narrow"/>
                <a:ea typeface="Arial Narrow"/>
                <a:cs typeface="Arial Narrow"/>
                <a:sym typeface="Arial Narrow"/>
              </a:defRPr>
            </a:lvl8pPr>
            <a:lvl9pPr marL="0" marR="0" lvl="8" indent="0" algn="r" rtl="0">
              <a:spcBef>
                <a:spcPts val="0"/>
              </a:spcBef>
              <a:buNone/>
              <a:defRPr sz="1000" b="1" i="0" u="none" strike="noStrike" cap="none">
                <a:solidFill>
                  <a:srgbClr val="7F7F7F"/>
                </a:solidFill>
                <a:latin typeface="Arial Narrow"/>
                <a:ea typeface="Arial Narrow"/>
                <a:cs typeface="Arial Narrow"/>
                <a:sym typeface="Arial Narrow"/>
              </a:defRPr>
            </a:lvl9pPr>
          </a:lstStyle>
          <a:p>
            <a:r>
              <a:rPr lang="pt-PT"/>
              <a:t>LNEC/DHA</a:t>
            </a:r>
            <a:r>
              <a:rPr lang="pt-PT" b="0"/>
              <a:t> | </a:t>
            </a:r>
            <a:fld id="{00000000-1234-1234-1234-123412341234}" type="slidenum">
              <a:rPr lang="pt-PT" b="0" smtClean="0"/>
              <a:pPr/>
              <a:t>‹#›</a:t>
            </a:fld>
            <a:endParaRPr lang="pt-PT" b="0" dirty="0"/>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73AE"/>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9.pn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5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mfrodigues@lnec.pt" TargetMode="Externa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30.jpe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6.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1;p1"/>
          <p:cNvSpPr txBox="1">
            <a:spLocks noGrp="1"/>
          </p:cNvSpPr>
          <p:nvPr>
            <p:ph type="title"/>
          </p:nvPr>
        </p:nvSpPr>
        <p:spPr>
          <a:xfrm>
            <a:off x="943275" y="1478636"/>
            <a:ext cx="10322131" cy="3312368"/>
          </a:xfrm>
          <a:prstGeom prst="rect">
            <a:avLst/>
          </a:prstGeom>
          <a:noFill/>
          <a:ln>
            <a:noFill/>
          </a:ln>
        </p:spPr>
        <p:txBody>
          <a:bodyPr spcFirstLastPara="1" wrap="square" lIns="0" tIns="0" rIns="0" bIns="72000" anchor="b" anchorCtr="0">
            <a:normAutofit/>
          </a:bodyPr>
          <a:lstStyle/>
          <a:p>
            <a:pPr lvl="0"/>
            <a:r>
              <a:rPr lang="en-US" sz="3600" b="1" i="1" dirty="0"/>
              <a:t>CONNECT: </a:t>
            </a:r>
            <a:r>
              <a:rPr lang="en-US" sz="3600" b="1" dirty="0"/>
              <a:t>Tagus river-to-ocean </a:t>
            </a:r>
            <a:r>
              <a:rPr lang="en-US" sz="3600" b="1" dirty="0" err="1"/>
              <a:t>collaboratory</a:t>
            </a:r>
            <a:r>
              <a:rPr lang="en-US" sz="3600" b="1" dirty="0"/>
              <a:t> for thematic digital twins and collaborative management</a:t>
            </a:r>
            <a:br>
              <a:rPr lang="pt-BR" sz="3600" b="1" dirty="0"/>
            </a:br>
            <a:br>
              <a:rPr lang="en-US" sz="1900" b="0" dirty="0">
                <a:solidFill>
                  <a:srgbClr val="000000"/>
                </a:solidFill>
                <a:latin typeface="Arial Narrow"/>
                <a:sym typeface="Arial Narrow"/>
              </a:rPr>
            </a:br>
            <a:r>
              <a:rPr lang="en-US" sz="1900" b="0" dirty="0">
                <a:solidFill>
                  <a:srgbClr val="000000"/>
                </a:solidFill>
                <a:latin typeface="Arial Narrow"/>
                <a:sym typeface="Arial Narrow"/>
              </a:rPr>
              <a:t>Marta Rodrigues, </a:t>
            </a:r>
            <a:r>
              <a:rPr lang="en-US" sz="1900" b="0" u="sng" dirty="0">
                <a:solidFill>
                  <a:srgbClr val="000000"/>
                </a:solidFill>
                <a:latin typeface="Arial Narrow"/>
                <a:sym typeface="Arial Narrow"/>
              </a:rPr>
              <a:t>Anabela Oliveira</a:t>
            </a:r>
            <a:r>
              <a:rPr lang="en-US" sz="1900" b="0" dirty="0">
                <a:solidFill>
                  <a:srgbClr val="000000"/>
                </a:solidFill>
                <a:latin typeface="Arial Narrow"/>
                <a:sym typeface="Arial Narrow"/>
              </a:rPr>
              <a:t>, </a:t>
            </a:r>
            <a:r>
              <a:rPr lang="en-US" sz="1900" b="0" dirty="0" err="1">
                <a:solidFill>
                  <a:srgbClr val="000000"/>
                </a:solidFill>
                <a:latin typeface="Arial Narrow"/>
                <a:sym typeface="Arial Narrow"/>
              </a:rPr>
              <a:t>Gonçalo</a:t>
            </a:r>
            <a:r>
              <a:rPr lang="en-US" sz="1900" b="0" dirty="0">
                <a:solidFill>
                  <a:srgbClr val="000000"/>
                </a:solidFill>
                <a:latin typeface="Arial Narrow"/>
                <a:sym typeface="Arial Narrow"/>
              </a:rPr>
              <a:t> de Jesus, André Fortunato, Ricardo Martins, Zahra Mardani, Elsa Alves</a:t>
            </a:r>
            <a:br>
              <a:rPr lang="en-US" sz="1900" b="0" dirty="0">
                <a:solidFill>
                  <a:srgbClr val="000000"/>
                </a:solidFill>
                <a:latin typeface="Arial Narrow"/>
                <a:sym typeface="Arial Narrow"/>
              </a:rPr>
            </a:br>
            <a:r>
              <a:rPr lang="en-US" sz="1900" b="0" dirty="0">
                <a:solidFill>
                  <a:srgbClr val="000000"/>
                </a:solidFill>
                <a:latin typeface="Arial Narrow"/>
                <a:sym typeface="Arial Narrow"/>
              </a:rPr>
              <a:t> </a:t>
            </a:r>
            <a:endParaRPr dirty="0">
              <a:solidFill>
                <a:schemeClr val="accent1">
                  <a:lumMod val="75000"/>
                </a:schemeClr>
              </a:solidFill>
            </a:endParaRPr>
          </a:p>
        </p:txBody>
      </p:sp>
      <p:sp>
        <p:nvSpPr>
          <p:cNvPr id="6" name="Google Shape;72;p1"/>
          <p:cNvSpPr txBox="1">
            <a:spLocks noGrp="1"/>
          </p:cNvSpPr>
          <p:nvPr>
            <p:ph type="body" idx="1"/>
          </p:nvPr>
        </p:nvSpPr>
        <p:spPr>
          <a:xfrm>
            <a:off x="391886" y="4842588"/>
            <a:ext cx="10873521" cy="1558212"/>
          </a:xfrm>
          <a:prstGeom prst="rect">
            <a:avLst/>
          </a:prstGeom>
          <a:noFill/>
          <a:ln>
            <a:noFill/>
          </a:ln>
        </p:spPr>
        <p:txBody>
          <a:bodyPr spcFirstLastPara="1" wrap="square" lIns="0" tIns="180000" rIns="0" bIns="0" anchor="t" anchorCtr="0">
            <a:noAutofit/>
          </a:bodyPr>
          <a:lstStyle/>
          <a:p>
            <a:pPr marL="0" lvl="0" indent="0" algn="r">
              <a:spcBef>
                <a:spcPts val="0"/>
              </a:spcBef>
              <a:buNone/>
            </a:pPr>
            <a:r>
              <a:rPr lang="en-US" sz="1800" i="1" dirty="0">
                <a:solidFill>
                  <a:srgbClr val="0073AE"/>
                </a:solidFill>
                <a:latin typeface="Arial Narrow" panose="020B0606020202030204" pitchFamily="34" charset="0"/>
              </a:rPr>
              <a:t>EGI 2024, September 30, 2024 to October 4, 2024, Lecce, Italy</a:t>
            </a:r>
            <a:endParaRPr lang="pt-PT" sz="1600" i="1" dirty="0">
              <a:solidFill>
                <a:srgbClr val="888888"/>
              </a:solidFill>
              <a:latin typeface="Arial Narrow" panose="020B0606020202030204" pitchFamily="34" charset="0"/>
            </a:endParaRPr>
          </a:p>
          <a:p>
            <a:pPr marL="0" lvl="0" indent="0" algn="r">
              <a:spcBef>
                <a:spcPts val="400"/>
              </a:spcBef>
              <a:buSzPts val="2000"/>
              <a:buNone/>
            </a:pPr>
            <a:r>
              <a:rPr lang="en-US" sz="1600" i="1" dirty="0">
                <a:solidFill>
                  <a:srgbClr val="888888"/>
                </a:solidFill>
                <a:latin typeface="Arial Narrow" panose="020B0606020202030204" pitchFamily="34" charset="0"/>
              </a:rPr>
              <a:t>CONNECT - local </a:t>
            </a:r>
            <a:r>
              <a:rPr lang="en-US" sz="1600" i="1" dirty="0" err="1">
                <a:solidFill>
                  <a:srgbClr val="888888"/>
                </a:solidFill>
                <a:latin typeface="Arial Narrow" panose="020B0606020202030204" pitchFamily="34" charset="0"/>
              </a:rPr>
              <a:t>COastal</a:t>
            </a:r>
            <a:r>
              <a:rPr lang="en-US" sz="1600" i="1" dirty="0">
                <a:solidFill>
                  <a:srgbClr val="888888"/>
                </a:solidFill>
                <a:latin typeface="Arial Narrow" panose="020B0606020202030204" pitchFamily="34" charset="0"/>
              </a:rPr>
              <a:t> </a:t>
            </a:r>
            <a:r>
              <a:rPr lang="en-US" sz="1600" i="1" dirty="0" err="1">
                <a:solidFill>
                  <a:srgbClr val="888888"/>
                </a:solidFill>
                <a:latin typeface="Arial Narrow" panose="020B0606020202030204" pitchFamily="34" charset="0"/>
              </a:rPr>
              <a:t>moNitoriNg</a:t>
            </a:r>
            <a:r>
              <a:rPr lang="en-US" sz="1600" i="1" dirty="0">
                <a:solidFill>
                  <a:srgbClr val="888888"/>
                </a:solidFill>
                <a:latin typeface="Arial Narrow" panose="020B0606020202030204" pitchFamily="34" charset="0"/>
              </a:rPr>
              <a:t> </a:t>
            </a:r>
            <a:r>
              <a:rPr lang="en-US" sz="1600" i="1" dirty="0" err="1">
                <a:solidFill>
                  <a:srgbClr val="888888"/>
                </a:solidFill>
                <a:latin typeface="Arial Narrow" panose="020B0606020202030204" pitchFamily="34" charset="0"/>
              </a:rPr>
              <a:t>sErviCe</a:t>
            </a:r>
            <a:r>
              <a:rPr lang="en-US" sz="1600" i="1" dirty="0">
                <a:solidFill>
                  <a:srgbClr val="888888"/>
                </a:solidFill>
                <a:latin typeface="Arial Narrow" panose="020B0606020202030204" pitchFamily="34" charset="0"/>
              </a:rPr>
              <a:t> for </a:t>
            </a:r>
            <a:r>
              <a:rPr lang="en-US" sz="1600" i="1" dirty="0" err="1">
                <a:solidFill>
                  <a:srgbClr val="888888"/>
                </a:solidFill>
                <a:latin typeface="Arial Narrow" panose="020B0606020202030204" pitchFamily="34" charset="0"/>
              </a:rPr>
              <a:t>PorTugal</a:t>
            </a:r>
            <a:endParaRPr lang="en-US" sz="1600" i="1" dirty="0">
              <a:solidFill>
                <a:srgbClr val="888888"/>
              </a:solidFill>
              <a:latin typeface="Arial Narrow" panose="020B0606020202030204" pitchFamily="34" charset="0"/>
            </a:endParaRPr>
          </a:p>
          <a:p>
            <a:pPr marL="0" lvl="0" indent="0" algn="r">
              <a:spcBef>
                <a:spcPts val="400"/>
              </a:spcBef>
              <a:buSzPts val="2000"/>
              <a:buNone/>
            </a:pPr>
            <a:r>
              <a:rPr lang="en-US" sz="1600" i="1" dirty="0">
                <a:solidFill>
                  <a:srgbClr val="888888"/>
                </a:solidFill>
                <a:latin typeface="Arial Narrow" panose="020B0606020202030204" pitchFamily="34" charset="0"/>
              </a:rPr>
              <a:t>Copernicus Marine – User – EU Coastal Monitoring Pilot Demonstrations (22050-COP-INNO USER)</a:t>
            </a:r>
            <a:endParaRPr sz="2200" i="1" dirty="0">
              <a:solidFill>
                <a:srgbClr val="888888"/>
              </a:solidFill>
              <a:latin typeface="Arial Narrow" panose="020B0606020202030204" pitchFamily="34" charset="0"/>
            </a:endParaRPr>
          </a:p>
          <a:p>
            <a:pPr marL="0" lvl="0" indent="0" algn="l" rtl="0">
              <a:spcBef>
                <a:spcPts val="320"/>
              </a:spcBef>
              <a:spcAft>
                <a:spcPts val="0"/>
              </a:spcAft>
              <a:buSzPts val="1600"/>
              <a:buNone/>
            </a:pPr>
            <a:endParaRPr sz="1600" dirty="0">
              <a:solidFill>
                <a:schemeClr val="dk1"/>
              </a:solidFill>
              <a:latin typeface="Arial Narrow" panose="020B0606020202030204" pitchFamily="34" charset="0"/>
            </a:endParaRPr>
          </a:p>
        </p:txBody>
      </p:sp>
      <p:pic>
        <p:nvPicPr>
          <p:cNvPr id="11" name="Google Shape;16;p25"/>
          <p:cNvPicPr preferRelativeResize="0"/>
          <p:nvPr/>
        </p:nvPicPr>
        <p:blipFill rotWithShape="1">
          <a:blip r:embed="rId2">
            <a:alphaModFix/>
          </a:blip>
          <a:srcRect l="82358" t="2579" b="89440"/>
          <a:stretch/>
        </p:blipFill>
        <p:spPr>
          <a:xfrm>
            <a:off x="9346131" y="182818"/>
            <a:ext cx="2763603" cy="725486"/>
          </a:xfrm>
          <a:prstGeom prst="rect">
            <a:avLst/>
          </a:prstGeom>
          <a:noFill/>
          <a:ln>
            <a:noFill/>
          </a:ln>
        </p:spPr>
      </p:pic>
      <p:pic>
        <p:nvPicPr>
          <p:cNvPr id="12"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852" t="8357" r="4519" b="3772"/>
          <a:stretch/>
        </p:blipFill>
        <p:spPr bwMode="auto">
          <a:xfrm>
            <a:off x="72741" y="22128"/>
            <a:ext cx="1257728"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1492266" y="943501"/>
            <a:ext cx="615696" cy="5394960"/>
            <a:chOff x="11494037" y="1463040"/>
            <a:chExt cx="615696" cy="5394960"/>
          </a:xfrm>
        </p:grpSpPr>
        <p:pic>
          <p:nvPicPr>
            <p:cNvPr id="13" name="Google Shape;16;p7"/>
            <p:cNvPicPr preferRelativeResize="0"/>
            <p:nvPr/>
          </p:nvPicPr>
          <p:blipFill rotWithShape="1">
            <a:blip r:embed="rId4">
              <a:alphaModFix/>
            </a:blip>
            <a:srcRect l="94950" t="23822"/>
            <a:stretch/>
          </p:blipFill>
          <p:spPr>
            <a:xfrm>
              <a:off x="11494037" y="1463040"/>
              <a:ext cx="615696" cy="5224272"/>
            </a:xfrm>
            <a:prstGeom prst="rect">
              <a:avLst/>
            </a:prstGeom>
            <a:noFill/>
            <a:ln>
              <a:noFill/>
            </a:ln>
          </p:spPr>
        </p:pic>
        <p:pic>
          <p:nvPicPr>
            <p:cNvPr id="14" name="Google Shape;16;p7"/>
            <p:cNvPicPr preferRelativeResize="0"/>
            <p:nvPr/>
          </p:nvPicPr>
          <p:blipFill rotWithShape="1">
            <a:blip r:embed="rId4">
              <a:alphaModFix/>
            </a:blip>
            <a:srcRect l="94950" t="23822" b="19644"/>
            <a:stretch/>
          </p:blipFill>
          <p:spPr>
            <a:xfrm>
              <a:off x="11494037" y="2980944"/>
              <a:ext cx="615696" cy="3877056"/>
            </a:xfrm>
            <a:prstGeom prst="rect">
              <a:avLst/>
            </a:prstGeom>
            <a:noFill/>
            <a:ln>
              <a:noFill/>
            </a:ln>
          </p:spPr>
        </p:pic>
      </p:grpSp>
      <p:pic>
        <p:nvPicPr>
          <p:cNvPr id="15" name="Picture 14">
            <a:extLst>
              <a:ext uri="{FF2B5EF4-FFF2-40B4-BE49-F238E27FC236}">
                <a16:creationId xmlns:a16="http://schemas.microsoft.com/office/drawing/2014/main" id="{E4D18CF3-27B8-ACF5-4214-A01AB559EA5C}"/>
              </a:ext>
            </a:extLst>
          </p:cNvPr>
          <p:cNvPicPr>
            <a:picLocks noChangeAspect="1"/>
          </p:cNvPicPr>
          <p:nvPr/>
        </p:nvPicPr>
        <p:blipFill>
          <a:blip r:embed="rId5"/>
          <a:stretch>
            <a:fillRect/>
          </a:stretch>
        </p:blipFill>
        <p:spPr>
          <a:xfrm>
            <a:off x="2710916" y="305237"/>
            <a:ext cx="1514686" cy="638264"/>
          </a:xfrm>
          <a:prstGeom prst="rect">
            <a:avLst/>
          </a:prstGeom>
        </p:spPr>
      </p:pic>
      <p:pic>
        <p:nvPicPr>
          <p:cNvPr id="4" name="Image 5" descr="Une image contenant texte, Police, cercle, logo&#10;&#10;Description générée automatiquement">
            <a:extLst>
              <a:ext uri="{FF2B5EF4-FFF2-40B4-BE49-F238E27FC236}">
                <a16:creationId xmlns:a16="http://schemas.microsoft.com/office/drawing/2014/main" id="{84D4D6BF-1841-528D-1D45-80EA695810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42156" y="22128"/>
            <a:ext cx="1268760" cy="1268760"/>
          </a:xfrm>
          <a:prstGeom prst="rect">
            <a:avLst/>
          </a:prstGeom>
        </p:spPr>
      </p:pic>
    </p:spTree>
    <p:extLst>
      <p:ext uri="{BB962C8B-B14F-4D97-AF65-F5344CB8AC3E}">
        <p14:creationId xmlns:p14="http://schemas.microsoft.com/office/powerpoint/2010/main" val="86904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837830-D6CF-62CF-F705-E00B8C6D524D}"/>
              </a:ext>
            </a:extLst>
          </p:cNvPr>
          <p:cNvSpPr>
            <a:spLocks noGrp="1"/>
          </p:cNvSpPr>
          <p:nvPr>
            <p:ph type="title"/>
          </p:nvPr>
        </p:nvSpPr>
        <p:spPr/>
        <p:txBody>
          <a:bodyPr/>
          <a:lstStyle/>
          <a:p>
            <a:endParaRPr lang="pt-PT"/>
          </a:p>
        </p:txBody>
      </p:sp>
      <p:sp>
        <p:nvSpPr>
          <p:cNvPr id="6" name="Text Placeholder 5">
            <a:extLst>
              <a:ext uri="{FF2B5EF4-FFF2-40B4-BE49-F238E27FC236}">
                <a16:creationId xmlns:a16="http://schemas.microsoft.com/office/drawing/2014/main" id="{8792A5BB-9A20-C48D-B2AA-B5A40182332B}"/>
              </a:ext>
            </a:extLst>
          </p:cNvPr>
          <p:cNvSpPr>
            <a:spLocks noGrp="1"/>
          </p:cNvSpPr>
          <p:nvPr>
            <p:ph type="body" idx="1"/>
          </p:nvPr>
        </p:nvSpPr>
        <p:spPr/>
        <p:txBody>
          <a:bodyPr/>
          <a:lstStyle/>
          <a:p>
            <a:endParaRPr lang="pt-PT"/>
          </a:p>
        </p:txBody>
      </p:sp>
      <p:sp>
        <p:nvSpPr>
          <p:cNvPr id="2" name="Slide Number Placeholder 1">
            <a:extLst>
              <a:ext uri="{FF2B5EF4-FFF2-40B4-BE49-F238E27FC236}">
                <a16:creationId xmlns:a16="http://schemas.microsoft.com/office/drawing/2014/main" id="{6BB07D6B-A959-D6CD-BC26-9038B310CAA5}"/>
              </a:ext>
            </a:extLst>
          </p:cNvPr>
          <p:cNvSpPr>
            <a:spLocks noGrp="1"/>
          </p:cNvSpPr>
          <p:nvPr>
            <p:ph type="sldNum" idx="12"/>
          </p:nvPr>
        </p:nvSpPr>
        <p:spPr/>
        <p:txBody>
          <a:bodyPr/>
          <a:lstStyle/>
          <a:p>
            <a:fld id="{58768E1A-8455-4611-8763-3FA1B747F6B6}" type="slidenum">
              <a:rPr lang="en-US" smtClean="0"/>
              <a:pPr/>
              <a:t>10</a:t>
            </a:fld>
            <a:endParaRPr lang="en-US" dirty="0"/>
          </a:p>
        </p:txBody>
      </p:sp>
      <p:sp>
        <p:nvSpPr>
          <p:cNvPr id="23" name="Rectangle 22">
            <a:extLst>
              <a:ext uri="{FF2B5EF4-FFF2-40B4-BE49-F238E27FC236}">
                <a16:creationId xmlns:a16="http://schemas.microsoft.com/office/drawing/2014/main" id="{C9726849-08D6-2D3E-E861-565FAD630EB5}"/>
              </a:ext>
            </a:extLst>
          </p:cNvPr>
          <p:cNvSpPr/>
          <p:nvPr/>
        </p:nvSpPr>
        <p:spPr>
          <a:xfrm>
            <a:off x="0" y="1639019"/>
            <a:ext cx="431371" cy="193975"/>
          </a:xfrm>
          <a:prstGeom prst="rect">
            <a:avLst/>
          </a:prstGeom>
          <a:solidFill>
            <a:sysClr val="window" lastClr="FFFFFF"/>
          </a:solidFill>
          <a:ln w="12700" cap="flat" cmpd="sng" algn="ctr">
            <a:no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pic>
        <p:nvPicPr>
          <p:cNvPr id="3" name="image17.png">
            <a:extLst>
              <a:ext uri="{FF2B5EF4-FFF2-40B4-BE49-F238E27FC236}">
                <a16:creationId xmlns:a16="http://schemas.microsoft.com/office/drawing/2014/main" id="{BEA701E5-7373-C0F8-1FBC-2790B57B574E}"/>
              </a:ext>
            </a:extLst>
          </p:cNvPr>
          <p:cNvPicPr>
            <a:picLocks noChangeAspect="1"/>
          </p:cNvPicPr>
          <p:nvPr/>
        </p:nvPicPr>
        <p:blipFill>
          <a:blip r:embed="rId3"/>
          <a:srcRect/>
          <a:stretch>
            <a:fillRect/>
          </a:stretch>
        </p:blipFill>
        <p:spPr>
          <a:xfrm>
            <a:off x="92686" y="675260"/>
            <a:ext cx="12198645" cy="5976000"/>
          </a:xfrm>
          <a:prstGeom prst="rect">
            <a:avLst/>
          </a:prstGeom>
          <a:ln/>
        </p:spPr>
      </p:pic>
      <p:sp>
        <p:nvSpPr>
          <p:cNvPr id="4" name="TextBox 3">
            <a:extLst>
              <a:ext uri="{FF2B5EF4-FFF2-40B4-BE49-F238E27FC236}">
                <a16:creationId xmlns:a16="http://schemas.microsoft.com/office/drawing/2014/main" id="{45BFF690-C822-A456-AEB8-9A8052054580}"/>
              </a:ext>
            </a:extLst>
          </p:cNvPr>
          <p:cNvSpPr txBox="1"/>
          <p:nvPr/>
        </p:nvSpPr>
        <p:spPr>
          <a:xfrm>
            <a:off x="431371" y="6152447"/>
            <a:ext cx="4092569" cy="402389"/>
          </a:xfrm>
          <a:prstGeom prst="rect">
            <a:avLst/>
          </a:prstGeom>
          <a:solidFill>
            <a:schemeClr val="bg1"/>
          </a:solidFill>
        </p:spPr>
        <p:txBody>
          <a:bodyPr wrap="square" lIns="48000" rIns="48000" rtlCol="0">
            <a:spAutoFit/>
          </a:bodyPr>
          <a:lstStyle/>
          <a:p>
            <a:pPr algn="ctr"/>
            <a:r>
              <a:rPr lang="en-GB" sz="2000" dirty="0">
                <a:solidFill>
                  <a:schemeClr val="bg2">
                    <a:lumMod val="75000"/>
                  </a:schemeClr>
                </a:solidFill>
                <a:latin typeface="Arial" panose="020B0604020202020204" pitchFamily="34" charset="0"/>
                <a:cs typeface="Arial" panose="020B0604020202020204" pitchFamily="34" charset="0"/>
              </a:rPr>
              <a:t>https://connect-portal.lnec.pt/</a:t>
            </a:r>
          </a:p>
        </p:txBody>
      </p:sp>
      <p:sp>
        <p:nvSpPr>
          <p:cNvPr id="8" name="Titre 2">
            <a:extLst>
              <a:ext uri="{FF2B5EF4-FFF2-40B4-BE49-F238E27FC236}">
                <a16:creationId xmlns:a16="http://schemas.microsoft.com/office/drawing/2014/main" id="{DBED84AC-F18D-AA26-C760-7404C3F759FF}"/>
              </a:ext>
            </a:extLst>
          </p:cNvPr>
          <p:cNvSpPr txBox="1">
            <a:spLocks/>
          </p:cNvSpPr>
          <p:nvPr/>
        </p:nvSpPr>
        <p:spPr>
          <a:xfrm>
            <a:off x="1402994" y="146756"/>
            <a:ext cx="10070800" cy="455600"/>
          </a:xfrm>
          <a:prstGeom prst="rect">
            <a:avLst/>
          </a:prstGeom>
          <a:noFill/>
          <a:ln>
            <a:noFill/>
          </a:ln>
        </p:spPr>
        <p:txBody>
          <a:bodyPr spcFirstLastPara="1" wrap="square" lIns="91425" tIns="45700" rIns="91425" bIns="45700" anchor="b" anchorCtr="0">
            <a:normAutofit fontScale="6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60000"/>
              </a:buClr>
              <a:buSzPts val="2000"/>
              <a:buFont typeface="Arial"/>
              <a:buNone/>
              <a:defRPr sz="2000" b="1" i="0" u="none" strike="noStrike" cap="none">
                <a:solidFill>
                  <a:srgbClr val="E6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600" b="0" dirty="0">
                <a:solidFill>
                  <a:srgbClr val="182B76"/>
                </a:solidFill>
              </a:rPr>
              <a:t>CONNECT DT </a:t>
            </a:r>
            <a:r>
              <a:rPr lang="fr-FR" sz="3600" b="0" dirty="0" err="1">
                <a:solidFill>
                  <a:srgbClr val="182B76"/>
                </a:solidFill>
              </a:rPr>
              <a:t>WebGIS</a:t>
            </a:r>
            <a:r>
              <a:rPr lang="fr-FR" sz="3600" b="0" dirty="0">
                <a:solidFill>
                  <a:srgbClr val="182B76"/>
                </a:solidFill>
              </a:rPr>
              <a:t> portal: Application of the </a:t>
            </a:r>
            <a:r>
              <a:rPr lang="fr-FR" sz="3600" b="0" dirty="0" err="1">
                <a:solidFill>
                  <a:srgbClr val="182B76"/>
                </a:solidFill>
              </a:rPr>
              <a:t>Collaboratory</a:t>
            </a:r>
            <a:r>
              <a:rPr lang="fr-FR" sz="3600" b="0" dirty="0">
                <a:solidFill>
                  <a:srgbClr val="182B76"/>
                </a:solidFill>
              </a:rPr>
              <a:t> infrastructure</a:t>
            </a:r>
          </a:p>
        </p:txBody>
      </p:sp>
      <p:sp>
        <p:nvSpPr>
          <p:cNvPr id="9" name="TextBox 8">
            <a:extLst>
              <a:ext uri="{FF2B5EF4-FFF2-40B4-BE49-F238E27FC236}">
                <a16:creationId xmlns:a16="http://schemas.microsoft.com/office/drawing/2014/main" id="{DB4E2C6C-A1DB-3F37-DEC7-1E3A6C5F11AF}"/>
              </a:ext>
            </a:extLst>
          </p:cNvPr>
          <p:cNvSpPr txBox="1"/>
          <p:nvPr/>
        </p:nvSpPr>
        <p:spPr>
          <a:xfrm>
            <a:off x="6650028" y="5185161"/>
            <a:ext cx="4746763" cy="1569469"/>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defTabSz="1219170">
              <a:buClrTx/>
              <a:defRPr/>
            </a:pPr>
            <a:r>
              <a:rPr lang="en-US" sz="1867" dirty="0">
                <a:solidFill>
                  <a:srgbClr val="151E41"/>
                </a:solidFill>
              </a:rPr>
              <a:t>Collaboratory building</a:t>
            </a:r>
          </a:p>
          <a:p>
            <a:pPr defTabSz="1219170">
              <a:buClrTx/>
              <a:defRPr/>
            </a:pPr>
            <a:endParaRPr lang="en-US" sz="400" b="0" dirty="0">
              <a:solidFill>
                <a:srgbClr val="151E41"/>
              </a:solidFill>
            </a:endParaRPr>
          </a:p>
          <a:p>
            <a:pPr marL="285750" indent="-285750" defTabSz="1219170">
              <a:buClrTx/>
              <a:buFontTx/>
              <a:buChar char="-"/>
              <a:defRPr/>
            </a:pPr>
            <a:r>
              <a:rPr lang="en-US" sz="1733" b="0" dirty="0">
                <a:solidFill>
                  <a:srgbClr val="151E41"/>
                </a:solidFill>
              </a:rPr>
              <a:t>Operational dashboard with a snapshot of the current state of the coastal system, built for the end-user requirements compliance</a:t>
            </a:r>
          </a:p>
          <a:p>
            <a:pPr marL="285750" indent="-285750" defTabSz="1219170">
              <a:buClrTx/>
              <a:buFontTx/>
              <a:buChar char="-"/>
              <a:defRPr/>
            </a:pPr>
            <a:r>
              <a:rPr lang="en-US" sz="1733" b="0" dirty="0">
                <a:solidFill>
                  <a:srgbClr val="151E41"/>
                </a:solidFill>
              </a:rPr>
              <a:t>Information quality: data/model comparison</a:t>
            </a:r>
          </a:p>
          <a:p>
            <a:pPr defTabSz="1219170">
              <a:buClrTx/>
              <a:defRPr/>
            </a:pPr>
            <a:endParaRPr lang="en-US" sz="400" b="0" dirty="0">
              <a:solidFill>
                <a:srgbClr val="151E41"/>
              </a:solidFill>
            </a:endParaRPr>
          </a:p>
        </p:txBody>
      </p:sp>
    </p:spTree>
    <p:extLst>
      <p:ext uri="{BB962C8B-B14F-4D97-AF65-F5344CB8AC3E}">
        <p14:creationId xmlns:p14="http://schemas.microsoft.com/office/powerpoint/2010/main" val="2770629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
            <a:extLst>
              <a:ext uri="{FF2B5EF4-FFF2-40B4-BE49-F238E27FC236}">
                <a16:creationId xmlns:a16="http://schemas.microsoft.com/office/drawing/2014/main" id="{6B737178-D3D9-6703-F98B-1486CABC266F}"/>
              </a:ext>
            </a:extLst>
          </p:cNvPr>
          <p:cNvSpPr>
            <a:spLocks noGrp="1"/>
          </p:cNvSpPr>
          <p:nvPr>
            <p:ph type="title"/>
          </p:nvPr>
        </p:nvSpPr>
        <p:spPr>
          <a:xfrm>
            <a:off x="609602" y="355298"/>
            <a:ext cx="10594204" cy="610105"/>
          </a:xfrm>
        </p:spPr>
        <p:txBody>
          <a:bodyPr>
            <a:normAutofit fontScale="90000"/>
          </a:bodyPr>
          <a:lstStyle/>
          <a:p>
            <a:r>
              <a:rPr lang="fr-FR" sz="3600" b="0" dirty="0">
                <a:solidFill>
                  <a:srgbClr val="182B76"/>
                </a:solidFill>
              </a:rPr>
              <a:t>CONNECT </a:t>
            </a:r>
            <a:r>
              <a:rPr lang="fr-FR" sz="3600" b="0" dirty="0" err="1">
                <a:solidFill>
                  <a:srgbClr val="182B76"/>
                </a:solidFill>
              </a:rPr>
              <a:t>webGIS</a:t>
            </a:r>
            <a:r>
              <a:rPr lang="fr-FR" sz="3600" b="0" dirty="0">
                <a:solidFill>
                  <a:srgbClr val="182B76"/>
                </a:solidFill>
              </a:rPr>
              <a:t> portal: user-</a:t>
            </a:r>
            <a:r>
              <a:rPr lang="fr-FR" sz="3600" b="0" dirty="0" err="1">
                <a:solidFill>
                  <a:srgbClr val="182B76"/>
                </a:solidFill>
              </a:rPr>
              <a:t>tailored</a:t>
            </a:r>
            <a:r>
              <a:rPr lang="fr-FR" sz="3600" b="0" dirty="0">
                <a:solidFill>
                  <a:srgbClr val="182B76"/>
                </a:solidFill>
              </a:rPr>
              <a:t> services</a:t>
            </a:r>
          </a:p>
        </p:txBody>
      </p:sp>
      <p:sp>
        <p:nvSpPr>
          <p:cNvPr id="4" name="Text Placeholder 3">
            <a:extLst>
              <a:ext uri="{FF2B5EF4-FFF2-40B4-BE49-F238E27FC236}">
                <a16:creationId xmlns:a16="http://schemas.microsoft.com/office/drawing/2014/main" id="{D717EA97-840E-FA2A-6912-382E844317F1}"/>
              </a:ext>
            </a:extLst>
          </p:cNvPr>
          <p:cNvSpPr>
            <a:spLocks noGrp="1"/>
          </p:cNvSpPr>
          <p:nvPr>
            <p:ph type="body" idx="2"/>
          </p:nvPr>
        </p:nvSpPr>
        <p:spPr>
          <a:xfrm>
            <a:off x="609602" y="1165594"/>
            <a:ext cx="4011084" cy="4586188"/>
          </a:xfrm>
        </p:spPr>
        <p:txBody>
          <a:bodyPr/>
          <a:lstStyle/>
          <a:p>
            <a:endParaRPr lang="pt-PT"/>
          </a:p>
        </p:txBody>
      </p:sp>
      <p:sp>
        <p:nvSpPr>
          <p:cNvPr id="2" name="Slide Number Placeholder 1">
            <a:extLst>
              <a:ext uri="{FF2B5EF4-FFF2-40B4-BE49-F238E27FC236}">
                <a16:creationId xmlns:a16="http://schemas.microsoft.com/office/drawing/2014/main" id="{6BB07D6B-A959-D6CD-BC26-9038B310CAA5}"/>
              </a:ext>
            </a:extLst>
          </p:cNvPr>
          <p:cNvSpPr>
            <a:spLocks noGrp="1"/>
          </p:cNvSpPr>
          <p:nvPr>
            <p:ph type="sldNum" idx="12"/>
          </p:nvPr>
        </p:nvSpPr>
        <p:spPr/>
        <p:txBody>
          <a:bodyPr/>
          <a:lstStyle/>
          <a:p>
            <a:fld id="{58768E1A-8455-4611-8763-3FA1B747F6B6}" type="slidenum">
              <a:rPr lang="en-US" smtClean="0"/>
              <a:pPr/>
              <a:t>11</a:t>
            </a:fld>
            <a:endParaRPr lang="en-US" dirty="0"/>
          </a:p>
        </p:txBody>
      </p:sp>
      <p:sp>
        <p:nvSpPr>
          <p:cNvPr id="23" name="Rectangle 22">
            <a:extLst>
              <a:ext uri="{FF2B5EF4-FFF2-40B4-BE49-F238E27FC236}">
                <a16:creationId xmlns:a16="http://schemas.microsoft.com/office/drawing/2014/main" id="{C9726849-08D6-2D3E-E861-565FAD630EB5}"/>
              </a:ext>
            </a:extLst>
          </p:cNvPr>
          <p:cNvSpPr/>
          <p:nvPr/>
        </p:nvSpPr>
        <p:spPr>
          <a:xfrm>
            <a:off x="0" y="1369512"/>
            <a:ext cx="431371" cy="193975"/>
          </a:xfrm>
          <a:prstGeom prst="rect">
            <a:avLst/>
          </a:prstGeom>
          <a:solidFill>
            <a:sysClr val="window" lastClr="FFFFFF"/>
          </a:solidFill>
          <a:ln w="12700" cap="flat" cmpd="sng" algn="ctr">
            <a:no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sp>
        <p:nvSpPr>
          <p:cNvPr id="17" name="Google Shape;139;p8">
            <a:extLst>
              <a:ext uri="{FF2B5EF4-FFF2-40B4-BE49-F238E27FC236}">
                <a16:creationId xmlns:a16="http://schemas.microsoft.com/office/drawing/2014/main" id="{5A95747F-1D39-D935-9620-ED8ABAC40984}"/>
              </a:ext>
            </a:extLst>
          </p:cNvPr>
          <p:cNvSpPr txBox="1"/>
          <p:nvPr/>
        </p:nvSpPr>
        <p:spPr>
          <a:xfrm>
            <a:off x="161912" y="2811726"/>
            <a:ext cx="3917865" cy="666977"/>
          </a:xfrm>
          <a:prstGeom prst="rect">
            <a:avLst/>
          </a:prstGeom>
          <a:noFill/>
        </p:spPr>
        <p:txBody>
          <a:bodyPr wrap="square" rtlCol="0">
            <a:spAutoFit/>
          </a:bodyPr>
          <a:lstStyle>
            <a:defPPr marR="0" lvl="0" algn="l" rtl="0">
              <a:lnSpc>
                <a:spcPct val="100000"/>
              </a:lnSpc>
              <a:spcBef>
                <a:spcPts val="0"/>
              </a:spcBef>
              <a:spcAft>
                <a:spcPts val="0"/>
              </a:spcAft>
            </a:defPPr>
            <a:lvl1pPr algn="ctr">
              <a:defRPr sz="1200">
                <a:solidFill>
                  <a:schemeClr val="tx1">
                    <a:lumMod val="50000"/>
                    <a:lumOff val="50000"/>
                  </a:schemeClr>
                </a:solidFill>
              </a:defRPr>
            </a:lvl1pPr>
            <a:lvl2pPr marL="914400" lvl="1"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1867" dirty="0">
                <a:solidFill>
                  <a:prstClr val="black">
                    <a:lumMod val="50000"/>
                    <a:lumOff val="50000"/>
                  </a:prstClr>
                </a:solidFill>
                <a:latin typeface="Arial Narrow" panose="020B0606020202030204" pitchFamily="34" charset="0"/>
                <a:sym typeface="Arial Narrow"/>
              </a:rPr>
              <a:t>Circulation and water quality forecasts, next 48 hours</a:t>
            </a:r>
            <a:endParaRPr lang="pt-PT" sz="1867" dirty="0">
              <a:solidFill>
                <a:prstClr val="black">
                  <a:lumMod val="50000"/>
                  <a:lumOff val="50000"/>
                </a:prstClr>
              </a:solidFill>
              <a:latin typeface="Arial Narrow" panose="020B0606020202030204" pitchFamily="34" charset="0"/>
              <a:sym typeface="Arial Narrow"/>
            </a:endParaRPr>
          </a:p>
        </p:txBody>
      </p:sp>
      <p:sp>
        <p:nvSpPr>
          <p:cNvPr id="18" name="Google Shape;139;p8">
            <a:extLst>
              <a:ext uri="{FF2B5EF4-FFF2-40B4-BE49-F238E27FC236}">
                <a16:creationId xmlns:a16="http://schemas.microsoft.com/office/drawing/2014/main" id="{55708684-BF04-2DB4-8143-86A28C5F95D2}"/>
              </a:ext>
            </a:extLst>
          </p:cNvPr>
          <p:cNvSpPr txBox="1"/>
          <p:nvPr/>
        </p:nvSpPr>
        <p:spPr>
          <a:xfrm>
            <a:off x="4261165" y="2811725"/>
            <a:ext cx="3758185" cy="400110"/>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200">
                <a:solidFill>
                  <a:schemeClr val="tx1">
                    <a:lumMod val="50000"/>
                    <a:lumOff val="50000"/>
                  </a:schemeClr>
                </a:solidFill>
              </a:defRPr>
            </a:lvl1pPr>
            <a:lvl2pPr marL="914400"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2000" dirty="0">
                <a:solidFill>
                  <a:prstClr val="black">
                    <a:lumMod val="50000"/>
                    <a:lumOff val="50000"/>
                  </a:prstClr>
                </a:solidFill>
                <a:latin typeface="Arial Narrow" panose="020B0606020202030204" pitchFamily="34" charset="0"/>
                <a:sym typeface="Arial Narrow"/>
              </a:rPr>
              <a:t>Virtual sensors</a:t>
            </a:r>
          </a:p>
        </p:txBody>
      </p:sp>
      <p:sp>
        <p:nvSpPr>
          <p:cNvPr id="19" name="Google Shape;139;p8">
            <a:extLst>
              <a:ext uri="{FF2B5EF4-FFF2-40B4-BE49-F238E27FC236}">
                <a16:creationId xmlns:a16="http://schemas.microsoft.com/office/drawing/2014/main" id="{A7415955-54C6-9461-FF68-8DB70897280E}"/>
              </a:ext>
            </a:extLst>
          </p:cNvPr>
          <p:cNvSpPr txBox="1"/>
          <p:nvPr/>
        </p:nvSpPr>
        <p:spPr>
          <a:xfrm>
            <a:off x="8200738" y="2811726"/>
            <a:ext cx="3910133" cy="707886"/>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200">
                <a:solidFill>
                  <a:schemeClr val="tx1">
                    <a:lumMod val="50000"/>
                    <a:lumOff val="50000"/>
                  </a:schemeClr>
                </a:solidFill>
              </a:defRPr>
            </a:lvl1pPr>
            <a:lvl2pPr marL="914400"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2000" dirty="0">
                <a:solidFill>
                  <a:prstClr val="black">
                    <a:lumMod val="50000"/>
                    <a:lumOff val="50000"/>
                  </a:prstClr>
                </a:solidFill>
                <a:latin typeface="Arial Narrow" panose="020B0606020202030204" pitchFamily="34" charset="0"/>
                <a:sym typeface="Arial Narrow"/>
              </a:rPr>
              <a:t>In-situ and satellite observations-model comparison</a:t>
            </a:r>
          </a:p>
        </p:txBody>
      </p:sp>
      <p:sp>
        <p:nvSpPr>
          <p:cNvPr id="20" name="Google Shape;139;p8">
            <a:extLst>
              <a:ext uri="{FF2B5EF4-FFF2-40B4-BE49-F238E27FC236}">
                <a16:creationId xmlns:a16="http://schemas.microsoft.com/office/drawing/2014/main" id="{1A631D6F-A333-0B99-09DC-92575CECC973}"/>
              </a:ext>
            </a:extLst>
          </p:cNvPr>
          <p:cNvSpPr txBox="1"/>
          <p:nvPr/>
        </p:nvSpPr>
        <p:spPr>
          <a:xfrm>
            <a:off x="161910" y="5433573"/>
            <a:ext cx="3762385" cy="400110"/>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200">
                <a:solidFill>
                  <a:schemeClr val="tx1">
                    <a:lumMod val="50000"/>
                    <a:lumOff val="50000"/>
                  </a:schemeClr>
                </a:solidFill>
              </a:defRPr>
            </a:lvl1pPr>
            <a:lvl2pPr marL="914400"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2000" dirty="0">
                <a:solidFill>
                  <a:prstClr val="black">
                    <a:lumMod val="50000"/>
                    <a:lumOff val="50000"/>
                  </a:prstClr>
                </a:solidFill>
                <a:latin typeface="Arial Narrow" panose="020B0606020202030204" pitchFamily="34" charset="0"/>
                <a:sym typeface="Arial Narrow"/>
              </a:rPr>
              <a:t>Model performance</a:t>
            </a:r>
            <a:endParaRPr lang="pt-PT" sz="2000" dirty="0">
              <a:solidFill>
                <a:prstClr val="black">
                  <a:lumMod val="50000"/>
                  <a:lumOff val="50000"/>
                </a:prstClr>
              </a:solidFill>
              <a:latin typeface="Arial Narrow" panose="020B0606020202030204" pitchFamily="34" charset="0"/>
              <a:sym typeface="Arial Narrow"/>
            </a:endParaRPr>
          </a:p>
        </p:txBody>
      </p:sp>
      <p:pic>
        <p:nvPicPr>
          <p:cNvPr id="24" name="Picture 5">
            <a:extLst>
              <a:ext uri="{FF2B5EF4-FFF2-40B4-BE49-F238E27FC236}">
                <a16:creationId xmlns:a16="http://schemas.microsoft.com/office/drawing/2014/main" id="{2969A693-8940-578C-5943-9DB96C0125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32"/>
          <a:stretch/>
        </p:blipFill>
        <p:spPr bwMode="auto">
          <a:xfrm>
            <a:off x="4261165" y="944376"/>
            <a:ext cx="3758185" cy="19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a:extLst>
              <a:ext uri="{FF2B5EF4-FFF2-40B4-BE49-F238E27FC236}">
                <a16:creationId xmlns:a16="http://schemas.microsoft.com/office/drawing/2014/main" id="{25F28A36-7D8A-3DEE-E3D3-E7A7E23DCC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48"/>
          <a:stretch/>
        </p:blipFill>
        <p:spPr bwMode="auto">
          <a:xfrm>
            <a:off x="161911" y="3547757"/>
            <a:ext cx="3738283" cy="19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image32.png">
            <a:extLst>
              <a:ext uri="{FF2B5EF4-FFF2-40B4-BE49-F238E27FC236}">
                <a16:creationId xmlns:a16="http://schemas.microsoft.com/office/drawing/2014/main" id="{49F2962C-A8CC-CF03-87ED-36BE2794B812}"/>
              </a:ext>
            </a:extLst>
          </p:cNvPr>
          <p:cNvPicPr>
            <a:picLocks noChangeAspect="1"/>
          </p:cNvPicPr>
          <p:nvPr/>
        </p:nvPicPr>
        <p:blipFill>
          <a:blip r:embed="rId5"/>
          <a:srcRect/>
          <a:stretch>
            <a:fillRect/>
          </a:stretch>
        </p:blipFill>
        <p:spPr>
          <a:xfrm>
            <a:off x="4261164" y="3547757"/>
            <a:ext cx="3740160" cy="1920000"/>
          </a:xfrm>
          <a:prstGeom prst="rect">
            <a:avLst/>
          </a:prstGeom>
          <a:ln/>
        </p:spPr>
      </p:pic>
      <p:pic>
        <p:nvPicPr>
          <p:cNvPr id="27" name="image26.png">
            <a:extLst>
              <a:ext uri="{FF2B5EF4-FFF2-40B4-BE49-F238E27FC236}">
                <a16:creationId xmlns:a16="http://schemas.microsoft.com/office/drawing/2014/main" id="{4DE83545-3713-DBE5-2B91-23A2044E2292}"/>
              </a:ext>
            </a:extLst>
          </p:cNvPr>
          <p:cNvPicPr>
            <a:picLocks noChangeAspect="1"/>
          </p:cNvPicPr>
          <p:nvPr/>
        </p:nvPicPr>
        <p:blipFill>
          <a:blip r:embed="rId6"/>
          <a:srcRect/>
          <a:stretch>
            <a:fillRect/>
          </a:stretch>
        </p:blipFill>
        <p:spPr>
          <a:xfrm>
            <a:off x="8200737" y="3612421"/>
            <a:ext cx="3740160" cy="1920000"/>
          </a:xfrm>
          <a:prstGeom prst="rect">
            <a:avLst/>
          </a:prstGeom>
          <a:ln/>
        </p:spPr>
      </p:pic>
      <p:sp>
        <p:nvSpPr>
          <p:cNvPr id="28" name="Google Shape;139;p8">
            <a:extLst>
              <a:ext uri="{FF2B5EF4-FFF2-40B4-BE49-F238E27FC236}">
                <a16:creationId xmlns:a16="http://schemas.microsoft.com/office/drawing/2014/main" id="{33EFFD80-6326-580C-9424-BD67E9136F7A}"/>
              </a:ext>
            </a:extLst>
          </p:cNvPr>
          <p:cNvSpPr txBox="1"/>
          <p:nvPr/>
        </p:nvSpPr>
        <p:spPr>
          <a:xfrm>
            <a:off x="4261164" y="5433573"/>
            <a:ext cx="3740160" cy="400110"/>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200">
                <a:solidFill>
                  <a:schemeClr val="tx1">
                    <a:lumMod val="50000"/>
                    <a:lumOff val="50000"/>
                  </a:schemeClr>
                </a:solidFill>
              </a:defRPr>
            </a:lvl1pPr>
            <a:lvl2pPr marL="914400"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2000" dirty="0">
                <a:solidFill>
                  <a:prstClr val="black">
                    <a:lumMod val="50000"/>
                    <a:lumOff val="50000"/>
                  </a:prstClr>
                </a:solidFill>
                <a:latin typeface="Arial Narrow" panose="020B0606020202030204" pitchFamily="34" charset="0"/>
                <a:sym typeface="Arial Narrow"/>
              </a:rPr>
              <a:t>Indicators</a:t>
            </a:r>
            <a:endParaRPr lang="pt-PT" sz="2000" dirty="0">
              <a:solidFill>
                <a:prstClr val="black">
                  <a:lumMod val="50000"/>
                  <a:lumOff val="50000"/>
                </a:prstClr>
              </a:solidFill>
              <a:latin typeface="Arial Narrow" panose="020B0606020202030204" pitchFamily="34" charset="0"/>
              <a:sym typeface="Arial Narrow"/>
            </a:endParaRPr>
          </a:p>
        </p:txBody>
      </p:sp>
      <p:sp>
        <p:nvSpPr>
          <p:cNvPr id="29" name="Google Shape;139;p8">
            <a:extLst>
              <a:ext uri="{FF2B5EF4-FFF2-40B4-BE49-F238E27FC236}">
                <a16:creationId xmlns:a16="http://schemas.microsoft.com/office/drawing/2014/main" id="{148E89DC-624D-A4A8-599B-F89C8579C443}"/>
              </a:ext>
            </a:extLst>
          </p:cNvPr>
          <p:cNvSpPr txBox="1"/>
          <p:nvPr/>
        </p:nvSpPr>
        <p:spPr>
          <a:xfrm>
            <a:off x="8362295" y="5433573"/>
            <a:ext cx="3686955" cy="400110"/>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200">
                <a:solidFill>
                  <a:schemeClr val="tx1">
                    <a:lumMod val="50000"/>
                    <a:lumOff val="50000"/>
                  </a:schemeClr>
                </a:solidFill>
              </a:defRPr>
            </a:lvl1pPr>
            <a:lvl2pPr marL="914400" indent="-457200">
              <a:lnSpc>
                <a:spcPct val="90000"/>
              </a:lnSpc>
              <a:spcBef>
                <a:spcPts val="500"/>
              </a:spcBef>
              <a:buFont typeface="+mj-lt"/>
              <a:buAutoNum type="arabicPeriod"/>
              <a:defRPr baseline="0">
                <a:latin typeface="+mj-lt"/>
                <a:cs typeface="Calibri Light" panose="020F0302020204030204" pitchFamily="34" charset="0"/>
              </a:defRPr>
            </a:lvl2pPr>
            <a:lvl3pPr marL="1257300" indent="-342900">
              <a:lnSpc>
                <a:spcPct val="90000"/>
              </a:lnSpc>
              <a:spcBef>
                <a:spcPts val="500"/>
              </a:spcBef>
              <a:buFont typeface="Courier New" panose="02070309020205020404" pitchFamily="49" charset="0"/>
              <a:buChar char="o"/>
              <a:defRPr sz="2000" baseline="0">
                <a:latin typeface="+mj-lt"/>
                <a:cs typeface="Calibri" panose="020F0502020204030204" pitchFamily="34" charset="0"/>
              </a:defRPr>
            </a:lvl3pPr>
            <a:lvl4pPr marL="1657350" indent="-285750">
              <a:lnSpc>
                <a:spcPct val="90000"/>
              </a:lnSpc>
              <a:spcBef>
                <a:spcPts val="500"/>
              </a:spcBef>
              <a:buFont typeface="Arial" panose="020B0604020202020204" pitchFamily="34" charset="0"/>
              <a:buChar char="•"/>
              <a:defRPr baseline="0">
                <a:latin typeface="+mj-lt"/>
                <a:cs typeface="Calibri" panose="020F0502020204030204" pitchFamily="34" charset="0"/>
              </a:defRPr>
            </a:lvl4pPr>
            <a:lvl5pPr marL="2057400" indent="-228600">
              <a:lnSpc>
                <a:spcPct val="90000"/>
              </a:lnSpc>
              <a:spcBef>
                <a:spcPts val="500"/>
              </a:spcBef>
              <a:buFont typeface="Calibri Light" panose="020F0302020204030204" pitchFamily="34" charset="0"/>
              <a:buChar char="›"/>
              <a:defRPr baseline="0">
                <a:latin typeface="+mj-lt"/>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base" hangingPunct="0">
              <a:spcBef>
                <a:spcPct val="0"/>
              </a:spcBef>
              <a:spcAft>
                <a:spcPct val="0"/>
              </a:spcAft>
            </a:pPr>
            <a:r>
              <a:rPr lang="en-US" sz="2000" dirty="0">
                <a:solidFill>
                  <a:prstClr val="black">
                    <a:lumMod val="50000"/>
                    <a:lumOff val="50000"/>
                  </a:prstClr>
                </a:solidFill>
                <a:latin typeface="Arial Narrow" panose="020B0606020202030204" pitchFamily="34" charset="0"/>
                <a:sym typeface="Arial Narrow"/>
              </a:rPr>
              <a:t>Automatic weekly reports</a:t>
            </a:r>
            <a:endParaRPr lang="pt-PT" sz="2000" dirty="0">
              <a:solidFill>
                <a:prstClr val="black">
                  <a:lumMod val="50000"/>
                  <a:lumOff val="50000"/>
                </a:prstClr>
              </a:solidFill>
              <a:latin typeface="Arial Narrow" panose="020B0606020202030204" pitchFamily="34" charset="0"/>
              <a:sym typeface="Arial Narrow"/>
            </a:endParaRPr>
          </a:p>
        </p:txBody>
      </p:sp>
      <p:pic>
        <p:nvPicPr>
          <p:cNvPr id="31" name="Picture 30">
            <a:extLst>
              <a:ext uri="{FF2B5EF4-FFF2-40B4-BE49-F238E27FC236}">
                <a16:creationId xmlns:a16="http://schemas.microsoft.com/office/drawing/2014/main" id="{EC15C98B-8049-88F7-F44B-80273CE1CA9F}"/>
              </a:ext>
            </a:extLst>
          </p:cNvPr>
          <p:cNvPicPr>
            <a:picLocks noChangeAspect="1"/>
          </p:cNvPicPr>
          <p:nvPr/>
        </p:nvPicPr>
        <p:blipFill>
          <a:blip r:embed="rId7"/>
          <a:stretch>
            <a:fillRect/>
          </a:stretch>
        </p:blipFill>
        <p:spPr>
          <a:xfrm>
            <a:off x="8200738" y="944376"/>
            <a:ext cx="3917783" cy="1920000"/>
          </a:xfrm>
          <a:prstGeom prst="rect">
            <a:avLst/>
          </a:prstGeom>
        </p:spPr>
      </p:pic>
      <p:pic>
        <p:nvPicPr>
          <p:cNvPr id="33" name="Picture 32">
            <a:extLst>
              <a:ext uri="{FF2B5EF4-FFF2-40B4-BE49-F238E27FC236}">
                <a16:creationId xmlns:a16="http://schemas.microsoft.com/office/drawing/2014/main" id="{8B2530C5-2655-14BD-C7F7-8EB3BEB127AF}"/>
              </a:ext>
            </a:extLst>
          </p:cNvPr>
          <p:cNvPicPr>
            <a:picLocks noChangeAspect="1"/>
          </p:cNvPicPr>
          <p:nvPr/>
        </p:nvPicPr>
        <p:blipFill>
          <a:blip r:embed="rId8"/>
          <a:stretch>
            <a:fillRect/>
          </a:stretch>
        </p:blipFill>
        <p:spPr>
          <a:xfrm>
            <a:off x="161912" y="944376"/>
            <a:ext cx="3917865" cy="1920000"/>
          </a:xfrm>
          <a:prstGeom prst="rect">
            <a:avLst/>
          </a:prstGeom>
        </p:spPr>
      </p:pic>
      <p:pic>
        <p:nvPicPr>
          <p:cNvPr id="5" name="Picture 4">
            <a:extLst>
              <a:ext uri="{FF2B5EF4-FFF2-40B4-BE49-F238E27FC236}">
                <a16:creationId xmlns:a16="http://schemas.microsoft.com/office/drawing/2014/main" id="{18C029F6-ACE1-A06A-768A-DEA0FB2BFC40}"/>
              </a:ext>
            </a:extLst>
          </p:cNvPr>
          <p:cNvPicPr>
            <a:picLocks noChangeAspect="1"/>
          </p:cNvPicPr>
          <p:nvPr/>
        </p:nvPicPr>
        <p:blipFill>
          <a:blip r:embed="rId9"/>
          <a:stretch>
            <a:fillRect/>
          </a:stretch>
        </p:blipFill>
        <p:spPr>
          <a:xfrm>
            <a:off x="11278607" y="129185"/>
            <a:ext cx="812350" cy="824180"/>
          </a:xfrm>
          <a:prstGeom prst="rect">
            <a:avLst/>
          </a:prstGeom>
        </p:spPr>
      </p:pic>
    </p:spTree>
    <p:extLst>
      <p:ext uri="{BB962C8B-B14F-4D97-AF65-F5344CB8AC3E}">
        <p14:creationId xmlns:p14="http://schemas.microsoft.com/office/powerpoint/2010/main" val="271573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54799C-6717-4085-CBE5-051FD8ADB267}"/>
              </a:ext>
            </a:extLst>
          </p:cNvPr>
          <p:cNvSpPr>
            <a:spLocks noGrp="1"/>
          </p:cNvSpPr>
          <p:nvPr>
            <p:ph type="sldNum" idx="12"/>
          </p:nvPr>
        </p:nvSpPr>
        <p:spPr/>
        <p:txBody>
          <a:bodyPr/>
          <a:lstStyle/>
          <a:p>
            <a:pPr marL="0" lvl="0" indent="0" algn="r" rtl="0">
              <a:spcBef>
                <a:spcPts val="0"/>
              </a:spcBef>
              <a:spcAft>
                <a:spcPts val="0"/>
              </a:spcAft>
              <a:buNone/>
            </a:pPr>
            <a:r>
              <a:rPr lang="pt-PT"/>
              <a:t>LNEC | </a:t>
            </a:r>
            <a:fld id="{00000000-1234-1234-1234-123412341234}" type="slidenum">
              <a:rPr lang="pt-PT" smtClean="0"/>
              <a:t>12</a:t>
            </a:fld>
            <a:endParaRPr/>
          </a:p>
        </p:txBody>
      </p:sp>
      <p:pic>
        <p:nvPicPr>
          <p:cNvPr id="7" name="Picture 6">
            <a:extLst>
              <a:ext uri="{FF2B5EF4-FFF2-40B4-BE49-F238E27FC236}">
                <a16:creationId xmlns:a16="http://schemas.microsoft.com/office/drawing/2014/main" id="{AD5ACB77-533F-05A5-A5D4-EC4FD12DDA8E}"/>
              </a:ext>
            </a:extLst>
          </p:cNvPr>
          <p:cNvPicPr>
            <a:picLocks noChangeAspect="1"/>
          </p:cNvPicPr>
          <p:nvPr/>
        </p:nvPicPr>
        <p:blipFill>
          <a:blip r:embed="rId3"/>
          <a:srcRect l="26289" t="24994" r="32895" b="13758"/>
          <a:stretch/>
        </p:blipFill>
        <p:spPr>
          <a:xfrm>
            <a:off x="5196906" y="1214859"/>
            <a:ext cx="5867308" cy="4732434"/>
          </a:xfrm>
          <a:prstGeom prst="rect">
            <a:avLst/>
          </a:prstGeom>
        </p:spPr>
      </p:pic>
      <p:sp>
        <p:nvSpPr>
          <p:cNvPr id="9" name="Titre 2">
            <a:extLst>
              <a:ext uri="{FF2B5EF4-FFF2-40B4-BE49-F238E27FC236}">
                <a16:creationId xmlns:a16="http://schemas.microsoft.com/office/drawing/2014/main" id="{57D641A6-2149-248C-A485-974BDA66B03B}"/>
              </a:ext>
            </a:extLst>
          </p:cNvPr>
          <p:cNvSpPr>
            <a:spLocks noGrp="1"/>
          </p:cNvSpPr>
          <p:nvPr>
            <p:ph type="title"/>
          </p:nvPr>
        </p:nvSpPr>
        <p:spPr>
          <a:xfrm>
            <a:off x="308007" y="292543"/>
            <a:ext cx="10984044" cy="807559"/>
          </a:xfrm>
        </p:spPr>
        <p:txBody>
          <a:bodyPr>
            <a:normAutofit fontScale="90000"/>
          </a:bodyPr>
          <a:lstStyle/>
          <a:p>
            <a:pPr algn="ctr">
              <a:buClr>
                <a:srgbClr val="FF0000"/>
              </a:buClr>
              <a:buSzPts val="4000"/>
            </a:pPr>
            <a:r>
              <a:rPr lang="fr-FR" sz="4000" b="0" dirty="0">
                <a:solidFill>
                  <a:srgbClr val="182B76"/>
                </a:solidFill>
              </a:rPr>
              <a:t>CONNECT </a:t>
            </a:r>
            <a:r>
              <a:rPr lang="fr-FR" sz="4000" b="0" dirty="0" err="1">
                <a:solidFill>
                  <a:srgbClr val="182B76"/>
                </a:solidFill>
              </a:rPr>
              <a:t>webGIS</a:t>
            </a:r>
            <a:r>
              <a:rPr lang="fr-FR" sz="4000" b="0" dirty="0">
                <a:solidFill>
                  <a:srgbClr val="182B76"/>
                </a:solidFill>
              </a:rPr>
              <a:t> </a:t>
            </a:r>
            <a:r>
              <a:rPr lang="fr-FR" sz="4000" b="0" dirty="0" err="1">
                <a:solidFill>
                  <a:srgbClr val="182B76"/>
                </a:solidFill>
              </a:rPr>
              <a:t>collaboratory</a:t>
            </a:r>
            <a:r>
              <a:rPr lang="fr-FR" sz="4000" b="0" dirty="0">
                <a:solidFill>
                  <a:srgbClr val="182B76"/>
                </a:solidFill>
              </a:rPr>
              <a:t>: </a:t>
            </a:r>
            <a:r>
              <a:rPr lang="fr-FR" sz="4000" b="0" dirty="0" err="1">
                <a:solidFill>
                  <a:srgbClr val="182B76"/>
                </a:solidFill>
              </a:rPr>
              <a:t>behind</a:t>
            </a:r>
            <a:r>
              <a:rPr lang="fr-FR" sz="4000" b="0" dirty="0">
                <a:solidFill>
                  <a:srgbClr val="182B76"/>
                </a:solidFill>
              </a:rPr>
              <a:t> the </a:t>
            </a:r>
            <a:r>
              <a:rPr lang="fr-FR" sz="4000" b="0" dirty="0" err="1">
                <a:solidFill>
                  <a:srgbClr val="182B76"/>
                </a:solidFill>
              </a:rPr>
              <a:t>scenes</a:t>
            </a:r>
            <a:endParaRPr lang="fr-FR" sz="4000" b="0" dirty="0">
              <a:solidFill>
                <a:srgbClr val="182B76"/>
              </a:solidFill>
            </a:endParaRPr>
          </a:p>
        </p:txBody>
      </p:sp>
      <p:pic>
        <p:nvPicPr>
          <p:cNvPr id="11" name="Picture 10">
            <a:extLst>
              <a:ext uri="{FF2B5EF4-FFF2-40B4-BE49-F238E27FC236}">
                <a16:creationId xmlns:a16="http://schemas.microsoft.com/office/drawing/2014/main" id="{F0B0BE6D-1791-D3FB-4B42-C72919544745}"/>
              </a:ext>
            </a:extLst>
          </p:cNvPr>
          <p:cNvPicPr>
            <a:picLocks noChangeAspect="1"/>
          </p:cNvPicPr>
          <p:nvPr/>
        </p:nvPicPr>
        <p:blipFill>
          <a:blip r:embed="rId4"/>
          <a:srcRect l="26605" t="25287" r="43316" b="40196"/>
          <a:stretch/>
        </p:blipFill>
        <p:spPr>
          <a:xfrm>
            <a:off x="385010" y="1319138"/>
            <a:ext cx="3667225" cy="2261938"/>
          </a:xfrm>
          <a:prstGeom prst="rect">
            <a:avLst/>
          </a:prstGeom>
        </p:spPr>
      </p:pic>
      <p:sp>
        <p:nvSpPr>
          <p:cNvPr id="12" name="Arrow: Right 11">
            <a:extLst>
              <a:ext uri="{FF2B5EF4-FFF2-40B4-BE49-F238E27FC236}">
                <a16:creationId xmlns:a16="http://schemas.microsoft.com/office/drawing/2014/main" id="{570170BD-7685-F65C-E851-B515B2564F7F}"/>
              </a:ext>
            </a:extLst>
          </p:cNvPr>
          <p:cNvSpPr/>
          <p:nvPr/>
        </p:nvSpPr>
        <p:spPr>
          <a:xfrm>
            <a:off x="3888607" y="2165684"/>
            <a:ext cx="1761423" cy="240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TextBox 12">
            <a:extLst>
              <a:ext uri="{FF2B5EF4-FFF2-40B4-BE49-F238E27FC236}">
                <a16:creationId xmlns:a16="http://schemas.microsoft.com/office/drawing/2014/main" id="{C27A6807-414E-7C32-7E31-51FAD1BDD529}"/>
              </a:ext>
            </a:extLst>
          </p:cNvPr>
          <p:cNvSpPr txBox="1"/>
          <p:nvPr/>
        </p:nvSpPr>
        <p:spPr>
          <a:xfrm>
            <a:off x="385010" y="4427622"/>
            <a:ext cx="4746763" cy="1692386"/>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marL="285750" indent="-285750" defTabSz="1219170">
              <a:buClrTx/>
              <a:buFontTx/>
              <a:buChar char="-"/>
              <a:defRPr/>
            </a:pPr>
            <a:r>
              <a:rPr lang="en-US" sz="1733" b="0" dirty="0">
                <a:solidFill>
                  <a:srgbClr val="151E41"/>
                </a:solidFill>
              </a:rPr>
              <a:t>web portal: Django, a Python web framework for full-stack web development</a:t>
            </a:r>
          </a:p>
          <a:p>
            <a:pPr marL="285750" indent="-285750" defTabSz="1219170">
              <a:buClrTx/>
              <a:buFontTx/>
              <a:buChar char="-"/>
              <a:defRPr/>
            </a:pPr>
            <a:r>
              <a:rPr lang="en-US" sz="1733" b="0" dirty="0">
                <a:solidFill>
                  <a:srgbClr val="151E41"/>
                </a:solidFill>
              </a:rPr>
              <a:t>Frontend: provides the HTML pages for the user interactions</a:t>
            </a:r>
          </a:p>
          <a:p>
            <a:pPr marL="285750" indent="-285750" defTabSz="1219170">
              <a:buClrTx/>
              <a:buFontTx/>
              <a:buChar char="-"/>
              <a:defRPr/>
            </a:pPr>
            <a:r>
              <a:rPr lang="en-US" sz="1733" b="0" dirty="0">
                <a:solidFill>
                  <a:srgbClr val="151E41"/>
                </a:solidFill>
              </a:rPr>
              <a:t>Backend (with PostgreSQL Database): processes the user requests</a:t>
            </a:r>
            <a:endParaRPr lang="en-US" sz="400" b="0" dirty="0">
              <a:solidFill>
                <a:srgbClr val="151E41"/>
              </a:solidFill>
            </a:endParaRPr>
          </a:p>
        </p:txBody>
      </p:sp>
      <p:sp>
        <p:nvSpPr>
          <p:cNvPr id="14" name="TextBox 13">
            <a:extLst>
              <a:ext uri="{FF2B5EF4-FFF2-40B4-BE49-F238E27FC236}">
                <a16:creationId xmlns:a16="http://schemas.microsoft.com/office/drawing/2014/main" id="{9E4E35CC-D459-EFE5-D2D1-7E8456D25713}"/>
              </a:ext>
            </a:extLst>
          </p:cNvPr>
          <p:cNvSpPr txBox="1"/>
          <p:nvPr/>
        </p:nvSpPr>
        <p:spPr>
          <a:xfrm>
            <a:off x="308007" y="3252862"/>
            <a:ext cx="3667225" cy="317995"/>
          </a:xfrm>
          <a:prstGeom prst="rect">
            <a:avLst/>
          </a:prstGeom>
          <a:solidFill>
            <a:schemeClr val="bg1"/>
          </a:solidFill>
        </p:spPr>
        <p:txBody>
          <a:bodyPr wrap="square" rtlCol="0">
            <a:spAutoFit/>
          </a:bodyPr>
          <a:lstStyle/>
          <a:p>
            <a:pPr algn="r"/>
            <a:r>
              <a:rPr lang="en-US" i="1" dirty="0"/>
              <a:t>Forecast engine: software stack</a:t>
            </a:r>
            <a:endParaRPr lang="pt-PT" i="1" dirty="0"/>
          </a:p>
        </p:txBody>
      </p:sp>
      <p:sp>
        <p:nvSpPr>
          <p:cNvPr id="15" name="TextBox 14">
            <a:extLst>
              <a:ext uri="{FF2B5EF4-FFF2-40B4-BE49-F238E27FC236}">
                <a16:creationId xmlns:a16="http://schemas.microsoft.com/office/drawing/2014/main" id="{72512684-B1C7-5D3C-C8F1-54DB7922E2E0}"/>
              </a:ext>
            </a:extLst>
          </p:cNvPr>
          <p:cNvSpPr txBox="1"/>
          <p:nvPr/>
        </p:nvSpPr>
        <p:spPr>
          <a:xfrm>
            <a:off x="5487621" y="5543266"/>
            <a:ext cx="5382128" cy="307777"/>
          </a:xfrm>
          <a:prstGeom prst="rect">
            <a:avLst/>
          </a:prstGeom>
          <a:solidFill>
            <a:schemeClr val="bg1"/>
          </a:solidFill>
        </p:spPr>
        <p:txBody>
          <a:bodyPr wrap="square" rtlCol="0">
            <a:spAutoFit/>
          </a:bodyPr>
          <a:lstStyle/>
          <a:p>
            <a:pPr algn="r"/>
            <a:r>
              <a:rPr lang="en-US" i="1" dirty="0"/>
              <a:t>Collaboratory architecture</a:t>
            </a:r>
            <a:endParaRPr lang="pt-PT" i="1" dirty="0"/>
          </a:p>
        </p:txBody>
      </p:sp>
      <p:pic>
        <p:nvPicPr>
          <p:cNvPr id="16" name="Picture 15">
            <a:extLst>
              <a:ext uri="{FF2B5EF4-FFF2-40B4-BE49-F238E27FC236}">
                <a16:creationId xmlns:a16="http://schemas.microsoft.com/office/drawing/2014/main" id="{DE4FD491-663E-DEFC-A8B9-E64CF6EA9F03}"/>
              </a:ext>
            </a:extLst>
          </p:cNvPr>
          <p:cNvPicPr>
            <a:picLocks noChangeAspect="1"/>
          </p:cNvPicPr>
          <p:nvPr/>
        </p:nvPicPr>
        <p:blipFill>
          <a:blip r:embed="rId5"/>
          <a:stretch>
            <a:fillRect/>
          </a:stretch>
        </p:blipFill>
        <p:spPr>
          <a:xfrm>
            <a:off x="11352076" y="99292"/>
            <a:ext cx="795968" cy="807559"/>
          </a:xfrm>
          <a:prstGeom prst="rect">
            <a:avLst/>
          </a:prstGeom>
        </p:spPr>
      </p:pic>
    </p:spTree>
    <p:extLst>
      <p:ext uri="{BB962C8B-B14F-4D97-AF65-F5344CB8AC3E}">
        <p14:creationId xmlns:p14="http://schemas.microsoft.com/office/powerpoint/2010/main" val="2155429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54799C-6717-4085-CBE5-051FD8ADB267}"/>
              </a:ext>
            </a:extLst>
          </p:cNvPr>
          <p:cNvSpPr>
            <a:spLocks noGrp="1"/>
          </p:cNvSpPr>
          <p:nvPr>
            <p:ph type="sldNum" idx="12"/>
          </p:nvPr>
        </p:nvSpPr>
        <p:spPr/>
        <p:txBody>
          <a:bodyPr/>
          <a:lstStyle/>
          <a:p>
            <a:pPr marL="0" lvl="0" indent="0" algn="r" rtl="0">
              <a:spcBef>
                <a:spcPts val="0"/>
              </a:spcBef>
              <a:spcAft>
                <a:spcPts val="0"/>
              </a:spcAft>
              <a:buNone/>
            </a:pPr>
            <a:r>
              <a:rPr lang="pt-PT"/>
              <a:t>LNEC | </a:t>
            </a:r>
            <a:fld id="{00000000-1234-1234-1234-123412341234}" type="slidenum">
              <a:rPr lang="pt-PT" smtClean="0"/>
              <a:t>13</a:t>
            </a:fld>
            <a:endParaRPr/>
          </a:p>
        </p:txBody>
      </p:sp>
      <p:sp>
        <p:nvSpPr>
          <p:cNvPr id="9" name="Titre 2">
            <a:extLst>
              <a:ext uri="{FF2B5EF4-FFF2-40B4-BE49-F238E27FC236}">
                <a16:creationId xmlns:a16="http://schemas.microsoft.com/office/drawing/2014/main" id="{57D641A6-2149-248C-A485-974BDA66B03B}"/>
              </a:ext>
            </a:extLst>
          </p:cNvPr>
          <p:cNvSpPr>
            <a:spLocks noGrp="1"/>
          </p:cNvSpPr>
          <p:nvPr>
            <p:ph type="title"/>
          </p:nvPr>
        </p:nvSpPr>
        <p:spPr>
          <a:xfrm>
            <a:off x="603978" y="291797"/>
            <a:ext cx="10984044" cy="807559"/>
          </a:xfrm>
        </p:spPr>
        <p:txBody>
          <a:bodyPr>
            <a:normAutofit/>
          </a:bodyPr>
          <a:lstStyle/>
          <a:p>
            <a:pPr algn="ctr">
              <a:buClr>
                <a:srgbClr val="FF0000"/>
              </a:buClr>
              <a:buSzPts val="4000"/>
            </a:pPr>
            <a:r>
              <a:rPr lang="fr-FR" sz="4000" b="0" dirty="0">
                <a:solidFill>
                  <a:srgbClr val="182B76"/>
                </a:solidFill>
              </a:rPr>
              <a:t>Future </a:t>
            </a:r>
            <a:r>
              <a:rPr lang="fr-FR" sz="4000" b="0" dirty="0" err="1">
                <a:solidFill>
                  <a:srgbClr val="182B76"/>
                </a:solidFill>
              </a:rPr>
              <a:t>developments</a:t>
            </a:r>
            <a:r>
              <a:rPr lang="fr-FR" sz="4000" b="0" dirty="0">
                <a:solidFill>
                  <a:srgbClr val="182B76"/>
                </a:solidFill>
              </a:rPr>
              <a:t> in DT </a:t>
            </a:r>
          </a:p>
        </p:txBody>
      </p:sp>
      <p:sp>
        <p:nvSpPr>
          <p:cNvPr id="2" name="TextBox 1">
            <a:extLst>
              <a:ext uri="{FF2B5EF4-FFF2-40B4-BE49-F238E27FC236}">
                <a16:creationId xmlns:a16="http://schemas.microsoft.com/office/drawing/2014/main" id="{A7D975BF-20C9-0512-BF4E-2624478FE28C}"/>
              </a:ext>
            </a:extLst>
          </p:cNvPr>
          <p:cNvSpPr txBox="1"/>
          <p:nvPr/>
        </p:nvSpPr>
        <p:spPr>
          <a:xfrm>
            <a:off x="603978" y="1191516"/>
            <a:ext cx="11588022" cy="4283160"/>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defTabSz="1219170">
              <a:buClrTx/>
              <a:defRPr/>
            </a:pPr>
            <a:r>
              <a:rPr lang="en-US" sz="1867" dirty="0">
                <a:solidFill>
                  <a:srgbClr val="151E41"/>
                </a:solidFill>
              </a:rPr>
              <a:t>Integrate “what-if” scenarios using the </a:t>
            </a:r>
            <a:r>
              <a:rPr lang="en-US" sz="1867" dirty="0" err="1">
                <a:solidFill>
                  <a:srgbClr val="151E41"/>
                </a:solidFill>
              </a:rPr>
              <a:t>collaboratory</a:t>
            </a:r>
            <a:r>
              <a:rPr lang="en-US" sz="1867" dirty="0">
                <a:solidFill>
                  <a:srgbClr val="151E41"/>
                </a:solidFill>
              </a:rPr>
              <a:t> </a:t>
            </a:r>
            <a:r>
              <a:rPr lang="en-US" sz="1867" dirty="0" err="1">
                <a:solidFill>
                  <a:srgbClr val="151E41"/>
                </a:solidFill>
              </a:rPr>
              <a:t>infrastruture</a:t>
            </a:r>
            <a:endParaRPr lang="en-US" sz="1867" dirty="0">
              <a:solidFill>
                <a:srgbClr val="151E41"/>
              </a:solidFill>
            </a:endParaRPr>
          </a:p>
          <a:p>
            <a:pPr defTabSz="1219170">
              <a:buClrTx/>
              <a:defRPr/>
            </a:pPr>
            <a:endParaRPr lang="en-US" sz="400" b="0" dirty="0">
              <a:solidFill>
                <a:srgbClr val="151E41"/>
              </a:solidFill>
            </a:endParaRPr>
          </a:p>
          <a:p>
            <a:pPr marL="285750" indent="-285750" defTabSz="1219170">
              <a:buClrTx/>
              <a:buFontTx/>
              <a:buChar char="-"/>
              <a:defRPr/>
            </a:pPr>
            <a:r>
              <a:rPr lang="en-US" sz="1733" b="0" dirty="0">
                <a:solidFill>
                  <a:srgbClr val="151E41"/>
                </a:solidFill>
              </a:rPr>
              <a:t>Climate change </a:t>
            </a:r>
          </a:p>
          <a:p>
            <a:pPr marL="285750" indent="-285750" defTabSz="1219170">
              <a:buClrTx/>
              <a:buFontTx/>
              <a:buChar char="-"/>
              <a:defRPr/>
            </a:pPr>
            <a:r>
              <a:rPr lang="en-US" sz="1733" b="0" dirty="0">
                <a:solidFill>
                  <a:srgbClr val="151E41"/>
                </a:solidFill>
              </a:rPr>
              <a:t>User-defined interventions</a:t>
            </a:r>
          </a:p>
          <a:p>
            <a:pPr defTabSz="1219170">
              <a:buClrTx/>
              <a:defRPr/>
            </a:pPr>
            <a:endParaRPr lang="en-US" sz="1800" dirty="0">
              <a:solidFill>
                <a:srgbClr val="151E41"/>
              </a:solidFill>
            </a:endParaRPr>
          </a:p>
          <a:p>
            <a:pPr defTabSz="1219170">
              <a:buClrTx/>
              <a:defRPr/>
            </a:pPr>
            <a:r>
              <a:rPr lang="en-US" sz="1800" dirty="0">
                <a:solidFill>
                  <a:srgbClr val="151E41"/>
                </a:solidFill>
              </a:rPr>
              <a:t>Enhance user interaction to build products and create sharable outputs</a:t>
            </a:r>
          </a:p>
          <a:p>
            <a:pPr defTabSz="1219170">
              <a:buClrTx/>
              <a:defRPr/>
            </a:pPr>
            <a:endParaRPr lang="en-US" sz="300" b="0" dirty="0">
              <a:solidFill>
                <a:srgbClr val="151E41"/>
              </a:solidFill>
            </a:endParaRPr>
          </a:p>
          <a:p>
            <a:pPr marL="285750" indent="-285750" defTabSz="1219170">
              <a:buClrTx/>
              <a:buFontTx/>
              <a:buChar char="-"/>
              <a:defRPr/>
            </a:pPr>
            <a:r>
              <a:rPr lang="en-US" sz="1600" b="0" dirty="0">
                <a:solidFill>
                  <a:srgbClr val="151E41"/>
                </a:solidFill>
              </a:rPr>
              <a:t>Capacity to interact with data</a:t>
            </a:r>
          </a:p>
          <a:p>
            <a:pPr marL="285750" indent="-285750" defTabSz="1219170">
              <a:buClrTx/>
              <a:buFontTx/>
              <a:buChar char="-"/>
              <a:defRPr/>
            </a:pPr>
            <a:r>
              <a:rPr lang="en-US" sz="1600" b="0" dirty="0">
                <a:solidFill>
                  <a:srgbClr val="151E41"/>
                </a:solidFill>
              </a:rPr>
              <a:t>Capacity to build (simple) tools</a:t>
            </a:r>
          </a:p>
          <a:p>
            <a:pPr marL="285750" indent="-285750" defTabSz="1219170">
              <a:buClrTx/>
              <a:buFontTx/>
              <a:buChar char="-"/>
              <a:defRPr/>
            </a:pPr>
            <a:endParaRPr lang="en-US" sz="1600" b="0" dirty="0">
              <a:solidFill>
                <a:srgbClr val="151E41"/>
              </a:solidFill>
            </a:endParaRPr>
          </a:p>
          <a:p>
            <a:pPr defTabSz="1219170">
              <a:buClrTx/>
              <a:defRPr/>
            </a:pPr>
            <a:r>
              <a:rPr lang="en-US" sz="1800" dirty="0">
                <a:solidFill>
                  <a:srgbClr val="151E41"/>
                </a:solidFill>
              </a:rPr>
              <a:t>Build consensus tools to support conflicting uses decisions</a:t>
            </a:r>
          </a:p>
          <a:p>
            <a:pPr defTabSz="1219170">
              <a:buClrTx/>
              <a:defRPr/>
            </a:pPr>
            <a:endParaRPr lang="en-US" sz="1800" dirty="0">
              <a:solidFill>
                <a:srgbClr val="151E41"/>
              </a:solidFill>
            </a:endParaRPr>
          </a:p>
          <a:p>
            <a:pPr defTabSz="1219170">
              <a:buClrTx/>
              <a:defRPr/>
            </a:pPr>
            <a:r>
              <a:rPr lang="en-US" sz="1800" dirty="0">
                <a:solidFill>
                  <a:srgbClr val="151E41"/>
                </a:solidFill>
              </a:rPr>
              <a:t>Implement </a:t>
            </a:r>
            <a:r>
              <a:rPr lang="en-US" sz="1800">
                <a:solidFill>
                  <a:srgbClr val="151E41"/>
                </a:solidFill>
              </a:rPr>
              <a:t>the DT Collaboratory </a:t>
            </a:r>
            <a:r>
              <a:rPr lang="en-US" sz="1800" dirty="0">
                <a:solidFill>
                  <a:srgbClr val="151E41"/>
                </a:solidFill>
              </a:rPr>
              <a:t>for distinct user requirements challenges:</a:t>
            </a:r>
          </a:p>
          <a:p>
            <a:pPr defTabSz="1219170">
              <a:buClrTx/>
              <a:defRPr/>
            </a:pPr>
            <a:endParaRPr lang="en-US" sz="1800" dirty="0">
              <a:solidFill>
                <a:srgbClr val="151E41"/>
              </a:solidFill>
            </a:endParaRPr>
          </a:p>
          <a:p>
            <a:pPr defTabSz="1219170">
              <a:buClrTx/>
              <a:defRPr/>
            </a:pPr>
            <a:r>
              <a:rPr lang="en-US" sz="1600" dirty="0">
                <a:solidFill>
                  <a:srgbClr val="151E41"/>
                </a:solidFill>
              </a:rPr>
              <a:t>	</a:t>
            </a:r>
            <a:r>
              <a:rPr lang="en-US" sz="2000" dirty="0">
                <a:solidFill>
                  <a:srgbClr val="151E41"/>
                </a:solidFill>
              </a:rPr>
              <a:t>WOLLF</a:t>
            </a:r>
            <a:r>
              <a:rPr lang="en-US" sz="2000" b="0" dirty="0">
                <a:solidFill>
                  <a:srgbClr val="151E41"/>
                </a:solidFill>
              </a:rPr>
              <a:t> - Pilot Digital Twins for Water Pollution in Africa - UN Decade project </a:t>
            </a:r>
            <a:endParaRPr lang="en-US" sz="1600" b="0" dirty="0">
              <a:solidFill>
                <a:srgbClr val="151E41"/>
              </a:solidFill>
            </a:endParaRPr>
          </a:p>
          <a:p>
            <a:pPr defTabSz="1219170">
              <a:buClrTx/>
              <a:defRPr/>
            </a:pPr>
            <a:endParaRPr lang="en-US" sz="1600" b="0" dirty="0">
              <a:solidFill>
                <a:srgbClr val="151E41"/>
              </a:solidFill>
            </a:endParaRPr>
          </a:p>
          <a:p>
            <a:pPr defTabSz="1219170">
              <a:buClrTx/>
              <a:defRPr/>
            </a:pPr>
            <a:r>
              <a:rPr lang="en-US" sz="1600" b="0" dirty="0">
                <a:solidFill>
                  <a:srgbClr val="151E41"/>
                </a:solidFill>
              </a:rPr>
              <a:t>		</a:t>
            </a:r>
            <a:r>
              <a:rPr lang="en-US" sz="1600" dirty="0">
                <a:solidFill>
                  <a:schemeClr val="tx1"/>
                </a:solidFill>
                <a:latin typeface="+mj-lt"/>
              </a:rPr>
              <a:t> Duration: 2023-2026 (36 months)</a:t>
            </a:r>
            <a:endParaRPr lang="en-US" sz="1600" b="0" dirty="0">
              <a:solidFill>
                <a:schemeClr val="tx1"/>
              </a:solidFill>
            </a:endParaRPr>
          </a:p>
          <a:p>
            <a:pPr defTabSz="1219170">
              <a:buClrTx/>
              <a:defRPr/>
            </a:pPr>
            <a:endParaRPr lang="en-US" sz="400" b="0" dirty="0">
              <a:solidFill>
                <a:srgbClr val="151E41"/>
              </a:solidFill>
            </a:endParaRPr>
          </a:p>
        </p:txBody>
      </p:sp>
      <p:pic>
        <p:nvPicPr>
          <p:cNvPr id="3" name="Picture 2">
            <a:extLst>
              <a:ext uri="{FF2B5EF4-FFF2-40B4-BE49-F238E27FC236}">
                <a16:creationId xmlns:a16="http://schemas.microsoft.com/office/drawing/2014/main" id="{98C52CEB-8C5A-3C25-AB27-23116FE3255A}"/>
              </a:ext>
            </a:extLst>
          </p:cNvPr>
          <p:cNvPicPr>
            <a:picLocks noChangeAspect="1"/>
          </p:cNvPicPr>
          <p:nvPr/>
        </p:nvPicPr>
        <p:blipFill>
          <a:blip r:embed="rId3"/>
          <a:stretch>
            <a:fillRect/>
          </a:stretch>
        </p:blipFill>
        <p:spPr>
          <a:xfrm>
            <a:off x="10692894" y="115846"/>
            <a:ext cx="1255885" cy="1274174"/>
          </a:xfrm>
          <a:prstGeom prst="rect">
            <a:avLst/>
          </a:prstGeom>
        </p:spPr>
      </p:pic>
      <p:pic>
        <p:nvPicPr>
          <p:cNvPr id="6" name="Picture 5" descr="A logo with a map and fish&#10;&#10;Description automatically generated">
            <a:extLst>
              <a:ext uri="{FF2B5EF4-FFF2-40B4-BE49-F238E27FC236}">
                <a16:creationId xmlns:a16="http://schemas.microsoft.com/office/drawing/2014/main" id="{D7E0E8F9-38D5-0F3D-69DA-D1C9CE05B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79" y="4347985"/>
            <a:ext cx="1206783" cy="1218851"/>
          </a:xfrm>
          <a:prstGeom prst="rect">
            <a:avLst/>
          </a:prstGeom>
        </p:spPr>
      </p:pic>
      <p:pic>
        <p:nvPicPr>
          <p:cNvPr id="7" name="Picture 4" descr="Marine Regions">
            <a:extLst>
              <a:ext uri="{FF2B5EF4-FFF2-40B4-BE49-F238E27FC236}">
                <a16:creationId xmlns:a16="http://schemas.microsoft.com/office/drawing/2014/main" id="{B6F7E044-666A-C917-AEA2-496FC20C7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852" y="4735839"/>
            <a:ext cx="2448272" cy="1752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text on it&#10;&#10;Description automatically generated">
            <a:extLst>
              <a:ext uri="{FF2B5EF4-FFF2-40B4-BE49-F238E27FC236}">
                <a16:creationId xmlns:a16="http://schemas.microsoft.com/office/drawing/2014/main" id="{0B8C9DBF-22F7-C84E-43A6-739BDF40D384}"/>
              </a:ext>
            </a:extLst>
          </p:cNvPr>
          <p:cNvPicPr>
            <a:picLocks noChangeAspect="1"/>
          </p:cNvPicPr>
          <p:nvPr/>
        </p:nvPicPr>
        <p:blipFill>
          <a:blip r:embed="rId6">
            <a:extLst>
              <a:ext uri="{28A0092B-C50C-407E-A947-70E740481C1C}">
                <a14:useLocalDpi xmlns:a14="http://schemas.microsoft.com/office/drawing/2010/main" val="0"/>
              </a:ext>
            </a:extLst>
          </a:blip>
          <a:srcRect r="63459"/>
          <a:stretch/>
        </p:blipFill>
        <p:spPr>
          <a:xfrm>
            <a:off x="2755490" y="5373216"/>
            <a:ext cx="864000" cy="840514"/>
          </a:xfrm>
          <a:prstGeom prst="rect">
            <a:avLst/>
          </a:prstGeom>
        </p:spPr>
      </p:pic>
      <p:pic>
        <p:nvPicPr>
          <p:cNvPr id="10" name="Picture 6" descr="Sayne Development Foundation">
            <a:extLst>
              <a:ext uri="{FF2B5EF4-FFF2-40B4-BE49-F238E27FC236}">
                <a16:creationId xmlns:a16="http://schemas.microsoft.com/office/drawing/2014/main" id="{43C1CBEB-BD47-B437-55A6-E6CAE4D8A3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314" b="33438"/>
          <a:stretch/>
        </p:blipFill>
        <p:spPr bwMode="auto">
          <a:xfrm>
            <a:off x="4479884" y="5431239"/>
            <a:ext cx="1800000" cy="724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ASU-VLAP | Student">
            <a:extLst>
              <a:ext uri="{FF2B5EF4-FFF2-40B4-BE49-F238E27FC236}">
                <a16:creationId xmlns:a16="http://schemas.microsoft.com/office/drawing/2014/main" id="{946039B1-FF8F-3ADE-2073-4D4DAC905E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10" y="5421658"/>
            <a:ext cx="720000" cy="743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UTA - Universidade Técnica do Atlântico">
            <a:extLst>
              <a:ext uri="{FF2B5EF4-FFF2-40B4-BE49-F238E27FC236}">
                <a16:creationId xmlns:a16="http://schemas.microsoft.com/office/drawing/2014/main" id="{9A618F62-AB3B-AB04-489A-14D1D3F66E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8406"/>
          <a:stretch/>
        </p:blipFill>
        <p:spPr bwMode="auto">
          <a:xfrm>
            <a:off x="6118458" y="5389914"/>
            <a:ext cx="864000" cy="807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Nenhuma descrição de foto disponível.">
            <a:extLst>
              <a:ext uri="{FF2B5EF4-FFF2-40B4-BE49-F238E27FC236}">
                <a16:creationId xmlns:a16="http://schemas.microsoft.com/office/drawing/2014/main" id="{11AE7150-AA24-6E21-EFC2-30DF59F7F4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600" b="16401"/>
          <a:stretch/>
        </p:blipFill>
        <p:spPr bwMode="auto">
          <a:xfrm>
            <a:off x="7104112" y="5373901"/>
            <a:ext cx="1332000" cy="83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5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a:bodyPr>
          <a:lstStyle/>
          <a:p>
            <a:pPr algn="l"/>
            <a:r>
              <a:rPr lang="en-US" dirty="0"/>
              <a:t>WOLLF – Key expected outcomes</a:t>
            </a:r>
            <a:endParaRPr lang="pt-PT" dirty="0"/>
          </a:p>
        </p:txBody>
      </p:sp>
      <p:sp>
        <p:nvSpPr>
          <p:cNvPr id="4" name="Marcador de Posição do Rodapé 3"/>
          <p:cNvSpPr>
            <a:spLocks noGrp="1"/>
          </p:cNvSpPr>
          <p:nvPr>
            <p:ph type="ftr" sz="quarter" idx="10"/>
          </p:nvPr>
        </p:nvSpPr>
        <p:spPr>
          <a:xfrm>
            <a:off x="2207568" y="6308730"/>
            <a:ext cx="8208912" cy="549269"/>
          </a:xfrm>
          <a:prstGeom prst="rect">
            <a:avLst/>
          </a:prstGeom>
        </p:spPr>
        <p:txBody>
          <a:bodyPr vert="horz" lIns="91440" tIns="45720" rIns="91440" bIns="45720" rtlCol="0" anchor="ctr"/>
          <a:lstStyle>
            <a:defPPr>
              <a:defRPr lang="pt-PT"/>
            </a:defPPr>
            <a:lvl1pPr marL="0" algn="ctr" defTabSz="914400" rtl="0" eaLnBrk="1" latinLnBrk="0" hangingPunct="1">
              <a:defRPr sz="1000" b="0" kern="1200">
                <a:solidFill>
                  <a:schemeClr val="bg1">
                    <a:lumMod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PT" dirty="0"/>
          </a:p>
        </p:txBody>
      </p:sp>
      <p:sp>
        <p:nvSpPr>
          <p:cNvPr id="5" name="Marcador de Posição do Número do Diapositivo 4"/>
          <p:cNvSpPr>
            <a:spLocks noGrp="1"/>
          </p:cNvSpPr>
          <p:nvPr>
            <p:ph type="sldNum" sz="quarter" idx="11"/>
          </p:nvPr>
        </p:nvSpPr>
        <p:spPr>
          <a:xfrm>
            <a:off x="11064552" y="6308730"/>
            <a:ext cx="1127449" cy="549270"/>
          </a:xfrm>
          <a:prstGeom prst="rect">
            <a:avLst/>
          </a:prstGeom>
        </p:spPr>
        <p:txBody>
          <a:bodyPr vert="horz" lIns="0" tIns="0" rIns="180000" bIns="0" rtlCol="0" anchor="ctr"/>
          <a:lstStyle>
            <a:defPPr>
              <a:defRPr lang="pt-PT"/>
            </a:defPPr>
            <a:lvl1pPr marL="0" algn="r" defTabSz="914400" rtl="0" eaLnBrk="1" latinLnBrk="0" hangingPunct="1">
              <a:defRPr sz="1000" kern="1200">
                <a:solidFill>
                  <a:schemeClr val="bg1">
                    <a:lumMod val="50000"/>
                  </a:schemeClr>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PT" b="1"/>
              <a:t>LNEC</a:t>
            </a:r>
            <a:r>
              <a:rPr lang="pt-PT"/>
              <a:t> | </a:t>
            </a:r>
            <a:fld id="{41B9C9E2-D41C-4EEA-8BD4-26935379B328}" type="slidenum">
              <a:rPr lang="pt-PT" smtClean="0"/>
              <a:pPr/>
              <a:t>14</a:t>
            </a:fld>
            <a:endParaRPr lang="pt-PT" dirty="0"/>
          </a:p>
        </p:txBody>
      </p:sp>
      <p:sp>
        <p:nvSpPr>
          <p:cNvPr id="3" name="Content Placeholder 2">
            <a:extLst>
              <a:ext uri="{FF2B5EF4-FFF2-40B4-BE49-F238E27FC236}">
                <a16:creationId xmlns:a16="http://schemas.microsoft.com/office/drawing/2014/main" id="{794D7926-F14D-9CAB-D681-F7356E2C4B12}"/>
              </a:ext>
            </a:extLst>
          </p:cNvPr>
          <p:cNvSpPr>
            <a:spLocks noGrp="1"/>
          </p:cNvSpPr>
          <p:nvPr>
            <p:ph idx="1"/>
          </p:nvPr>
        </p:nvSpPr>
        <p:spPr>
          <a:xfrm>
            <a:off x="609600" y="1600201"/>
            <a:ext cx="7574632" cy="4421088"/>
          </a:xfrm>
        </p:spPr>
        <p:txBody>
          <a:bodyPr>
            <a:noAutofit/>
          </a:bodyPr>
          <a:lstStyle/>
          <a:p>
            <a:pPr>
              <a:spcBef>
                <a:spcPts val="600"/>
              </a:spcBef>
              <a:spcAft>
                <a:spcPts val="600"/>
              </a:spcAft>
            </a:pPr>
            <a:r>
              <a:rPr lang="en-US" sz="2200" dirty="0">
                <a:latin typeface="+mj-lt"/>
              </a:rPr>
              <a:t>The first Digital Twin for Africa focused on pollution</a:t>
            </a:r>
            <a:br>
              <a:rPr lang="en-US" sz="2200" dirty="0">
                <a:latin typeface="+mj-lt"/>
              </a:rPr>
            </a:br>
            <a:r>
              <a:rPr lang="en-US" sz="2200" dirty="0">
                <a:latin typeface="+mj-lt"/>
              </a:rPr>
              <a:t>and related areas, built through co-design </a:t>
            </a:r>
          </a:p>
          <a:p>
            <a:pPr>
              <a:spcBef>
                <a:spcPts val="600"/>
              </a:spcBef>
              <a:spcAft>
                <a:spcPts val="600"/>
              </a:spcAft>
            </a:pPr>
            <a:r>
              <a:rPr lang="en-US" sz="2200" dirty="0">
                <a:latin typeface="+mj-lt"/>
              </a:rPr>
              <a:t>The demonstration of this tool in two coastal regions</a:t>
            </a:r>
            <a:br>
              <a:rPr lang="en-US" sz="2200" dirty="0">
                <a:latin typeface="+mj-lt"/>
              </a:rPr>
            </a:br>
            <a:r>
              <a:rPr lang="en-US" sz="2200" dirty="0">
                <a:latin typeface="+mj-lt"/>
              </a:rPr>
              <a:t>of Africa (Nigeria and Cape Verde)</a:t>
            </a:r>
          </a:p>
          <a:p>
            <a:pPr>
              <a:spcBef>
                <a:spcPts val="600"/>
              </a:spcBef>
              <a:spcAft>
                <a:spcPts val="600"/>
              </a:spcAft>
            </a:pPr>
            <a:r>
              <a:rPr lang="en-US" sz="2200" dirty="0">
                <a:latin typeface="+mj-lt"/>
              </a:rPr>
              <a:t>An open source, relocatable tool that can be applied anywhere and be adapted to other challenges in the future</a:t>
            </a:r>
          </a:p>
          <a:p>
            <a:pPr>
              <a:spcBef>
                <a:spcPts val="600"/>
              </a:spcBef>
              <a:spcAft>
                <a:spcPts val="600"/>
              </a:spcAft>
            </a:pPr>
            <a:r>
              <a:rPr lang="en-US" sz="2200" dirty="0">
                <a:latin typeface="+mj-lt"/>
              </a:rPr>
              <a:t>An open platform for local communities’ engagement through sharing knowledge and experience</a:t>
            </a:r>
          </a:p>
          <a:p>
            <a:pPr>
              <a:spcBef>
                <a:spcPts val="600"/>
              </a:spcBef>
              <a:spcAft>
                <a:spcPts val="600"/>
              </a:spcAft>
            </a:pPr>
            <a:r>
              <a:rPr lang="en-US" sz="2200" dirty="0">
                <a:latin typeface="+mj-lt"/>
              </a:rPr>
              <a:t>Training and learning materials regarding coastal dynamics, forecast systems and Digital Twins</a:t>
            </a:r>
          </a:p>
          <a:p>
            <a:pPr marL="0" indent="0">
              <a:buNone/>
            </a:pPr>
            <a:endParaRPr lang="en-US" sz="2800" dirty="0">
              <a:latin typeface="+mj-lt"/>
            </a:endParaRPr>
          </a:p>
          <a:p>
            <a:endParaRPr lang="pt-PT" dirty="0"/>
          </a:p>
        </p:txBody>
      </p:sp>
      <p:pic>
        <p:nvPicPr>
          <p:cNvPr id="13" name="Picture 12">
            <a:extLst>
              <a:ext uri="{FF2B5EF4-FFF2-40B4-BE49-F238E27FC236}">
                <a16:creationId xmlns:a16="http://schemas.microsoft.com/office/drawing/2014/main" id="{36D92A40-7845-225D-2264-200D9E5B443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rcRect t="17525" r="-2" b="20883"/>
          <a:stretch/>
        </p:blipFill>
        <p:spPr>
          <a:xfrm>
            <a:off x="7101996" y="1376013"/>
            <a:ext cx="5076000" cy="233694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Picture 13">
            <a:extLst>
              <a:ext uri="{FF2B5EF4-FFF2-40B4-BE49-F238E27FC236}">
                <a16:creationId xmlns:a16="http://schemas.microsoft.com/office/drawing/2014/main" id="{DCA762F8-228F-F34D-88AE-36A2FB73CEE1}"/>
              </a:ext>
            </a:extLst>
          </p:cNvPr>
          <p:cNvPicPr preferRelativeResize="0">
            <a:picLocks noChangeAspect="1"/>
          </p:cNvPicPr>
          <p:nvPr/>
        </p:nvPicPr>
        <p:blipFill>
          <a:blip r:embed="rId5">
            <a:extLst>
              <a:ext uri="{BEBA8EAE-BF5A-486C-A8C5-ECC9F3942E4B}">
                <a14:imgProps xmlns:a14="http://schemas.microsoft.com/office/drawing/2010/main">
                  <a14:imgLayer r:embed="rId6">
                    <a14:imgEffect>
                      <a14:saturation sat="300000"/>
                    </a14:imgEffect>
                    <a14:imgEffect>
                      <a14:brightnessContrast bright="20000"/>
                    </a14:imgEffect>
                  </a14:imgLayer>
                </a14:imgProps>
              </a:ext>
            </a:extLst>
          </a:blip>
          <a:srcRect r="-2" b="19930"/>
          <a:stretch/>
        </p:blipFill>
        <p:spPr>
          <a:xfrm>
            <a:off x="7102580" y="3852732"/>
            <a:ext cx="5076000" cy="233695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4573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CE14-9875-8E23-78F6-CA1BE8AD1B84}"/>
              </a:ext>
            </a:extLst>
          </p:cNvPr>
          <p:cNvSpPr>
            <a:spLocks noGrp="1"/>
          </p:cNvSpPr>
          <p:nvPr>
            <p:ph type="title"/>
          </p:nvPr>
        </p:nvSpPr>
        <p:spPr/>
        <p:txBody>
          <a:bodyPr/>
          <a:lstStyle/>
          <a:p>
            <a:pPr>
              <a:buClr>
                <a:srgbClr val="FF0000"/>
              </a:buClr>
            </a:pPr>
            <a:r>
              <a:rPr lang="en-US" sz="3600" dirty="0">
                <a:solidFill>
                  <a:srgbClr val="182B76"/>
                </a:solidFill>
              </a:rPr>
              <a:t>Acknowledgements</a:t>
            </a:r>
            <a:endParaRPr lang="pt-PT" sz="3600" dirty="0">
              <a:solidFill>
                <a:srgbClr val="182B76"/>
              </a:solidFill>
            </a:endParaRPr>
          </a:p>
        </p:txBody>
      </p:sp>
      <p:sp>
        <p:nvSpPr>
          <p:cNvPr id="4" name="Slide Number Placeholder 3">
            <a:extLst>
              <a:ext uri="{FF2B5EF4-FFF2-40B4-BE49-F238E27FC236}">
                <a16:creationId xmlns:a16="http://schemas.microsoft.com/office/drawing/2014/main" id="{02A9B159-CCF7-278B-F9AD-980A31BFB63B}"/>
              </a:ext>
            </a:extLst>
          </p:cNvPr>
          <p:cNvSpPr>
            <a:spLocks noGrp="1"/>
          </p:cNvSpPr>
          <p:nvPr>
            <p:ph type="sldNum" idx="12"/>
          </p:nvPr>
        </p:nvSpPr>
        <p:spPr/>
        <p:txBody>
          <a:bodyPr/>
          <a:lstStyle/>
          <a:p>
            <a:fld id="{58768E1A-8455-4611-8763-3FA1B747F6B6}" type="slidenum">
              <a:rPr lang="en-US" smtClean="0"/>
              <a:pPr/>
              <a:t>15</a:t>
            </a:fld>
            <a:endParaRPr lang="en-US" dirty="0"/>
          </a:p>
        </p:txBody>
      </p:sp>
      <p:sp>
        <p:nvSpPr>
          <p:cNvPr id="5" name="TextBox 4">
            <a:extLst>
              <a:ext uri="{FF2B5EF4-FFF2-40B4-BE49-F238E27FC236}">
                <a16:creationId xmlns:a16="http://schemas.microsoft.com/office/drawing/2014/main" id="{45118986-2572-7259-8B6D-C95A47D5A6ED}"/>
              </a:ext>
            </a:extLst>
          </p:cNvPr>
          <p:cNvSpPr txBox="1"/>
          <p:nvPr/>
        </p:nvSpPr>
        <p:spPr>
          <a:xfrm>
            <a:off x="5920085" y="5027628"/>
            <a:ext cx="4512501" cy="954300"/>
          </a:xfrm>
          <a:prstGeom prst="rect">
            <a:avLst/>
          </a:prstGeom>
          <a:solidFill>
            <a:schemeClr val="bg1"/>
          </a:solidFill>
        </p:spPr>
        <p:txBody>
          <a:bodyPr wrap="square" lIns="48000" rIns="48000" rtlCol="0">
            <a:spAutoFit/>
          </a:bodyPr>
          <a:lstStyle/>
          <a:p>
            <a:pPr algn="r"/>
            <a:r>
              <a:rPr lang="en-GB" sz="1867" b="1" dirty="0">
                <a:solidFill>
                  <a:srgbClr val="182B76"/>
                </a:solidFill>
                <a:latin typeface="+mj-lt"/>
                <a:cs typeface="Arial" panose="020B0604020202020204" pitchFamily="34" charset="0"/>
              </a:rPr>
              <a:t>Thank you for your attention!</a:t>
            </a:r>
          </a:p>
          <a:p>
            <a:pPr algn="r"/>
            <a:r>
              <a:rPr lang="en-GB" sz="1867" b="1" dirty="0">
                <a:solidFill>
                  <a:srgbClr val="182B76"/>
                </a:solidFill>
                <a:latin typeface="+mj-lt"/>
                <a:cs typeface="Arial" panose="020B0604020202020204" pitchFamily="34" charset="0"/>
                <a:hlinkClick r:id="rId2"/>
              </a:rPr>
              <a:t>mfrodrigues@lnec.pt</a:t>
            </a:r>
            <a:endParaRPr lang="en-GB" sz="1867" b="1" dirty="0">
              <a:solidFill>
                <a:srgbClr val="182B76"/>
              </a:solidFill>
              <a:latin typeface="+mj-lt"/>
              <a:cs typeface="Arial" panose="020B0604020202020204" pitchFamily="34" charset="0"/>
            </a:endParaRPr>
          </a:p>
          <a:p>
            <a:pPr algn="r"/>
            <a:r>
              <a:rPr lang="en-GB" sz="1867" b="1" dirty="0">
                <a:solidFill>
                  <a:srgbClr val="182B76"/>
                </a:solidFill>
                <a:latin typeface="+mj-lt"/>
                <a:cs typeface="Arial" panose="020B0604020202020204" pitchFamily="34" charset="0"/>
              </a:rPr>
              <a:t>aoliveira@lnec.pt</a:t>
            </a:r>
            <a:endParaRPr lang="en-GB" sz="1867" dirty="0">
              <a:solidFill>
                <a:srgbClr val="182B76"/>
              </a:solidFill>
              <a:latin typeface="+mj-lt"/>
              <a:cs typeface="Arial" panose="020B0604020202020204" pitchFamily="34" charset="0"/>
            </a:endParaRPr>
          </a:p>
        </p:txBody>
      </p:sp>
      <p:sp>
        <p:nvSpPr>
          <p:cNvPr id="6" name="Google Shape;289;p23">
            <a:extLst>
              <a:ext uri="{FF2B5EF4-FFF2-40B4-BE49-F238E27FC236}">
                <a16:creationId xmlns:a16="http://schemas.microsoft.com/office/drawing/2014/main" id="{84EAD636-9680-A7DE-5829-D2E9D70E2235}"/>
              </a:ext>
            </a:extLst>
          </p:cNvPr>
          <p:cNvSpPr/>
          <p:nvPr/>
        </p:nvSpPr>
        <p:spPr>
          <a:xfrm>
            <a:off x="4751850" y="3354229"/>
            <a:ext cx="2688299" cy="697701"/>
          </a:xfrm>
          <a:prstGeom prst="rect">
            <a:avLst/>
          </a:prstGeom>
          <a:noFill/>
          <a:ln>
            <a:noFill/>
          </a:ln>
        </p:spPr>
        <p:txBody>
          <a:bodyPr spcFirstLastPara="1" wrap="square" lIns="121900" tIns="60933" rIns="121900" bIns="60933" anchor="t" anchorCtr="0">
            <a:spAutoFit/>
          </a:bodyPr>
          <a:lstStyle/>
          <a:p>
            <a:pPr lvl="0"/>
            <a:r>
              <a:rPr lang="pt-PT" sz="1867" b="1" dirty="0">
                <a:solidFill>
                  <a:srgbClr val="727272"/>
                </a:solidFill>
                <a:latin typeface="+mj-lt"/>
                <a:ea typeface="Arial Narrow"/>
                <a:cs typeface="Arial Narrow"/>
                <a:sym typeface="Arial Narrow"/>
              </a:rPr>
              <a:t>More </a:t>
            </a:r>
            <a:r>
              <a:rPr lang="pt-PT" sz="1867" b="1" dirty="0" err="1">
                <a:solidFill>
                  <a:srgbClr val="727272"/>
                </a:solidFill>
                <a:latin typeface="+mj-lt"/>
                <a:ea typeface="Arial Narrow"/>
                <a:cs typeface="Arial Narrow"/>
                <a:sym typeface="Arial Narrow"/>
              </a:rPr>
              <a:t>info</a:t>
            </a:r>
            <a:r>
              <a:rPr lang="pt-PT" sz="1867" b="1" dirty="0">
                <a:solidFill>
                  <a:srgbClr val="727272"/>
                </a:solidFill>
                <a:latin typeface="+mj-lt"/>
                <a:ea typeface="Arial Narrow"/>
                <a:cs typeface="Arial Narrow"/>
                <a:sym typeface="Arial Narrow"/>
              </a:rPr>
              <a:t> </a:t>
            </a:r>
            <a:r>
              <a:rPr lang="pt-PT" sz="1867" b="1" dirty="0" err="1">
                <a:solidFill>
                  <a:srgbClr val="727272"/>
                </a:solidFill>
                <a:latin typeface="+mj-lt"/>
                <a:ea typeface="Arial Narrow"/>
                <a:cs typeface="Arial Narrow"/>
                <a:sym typeface="Arial Narrow"/>
              </a:rPr>
              <a:t>here</a:t>
            </a:r>
            <a:r>
              <a:rPr lang="pt-PT" sz="1867" b="1" dirty="0">
                <a:solidFill>
                  <a:srgbClr val="727272"/>
                </a:solidFill>
                <a:latin typeface="+mj-lt"/>
                <a:ea typeface="Arial Narrow"/>
                <a:cs typeface="Arial Narrow"/>
                <a:sym typeface="Arial Narrow"/>
              </a:rPr>
              <a:t>:</a:t>
            </a:r>
          </a:p>
          <a:p>
            <a:pPr lvl="0"/>
            <a:r>
              <a:rPr lang="pt-PT" sz="1867" b="1" dirty="0">
                <a:solidFill>
                  <a:srgbClr val="0070C0"/>
                </a:solidFill>
                <a:latin typeface="+mj-lt"/>
                <a:ea typeface="Arial Narrow"/>
                <a:cs typeface="Arial Narrow"/>
                <a:sym typeface="Arial Narrow"/>
              </a:rPr>
              <a:t>connect.lnec.pt</a:t>
            </a:r>
            <a:endParaRPr sz="1867" b="1" dirty="0">
              <a:solidFill>
                <a:srgbClr val="0070C0"/>
              </a:solidFill>
              <a:latin typeface="+mj-lt"/>
              <a:ea typeface="Arial Narrow"/>
              <a:cs typeface="Arial Narrow"/>
              <a:sym typeface="Arial Narrow"/>
            </a:endParaRPr>
          </a:p>
        </p:txBody>
      </p:sp>
      <p:sp>
        <p:nvSpPr>
          <p:cNvPr id="7" name="Google Shape;289;p23">
            <a:extLst>
              <a:ext uri="{FF2B5EF4-FFF2-40B4-BE49-F238E27FC236}">
                <a16:creationId xmlns:a16="http://schemas.microsoft.com/office/drawing/2014/main" id="{1B6F31BB-5ADD-EB2D-F382-D42EF91D25CB}"/>
              </a:ext>
            </a:extLst>
          </p:cNvPr>
          <p:cNvSpPr/>
          <p:nvPr/>
        </p:nvSpPr>
        <p:spPr>
          <a:xfrm>
            <a:off x="4843151" y="2073290"/>
            <a:ext cx="7109500" cy="779518"/>
          </a:xfrm>
          <a:prstGeom prst="rect">
            <a:avLst/>
          </a:prstGeom>
          <a:noFill/>
          <a:ln>
            <a:noFill/>
          </a:ln>
        </p:spPr>
        <p:txBody>
          <a:bodyPr spcFirstLastPara="1" wrap="square" lIns="121900" tIns="60933" rIns="121900" bIns="60933" anchor="t" anchorCtr="0">
            <a:spAutoFit/>
          </a:bodyPr>
          <a:lstStyle/>
          <a:p>
            <a:pPr lvl="0"/>
            <a:r>
              <a:rPr lang="pt-PT" sz="2133" dirty="0">
                <a:solidFill>
                  <a:schemeClr val="dk1"/>
                </a:solidFill>
                <a:latin typeface="+mj-lt"/>
                <a:ea typeface="Arial Narrow"/>
                <a:cs typeface="Arial Narrow"/>
                <a:sym typeface="Arial Narrow"/>
              </a:rPr>
              <a:t>Copernicus Marine </a:t>
            </a:r>
            <a:r>
              <a:rPr lang="pt-PT" sz="2133" dirty="0" err="1">
                <a:solidFill>
                  <a:schemeClr val="dk1"/>
                </a:solidFill>
                <a:latin typeface="+mj-lt"/>
                <a:ea typeface="Arial Narrow"/>
                <a:cs typeface="Arial Narrow"/>
                <a:sym typeface="Arial Narrow"/>
              </a:rPr>
              <a:t>Service</a:t>
            </a:r>
            <a:br>
              <a:rPr lang="pt-PT" sz="2133" dirty="0">
                <a:solidFill>
                  <a:schemeClr val="dk1"/>
                </a:solidFill>
                <a:latin typeface="+mj-lt"/>
                <a:ea typeface="Arial Narrow"/>
                <a:cs typeface="Arial Narrow"/>
                <a:sym typeface="Arial Narrow"/>
              </a:rPr>
            </a:br>
            <a:r>
              <a:rPr lang="pt-PT" sz="2133" dirty="0" err="1">
                <a:solidFill>
                  <a:schemeClr val="dk1"/>
                </a:solidFill>
                <a:latin typeface="+mj-lt"/>
                <a:ea typeface="Arial Narrow"/>
                <a:cs typeface="Arial Narrow"/>
                <a:sym typeface="Arial Narrow"/>
              </a:rPr>
              <a:t>National</a:t>
            </a:r>
            <a:r>
              <a:rPr lang="pt-PT" sz="2133" dirty="0">
                <a:solidFill>
                  <a:schemeClr val="dk1"/>
                </a:solidFill>
                <a:latin typeface="+mj-lt"/>
                <a:ea typeface="Arial Narrow"/>
                <a:cs typeface="Arial Narrow"/>
                <a:sym typeface="Arial Narrow"/>
              </a:rPr>
              <a:t> </a:t>
            </a:r>
            <a:r>
              <a:rPr lang="pt-PT" sz="2133" dirty="0" err="1">
                <a:solidFill>
                  <a:schemeClr val="dk1"/>
                </a:solidFill>
                <a:latin typeface="+mj-lt"/>
                <a:ea typeface="Arial Narrow"/>
                <a:cs typeface="Arial Narrow"/>
                <a:sym typeface="Arial Narrow"/>
              </a:rPr>
              <a:t>Collaboration</a:t>
            </a:r>
            <a:r>
              <a:rPr lang="pt-PT" sz="2133" dirty="0">
                <a:solidFill>
                  <a:schemeClr val="dk1"/>
                </a:solidFill>
                <a:latin typeface="+mj-lt"/>
                <a:ea typeface="Arial Narrow"/>
                <a:cs typeface="Arial Narrow"/>
                <a:sym typeface="Arial Narrow"/>
              </a:rPr>
              <a:t> </a:t>
            </a:r>
            <a:r>
              <a:rPr lang="pt-PT" sz="2133" dirty="0" err="1">
                <a:solidFill>
                  <a:schemeClr val="dk1"/>
                </a:solidFill>
                <a:latin typeface="+mj-lt"/>
                <a:ea typeface="Arial Narrow"/>
                <a:cs typeface="Arial Narrow"/>
                <a:sym typeface="Arial Narrow"/>
              </a:rPr>
              <a:t>Programme</a:t>
            </a:r>
            <a:r>
              <a:rPr lang="pt-PT" sz="2133" dirty="0">
                <a:solidFill>
                  <a:schemeClr val="dk1"/>
                </a:solidFill>
                <a:latin typeface="+mj-lt"/>
                <a:ea typeface="Arial Narrow"/>
                <a:cs typeface="Arial Narrow"/>
                <a:sym typeface="Arial Narrow"/>
              </a:rPr>
              <a:t> 2022-2028</a:t>
            </a:r>
            <a:endParaRPr sz="2133" dirty="0">
              <a:solidFill>
                <a:schemeClr val="dk1"/>
              </a:solidFill>
              <a:latin typeface="+mj-lt"/>
              <a:ea typeface="Arial Narrow"/>
              <a:cs typeface="Arial Narrow"/>
              <a:sym typeface="Arial Narrow"/>
            </a:endParaRPr>
          </a:p>
        </p:txBody>
      </p:sp>
      <p:pic>
        <p:nvPicPr>
          <p:cNvPr id="8" name="Image 5" descr="Une image contenant texte, Police, cercle, logo&#10;&#10;Description générée automatiquement">
            <a:extLst>
              <a:ext uri="{FF2B5EF4-FFF2-40B4-BE49-F238E27FC236}">
                <a16:creationId xmlns:a16="http://schemas.microsoft.com/office/drawing/2014/main" id="{AAA897B2-6719-ED06-0884-F8B0ADFD7D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19670" y="1604798"/>
            <a:ext cx="1753957" cy="1753957"/>
          </a:xfrm>
          <a:prstGeom prst="rect">
            <a:avLst/>
          </a:prstGeom>
        </p:spPr>
      </p:pic>
      <p:pic>
        <p:nvPicPr>
          <p:cNvPr id="12" name="Picture 11">
            <a:extLst>
              <a:ext uri="{FF2B5EF4-FFF2-40B4-BE49-F238E27FC236}">
                <a16:creationId xmlns:a16="http://schemas.microsoft.com/office/drawing/2014/main" id="{65AB494C-CDE8-05A5-E371-6C4B9AFFE6C4}"/>
              </a:ext>
            </a:extLst>
          </p:cNvPr>
          <p:cNvPicPr>
            <a:picLocks noChangeAspect="1"/>
          </p:cNvPicPr>
          <p:nvPr/>
        </p:nvPicPr>
        <p:blipFill>
          <a:blip r:embed="rId4"/>
          <a:stretch>
            <a:fillRect/>
          </a:stretch>
        </p:blipFill>
        <p:spPr>
          <a:xfrm>
            <a:off x="10692894" y="115846"/>
            <a:ext cx="1255885" cy="1274174"/>
          </a:xfrm>
          <a:prstGeom prst="rect">
            <a:avLst/>
          </a:prstGeom>
        </p:spPr>
      </p:pic>
    </p:spTree>
    <p:extLst>
      <p:ext uri="{BB962C8B-B14F-4D97-AF65-F5344CB8AC3E}">
        <p14:creationId xmlns:p14="http://schemas.microsoft.com/office/powerpoint/2010/main" val="123956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CAC1975-FEB6-5542-ABE2-97C288FC09ED}"/>
              </a:ext>
            </a:extLst>
          </p:cNvPr>
          <p:cNvSpPr>
            <a:spLocks noGrp="1"/>
          </p:cNvSpPr>
          <p:nvPr>
            <p:ph type="sldNum" idx="12"/>
          </p:nvPr>
        </p:nvSpPr>
        <p:spPr/>
        <p:txBody>
          <a:bodyPr/>
          <a:lstStyle/>
          <a:p>
            <a:fld id="{58768E1A-8455-4611-8763-3FA1B747F6B6}" type="slidenum">
              <a:rPr lang="en-US" smtClean="0"/>
              <a:pPr/>
              <a:t>2</a:t>
            </a:fld>
            <a:endParaRPr lang="en-US" dirty="0"/>
          </a:p>
        </p:txBody>
      </p:sp>
      <p:sp>
        <p:nvSpPr>
          <p:cNvPr id="10" name="Subtitle 9">
            <a:extLst>
              <a:ext uri="{FF2B5EF4-FFF2-40B4-BE49-F238E27FC236}">
                <a16:creationId xmlns:a16="http://schemas.microsoft.com/office/drawing/2014/main" id="{8F7BF4A0-9D83-6B8F-DE8A-465A5FA27FF6}"/>
              </a:ext>
            </a:extLst>
          </p:cNvPr>
          <p:cNvSpPr>
            <a:spLocks noGrp="1"/>
          </p:cNvSpPr>
          <p:nvPr>
            <p:ph type="subTitle" idx="1"/>
          </p:nvPr>
        </p:nvSpPr>
        <p:spPr>
          <a:xfrm>
            <a:off x="550728" y="1293356"/>
            <a:ext cx="10070988" cy="492400"/>
          </a:xfrm>
        </p:spPr>
        <p:txBody>
          <a:bodyPr/>
          <a:lstStyle/>
          <a:p>
            <a:r>
              <a:rPr lang="en-US" dirty="0"/>
              <a:t>Develop Digital Twins to:</a:t>
            </a:r>
            <a:endParaRPr lang="pt-PT" dirty="0"/>
          </a:p>
        </p:txBody>
      </p:sp>
      <p:sp>
        <p:nvSpPr>
          <p:cNvPr id="9" name="Title 8">
            <a:extLst>
              <a:ext uri="{FF2B5EF4-FFF2-40B4-BE49-F238E27FC236}">
                <a16:creationId xmlns:a16="http://schemas.microsoft.com/office/drawing/2014/main" id="{3553BB28-A299-52D7-3651-865EE44B6780}"/>
              </a:ext>
            </a:extLst>
          </p:cNvPr>
          <p:cNvSpPr>
            <a:spLocks noGrp="1"/>
          </p:cNvSpPr>
          <p:nvPr>
            <p:ph type="title"/>
          </p:nvPr>
        </p:nvSpPr>
        <p:spPr/>
        <p:txBody>
          <a:bodyPr/>
          <a:lstStyle/>
          <a:p>
            <a:r>
              <a:rPr lang="en-US" dirty="0"/>
              <a:t>Goals CONNECT</a:t>
            </a:r>
            <a:endParaRPr lang="pt-PT" dirty="0"/>
          </a:p>
        </p:txBody>
      </p:sp>
      <p:sp>
        <p:nvSpPr>
          <p:cNvPr id="12" name="Picture Placeholder 11">
            <a:extLst>
              <a:ext uri="{FF2B5EF4-FFF2-40B4-BE49-F238E27FC236}">
                <a16:creationId xmlns:a16="http://schemas.microsoft.com/office/drawing/2014/main" id="{4A33607B-BC6A-06C8-D43D-8F9459EAB6B6}"/>
              </a:ext>
            </a:extLst>
          </p:cNvPr>
          <p:cNvSpPr>
            <a:spLocks noGrp="1"/>
          </p:cNvSpPr>
          <p:nvPr>
            <p:ph type="pic" idx="3"/>
          </p:nvPr>
        </p:nvSpPr>
        <p:spPr/>
        <p:txBody>
          <a:bodyPr/>
          <a:lstStyle/>
          <a:p>
            <a:endParaRPr lang="pt-PT"/>
          </a:p>
        </p:txBody>
      </p:sp>
      <p:sp>
        <p:nvSpPr>
          <p:cNvPr id="6" name="Content Placeholder 2">
            <a:extLst>
              <a:ext uri="{FF2B5EF4-FFF2-40B4-BE49-F238E27FC236}">
                <a16:creationId xmlns:a16="http://schemas.microsoft.com/office/drawing/2014/main" id="{F8373894-9473-304D-AC9D-9C4A0754D058}"/>
              </a:ext>
            </a:extLst>
          </p:cNvPr>
          <p:cNvSpPr txBox="1">
            <a:spLocks/>
          </p:cNvSpPr>
          <p:nvPr/>
        </p:nvSpPr>
        <p:spPr>
          <a:xfrm>
            <a:off x="587059" y="1952927"/>
            <a:ext cx="11017881" cy="484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lumMod val="65000"/>
                    <a:lumOff val="35000"/>
                  </a:schemeClr>
                </a:solidFill>
              </a:rPr>
              <a:t>Support the evaluation of the</a:t>
            </a:r>
            <a:br>
              <a:rPr lang="en-US" sz="2400" dirty="0">
                <a:solidFill>
                  <a:schemeClr val="tx1">
                    <a:lumMod val="65000"/>
                    <a:lumOff val="35000"/>
                  </a:schemeClr>
                </a:solidFill>
              </a:rPr>
            </a:br>
            <a:r>
              <a:rPr lang="en-US" sz="2400" dirty="0">
                <a:solidFill>
                  <a:schemeClr val="tx1">
                    <a:lumMod val="65000"/>
                    <a:lumOff val="35000"/>
                  </a:schemeClr>
                </a:solidFill>
              </a:rPr>
              <a:t>ecological status of estuaries (WFD)</a:t>
            </a:r>
          </a:p>
          <a:p>
            <a:endParaRPr lang="en-US" sz="2400" dirty="0">
              <a:solidFill>
                <a:schemeClr val="tx1">
                  <a:lumMod val="65000"/>
                  <a:lumOff val="35000"/>
                </a:schemeClr>
              </a:solidFill>
            </a:endParaRPr>
          </a:p>
          <a:p>
            <a:r>
              <a:rPr lang="en-US" sz="2400" dirty="0">
                <a:solidFill>
                  <a:schemeClr val="tx1">
                    <a:lumMod val="65000"/>
                    <a:lumOff val="35000"/>
                  </a:schemeClr>
                </a:solidFill>
              </a:rPr>
              <a:t>Quantify land inputs to the adjacent</a:t>
            </a:r>
            <a:br>
              <a:rPr lang="en-US" sz="2400" dirty="0">
                <a:solidFill>
                  <a:schemeClr val="tx1">
                    <a:lumMod val="65000"/>
                    <a:lumOff val="35000"/>
                  </a:schemeClr>
                </a:solidFill>
              </a:rPr>
            </a:br>
            <a:r>
              <a:rPr lang="en-US" sz="2400" dirty="0">
                <a:solidFill>
                  <a:schemeClr val="tx1">
                    <a:lumMod val="65000"/>
                    <a:lumOff val="35000"/>
                  </a:schemeClr>
                </a:solidFill>
              </a:rPr>
              <a:t>coastal waters (MSFD)</a:t>
            </a:r>
          </a:p>
          <a:p>
            <a:endParaRPr lang="en-US" sz="2400" dirty="0">
              <a:solidFill>
                <a:schemeClr val="tx1">
                  <a:lumMod val="65000"/>
                  <a:lumOff val="35000"/>
                </a:schemeClr>
              </a:solidFill>
            </a:endParaRPr>
          </a:p>
          <a:p>
            <a:r>
              <a:rPr lang="en-US" sz="2400" dirty="0">
                <a:solidFill>
                  <a:schemeClr val="tx1">
                    <a:lumMod val="65000"/>
                    <a:lumOff val="35000"/>
                  </a:schemeClr>
                </a:solidFill>
              </a:rPr>
              <a:t>Anticipate inundation events (Floods Directive)</a:t>
            </a:r>
          </a:p>
          <a:p>
            <a:endParaRPr lang="en-US" sz="2400" dirty="0">
              <a:solidFill>
                <a:schemeClr val="tx1">
                  <a:lumMod val="65000"/>
                  <a:lumOff val="35000"/>
                </a:schemeClr>
              </a:solidFill>
            </a:endParaRPr>
          </a:p>
          <a:p>
            <a:r>
              <a:rPr lang="en-US" sz="2400" dirty="0">
                <a:solidFill>
                  <a:schemeClr val="tx1">
                    <a:lumMod val="65000"/>
                    <a:lumOff val="35000"/>
                  </a:schemeClr>
                </a:solidFill>
              </a:rPr>
              <a:t>Build tailor-made products and facilitate access to them </a:t>
            </a:r>
          </a:p>
        </p:txBody>
      </p:sp>
      <p:pic>
        <p:nvPicPr>
          <p:cNvPr id="4" name="Picture 2" descr="https://i.pinimg.com/564x/93/3f/81/933f8146ec72e88914fd478237036831.jpg">
            <a:extLst>
              <a:ext uri="{FF2B5EF4-FFF2-40B4-BE49-F238E27FC236}">
                <a16:creationId xmlns:a16="http://schemas.microsoft.com/office/drawing/2014/main" id="{1E954F6B-9759-84B5-B16F-20497A5980EA}"/>
              </a:ext>
            </a:extLst>
          </p:cNvPr>
          <p:cNvPicPr preferRelativeResize="0">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16000"/>
                    </a14:imgEffect>
                  </a14:imgLayer>
                </a14:imgProps>
              </a:ext>
              <a:ext uri="{28A0092B-C50C-407E-A947-70E740481C1C}">
                <a14:useLocalDpi xmlns:a14="http://schemas.microsoft.com/office/drawing/2010/main" val="0"/>
              </a:ext>
            </a:extLst>
          </a:blip>
          <a:srcRect t="506" r="-2" b="-2"/>
          <a:stretch/>
        </p:blipFill>
        <p:spPr bwMode="auto">
          <a:xfrm>
            <a:off x="8640000" y="2694167"/>
            <a:ext cx="3552000" cy="34191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img_0">
            <a:extLst>
              <a:ext uri="{FF2B5EF4-FFF2-40B4-BE49-F238E27FC236}">
                <a16:creationId xmlns:a16="http://schemas.microsoft.com/office/drawing/2014/main" id="{FCDEED0F-F905-01C1-7DA0-1D98FA79B7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16778" r="10098" b="3"/>
          <a:stretch/>
        </p:blipFill>
        <p:spPr bwMode="auto">
          <a:xfrm>
            <a:off x="5760384" y="-4"/>
            <a:ext cx="3792000" cy="324096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941313-C49A-E150-3D06-437CB63E887A}"/>
              </a:ext>
            </a:extLst>
          </p:cNvPr>
          <p:cNvPicPr>
            <a:picLocks noChangeAspect="1"/>
          </p:cNvPicPr>
          <p:nvPr/>
        </p:nvPicPr>
        <p:blipFill>
          <a:blip r:embed="rId7"/>
          <a:stretch>
            <a:fillRect/>
          </a:stretch>
        </p:blipFill>
        <p:spPr>
          <a:xfrm>
            <a:off x="10692894" y="115846"/>
            <a:ext cx="1255885" cy="1274174"/>
          </a:xfrm>
          <a:prstGeom prst="rect">
            <a:avLst/>
          </a:prstGeom>
        </p:spPr>
      </p:pic>
    </p:spTree>
    <p:extLst>
      <p:ext uri="{BB962C8B-B14F-4D97-AF65-F5344CB8AC3E}">
        <p14:creationId xmlns:p14="http://schemas.microsoft.com/office/powerpoint/2010/main" val="3585164258"/>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D1A211E-B052-1447-8C21-E5AD36E5362E}"/>
              </a:ext>
            </a:extLst>
          </p:cNvPr>
          <p:cNvSpPr>
            <a:spLocks noGrp="1"/>
          </p:cNvSpPr>
          <p:nvPr>
            <p:ph idx="1"/>
          </p:nvPr>
        </p:nvSpPr>
        <p:spPr>
          <a:xfrm>
            <a:off x="3209032" y="4073694"/>
            <a:ext cx="8366720" cy="1956460"/>
          </a:xfrm>
        </p:spPr>
        <p:txBody>
          <a:bodyPr>
            <a:normAutofit/>
          </a:bodyPr>
          <a:lstStyle/>
          <a:p>
            <a:pPr marL="0" indent="0">
              <a:buNone/>
            </a:pPr>
            <a:r>
              <a:rPr lang="en-US" b="1" dirty="0"/>
              <a:t>CONNECT delivers a local, high-resolution, coastal service that seamlessly integrates model-based forecasts and observations to provide blue (physical) and green (biogeochemical) data on Portuguese estuaries to CMEMS</a:t>
            </a:r>
          </a:p>
        </p:txBody>
      </p:sp>
      <p:sp>
        <p:nvSpPr>
          <p:cNvPr id="5" name="Espace réservé du numéro de diapositive 4">
            <a:extLst>
              <a:ext uri="{FF2B5EF4-FFF2-40B4-BE49-F238E27FC236}">
                <a16:creationId xmlns:a16="http://schemas.microsoft.com/office/drawing/2014/main" id="{B7204F7D-7884-1C40-84D9-38995422178E}"/>
              </a:ext>
            </a:extLst>
          </p:cNvPr>
          <p:cNvSpPr>
            <a:spLocks noGrp="1"/>
          </p:cNvSpPr>
          <p:nvPr>
            <p:ph type="sldNum" sz="quarter" idx="4"/>
          </p:nvPr>
        </p:nvSpPr>
        <p:spPr/>
        <p:txBody>
          <a:bodyPr/>
          <a:lstStyle/>
          <a:p>
            <a:fld id="{58768E1A-8455-4611-8763-3FA1B747F6B6}" type="slidenum">
              <a:rPr lang="en-US" smtClean="0"/>
              <a:pPr/>
              <a:t>3</a:t>
            </a:fld>
            <a:endParaRPr lang="en-US" dirty="0"/>
          </a:p>
        </p:txBody>
      </p:sp>
      <p:sp>
        <p:nvSpPr>
          <p:cNvPr id="11" name="Espace réservé du texte 5" descr="sous-titre">
            <a:extLst>
              <a:ext uri="{FF2B5EF4-FFF2-40B4-BE49-F238E27FC236}">
                <a16:creationId xmlns:a16="http://schemas.microsoft.com/office/drawing/2014/main" id="{E4054B0B-97C6-964D-9644-905339EB5DCF}"/>
              </a:ext>
            </a:extLst>
          </p:cNvPr>
          <p:cNvSpPr txBox="1">
            <a:spLocks/>
          </p:cNvSpPr>
          <p:nvPr/>
        </p:nvSpPr>
        <p:spPr>
          <a:xfrm>
            <a:off x="473695" y="1233723"/>
            <a:ext cx="2400300" cy="1606908"/>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1400" b="0" i="0" kern="1200">
                <a:solidFill>
                  <a:srgbClr val="182B76"/>
                </a:solidFill>
                <a:latin typeface="Arial Black" panose="020B0604020202020204" pitchFamily="34" charset="0"/>
                <a:ea typeface="+mn-ea"/>
                <a:cs typeface="Arial Black"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lumMod val="90000"/>
                    <a:lumOff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FR" sz="1867" dirty="0"/>
          </a:p>
        </p:txBody>
      </p:sp>
      <p:pic>
        <p:nvPicPr>
          <p:cNvPr id="4" name="Picture 3" descr="A bridge over water with buildings in the background&#10;&#10;Description automatically generated">
            <a:extLst>
              <a:ext uri="{FF2B5EF4-FFF2-40B4-BE49-F238E27FC236}">
                <a16:creationId xmlns:a16="http://schemas.microsoft.com/office/drawing/2014/main" id="{48612410-6A56-CE26-3C99-F7CE04EC3AD7}"/>
              </a:ext>
            </a:extLst>
          </p:cNvPr>
          <p:cNvPicPr>
            <a:picLocks noChangeAspect="1"/>
          </p:cNvPicPr>
          <p:nvPr/>
        </p:nvPicPr>
        <p:blipFill rotWithShape="1">
          <a:blip r:embed="rId3">
            <a:extLst>
              <a:ext uri="{28A0092B-C50C-407E-A947-70E740481C1C}">
                <a14:useLocalDpi xmlns:a14="http://schemas.microsoft.com/office/drawing/2010/main" val="0"/>
              </a:ext>
            </a:extLst>
          </a:blip>
          <a:srcRect t="7885" b="5382"/>
          <a:stretch/>
        </p:blipFill>
        <p:spPr>
          <a:xfrm>
            <a:off x="1" y="452669"/>
            <a:ext cx="12176676" cy="3168352"/>
          </a:xfrm>
          <a:prstGeom prst="rect">
            <a:avLst/>
          </a:prstGeom>
        </p:spPr>
      </p:pic>
      <p:pic>
        <p:nvPicPr>
          <p:cNvPr id="6" name="Picture 5" descr="A bridge with a map and a map&#10;&#10;Description automatically generated with medium confidence">
            <a:extLst>
              <a:ext uri="{FF2B5EF4-FFF2-40B4-BE49-F238E27FC236}">
                <a16:creationId xmlns:a16="http://schemas.microsoft.com/office/drawing/2014/main" id="{0C1FD8FE-0DEE-1CB0-2FA8-1945CB0D9415}"/>
              </a:ext>
            </a:extLst>
          </p:cNvPr>
          <p:cNvPicPr>
            <a:picLocks noChangeAspect="1"/>
          </p:cNvPicPr>
          <p:nvPr/>
        </p:nvPicPr>
        <p:blipFill rotWithShape="1">
          <a:blip r:embed="rId4" cstate="hqprint">
            <a:clrChange>
              <a:clrFrom>
                <a:srgbClr val="3C85B3"/>
              </a:clrFrom>
              <a:clrTo>
                <a:srgbClr val="3C85B3">
                  <a:alpha val="0"/>
                </a:srgbClr>
              </a:clrTo>
            </a:clrChange>
            <a:extLst>
              <a:ext uri="{28A0092B-C50C-407E-A947-70E740481C1C}">
                <a14:useLocalDpi xmlns:a14="http://schemas.microsoft.com/office/drawing/2010/main" val="0"/>
              </a:ext>
            </a:extLst>
          </a:blip>
          <a:srcRect l="55941" r="6433" b="9401"/>
          <a:stretch/>
        </p:blipFill>
        <p:spPr>
          <a:xfrm>
            <a:off x="503185" y="-3"/>
            <a:ext cx="2029336" cy="6912000"/>
          </a:xfrm>
          <a:prstGeom prst="rect">
            <a:avLst/>
          </a:prstGeom>
        </p:spPr>
      </p:pic>
      <p:sp>
        <p:nvSpPr>
          <p:cNvPr id="7" name="Subtitle 9">
            <a:extLst>
              <a:ext uri="{FF2B5EF4-FFF2-40B4-BE49-F238E27FC236}">
                <a16:creationId xmlns:a16="http://schemas.microsoft.com/office/drawing/2014/main" id="{840581AA-98D2-FFC5-67CD-A8CB6F8D0246}"/>
              </a:ext>
            </a:extLst>
          </p:cNvPr>
          <p:cNvSpPr txBox="1">
            <a:spLocks/>
          </p:cNvSpPr>
          <p:nvPr/>
        </p:nvSpPr>
        <p:spPr>
          <a:xfrm>
            <a:off x="4331368" y="581646"/>
            <a:ext cx="7585649" cy="881394"/>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FF0000"/>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100000"/>
              </a:lnSpc>
              <a:spcBef>
                <a:spcPts val="480"/>
              </a:spcBef>
              <a:spcAft>
                <a:spcPts val="0"/>
              </a:spcAft>
              <a:buClr>
                <a:srgbClr val="FF0000"/>
              </a:buClr>
              <a:buSzPts val="24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100000"/>
              </a:lnSpc>
              <a:spcBef>
                <a:spcPts val="400"/>
              </a:spcBef>
              <a:spcAft>
                <a:spcPts val="0"/>
              </a:spcAft>
              <a:buClr>
                <a:srgbClr val="7F7F7F"/>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100000"/>
              </a:lnSpc>
              <a:spcBef>
                <a:spcPts val="360"/>
              </a:spcBef>
              <a:spcAft>
                <a:spcPts val="0"/>
              </a:spcAft>
              <a:buClr>
                <a:srgbClr val="7F7F7F"/>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pPr marL="50800" indent="0" algn="r">
              <a:buNone/>
            </a:pPr>
            <a:r>
              <a:rPr lang="en-US" b="1" i="1" dirty="0">
                <a:solidFill>
                  <a:schemeClr val="bg1"/>
                </a:solidFill>
              </a:rPr>
              <a:t>CONNECT in a nut shell: Seamless Coastal Marine Service</a:t>
            </a:r>
            <a:endParaRPr lang="pt-PT" b="1" i="1" dirty="0">
              <a:solidFill>
                <a:schemeClr val="bg1"/>
              </a:solidFill>
            </a:endParaRPr>
          </a:p>
        </p:txBody>
      </p:sp>
    </p:spTree>
    <p:extLst>
      <p:ext uri="{BB962C8B-B14F-4D97-AF65-F5344CB8AC3E}">
        <p14:creationId xmlns:p14="http://schemas.microsoft.com/office/powerpoint/2010/main" val="821739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E883190-9124-8E46-897B-127F6C225E32}"/>
              </a:ext>
            </a:extLst>
          </p:cNvPr>
          <p:cNvSpPr>
            <a:spLocks noGrp="1"/>
          </p:cNvSpPr>
          <p:nvPr>
            <p:ph type="title"/>
          </p:nvPr>
        </p:nvSpPr>
        <p:spPr/>
        <p:txBody>
          <a:bodyPr/>
          <a:lstStyle/>
          <a:p>
            <a:r>
              <a:rPr lang="fr-FR" dirty="0"/>
              <a:t>DT Co-design </a:t>
            </a:r>
            <a:r>
              <a:rPr lang="fr-FR" dirty="0" err="1"/>
              <a:t>with</a:t>
            </a:r>
            <a:r>
              <a:rPr lang="fr-FR" dirty="0"/>
              <a:t> </a:t>
            </a:r>
            <a:r>
              <a:rPr lang="fr-FR" dirty="0" err="1"/>
              <a:t>users</a:t>
            </a:r>
            <a:endParaRPr lang="fr-FR" dirty="0"/>
          </a:p>
        </p:txBody>
      </p:sp>
      <p:sp>
        <p:nvSpPr>
          <p:cNvPr id="2" name="Espace réservé du numéro de diapositive 1">
            <a:extLst>
              <a:ext uri="{FF2B5EF4-FFF2-40B4-BE49-F238E27FC236}">
                <a16:creationId xmlns:a16="http://schemas.microsoft.com/office/drawing/2014/main" id="{ACAC1975-FEB6-5542-ABE2-97C288FC09ED}"/>
              </a:ext>
            </a:extLst>
          </p:cNvPr>
          <p:cNvSpPr>
            <a:spLocks noGrp="1"/>
          </p:cNvSpPr>
          <p:nvPr>
            <p:ph type="sldNum" idx="12"/>
          </p:nvPr>
        </p:nvSpPr>
        <p:spPr/>
        <p:txBody>
          <a:bodyPr/>
          <a:lstStyle/>
          <a:p>
            <a:fld id="{58768E1A-8455-4611-8763-3FA1B747F6B6}" type="slidenum">
              <a:rPr lang="en-US" smtClean="0"/>
              <a:pPr/>
              <a:t>4</a:t>
            </a:fld>
            <a:endParaRPr lang="en-US" dirty="0"/>
          </a:p>
        </p:txBody>
      </p:sp>
      <p:sp>
        <p:nvSpPr>
          <p:cNvPr id="6" name="Content Placeholder 2">
            <a:extLst>
              <a:ext uri="{FF2B5EF4-FFF2-40B4-BE49-F238E27FC236}">
                <a16:creationId xmlns:a16="http://schemas.microsoft.com/office/drawing/2014/main" id="{F8373894-9473-304D-AC9D-9C4A0754D058}"/>
              </a:ext>
            </a:extLst>
          </p:cNvPr>
          <p:cNvSpPr txBox="1">
            <a:spLocks/>
          </p:cNvSpPr>
          <p:nvPr/>
        </p:nvSpPr>
        <p:spPr>
          <a:xfrm>
            <a:off x="550728" y="1233724"/>
            <a:ext cx="5311057" cy="484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33" dirty="0">
              <a:solidFill>
                <a:schemeClr val="tx1">
                  <a:lumMod val="65000"/>
                  <a:lumOff val="35000"/>
                </a:schemeClr>
              </a:solidFill>
            </a:endParaRPr>
          </a:p>
          <a:p>
            <a:endParaRPr lang="en-US" sz="2133" dirty="0">
              <a:solidFill>
                <a:schemeClr val="tx1">
                  <a:lumMod val="65000"/>
                  <a:lumOff val="35000"/>
                </a:schemeClr>
              </a:solidFill>
            </a:endParaRPr>
          </a:p>
          <a:p>
            <a:r>
              <a:rPr lang="en-US" sz="2400" dirty="0">
                <a:solidFill>
                  <a:srgbClr val="727272"/>
                </a:solidFill>
              </a:rPr>
              <a:t>Address user’s </a:t>
            </a:r>
            <a:r>
              <a:rPr lang="en-US" sz="2400" dirty="0">
                <a:solidFill>
                  <a:schemeClr val="tx1">
                    <a:lumMod val="65000"/>
                    <a:lumOff val="35000"/>
                  </a:schemeClr>
                </a:solidFill>
              </a:rPr>
              <a:t>requirements and</a:t>
            </a:r>
            <a:br>
              <a:rPr lang="en-US" sz="2400" dirty="0">
                <a:solidFill>
                  <a:schemeClr val="tx1">
                    <a:lumMod val="65000"/>
                    <a:lumOff val="35000"/>
                  </a:schemeClr>
                </a:solidFill>
              </a:rPr>
            </a:br>
            <a:r>
              <a:rPr lang="en-US" sz="2400" dirty="0">
                <a:solidFill>
                  <a:schemeClr val="tx1">
                    <a:lumMod val="65000"/>
                    <a:lumOff val="35000"/>
                  </a:schemeClr>
                </a:solidFill>
              </a:rPr>
              <a:t>feedback on the coastal service through inquiries and interviews </a:t>
            </a:r>
          </a:p>
          <a:p>
            <a:endParaRPr lang="en-US" sz="2400" dirty="0">
              <a:solidFill>
                <a:schemeClr val="tx1">
                  <a:lumMod val="65000"/>
                  <a:lumOff val="35000"/>
                </a:schemeClr>
              </a:solidFill>
            </a:endParaRPr>
          </a:p>
          <a:p>
            <a:r>
              <a:rPr lang="en-US" sz="2400" dirty="0">
                <a:solidFill>
                  <a:schemeClr val="tx1">
                    <a:lumMod val="65000"/>
                    <a:lumOff val="35000"/>
                  </a:schemeClr>
                </a:solidFill>
              </a:rPr>
              <a:t>Dedicated actions with users for DT dissemination with detail improvement and future actions goals</a:t>
            </a:r>
          </a:p>
        </p:txBody>
      </p:sp>
      <p:pic>
        <p:nvPicPr>
          <p:cNvPr id="7" name="Picture 6" descr="A group of people in a classroom&#10;&#10;Description automatically generated">
            <a:extLst>
              <a:ext uri="{FF2B5EF4-FFF2-40B4-BE49-F238E27FC236}">
                <a16:creationId xmlns:a16="http://schemas.microsoft.com/office/drawing/2014/main" id="{C2C303AC-95FA-AE86-FEA6-312E321282F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20622" r="4378"/>
          <a:stretch/>
        </p:blipFill>
        <p:spPr>
          <a:xfrm>
            <a:off x="5999989" y="117043"/>
            <a:ext cx="3696000" cy="369600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8" name="Picture 7" descr="A group of people in a room&#10;&#10;Description automatically generated">
            <a:extLst>
              <a:ext uri="{FF2B5EF4-FFF2-40B4-BE49-F238E27FC236}">
                <a16:creationId xmlns:a16="http://schemas.microsoft.com/office/drawing/2014/main" id="{CF48C401-51A0-973B-9B7A-8E5A89F416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5638"/>
          <a:stretch/>
        </p:blipFill>
        <p:spPr>
          <a:xfrm>
            <a:off x="8855436" y="3477299"/>
            <a:ext cx="3321557" cy="2640000"/>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pic>
        <p:nvPicPr>
          <p:cNvPr id="9" name="Picture 8">
            <a:extLst>
              <a:ext uri="{FF2B5EF4-FFF2-40B4-BE49-F238E27FC236}">
                <a16:creationId xmlns:a16="http://schemas.microsoft.com/office/drawing/2014/main" id="{5595143A-9CC6-F8FA-00B3-5D148CEA7894}"/>
              </a:ext>
            </a:extLst>
          </p:cNvPr>
          <p:cNvPicPr>
            <a:picLocks noChangeAspect="1"/>
          </p:cNvPicPr>
          <p:nvPr/>
        </p:nvPicPr>
        <p:blipFill>
          <a:blip r:embed="rId6"/>
          <a:stretch>
            <a:fillRect/>
          </a:stretch>
        </p:blipFill>
        <p:spPr>
          <a:xfrm>
            <a:off x="10692894" y="115846"/>
            <a:ext cx="1255885" cy="1274174"/>
          </a:xfrm>
          <a:prstGeom prst="rect">
            <a:avLst/>
          </a:prstGeom>
        </p:spPr>
      </p:pic>
    </p:spTree>
    <p:extLst>
      <p:ext uri="{BB962C8B-B14F-4D97-AF65-F5344CB8AC3E}">
        <p14:creationId xmlns:p14="http://schemas.microsoft.com/office/powerpoint/2010/main" val="25592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E883190-9124-8E46-897B-127F6C225E32}"/>
              </a:ext>
            </a:extLst>
          </p:cNvPr>
          <p:cNvSpPr>
            <a:spLocks noGrp="1"/>
          </p:cNvSpPr>
          <p:nvPr>
            <p:ph type="title"/>
          </p:nvPr>
        </p:nvSpPr>
        <p:spPr/>
        <p:txBody>
          <a:bodyPr/>
          <a:lstStyle/>
          <a:p>
            <a:r>
              <a:rPr lang="fr-FR" dirty="0"/>
              <a:t>CONNECT DT building blocks</a:t>
            </a:r>
          </a:p>
        </p:txBody>
      </p:sp>
      <p:sp>
        <p:nvSpPr>
          <p:cNvPr id="2" name="Espace réservé du numéro de diapositive 1">
            <a:extLst>
              <a:ext uri="{FF2B5EF4-FFF2-40B4-BE49-F238E27FC236}">
                <a16:creationId xmlns:a16="http://schemas.microsoft.com/office/drawing/2014/main" id="{ACAC1975-FEB6-5542-ABE2-97C288FC09ED}"/>
              </a:ext>
            </a:extLst>
          </p:cNvPr>
          <p:cNvSpPr>
            <a:spLocks noGrp="1"/>
          </p:cNvSpPr>
          <p:nvPr>
            <p:ph type="sldNum" idx="12"/>
          </p:nvPr>
        </p:nvSpPr>
        <p:spPr/>
        <p:txBody>
          <a:bodyPr/>
          <a:lstStyle/>
          <a:p>
            <a:fld id="{58768E1A-8455-4611-8763-3FA1B747F6B6}" type="slidenum">
              <a:rPr lang="en-US" smtClean="0"/>
              <a:pPr/>
              <a:t>5</a:t>
            </a:fld>
            <a:endParaRPr lang="en-US" dirty="0"/>
          </a:p>
        </p:txBody>
      </p:sp>
      <p:pic>
        <p:nvPicPr>
          <p:cNvPr id="4" name="Picture 2" descr="https://mdl-metadata.s3.waw3-1.cloudferro.com/metadata/thumbnails/IBI_ANALYSISFORECAST_PHY_005_001.jpg">
            <a:extLst>
              <a:ext uri="{FF2B5EF4-FFF2-40B4-BE49-F238E27FC236}">
                <a16:creationId xmlns:a16="http://schemas.microsoft.com/office/drawing/2014/main" id="{21BD6C65-34B2-CDC2-4ECF-0A2EF0FC71F3}"/>
              </a:ext>
            </a:extLst>
          </p:cNvPr>
          <p:cNvPicPr>
            <a:picLocks noChangeArrowheads="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41957" y="1570347"/>
            <a:ext cx="2160000" cy="1440000"/>
          </a:xfrm>
          <a:prstGeom prst="ellipse">
            <a:avLst/>
          </a:prstGeom>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D9D811B-1BA5-94F3-19E2-5A3E91B22EB4}"/>
              </a:ext>
            </a:extLst>
          </p:cNvPr>
          <p:cNvPicPr preferRelativeResize="0">
            <a:picLocks noChangeArrowheads="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val="0"/>
              </a:ext>
            </a:extLst>
          </a:blip>
          <a:srcRect t="9484"/>
          <a:stretch/>
        </p:blipFill>
        <p:spPr bwMode="auto">
          <a:xfrm>
            <a:off x="6529741" y="1570347"/>
            <a:ext cx="2160000" cy="14400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Rede Portuguesa de Monitorização Costeira integrada no Programa da Década  da Ciência dos Oceanos da ONU | MARE">
            <a:extLst>
              <a:ext uri="{FF2B5EF4-FFF2-40B4-BE49-F238E27FC236}">
                <a16:creationId xmlns:a16="http://schemas.microsoft.com/office/drawing/2014/main" id="{30A53AC9-1F77-5999-31CE-53A8AF9B0BA6}"/>
              </a:ext>
            </a:extLst>
          </p:cNvPr>
          <p:cNvPicPr>
            <a:picLocks noChangeArrowheads="1"/>
          </p:cNvPicPr>
          <p:nvPr/>
        </p:nvPicPr>
        <p:blipFill rotWithShape="1">
          <a:blip r:embed="rId4" cstate="hqprint">
            <a:duotone>
              <a:schemeClr val="bg2">
                <a:shade val="45000"/>
                <a:satMod val="135000"/>
              </a:schemeClr>
              <a:prstClr val="white"/>
            </a:duotone>
            <a:extLst>
              <a:ext uri="{28A0092B-C50C-407E-A947-70E740481C1C}">
                <a14:useLocalDpi xmlns:a14="http://schemas.microsoft.com/office/drawing/2010/main" val="0"/>
              </a:ext>
            </a:extLst>
          </a:blip>
          <a:srcRect l="11750" r="11750"/>
          <a:stretch/>
        </p:blipFill>
        <p:spPr bwMode="auto">
          <a:xfrm>
            <a:off x="3646399" y="1570347"/>
            <a:ext cx="2160000" cy="1440000"/>
          </a:xfrm>
          <a:prstGeom prst="ellipse">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977647-1B8F-0866-AE1D-23BA92DC4A56}"/>
              </a:ext>
            </a:extLst>
          </p:cNvPr>
          <p:cNvPicPr preferRelativeResize="0">
            <a:picLocks/>
          </p:cNvPicPr>
          <p:nvPr/>
        </p:nvPicPr>
        <p:blipFill>
          <a:blip r:embed="rId5"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34182" y="1570347"/>
            <a:ext cx="2160000" cy="1440000"/>
          </a:xfrm>
          <a:prstGeom prst="ellipse">
            <a:avLst/>
          </a:prstGeom>
        </p:spPr>
      </p:pic>
      <p:sp>
        <p:nvSpPr>
          <p:cNvPr id="9" name="TextBox 8">
            <a:extLst>
              <a:ext uri="{FF2B5EF4-FFF2-40B4-BE49-F238E27FC236}">
                <a16:creationId xmlns:a16="http://schemas.microsoft.com/office/drawing/2014/main" id="{E0D4B8A8-8837-85F0-CD04-193034CEDAC0}"/>
              </a:ext>
            </a:extLst>
          </p:cNvPr>
          <p:cNvSpPr txBox="1"/>
          <p:nvPr/>
        </p:nvSpPr>
        <p:spPr>
          <a:xfrm>
            <a:off x="152966" y="3264750"/>
            <a:ext cx="3272217" cy="2389950"/>
          </a:xfrm>
          <a:prstGeom prst="rect">
            <a:avLst/>
          </a:prstGeom>
          <a:noFill/>
        </p:spPr>
        <p:txBody>
          <a:bodyPr wrap="square" rtlCol="0">
            <a:spAutoFit/>
          </a:bodyPr>
          <a:lstStyle/>
          <a:p>
            <a:pPr algn="ctr"/>
            <a:r>
              <a:rPr lang="pt-PT" sz="2133" dirty="0" err="1">
                <a:latin typeface="Arial" panose="020B0604020202020204" pitchFamily="34" charset="0"/>
                <a:cs typeface="Arial" panose="020B0604020202020204" pitchFamily="34" charset="0"/>
              </a:rPr>
              <a:t>High-resolution</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operational</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modelling</a:t>
            </a:r>
            <a:br>
              <a:rPr lang="pt-PT" sz="2133" dirty="0">
                <a:latin typeface="Arial" panose="020B0604020202020204" pitchFamily="34" charset="0"/>
                <a:cs typeface="Arial" panose="020B0604020202020204" pitchFamily="34" charset="0"/>
              </a:rPr>
            </a:br>
            <a:r>
              <a:rPr lang="pt-PT" sz="2133" dirty="0" err="1">
                <a:latin typeface="Arial" panose="020B0604020202020204" pitchFamily="34" charset="0"/>
                <a:cs typeface="Arial" panose="020B0604020202020204" pitchFamily="34" charset="0"/>
              </a:rPr>
              <a:t>of</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estuarine</a:t>
            </a:r>
            <a:r>
              <a:rPr lang="pt-PT" sz="2133" dirty="0">
                <a:latin typeface="Arial" panose="020B0604020202020204" pitchFamily="34" charset="0"/>
                <a:cs typeface="Arial" panose="020B0604020202020204" pitchFamily="34" charset="0"/>
              </a:rPr>
              <a:t> - </a:t>
            </a:r>
            <a:r>
              <a:rPr lang="pt-PT" sz="2133" dirty="0" err="1">
                <a:latin typeface="Arial" panose="020B0604020202020204" pitchFamily="34" charset="0"/>
                <a:cs typeface="Arial" panose="020B0604020202020204" pitchFamily="34" charset="0"/>
              </a:rPr>
              <a:t>coastal</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circulation</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and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water</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quality</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forced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by</a:t>
            </a:r>
            <a:r>
              <a:rPr lang="pt-PT" sz="2133" dirty="0">
                <a:latin typeface="Arial" panose="020B0604020202020204" pitchFamily="34" charset="0"/>
                <a:cs typeface="Arial" panose="020B0604020202020204" pitchFamily="34" charset="0"/>
              </a:rPr>
              <a:t> CMEMS regional </a:t>
            </a:r>
            <a:r>
              <a:rPr lang="pt-PT" sz="2133" dirty="0" err="1">
                <a:latin typeface="Arial" panose="020B0604020202020204" pitchFamily="34" charset="0"/>
                <a:cs typeface="Arial" panose="020B0604020202020204" pitchFamily="34" charset="0"/>
              </a:rPr>
              <a:t>models</a:t>
            </a:r>
            <a:endParaRPr lang="pt-PT" sz="2133" dirty="0">
              <a:latin typeface="Arial" panose="020B0604020202020204" pitchFamily="34" charset="0"/>
              <a:cs typeface="Arial" panose="020B0604020202020204" pitchFamily="34" charset="0"/>
            </a:endParaRPr>
          </a:p>
          <a:p>
            <a:pPr algn="ctr"/>
            <a:r>
              <a:rPr lang="pt-PT" sz="2133" dirty="0" err="1">
                <a:solidFill>
                  <a:schemeClr val="accent1">
                    <a:lumMod val="75000"/>
                  </a:schemeClr>
                </a:solidFill>
                <a:latin typeface="Arial" panose="020B0604020202020204" pitchFamily="34" charset="0"/>
                <a:cs typeface="Arial" panose="020B0604020202020204" pitchFamily="34" charset="0"/>
              </a:rPr>
              <a:t>Built</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using</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OPENCoastS</a:t>
            </a:r>
            <a:endParaRPr lang="pt-PT" sz="2133" dirty="0">
              <a:solidFill>
                <a:schemeClr val="accent1">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B492FE8-C56D-D876-47EA-8BA26121EA08}"/>
              </a:ext>
            </a:extLst>
          </p:cNvPr>
          <p:cNvSpPr txBox="1"/>
          <p:nvPr/>
        </p:nvSpPr>
        <p:spPr>
          <a:xfrm>
            <a:off x="3257523" y="3264750"/>
            <a:ext cx="2880000" cy="1733488"/>
          </a:xfrm>
          <a:prstGeom prst="rect">
            <a:avLst/>
          </a:prstGeom>
          <a:noFill/>
        </p:spPr>
        <p:txBody>
          <a:bodyPr wrap="square" rtlCol="0">
            <a:spAutoFit/>
          </a:bodyPr>
          <a:lstStyle/>
          <a:p>
            <a:pPr algn="ctr"/>
            <a:r>
              <a:rPr lang="pt-PT" sz="2133" dirty="0" err="1">
                <a:latin typeface="Arial" panose="020B0604020202020204" pitchFamily="34" charset="0"/>
                <a:cs typeface="Arial" panose="020B0604020202020204" pitchFamily="34" charset="0"/>
              </a:rPr>
              <a:t>Near</a:t>
            </a:r>
            <a:r>
              <a:rPr lang="pt-PT" sz="2133" dirty="0">
                <a:latin typeface="Arial" panose="020B0604020202020204" pitchFamily="34" charset="0"/>
                <a:cs typeface="Arial" panose="020B0604020202020204" pitchFamily="34" charset="0"/>
              </a:rPr>
              <a:t>-real time </a:t>
            </a:r>
            <a:r>
              <a:rPr lang="pt-PT" sz="2133" i="1" dirty="0" err="1">
                <a:latin typeface="Arial" panose="020B0604020202020204" pitchFamily="34" charset="0"/>
                <a:cs typeface="Arial" panose="020B0604020202020204" pitchFamily="34" charset="0"/>
              </a:rPr>
              <a:t>in-situ</a:t>
            </a:r>
            <a:r>
              <a:rPr lang="pt-PT" sz="2133" dirty="0">
                <a:latin typeface="Arial" panose="020B0604020202020204" pitchFamily="34" charset="0"/>
                <a:cs typeface="Arial" panose="020B0604020202020204" pitchFamily="34" charset="0"/>
              </a:rPr>
              <a:t> data </a:t>
            </a:r>
            <a:r>
              <a:rPr lang="pt-PT" sz="2133" dirty="0" err="1">
                <a:latin typeface="Arial" panose="020B0604020202020204" pitchFamily="34" charset="0"/>
                <a:cs typeface="Arial" panose="020B0604020202020204" pitchFamily="34" charset="0"/>
              </a:rPr>
              <a:t>acquisition</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and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Earth-observation</a:t>
            </a:r>
            <a:r>
              <a:rPr lang="pt-PT" sz="2133" dirty="0">
                <a:latin typeface="Arial" panose="020B0604020202020204" pitchFamily="34" charset="0"/>
                <a:cs typeface="Arial" panose="020B0604020202020204" pitchFamily="34" charset="0"/>
              </a:rPr>
              <a:t> data </a:t>
            </a:r>
          </a:p>
          <a:p>
            <a:pPr algn="ctr"/>
            <a:r>
              <a:rPr lang="pt-PT" sz="2133" dirty="0" err="1">
                <a:solidFill>
                  <a:schemeClr val="accent1">
                    <a:lumMod val="75000"/>
                  </a:schemeClr>
                </a:solidFill>
                <a:latin typeface="Arial" panose="020B0604020202020204" pitchFamily="34" charset="0"/>
                <a:cs typeface="Arial" panose="020B0604020202020204" pitchFamily="34" charset="0"/>
              </a:rPr>
              <a:t>From</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CoastNet</a:t>
            </a:r>
            <a:endParaRPr lang="pt-PT" sz="2133" dirty="0">
              <a:solidFill>
                <a:schemeClr val="accent1">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AF225C1-7132-90B6-B774-531ACD059E47}"/>
              </a:ext>
            </a:extLst>
          </p:cNvPr>
          <p:cNvSpPr txBox="1"/>
          <p:nvPr/>
        </p:nvSpPr>
        <p:spPr>
          <a:xfrm>
            <a:off x="9081957" y="3264750"/>
            <a:ext cx="2880000" cy="1077026"/>
          </a:xfrm>
          <a:prstGeom prst="rect">
            <a:avLst/>
          </a:prstGeom>
          <a:noFill/>
        </p:spPr>
        <p:txBody>
          <a:bodyPr wrap="square" rtlCol="0">
            <a:spAutoFit/>
          </a:bodyPr>
          <a:lstStyle/>
          <a:p>
            <a:pPr algn="ctr"/>
            <a:r>
              <a:rPr lang="pt-PT" sz="2133" dirty="0" err="1">
                <a:latin typeface="Arial" panose="020B0604020202020204" pitchFamily="34" charset="0"/>
                <a:cs typeface="Arial" panose="020B0604020202020204" pitchFamily="34" charset="0"/>
              </a:rPr>
              <a:t>Seamless</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integration</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and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provisioning</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of</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products</a:t>
            </a:r>
            <a:r>
              <a:rPr lang="pt-PT" sz="2133" dirty="0">
                <a:latin typeface="Arial" panose="020B0604020202020204" pitchFamily="34" charset="0"/>
                <a:cs typeface="Arial" panose="020B0604020202020204" pitchFamily="34" charset="0"/>
              </a:rPr>
              <a:t> to CMEMS</a:t>
            </a:r>
          </a:p>
        </p:txBody>
      </p:sp>
      <p:sp>
        <p:nvSpPr>
          <p:cNvPr id="12" name="TextBox 11">
            <a:extLst>
              <a:ext uri="{FF2B5EF4-FFF2-40B4-BE49-F238E27FC236}">
                <a16:creationId xmlns:a16="http://schemas.microsoft.com/office/drawing/2014/main" id="{48BACC86-C60A-F7F0-9BFA-EEBE5A0F0332}"/>
              </a:ext>
            </a:extLst>
          </p:cNvPr>
          <p:cNvSpPr txBox="1"/>
          <p:nvPr/>
        </p:nvSpPr>
        <p:spPr>
          <a:xfrm>
            <a:off x="6169741" y="3264750"/>
            <a:ext cx="2880000" cy="2718180"/>
          </a:xfrm>
          <a:prstGeom prst="rect">
            <a:avLst/>
          </a:prstGeom>
          <a:noFill/>
        </p:spPr>
        <p:txBody>
          <a:bodyPr wrap="square" rtlCol="0">
            <a:spAutoFit/>
          </a:bodyPr>
          <a:lstStyle/>
          <a:p>
            <a:pPr algn="ctr"/>
            <a:r>
              <a:rPr lang="pt-PT" sz="2133" dirty="0" err="1">
                <a:latin typeface="Arial" panose="020B0604020202020204" pitchFamily="34" charset="0"/>
                <a:cs typeface="Arial" panose="020B0604020202020204" pitchFamily="34" charset="0"/>
              </a:rPr>
              <a:t>WebGIS</a:t>
            </a:r>
            <a:r>
              <a:rPr lang="pt-PT" sz="2133" dirty="0">
                <a:latin typeface="Arial" panose="020B0604020202020204" pitchFamily="34" charset="0"/>
                <a:cs typeface="Arial" panose="020B0604020202020204" pitchFamily="34" charset="0"/>
              </a:rPr>
              <a:t> portal to </a:t>
            </a:r>
            <a:r>
              <a:rPr lang="pt-PT" sz="2133" dirty="0" err="1">
                <a:latin typeface="Arial" panose="020B0604020202020204" pitchFamily="34" charset="0"/>
                <a:cs typeface="Arial" panose="020B0604020202020204" pitchFamily="34" charset="0"/>
              </a:rPr>
              <a:t>access</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physical</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and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biogeochemical</a:t>
            </a:r>
            <a:br>
              <a:rPr lang="pt-PT" sz="2133" dirty="0">
                <a:latin typeface="Arial" panose="020B0604020202020204" pitchFamily="34" charset="0"/>
                <a:cs typeface="Arial" panose="020B0604020202020204" pitchFamily="34" charset="0"/>
              </a:rPr>
            </a:br>
            <a:r>
              <a:rPr lang="pt-PT" sz="2133" dirty="0">
                <a:latin typeface="Arial" panose="020B0604020202020204" pitchFamily="34" charset="0"/>
                <a:cs typeface="Arial" panose="020B0604020202020204" pitchFamily="34" charset="0"/>
              </a:rPr>
              <a:t>2-day </a:t>
            </a:r>
            <a:r>
              <a:rPr lang="pt-PT" sz="2133" dirty="0" err="1">
                <a:latin typeface="Arial" panose="020B0604020202020204" pitchFamily="34" charset="0"/>
                <a:cs typeface="Arial" panose="020B0604020202020204" pitchFamily="34" charset="0"/>
              </a:rPr>
              <a:t>forecasts</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and</a:t>
            </a:r>
            <a:r>
              <a:rPr lang="pt-PT" sz="2133" dirty="0">
                <a:latin typeface="Arial" panose="020B0604020202020204" pitchFamily="34" charset="0"/>
                <a:cs typeface="Arial" panose="020B0604020202020204" pitchFamily="34" charset="0"/>
              </a:rPr>
              <a:t> </a:t>
            </a:r>
            <a:r>
              <a:rPr lang="pt-PT" sz="2133" dirty="0" err="1">
                <a:latin typeface="Arial" panose="020B0604020202020204" pitchFamily="34" charset="0"/>
                <a:cs typeface="Arial" panose="020B0604020202020204" pitchFamily="34" charset="0"/>
              </a:rPr>
              <a:t>observations</a:t>
            </a:r>
            <a:endParaRPr lang="pt-PT" sz="2133" dirty="0">
              <a:latin typeface="Arial" panose="020B0604020202020204" pitchFamily="34" charset="0"/>
              <a:cs typeface="Arial" panose="020B0604020202020204" pitchFamily="34" charset="0"/>
            </a:endParaRPr>
          </a:p>
          <a:p>
            <a:pPr algn="ctr"/>
            <a:r>
              <a:rPr lang="pt-PT" sz="2133" dirty="0" err="1">
                <a:solidFill>
                  <a:schemeClr val="accent1">
                    <a:lumMod val="75000"/>
                  </a:schemeClr>
                </a:solidFill>
                <a:latin typeface="Arial" panose="020B0604020202020204" pitchFamily="34" charset="0"/>
                <a:cs typeface="Arial" panose="020B0604020202020204" pitchFamily="34" charset="0"/>
              </a:rPr>
              <a:t>Using</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Collaboratory</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infrastruture</a:t>
            </a:r>
            <a:r>
              <a:rPr lang="pt-PT" sz="2133" dirty="0">
                <a:solidFill>
                  <a:schemeClr val="accent1">
                    <a:lumMod val="75000"/>
                  </a:schemeClr>
                </a:solidFill>
                <a:latin typeface="Arial" panose="020B0604020202020204" pitchFamily="34" charset="0"/>
                <a:cs typeface="Arial" panose="020B0604020202020204" pitchFamily="34" charset="0"/>
              </a:rPr>
              <a:t> for </a:t>
            </a:r>
            <a:r>
              <a:rPr lang="pt-PT" sz="2133" dirty="0" err="1">
                <a:solidFill>
                  <a:schemeClr val="accent1">
                    <a:lumMod val="75000"/>
                  </a:schemeClr>
                </a:solidFill>
                <a:latin typeface="Arial" panose="020B0604020202020204" pitchFamily="34" charset="0"/>
                <a:cs typeface="Arial" panose="020B0604020202020204" pitchFamily="34" charset="0"/>
              </a:rPr>
              <a:t>societal</a:t>
            </a:r>
            <a:r>
              <a:rPr lang="pt-PT" sz="2133" dirty="0">
                <a:solidFill>
                  <a:schemeClr val="accent1">
                    <a:lumMod val="75000"/>
                  </a:schemeClr>
                </a:solidFill>
                <a:latin typeface="Arial" panose="020B0604020202020204" pitchFamily="34" charset="0"/>
                <a:cs typeface="Arial" panose="020B0604020202020204" pitchFamily="34" charset="0"/>
              </a:rPr>
              <a:t> </a:t>
            </a:r>
            <a:r>
              <a:rPr lang="pt-PT" sz="2133" dirty="0" err="1">
                <a:solidFill>
                  <a:schemeClr val="accent1">
                    <a:lumMod val="75000"/>
                  </a:schemeClr>
                </a:solidFill>
                <a:latin typeface="Arial" panose="020B0604020202020204" pitchFamily="34" charset="0"/>
                <a:cs typeface="Arial" panose="020B0604020202020204" pitchFamily="34" charset="0"/>
              </a:rPr>
              <a:t>uptake</a:t>
            </a:r>
            <a:endParaRPr lang="pt-PT" sz="2133"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F162AEC-7744-B62D-ABBC-75AAA43F8C78}"/>
              </a:ext>
            </a:extLst>
          </p:cNvPr>
          <p:cNvPicPr>
            <a:picLocks noChangeAspect="1"/>
          </p:cNvPicPr>
          <p:nvPr/>
        </p:nvPicPr>
        <p:blipFill>
          <a:blip r:embed="rId6"/>
          <a:stretch>
            <a:fillRect/>
          </a:stretch>
        </p:blipFill>
        <p:spPr>
          <a:xfrm>
            <a:off x="9864979" y="4359974"/>
            <a:ext cx="1514686" cy="638264"/>
          </a:xfrm>
          <a:prstGeom prst="rect">
            <a:avLst/>
          </a:prstGeom>
        </p:spPr>
      </p:pic>
      <p:pic>
        <p:nvPicPr>
          <p:cNvPr id="15" name="Picture 14">
            <a:extLst>
              <a:ext uri="{FF2B5EF4-FFF2-40B4-BE49-F238E27FC236}">
                <a16:creationId xmlns:a16="http://schemas.microsoft.com/office/drawing/2014/main" id="{DAB3F3DA-69F4-90E5-5187-A2B57DDFCBAE}"/>
              </a:ext>
            </a:extLst>
          </p:cNvPr>
          <p:cNvPicPr>
            <a:picLocks noChangeAspect="1"/>
          </p:cNvPicPr>
          <p:nvPr/>
        </p:nvPicPr>
        <p:blipFill>
          <a:blip r:embed="rId7"/>
          <a:stretch>
            <a:fillRect/>
          </a:stretch>
        </p:blipFill>
        <p:spPr>
          <a:xfrm>
            <a:off x="10692894" y="115846"/>
            <a:ext cx="1255885" cy="1274174"/>
          </a:xfrm>
          <a:prstGeom prst="rect">
            <a:avLst/>
          </a:prstGeom>
        </p:spPr>
      </p:pic>
    </p:spTree>
    <p:extLst>
      <p:ext uri="{BB962C8B-B14F-4D97-AF65-F5344CB8AC3E}">
        <p14:creationId xmlns:p14="http://schemas.microsoft.com/office/powerpoint/2010/main" val="411632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1A090170-9288-2AF2-5DA6-E5CBF7ED371D}"/>
              </a:ext>
            </a:extLst>
          </p:cNvPr>
          <p:cNvSpPr>
            <a:spLocks noGrp="1"/>
          </p:cNvSpPr>
          <p:nvPr>
            <p:ph type="title"/>
          </p:nvPr>
        </p:nvSpPr>
        <p:spPr/>
        <p:txBody>
          <a:bodyPr/>
          <a:lstStyle/>
          <a:p>
            <a:r>
              <a:rPr lang="fr-FR" dirty="0">
                <a:solidFill>
                  <a:schemeClr val="accent1">
                    <a:lumMod val="75000"/>
                  </a:schemeClr>
                </a:solidFill>
              </a:rPr>
              <a:t>CONNECT Digital </a:t>
            </a:r>
            <a:r>
              <a:rPr lang="fr-FR" dirty="0" err="1">
                <a:solidFill>
                  <a:schemeClr val="accent1">
                    <a:lumMod val="75000"/>
                  </a:schemeClr>
                </a:solidFill>
              </a:rPr>
              <a:t>Twin</a:t>
            </a:r>
            <a:r>
              <a:rPr lang="fr-FR" dirty="0">
                <a:solidFill>
                  <a:schemeClr val="accent1">
                    <a:lumMod val="75000"/>
                  </a:schemeClr>
                </a:solidFill>
              </a:rPr>
              <a:t> architecture</a:t>
            </a:r>
          </a:p>
        </p:txBody>
      </p:sp>
      <p:sp>
        <p:nvSpPr>
          <p:cNvPr id="5" name="Espace réservé du numéro de diapositive 4">
            <a:extLst>
              <a:ext uri="{FF2B5EF4-FFF2-40B4-BE49-F238E27FC236}">
                <a16:creationId xmlns:a16="http://schemas.microsoft.com/office/drawing/2014/main" id="{B7204F7D-7884-1C40-84D9-38995422178E}"/>
              </a:ext>
            </a:extLst>
          </p:cNvPr>
          <p:cNvSpPr>
            <a:spLocks noGrp="1"/>
          </p:cNvSpPr>
          <p:nvPr>
            <p:ph type="sldNum" idx="12"/>
          </p:nvPr>
        </p:nvSpPr>
        <p:spPr/>
        <p:txBody>
          <a:bodyPr/>
          <a:lstStyle/>
          <a:p>
            <a:fld id="{58768E1A-8455-4611-8763-3FA1B747F6B6}" type="slidenum">
              <a:rPr lang="en-US" smtClean="0"/>
              <a:pPr/>
              <a:t>6</a:t>
            </a:fld>
            <a:endParaRPr lang="en-US" dirty="0"/>
          </a:p>
        </p:txBody>
      </p:sp>
      <p:sp>
        <p:nvSpPr>
          <p:cNvPr id="11" name="Espace réservé du texte 5" descr="sous-titre">
            <a:extLst>
              <a:ext uri="{FF2B5EF4-FFF2-40B4-BE49-F238E27FC236}">
                <a16:creationId xmlns:a16="http://schemas.microsoft.com/office/drawing/2014/main" id="{E4054B0B-97C6-964D-9644-905339EB5DCF}"/>
              </a:ext>
            </a:extLst>
          </p:cNvPr>
          <p:cNvSpPr txBox="1">
            <a:spLocks/>
          </p:cNvSpPr>
          <p:nvPr/>
        </p:nvSpPr>
        <p:spPr>
          <a:xfrm>
            <a:off x="473695" y="1233723"/>
            <a:ext cx="2400300" cy="1606908"/>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1400" b="0" i="0" kern="1200">
                <a:solidFill>
                  <a:srgbClr val="182B76"/>
                </a:solidFill>
                <a:latin typeface="Arial Black" panose="020B0604020202020204" pitchFamily="34" charset="0"/>
                <a:ea typeface="+mn-ea"/>
                <a:cs typeface="Arial Black"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lumMod val="90000"/>
                    <a:lumOff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FR" sz="1867" dirty="0"/>
          </a:p>
        </p:txBody>
      </p:sp>
      <p:pic>
        <p:nvPicPr>
          <p:cNvPr id="4" name="Picture 3" descr="A diagram of a connection&#10;&#10;Description automatically generated">
            <a:extLst>
              <a:ext uri="{FF2B5EF4-FFF2-40B4-BE49-F238E27FC236}">
                <a16:creationId xmlns:a16="http://schemas.microsoft.com/office/drawing/2014/main" id="{31ED007C-1728-3E8F-18AE-0F990E71E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8481" y="1164423"/>
            <a:ext cx="8618667" cy="4848000"/>
          </a:xfrm>
          <a:prstGeom prst="rect">
            <a:avLst/>
          </a:prstGeom>
        </p:spPr>
      </p:pic>
      <p:pic>
        <p:nvPicPr>
          <p:cNvPr id="10" name="Picture 9">
            <a:extLst>
              <a:ext uri="{FF2B5EF4-FFF2-40B4-BE49-F238E27FC236}">
                <a16:creationId xmlns:a16="http://schemas.microsoft.com/office/drawing/2014/main" id="{551988B4-2232-EC63-E0DD-68A2484108AA}"/>
              </a:ext>
            </a:extLst>
          </p:cNvPr>
          <p:cNvPicPr>
            <a:picLocks noChangeAspect="1"/>
          </p:cNvPicPr>
          <p:nvPr/>
        </p:nvPicPr>
        <p:blipFill>
          <a:blip r:embed="rId4"/>
          <a:stretch>
            <a:fillRect/>
          </a:stretch>
        </p:blipFill>
        <p:spPr>
          <a:xfrm>
            <a:off x="6096000" y="4793381"/>
            <a:ext cx="673420" cy="283972"/>
          </a:xfrm>
          <a:prstGeom prst="rect">
            <a:avLst/>
          </a:prstGeom>
        </p:spPr>
      </p:pic>
      <p:sp>
        <p:nvSpPr>
          <p:cNvPr id="15" name="Arrow: Down 14">
            <a:extLst>
              <a:ext uri="{FF2B5EF4-FFF2-40B4-BE49-F238E27FC236}">
                <a16:creationId xmlns:a16="http://schemas.microsoft.com/office/drawing/2014/main" id="{A16F308F-35E0-693F-C322-396D8AEF0C6D}"/>
              </a:ext>
            </a:extLst>
          </p:cNvPr>
          <p:cNvSpPr/>
          <p:nvPr/>
        </p:nvSpPr>
        <p:spPr>
          <a:xfrm>
            <a:off x="6394209" y="4673740"/>
            <a:ext cx="144379" cy="125129"/>
          </a:xfrm>
          <a:prstGeom prst="downArrow">
            <a:avLst/>
          </a:prstGeom>
          <a:ln>
            <a:solidFill>
              <a:srgbClr val="FFC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pt-PT"/>
          </a:p>
        </p:txBody>
      </p:sp>
      <p:pic>
        <p:nvPicPr>
          <p:cNvPr id="16" name="Picture 15">
            <a:extLst>
              <a:ext uri="{FF2B5EF4-FFF2-40B4-BE49-F238E27FC236}">
                <a16:creationId xmlns:a16="http://schemas.microsoft.com/office/drawing/2014/main" id="{4E1BF817-68E7-4B33-C04C-C880196BBE69}"/>
              </a:ext>
            </a:extLst>
          </p:cNvPr>
          <p:cNvPicPr>
            <a:picLocks noChangeAspect="1"/>
          </p:cNvPicPr>
          <p:nvPr/>
        </p:nvPicPr>
        <p:blipFill>
          <a:blip r:embed="rId5"/>
          <a:stretch>
            <a:fillRect/>
          </a:stretch>
        </p:blipFill>
        <p:spPr>
          <a:xfrm>
            <a:off x="10987899" y="170962"/>
            <a:ext cx="1047507" cy="1062761"/>
          </a:xfrm>
          <a:prstGeom prst="rect">
            <a:avLst/>
          </a:prstGeom>
        </p:spPr>
      </p:pic>
    </p:spTree>
    <p:extLst>
      <p:ext uri="{BB962C8B-B14F-4D97-AF65-F5344CB8AC3E}">
        <p14:creationId xmlns:p14="http://schemas.microsoft.com/office/powerpoint/2010/main" val="4081540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FB030F-5C65-422A-52F7-0C1FF214CD76}"/>
              </a:ext>
            </a:extLst>
          </p:cNvPr>
          <p:cNvSpPr>
            <a:spLocks noGrp="1"/>
          </p:cNvSpPr>
          <p:nvPr>
            <p:ph type="body" idx="2"/>
          </p:nvPr>
        </p:nvSpPr>
        <p:spPr/>
        <p:txBody>
          <a:bodyPr/>
          <a:lstStyle/>
          <a:p>
            <a:endParaRPr lang="pt-PT"/>
          </a:p>
        </p:txBody>
      </p:sp>
      <p:sp>
        <p:nvSpPr>
          <p:cNvPr id="2" name="Espace réservé du numéro de diapositive 1">
            <a:extLst>
              <a:ext uri="{FF2B5EF4-FFF2-40B4-BE49-F238E27FC236}">
                <a16:creationId xmlns:a16="http://schemas.microsoft.com/office/drawing/2014/main" id="{ACAC1975-FEB6-5542-ABE2-97C288FC09ED}"/>
              </a:ext>
            </a:extLst>
          </p:cNvPr>
          <p:cNvSpPr>
            <a:spLocks noGrp="1"/>
          </p:cNvSpPr>
          <p:nvPr>
            <p:ph type="sldNum" idx="12"/>
          </p:nvPr>
        </p:nvSpPr>
        <p:spPr/>
        <p:txBody>
          <a:bodyPr/>
          <a:lstStyle/>
          <a:p>
            <a:fld id="{58768E1A-8455-4611-8763-3FA1B747F6B6}" type="slidenum">
              <a:rPr lang="en-US" smtClean="0"/>
              <a:pPr/>
              <a:t>7</a:t>
            </a:fld>
            <a:endParaRPr lang="en-US" dirty="0"/>
          </a:p>
        </p:txBody>
      </p:sp>
      <p:pic>
        <p:nvPicPr>
          <p:cNvPr id="25" name="Picture 2">
            <a:extLst>
              <a:ext uri="{FF2B5EF4-FFF2-40B4-BE49-F238E27FC236}">
                <a16:creationId xmlns:a16="http://schemas.microsoft.com/office/drawing/2014/main" id="{756E7A6D-0EF3-9E16-41CC-51A7973FC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37" r="22203"/>
          <a:stretch/>
        </p:blipFill>
        <p:spPr bwMode="auto">
          <a:xfrm>
            <a:off x="39087" y="1461896"/>
            <a:ext cx="2197476" cy="2400000"/>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B54286B-F050-3C66-ADD3-51AAD35557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30" r="22206"/>
          <a:stretch/>
        </p:blipFill>
        <p:spPr bwMode="auto">
          <a:xfrm>
            <a:off x="1318222" y="3444940"/>
            <a:ext cx="2177249" cy="2400000"/>
          </a:xfrm>
          <a:prstGeom prst="round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1252D49A-5BED-7777-E17C-BFFF445B8F62}"/>
              </a:ext>
            </a:extLst>
          </p:cNvPr>
          <p:cNvGrpSpPr>
            <a:grpSpLocks noChangeAspect="1"/>
          </p:cNvGrpSpPr>
          <p:nvPr/>
        </p:nvGrpSpPr>
        <p:grpSpPr>
          <a:xfrm>
            <a:off x="4628672" y="1140600"/>
            <a:ext cx="2427435" cy="4800000"/>
            <a:chOff x="3995936" y="483518"/>
            <a:chExt cx="2231122" cy="4411812"/>
          </a:xfrm>
        </p:grpSpPr>
        <p:pic>
          <p:nvPicPr>
            <p:cNvPr id="28" name="Picture 27">
              <a:extLst>
                <a:ext uri="{FF2B5EF4-FFF2-40B4-BE49-F238E27FC236}">
                  <a16:creationId xmlns:a16="http://schemas.microsoft.com/office/drawing/2014/main" id="{048952DC-119C-76F0-F6D1-0E9F8D5744B0}"/>
                </a:ext>
              </a:extLst>
            </p:cNvPr>
            <p:cNvPicPr>
              <a:picLocks noChangeAspect="1"/>
            </p:cNvPicPr>
            <p:nvPr/>
          </p:nvPicPr>
          <p:blipFill rotWithShape="1">
            <a:blip r:embed="rId5"/>
            <a:srcRect l="13895" t="3113"/>
            <a:stretch/>
          </p:blipFill>
          <p:spPr>
            <a:xfrm>
              <a:off x="3995936" y="483518"/>
              <a:ext cx="2231122" cy="4411812"/>
            </a:xfrm>
            <a:prstGeom prst="roundRect">
              <a:avLst/>
            </a:prstGeom>
          </p:spPr>
        </p:pic>
        <p:pic>
          <p:nvPicPr>
            <p:cNvPr id="29" name="Picture 28">
              <a:extLst>
                <a:ext uri="{FF2B5EF4-FFF2-40B4-BE49-F238E27FC236}">
                  <a16:creationId xmlns:a16="http://schemas.microsoft.com/office/drawing/2014/main" id="{D7ACC667-FCE4-3DC8-827A-DF34A3105390}"/>
                </a:ext>
              </a:extLst>
            </p:cNvPr>
            <p:cNvPicPr>
              <a:picLocks noChangeAspect="1"/>
            </p:cNvPicPr>
            <p:nvPr/>
          </p:nvPicPr>
          <p:blipFill rotWithShape="1">
            <a:blip r:embed="rId6">
              <a:clrChange>
                <a:clrFrom>
                  <a:srgbClr val="AAD3DF"/>
                </a:clrFrom>
                <a:clrTo>
                  <a:srgbClr val="AAD3DF">
                    <a:alpha val="0"/>
                  </a:srgbClr>
                </a:clrTo>
              </a:clrChange>
            </a:blip>
            <a:srcRect t="46271" r="9686" b="36000"/>
            <a:stretch/>
          </p:blipFill>
          <p:spPr>
            <a:xfrm>
              <a:off x="4179592" y="2571750"/>
              <a:ext cx="1832568" cy="792088"/>
            </a:xfrm>
            <a:prstGeom prst="roundRect">
              <a:avLst/>
            </a:prstGeom>
          </p:spPr>
        </p:pic>
      </p:grpSp>
      <p:sp>
        <p:nvSpPr>
          <p:cNvPr id="30" name="Arrow: Curved Down 29">
            <a:extLst>
              <a:ext uri="{FF2B5EF4-FFF2-40B4-BE49-F238E27FC236}">
                <a16:creationId xmlns:a16="http://schemas.microsoft.com/office/drawing/2014/main" id="{764C2052-B8E0-79ED-904C-D5AE8F0C1601}"/>
              </a:ext>
            </a:extLst>
          </p:cNvPr>
          <p:cNvSpPr/>
          <p:nvPr/>
        </p:nvSpPr>
        <p:spPr>
          <a:xfrm>
            <a:off x="2820829" y="1875968"/>
            <a:ext cx="2197476" cy="672075"/>
          </a:xfrm>
          <a:prstGeom prst="curvedDownArrow">
            <a:avLst/>
          </a:prstGeom>
          <a:solidFill>
            <a:srgbClr val="6FBF6B"/>
          </a:solidFill>
          <a:ln w="12700" cap="flat" cmpd="sng" algn="ctr">
            <a:noFill/>
            <a:prstDash val="solid"/>
            <a:miter lim="800000"/>
          </a:ln>
          <a:effectLst/>
        </p:spPr>
        <p:txBody>
          <a:bodyPr rtlCol="0" anchor="ctr"/>
          <a:lstStyle/>
          <a:p>
            <a:pPr algn="ctr" defTabSz="1219170">
              <a:buClrTx/>
              <a:defRPr/>
            </a:pPr>
            <a:endParaRPr lang="pt-PT" sz="2400">
              <a:solidFill>
                <a:srgbClr val="262626"/>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41E6F8A8-7846-71FA-B220-20F8DD9DC3C5}"/>
              </a:ext>
            </a:extLst>
          </p:cNvPr>
          <p:cNvSpPr txBox="1"/>
          <p:nvPr/>
        </p:nvSpPr>
        <p:spPr>
          <a:xfrm>
            <a:off x="2971215" y="1508787"/>
            <a:ext cx="1780636" cy="379656"/>
          </a:xfrm>
          <a:prstGeom prst="rect">
            <a:avLst/>
          </a:prstGeom>
          <a:noFill/>
        </p:spPr>
        <p:txBody>
          <a:bodyPr wrap="square" rtlCol="0">
            <a:spAutoFit/>
          </a:bodyPr>
          <a:lstStyle/>
          <a:p>
            <a:r>
              <a:rPr lang="en-US" sz="1867" b="1" dirty="0" err="1">
                <a:solidFill>
                  <a:srgbClr val="6FBF6B">
                    <a:lumMod val="75000"/>
                  </a:srgbClr>
                </a:solidFill>
                <a:latin typeface="Arial" panose="020B0604020202020204" pitchFamily="34" charset="0"/>
                <a:cs typeface="Arial" panose="020B0604020202020204" pitchFamily="34" charset="0"/>
              </a:rPr>
              <a:t>Downscalling</a:t>
            </a:r>
            <a:endParaRPr lang="pt-PT" sz="1867" b="1" dirty="0">
              <a:solidFill>
                <a:srgbClr val="6FBF6B">
                  <a:lumMod val="75000"/>
                </a:srgb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2F26C04-9ABA-EB02-1B5A-E74B229509EF}"/>
              </a:ext>
            </a:extLst>
          </p:cNvPr>
          <p:cNvSpPr txBox="1"/>
          <p:nvPr/>
        </p:nvSpPr>
        <p:spPr>
          <a:xfrm>
            <a:off x="2237190" y="2635534"/>
            <a:ext cx="2735968" cy="748988"/>
          </a:xfrm>
          <a:prstGeom prst="rect">
            <a:avLst/>
          </a:prstGeom>
          <a:noFill/>
        </p:spPr>
        <p:txBody>
          <a:bodyPr wrap="square" rtlCol="0">
            <a:spAutoFit/>
          </a:bodyPr>
          <a:lstStyle/>
          <a:p>
            <a:r>
              <a:rPr lang="en-US" sz="1867" b="1" dirty="0">
                <a:solidFill>
                  <a:srgbClr val="151E41"/>
                </a:solidFill>
                <a:latin typeface="Arial" panose="020B0604020202020204" pitchFamily="34" charset="0"/>
                <a:cs typeface="Arial" panose="020B0604020202020204" pitchFamily="34" charset="0"/>
              </a:rPr>
              <a:t>IBI Physics</a:t>
            </a:r>
          </a:p>
          <a:p>
            <a:endParaRPr lang="en-US" sz="533" b="1" dirty="0">
              <a:solidFill>
                <a:srgbClr val="151E41"/>
              </a:solidFill>
              <a:latin typeface="Arial" panose="020B0604020202020204" pitchFamily="34" charset="0"/>
              <a:cs typeface="Arial" panose="020B0604020202020204" pitchFamily="34" charset="0"/>
            </a:endParaRPr>
          </a:p>
          <a:p>
            <a:r>
              <a:rPr lang="en-US" sz="1867" b="1" dirty="0">
                <a:solidFill>
                  <a:srgbClr val="151E41"/>
                </a:solidFill>
                <a:latin typeface="Arial" panose="020B0604020202020204" pitchFamily="34" charset="0"/>
                <a:cs typeface="Arial" panose="020B0604020202020204" pitchFamily="34" charset="0"/>
              </a:rPr>
              <a:t>IBI Biogeochemistry</a:t>
            </a:r>
            <a:endParaRPr lang="pt-PT" sz="1867" b="1" dirty="0">
              <a:solidFill>
                <a:srgbClr val="151E4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03EB76EE-8D52-2FF0-2CA8-1398369B40FE}"/>
              </a:ext>
            </a:extLst>
          </p:cNvPr>
          <p:cNvPicPr>
            <a:picLocks noChangeAspect="1"/>
          </p:cNvPicPr>
          <p:nvPr/>
        </p:nvPicPr>
        <p:blipFill>
          <a:blip r:embed="rId7"/>
          <a:stretch>
            <a:fillRect/>
          </a:stretch>
        </p:blipFill>
        <p:spPr>
          <a:xfrm>
            <a:off x="7152118" y="1124744"/>
            <a:ext cx="2515633" cy="2880000"/>
          </a:xfrm>
          <a:prstGeom prst="roundRect">
            <a:avLst/>
          </a:prstGeom>
        </p:spPr>
      </p:pic>
      <p:pic>
        <p:nvPicPr>
          <p:cNvPr id="34" name="Picture 33">
            <a:extLst>
              <a:ext uri="{FF2B5EF4-FFF2-40B4-BE49-F238E27FC236}">
                <a16:creationId xmlns:a16="http://schemas.microsoft.com/office/drawing/2014/main" id="{6AAA0BB1-0FE2-ACD8-E238-9E9DE754CA4C}"/>
              </a:ext>
            </a:extLst>
          </p:cNvPr>
          <p:cNvPicPr>
            <a:picLocks noChangeAspect="1"/>
          </p:cNvPicPr>
          <p:nvPr/>
        </p:nvPicPr>
        <p:blipFill>
          <a:blip r:embed="rId8"/>
          <a:stretch>
            <a:fillRect/>
          </a:stretch>
        </p:blipFill>
        <p:spPr>
          <a:xfrm>
            <a:off x="9424208" y="3044957"/>
            <a:ext cx="2720465" cy="2880000"/>
          </a:xfrm>
          <a:prstGeom prst="roundRect">
            <a:avLst/>
          </a:prstGeom>
          <a:ln w="38100">
            <a:solidFill>
              <a:srgbClr val="C00000"/>
            </a:solidFill>
          </a:ln>
        </p:spPr>
      </p:pic>
      <p:sp>
        <p:nvSpPr>
          <p:cNvPr id="35" name="TextBox 34">
            <a:extLst>
              <a:ext uri="{FF2B5EF4-FFF2-40B4-BE49-F238E27FC236}">
                <a16:creationId xmlns:a16="http://schemas.microsoft.com/office/drawing/2014/main" id="{F8A310F5-2316-52BC-50F8-83CD274DBD98}"/>
              </a:ext>
            </a:extLst>
          </p:cNvPr>
          <p:cNvSpPr txBox="1"/>
          <p:nvPr/>
        </p:nvSpPr>
        <p:spPr>
          <a:xfrm>
            <a:off x="-240703" y="4134027"/>
            <a:ext cx="1602361" cy="1589731"/>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algn="r" defTabSz="1219170">
              <a:buClrTx/>
              <a:defRPr/>
            </a:pPr>
            <a:r>
              <a:rPr lang="en-US" sz="1733" b="0" dirty="0">
                <a:solidFill>
                  <a:srgbClr val="151E41"/>
                </a:solidFill>
              </a:rPr>
              <a:t>Horizontal resolution: 1/36º</a:t>
            </a:r>
          </a:p>
          <a:p>
            <a:pPr algn="r" defTabSz="1219170">
              <a:buClrTx/>
              <a:defRPr/>
            </a:pPr>
            <a:endParaRPr lang="en-US" sz="533" b="0" dirty="0">
              <a:solidFill>
                <a:srgbClr val="151E41"/>
              </a:solidFill>
            </a:endParaRPr>
          </a:p>
          <a:p>
            <a:pPr algn="r" defTabSz="1219170">
              <a:buClrTx/>
              <a:defRPr/>
            </a:pPr>
            <a:r>
              <a:rPr lang="en-US" sz="1733" b="0" dirty="0">
                <a:solidFill>
                  <a:srgbClr val="151E41"/>
                </a:solidFill>
              </a:rPr>
              <a:t>Vertical grid: 50 levels</a:t>
            </a:r>
          </a:p>
          <a:p>
            <a:pPr algn="r" defTabSz="1219170">
              <a:buClrTx/>
              <a:defRPr/>
            </a:pPr>
            <a:endParaRPr lang="en-US" sz="533" b="0" dirty="0">
              <a:solidFill>
                <a:srgbClr val="151E41"/>
              </a:solidFill>
            </a:endParaRPr>
          </a:p>
        </p:txBody>
      </p:sp>
      <p:sp>
        <p:nvSpPr>
          <p:cNvPr id="36" name="TextBox 35">
            <a:extLst>
              <a:ext uri="{FF2B5EF4-FFF2-40B4-BE49-F238E27FC236}">
                <a16:creationId xmlns:a16="http://schemas.microsoft.com/office/drawing/2014/main" id="{0C794326-2B01-53A2-6A06-27D92B0B2259}"/>
              </a:ext>
            </a:extLst>
          </p:cNvPr>
          <p:cNvSpPr txBox="1"/>
          <p:nvPr/>
        </p:nvSpPr>
        <p:spPr>
          <a:xfrm>
            <a:off x="9648395" y="1118951"/>
            <a:ext cx="2336423" cy="1651478"/>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defTabSz="1219170">
              <a:buClrTx/>
              <a:defRPr/>
            </a:pPr>
            <a:r>
              <a:rPr lang="en-US" sz="1867" dirty="0">
                <a:solidFill>
                  <a:srgbClr val="151E41"/>
                </a:solidFill>
              </a:rPr>
              <a:t>Mondego estuary</a:t>
            </a:r>
          </a:p>
          <a:p>
            <a:pPr defTabSz="1219170">
              <a:buClrTx/>
              <a:defRPr/>
            </a:pPr>
            <a:endParaRPr lang="en-US" sz="400" b="0" dirty="0">
              <a:solidFill>
                <a:srgbClr val="151E41"/>
              </a:solidFill>
            </a:endParaRPr>
          </a:p>
          <a:p>
            <a:pPr defTabSz="1219170">
              <a:buClrTx/>
              <a:defRPr/>
            </a:pPr>
            <a:r>
              <a:rPr lang="en-US" sz="1733" b="0" dirty="0">
                <a:solidFill>
                  <a:srgbClr val="151E41"/>
                </a:solidFill>
              </a:rPr>
              <a:t>Horizontal resolution:</a:t>
            </a:r>
            <a:br>
              <a:rPr lang="en-US" sz="1733" b="0" dirty="0">
                <a:solidFill>
                  <a:srgbClr val="151E41"/>
                </a:solidFill>
              </a:rPr>
            </a:br>
            <a:r>
              <a:rPr lang="en-US" sz="1733" b="0" dirty="0">
                <a:solidFill>
                  <a:srgbClr val="151E41"/>
                </a:solidFill>
              </a:rPr>
              <a:t>5-5000m</a:t>
            </a:r>
          </a:p>
          <a:p>
            <a:pPr defTabSz="1219170">
              <a:buClrTx/>
              <a:defRPr/>
            </a:pPr>
            <a:endParaRPr lang="en-US" sz="533" b="0" dirty="0">
              <a:solidFill>
                <a:srgbClr val="151E41"/>
              </a:solidFill>
            </a:endParaRPr>
          </a:p>
          <a:p>
            <a:pPr defTabSz="1219170">
              <a:buClrTx/>
              <a:defRPr/>
            </a:pPr>
            <a:r>
              <a:rPr lang="en-US" sz="1733" b="0" dirty="0">
                <a:solidFill>
                  <a:srgbClr val="151E41"/>
                </a:solidFill>
              </a:rPr>
              <a:t>Vertical grid:</a:t>
            </a:r>
            <a:br>
              <a:rPr lang="en-US" sz="1733" b="0" dirty="0">
                <a:solidFill>
                  <a:srgbClr val="151E41"/>
                </a:solidFill>
              </a:rPr>
            </a:br>
            <a:r>
              <a:rPr lang="en-US" sz="1733" b="0" dirty="0">
                <a:solidFill>
                  <a:srgbClr val="151E41"/>
                </a:solidFill>
              </a:rPr>
              <a:t>25 SZ levels</a:t>
            </a:r>
          </a:p>
          <a:p>
            <a:pPr defTabSz="1219170">
              <a:buClrTx/>
              <a:defRPr/>
            </a:pPr>
            <a:endParaRPr lang="en-US" sz="400" b="0" dirty="0">
              <a:solidFill>
                <a:srgbClr val="151E41"/>
              </a:solidFill>
            </a:endParaRPr>
          </a:p>
        </p:txBody>
      </p:sp>
      <p:sp>
        <p:nvSpPr>
          <p:cNvPr id="37" name="TextBox 36">
            <a:extLst>
              <a:ext uri="{FF2B5EF4-FFF2-40B4-BE49-F238E27FC236}">
                <a16:creationId xmlns:a16="http://schemas.microsoft.com/office/drawing/2014/main" id="{F5450280-109F-F74C-140F-8B47D41F1CA4}"/>
              </a:ext>
            </a:extLst>
          </p:cNvPr>
          <p:cNvSpPr txBox="1"/>
          <p:nvPr/>
        </p:nvSpPr>
        <p:spPr>
          <a:xfrm>
            <a:off x="7140437" y="4293096"/>
            <a:ext cx="2336423" cy="1651478"/>
          </a:xfrm>
          <a:prstGeom prst="rect">
            <a:avLst/>
          </a:prstGeom>
          <a:noFill/>
        </p:spPr>
        <p:txBody>
          <a:bodyPr wrap="square" rtlCol="0">
            <a:spAutoFit/>
          </a:bodyPr>
          <a:lstStyle>
            <a:defPPr>
              <a:defRPr lang="en-US"/>
            </a:defPPr>
            <a:lvl1pPr>
              <a:defRPr sz="1400" b="1">
                <a:solidFill>
                  <a:schemeClr val="tx2"/>
                </a:solidFill>
                <a:latin typeface="Arial" panose="020B0604020202020204" pitchFamily="34" charset="0"/>
                <a:cs typeface="Arial" panose="020B0604020202020204" pitchFamily="34" charset="0"/>
              </a:defRPr>
            </a:lvl1pPr>
          </a:lstStyle>
          <a:p>
            <a:pPr algn="r" defTabSz="1219170">
              <a:buClrTx/>
              <a:defRPr/>
            </a:pPr>
            <a:r>
              <a:rPr lang="en-US" sz="1867" dirty="0">
                <a:solidFill>
                  <a:srgbClr val="151E41"/>
                </a:solidFill>
              </a:rPr>
              <a:t>Tagus estuary</a:t>
            </a:r>
          </a:p>
          <a:p>
            <a:pPr algn="r" defTabSz="1219170">
              <a:buClrTx/>
              <a:defRPr/>
            </a:pPr>
            <a:endParaRPr lang="en-US" sz="400" b="0" dirty="0">
              <a:solidFill>
                <a:srgbClr val="151E41"/>
              </a:solidFill>
            </a:endParaRPr>
          </a:p>
          <a:p>
            <a:pPr algn="r" defTabSz="1219170">
              <a:buClrTx/>
              <a:defRPr/>
            </a:pPr>
            <a:r>
              <a:rPr lang="en-US" sz="1733" b="0" dirty="0">
                <a:solidFill>
                  <a:srgbClr val="151E41"/>
                </a:solidFill>
              </a:rPr>
              <a:t>Horizontal resolution:</a:t>
            </a:r>
            <a:br>
              <a:rPr lang="en-US" sz="1733" b="0" dirty="0">
                <a:solidFill>
                  <a:srgbClr val="151E41"/>
                </a:solidFill>
              </a:rPr>
            </a:br>
            <a:r>
              <a:rPr lang="en-US" sz="1733" b="0" dirty="0">
                <a:solidFill>
                  <a:srgbClr val="151E41"/>
                </a:solidFill>
              </a:rPr>
              <a:t>3/5-1600m</a:t>
            </a:r>
          </a:p>
          <a:p>
            <a:pPr algn="r" defTabSz="1219170">
              <a:buClrTx/>
              <a:defRPr/>
            </a:pPr>
            <a:endParaRPr lang="en-US" sz="533" b="0" dirty="0">
              <a:solidFill>
                <a:srgbClr val="151E41"/>
              </a:solidFill>
            </a:endParaRPr>
          </a:p>
          <a:p>
            <a:pPr algn="r" defTabSz="1219170">
              <a:buClrTx/>
              <a:defRPr/>
            </a:pPr>
            <a:r>
              <a:rPr lang="en-US" sz="1733" b="0" dirty="0">
                <a:solidFill>
                  <a:srgbClr val="151E41"/>
                </a:solidFill>
              </a:rPr>
              <a:t>Vertical levels:</a:t>
            </a:r>
            <a:br>
              <a:rPr lang="en-US" sz="1733" b="0" dirty="0">
                <a:solidFill>
                  <a:srgbClr val="151E41"/>
                </a:solidFill>
              </a:rPr>
            </a:br>
            <a:r>
              <a:rPr lang="en-US" sz="1733" b="0" dirty="0">
                <a:solidFill>
                  <a:srgbClr val="151E41"/>
                </a:solidFill>
              </a:rPr>
              <a:t>39 SZ levels</a:t>
            </a:r>
          </a:p>
          <a:p>
            <a:pPr algn="r" defTabSz="1219170">
              <a:buClrTx/>
              <a:defRPr/>
            </a:pPr>
            <a:endParaRPr lang="en-US" sz="400" b="0" dirty="0">
              <a:solidFill>
                <a:srgbClr val="151E41"/>
              </a:solidFill>
            </a:endParaRPr>
          </a:p>
        </p:txBody>
      </p:sp>
      <p:sp>
        <p:nvSpPr>
          <p:cNvPr id="38" name="Rectangle 37">
            <a:extLst>
              <a:ext uri="{FF2B5EF4-FFF2-40B4-BE49-F238E27FC236}">
                <a16:creationId xmlns:a16="http://schemas.microsoft.com/office/drawing/2014/main" id="{5A809234-C9A4-8E2F-443A-527140D571C7}"/>
              </a:ext>
            </a:extLst>
          </p:cNvPr>
          <p:cNvSpPr/>
          <p:nvPr/>
        </p:nvSpPr>
        <p:spPr>
          <a:xfrm>
            <a:off x="910341" y="2798959"/>
            <a:ext cx="96000" cy="62400"/>
          </a:xfrm>
          <a:prstGeom prst="rect">
            <a:avLst/>
          </a:prstGeom>
          <a:noFill/>
          <a:ln w="12700" cap="flat" cmpd="sng" algn="ctr">
            <a:solidFill>
              <a:srgbClr val="00B0F0"/>
            </a:solid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sp>
        <p:nvSpPr>
          <p:cNvPr id="39" name="Rectangle 38">
            <a:extLst>
              <a:ext uri="{FF2B5EF4-FFF2-40B4-BE49-F238E27FC236}">
                <a16:creationId xmlns:a16="http://schemas.microsoft.com/office/drawing/2014/main" id="{6A1DAB71-C893-6643-9DD6-AD443C065A2C}"/>
              </a:ext>
            </a:extLst>
          </p:cNvPr>
          <p:cNvSpPr/>
          <p:nvPr/>
        </p:nvSpPr>
        <p:spPr>
          <a:xfrm>
            <a:off x="910331" y="2678479"/>
            <a:ext cx="96000" cy="96000"/>
          </a:xfrm>
          <a:prstGeom prst="rect">
            <a:avLst/>
          </a:prstGeom>
          <a:noFill/>
          <a:ln w="12700" cap="flat" cmpd="sng" algn="ctr">
            <a:solidFill>
              <a:srgbClr val="00B0F0"/>
            </a:solid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sp>
        <p:nvSpPr>
          <p:cNvPr id="40" name="Rectangle 39">
            <a:extLst>
              <a:ext uri="{FF2B5EF4-FFF2-40B4-BE49-F238E27FC236}">
                <a16:creationId xmlns:a16="http://schemas.microsoft.com/office/drawing/2014/main" id="{53B7DCC1-4298-C195-4A1C-66BA726D54BD}"/>
              </a:ext>
            </a:extLst>
          </p:cNvPr>
          <p:cNvSpPr/>
          <p:nvPr/>
        </p:nvSpPr>
        <p:spPr>
          <a:xfrm>
            <a:off x="2149877" y="4787464"/>
            <a:ext cx="96000" cy="62400"/>
          </a:xfrm>
          <a:prstGeom prst="rect">
            <a:avLst/>
          </a:prstGeom>
          <a:noFill/>
          <a:ln w="12700" cap="flat" cmpd="sng" algn="ctr">
            <a:solidFill>
              <a:srgbClr val="00B0F0"/>
            </a:solid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sp>
        <p:nvSpPr>
          <p:cNvPr id="41" name="Rectangle 40">
            <a:extLst>
              <a:ext uri="{FF2B5EF4-FFF2-40B4-BE49-F238E27FC236}">
                <a16:creationId xmlns:a16="http://schemas.microsoft.com/office/drawing/2014/main" id="{929F06A2-A285-9DFD-AFE3-2131EB0DAB4A}"/>
              </a:ext>
            </a:extLst>
          </p:cNvPr>
          <p:cNvSpPr/>
          <p:nvPr/>
        </p:nvSpPr>
        <p:spPr>
          <a:xfrm>
            <a:off x="2149867" y="4666984"/>
            <a:ext cx="96000" cy="96000"/>
          </a:xfrm>
          <a:prstGeom prst="rect">
            <a:avLst/>
          </a:prstGeom>
          <a:noFill/>
          <a:ln w="12700" cap="flat" cmpd="sng" algn="ctr">
            <a:solidFill>
              <a:srgbClr val="00B0F0"/>
            </a:solidFill>
            <a:prstDash val="solid"/>
            <a:miter lim="800000"/>
          </a:ln>
          <a:effectLst/>
        </p:spPr>
        <p:txBody>
          <a:bodyPr rtlCol="0" anchor="ctr"/>
          <a:lstStyle/>
          <a:p>
            <a:pPr algn="ctr" defTabSz="1219170">
              <a:buClrTx/>
              <a:defRPr/>
            </a:pPr>
            <a:endParaRPr lang="pt-PT" sz="2400">
              <a:solidFill>
                <a:prstClr val="white"/>
              </a:solidFill>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152234EC-E478-60E2-48D1-2EDAE399EFA4}"/>
              </a:ext>
            </a:extLst>
          </p:cNvPr>
          <p:cNvCxnSpPr/>
          <p:nvPr/>
        </p:nvCxnSpPr>
        <p:spPr>
          <a:xfrm>
            <a:off x="5711958" y="3664179"/>
            <a:ext cx="1420804" cy="0"/>
          </a:xfrm>
          <a:prstGeom prst="straightConnector1">
            <a:avLst/>
          </a:prstGeom>
          <a:noFill/>
          <a:ln w="19050" cap="flat" cmpd="sng" algn="ctr">
            <a:solidFill>
              <a:srgbClr val="00B0F0"/>
            </a:solidFill>
            <a:prstDash val="sysDash"/>
            <a:miter lim="800000"/>
            <a:tailEnd type="triangle"/>
          </a:ln>
          <a:effectLst/>
        </p:spPr>
      </p:cxnSp>
      <p:cxnSp>
        <p:nvCxnSpPr>
          <p:cNvPr id="43" name="Straight Arrow Connector 42">
            <a:extLst>
              <a:ext uri="{FF2B5EF4-FFF2-40B4-BE49-F238E27FC236}">
                <a16:creationId xmlns:a16="http://schemas.microsoft.com/office/drawing/2014/main" id="{1336B9FF-5300-3A49-AE28-066F3C44E991}"/>
              </a:ext>
            </a:extLst>
          </p:cNvPr>
          <p:cNvCxnSpPr>
            <a:cxnSpLocks/>
          </p:cNvCxnSpPr>
          <p:nvPr/>
        </p:nvCxnSpPr>
        <p:spPr>
          <a:xfrm>
            <a:off x="5711957" y="4197085"/>
            <a:ext cx="3696000" cy="0"/>
          </a:xfrm>
          <a:prstGeom prst="straightConnector1">
            <a:avLst/>
          </a:prstGeom>
          <a:noFill/>
          <a:ln w="19050" cap="flat" cmpd="sng" algn="ctr">
            <a:solidFill>
              <a:srgbClr val="00B0F0"/>
            </a:solidFill>
            <a:prstDash val="sysDash"/>
            <a:miter lim="800000"/>
            <a:tailEnd type="triangle"/>
          </a:ln>
          <a:effectLst/>
        </p:spPr>
      </p:cxnSp>
      <p:pic>
        <p:nvPicPr>
          <p:cNvPr id="1026" name="Picture 2" descr="SCHISM modeling system">
            <a:extLst>
              <a:ext uri="{FF2B5EF4-FFF2-40B4-BE49-F238E27FC236}">
                <a16:creationId xmlns:a16="http://schemas.microsoft.com/office/drawing/2014/main" id="{0463C63E-2EC0-2D88-A972-9354FA87CBCD}"/>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8450" t="18854" r="5212" b="24517"/>
          <a:stretch/>
        </p:blipFill>
        <p:spPr bwMode="auto">
          <a:xfrm>
            <a:off x="3495471" y="1857705"/>
            <a:ext cx="709293" cy="657211"/>
          </a:xfrm>
          <a:prstGeom prst="rect">
            <a:avLst/>
          </a:prstGeom>
          <a:noFill/>
          <a:extLst>
            <a:ext uri="{909E8E84-426E-40DD-AFC4-6F175D3DCCD1}">
              <a14:hiddenFill xmlns:a14="http://schemas.microsoft.com/office/drawing/2010/main">
                <a:solidFill>
                  <a:srgbClr val="FFFFFF"/>
                </a:solidFill>
              </a14:hiddenFill>
            </a:ext>
          </a:extLst>
        </p:spPr>
      </p:pic>
      <p:sp>
        <p:nvSpPr>
          <p:cNvPr id="7" name="Titre 2">
            <a:extLst>
              <a:ext uri="{FF2B5EF4-FFF2-40B4-BE49-F238E27FC236}">
                <a16:creationId xmlns:a16="http://schemas.microsoft.com/office/drawing/2014/main" id="{0F4FB351-0759-4B9A-51E0-514084BBEE7E}"/>
              </a:ext>
            </a:extLst>
          </p:cNvPr>
          <p:cNvSpPr>
            <a:spLocks noGrp="1"/>
          </p:cNvSpPr>
          <p:nvPr>
            <p:ph type="title"/>
          </p:nvPr>
        </p:nvSpPr>
        <p:spPr>
          <a:xfrm>
            <a:off x="787962" y="79456"/>
            <a:ext cx="10616076" cy="807559"/>
          </a:xfrm>
        </p:spPr>
        <p:txBody>
          <a:bodyPr>
            <a:normAutofit/>
          </a:bodyPr>
          <a:lstStyle/>
          <a:p>
            <a:pPr algn="ctr">
              <a:buClr>
                <a:srgbClr val="FF0000"/>
              </a:buClr>
              <a:buSzPts val="4000"/>
            </a:pPr>
            <a:r>
              <a:rPr lang="fr-FR" sz="4000" b="0" dirty="0">
                <a:solidFill>
                  <a:srgbClr val="182B76"/>
                </a:solidFill>
              </a:rPr>
              <a:t>Building the model cascade in the DT</a:t>
            </a:r>
          </a:p>
        </p:txBody>
      </p:sp>
      <p:pic>
        <p:nvPicPr>
          <p:cNvPr id="8" name="Picture 7">
            <a:extLst>
              <a:ext uri="{FF2B5EF4-FFF2-40B4-BE49-F238E27FC236}">
                <a16:creationId xmlns:a16="http://schemas.microsoft.com/office/drawing/2014/main" id="{463B6E45-49A4-B236-F5C4-67450F8E4E24}"/>
              </a:ext>
            </a:extLst>
          </p:cNvPr>
          <p:cNvPicPr>
            <a:picLocks noChangeAspect="1"/>
          </p:cNvPicPr>
          <p:nvPr/>
        </p:nvPicPr>
        <p:blipFill>
          <a:blip r:embed="rId10"/>
          <a:stretch>
            <a:fillRect/>
          </a:stretch>
        </p:blipFill>
        <p:spPr>
          <a:xfrm>
            <a:off x="11348705" y="125484"/>
            <a:ext cx="795968" cy="807559"/>
          </a:xfrm>
          <a:prstGeom prst="rect">
            <a:avLst/>
          </a:prstGeom>
        </p:spPr>
      </p:pic>
    </p:spTree>
    <p:extLst>
      <p:ext uri="{BB962C8B-B14F-4D97-AF65-F5344CB8AC3E}">
        <p14:creationId xmlns:p14="http://schemas.microsoft.com/office/powerpoint/2010/main" val="34814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856" y="164910"/>
            <a:ext cx="10945849" cy="1143000"/>
          </a:xfrm>
        </p:spPr>
        <p:txBody>
          <a:bodyPr>
            <a:normAutofit fontScale="90000"/>
          </a:bodyPr>
          <a:lstStyle/>
          <a:p>
            <a:r>
              <a:rPr lang="pt-PT" dirty="0" err="1"/>
              <a:t>OPENCoastS</a:t>
            </a:r>
            <a:r>
              <a:rPr lang="pt-PT" dirty="0"/>
              <a:t>: </a:t>
            </a:r>
            <a:r>
              <a:rPr lang="pt-PT" dirty="0" err="1"/>
              <a:t>build</a:t>
            </a:r>
            <a:r>
              <a:rPr lang="pt-PT" dirty="0"/>
              <a:t> </a:t>
            </a:r>
            <a:r>
              <a:rPr lang="pt-PT" dirty="0" err="1"/>
              <a:t>the</a:t>
            </a:r>
            <a:r>
              <a:rPr lang="pt-PT" dirty="0"/>
              <a:t> </a:t>
            </a:r>
            <a:r>
              <a:rPr lang="pt-PT" dirty="0" err="1"/>
              <a:t>operational</a:t>
            </a:r>
            <a:r>
              <a:rPr lang="pt-PT" dirty="0"/>
              <a:t> </a:t>
            </a:r>
            <a:r>
              <a:rPr lang="pt-PT" dirty="0" err="1"/>
              <a:t>deployments</a:t>
            </a:r>
            <a:br>
              <a:rPr lang="pt-PT" dirty="0"/>
            </a:br>
            <a:endParaRPr lang="pt-PT" dirty="0"/>
          </a:p>
        </p:txBody>
      </p:sp>
      <p:sp>
        <p:nvSpPr>
          <p:cNvPr id="5" name="Slide Number Placeholder 4"/>
          <p:cNvSpPr>
            <a:spLocks noGrp="1"/>
          </p:cNvSpPr>
          <p:nvPr>
            <p:ph type="sldNum" sz="quarter" idx="4294967295"/>
          </p:nvPr>
        </p:nvSpPr>
        <p:spPr>
          <a:xfrm>
            <a:off x="9936163" y="6210300"/>
            <a:ext cx="2255837" cy="647700"/>
          </a:xfrm>
        </p:spPr>
        <p:txBody>
          <a:bodyPr/>
          <a:lstStyle/>
          <a:p>
            <a:r>
              <a:rPr lang="pt-PT" b="1"/>
              <a:t>LNEC</a:t>
            </a:r>
            <a:r>
              <a:rPr lang="pt-PT"/>
              <a:t> | </a:t>
            </a:r>
            <a:fld id="{41B9C9E2-D41C-4EEA-8BD4-26935379B328}" type="slidenum">
              <a:rPr lang="pt-PT" smtClean="0"/>
              <a:pPr/>
              <a:t>8</a:t>
            </a:fld>
            <a:endParaRPr lang="pt-PT" dirty="0"/>
          </a:p>
        </p:txBody>
      </p:sp>
      <p:sp>
        <p:nvSpPr>
          <p:cNvPr id="3" name="Content Placeholder 2"/>
          <p:cNvSpPr>
            <a:spLocks noGrp="1"/>
          </p:cNvSpPr>
          <p:nvPr>
            <p:ph sz="half" idx="4294967295"/>
          </p:nvPr>
        </p:nvSpPr>
        <p:spPr>
          <a:xfrm>
            <a:off x="97078" y="984606"/>
            <a:ext cx="11607242" cy="5035550"/>
          </a:xfrm>
          <a:solidFill>
            <a:schemeClr val="bg1"/>
          </a:solidFill>
        </p:spPr>
        <p:txBody>
          <a:bodyPr>
            <a:normAutofit/>
          </a:bodyPr>
          <a:lstStyle/>
          <a:p>
            <a:pPr>
              <a:lnSpc>
                <a:spcPct val="120000"/>
              </a:lnSpc>
              <a:spcBef>
                <a:spcPts val="600"/>
              </a:spcBef>
              <a:buClr>
                <a:schemeClr val="bg2"/>
              </a:buClr>
              <a:buFont typeface="Arial" panose="020B0604020202020204" pitchFamily="34" charset="0"/>
              <a:buChar char="•"/>
            </a:pPr>
            <a:r>
              <a:rPr lang="pt-PT" sz="2000" dirty="0" err="1">
                <a:latin typeface="+mj-lt"/>
              </a:rPr>
              <a:t>Create</a:t>
            </a:r>
            <a:r>
              <a:rPr lang="pt-PT" sz="2000" dirty="0">
                <a:latin typeface="+mj-lt"/>
              </a:rPr>
              <a:t> </a:t>
            </a:r>
            <a:r>
              <a:rPr lang="pt-PT" sz="2000" dirty="0" err="1">
                <a:latin typeface="+mj-lt"/>
              </a:rPr>
              <a:t>and</a:t>
            </a:r>
            <a:r>
              <a:rPr lang="pt-PT" sz="2000" dirty="0">
                <a:latin typeface="+mj-lt"/>
              </a:rPr>
              <a:t> </a:t>
            </a:r>
            <a:r>
              <a:rPr lang="pt-PT" sz="2000" dirty="0" err="1">
                <a:latin typeface="+mj-lt"/>
              </a:rPr>
              <a:t>maintain</a:t>
            </a:r>
            <a:r>
              <a:rPr lang="pt-PT" sz="2000" dirty="0">
                <a:latin typeface="+mj-lt"/>
              </a:rPr>
              <a:t> </a:t>
            </a:r>
            <a:r>
              <a:rPr lang="pt-PT" sz="2000" dirty="0" err="1">
                <a:latin typeface="+mj-lt"/>
              </a:rPr>
              <a:t>an</a:t>
            </a:r>
            <a:r>
              <a:rPr lang="pt-PT" sz="2000" dirty="0">
                <a:latin typeface="+mj-lt"/>
              </a:rPr>
              <a:t> </a:t>
            </a:r>
            <a:r>
              <a:rPr lang="pt-PT" sz="2000" dirty="0" err="1">
                <a:latin typeface="+mj-lt"/>
              </a:rPr>
              <a:t>operational</a:t>
            </a:r>
            <a:r>
              <a:rPr lang="pt-PT" sz="2000" dirty="0">
                <a:latin typeface="+mj-lt"/>
              </a:rPr>
              <a:t> </a:t>
            </a:r>
            <a:r>
              <a:rPr lang="pt-PT" sz="2000" dirty="0" err="1">
                <a:latin typeface="+mj-lt"/>
              </a:rPr>
              <a:t>forecast</a:t>
            </a:r>
            <a:r>
              <a:rPr lang="pt-PT" sz="2000" dirty="0">
                <a:latin typeface="+mj-lt"/>
              </a:rPr>
              <a:t> for </a:t>
            </a:r>
            <a:r>
              <a:rPr lang="pt-PT" sz="2000" dirty="0" err="1">
                <a:latin typeface="+mj-lt"/>
              </a:rPr>
              <a:t>the</a:t>
            </a:r>
            <a:r>
              <a:rPr lang="pt-PT" sz="2000" dirty="0">
                <a:latin typeface="+mj-lt"/>
              </a:rPr>
              <a:t> </a:t>
            </a:r>
            <a:r>
              <a:rPr lang="pt-PT" sz="2000" dirty="0" err="1">
                <a:latin typeface="+mj-lt"/>
              </a:rPr>
              <a:t>user</a:t>
            </a:r>
            <a:r>
              <a:rPr lang="pt-PT" sz="2000" dirty="0">
                <a:latin typeface="+mj-lt"/>
              </a:rPr>
              <a:t> </a:t>
            </a:r>
            <a:r>
              <a:rPr lang="pt-PT" sz="2000" dirty="0" err="1">
                <a:latin typeface="+mj-lt"/>
              </a:rPr>
              <a:t>selected</a:t>
            </a:r>
            <a:r>
              <a:rPr lang="pt-PT" sz="2000" dirty="0">
                <a:latin typeface="+mj-lt"/>
              </a:rPr>
              <a:t> </a:t>
            </a:r>
            <a:r>
              <a:rPr lang="pt-PT" sz="2000" dirty="0" err="1">
                <a:latin typeface="+mj-lt"/>
              </a:rPr>
              <a:t>coastal</a:t>
            </a:r>
            <a:r>
              <a:rPr lang="pt-PT" sz="2000" dirty="0">
                <a:latin typeface="+mj-lt"/>
              </a:rPr>
              <a:t> </a:t>
            </a:r>
            <a:r>
              <a:rPr lang="pt-PT" sz="2000" dirty="0" err="1">
                <a:latin typeface="+mj-lt"/>
              </a:rPr>
              <a:t>area</a:t>
            </a:r>
            <a:endParaRPr lang="pt-PT" sz="2000" dirty="0">
              <a:latin typeface="+mj-lt"/>
            </a:endParaRPr>
          </a:p>
          <a:p>
            <a:pPr lvl="1">
              <a:lnSpc>
                <a:spcPct val="120000"/>
              </a:lnSpc>
              <a:spcBef>
                <a:spcPts val="600"/>
              </a:spcBef>
              <a:buClr>
                <a:schemeClr val="bg2"/>
              </a:buClr>
              <a:buFont typeface="Arial" panose="020B0604020202020204" pitchFamily="34" charset="0"/>
              <a:buChar char="•"/>
            </a:pPr>
            <a:r>
              <a:rPr lang="pt-PT" sz="1600" dirty="0" err="1">
                <a:latin typeface="+mj-lt"/>
              </a:rPr>
              <a:t>Interaction</a:t>
            </a:r>
            <a:r>
              <a:rPr lang="pt-PT" sz="1600" dirty="0">
                <a:latin typeface="+mj-lt"/>
              </a:rPr>
              <a:t> </a:t>
            </a:r>
            <a:r>
              <a:rPr lang="pt-PT" sz="1600" dirty="0" err="1">
                <a:latin typeface="+mj-lt"/>
              </a:rPr>
              <a:t>with</a:t>
            </a:r>
            <a:r>
              <a:rPr lang="pt-PT" sz="1600" dirty="0">
                <a:latin typeface="+mj-lt"/>
              </a:rPr>
              <a:t> a </a:t>
            </a:r>
            <a:r>
              <a:rPr lang="pt-PT" sz="1600" dirty="0" err="1">
                <a:latin typeface="+mj-lt"/>
              </a:rPr>
              <a:t>simple</a:t>
            </a:r>
            <a:r>
              <a:rPr lang="pt-PT" sz="1600" dirty="0">
                <a:latin typeface="+mj-lt"/>
              </a:rPr>
              <a:t> Web interface</a:t>
            </a:r>
          </a:p>
          <a:p>
            <a:pPr lvl="1">
              <a:lnSpc>
                <a:spcPct val="120000"/>
              </a:lnSpc>
              <a:spcBef>
                <a:spcPts val="600"/>
              </a:spcBef>
              <a:buClr>
                <a:schemeClr val="bg2"/>
              </a:buClr>
              <a:buFont typeface="Arial" panose="020B0604020202020204" pitchFamily="34" charset="0"/>
              <a:buChar char="•"/>
            </a:pPr>
            <a:r>
              <a:rPr lang="pt-PT" sz="1600" dirty="0" err="1">
                <a:latin typeface="+mj-lt"/>
              </a:rPr>
              <a:t>Allow</a:t>
            </a:r>
            <a:r>
              <a:rPr lang="pt-PT" sz="1600" dirty="0">
                <a:latin typeface="+mj-lt"/>
              </a:rPr>
              <a:t> </a:t>
            </a:r>
            <a:r>
              <a:rPr lang="pt-PT" sz="1600" dirty="0" err="1">
                <a:latin typeface="+mj-lt"/>
              </a:rPr>
              <a:t>choice</a:t>
            </a:r>
            <a:r>
              <a:rPr lang="pt-PT" sz="1600" dirty="0">
                <a:latin typeface="+mj-lt"/>
              </a:rPr>
              <a:t> </a:t>
            </a:r>
            <a:r>
              <a:rPr lang="pt-PT" sz="1600" dirty="0" err="1">
                <a:latin typeface="+mj-lt"/>
              </a:rPr>
              <a:t>of</a:t>
            </a:r>
            <a:r>
              <a:rPr lang="pt-PT" sz="1600" dirty="0">
                <a:latin typeface="+mj-lt"/>
              </a:rPr>
              <a:t> </a:t>
            </a:r>
            <a:r>
              <a:rPr lang="pt-PT" sz="1600" dirty="0" err="1">
                <a:latin typeface="+mj-lt"/>
              </a:rPr>
              <a:t>model</a:t>
            </a:r>
            <a:r>
              <a:rPr lang="pt-PT" sz="1600" dirty="0">
                <a:latin typeface="+mj-lt"/>
              </a:rPr>
              <a:t>, forcings, </a:t>
            </a:r>
            <a:r>
              <a:rPr lang="pt-PT" sz="1600" dirty="0" err="1">
                <a:latin typeface="+mj-lt"/>
              </a:rPr>
              <a:t>parameters</a:t>
            </a:r>
            <a:r>
              <a:rPr lang="pt-PT" sz="1600" dirty="0">
                <a:latin typeface="+mj-lt"/>
              </a:rPr>
              <a:t> </a:t>
            </a:r>
            <a:r>
              <a:rPr lang="pt-PT" sz="1600" dirty="0" err="1">
                <a:latin typeface="+mj-lt"/>
              </a:rPr>
              <a:t>and</a:t>
            </a:r>
            <a:r>
              <a:rPr lang="pt-PT" sz="1600" dirty="0">
                <a:latin typeface="+mj-lt"/>
              </a:rPr>
              <a:t> data </a:t>
            </a:r>
            <a:r>
              <a:rPr lang="pt-PT" sz="1600" dirty="0" err="1">
                <a:latin typeface="+mj-lt"/>
              </a:rPr>
              <a:t>sources</a:t>
            </a:r>
            <a:r>
              <a:rPr lang="pt-PT" sz="1600" dirty="0">
                <a:latin typeface="+mj-lt"/>
              </a:rPr>
              <a:t> </a:t>
            </a:r>
          </a:p>
          <a:p>
            <a:pPr lvl="1">
              <a:lnSpc>
                <a:spcPct val="120000"/>
              </a:lnSpc>
              <a:spcBef>
                <a:spcPts val="600"/>
              </a:spcBef>
              <a:buClr>
                <a:schemeClr val="bg2"/>
              </a:buClr>
              <a:buFont typeface="Arial" panose="020B0604020202020204" pitchFamily="34" charset="0"/>
              <a:buChar char="•"/>
            </a:pPr>
            <a:r>
              <a:rPr lang="pt-PT" sz="1600" dirty="0" err="1">
                <a:latin typeface="+mj-lt"/>
              </a:rPr>
              <a:t>Integrate</a:t>
            </a:r>
            <a:r>
              <a:rPr lang="pt-PT" sz="1600" dirty="0">
                <a:latin typeface="+mj-lt"/>
              </a:rPr>
              <a:t> </a:t>
            </a:r>
            <a:r>
              <a:rPr lang="pt-PT" sz="1600" dirty="0" err="1">
                <a:latin typeface="+mj-lt"/>
              </a:rPr>
              <a:t>with</a:t>
            </a:r>
            <a:r>
              <a:rPr lang="pt-PT" sz="1600" dirty="0">
                <a:latin typeface="+mj-lt"/>
              </a:rPr>
              <a:t> </a:t>
            </a:r>
            <a:r>
              <a:rPr lang="pt-PT" sz="1600" dirty="0" err="1">
                <a:latin typeface="+mj-lt"/>
              </a:rPr>
              <a:t>external</a:t>
            </a:r>
            <a:r>
              <a:rPr lang="pt-PT" sz="1600" dirty="0">
                <a:latin typeface="+mj-lt"/>
              </a:rPr>
              <a:t> </a:t>
            </a:r>
            <a:r>
              <a:rPr lang="pt-PT" sz="1600" dirty="0" err="1">
                <a:latin typeface="+mj-lt"/>
              </a:rPr>
              <a:t>forecasts</a:t>
            </a:r>
            <a:r>
              <a:rPr lang="pt-PT" sz="1600" dirty="0">
                <a:latin typeface="+mj-lt"/>
              </a:rPr>
              <a:t> (AI </a:t>
            </a:r>
            <a:r>
              <a:rPr lang="pt-PT" sz="1600" dirty="0" err="1">
                <a:latin typeface="+mj-lt"/>
              </a:rPr>
              <a:t>model</a:t>
            </a:r>
            <a:r>
              <a:rPr lang="pt-PT" sz="1600" dirty="0">
                <a:latin typeface="+mj-lt"/>
              </a:rPr>
              <a:t> for </a:t>
            </a:r>
            <a:r>
              <a:rPr lang="pt-PT" sz="1600" dirty="0" err="1">
                <a:latin typeface="+mj-lt"/>
              </a:rPr>
              <a:t>the</a:t>
            </a:r>
            <a:r>
              <a:rPr lang="pt-PT" sz="1600" dirty="0">
                <a:latin typeface="+mj-lt"/>
              </a:rPr>
              <a:t> Tagus </a:t>
            </a:r>
            <a:r>
              <a:rPr lang="pt-PT" sz="1600" dirty="0" err="1">
                <a:latin typeface="+mj-lt"/>
              </a:rPr>
              <a:t>river</a:t>
            </a:r>
            <a:r>
              <a:rPr lang="pt-PT" sz="1600" dirty="0">
                <a:latin typeface="+mj-lt"/>
              </a:rPr>
              <a:t>)</a:t>
            </a:r>
          </a:p>
          <a:p>
            <a:pPr lvl="1">
              <a:lnSpc>
                <a:spcPct val="120000"/>
              </a:lnSpc>
              <a:spcBef>
                <a:spcPts val="600"/>
              </a:spcBef>
              <a:buClr>
                <a:schemeClr val="bg2"/>
              </a:buClr>
              <a:buFont typeface="Arial" panose="020B0604020202020204" pitchFamily="34" charset="0"/>
              <a:buChar char="•"/>
            </a:pPr>
            <a:r>
              <a:rPr lang="pt-PT" sz="1600" dirty="0" err="1">
                <a:latin typeface="+mj-lt"/>
              </a:rPr>
              <a:t>Easy</a:t>
            </a:r>
            <a:r>
              <a:rPr lang="pt-PT" sz="1600" dirty="0">
                <a:latin typeface="+mj-lt"/>
              </a:rPr>
              <a:t> </a:t>
            </a:r>
            <a:r>
              <a:rPr lang="pt-PT" sz="1600" dirty="0" err="1">
                <a:latin typeface="+mj-lt"/>
              </a:rPr>
              <a:t>replication</a:t>
            </a:r>
            <a:r>
              <a:rPr lang="pt-PT" sz="1600" dirty="0">
                <a:latin typeface="+mj-lt"/>
              </a:rPr>
              <a:t> </a:t>
            </a:r>
            <a:r>
              <a:rPr lang="pt-PT" sz="1600" dirty="0" err="1">
                <a:latin typeface="+mj-lt"/>
              </a:rPr>
              <a:t>of</a:t>
            </a:r>
            <a:r>
              <a:rPr lang="pt-PT" sz="1600" dirty="0">
                <a:latin typeface="+mj-lt"/>
              </a:rPr>
              <a:t> </a:t>
            </a:r>
            <a:r>
              <a:rPr lang="pt-PT" sz="1600" dirty="0" err="1">
                <a:latin typeface="+mj-lt"/>
              </a:rPr>
              <a:t>deployments</a:t>
            </a:r>
            <a:r>
              <a:rPr lang="pt-PT" sz="1600" dirty="0">
                <a:latin typeface="+mj-lt"/>
              </a:rPr>
              <a:t> for fast </a:t>
            </a:r>
            <a:r>
              <a:rPr lang="pt-PT" sz="1600" dirty="0" err="1">
                <a:latin typeface="+mj-lt"/>
              </a:rPr>
              <a:t>calibration</a:t>
            </a:r>
            <a:endParaRPr lang="pt-PT" sz="1200" dirty="0">
              <a:latin typeface="+mj-lt"/>
            </a:endParaRPr>
          </a:p>
          <a:p>
            <a:pPr>
              <a:lnSpc>
                <a:spcPct val="120000"/>
              </a:lnSpc>
              <a:spcBef>
                <a:spcPts val="600"/>
              </a:spcBef>
              <a:buClr>
                <a:schemeClr val="bg2"/>
              </a:buClr>
              <a:buFont typeface="Arial" panose="020B0604020202020204" pitchFamily="34" charset="0"/>
              <a:buChar char="•"/>
            </a:pPr>
            <a:r>
              <a:rPr lang="pt-PT" sz="1800" dirty="0" err="1">
                <a:latin typeface="+mj-lt"/>
              </a:rPr>
              <a:t>Whole</a:t>
            </a:r>
            <a:r>
              <a:rPr lang="pt-PT" sz="1800" dirty="0">
                <a:latin typeface="+mj-lt"/>
              </a:rPr>
              <a:t> </a:t>
            </a:r>
            <a:r>
              <a:rPr lang="pt-PT" sz="1800" dirty="0" err="1">
                <a:latin typeface="+mj-lt"/>
              </a:rPr>
              <a:t>forecast</a:t>
            </a:r>
            <a:r>
              <a:rPr lang="pt-PT" sz="1800" dirty="0">
                <a:latin typeface="+mj-lt"/>
              </a:rPr>
              <a:t> </a:t>
            </a:r>
            <a:r>
              <a:rPr lang="pt-PT" sz="1800" dirty="0" err="1">
                <a:latin typeface="+mj-lt"/>
              </a:rPr>
              <a:t>cycle</a:t>
            </a:r>
            <a:r>
              <a:rPr lang="pt-PT" sz="1800" dirty="0">
                <a:latin typeface="+mj-lt"/>
              </a:rPr>
              <a:t>: </a:t>
            </a:r>
            <a:r>
              <a:rPr lang="pt-PT" sz="1800" dirty="0" err="1">
                <a:latin typeface="+mj-lt"/>
              </a:rPr>
              <a:t>create</a:t>
            </a:r>
            <a:r>
              <a:rPr lang="pt-PT" sz="1800" dirty="0">
                <a:latin typeface="+mj-lt"/>
              </a:rPr>
              <a:t> </a:t>
            </a:r>
            <a:r>
              <a:rPr lang="pt-PT" sz="1800" dirty="0" err="1">
                <a:latin typeface="+mj-lt"/>
              </a:rPr>
              <a:t>grid</a:t>
            </a:r>
            <a:r>
              <a:rPr lang="pt-PT" sz="1800" dirty="0">
                <a:latin typeface="+mj-lt"/>
              </a:rPr>
              <a:t>, configure, </a:t>
            </a:r>
            <a:r>
              <a:rPr lang="pt-PT" sz="1800" dirty="0" err="1">
                <a:latin typeface="+mj-lt"/>
              </a:rPr>
              <a:t>manage</a:t>
            </a:r>
            <a:r>
              <a:rPr lang="pt-PT" sz="1800" dirty="0">
                <a:latin typeface="+mj-lt"/>
              </a:rPr>
              <a:t>, </a:t>
            </a:r>
          </a:p>
          <a:p>
            <a:pPr marL="50800" indent="0">
              <a:lnSpc>
                <a:spcPct val="120000"/>
              </a:lnSpc>
              <a:spcBef>
                <a:spcPts val="600"/>
              </a:spcBef>
              <a:buClr>
                <a:schemeClr val="bg2"/>
              </a:buClr>
              <a:buNone/>
            </a:pPr>
            <a:r>
              <a:rPr lang="pt-PT" sz="1800" dirty="0">
                <a:latin typeface="+mj-lt"/>
              </a:rPr>
              <a:t>outputs </a:t>
            </a:r>
            <a:r>
              <a:rPr lang="pt-PT" sz="1800" dirty="0" err="1">
                <a:latin typeface="+mj-lt"/>
              </a:rPr>
              <a:t>viewer</a:t>
            </a:r>
            <a:endParaRPr lang="pt-PT" sz="1800" dirty="0">
              <a:latin typeface="+mj-lt"/>
            </a:endParaRPr>
          </a:p>
        </p:txBody>
      </p:sp>
      <p:grpSp>
        <p:nvGrpSpPr>
          <p:cNvPr id="20" name="Group 19"/>
          <p:cNvGrpSpPr/>
          <p:nvPr/>
        </p:nvGrpSpPr>
        <p:grpSpPr>
          <a:xfrm>
            <a:off x="132117" y="3823613"/>
            <a:ext cx="3148375" cy="2634939"/>
            <a:chOff x="7498891" y="2833117"/>
            <a:chExt cx="3651000" cy="3076551"/>
          </a:xfrm>
        </p:grpSpPr>
        <p:pic>
          <p:nvPicPr>
            <p:cNvPr id="16" name="Google Shape;221;g18f878dcbe4_0_46"/>
            <p:cNvPicPr preferRelativeResize="0"/>
            <p:nvPr/>
          </p:nvPicPr>
          <p:blipFill rotWithShape="1">
            <a:blip r:embed="rId3">
              <a:alphaModFix/>
            </a:blip>
            <a:srcRect t="4970"/>
            <a:stretch/>
          </p:blipFill>
          <p:spPr>
            <a:xfrm>
              <a:off x="7498891" y="2833117"/>
              <a:ext cx="3651000" cy="2642400"/>
            </a:xfrm>
            <a:prstGeom prst="roundRect">
              <a:avLst>
                <a:gd name="adj" fmla="val 16667"/>
              </a:avLst>
            </a:prstGeom>
            <a:noFill/>
            <a:ln>
              <a:noFill/>
            </a:ln>
          </p:spPr>
        </p:pic>
        <p:sp>
          <p:nvSpPr>
            <p:cNvPr id="17" name="Google Shape;223;g18f878dcbe4_0_46"/>
            <p:cNvSpPr txBox="1"/>
            <p:nvPr/>
          </p:nvSpPr>
          <p:spPr>
            <a:xfrm>
              <a:off x="9135966" y="5475518"/>
              <a:ext cx="1904700" cy="3693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Grid generation </a:t>
              </a:r>
              <a:endParaRPr sz="1200" b="1" i="0" u="none" strike="noStrike" cap="none">
                <a:solidFill>
                  <a:srgbClr val="000000"/>
                </a:solidFill>
                <a:latin typeface="Arial"/>
                <a:ea typeface="Arial"/>
                <a:cs typeface="Arial"/>
                <a:sym typeface="Arial"/>
              </a:endParaRPr>
            </a:p>
          </p:txBody>
        </p:sp>
        <p:pic>
          <p:nvPicPr>
            <p:cNvPr id="18" name="Google Shape;224;g18f878dcbe4_0_46"/>
            <p:cNvPicPr preferRelativeResize="0"/>
            <p:nvPr/>
          </p:nvPicPr>
          <p:blipFill rotWithShape="1">
            <a:blip r:embed="rId4">
              <a:alphaModFix/>
            </a:blip>
            <a:srcRect l="18698" t="26732" r="35572" b="16496"/>
            <a:stretch/>
          </p:blipFill>
          <p:spPr>
            <a:xfrm>
              <a:off x="8258516" y="5139268"/>
              <a:ext cx="827400" cy="770400"/>
            </a:xfrm>
            <a:prstGeom prst="ellipse">
              <a:avLst/>
            </a:prstGeom>
            <a:noFill/>
            <a:ln w="9525" cap="flat" cmpd="sng">
              <a:solidFill>
                <a:srgbClr val="000000"/>
              </a:solidFill>
              <a:prstDash val="solid"/>
              <a:round/>
              <a:headEnd type="none" w="sm" len="sm"/>
              <a:tailEnd type="none" w="sm" len="sm"/>
            </a:ln>
          </p:spPr>
        </p:pic>
      </p:grpSp>
      <p:pic>
        <p:nvPicPr>
          <p:cNvPr id="11" name="Picture 10">
            <a:extLst>
              <a:ext uri="{FF2B5EF4-FFF2-40B4-BE49-F238E27FC236}">
                <a16:creationId xmlns:a16="http://schemas.microsoft.com/office/drawing/2014/main" id="{B75801B0-483F-ACC8-7BE1-DB73BC0A4BB4}"/>
              </a:ext>
            </a:extLst>
          </p:cNvPr>
          <p:cNvPicPr>
            <a:picLocks noChangeAspect="1"/>
          </p:cNvPicPr>
          <p:nvPr/>
        </p:nvPicPr>
        <p:blipFill>
          <a:blip r:embed="rId5"/>
          <a:stretch>
            <a:fillRect/>
          </a:stretch>
        </p:blipFill>
        <p:spPr>
          <a:xfrm>
            <a:off x="3580481" y="2740437"/>
            <a:ext cx="8311531" cy="3469863"/>
          </a:xfrm>
          <a:prstGeom prst="rect">
            <a:avLst/>
          </a:prstGeom>
        </p:spPr>
      </p:pic>
    </p:spTree>
    <p:extLst>
      <p:ext uri="{BB962C8B-B14F-4D97-AF65-F5344CB8AC3E}">
        <p14:creationId xmlns:p14="http://schemas.microsoft.com/office/powerpoint/2010/main" val="296407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0933F9-2C54-E958-5331-99BD10EDFDE5}"/>
              </a:ext>
            </a:extLst>
          </p:cNvPr>
          <p:cNvSpPr>
            <a:spLocks noGrp="1"/>
          </p:cNvSpPr>
          <p:nvPr>
            <p:ph type="title"/>
          </p:nvPr>
        </p:nvSpPr>
        <p:spPr>
          <a:xfrm>
            <a:off x="873605" y="149102"/>
            <a:ext cx="10070800" cy="455600"/>
          </a:xfrm>
        </p:spPr>
        <p:txBody>
          <a:bodyPr>
            <a:normAutofit fontScale="90000"/>
          </a:bodyPr>
          <a:lstStyle/>
          <a:p>
            <a:r>
              <a:rPr lang="fr-FR" sz="3600" b="0" dirty="0">
                <a:solidFill>
                  <a:srgbClr val="182B76"/>
                </a:solidFill>
              </a:rPr>
              <a:t>CONNECT DT </a:t>
            </a:r>
            <a:r>
              <a:rPr lang="fr-FR" sz="3600" b="0" dirty="0" err="1">
                <a:solidFill>
                  <a:srgbClr val="182B76"/>
                </a:solidFill>
              </a:rPr>
              <a:t>Products</a:t>
            </a:r>
            <a:r>
              <a:rPr lang="fr-FR" sz="3600" b="0" dirty="0">
                <a:solidFill>
                  <a:srgbClr val="182B76"/>
                </a:solidFill>
              </a:rPr>
              <a:t> </a:t>
            </a:r>
            <a:r>
              <a:rPr lang="fr-FR" sz="3600" b="0" dirty="0" err="1">
                <a:solidFill>
                  <a:srgbClr val="182B76"/>
                </a:solidFill>
              </a:rPr>
              <a:t>designed</a:t>
            </a:r>
            <a:r>
              <a:rPr lang="fr-FR" sz="3600" b="0" dirty="0">
                <a:solidFill>
                  <a:srgbClr val="182B76"/>
                </a:solidFill>
              </a:rPr>
              <a:t> for </a:t>
            </a:r>
            <a:r>
              <a:rPr lang="fr-FR" sz="3600" b="0" dirty="0" err="1">
                <a:solidFill>
                  <a:srgbClr val="182B76"/>
                </a:solidFill>
              </a:rPr>
              <a:t>specific</a:t>
            </a:r>
            <a:r>
              <a:rPr lang="fr-FR" sz="3600" b="0" dirty="0">
                <a:solidFill>
                  <a:srgbClr val="182B76"/>
                </a:solidFill>
              </a:rPr>
              <a:t> </a:t>
            </a:r>
            <a:r>
              <a:rPr lang="fr-FR" sz="3600" b="0" dirty="0" err="1">
                <a:solidFill>
                  <a:srgbClr val="182B76"/>
                </a:solidFill>
              </a:rPr>
              <a:t>themes</a:t>
            </a:r>
            <a:endParaRPr lang="fr-FR" sz="3600" b="0" dirty="0">
              <a:solidFill>
                <a:srgbClr val="182B76"/>
              </a:solidFill>
            </a:endParaRPr>
          </a:p>
        </p:txBody>
      </p:sp>
      <p:sp>
        <p:nvSpPr>
          <p:cNvPr id="2" name="Slide Number Placeholder 1">
            <a:extLst>
              <a:ext uri="{FF2B5EF4-FFF2-40B4-BE49-F238E27FC236}">
                <a16:creationId xmlns:a16="http://schemas.microsoft.com/office/drawing/2014/main" id="{6BB07D6B-A959-D6CD-BC26-9038B310CAA5}"/>
              </a:ext>
            </a:extLst>
          </p:cNvPr>
          <p:cNvSpPr>
            <a:spLocks noGrp="1"/>
          </p:cNvSpPr>
          <p:nvPr>
            <p:ph type="sldNum" idx="12"/>
          </p:nvPr>
        </p:nvSpPr>
        <p:spPr/>
        <p:txBody>
          <a:bodyPr/>
          <a:lstStyle/>
          <a:p>
            <a:fld id="{58768E1A-8455-4611-8763-3FA1B747F6B6}" type="slidenum">
              <a:rPr lang="en-US" smtClean="0"/>
              <a:pPr/>
              <a:t>9</a:t>
            </a:fld>
            <a:endParaRPr lang="en-US" dirty="0"/>
          </a:p>
        </p:txBody>
      </p:sp>
      <p:pic>
        <p:nvPicPr>
          <p:cNvPr id="14" name="Picture 13" descr="A map with a red circle&#10;&#10;Description automatically generated">
            <a:extLst>
              <a:ext uri="{FF2B5EF4-FFF2-40B4-BE49-F238E27FC236}">
                <a16:creationId xmlns:a16="http://schemas.microsoft.com/office/drawing/2014/main" id="{D5AF14C0-E615-4D53-4665-BA0B189176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9687" y="2318633"/>
            <a:ext cx="3120000" cy="2838559"/>
          </a:xfrm>
          <a:prstGeom prst="rect">
            <a:avLst/>
          </a:prstGeom>
        </p:spPr>
      </p:pic>
      <p:pic>
        <p:nvPicPr>
          <p:cNvPr id="15" name="Picture 14" descr="A map with a yellow circle&#10;&#10;Description automatically generated">
            <a:extLst>
              <a:ext uri="{FF2B5EF4-FFF2-40B4-BE49-F238E27FC236}">
                <a16:creationId xmlns:a16="http://schemas.microsoft.com/office/drawing/2014/main" id="{07C3103A-E89E-1BD5-D485-9DF2F6F58A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328" y="2318633"/>
            <a:ext cx="3120000" cy="2838559"/>
          </a:xfrm>
          <a:prstGeom prst="rect">
            <a:avLst/>
          </a:prstGeom>
        </p:spPr>
      </p:pic>
      <p:sp>
        <p:nvSpPr>
          <p:cNvPr id="16" name="TextBox 15">
            <a:extLst>
              <a:ext uri="{FF2B5EF4-FFF2-40B4-BE49-F238E27FC236}">
                <a16:creationId xmlns:a16="http://schemas.microsoft.com/office/drawing/2014/main" id="{BC4085B4-3C90-7FA1-67B0-8CFF302C9EE8}"/>
              </a:ext>
            </a:extLst>
          </p:cNvPr>
          <p:cNvSpPr txBox="1"/>
          <p:nvPr/>
        </p:nvSpPr>
        <p:spPr>
          <a:xfrm>
            <a:off x="3237848" y="1028733"/>
            <a:ext cx="3215824" cy="1323439"/>
          </a:xfrm>
          <a:prstGeom prst="rect">
            <a:avLst/>
          </a:prstGeom>
          <a:noFill/>
        </p:spPr>
        <p:txBody>
          <a:bodyPr wrap="square" lIns="48000" rIns="48000" rtlCol="0">
            <a:spAutoFit/>
          </a:bodyPr>
          <a:lstStyle>
            <a:defPPr>
              <a:defRPr lang="en-US"/>
            </a:defPPr>
            <a:lvl1pPr algn="ctr">
              <a:defRPr sz="1500" b="1">
                <a:solidFill>
                  <a:schemeClr val="tx2"/>
                </a:solidFill>
                <a:latin typeface="Arial" panose="020B0604020202020204" pitchFamily="34" charset="0"/>
                <a:cs typeface="Arial" panose="020B0604020202020204" pitchFamily="34" charset="0"/>
              </a:defRPr>
            </a:lvl1pPr>
          </a:lstStyle>
          <a:p>
            <a:pPr defTabSz="1219170">
              <a:buClrTx/>
              <a:defRPr/>
            </a:pPr>
            <a:r>
              <a:rPr lang="en-GB" sz="2000" dirty="0">
                <a:solidFill>
                  <a:srgbClr val="28689B"/>
                </a:solidFill>
              </a:rPr>
              <a:t>Tagus estuary: </a:t>
            </a:r>
            <a:r>
              <a:rPr lang="en-GB" sz="2000" b="0" dirty="0">
                <a:solidFill>
                  <a:srgbClr val="28689B"/>
                </a:solidFill>
              </a:rPr>
              <a:t>3D baroclinic model, coupled circulation-biogeochemistry – </a:t>
            </a:r>
            <a:r>
              <a:rPr lang="en-GB" sz="2000" dirty="0">
                <a:solidFill>
                  <a:srgbClr val="C00000"/>
                </a:solidFill>
              </a:rPr>
              <a:t>water quality</a:t>
            </a:r>
          </a:p>
        </p:txBody>
      </p:sp>
      <p:sp>
        <p:nvSpPr>
          <p:cNvPr id="17" name="TextBox 16">
            <a:extLst>
              <a:ext uri="{FF2B5EF4-FFF2-40B4-BE49-F238E27FC236}">
                <a16:creationId xmlns:a16="http://schemas.microsoft.com/office/drawing/2014/main" id="{9E04FBE5-6C70-662E-68CE-7752190D0ACD}"/>
              </a:ext>
            </a:extLst>
          </p:cNvPr>
          <p:cNvSpPr txBox="1"/>
          <p:nvPr/>
        </p:nvSpPr>
        <p:spPr>
          <a:xfrm>
            <a:off x="47328" y="1028733"/>
            <a:ext cx="3120000" cy="1323439"/>
          </a:xfrm>
          <a:prstGeom prst="rect">
            <a:avLst/>
          </a:prstGeom>
          <a:noFill/>
        </p:spPr>
        <p:txBody>
          <a:bodyPr wrap="square" lIns="48000" rIns="48000" rtlCol="0">
            <a:spAutoFit/>
          </a:bodyPr>
          <a:lstStyle/>
          <a:p>
            <a:pPr algn="ctr" defTabSz="1219170">
              <a:buClrTx/>
              <a:defRPr/>
            </a:pPr>
            <a:r>
              <a:rPr lang="en-GB" sz="2000" b="1" dirty="0">
                <a:solidFill>
                  <a:srgbClr val="28689B"/>
                </a:solidFill>
                <a:latin typeface="Arial" panose="020B0604020202020204" pitchFamily="34" charset="0"/>
                <a:cs typeface="Arial" panose="020B0604020202020204" pitchFamily="34" charset="0"/>
              </a:rPr>
              <a:t>Tagus estuary:</a:t>
            </a:r>
            <a:br>
              <a:rPr lang="en-GB" sz="2000" b="1" dirty="0">
                <a:solidFill>
                  <a:srgbClr val="28689B"/>
                </a:solidFill>
                <a:latin typeface="Arial" panose="020B0604020202020204" pitchFamily="34" charset="0"/>
                <a:cs typeface="Arial" panose="020B0604020202020204" pitchFamily="34" charset="0"/>
              </a:rPr>
            </a:br>
            <a:r>
              <a:rPr lang="en-GB" sz="2000" dirty="0">
                <a:solidFill>
                  <a:srgbClr val="28689B"/>
                </a:solidFill>
                <a:latin typeface="Arial" panose="020B0604020202020204" pitchFamily="34" charset="0"/>
                <a:cs typeface="Arial" panose="020B0604020202020204" pitchFamily="34" charset="0"/>
              </a:rPr>
              <a:t>2D barotropic model, waves-currents interaction - </a:t>
            </a:r>
            <a:r>
              <a:rPr lang="en-GB" sz="2000" b="1" dirty="0">
                <a:solidFill>
                  <a:srgbClr val="C00000"/>
                </a:solidFill>
                <a:latin typeface="Arial" panose="020B0604020202020204" pitchFamily="34" charset="0"/>
                <a:cs typeface="Arial" panose="020B0604020202020204" pitchFamily="34" charset="0"/>
              </a:rPr>
              <a:t>inundation</a:t>
            </a:r>
          </a:p>
        </p:txBody>
      </p:sp>
      <p:sp>
        <p:nvSpPr>
          <p:cNvPr id="24" name="Rectangle 23">
            <a:extLst>
              <a:ext uri="{FF2B5EF4-FFF2-40B4-BE49-F238E27FC236}">
                <a16:creationId xmlns:a16="http://schemas.microsoft.com/office/drawing/2014/main" id="{6AFFD0C7-E1AE-715F-165B-8421F3B7D61A}"/>
              </a:ext>
            </a:extLst>
          </p:cNvPr>
          <p:cNvSpPr/>
          <p:nvPr/>
        </p:nvSpPr>
        <p:spPr>
          <a:xfrm>
            <a:off x="0" y="5637245"/>
            <a:ext cx="12192000" cy="1220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867"/>
          </a:p>
        </p:txBody>
      </p:sp>
      <p:sp>
        <p:nvSpPr>
          <p:cNvPr id="18" name="Rectangle 17">
            <a:extLst>
              <a:ext uri="{FF2B5EF4-FFF2-40B4-BE49-F238E27FC236}">
                <a16:creationId xmlns:a16="http://schemas.microsoft.com/office/drawing/2014/main" id="{3C6D1991-2DAE-B279-99E3-83B53A9828BE}"/>
              </a:ext>
            </a:extLst>
          </p:cNvPr>
          <p:cNvSpPr/>
          <p:nvPr/>
        </p:nvSpPr>
        <p:spPr>
          <a:xfrm>
            <a:off x="47328" y="5205341"/>
            <a:ext cx="3119907" cy="1296000"/>
          </a:xfrm>
          <a:prstGeom prst="rect">
            <a:avLst/>
          </a:prstGeom>
          <a:solidFill>
            <a:srgbClr val="28689B"/>
          </a:solidFill>
          <a:ln w="12700" cap="flat" cmpd="sng" algn="ctr">
            <a:noFill/>
            <a:prstDash val="solid"/>
            <a:miter lim="800000"/>
          </a:ln>
          <a:effectLst/>
        </p:spPr>
        <p:txBody>
          <a:bodyPr lIns="48000" rIns="48000" rtlCol="0" anchor="ctr" anchorCtr="0"/>
          <a:lstStyle/>
          <a:p>
            <a:r>
              <a:rPr lang="pt-PT" sz="1600" dirty="0" err="1">
                <a:solidFill>
                  <a:prstClr val="white"/>
                </a:solidFill>
                <a:latin typeface="Arial" panose="020B0604020202020204" pitchFamily="34" charset="0"/>
                <a:cs typeface="Arial" panose="020B0604020202020204" pitchFamily="34" charset="0"/>
              </a:rPr>
              <a:t>Water</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levels</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Velocity</a:t>
            </a:r>
            <a:r>
              <a:rPr lang="pt-PT" sz="1600" dirty="0">
                <a:solidFill>
                  <a:prstClr val="white"/>
                </a:solidFill>
                <a:latin typeface="Arial" panose="020B0604020202020204" pitchFamily="34" charset="0"/>
                <a:cs typeface="Arial" panose="020B0604020202020204" pitchFamily="34" charset="0"/>
              </a:rPr>
              <a:t>, </a:t>
            </a:r>
            <a:br>
              <a:rPr lang="pt-PT" sz="1600" dirty="0">
                <a:solidFill>
                  <a:prstClr val="white"/>
                </a:solidFill>
                <a:latin typeface="Arial" panose="020B0604020202020204" pitchFamily="34" charset="0"/>
                <a:cs typeface="Arial" panose="020B0604020202020204" pitchFamily="34" charset="0"/>
              </a:rPr>
            </a:br>
            <a:r>
              <a:rPr lang="pt-PT" sz="1600" dirty="0" err="1">
                <a:solidFill>
                  <a:prstClr val="white"/>
                </a:solidFill>
                <a:latin typeface="Arial" panose="020B0604020202020204" pitchFamily="34" charset="0"/>
                <a:cs typeface="Arial" panose="020B0604020202020204" pitchFamily="34" charset="0"/>
              </a:rPr>
              <a:t>Waves</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Significant</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wave</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height</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Mean</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period</a:t>
            </a:r>
            <a:r>
              <a:rPr lang="pt-PT" sz="1600" dirty="0">
                <a:solidFill>
                  <a:prstClr val="white"/>
                </a:solidFill>
                <a:latin typeface="Arial" panose="020B0604020202020204" pitchFamily="34" charset="0"/>
                <a:cs typeface="Arial" panose="020B0604020202020204" pitchFamily="34" charset="0"/>
              </a:rPr>
              <a:t>, </a:t>
            </a:r>
            <a:r>
              <a:rPr lang="pt-PT" sz="1600" err="1">
                <a:solidFill>
                  <a:prstClr val="white"/>
                </a:solidFill>
                <a:latin typeface="Arial" panose="020B0604020202020204" pitchFamily="34" charset="0"/>
                <a:cs typeface="Arial" panose="020B0604020202020204" pitchFamily="34" charset="0"/>
              </a:rPr>
              <a:t>Direction</a:t>
            </a:r>
            <a:r>
              <a:rPr lang="pt-PT" sz="1600">
                <a:solidFill>
                  <a:prstClr val="white"/>
                </a:solidFill>
                <a:latin typeface="Arial" panose="020B0604020202020204" pitchFamily="34" charset="0"/>
                <a:cs typeface="Arial" panose="020B0604020202020204" pitchFamily="34" charset="0"/>
              </a:rPr>
              <a:t>)</a:t>
            </a:r>
            <a:endParaRPr lang="en-GB" sz="1600" dirty="0">
              <a:solidFill>
                <a:prstClr val="white"/>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E77969D-09DC-C16E-F0E1-B66EC45DA261}"/>
              </a:ext>
            </a:extLst>
          </p:cNvPr>
          <p:cNvSpPr/>
          <p:nvPr/>
        </p:nvSpPr>
        <p:spPr>
          <a:xfrm>
            <a:off x="3271100" y="5205341"/>
            <a:ext cx="3120000" cy="1296000"/>
          </a:xfrm>
          <a:prstGeom prst="rect">
            <a:avLst/>
          </a:prstGeom>
          <a:solidFill>
            <a:srgbClr val="28689B"/>
          </a:solidFill>
          <a:ln w="12700" cap="flat" cmpd="sng" algn="ctr">
            <a:noFill/>
            <a:prstDash val="solid"/>
            <a:miter lim="800000"/>
          </a:ln>
          <a:effectLst/>
        </p:spPr>
        <p:txBody>
          <a:bodyPr lIns="48000" rIns="48000" rtlCol="0" anchor="ctr" anchorCtr="0"/>
          <a:lstStyle/>
          <a:p>
            <a:pPr defTabSz="1219170">
              <a:buClrTx/>
              <a:defRPr/>
            </a:pPr>
            <a:r>
              <a:rPr lang="pt-PT" sz="1600" dirty="0" err="1">
                <a:solidFill>
                  <a:prstClr val="white"/>
                </a:solidFill>
                <a:latin typeface="Arial" panose="020B0604020202020204" pitchFamily="34" charset="0"/>
                <a:ea typeface="+mn-ea"/>
                <a:cs typeface="Arial" panose="020B0604020202020204" pitchFamily="34" charset="0"/>
              </a:rPr>
              <a:t>Water</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levels</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Velocity</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Salinity</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Temperature</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Ammonium</a:t>
            </a:r>
            <a:r>
              <a:rPr lang="pt-PT" sz="1600" dirty="0">
                <a:solidFill>
                  <a:prstClr val="white"/>
                </a:solidFill>
                <a:latin typeface="Arial" panose="020B0604020202020204" pitchFamily="34" charset="0"/>
                <a:ea typeface="+mn-ea"/>
                <a:cs typeface="Arial" panose="020B0604020202020204" pitchFamily="34" charset="0"/>
              </a:rPr>
              <a:t>, Nitrate, </a:t>
            </a:r>
            <a:r>
              <a:rPr lang="pt-PT" sz="1600" dirty="0" err="1">
                <a:solidFill>
                  <a:prstClr val="white"/>
                </a:solidFill>
                <a:latin typeface="Arial" panose="020B0604020202020204" pitchFamily="34" charset="0"/>
                <a:ea typeface="+mn-ea"/>
                <a:cs typeface="Arial" panose="020B0604020202020204" pitchFamily="34" charset="0"/>
              </a:rPr>
              <a:t>Phosphate</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Silicate</a:t>
            </a:r>
            <a:r>
              <a:rPr lang="pt-PT" sz="1600" dirty="0">
                <a:solidFill>
                  <a:prstClr val="white"/>
                </a:solidFill>
                <a:latin typeface="Arial" panose="020B0604020202020204" pitchFamily="34" charset="0"/>
                <a:ea typeface="+mn-ea"/>
                <a:cs typeface="Arial" panose="020B0604020202020204" pitchFamily="34" charset="0"/>
              </a:rPr>
              <a:t>,</a:t>
            </a:r>
            <a:br>
              <a:rPr lang="pt-PT" sz="1600" dirty="0">
                <a:solidFill>
                  <a:prstClr val="white"/>
                </a:solidFill>
                <a:latin typeface="Arial" panose="020B0604020202020204" pitchFamily="34" charset="0"/>
                <a:ea typeface="+mn-ea"/>
                <a:cs typeface="Arial" panose="020B0604020202020204" pitchFamily="34" charset="0"/>
              </a:rPr>
            </a:br>
            <a:r>
              <a:rPr lang="pt-PT" sz="1600" dirty="0" err="1">
                <a:solidFill>
                  <a:prstClr val="white"/>
                </a:solidFill>
                <a:latin typeface="Arial" panose="020B0604020202020204" pitchFamily="34" charset="0"/>
                <a:ea typeface="+mn-ea"/>
                <a:cs typeface="Arial" panose="020B0604020202020204" pitchFamily="34" charset="0"/>
              </a:rPr>
              <a:t>Dissolved</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oxygen</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Chlorophyll-a</a:t>
            </a:r>
            <a:endParaRPr lang="pt-PT" sz="1600" dirty="0">
              <a:solidFill>
                <a:prstClr val="white"/>
              </a:solidFill>
              <a:latin typeface="Arial" panose="020B0604020202020204" pitchFamily="34" charset="0"/>
              <a:ea typeface="+mn-ea"/>
              <a:cs typeface="Arial" panose="020B0604020202020204" pitchFamily="34" charset="0"/>
            </a:endParaRPr>
          </a:p>
        </p:txBody>
      </p:sp>
      <p:pic>
        <p:nvPicPr>
          <p:cNvPr id="20" name="Picture 4" descr="Rede Portuguesa de Monitorização Costeira integrada no Programa da Década  da Ciência dos Oceanos da ONU | MARE">
            <a:extLst>
              <a:ext uri="{FF2B5EF4-FFF2-40B4-BE49-F238E27FC236}">
                <a16:creationId xmlns:a16="http://schemas.microsoft.com/office/drawing/2014/main" id="{EE50EFAA-F5CC-7A2A-B8FF-C94E7FCA61C1}"/>
              </a:ext>
            </a:extLst>
          </p:cNvPr>
          <p:cNvPicPr>
            <a:picLocks noChangeArrowheads="1"/>
          </p:cNvPicPr>
          <p:nvPr/>
        </p:nvPicPr>
        <p:blipFill rotWithShape="1">
          <a:blip r:embed="rId5">
            <a:extLst>
              <a:ext uri="{28A0092B-C50C-407E-A947-70E740481C1C}">
                <a14:useLocalDpi xmlns:a14="http://schemas.microsoft.com/office/drawing/2010/main" val="0"/>
              </a:ext>
            </a:extLst>
          </a:blip>
          <a:srcRect l="21557" r="17948"/>
          <a:stretch/>
        </p:blipFill>
        <p:spPr bwMode="auto">
          <a:xfrm>
            <a:off x="9744405" y="2468893"/>
            <a:ext cx="2400000" cy="2496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EC220A8-8067-462E-F640-669BD5AC7EE9}"/>
              </a:ext>
            </a:extLst>
          </p:cNvPr>
          <p:cNvSpPr/>
          <p:nvPr/>
        </p:nvSpPr>
        <p:spPr>
          <a:xfrm>
            <a:off x="9744405" y="5205341"/>
            <a:ext cx="2400000" cy="1296000"/>
          </a:xfrm>
          <a:prstGeom prst="rect">
            <a:avLst/>
          </a:prstGeom>
          <a:solidFill>
            <a:srgbClr val="28689B"/>
          </a:solidFill>
          <a:ln w="12700" cap="flat" cmpd="sng" algn="ctr">
            <a:noFill/>
            <a:prstDash val="solid"/>
            <a:miter lim="800000"/>
          </a:ln>
          <a:effectLst/>
        </p:spPr>
        <p:txBody>
          <a:bodyPr lIns="48000" rIns="48000" rtlCol="0" anchor="ctr" anchorCtr="0"/>
          <a:lstStyle/>
          <a:p>
            <a:r>
              <a:rPr lang="pt-PT" sz="1600" dirty="0" err="1">
                <a:solidFill>
                  <a:prstClr val="white"/>
                </a:solidFill>
                <a:latin typeface="Arial" panose="020B0604020202020204" pitchFamily="34" charset="0"/>
                <a:cs typeface="Arial" panose="020B0604020202020204" pitchFamily="34" charset="0"/>
              </a:rPr>
              <a:t>Salinity</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Temperature</a:t>
            </a:r>
            <a:r>
              <a:rPr lang="pt-PT" sz="1600" dirty="0">
                <a:solidFill>
                  <a:prstClr val="white"/>
                </a:solidFill>
                <a:latin typeface="Arial" panose="020B0604020202020204" pitchFamily="34" charset="0"/>
                <a:cs typeface="Arial" panose="020B0604020202020204" pitchFamily="34" charset="0"/>
              </a:rPr>
              <a:t>, </a:t>
            </a:r>
            <a:br>
              <a:rPr lang="pt-PT" sz="1600" dirty="0">
                <a:solidFill>
                  <a:prstClr val="white"/>
                </a:solidFill>
                <a:latin typeface="Arial" panose="020B0604020202020204" pitchFamily="34" charset="0"/>
                <a:cs typeface="Arial" panose="020B0604020202020204" pitchFamily="34" charset="0"/>
              </a:rPr>
            </a:br>
            <a:r>
              <a:rPr lang="pt-PT" sz="1600" dirty="0">
                <a:solidFill>
                  <a:prstClr val="white"/>
                </a:solidFill>
                <a:latin typeface="Arial" panose="020B0604020202020204" pitchFamily="34" charset="0"/>
                <a:cs typeface="Arial" panose="020B0604020202020204" pitchFamily="34" charset="0"/>
              </a:rPr>
              <a:t>pH, </a:t>
            </a:r>
            <a:r>
              <a:rPr lang="pt-PT" sz="1600" dirty="0" err="1">
                <a:solidFill>
                  <a:prstClr val="white"/>
                </a:solidFill>
                <a:latin typeface="Arial" panose="020B0604020202020204" pitchFamily="34" charset="0"/>
                <a:cs typeface="Arial" panose="020B0604020202020204" pitchFamily="34" charset="0"/>
              </a:rPr>
              <a:t>Dissolved</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oxygen</a:t>
            </a:r>
            <a:r>
              <a:rPr lang="pt-PT" sz="1600" dirty="0">
                <a:solidFill>
                  <a:prstClr val="white"/>
                </a:solidFill>
                <a:latin typeface="Arial" panose="020B0604020202020204" pitchFamily="34" charset="0"/>
                <a:cs typeface="Arial" panose="020B0604020202020204" pitchFamily="34" charset="0"/>
              </a:rPr>
              <a:t>, </a:t>
            </a:r>
            <a:br>
              <a:rPr lang="pt-PT" sz="1600" dirty="0">
                <a:solidFill>
                  <a:prstClr val="white"/>
                </a:solidFill>
                <a:latin typeface="Arial" panose="020B0604020202020204" pitchFamily="34" charset="0"/>
                <a:cs typeface="Arial" panose="020B0604020202020204" pitchFamily="34" charset="0"/>
              </a:rPr>
            </a:br>
            <a:r>
              <a:rPr lang="pt-PT" sz="1600" dirty="0" err="1">
                <a:solidFill>
                  <a:prstClr val="white"/>
                </a:solidFill>
                <a:latin typeface="Arial" panose="020B0604020202020204" pitchFamily="34" charset="0"/>
                <a:cs typeface="Arial" panose="020B0604020202020204" pitchFamily="34" charset="0"/>
              </a:rPr>
              <a:t>Chlorophyll-a</a:t>
            </a:r>
            <a:r>
              <a:rPr lang="pt-PT" sz="1600" dirty="0">
                <a:solidFill>
                  <a:prstClr val="white"/>
                </a:solidFill>
                <a:latin typeface="Arial" panose="020B0604020202020204" pitchFamily="34" charset="0"/>
                <a:cs typeface="Arial" panose="020B0604020202020204" pitchFamily="34" charset="0"/>
              </a:rPr>
              <a:t>, </a:t>
            </a:r>
            <a:r>
              <a:rPr lang="pt-PT" sz="1600" dirty="0" err="1">
                <a:solidFill>
                  <a:prstClr val="white"/>
                </a:solidFill>
                <a:latin typeface="Arial" panose="020B0604020202020204" pitchFamily="34" charset="0"/>
                <a:cs typeface="Arial" panose="020B0604020202020204" pitchFamily="34" charset="0"/>
              </a:rPr>
              <a:t>Turbidity</a:t>
            </a:r>
            <a:endParaRPr lang="pt-PT" sz="1600" dirty="0">
              <a:solidFill>
                <a:prstClr val="whit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B20C482-F32B-15E3-14D5-4B0E733F50B5}"/>
              </a:ext>
            </a:extLst>
          </p:cNvPr>
          <p:cNvSpPr txBox="1"/>
          <p:nvPr/>
        </p:nvSpPr>
        <p:spPr>
          <a:xfrm>
            <a:off x="9644712" y="1028734"/>
            <a:ext cx="2361885" cy="1015663"/>
          </a:xfrm>
          <a:prstGeom prst="rect">
            <a:avLst/>
          </a:prstGeom>
          <a:solidFill>
            <a:sysClr val="window" lastClr="FFFFFF"/>
          </a:solidFill>
        </p:spPr>
        <p:txBody>
          <a:bodyPr wrap="square" lIns="48000" rIns="48000" rtlCol="0">
            <a:spAutoFit/>
          </a:bodyPr>
          <a:lstStyle>
            <a:defPPr>
              <a:defRPr lang="en-US"/>
            </a:defPPr>
            <a:lvl1pPr algn="ctr">
              <a:defRPr sz="1500" b="1">
                <a:solidFill>
                  <a:schemeClr val="tx2"/>
                </a:solidFill>
                <a:latin typeface="Arial" panose="020B0604020202020204" pitchFamily="34" charset="0"/>
                <a:cs typeface="Arial" panose="020B0604020202020204" pitchFamily="34" charset="0"/>
              </a:defRPr>
            </a:lvl1pPr>
          </a:lstStyle>
          <a:p>
            <a:pPr defTabSz="1219170">
              <a:buClrTx/>
              <a:defRPr/>
            </a:pPr>
            <a:r>
              <a:rPr lang="en-GB" sz="2000" dirty="0">
                <a:solidFill>
                  <a:srgbClr val="28689B"/>
                </a:solidFill>
              </a:rPr>
              <a:t>NRT in-situ monitoring network</a:t>
            </a:r>
          </a:p>
        </p:txBody>
      </p:sp>
      <p:sp>
        <p:nvSpPr>
          <p:cNvPr id="7" name="TextBox 6">
            <a:extLst>
              <a:ext uri="{FF2B5EF4-FFF2-40B4-BE49-F238E27FC236}">
                <a16:creationId xmlns:a16="http://schemas.microsoft.com/office/drawing/2014/main" id="{7F902721-3BFB-2A5B-CA29-1872F4E88519}"/>
              </a:ext>
            </a:extLst>
          </p:cNvPr>
          <p:cNvSpPr txBox="1"/>
          <p:nvPr/>
        </p:nvSpPr>
        <p:spPr>
          <a:xfrm>
            <a:off x="6542801" y="1028734"/>
            <a:ext cx="3120000" cy="1015663"/>
          </a:xfrm>
          <a:prstGeom prst="rect">
            <a:avLst/>
          </a:prstGeom>
          <a:noFill/>
        </p:spPr>
        <p:txBody>
          <a:bodyPr wrap="square" lIns="48000" rIns="48000" rtlCol="0">
            <a:spAutoFit/>
          </a:bodyPr>
          <a:lstStyle/>
          <a:p>
            <a:pPr algn="ctr" defTabSz="1219170">
              <a:buClrTx/>
              <a:defRPr/>
            </a:pPr>
            <a:r>
              <a:rPr lang="en-GB" sz="2000" b="1" dirty="0">
                <a:solidFill>
                  <a:srgbClr val="28689B"/>
                </a:solidFill>
                <a:latin typeface="Arial" panose="020B0604020202020204" pitchFamily="34" charset="0"/>
                <a:cs typeface="Arial" panose="020B0604020202020204" pitchFamily="34" charset="0"/>
              </a:rPr>
              <a:t>Remote sensing:</a:t>
            </a:r>
            <a:br>
              <a:rPr lang="en-GB" sz="2000" b="1" dirty="0">
                <a:solidFill>
                  <a:srgbClr val="28689B"/>
                </a:solidFill>
                <a:latin typeface="Arial" panose="020B0604020202020204" pitchFamily="34" charset="0"/>
                <a:cs typeface="Arial" panose="020B0604020202020204" pitchFamily="34" charset="0"/>
              </a:rPr>
            </a:br>
            <a:r>
              <a:rPr lang="en-GB" sz="2000" dirty="0">
                <a:solidFill>
                  <a:srgbClr val="28689B"/>
                </a:solidFill>
                <a:latin typeface="Arial" panose="020B0604020202020204" pitchFamily="34" charset="0"/>
                <a:cs typeface="Arial" panose="020B0604020202020204" pitchFamily="34" charset="0"/>
              </a:rPr>
              <a:t>Copernicus Marine Service</a:t>
            </a:r>
          </a:p>
        </p:txBody>
      </p:sp>
      <p:sp>
        <p:nvSpPr>
          <p:cNvPr id="8" name="Rectangle 7">
            <a:extLst>
              <a:ext uri="{FF2B5EF4-FFF2-40B4-BE49-F238E27FC236}">
                <a16:creationId xmlns:a16="http://schemas.microsoft.com/office/drawing/2014/main" id="{3023C179-5D3C-A5E0-9F57-B7469B2E4A82}"/>
              </a:ext>
            </a:extLst>
          </p:cNvPr>
          <p:cNvSpPr/>
          <p:nvPr/>
        </p:nvSpPr>
        <p:spPr>
          <a:xfrm>
            <a:off x="6512045" y="5205341"/>
            <a:ext cx="3120000" cy="1296000"/>
          </a:xfrm>
          <a:prstGeom prst="rect">
            <a:avLst/>
          </a:prstGeom>
          <a:solidFill>
            <a:srgbClr val="28689B"/>
          </a:solidFill>
          <a:ln w="12700" cap="flat" cmpd="sng" algn="ctr">
            <a:noFill/>
            <a:prstDash val="solid"/>
            <a:miter lim="800000"/>
          </a:ln>
          <a:effectLst/>
        </p:spPr>
        <p:txBody>
          <a:bodyPr lIns="48000" rIns="48000" rtlCol="0" anchor="ctr" anchorCtr="0"/>
          <a:lstStyle/>
          <a:p>
            <a:pPr defTabSz="1219170">
              <a:buClrTx/>
              <a:defRPr/>
            </a:pPr>
            <a:r>
              <a:rPr lang="pt-PT" sz="1600" dirty="0" err="1">
                <a:solidFill>
                  <a:prstClr val="white"/>
                </a:solidFill>
                <a:latin typeface="Arial" panose="020B0604020202020204" pitchFamily="34" charset="0"/>
                <a:ea typeface="+mn-ea"/>
                <a:cs typeface="Arial" panose="020B0604020202020204" pitchFamily="34" charset="0"/>
              </a:rPr>
              <a:t>Water</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temperature</a:t>
            </a:r>
            <a:r>
              <a:rPr lang="pt-PT" sz="1600" dirty="0">
                <a:solidFill>
                  <a:prstClr val="white"/>
                </a:solidFill>
                <a:latin typeface="Arial" panose="020B0604020202020204" pitchFamily="34" charset="0"/>
                <a:ea typeface="+mn-ea"/>
                <a:cs typeface="Arial" panose="020B0604020202020204" pitchFamily="34" charset="0"/>
              </a:rPr>
              <a:t>, </a:t>
            </a:r>
            <a:r>
              <a:rPr lang="pt-PT" sz="1600" dirty="0" err="1">
                <a:solidFill>
                  <a:prstClr val="white"/>
                </a:solidFill>
                <a:latin typeface="Arial" panose="020B0604020202020204" pitchFamily="34" charset="0"/>
                <a:ea typeface="+mn-ea"/>
                <a:cs typeface="Arial" panose="020B0604020202020204" pitchFamily="34" charset="0"/>
              </a:rPr>
              <a:t>Chlorophyll-a</a:t>
            </a:r>
            <a:endParaRPr lang="pt-PT" sz="1600" dirty="0">
              <a:solidFill>
                <a:prstClr val="white"/>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C7852F0-32E9-1ABF-4DB1-074CA2F79AB7}"/>
              </a:ext>
            </a:extLst>
          </p:cNvPr>
          <p:cNvPicPr>
            <a:picLocks noChangeAspect="1"/>
          </p:cNvPicPr>
          <p:nvPr/>
        </p:nvPicPr>
        <p:blipFill>
          <a:blip r:embed="rId6"/>
          <a:srcRect l="24025" t="15001" r="3340"/>
          <a:stretch/>
        </p:blipFill>
        <p:spPr>
          <a:xfrm>
            <a:off x="6495511" y="2318633"/>
            <a:ext cx="3003622" cy="2838559"/>
          </a:xfrm>
          <a:prstGeom prst="rect">
            <a:avLst/>
          </a:prstGeom>
        </p:spPr>
      </p:pic>
      <p:pic>
        <p:nvPicPr>
          <p:cNvPr id="11" name="Picture 10">
            <a:extLst>
              <a:ext uri="{FF2B5EF4-FFF2-40B4-BE49-F238E27FC236}">
                <a16:creationId xmlns:a16="http://schemas.microsoft.com/office/drawing/2014/main" id="{E37EB795-0454-4675-4B23-8F92D0A8F540}"/>
              </a:ext>
            </a:extLst>
          </p:cNvPr>
          <p:cNvPicPr>
            <a:picLocks noChangeAspect="1"/>
          </p:cNvPicPr>
          <p:nvPr/>
        </p:nvPicPr>
        <p:blipFill>
          <a:blip r:embed="rId7"/>
          <a:stretch>
            <a:fillRect/>
          </a:stretch>
        </p:blipFill>
        <p:spPr>
          <a:xfrm>
            <a:off x="11139342" y="73322"/>
            <a:ext cx="941699" cy="955412"/>
          </a:xfrm>
          <a:prstGeom prst="rect">
            <a:avLst/>
          </a:prstGeom>
        </p:spPr>
      </p:pic>
    </p:spTree>
    <p:extLst>
      <p:ext uri="{BB962C8B-B14F-4D97-AF65-F5344CB8AC3E}">
        <p14:creationId xmlns:p14="http://schemas.microsoft.com/office/powerpoint/2010/main" val="3138554757"/>
      </p:ext>
    </p:extLst>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9070</TotalTime>
  <Words>874</Words>
  <Application>Microsoft Office PowerPoint</Application>
  <PresentationFormat>Widescreen</PresentationFormat>
  <Paragraphs>141</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Source Sans Pro</vt:lpstr>
      <vt:lpstr>Arial Narrow</vt:lpstr>
      <vt:lpstr>Noto Sans</vt:lpstr>
      <vt:lpstr>Wingdings</vt:lpstr>
      <vt:lpstr>Tema do Office</vt:lpstr>
      <vt:lpstr>CONNECT: Tagus river-to-ocean collaboratory for thematic digital twins and collaborative management  Marta Rodrigues, Anabela Oliveira, Gonçalo de Jesus, André Fortunato, Ricardo Martins, Zahra Mardani, Elsa Alves  </vt:lpstr>
      <vt:lpstr>Goals CONNECT</vt:lpstr>
      <vt:lpstr>PowerPoint Presentation</vt:lpstr>
      <vt:lpstr>DT Co-design with users</vt:lpstr>
      <vt:lpstr>CONNECT DT building blocks</vt:lpstr>
      <vt:lpstr>CONNECT Digital Twin architecture</vt:lpstr>
      <vt:lpstr>Building the model cascade in the DT</vt:lpstr>
      <vt:lpstr>OPENCoastS: build the operational deployments </vt:lpstr>
      <vt:lpstr>CONNECT DT Products designed for specific themes</vt:lpstr>
      <vt:lpstr>PowerPoint Presentation</vt:lpstr>
      <vt:lpstr>CONNECT webGIS portal: user-tailored services</vt:lpstr>
      <vt:lpstr>CONNECT webGIS collaboratory: behind the scenes</vt:lpstr>
      <vt:lpstr>Future developments in DT </vt:lpstr>
      <vt:lpstr>WOLLF – Key expected outcomes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DEPENDABLE DATA-BASED COASTAL OBSERVATORIES AS SUPPORTING TOOLS FOR WATER QUALITY MANAGEMENT IN ESTUARIES</dc:title>
  <dc:creator>ritam</dc:creator>
  <cp:lastModifiedBy>Anabela Oliveira</cp:lastModifiedBy>
  <cp:revision>194</cp:revision>
  <cp:lastPrinted>2023-11-23T10:02:30Z</cp:lastPrinted>
  <dcterms:created xsi:type="dcterms:W3CDTF">2017-11-10T12:01:13Z</dcterms:created>
  <dcterms:modified xsi:type="dcterms:W3CDTF">2024-09-26T15:49:00Z</dcterms:modified>
</cp:coreProperties>
</file>