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311" r:id="rId5"/>
    <p:sldId id="385" r:id="rId6"/>
    <p:sldId id="381" r:id="rId7"/>
    <p:sldId id="390" r:id="rId8"/>
    <p:sldId id="391"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A2"/>
    <a:srgbClr val="8C34F8"/>
    <a:srgbClr val="034EA3"/>
    <a:srgbClr val="00FF7B"/>
    <a:srgbClr val="0C0C4B"/>
    <a:srgbClr val="5A1EA2"/>
    <a:srgbClr val="44117C"/>
    <a:srgbClr val="671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135B64-C76D-389F-F7A2-AE9F567A9569}" v="3" dt="2024-05-20T02:10:52.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p:restoredTop sz="94663"/>
  </p:normalViewPr>
  <p:slideViewPr>
    <p:cSldViewPr snapToGrid="0">
      <p:cViewPr varScale="1">
        <p:scale>
          <a:sx n="77" d="100"/>
          <a:sy n="77" d="100"/>
        </p:scale>
        <p:origin x="200" y="10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0AB0F-4271-CE4C-B5AF-F9104ADFF1DF}" type="datetimeFigureOut">
              <a:rPr lang="it-IT" smtClean="0"/>
              <a:t>02/10/24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22305-C0C1-ED43-990A-92495B912CBF}" type="slidenum">
              <a:rPr lang="it-IT" smtClean="0"/>
              <a:t>‹#›</a:t>
            </a:fld>
            <a:endParaRPr lang="it-IT"/>
          </a:p>
        </p:txBody>
      </p:sp>
    </p:spTree>
    <p:extLst>
      <p:ext uri="{BB962C8B-B14F-4D97-AF65-F5344CB8AC3E}">
        <p14:creationId xmlns:p14="http://schemas.microsoft.com/office/powerpoint/2010/main" val="396643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sz="1800" b="0" i="0" u="none" strike="noStrike">
                <a:solidFill>
                  <a:srgbClr val="000000"/>
                </a:solidFill>
                <a:latin typeface="IBM Plex Sans"/>
                <a:ea typeface="IBM Plex Sans"/>
                <a:cs typeface="IBM Plex Sans"/>
                <a:sym typeface="IBM Plex Sans"/>
              </a:rPr>
              <a:t>In order to successfully extend the EOSC knowledge ecosystem beyond the core research community, EOSC must demonstrate value and impact that is relevant and meaningful to the diverse groups belonging to broader public sectors. To deliver this value, EOSC must better understand the wants, needs and requirements of this specific user segment. On the other hand, there is also the need to understand what value the public sector user base brings to the table for EOSC in order to understand the impact. To bridge this gap, DECIDO (eviDEnce and Cloud for more InformeD and effective pOlicies) consortium brings together innovative public administrations, leading European ICT service providers and research institutions. And as part of this action, task 6.3 of DECIDO, </a:t>
            </a:r>
            <a:r>
              <a:rPr lang="en-GB" sz="1800" b="0" i="1" u="none" strike="noStrike">
                <a:solidFill>
                  <a:srgbClr val="000000"/>
                </a:solidFill>
                <a:latin typeface="IBM Plex Sans"/>
                <a:ea typeface="IBM Plex Sans"/>
                <a:cs typeface="IBM Plex Sans"/>
                <a:sym typeface="IBM Plex Sans"/>
              </a:rPr>
              <a:t>Big Data and European Cloud Infrastructure Governance case studies and viability strategies</a:t>
            </a:r>
            <a:r>
              <a:rPr lang="en-GB" sz="1800" b="0" i="0" u="none" strike="noStrike">
                <a:solidFill>
                  <a:srgbClr val="000000"/>
                </a:solidFill>
                <a:latin typeface="IBM Plex Sans"/>
                <a:ea typeface="IBM Plex Sans"/>
                <a:cs typeface="IBM Plex Sans"/>
                <a:sym typeface="IBM Plex Sans"/>
              </a:rPr>
              <a:t>, will establish a EOSC Competence Centre for Public Authorities.  </a:t>
            </a:r>
            <a:endParaRPr b="0"/>
          </a:p>
          <a:p>
            <a:pPr marL="0" lvl="0" indent="0" algn="just" rtl="0">
              <a:spcBef>
                <a:spcPts val="900"/>
              </a:spcBef>
              <a:spcAft>
                <a:spcPts val="0"/>
              </a:spcAft>
              <a:buNone/>
            </a:pPr>
            <a:r>
              <a:rPr lang="en-GB" sz="1800" b="0" i="0" u="none" strike="noStrike">
                <a:solidFill>
                  <a:srgbClr val="000000"/>
                </a:solidFill>
                <a:latin typeface="IBM Plex Sans"/>
                <a:ea typeface="IBM Plex Sans"/>
                <a:cs typeface="IBM Plex Sans"/>
                <a:sym typeface="IBM Plex Sans"/>
              </a:rPr>
              <a:t>Through the EOSC Competence Centre, the project aims to establish a bilateral collaboration between the project pilot operators and their teams of experts and the EOSC supply side. This collaboration focuses on (1) creating a channel for the exchange of support and technical expertise, and on (2) service exploitation and outreach. The Competence Centre will be open to the participation of providers that will be identified during the project lifetime as relevant according to the needs of the pilots. The membership of the Competence Centre will also be extended to cover public authorities and policy makers piloting in other cluster projects - Policy Cloud, DUET, IntelComp and AI4PublicPolicy. The following table delineates the key value the Competence Centre brings to all its stakeholders. </a:t>
            </a:r>
            <a:endParaRPr b="0"/>
          </a:p>
          <a:p>
            <a:pPr marL="0" lvl="0" indent="0" algn="l" rtl="0">
              <a:spcBef>
                <a:spcPts val="900"/>
              </a:spcBef>
              <a:spcAft>
                <a:spcPts val="0"/>
              </a:spcAft>
              <a:buNone/>
            </a:pPr>
            <a:br>
              <a:rPr lang="en-GB"/>
            </a:br>
            <a:endParaRPr/>
          </a:p>
        </p:txBody>
      </p:sp>
      <p:sp>
        <p:nvSpPr>
          <p:cNvPr id="296" name="Google Shape;29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9F5CAB28-A98F-FB48-8427-25F50262CE4F}"/>
              </a:ext>
            </a:extLst>
          </p:cNvPr>
          <p:cNvSpPr/>
          <p:nvPr userDrawn="1"/>
        </p:nvSpPr>
        <p:spPr>
          <a:xfrm>
            <a:off x="9939" y="5635487"/>
            <a:ext cx="12182061" cy="1249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descr="Interfaz de usuario gráfica, Sitio web&#10;&#10;Descripción generada automáticamente">
            <a:extLst>
              <a:ext uri="{FF2B5EF4-FFF2-40B4-BE49-F238E27FC236}">
                <a16:creationId xmlns:a16="http://schemas.microsoft.com/office/drawing/2014/main" id="{07147285-8E42-86E7-4779-AFE0CABDD941}"/>
              </a:ext>
            </a:extLst>
          </p:cNvPr>
          <p:cNvPicPr>
            <a:picLocks noChangeAspect="1"/>
          </p:cNvPicPr>
          <p:nvPr userDrawn="1"/>
        </p:nvPicPr>
        <p:blipFill>
          <a:blip r:embed="rId2"/>
          <a:stretch>
            <a:fillRect/>
          </a:stretch>
        </p:blipFill>
        <p:spPr>
          <a:xfrm>
            <a:off x="25294" y="0"/>
            <a:ext cx="12141411" cy="6858000"/>
          </a:xfrm>
          <a:prstGeom prst="rect">
            <a:avLst/>
          </a:prstGeom>
        </p:spPr>
      </p:pic>
      <p:sp>
        <p:nvSpPr>
          <p:cNvPr id="2" name="Titolo 1">
            <a:extLst>
              <a:ext uri="{FF2B5EF4-FFF2-40B4-BE49-F238E27FC236}">
                <a16:creationId xmlns:a16="http://schemas.microsoft.com/office/drawing/2014/main" id="{AEB5DA96-50C7-4448-BEBA-1C7C0BC6D1EA}"/>
              </a:ext>
            </a:extLst>
          </p:cNvPr>
          <p:cNvSpPr>
            <a:spLocks noGrp="1"/>
          </p:cNvSpPr>
          <p:nvPr>
            <p:ph type="title"/>
          </p:nvPr>
        </p:nvSpPr>
        <p:spPr>
          <a:xfrm>
            <a:off x="374649" y="298383"/>
            <a:ext cx="11423099" cy="1132853"/>
          </a:xfrm>
        </p:spPr>
        <p:txBody>
          <a:bodyPr anchor="ctr">
            <a:noAutofit/>
          </a:bodyPr>
          <a:lstStyle>
            <a:lvl1pPr>
              <a:defRPr sz="4800" cap="all" baseline="0">
                <a:solidFill>
                  <a:srgbClr val="00FFA2"/>
                </a:solidFill>
                <a:latin typeface="IBM Plex Sans Medium" panose="020B0503050203000203"/>
              </a:defRPr>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60234CC-9ED4-5D4C-B182-584EA62CDCA5}"/>
              </a:ext>
            </a:extLst>
          </p:cNvPr>
          <p:cNvSpPr>
            <a:spLocks noGrp="1"/>
          </p:cNvSpPr>
          <p:nvPr>
            <p:ph type="body" idx="1"/>
          </p:nvPr>
        </p:nvSpPr>
        <p:spPr>
          <a:xfrm>
            <a:off x="1878496" y="1543091"/>
            <a:ext cx="9938855" cy="461665"/>
          </a:xfrm>
        </p:spPr>
        <p:txBody>
          <a:bodyPr/>
          <a:lstStyle>
            <a:lvl1pPr marL="0" indent="0">
              <a:buNone/>
              <a:defRPr sz="2400" b="0" i="0">
                <a:solidFill>
                  <a:srgbClr val="00FFA2"/>
                </a:solidFill>
                <a:latin typeface="IBM Plex Sans Light" panose="020B040305020300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CasellaDiTesto 3">
            <a:extLst>
              <a:ext uri="{FF2B5EF4-FFF2-40B4-BE49-F238E27FC236}">
                <a16:creationId xmlns:a16="http://schemas.microsoft.com/office/drawing/2014/main" id="{AE7585A8-15A5-8D4E-9D5F-CAECD54D7697}"/>
              </a:ext>
            </a:extLst>
          </p:cNvPr>
          <p:cNvSpPr txBox="1"/>
          <p:nvPr userDrawn="1"/>
        </p:nvSpPr>
        <p:spPr>
          <a:xfrm>
            <a:off x="374647" y="1568409"/>
            <a:ext cx="1811959" cy="461665"/>
          </a:xfrm>
          <a:prstGeom prst="rect">
            <a:avLst/>
          </a:prstGeom>
          <a:noFill/>
        </p:spPr>
        <p:txBody>
          <a:bodyPr wrap="square" rtlCol="0">
            <a:spAutoFit/>
          </a:bodyPr>
          <a:lstStyle/>
          <a:p>
            <a:r>
              <a:rPr lang="en-GB" sz="2400" b="0" i="0">
                <a:solidFill>
                  <a:srgbClr val="00FFA2"/>
                </a:solidFill>
                <a:latin typeface="IBM Plex Sans Light" panose="020B0403050203000203" pitchFamily="34" charset="0"/>
              </a:rPr>
              <a:t>Author(s):</a:t>
            </a:r>
          </a:p>
        </p:txBody>
      </p:sp>
      <p:sp>
        <p:nvSpPr>
          <p:cNvPr id="9" name="Segnaposto testo 2">
            <a:extLst>
              <a:ext uri="{FF2B5EF4-FFF2-40B4-BE49-F238E27FC236}">
                <a16:creationId xmlns:a16="http://schemas.microsoft.com/office/drawing/2014/main" id="{BA8729B4-E73D-234B-8DCF-E6B3EC20F826}"/>
              </a:ext>
            </a:extLst>
          </p:cNvPr>
          <p:cNvSpPr>
            <a:spLocks noGrp="1"/>
          </p:cNvSpPr>
          <p:nvPr>
            <p:ph type="body" idx="10"/>
          </p:nvPr>
        </p:nvSpPr>
        <p:spPr>
          <a:xfrm>
            <a:off x="1878496" y="2094818"/>
            <a:ext cx="9938855" cy="461665"/>
          </a:xfrm>
        </p:spPr>
        <p:txBody>
          <a:bodyPr/>
          <a:lstStyle>
            <a:lvl1pPr marL="0" indent="0">
              <a:buNone/>
              <a:defRPr sz="2400" b="0" i="0">
                <a:solidFill>
                  <a:srgbClr val="00FFA2"/>
                </a:solidFill>
                <a:latin typeface="IBM Plex Sans Light" panose="020B040305020300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10" name="CasellaDiTesto 9">
            <a:extLst>
              <a:ext uri="{FF2B5EF4-FFF2-40B4-BE49-F238E27FC236}">
                <a16:creationId xmlns:a16="http://schemas.microsoft.com/office/drawing/2014/main" id="{0E5BE8A9-8535-EE4E-9485-EDFF034D603F}"/>
              </a:ext>
            </a:extLst>
          </p:cNvPr>
          <p:cNvSpPr txBox="1"/>
          <p:nvPr userDrawn="1"/>
        </p:nvSpPr>
        <p:spPr>
          <a:xfrm>
            <a:off x="341794" y="2105850"/>
            <a:ext cx="1811959" cy="461665"/>
          </a:xfrm>
          <a:prstGeom prst="rect">
            <a:avLst/>
          </a:prstGeom>
          <a:noFill/>
        </p:spPr>
        <p:txBody>
          <a:bodyPr wrap="square" rtlCol="0">
            <a:spAutoFit/>
          </a:bodyPr>
          <a:lstStyle/>
          <a:p>
            <a:r>
              <a:rPr lang="en-GB" sz="2400" b="0" i="0">
                <a:solidFill>
                  <a:srgbClr val="00FFA2"/>
                </a:solidFill>
                <a:latin typeface="IBM Plex Sans Light" panose="020B0403050203000203" pitchFamily="34" charset="0"/>
              </a:rPr>
              <a:t>Affiliation:</a:t>
            </a:r>
          </a:p>
        </p:txBody>
      </p:sp>
    </p:spTree>
    <p:extLst>
      <p:ext uri="{BB962C8B-B14F-4D97-AF65-F5344CB8AC3E}">
        <p14:creationId xmlns:p14="http://schemas.microsoft.com/office/powerpoint/2010/main" val="402388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D9A8CD-61EE-A147-8137-558766F5F45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D9EDB95-4425-7243-AF87-E96B3239243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A9106A4-B448-354A-AFB9-1C90644ADB2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4243FE-B3C3-AF42-B278-FE3851A42039}"/>
              </a:ext>
            </a:extLst>
          </p:cNvPr>
          <p:cNvSpPr>
            <a:spLocks noGrp="1"/>
          </p:cNvSpPr>
          <p:nvPr>
            <p:ph type="sldNum" sz="quarter" idx="12"/>
          </p:nvPr>
        </p:nvSpPr>
        <p:spPr/>
        <p:txBody>
          <a:bodyPr/>
          <a:lstStyle/>
          <a:p>
            <a:fld id="{E383CE88-88E4-B343-B6F5-9AF49B7BB767}" type="slidenum">
              <a:rPr lang="it-IT" smtClean="0"/>
              <a:t>‹#›</a:t>
            </a:fld>
            <a:endParaRPr lang="it-IT"/>
          </a:p>
        </p:txBody>
      </p:sp>
    </p:spTree>
    <p:extLst>
      <p:ext uri="{BB962C8B-B14F-4D97-AF65-F5344CB8AC3E}">
        <p14:creationId xmlns:p14="http://schemas.microsoft.com/office/powerpoint/2010/main" val="183971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F704C44-762F-E745-A69A-AE625790ACA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15CD669-E25D-734E-A7B3-FF627D92F68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E5440A4E-CDEC-3944-8CCA-337BEB14CAE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320453C-0E1C-674C-928D-700F73DCF067}"/>
              </a:ext>
            </a:extLst>
          </p:cNvPr>
          <p:cNvSpPr>
            <a:spLocks noGrp="1"/>
          </p:cNvSpPr>
          <p:nvPr>
            <p:ph type="sldNum" sz="quarter" idx="12"/>
          </p:nvPr>
        </p:nvSpPr>
        <p:spPr/>
        <p:txBody>
          <a:bodyPr/>
          <a:lstStyle/>
          <a:p>
            <a:fld id="{E383CE88-88E4-B343-B6F5-9AF49B7BB767}" type="slidenum">
              <a:rPr lang="it-IT" smtClean="0"/>
              <a:t>‹#›</a:t>
            </a:fld>
            <a:endParaRPr lang="it-IT"/>
          </a:p>
        </p:txBody>
      </p:sp>
    </p:spTree>
    <p:extLst>
      <p:ext uri="{BB962C8B-B14F-4D97-AF65-F5344CB8AC3E}">
        <p14:creationId xmlns:p14="http://schemas.microsoft.com/office/powerpoint/2010/main" val="111973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8B5523-613A-E64D-97F8-CE78CA721FB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BB23704-6CC9-1D4F-BFAF-431E144B4871}"/>
              </a:ext>
            </a:extLst>
          </p:cNvPr>
          <p:cNvSpPr>
            <a:spLocks noGrp="1"/>
          </p:cNvSpPr>
          <p:nvPr>
            <p:ph idx="1"/>
          </p:nvPr>
        </p:nvSpPr>
        <p:spPr>
          <a:xfrm>
            <a:off x="357809" y="1382506"/>
            <a:ext cx="11479695" cy="3919192"/>
          </a:xfrm>
        </p:spPr>
        <p:txBody>
          <a:bodyPr/>
          <a:lstStyle>
            <a:lvl1pPr>
              <a:defRPr b="0" i="0">
                <a:latin typeface="IBM Plex Sans" panose="020B0503050203000203" pitchFamily="34" charset="0"/>
              </a:defRPr>
            </a:lvl1pPr>
            <a:lvl2pPr>
              <a:defRPr b="0" i="0">
                <a:latin typeface="IBM Plex Sans" panose="020B0503050203000203" pitchFamily="34" charset="0"/>
              </a:defRPr>
            </a:lvl2pPr>
            <a:lvl3pPr>
              <a:defRPr b="0" i="0">
                <a:latin typeface="IBM Plex Sans" panose="020B0503050203000203" pitchFamily="34" charset="0"/>
              </a:defRPr>
            </a:lvl3pPr>
            <a:lvl4pPr>
              <a:defRPr b="0" i="0">
                <a:latin typeface="IBM Plex Sans" panose="020B0503050203000203" pitchFamily="34" charset="0"/>
              </a:defRPr>
            </a:lvl4pPr>
            <a:lvl5pPr>
              <a:defRPr b="0" i="0">
                <a:latin typeface="IBM Plex Sans" panose="020B0503050203000203" pitchFamily="34" charset="0"/>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7CBD3F13-3AA0-1E44-99C1-88A3FE78CD60}"/>
              </a:ext>
            </a:extLst>
          </p:cNvPr>
          <p:cNvSpPr>
            <a:spLocks noGrp="1"/>
          </p:cNvSpPr>
          <p:nvPr>
            <p:ph type="ftr" sz="quarter" idx="11"/>
          </p:nvPr>
        </p:nvSpPr>
        <p:spPr/>
        <p:txBody>
          <a:bodyPr/>
          <a:lstStyle/>
          <a:p>
            <a:endParaRPr lang="it-IT"/>
          </a:p>
        </p:txBody>
      </p:sp>
      <p:pic>
        <p:nvPicPr>
          <p:cNvPr id="9" name="Immagine 8" descr="Immagine che contiene arte, cartone animato&#10;&#10;Descrizione generata automaticamente">
            <a:extLst>
              <a:ext uri="{FF2B5EF4-FFF2-40B4-BE49-F238E27FC236}">
                <a16:creationId xmlns:a16="http://schemas.microsoft.com/office/drawing/2014/main" id="{099FDBAC-1821-D73B-0E89-14A3ADC81670}"/>
              </a:ext>
            </a:extLst>
          </p:cNvPr>
          <p:cNvPicPr>
            <a:picLocks noChangeAspect="1"/>
          </p:cNvPicPr>
          <p:nvPr userDrawn="1"/>
        </p:nvPicPr>
        <p:blipFill>
          <a:blip r:embed="rId2"/>
          <a:stretch>
            <a:fillRect/>
          </a:stretch>
        </p:blipFill>
        <p:spPr>
          <a:xfrm>
            <a:off x="10728960" y="5738505"/>
            <a:ext cx="1260944" cy="1139815"/>
          </a:xfrm>
          <a:prstGeom prst="rect">
            <a:avLst/>
          </a:prstGeom>
        </p:spPr>
      </p:pic>
      <p:sp>
        <p:nvSpPr>
          <p:cNvPr id="10" name="CasellaDiTesto 9">
            <a:extLst>
              <a:ext uri="{FF2B5EF4-FFF2-40B4-BE49-F238E27FC236}">
                <a16:creationId xmlns:a16="http://schemas.microsoft.com/office/drawing/2014/main" id="{A63601EE-8BF7-3110-665C-B833000E9003}"/>
              </a:ext>
            </a:extLst>
          </p:cNvPr>
          <p:cNvSpPr txBox="1"/>
          <p:nvPr userDrawn="1"/>
        </p:nvSpPr>
        <p:spPr>
          <a:xfrm>
            <a:off x="10109200" y="6277431"/>
            <a:ext cx="957313" cy="430887"/>
          </a:xfrm>
          <a:prstGeom prst="rect">
            <a:avLst/>
          </a:prstGeom>
          <a:noFill/>
        </p:spPr>
        <p:txBody>
          <a:bodyPr wrap="none" rtlCol="0">
            <a:spAutoFit/>
          </a:bodyPr>
          <a:lstStyle/>
          <a:p>
            <a:r>
              <a:rPr lang="en-GB" sz="1100" b="1">
                <a:solidFill>
                  <a:srgbClr val="8C34F8"/>
                </a:solidFill>
                <a:latin typeface="IBM Plex Sans" panose="020B0503050203000203" pitchFamily="34" charset="0"/>
              </a:rPr>
              <a:t>Final Event </a:t>
            </a:r>
          </a:p>
          <a:p>
            <a:r>
              <a:rPr lang="en-GB" sz="1100" b="1">
                <a:solidFill>
                  <a:srgbClr val="8C34F8"/>
                </a:solidFill>
                <a:latin typeface="IBM Plex Sans" panose="020B0503050203000203" pitchFamily="34" charset="0"/>
              </a:rPr>
              <a:t>Brussels</a:t>
            </a:r>
          </a:p>
        </p:txBody>
      </p:sp>
    </p:spTree>
    <p:extLst>
      <p:ext uri="{BB962C8B-B14F-4D97-AF65-F5344CB8AC3E}">
        <p14:creationId xmlns:p14="http://schemas.microsoft.com/office/powerpoint/2010/main" val="323878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A185D9-D485-F649-96BD-F97BFCB702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5133D0B-33D2-BB41-9117-9ED9677A23F7}"/>
              </a:ext>
            </a:extLst>
          </p:cNvPr>
          <p:cNvSpPr>
            <a:spLocks noGrp="1"/>
          </p:cNvSpPr>
          <p:nvPr>
            <p:ph sz="half" idx="1"/>
          </p:nvPr>
        </p:nvSpPr>
        <p:spPr>
          <a:xfrm>
            <a:off x="357809" y="1358486"/>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784C09-7D98-9140-BFA5-BED5FBB850C2}"/>
              </a:ext>
            </a:extLst>
          </p:cNvPr>
          <p:cNvSpPr>
            <a:spLocks noGrp="1"/>
          </p:cNvSpPr>
          <p:nvPr>
            <p:ph sz="half" idx="2"/>
          </p:nvPr>
        </p:nvSpPr>
        <p:spPr>
          <a:xfrm>
            <a:off x="6652591" y="1358486"/>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2C8CD965-D0B1-BC44-BF0F-3908706FBA3E}"/>
              </a:ext>
            </a:extLst>
          </p:cNvPr>
          <p:cNvSpPr>
            <a:spLocks noGrp="1"/>
          </p:cNvSpPr>
          <p:nvPr>
            <p:ph type="ftr" sz="quarter" idx="11"/>
          </p:nvPr>
        </p:nvSpPr>
        <p:spPr/>
        <p:txBody>
          <a:bodyPr/>
          <a:lstStyle/>
          <a:p>
            <a:endParaRPr lang="it-IT"/>
          </a:p>
        </p:txBody>
      </p:sp>
      <p:pic>
        <p:nvPicPr>
          <p:cNvPr id="5" name="Immagine 4" descr="Immagine che contiene arte, cartone animato&#10;&#10;Descrizione generata automaticamente">
            <a:extLst>
              <a:ext uri="{FF2B5EF4-FFF2-40B4-BE49-F238E27FC236}">
                <a16:creationId xmlns:a16="http://schemas.microsoft.com/office/drawing/2014/main" id="{4836F467-FFA1-6C8C-84DE-F735AAC7C14B}"/>
              </a:ext>
            </a:extLst>
          </p:cNvPr>
          <p:cNvPicPr>
            <a:picLocks noChangeAspect="1"/>
          </p:cNvPicPr>
          <p:nvPr userDrawn="1"/>
        </p:nvPicPr>
        <p:blipFill>
          <a:blip r:embed="rId2"/>
          <a:stretch>
            <a:fillRect/>
          </a:stretch>
        </p:blipFill>
        <p:spPr>
          <a:xfrm>
            <a:off x="10728960" y="5738505"/>
            <a:ext cx="1260944" cy="1139815"/>
          </a:xfrm>
          <a:prstGeom prst="rect">
            <a:avLst/>
          </a:prstGeom>
        </p:spPr>
      </p:pic>
      <p:sp>
        <p:nvSpPr>
          <p:cNvPr id="8" name="CasellaDiTesto 7">
            <a:extLst>
              <a:ext uri="{FF2B5EF4-FFF2-40B4-BE49-F238E27FC236}">
                <a16:creationId xmlns:a16="http://schemas.microsoft.com/office/drawing/2014/main" id="{E5E47882-5E31-FBDF-5E2E-3375039D3E4D}"/>
              </a:ext>
            </a:extLst>
          </p:cNvPr>
          <p:cNvSpPr txBox="1"/>
          <p:nvPr userDrawn="1"/>
        </p:nvSpPr>
        <p:spPr>
          <a:xfrm>
            <a:off x="10109200" y="6277431"/>
            <a:ext cx="957313" cy="430887"/>
          </a:xfrm>
          <a:prstGeom prst="rect">
            <a:avLst/>
          </a:prstGeom>
          <a:noFill/>
        </p:spPr>
        <p:txBody>
          <a:bodyPr wrap="none" rtlCol="0">
            <a:spAutoFit/>
          </a:bodyPr>
          <a:lstStyle/>
          <a:p>
            <a:r>
              <a:rPr lang="en-GB" sz="1100" b="1">
                <a:solidFill>
                  <a:srgbClr val="8C34F8"/>
                </a:solidFill>
                <a:latin typeface="IBM Plex Sans" panose="020B0503050203000203" pitchFamily="34" charset="0"/>
              </a:rPr>
              <a:t>Final Event </a:t>
            </a:r>
          </a:p>
          <a:p>
            <a:r>
              <a:rPr lang="en-GB" sz="1100" b="1">
                <a:solidFill>
                  <a:srgbClr val="8C34F8"/>
                </a:solidFill>
                <a:latin typeface="IBM Plex Sans" panose="020B0503050203000203" pitchFamily="34" charset="0"/>
              </a:rPr>
              <a:t>Brussels</a:t>
            </a:r>
          </a:p>
        </p:txBody>
      </p:sp>
    </p:spTree>
    <p:extLst>
      <p:ext uri="{BB962C8B-B14F-4D97-AF65-F5344CB8AC3E}">
        <p14:creationId xmlns:p14="http://schemas.microsoft.com/office/powerpoint/2010/main" val="126624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1249A268-2585-2E48-9E85-06D5579BC1F8}"/>
              </a:ext>
            </a:extLst>
          </p:cNvPr>
          <p:cNvSpPr/>
          <p:nvPr userDrawn="1"/>
        </p:nvSpPr>
        <p:spPr>
          <a:xfrm>
            <a:off x="-1" y="5854147"/>
            <a:ext cx="12192001" cy="10038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Imagen 4" descr="Interfaz de usuario gráfica&#10;&#10;Descripción generada automáticamente">
            <a:extLst>
              <a:ext uri="{FF2B5EF4-FFF2-40B4-BE49-F238E27FC236}">
                <a16:creationId xmlns:a16="http://schemas.microsoft.com/office/drawing/2014/main" id="{DD2A1C88-13AF-8547-BC3E-D0BE48A3B6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6C5802DB-5CF1-F74C-B6F8-9DA9C9CE9D41}"/>
              </a:ext>
            </a:extLst>
          </p:cNvPr>
          <p:cNvSpPr txBox="1"/>
          <p:nvPr userDrawn="1"/>
        </p:nvSpPr>
        <p:spPr>
          <a:xfrm>
            <a:off x="266699" y="705226"/>
            <a:ext cx="11658600" cy="646331"/>
          </a:xfrm>
          <a:prstGeom prst="rect">
            <a:avLst/>
          </a:prstGeom>
          <a:noFill/>
        </p:spPr>
        <p:txBody>
          <a:bodyPr wrap="square" rtlCol="0">
            <a:spAutoFit/>
          </a:bodyPr>
          <a:lstStyle/>
          <a:p>
            <a:pPr algn="ctr"/>
            <a:r>
              <a:rPr lang="it-IT" sz="3600">
                <a:solidFill>
                  <a:srgbClr val="00FFA2"/>
                </a:solidFill>
                <a:latin typeface="IBM Plex Sans Medium" panose="020B0503050203000203" pitchFamily="34" charset="0"/>
              </a:rPr>
              <a:t>THANKS FOR YOUR ATTENTION</a:t>
            </a:r>
          </a:p>
        </p:txBody>
      </p:sp>
      <p:pic>
        <p:nvPicPr>
          <p:cNvPr id="4" name="Immagine 3">
            <a:extLst>
              <a:ext uri="{FF2B5EF4-FFF2-40B4-BE49-F238E27FC236}">
                <a16:creationId xmlns:a16="http://schemas.microsoft.com/office/drawing/2014/main" id="{8817B716-E6A3-9945-BF33-79CE9BFCF198}"/>
              </a:ext>
            </a:extLst>
          </p:cNvPr>
          <p:cNvPicPr>
            <a:picLocks noChangeAspect="1"/>
          </p:cNvPicPr>
          <p:nvPr userDrawn="1"/>
        </p:nvPicPr>
        <p:blipFill>
          <a:blip r:embed="rId3"/>
          <a:stretch>
            <a:fillRect/>
          </a:stretch>
        </p:blipFill>
        <p:spPr>
          <a:xfrm>
            <a:off x="4825999" y="1814797"/>
            <a:ext cx="2540000" cy="2540000"/>
          </a:xfrm>
          <a:prstGeom prst="rect">
            <a:avLst/>
          </a:prstGeom>
        </p:spPr>
      </p:pic>
    </p:spTree>
    <p:extLst>
      <p:ext uri="{BB962C8B-B14F-4D97-AF65-F5344CB8AC3E}">
        <p14:creationId xmlns:p14="http://schemas.microsoft.com/office/powerpoint/2010/main" val="371917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264C63-70B3-E441-B9A7-6EFE0034858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079AFB2-46BD-C048-BB14-C6FE52129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29E5268-FFE6-7945-870B-03112005A3E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1D642B2-E16C-7940-B4C1-2FC8ED5D5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45E99DC-C8E7-4142-9277-601C26169FA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102CA03F-16BF-B848-A325-1ABC70A87A78}"/>
              </a:ext>
            </a:extLst>
          </p:cNvPr>
          <p:cNvSpPr>
            <a:spLocks noGrp="1"/>
          </p:cNvSpPr>
          <p:nvPr>
            <p:ph type="ftr" sz="quarter" idx="11"/>
          </p:nvPr>
        </p:nvSpPr>
        <p:spPr/>
        <p:txBody>
          <a:bodyPr/>
          <a:lstStyle/>
          <a:p>
            <a:endParaRPr lang="it-IT"/>
          </a:p>
        </p:txBody>
      </p:sp>
      <p:pic>
        <p:nvPicPr>
          <p:cNvPr id="7" name="Immagine 6" descr="Immagine che contiene arte, cartone animato&#10;&#10;Descrizione generata automaticamente">
            <a:extLst>
              <a:ext uri="{FF2B5EF4-FFF2-40B4-BE49-F238E27FC236}">
                <a16:creationId xmlns:a16="http://schemas.microsoft.com/office/drawing/2014/main" id="{8F49C10C-6F61-BA29-E9F6-E4844BCFFF6F}"/>
              </a:ext>
            </a:extLst>
          </p:cNvPr>
          <p:cNvPicPr>
            <a:picLocks noChangeAspect="1"/>
          </p:cNvPicPr>
          <p:nvPr userDrawn="1"/>
        </p:nvPicPr>
        <p:blipFill>
          <a:blip r:embed="rId2"/>
          <a:stretch>
            <a:fillRect/>
          </a:stretch>
        </p:blipFill>
        <p:spPr>
          <a:xfrm>
            <a:off x="10728960" y="5738505"/>
            <a:ext cx="1260944" cy="1139815"/>
          </a:xfrm>
          <a:prstGeom prst="rect">
            <a:avLst/>
          </a:prstGeom>
        </p:spPr>
      </p:pic>
      <p:sp>
        <p:nvSpPr>
          <p:cNvPr id="10" name="CasellaDiTesto 9">
            <a:extLst>
              <a:ext uri="{FF2B5EF4-FFF2-40B4-BE49-F238E27FC236}">
                <a16:creationId xmlns:a16="http://schemas.microsoft.com/office/drawing/2014/main" id="{78B8232A-21E9-6780-044B-03CD910D3DA2}"/>
              </a:ext>
            </a:extLst>
          </p:cNvPr>
          <p:cNvSpPr txBox="1"/>
          <p:nvPr userDrawn="1"/>
        </p:nvSpPr>
        <p:spPr>
          <a:xfrm>
            <a:off x="10109200" y="6277431"/>
            <a:ext cx="957313" cy="430887"/>
          </a:xfrm>
          <a:prstGeom prst="rect">
            <a:avLst/>
          </a:prstGeom>
          <a:noFill/>
        </p:spPr>
        <p:txBody>
          <a:bodyPr wrap="none" rtlCol="0">
            <a:spAutoFit/>
          </a:bodyPr>
          <a:lstStyle/>
          <a:p>
            <a:r>
              <a:rPr lang="en-GB" sz="1100" b="1">
                <a:solidFill>
                  <a:srgbClr val="8C34F8"/>
                </a:solidFill>
                <a:latin typeface="IBM Plex Sans" panose="020B0503050203000203" pitchFamily="34" charset="0"/>
              </a:rPr>
              <a:t>Final Event </a:t>
            </a:r>
          </a:p>
          <a:p>
            <a:r>
              <a:rPr lang="en-GB" sz="1100" b="1">
                <a:solidFill>
                  <a:srgbClr val="8C34F8"/>
                </a:solidFill>
                <a:latin typeface="IBM Plex Sans" panose="020B0503050203000203" pitchFamily="34" charset="0"/>
              </a:rPr>
              <a:t>Brussels</a:t>
            </a:r>
          </a:p>
        </p:txBody>
      </p:sp>
    </p:spTree>
    <p:extLst>
      <p:ext uri="{BB962C8B-B14F-4D97-AF65-F5344CB8AC3E}">
        <p14:creationId xmlns:p14="http://schemas.microsoft.com/office/powerpoint/2010/main" val="187454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3D2FED-8295-CF4D-8DD8-A3FBA2586326}"/>
              </a:ext>
            </a:extLst>
          </p:cNvPr>
          <p:cNvSpPr>
            <a:spLocks noGrp="1"/>
          </p:cNvSpPr>
          <p:nvPr>
            <p:ph type="title"/>
          </p:nvPr>
        </p:nvSpPr>
        <p:spPr/>
        <p:txBody>
          <a:bodyPr/>
          <a:lstStyle/>
          <a:p>
            <a:r>
              <a:rPr lang="it-IT"/>
              <a:t>Fare clic per modificare lo stile del titolo dello schema</a:t>
            </a:r>
          </a:p>
        </p:txBody>
      </p:sp>
      <p:sp>
        <p:nvSpPr>
          <p:cNvPr id="4" name="Segnaposto piè di pagina 3">
            <a:extLst>
              <a:ext uri="{FF2B5EF4-FFF2-40B4-BE49-F238E27FC236}">
                <a16:creationId xmlns:a16="http://schemas.microsoft.com/office/drawing/2014/main" id="{9FD116CC-763C-654A-B91A-06FAC572197C}"/>
              </a:ext>
            </a:extLst>
          </p:cNvPr>
          <p:cNvSpPr>
            <a:spLocks noGrp="1"/>
          </p:cNvSpPr>
          <p:nvPr>
            <p:ph type="ftr" sz="quarter" idx="11"/>
          </p:nvPr>
        </p:nvSpPr>
        <p:spPr/>
        <p:txBody>
          <a:bodyPr/>
          <a:lstStyle/>
          <a:p>
            <a:endParaRPr lang="it-IT"/>
          </a:p>
        </p:txBody>
      </p:sp>
      <p:pic>
        <p:nvPicPr>
          <p:cNvPr id="3" name="Immagine 2" descr="Immagine che contiene arte, cartone animato&#10;&#10;Descrizione generata automaticamente">
            <a:extLst>
              <a:ext uri="{FF2B5EF4-FFF2-40B4-BE49-F238E27FC236}">
                <a16:creationId xmlns:a16="http://schemas.microsoft.com/office/drawing/2014/main" id="{13183248-619E-320B-C132-D4CE5BCE0FF1}"/>
              </a:ext>
            </a:extLst>
          </p:cNvPr>
          <p:cNvPicPr>
            <a:picLocks noChangeAspect="1"/>
          </p:cNvPicPr>
          <p:nvPr userDrawn="1"/>
        </p:nvPicPr>
        <p:blipFill>
          <a:blip r:embed="rId2"/>
          <a:stretch>
            <a:fillRect/>
          </a:stretch>
        </p:blipFill>
        <p:spPr>
          <a:xfrm>
            <a:off x="10728960" y="5738505"/>
            <a:ext cx="1260944" cy="1139815"/>
          </a:xfrm>
          <a:prstGeom prst="rect">
            <a:avLst/>
          </a:prstGeom>
        </p:spPr>
      </p:pic>
      <p:sp>
        <p:nvSpPr>
          <p:cNvPr id="6" name="CasellaDiTesto 5">
            <a:extLst>
              <a:ext uri="{FF2B5EF4-FFF2-40B4-BE49-F238E27FC236}">
                <a16:creationId xmlns:a16="http://schemas.microsoft.com/office/drawing/2014/main" id="{AFB5D303-26B7-D769-FFF5-F4F87B901214}"/>
              </a:ext>
            </a:extLst>
          </p:cNvPr>
          <p:cNvSpPr txBox="1"/>
          <p:nvPr userDrawn="1"/>
        </p:nvSpPr>
        <p:spPr>
          <a:xfrm>
            <a:off x="10109200" y="6277431"/>
            <a:ext cx="957313" cy="430887"/>
          </a:xfrm>
          <a:prstGeom prst="rect">
            <a:avLst/>
          </a:prstGeom>
          <a:noFill/>
        </p:spPr>
        <p:txBody>
          <a:bodyPr wrap="none" rtlCol="0">
            <a:spAutoFit/>
          </a:bodyPr>
          <a:lstStyle/>
          <a:p>
            <a:r>
              <a:rPr lang="en-GB" sz="1100" b="1">
                <a:solidFill>
                  <a:srgbClr val="8C34F8"/>
                </a:solidFill>
                <a:latin typeface="IBM Plex Sans" panose="020B0503050203000203" pitchFamily="34" charset="0"/>
              </a:rPr>
              <a:t>Final Event </a:t>
            </a:r>
          </a:p>
          <a:p>
            <a:r>
              <a:rPr lang="en-GB" sz="1100" b="1">
                <a:solidFill>
                  <a:srgbClr val="8C34F8"/>
                </a:solidFill>
                <a:latin typeface="IBM Plex Sans" panose="020B0503050203000203" pitchFamily="34" charset="0"/>
              </a:rPr>
              <a:t>Brussels</a:t>
            </a:r>
          </a:p>
        </p:txBody>
      </p:sp>
    </p:spTree>
    <p:extLst>
      <p:ext uri="{BB962C8B-B14F-4D97-AF65-F5344CB8AC3E}">
        <p14:creationId xmlns:p14="http://schemas.microsoft.com/office/powerpoint/2010/main" val="305130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732A5836-1C25-BF47-A09E-8C7F3289CD89}"/>
              </a:ext>
            </a:extLst>
          </p:cNvPr>
          <p:cNvSpPr>
            <a:spLocks noGrp="1"/>
          </p:cNvSpPr>
          <p:nvPr>
            <p:ph type="ftr" sz="quarter" idx="11"/>
          </p:nvPr>
        </p:nvSpPr>
        <p:spPr/>
        <p:txBody>
          <a:bodyPr/>
          <a:lstStyle/>
          <a:p>
            <a:endParaRPr lang="it-IT"/>
          </a:p>
        </p:txBody>
      </p:sp>
      <p:pic>
        <p:nvPicPr>
          <p:cNvPr id="2" name="Immagine 1" descr="Immagine che contiene arte, cartone animato&#10;&#10;Descrizione generata automaticamente">
            <a:extLst>
              <a:ext uri="{FF2B5EF4-FFF2-40B4-BE49-F238E27FC236}">
                <a16:creationId xmlns:a16="http://schemas.microsoft.com/office/drawing/2014/main" id="{68138C0C-EBE4-79AF-E557-FB62392F68F6}"/>
              </a:ext>
            </a:extLst>
          </p:cNvPr>
          <p:cNvPicPr>
            <a:picLocks noChangeAspect="1"/>
          </p:cNvPicPr>
          <p:nvPr userDrawn="1"/>
        </p:nvPicPr>
        <p:blipFill>
          <a:blip r:embed="rId2"/>
          <a:stretch>
            <a:fillRect/>
          </a:stretch>
        </p:blipFill>
        <p:spPr>
          <a:xfrm>
            <a:off x="10728960" y="5738505"/>
            <a:ext cx="1260944" cy="1139815"/>
          </a:xfrm>
          <a:prstGeom prst="rect">
            <a:avLst/>
          </a:prstGeom>
        </p:spPr>
      </p:pic>
      <p:sp>
        <p:nvSpPr>
          <p:cNvPr id="5" name="CasellaDiTesto 4">
            <a:extLst>
              <a:ext uri="{FF2B5EF4-FFF2-40B4-BE49-F238E27FC236}">
                <a16:creationId xmlns:a16="http://schemas.microsoft.com/office/drawing/2014/main" id="{9B8EA238-8CDB-3178-1757-7867BD595912}"/>
              </a:ext>
            </a:extLst>
          </p:cNvPr>
          <p:cNvSpPr txBox="1"/>
          <p:nvPr userDrawn="1"/>
        </p:nvSpPr>
        <p:spPr>
          <a:xfrm>
            <a:off x="10109200" y="6277431"/>
            <a:ext cx="957313" cy="430887"/>
          </a:xfrm>
          <a:prstGeom prst="rect">
            <a:avLst/>
          </a:prstGeom>
          <a:noFill/>
        </p:spPr>
        <p:txBody>
          <a:bodyPr wrap="none" rtlCol="0">
            <a:spAutoFit/>
          </a:bodyPr>
          <a:lstStyle/>
          <a:p>
            <a:r>
              <a:rPr lang="en-GB" sz="1100" b="1">
                <a:solidFill>
                  <a:srgbClr val="8C34F8"/>
                </a:solidFill>
                <a:latin typeface="IBM Plex Sans" panose="020B0503050203000203" pitchFamily="34" charset="0"/>
              </a:rPr>
              <a:t>Final Event </a:t>
            </a:r>
          </a:p>
          <a:p>
            <a:r>
              <a:rPr lang="en-GB" sz="1100" b="1">
                <a:solidFill>
                  <a:srgbClr val="8C34F8"/>
                </a:solidFill>
                <a:latin typeface="IBM Plex Sans" panose="020B0503050203000203" pitchFamily="34" charset="0"/>
              </a:rPr>
              <a:t>Brussels</a:t>
            </a:r>
          </a:p>
        </p:txBody>
      </p:sp>
    </p:spTree>
    <p:extLst>
      <p:ext uri="{BB962C8B-B14F-4D97-AF65-F5344CB8AC3E}">
        <p14:creationId xmlns:p14="http://schemas.microsoft.com/office/powerpoint/2010/main" val="95727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80D815-E7F3-4845-BE6A-69CC92EE056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DB6DF76-EB9A-8541-B825-D0ED3726FC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E7F04CC-43CD-4945-A1E4-A2B23BC9C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5B7D4879-72D2-974A-908B-0F1CA657DB99}"/>
              </a:ext>
            </a:extLst>
          </p:cNvPr>
          <p:cNvSpPr>
            <a:spLocks noGrp="1"/>
          </p:cNvSpPr>
          <p:nvPr>
            <p:ph type="ftr" sz="quarter" idx="11"/>
          </p:nvPr>
        </p:nvSpPr>
        <p:spPr/>
        <p:txBody>
          <a:bodyPr/>
          <a:lstStyle/>
          <a:p>
            <a:endParaRPr lang="it-IT"/>
          </a:p>
        </p:txBody>
      </p:sp>
      <p:pic>
        <p:nvPicPr>
          <p:cNvPr id="5" name="Immagine 4" descr="Immagine che contiene arte, cartone animato&#10;&#10;Descrizione generata automaticamente">
            <a:extLst>
              <a:ext uri="{FF2B5EF4-FFF2-40B4-BE49-F238E27FC236}">
                <a16:creationId xmlns:a16="http://schemas.microsoft.com/office/drawing/2014/main" id="{E3162896-7A7A-A1C1-F24E-7E7E51924E45}"/>
              </a:ext>
            </a:extLst>
          </p:cNvPr>
          <p:cNvPicPr>
            <a:picLocks noChangeAspect="1"/>
          </p:cNvPicPr>
          <p:nvPr userDrawn="1"/>
        </p:nvPicPr>
        <p:blipFill>
          <a:blip r:embed="rId2"/>
          <a:stretch>
            <a:fillRect/>
          </a:stretch>
        </p:blipFill>
        <p:spPr>
          <a:xfrm>
            <a:off x="10728960" y="5738505"/>
            <a:ext cx="1260944" cy="1139815"/>
          </a:xfrm>
          <a:prstGeom prst="rect">
            <a:avLst/>
          </a:prstGeom>
        </p:spPr>
      </p:pic>
      <p:sp>
        <p:nvSpPr>
          <p:cNvPr id="8" name="CasellaDiTesto 7">
            <a:extLst>
              <a:ext uri="{FF2B5EF4-FFF2-40B4-BE49-F238E27FC236}">
                <a16:creationId xmlns:a16="http://schemas.microsoft.com/office/drawing/2014/main" id="{0AE95D71-5E08-5AAF-2C68-0190FE399AFD}"/>
              </a:ext>
            </a:extLst>
          </p:cNvPr>
          <p:cNvSpPr txBox="1"/>
          <p:nvPr userDrawn="1"/>
        </p:nvSpPr>
        <p:spPr>
          <a:xfrm>
            <a:off x="10109200" y="6277431"/>
            <a:ext cx="957313" cy="430887"/>
          </a:xfrm>
          <a:prstGeom prst="rect">
            <a:avLst/>
          </a:prstGeom>
          <a:noFill/>
        </p:spPr>
        <p:txBody>
          <a:bodyPr wrap="none" rtlCol="0">
            <a:spAutoFit/>
          </a:bodyPr>
          <a:lstStyle/>
          <a:p>
            <a:r>
              <a:rPr lang="en-GB" sz="1100" b="1">
                <a:solidFill>
                  <a:srgbClr val="8C34F8"/>
                </a:solidFill>
                <a:latin typeface="IBM Plex Sans" panose="020B0503050203000203" pitchFamily="34" charset="0"/>
              </a:rPr>
              <a:t>Final Event </a:t>
            </a:r>
          </a:p>
          <a:p>
            <a:r>
              <a:rPr lang="en-GB" sz="1100" b="1">
                <a:solidFill>
                  <a:srgbClr val="8C34F8"/>
                </a:solidFill>
                <a:latin typeface="IBM Plex Sans" panose="020B0503050203000203" pitchFamily="34" charset="0"/>
              </a:rPr>
              <a:t>Brussels</a:t>
            </a:r>
          </a:p>
        </p:txBody>
      </p:sp>
    </p:spTree>
    <p:extLst>
      <p:ext uri="{BB962C8B-B14F-4D97-AF65-F5344CB8AC3E}">
        <p14:creationId xmlns:p14="http://schemas.microsoft.com/office/powerpoint/2010/main" val="352874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E0D313-A2BD-6945-921A-4B46FB80ADC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5AB235E-03A0-034E-A626-D1B2078E73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F794181-E417-1048-9A73-38483590A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1CAC325E-6CBF-A948-9E9B-4497EDFC7C8A}"/>
              </a:ext>
            </a:extLst>
          </p:cNvPr>
          <p:cNvSpPr>
            <a:spLocks noGrp="1"/>
          </p:cNvSpPr>
          <p:nvPr>
            <p:ph type="ftr" sz="quarter" idx="11"/>
          </p:nvPr>
        </p:nvSpPr>
        <p:spPr/>
        <p:txBody>
          <a:bodyPr/>
          <a:lstStyle/>
          <a:p>
            <a:endParaRPr lang="it-IT"/>
          </a:p>
        </p:txBody>
      </p:sp>
      <p:pic>
        <p:nvPicPr>
          <p:cNvPr id="5" name="Immagine 4" descr="Immagine che contiene arte, cartone animato&#10;&#10;Descrizione generata automaticamente">
            <a:extLst>
              <a:ext uri="{FF2B5EF4-FFF2-40B4-BE49-F238E27FC236}">
                <a16:creationId xmlns:a16="http://schemas.microsoft.com/office/drawing/2014/main" id="{2216FF88-62B3-A63D-64E6-056424FEC1DE}"/>
              </a:ext>
            </a:extLst>
          </p:cNvPr>
          <p:cNvPicPr>
            <a:picLocks noChangeAspect="1"/>
          </p:cNvPicPr>
          <p:nvPr userDrawn="1"/>
        </p:nvPicPr>
        <p:blipFill>
          <a:blip r:embed="rId2"/>
          <a:stretch>
            <a:fillRect/>
          </a:stretch>
        </p:blipFill>
        <p:spPr>
          <a:xfrm>
            <a:off x="10728960" y="5738505"/>
            <a:ext cx="1260944" cy="1139815"/>
          </a:xfrm>
          <a:prstGeom prst="rect">
            <a:avLst/>
          </a:prstGeom>
        </p:spPr>
      </p:pic>
      <p:sp>
        <p:nvSpPr>
          <p:cNvPr id="8" name="CasellaDiTesto 7">
            <a:extLst>
              <a:ext uri="{FF2B5EF4-FFF2-40B4-BE49-F238E27FC236}">
                <a16:creationId xmlns:a16="http://schemas.microsoft.com/office/drawing/2014/main" id="{5398C8F3-2E25-4F02-0DC6-AD2C918DC576}"/>
              </a:ext>
            </a:extLst>
          </p:cNvPr>
          <p:cNvSpPr txBox="1"/>
          <p:nvPr userDrawn="1"/>
        </p:nvSpPr>
        <p:spPr>
          <a:xfrm>
            <a:off x="10109200" y="6277431"/>
            <a:ext cx="957313" cy="430887"/>
          </a:xfrm>
          <a:prstGeom prst="rect">
            <a:avLst/>
          </a:prstGeom>
          <a:noFill/>
        </p:spPr>
        <p:txBody>
          <a:bodyPr wrap="none" rtlCol="0">
            <a:spAutoFit/>
          </a:bodyPr>
          <a:lstStyle/>
          <a:p>
            <a:r>
              <a:rPr lang="en-GB" sz="1100" b="1">
                <a:solidFill>
                  <a:srgbClr val="8C34F8"/>
                </a:solidFill>
                <a:latin typeface="IBM Plex Sans" panose="020B0503050203000203" pitchFamily="34" charset="0"/>
              </a:rPr>
              <a:t>Final Event </a:t>
            </a:r>
          </a:p>
          <a:p>
            <a:r>
              <a:rPr lang="en-GB" sz="1100" b="1">
                <a:solidFill>
                  <a:srgbClr val="8C34F8"/>
                </a:solidFill>
                <a:latin typeface="IBM Plex Sans" panose="020B0503050203000203" pitchFamily="34" charset="0"/>
              </a:rPr>
              <a:t>Brussels</a:t>
            </a:r>
          </a:p>
        </p:txBody>
      </p:sp>
    </p:spTree>
    <p:extLst>
      <p:ext uri="{BB962C8B-B14F-4D97-AF65-F5344CB8AC3E}">
        <p14:creationId xmlns:p14="http://schemas.microsoft.com/office/powerpoint/2010/main" val="421324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1A0752D-EB92-F042-AEBD-DEE4563540D7}"/>
              </a:ext>
            </a:extLst>
          </p:cNvPr>
          <p:cNvSpPr>
            <a:spLocks noGrp="1"/>
          </p:cNvSpPr>
          <p:nvPr>
            <p:ph type="title"/>
          </p:nvPr>
        </p:nvSpPr>
        <p:spPr>
          <a:xfrm>
            <a:off x="357809" y="365125"/>
            <a:ext cx="11479695" cy="708301"/>
          </a:xfrm>
          <a:prstGeom prst="rect">
            <a:avLst/>
          </a:prstGeom>
        </p:spPr>
        <p:txBody>
          <a:bodyPr vert="horz" lIns="91440" tIns="45720" rIns="91440" bIns="45720" rtlCol="0" anchor="ctr">
            <a:normAutofit/>
          </a:bodyPr>
          <a:lstStyle/>
          <a:p>
            <a:r>
              <a:rPr lang="en-GB" noProof="0"/>
              <a:t>Fare clic per modificare lo stile del titolo dello schema</a:t>
            </a:r>
          </a:p>
        </p:txBody>
      </p:sp>
      <p:sp>
        <p:nvSpPr>
          <p:cNvPr id="3" name="Segnaposto testo 2">
            <a:extLst>
              <a:ext uri="{FF2B5EF4-FFF2-40B4-BE49-F238E27FC236}">
                <a16:creationId xmlns:a16="http://schemas.microsoft.com/office/drawing/2014/main" id="{BEE0A5B5-49B0-5149-A803-91BDAC70940C}"/>
              </a:ext>
            </a:extLst>
          </p:cNvPr>
          <p:cNvSpPr>
            <a:spLocks noGrp="1"/>
          </p:cNvSpPr>
          <p:nvPr>
            <p:ph type="body" idx="1"/>
          </p:nvPr>
        </p:nvSpPr>
        <p:spPr>
          <a:xfrm>
            <a:off x="357809" y="1577146"/>
            <a:ext cx="11479695" cy="3919192"/>
          </a:xfrm>
          <a:prstGeom prst="rect">
            <a:avLst/>
          </a:prstGeom>
        </p:spPr>
        <p:txBody>
          <a:bodyPr vert="horz" lIns="91440" tIns="45720" rIns="91440" bIns="45720" rtlCol="0">
            <a:normAutofit/>
          </a:bodyPr>
          <a:lstStyle/>
          <a:p>
            <a:pPr lvl="0"/>
            <a:r>
              <a:rPr lang="en-GB" noProof="0"/>
              <a:t>Fare clic per modificare gli stili del testo dello schema</a:t>
            </a:r>
          </a:p>
          <a:p>
            <a:pPr lvl="1"/>
            <a:r>
              <a:rPr lang="en-GB" noProof="0"/>
              <a:t>Secondo livello</a:t>
            </a:r>
          </a:p>
          <a:p>
            <a:pPr lvl="2"/>
            <a:r>
              <a:rPr lang="en-GB" noProof="0"/>
              <a:t>Terzo livello</a:t>
            </a:r>
          </a:p>
          <a:p>
            <a:pPr lvl="3"/>
            <a:r>
              <a:rPr lang="en-GB" noProof="0"/>
              <a:t>Quarto livello</a:t>
            </a:r>
          </a:p>
          <a:p>
            <a:pPr lvl="4"/>
            <a:r>
              <a:rPr lang="en-GB" noProof="0"/>
              <a:t>Quinto livello</a:t>
            </a:r>
          </a:p>
        </p:txBody>
      </p:sp>
      <p:sp>
        <p:nvSpPr>
          <p:cNvPr id="5" name="Segnaposto piè di pagina 4">
            <a:extLst>
              <a:ext uri="{FF2B5EF4-FFF2-40B4-BE49-F238E27FC236}">
                <a16:creationId xmlns:a16="http://schemas.microsoft.com/office/drawing/2014/main" id="{A4A4A874-E2FD-594B-B1EB-6E167DD7FB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egnaposto numero diapositiva 5">
            <a:extLst>
              <a:ext uri="{FF2B5EF4-FFF2-40B4-BE49-F238E27FC236}">
                <a16:creationId xmlns:a16="http://schemas.microsoft.com/office/drawing/2014/main" id="{B6948513-E3BC-BB49-9460-3F54E7076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840BD-283A-BE49-81B2-246C09C2EB63}" type="slidenum">
              <a:rPr lang="en-GB" noProof="0" smtClean="0"/>
              <a:pPr/>
              <a:t>‹#›</a:t>
            </a:fld>
            <a:endParaRPr lang="en-GB" noProof="0"/>
          </a:p>
        </p:txBody>
      </p:sp>
      <p:pic>
        <p:nvPicPr>
          <p:cNvPr id="7" name="Immagine 6">
            <a:extLst>
              <a:ext uri="{FF2B5EF4-FFF2-40B4-BE49-F238E27FC236}">
                <a16:creationId xmlns:a16="http://schemas.microsoft.com/office/drawing/2014/main" id="{278E3C1E-42E8-E84C-B5A7-7089D95FC9A0}"/>
              </a:ext>
            </a:extLst>
          </p:cNvPr>
          <p:cNvPicPr>
            <a:picLocks noChangeAspect="1"/>
          </p:cNvPicPr>
          <p:nvPr userDrawn="1"/>
        </p:nvPicPr>
        <p:blipFill>
          <a:blip r:embed="rId13"/>
          <a:srcRect/>
          <a:stretch/>
        </p:blipFill>
        <p:spPr>
          <a:xfrm>
            <a:off x="11481556" y="5850171"/>
            <a:ext cx="708846" cy="1097280"/>
          </a:xfrm>
          <a:prstGeom prst="rect">
            <a:avLst/>
          </a:prstGeom>
        </p:spPr>
      </p:pic>
      <p:cxnSp>
        <p:nvCxnSpPr>
          <p:cNvPr id="9" name="Connettore 1 8">
            <a:extLst>
              <a:ext uri="{FF2B5EF4-FFF2-40B4-BE49-F238E27FC236}">
                <a16:creationId xmlns:a16="http://schemas.microsoft.com/office/drawing/2014/main" id="{CED69F81-8780-5A44-8881-34F16B613E76}"/>
              </a:ext>
            </a:extLst>
          </p:cNvPr>
          <p:cNvCxnSpPr/>
          <p:nvPr userDrawn="1"/>
        </p:nvCxnSpPr>
        <p:spPr>
          <a:xfrm>
            <a:off x="130877" y="5939622"/>
            <a:ext cx="11945166" cy="0"/>
          </a:xfrm>
          <a:prstGeom prst="line">
            <a:avLst/>
          </a:prstGeom>
          <a:ln>
            <a:solidFill>
              <a:srgbClr val="0C0C4B"/>
            </a:solidFill>
          </a:ln>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FA291A34-A8B4-9646-A622-4F51BD9220B4}"/>
              </a:ext>
            </a:extLst>
          </p:cNvPr>
          <p:cNvPicPr>
            <a:picLocks noChangeAspect="1"/>
          </p:cNvPicPr>
          <p:nvPr userDrawn="1"/>
        </p:nvPicPr>
        <p:blipFill rotWithShape="1">
          <a:blip r:embed="rId14"/>
          <a:srcRect t="87568" r="74007"/>
          <a:stretch/>
        </p:blipFill>
        <p:spPr>
          <a:xfrm>
            <a:off x="0" y="6029074"/>
            <a:ext cx="3169085" cy="855914"/>
          </a:xfrm>
          <a:prstGeom prst="rect">
            <a:avLst/>
          </a:prstGeom>
        </p:spPr>
      </p:pic>
    </p:spTree>
    <p:extLst>
      <p:ext uri="{BB962C8B-B14F-4D97-AF65-F5344CB8AC3E}">
        <p14:creationId xmlns:p14="http://schemas.microsoft.com/office/powerpoint/2010/main" val="1655977252"/>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49"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600" kern="1200" baseline="0">
          <a:solidFill>
            <a:srgbClr val="0C0C4B"/>
          </a:solidFill>
          <a:latin typeface="IBM Plex Sans Medium" panose="020B05030502030002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C0C4B"/>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rgbClr val="0C0C4B"/>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rgbClr val="0C0C4B"/>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rgbClr val="0C0C4B"/>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rgbClr val="0C0C4B"/>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427A5A-4AD3-2B40-90E2-455D48F27856}"/>
              </a:ext>
            </a:extLst>
          </p:cNvPr>
          <p:cNvSpPr>
            <a:spLocks noGrp="1"/>
          </p:cNvSpPr>
          <p:nvPr>
            <p:ph type="title"/>
          </p:nvPr>
        </p:nvSpPr>
        <p:spPr/>
        <p:txBody>
          <a:bodyPr/>
          <a:lstStyle/>
          <a:p>
            <a:r>
              <a:rPr lang="en-GB" sz="2800" dirty="0"/>
              <a:t>DECIDO-EOSC CCPA, </a:t>
            </a:r>
            <a:r>
              <a:rPr lang="en-GB" sz="2800" dirty="0" err="1"/>
              <a:t>BeOPEN</a:t>
            </a:r>
            <a:r>
              <a:rPr lang="en-GB" sz="2800" dirty="0"/>
              <a:t> and URBREATH</a:t>
            </a:r>
          </a:p>
        </p:txBody>
      </p:sp>
      <p:sp>
        <p:nvSpPr>
          <p:cNvPr id="3" name="Segnaposto testo 2">
            <a:extLst>
              <a:ext uri="{FF2B5EF4-FFF2-40B4-BE49-F238E27FC236}">
                <a16:creationId xmlns:a16="http://schemas.microsoft.com/office/drawing/2014/main" id="{2B96F41B-83BC-4F4A-8CFF-BC06E68A5055}"/>
              </a:ext>
            </a:extLst>
          </p:cNvPr>
          <p:cNvSpPr>
            <a:spLocks noGrp="1"/>
          </p:cNvSpPr>
          <p:nvPr>
            <p:ph type="body" idx="1"/>
          </p:nvPr>
        </p:nvSpPr>
        <p:spPr>
          <a:xfrm>
            <a:off x="1878496" y="1543091"/>
            <a:ext cx="4522305" cy="461665"/>
          </a:xfrm>
        </p:spPr>
        <p:txBody>
          <a:bodyPr>
            <a:normAutofit/>
          </a:bodyPr>
          <a:lstStyle/>
          <a:p>
            <a:r>
              <a:rPr lang="en-GB" dirty="0"/>
              <a:t> Xavier Salazar</a:t>
            </a:r>
          </a:p>
        </p:txBody>
      </p:sp>
      <p:sp>
        <p:nvSpPr>
          <p:cNvPr id="4" name="Segnaposto testo 3">
            <a:extLst>
              <a:ext uri="{FF2B5EF4-FFF2-40B4-BE49-F238E27FC236}">
                <a16:creationId xmlns:a16="http://schemas.microsoft.com/office/drawing/2014/main" id="{F6C9031E-0194-3E44-B9F9-63182FA80884}"/>
              </a:ext>
            </a:extLst>
          </p:cNvPr>
          <p:cNvSpPr>
            <a:spLocks noGrp="1"/>
          </p:cNvSpPr>
          <p:nvPr>
            <p:ph type="body" idx="10"/>
          </p:nvPr>
        </p:nvSpPr>
        <p:spPr>
          <a:xfrm>
            <a:off x="1878496" y="2094818"/>
            <a:ext cx="4522305" cy="461665"/>
          </a:xfrm>
        </p:spPr>
        <p:txBody>
          <a:bodyPr/>
          <a:lstStyle/>
          <a:p>
            <a:r>
              <a:rPr lang="en-GB"/>
              <a:t>EGI Foundation</a:t>
            </a:r>
          </a:p>
        </p:txBody>
      </p:sp>
      <p:pic>
        <p:nvPicPr>
          <p:cNvPr id="8" name="Immagine 7" descr="Immagine che contiene arte, cartone animato&#10;&#10;Descrizione generata automaticamente">
            <a:extLst>
              <a:ext uri="{FF2B5EF4-FFF2-40B4-BE49-F238E27FC236}">
                <a16:creationId xmlns:a16="http://schemas.microsoft.com/office/drawing/2014/main" id="{11C820D7-1C69-7D7D-9304-B4D0692E7DCD}"/>
              </a:ext>
            </a:extLst>
          </p:cNvPr>
          <p:cNvPicPr>
            <a:picLocks noChangeAspect="1"/>
          </p:cNvPicPr>
          <p:nvPr/>
        </p:nvPicPr>
        <p:blipFill>
          <a:blip r:embed="rId2"/>
          <a:stretch>
            <a:fillRect/>
          </a:stretch>
        </p:blipFill>
        <p:spPr>
          <a:xfrm>
            <a:off x="6562628" y="1497674"/>
            <a:ext cx="4743659" cy="4287976"/>
          </a:xfrm>
          <a:prstGeom prst="rect">
            <a:avLst/>
          </a:prstGeom>
        </p:spPr>
      </p:pic>
      <p:sp>
        <p:nvSpPr>
          <p:cNvPr id="11" name="CasellaDiTesto 10">
            <a:extLst>
              <a:ext uri="{FF2B5EF4-FFF2-40B4-BE49-F238E27FC236}">
                <a16:creationId xmlns:a16="http://schemas.microsoft.com/office/drawing/2014/main" id="{D82E4203-FE12-255A-657C-0ECC4633BD66}"/>
              </a:ext>
            </a:extLst>
          </p:cNvPr>
          <p:cNvSpPr txBox="1"/>
          <p:nvPr/>
        </p:nvSpPr>
        <p:spPr>
          <a:xfrm>
            <a:off x="7713234" y="5360326"/>
            <a:ext cx="2964273" cy="369332"/>
          </a:xfrm>
          <a:prstGeom prst="rect">
            <a:avLst/>
          </a:prstGeom>
          <a:noFill/>
        </p:spPr>
        <p:txBody>
          <a:bodyPr wrap="none" rtlCol="0">
            <a:spAutoFit/>
          </a:bodyPr>
          <a:lstStyle/>
          <a:p>
            <a:r>
              <a:rPr lang="en-GB" b="1" dirty="0">
                <a:solidFill>
                  <a:srgbClr val="00FFA2"/>
                </a:solidFill>
                <a:latin typeface="IBM Plex Sans" panose="020B0503050203000203" pitchFamily="34" charset="0"/>
              </a:rPr>
              <a:t>EGI 2024 – Demo Session</a:t>
            </a:r>
          </a:p>
        </p:txBody>
      </p:sp>
    </p:spTree>
    <p:extLst>
      <p:ext uri="{BB962C8B-B14F-4D97-AF65-F5344CB8AC3E}">
        <p14:creationId xmlns:p14="http://schemas.microsoft.com/office/powerpoint/2010/main" val="237838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4"/>
          <p:cNvSpPr txBox="1">
            <a:spLocks noGrp="1"/>
          </p:cNvSpPr>
          <p:nvPr>
            <p:ph type="title"/>
          </p:nvPr>
        </p:nvSpPr>
        <p:spPr>
          <a:xfrm>
            <a:off x="357809" y="232604"/>
            <a:ext cx="11479695" cy="70830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C0C4B"/>
              </a:buClr>
              <a:buSzPct val="100000"/>
              <a:buFont typeface="IBM Plex Sans Medium"/>
              <a:buNone/>
            </a:pPr>
            <a:r>
              <a:rPr lang="en-GB"/>
              <a:t>EOSC</a:t>
            </a:r>
            <a:r>
              <a:rPr lang="en-GB" sz="1800" b="1" i="0" u="none" strike="noStrike">
                <a:solidFill>
                  <a:srgbClr val="000000"/>
                </a:solidFill>
                <a:latin typeface="IBM Plex Sans"/>
                <a:ea typeface="IBM Plex Sans"/>
                <a:cs typeface="IBM Plex Sans"/>
                <a:sym typeface="IBM Plex Sans"/>
              </a:rPr>
              <a:t> </a:t>
            </a:r>
            <a:r>
              <a:rPr lang="en-GB"/>
              <a:t>COMPETENCE Centre FOR PUBLIC AUTHORITIES</a:t>
            </a:r>
            <a:endParaRPr/>
          </a:p>
        </p:txBody>
      </p:sp>
      <p:grpSp>
        <p:nvGrpSpPr>
          <p:cNvPr id="299" name="Google Shape;299;p14"/>
          <p:cNvGrpSpPr/>
          <p:nvPr/>
        </p:nvGrpSpPr>
        <p:grpSpPr>
          <a:xfrm>
            <a:off x="3817346" y="3771732"/>
            <a:ext cx="4305513" cy="1331203"/>
            <a:chOff x="722" y="228"/>
            <a:chExt cx="4305513" cy="1331203"/>
          </a:xfrm>
        </p:grpSpPr>
        <p:sp>
          <p:nvSpPr>
            <p:cNvPr id="300" name="Google Shape;300;p14"/>
            <p:cNvSpPr/>
            <p:nvPr/>
          </p:nvSpPr>
          <p:spPr>
            <a:xfrm rot="-5400000">
              <a:off x="722" y="228"/>
              <a:ext cx="1331203" cy="1331203"/>
            </a:xfrm>
            <a:prstGeom prst="downArrow">
              <a:avLst>
                <a:gd name="adj1" fmla="val 50000"/>
                <a:gd name="adj2" fmla="val 35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txBox="1"/>
            <p:nvPr/>
          </p:nvSpPr>
          <p:spPr>
            <a:xfrm>
              <a:off x="723" y="333028"/>
              <a:ext cx="1098242" cy="66560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Public Authorities</a:t>
              </a:r>
              <a:endParaRPr/>
            </a:p>
          </p:txBody>
        </p:sp>
        <p:sp>
          <p:nvSpPr>
            <p:cNvPr id="302" name="Google Shape;302;p14"/>
            <p:cNvSpPr/>
            <p:nvPr/>
          </p:nvSpPr>
          <p:spPr>
            <a:xfrm rot="5400000">
              <a:off x="2975031" y="228"/>
              <a:ext cx="1331203" cy="1331203"/>
            </a:xfrm>
            <a:prstGeom prst="downArrow">
              <a:avLst>
                <a:gd name="adj1" fmla="val 50000"/>
                <a:gd name="adj2" fmla="val 35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txBox="1"/>
            <p:nvPr/>
          </p:nvSpPr>
          <p:spPr>
            <a:xfrm>
              <a:off x="3207993" y="333029"/>
              <a:ext cx="1098242" cy="66560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EOSC</a:t>
              </a:r>
              <a:endParaRPr/>
            </a:p>
          </p:txBody>
        </p:sp>
      </p:grpSp>
      <p:sp>
        <p:nvSpPr>
          <p:cNvPr id="304" name="Google Shape;304;p14"/>
          <p:cNvSpPr/>
          <p:nvPr/>
        </p:nvSpPr>
        <p:spPr>
          <a:xfrm>
            <a:off x="5155095" y="3770182"/>
            <a:ext cx="1643270" cy="133298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Calibri"/>
                <a:ea typeface="Calibri"/>
                <a:cs typeface="Calibri"/>
                <a:sym typeface="Calibri"/>
              </a:rPr>
              <a:t>EOSC Competence Centers for Public Authorities </a:t>
            </a:r>
            <a:endParaRPr/>
          </a:p>
        </p:txBody>
      </p:sp>
      <p:sp>
        <p:nvSpPr>
          <p:cNvPr id="305" name="Google Shape;305;p14"/>
          <p:cNvSpPr/>
          <p:nvPr/>
        </p:nvSpPr>
        <p:spPr>
          <a:xfrm>
            <a:off x="4373215" y="3131903"/>
            <a:ext cx="3114261" cy="602793"/>
          </a:xfrm>
          <a:prstGeom prst="curvedDown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Calibri"/>
                <a:ea typeface="Calibri"/>
                <a:cs typeface="Calibri"/>
                <a:sym typeface="Calibri"/>
              </a:rPr>
              <a:t>Value is brought to EOSC</a:t>
            </a:r>
            <a:endParaRPr/>
          </a:p>
        </p:txBody>
      </p:sp>
      <p:sp>
        <p:nvSpPr>
          <p:cNvPr id="306" name="Google Shape;306;p14"/>
          <p:cNvSpPr/>
          <p:nvPr/>
        </p:nvSpPr>
        <p:spPr>
          <a:xfrm flipH="1">
            <a:off x="4346711" y="5112147"/>
            <a:ext cx="3028123" cy="712123"/>
          </a:xfrm>
          <a:prstGeom prst="curvedUp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Calibri"/>
                <a:ea typeface="Calibri"/>
                <a:cs typeface="Calibri"/>
                <a:sym typeface="Calibri"/>
              </a:rPr>
              <a:t>Needs and requirements</a:t>
            </a:r>
            <a:endParaRPr/>
          </a:p>
        </p:txBody>
      </p:sp>
      <p:sp>
        <p:nvSpPr>
          <p:cNvPr id="307" name="Google Shape;307;p14"/>
          <p:cNvSpPr/>
          <p:nvPr/>
        </p:nvSpPr>
        <p:spPr>
          <a:xfrm>
            <a:off x="1258956" y="2509302"/>
            <a:ext cx="9607825" cy="562407"/>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u="none" strike="noStrike">
                <a:solidFill>
                  <a:srgbClr val="000000"/>
                </a:solidFill>
                <a:latin typeface="IBM Plex Sans"/>
                <a:ea typeface="IBM Plex Sans"/>
                <a:cs typeface="IBM Plex Sans"/>
                <a:sym typeface="IBM Plex Sans"/>
              </a:rPr>
              <a:t>Value Offered to EOSC</a:t>
            </a:r>
            <a:endParaRPr/>
          </a:p>
          <a:p>
            <a:pPr marL="0" marR="0" lvl="0" indent="0" algn="ctr" rtl="0">
              <a:spcBef>
                <a:spcPts val="0"/>
              </a:spcBef>
              <a:spcAft>
                <a:spcPts val="0"/>
              </a:spcAft>
              <a:buNone/>
            </a:pPr>
            <a:r>
              <a:rPr lang="en-GB" sz="1600" b="1" u="none" strike="noStrike">
                <a:solidFill>
                  <a:srgbClr val="000000"/>
                </a:solidFill>
                <a:latin typeface="IBM Plex Sans"/>
                <a:ea typeface="IBM Plex Sans"/>
                <a:cs typeface="IBM Plex Sans"/>
                <a:sym typeface="IBM Plex Sans"/>
              </a:rPr>
              <a:t> </a:t>
            </a:r>
            <a:r>
              <a:rPr lang="en-GB" sz="1600" b="0" i="1" u="none" strike="noStrike">
                <a:solidFill>
                  <a:srgbClr val="000000"/>
                </a:solidFill>
                <a:latin typeface="IBM Plex Sans"/>
                <a:ea typeface="IBM Plex Sans"/>
                <a:cs typeface="IBM Plex Sans"/>
                <a:sym typeface="IBM Plex Sans"/>
              </a:rPr>
              <a:t>Early Adopters, </a:t>
            </a:r>
            <a:r>
              <a:rPr lang="en-GB" sz="1600" i="1">
                <a:solidFill>
                  <a:srgbClr val="000000"/>
                </a:solidFill>
                <a:latin typeface="IBM Plex Sans"/>
                <a:ea typeface="IBM Plex Sans"/>
                <a:cs typeface="IBM Plex Sans"/>
                <a:sym typeface="IBM Plex Sans"/>
              </a:rPr>
              <a:t>Attractiveness, </a:t>
            </a:r>
            <a:r>
              <a:rPr lang="en-GB" sz="1600" b="0" i="1" u="none" strike="noStrike">
                <a:solidFill>
                  <a:srgbClr val="000000"/>
                </a:solidFill>
                <a:latin typeface="IBM Plex Sans"/>
                <a:ea typeface="IBM Plex Sans"/>
                <a:cs typeface="IBM Plex Sans"/>
                <a:sym typeface="IBM Plex Sans"/>
              </a:rPr>
              <a:t>Exploitation, Community Engagement, </a:t>
            </a:r>
            <a:r>
              <a:rPr lang="en-GB" sz="1600" i="1">
                <a:solidFill>
                  <a:srgbClr val="000000"/>
                </a:solidFill>
                <a:latin typeface="IBM Plex Sans"/>
                <a:ea typeface="IBM Plex Sans"/>
                <a:cs typeface="IBM Plex Sans"/>
                <a:sym typeface="IBM Plex Sans"/>
              </a:rPr>
              <a:t>Crossing the Chasm</a:t>
            </a:r>
            <a:endParaRPr/>
          </a:p>
        </p:txBody>
      </p:sp>
      <p:sp>
        <p:nvSpPr>
          <p:cNvPr id="308" name="Google Shape;308;p14"/>
          <p:cNvSpPr/>
          <p:nvPr/>
        </p:nvSpPr>
        <p:spPr>
          <a:xfrm>
            <a:off x="1258953" y="3770182"/>
            <a:ext cx="2385391" cy="1511706"/>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User group challenges:</a:t>
            </a:r>
            <a:endParaRPr/>
          </a:p>
          <a:p>
            <a:pPr marL="0" marR="0" lvl="0" indent="0" algn="ctr" rtl="0">
              <a:spcBef>
                <a:spcPts val="0"/>
              </a:spcBef>
              <a:spcAft>
                <a:spcPts val="0"/>
              </a:spcAft>
              <a:buNone/>
            </a:pPr>
            <a:r>
              <a:rPr lang="en-GB" sz="1600">
                <a:solidFill>
                  <a:schemeClr val="dk1"/>
                </a:solidFill>
                <a:latin typeface="Calibri"/>
                <a:ea typeface="Calibri"/>
                <a:cs typeface="Calibri"/>
                <a:sym typeface="Calibri"/>
              </a:rPr>
              <a:t>User group currently lags behind in terms of adoption of high-computing paradigms.</a:t>
            </a:r>
            <a:endParaRPr/>
          </a:p>
        </p:txBody>
      </p:sp>
      <p:sp>
        <p:nvSpPr>
          <p:cNvPr id="309" name="Google Shape;309;p14"/>
          <p:cNvSpPr/>
          <p:nvPr/>
        </p:nvSpPr>
        <p:spPr>
          <a:xfrm>
            <a:off x="8269356" y="3789878"/>
            <a:ext cx="2597426" cy="1511706"/>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EOSC Challenges</a:t>
            </a:r>
            <a:r>
              <a:rPr lang="en-GB" sz="1600">
                <a:solidFill>
                  <a:schemeClr val="dk1"/>
                </a:solidFill>
                <a:latin typeface="Calibri"/>
                <a:ea typeface="Calibri"/>
                <a:cs typeface="Calibri"/>
                <a:sym typeface="Calibri"/>
              </a:rPr>
              <a:t>:</a:t>
            </a:r>
            <a:endParaRPr/>
          </a:p>
          <a:p>
            <a:pPr marL="0" marR="0" lvl="0" indent="0" algn="ctr" rtl="0">
              <a:spcBef>
                <a:spcPts val="0"/>
              </a:spcBef>
              <a:spcAft>
                <a:spcPts val="0"/>
              </a:spcAft>
              <a:buNone/>
            </a:pPr>
            <a:r>
              <a:rPr lang="en-GB" sz="1600">
                <a:solidFill>
                  <a:schemeClr val="dk1"/>
                </a:solidFill>
                <a:latin typeface="Calibri"/>
                <a:ea typeface="Calibri"/>
                <a:cs typeface="Calibri"/>
                <a:sym typeface="Calibri"/>
              </a:rPr>
              <a:t>EOSC currently lacks services that would be critical to the user group (e.g. sensitive data management services)</a:t>
            </a:r>
            <a:endParaRPr/>
          </a:p>
        </p:txBody>
      </p:sp>
      <p:sp>
        <p:nvSpPr>
          <p:cNvPr id="310" name="Google Shape;310;p14"/>
          <p:cNvSpPr/>
          <p:nvPr/>
        </p:nvSpPr>
        <p:spPr>
          <a:xfrm>
            <a:off x="1258953" y="5990730"/>
            <a:ext cx="9789799" cy="718694"/>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u="none" strike="noStrike">
                <a:solidFill>
                  <a:srgbClr val="000000"/>
                </a:solidFill>
                <a:latin typeface="IBM Plex Sans"/>
                <a:ea typeface="IBM Plex Sans"/>
                <a:cs typeface="IBM Plex Sans"/>
                <a:sym typeface="IBM Plex Sans"/>
              </a:rPr>
              <a:t>Needs covered by EOSC </a:t>
            </a:r>
            <a:endParaRPr/>
          </a:p>
          <a:p>
            <a:pPr marL="0" marR="0" lvl="0" indent="0" algn="ctr" rtl="0">
              <a:spcBef>
                <a:spcPts val="0"/>
              </a:spcBef>
              <a:spcAft>
                <a:spcPts val="0"/>
              </a:spcAft>
              <a:buNone/>
            </a:pPr>
            <a:r>
              <a:rPr lang="en-GB" sz="1600" b="0" i="1" u="none" strike="noStrike">
                <a:solidFill>
                  <a:srgbClr val="000000"/>
                </a:solidFill>
                <a:latin typeface="IBM Plex Sans"/>
                <a:ea typeface="IBM Plex Sans"/>
                <a:cs typeface="IBM Plex Sans"/>
                <a:sym typeface="IBM Plex Sans"/>
              </a:rPr>
              <a:t>Core Services, Computation Services, Data Management, Other Services, Onboarding, Discoverability</a:t>
            </a:r>
            <a:endParaRPr/>
          </a:p>
        </p:txBody>
      </p:sp>
      <p:sp>
        <p:nvSpPr>
          <p:cNvPr id="311" name="Google Shape;311;p14"/>
          <p:cNvSpPr/>
          <p:nvPr/>
        </p:nvSpPr>
        <p:spPr>
          <a:xfrm>
            <a:off x="422715" y="1060175"/>
            <a:ext cx="11093576" cy="649231"/>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1600" b="1">
                <a:solidFill>
                  <a:srgbClr val="000000"/>
                </a:solidFill>
                <a:latin typeface="IBM Plex Sans"/>
                <a:ea typeface="IBM Plex Sans"/>
                <a:cs typeface="IBM Plex Sans"/>
                <a:sym typeface="IBM Plex Sans"/>
              </a:rPr>
              <a:t>Mission: </a:t>
            </a:r>
            <a:r>
              <a:rPr lang="en-GB" sz="1600">
                <a:solidFill>
                  <a:srgbClr val="000000"/>
                </a:solidFill>
                <a:latin typeface="IBM Plex Sans"/>
                <a:ea typeface="IBM Plex Sans"/>
                <a:cs typeface="IBM Plex Sans"/>
                <a:sym typeface="IBM Plex Sans"/>
              </a:rPr>
              <a:t>Establish a bilateral</a:t>
            </a:r>
            <a:r>
              <a:rPr lang="en-GB" sz="1600" i="0" u="none" strike="noStrike">
                <a:solidFill>
                  <a:srgbClr val="000000"/>
                </a:solidFill>
                <a:latin typeface="IBM Plex Sans"/>
                <a:ea typeface="IBM Plex Sans"/>
                <a:cs typeface="IBM Plex Sans"/>
                <a:sym typeface="IBM Plex Sans"/>
              </a:rPr>
              <a:t> collaboration between public authorities and their experts and the EOSC supply </a:t>
            </a:r>
            <a:r>
              <a:rPr lang="en-GB" sz="1600">
                <a:solidFill>
                  <a:srgbClr val="000000"/>
                </a:solidFill>
                <a:latin typeface="IBM Plex Sans"/>
                <a:ea typeface="IBM Plex Sans"/>
                <a:cs typeface="IBM Plex Sans"/>
                <a:sym typeface="IBM Plex Sans"/>
              </a:rPr>
              <a:t>by:</a:t>
            </a:r>
            <a:endParaRPr sz="1600" b="0" i="0" u="none" strike="noStrike">
              <a:solidFill>
                <a:srgbClr val="000000"/>
              </a:solidFill>
              <a:latin typeface="IBM Plex Sans"/>
              <a:ea typeface="IBM Plex Sans"/>
              <a:cs typeface="IBM Plex Sans"/>
              <a:sym typeface="IBM Plex Sans"/>
            </a:endParaRPr>
          </a:p>
          <a:p>
            <a:pPr lvl="1" algn="ctr"/>
            <a:r>
              <a:rPr lang="en-GB" sz="1100" b="0" i="0" u="none" strike="noStrike" cap="none">
                <a:solidFill>
                  <a:srgbClr val="000000"/>
                </a:solidFill>
                <a:latin typeface="IBM Plex Sans"/>
                <a:ea typeface="IBM Plex Sans"/>
                <a:cs typeface="IBM Plex Sans"/>
                <a:sym typeface="IBM Plex Sans"/>
              </a:rPr>
              <a:t>(</a:t>
            </a:r>
            <a:r>
              <a:rPr lang="en-GB" sz="1600" b="0" i="0" u="none" strike="noStrike" cap="none">
                <a:solidFill>
                  <a:srgbClr val="000000"/>
                </a:solidFill>
                <a:latin typeface="IBM Plex Sans"/>
                <a:ea typeface="IBM Plex Sans"/>
                <a:cs typeface="IBM Plex Sans"/>
                <a:sym typeface="IBM Plex Sans"/>
              </a:rPr>
              <a:t>1) creating a channel for the exchange of support and technical expertise,</a:t>
            </a:r>
            <a:r>
              <a:rPr lang="en-GB" sz="1600">
                <a:solidFill>
                  <a:srgbClr val="000000"/>
                </a:solidFill>
                <a:latin typeface="IBM Plex Sans"/>
                <a:ea typeface="IBM Plex Sans"/>
                <a:cs typeface="IBM Plex Sans"/>
                <a:sym typeface="IBM Plex Sans"/>
              </a:rPr>
              <a:t>  </a:t>
            </a:r>
            <a:r>
              <a:rPr lang="en-GB" sz="1600" b="0" i="0" u="none" strike="noStrike" cap="none">
                <a:solidFill>
                  <a:srgbClr val="000000"/>
                </a:solidFill>
                <a:latin typeface="IBM Plex Sans"/>
                <a:ea typeface="IBM Plex Sans"/>
                <a:cs typeface="IBM Plex Sans"/>
                <a:sym typeface="IBM Plex Sans"/>
              </a:rPr>
              <a:t>(2) service exploitation and outreach.</a:t>
            </a:r>
            <a:r>
              <a:rPr lang="en-GB" sz="1600">
                <a:solidFill>
                  <a:srgbClr val="000000"/>
                </a:solidFill>
                <a:latin typeface="IBM Plex Sans"/>
                <a:ea typeface="IBM Plex Sans"/>
                <a:cs typeface="IBM Plex Sans"/>
                <a:sym typeface="IBM Plex Sans"/>
              </a:rPr>
              <a:t> </a:t>
            </a:r>
            <a:endParaRPr sz="1600">
              <a:cs typeface="Calibri"/>
            </a:endParaRPr>
          </a:p>
        </p:txBody>
      </p:sp>
      <p:sp>
        <p:nvSpPr>
          <p:cNvPr id="2" name="Google Shape;311;p14">
            <a:extLst>
              <a:ext uri="{FF2B5EF4-FFF2-40B4-BE49-F238E27FC236}">
                <a16:creationId xmlns:a16="http://schemas.microsoft.com/office/drawing/2014/main" id="{2666768C-DB1F-C80D-BAA6-E3C55D5175D9}"/>
              </a:ext>
            </a:extLst>
          </p:cNvPr>
          <p:cNvSpPr/>
          <p:nvPr/>
        </p:nvSpPr>
        <p:spPr>
          <a:xfrm>
            <a:off x="415787" y="1787538"/>
            <a:ext cx="11093576" cy="649231"/>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1600" b="1">
                <a:solidFill>
                  <a:srgbClr val="000000"/>
                </a:solidFill>
                <a:latin typeface="IBM Plex Sans"/>
                <a:ea typeface="IBM Plex Sans"/>
                <a:cs typeface="IBM Plex Sans"/>
                <a:sym typeface="IBM Plex Sans"/>
              </a:rPr>
              <a:t>Vision: </a:t>
            </a:r>
            <a:r>
              <a:rPr lang="en-GB" sz="1600">
                <a:solidFill>
                  <a:srgbClr val="000000"/>
                </a:solidFill>
                <a:latin typeface="IBM Plex Sans"/>
                <a:ea typeface="IBM Plex Sans"/>
                <a:cs typeface="IBM Plex Sans"/>
                <a:sym typeface="IBM Plex Sans"/>
              </a:rPr>
              <a:t>Facilitate the uptake and adoption of Open Science outputs and tools by Public Authorities, while enriching European Open Science Cloud ecosystem with Data and Services supplied by Public Authorities</a:t>
            </a:r>
            <a:endParaRPr lang="en-GB" sz="1600">
              <a:latin typeface="IBM Plex Sans"/>
              <a:cs typeface="Calibri"/>
            </a:endParaRPr>
          </a:p>
        </p:txBody>
      </p:sp>
    </p:spTree>
    <p:extLst>
      <p:ext uri="{BB962C8B-B14F-4D97-AF65-F5344CB8AC3E}">
        <p14:creationId xmlns:p14="http://schemas.microsoft.com/office/powerpoint/2010/main" val="254078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A649-BFD5-A9DE-5DAA-CD94E4429AAC}"/>
              </a:ext>
            </a:extLst>
          </p:cNvPr>
          <p:cNvSpPr>
            <a:spLocks noGrp="1"/>
          </p:cNvSpPr>
          <p:nvPr>
            <p:ph type="title"/>
          </p:nvPr>
        </p:nvSpPr>
        <p:spPr/>
        <p:txBody>
          <a:bodyPr/>
          <a:lstStyle/>
          <a:p>
            <a:r>
              <a:rPr lang="en-GB"/>
              <a:t>Collaboration &amp; Community Charter</a:t>
            </a:r>
          </a:p>
        </p:txBody>
      </p:sp>
      <p:sp>
        <p:nvSpPr>
          <p:cNvPr id="5" name="Google Shape;209;p34">
            <a:extLst>
              <a:ext uri="{FF2B5EF4-FFF2-40B4-BE49-F238E27FC236}">
                <a16:creationId xmlns:a16="http://schemas.microsoft.com/office/drawing/2014/main" id="{4C0EB9BA-17BD-DE8F-5A4B-5A4E5EE85679}"/>
              </a:ext>
            </a:extLst>
          </p:cNvPr>
          <p:cNvSpPr/>
          <p:nvPr/>
        </p:nvSpPr>
        <p:spPr>
          <a:xfrm>
            <a:off x="345088" y="1373800"/>
            <a:ext cx="6366139" cy="4485044"/>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algn="ctr"/>
            <a:r>
              <a:rPr lang="en-GB" sz="2400" b="1">
                <a:solidFill>
                  <a:schemeClr val="dk1"/>
                </a:solidFill>
                <a:latin typeface="Calibri"/>
                <a:cs typeface="Calibri"/>
                <a:sym typeface="Calibri"/>
              </a:rPr>
              <a:t>Collaboration Charter </a:t>
            </a:r>
            <a:endParaRPr lang="en-US">
              <a:solidFill>
                <a:schemeClr val="dk1"/>
              </a:solidFill>
              <a:latin typeface="Calibri"/>
              <a:cs typeface="Calibri"/>
              <a:sym typeface="Calibri"/>
            </a:endParaRPr>
          </a:p>
          <a:p>
            <a:pPr algn="ctr"/>
            <a:r>
              <a:rPr lang="en-GB" sz="2400" b="1">
                <a:solidFill>
                  <a:schemeClr val="dk1"/>
                </a:solidFill>
                <a:latin typeface="Calibri"/>
                <a:cs typeface="Calibri"/>
                <a:sym typeface="Calibri"/>
              </a:rPr>
              <a:t>(For Institutions and Projects)</a:t>
            </a:r>
            <a:endParaRPr lang="en-US">
              <a:solidFill>
                <a:schemeClr val="dk1"/>
              </a:solidFill>
              <a:cs typeface="Calibri"/>
            </a:endParaRPr>
          </a:p>
          <a:p>
            <a:pPr algn="ctr"/>
            <a:endParaRPr lang="en-GB" sz="2400" b="1">
              <a:solidFill>
                <a:schemeClr val="dk1"/>
              </a:solidFill>
              <a:ea typeface="+mn-lt"/>
              <a:cs typeface="+mn-lt"/>
            </a:endParaRPr>
          </a:p>
          <a:p>
            <a:r>
              <a:rPr lang="en-GB" sz="1600">
                <a:solidFill>
                  <a:schemeClr val="dk1"/>
                </a:solidFill>
                <a:ea typeface="+mn-lt"/>
                <a:cs typeface="+mn-lt"/>
              </a:rPr>
              <a:t>Institutions and projects are expected to accept the Collaboration Charter which states that:</a:t>
            </a:r>
          </a:p>
          <a:p>
            <a:pPr marL="285750" indent="-285750">
              <a:buFont typeface="Arial"/>
              <a:buChar char="•"/>
            </a:pPr>
            <a:r>
              <a:rPr lang="en-GB" sz="1600">
                <a:solidFill>
                  <a:schemeClr val="dk1"/>
                </a:solidFill>
                <a:cs typeface="Calibri"/>
              </a:rPr>
              <a:t>Institutions and projects will assign one or more individual members to represent the institution</a:t>
            </a:r>
          </a:p>
          <a:p>
            <a:pPr marL="285750" indent="-285750">
              <a:buFont typeface="Arial"/>
              <a:buChar char="•"/>
            </a:pPr>
            <a:r>
              <a:rPr lang="en-GB" sz="1600">
                <a:solidFill>
                  <a:schemeClr val="dk1"/>
                </a:solidFill>
                <a:cs typeface="Calibri"/>
              </a:rPr>
              <a:t>Institutions will be have a public short description and a statement of purpose</a:t>
            </a:r>
          </a:p>
          <a:p>
            <a:pPr marL="285750" indent="-285750">
              <a:buFont typeface="Arial"/>
              <a:buChar char="•"/>
            </a:pPr>
            <a:r>
              <a:rPr lang="en-GB" sz="1600">
                <a:solidFill>
                  <a:schemeClr val="dk1"/>
                </a:solidFill>
                <a:cs typeface="Calibri"/>
              </a:rPr>
              <a:t>Institutions will shortlist their Training, Support, Consultancy or Service offering relevant to the EOSC CC for PA.</a:t>
            </a:r>
          </a:p>
          <a:p>
            <a:pPr marL="285750" indent="-285750">
              <a:buFont typeface="Arial"/>
              <a:buChar char="•"/>
            </a:pPr>
            <a:r>
              <a:rPr lang="en-GB" sz="1600">
                <a:solidFill>
                  <a:schemeClr val="dk1"/>
                </a:solidFill>
                <a:cs typeface="Calibri"/>
              </a:rPr>
              <a:t>Institutions will contribute to dissemination, communication activities and events</a:t>
            </a:r>
          </a:p>
          <a:p>
            <a:pPr marL="285750" indent="-285750">
              <a:buFont typeface="Arial"/>
              <a:buChar char="•"/>
            </a:pPr>
            <a:r>
              <a:rPr lang="en-GB" sz="1600">
                <a:solidFill>
                  <a:schemeClr val="dk1"/>
                </a:solidFill>
                <a:cs typeface="Calibri"/>
              </a:rPr>
              <a:t>Institutions will support their members to contribute to the activities proposed by the EOSC CC for PA</a:t>
            </a:r>
          </a:p>
        </p:txBody>
      </p:sp>
      <p:sp>
        <p:nvSpPr>
          <p:cNvPr id="6" name="Google Shape;209;p34">
            <a:extLst>
              <a:ext uri="{FF2B5EF4-FFF2-40B4-BE49-F238E27FC236}">
                <a16:creationId xmlns:a16="http://schemas.microsoft.com/office/drawing/2014/main" id="{C8323C96-98BE-6029-A16A-56497A1F9514}"/>
              </a:ext>
            </a:extLst>
          </p:cNvPr>
          <p:cNvSpPr/>
          <p:nvPr/>
        </p:nvSpPr>
        <p:spPr>
          <a:xfrm>
            <a:off x="7012586" y="1373799"/>
            <a:ext cx="4657786" cy="4482117"/>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algn="ctr"/>
            <a:r>
              <a:rPr lang="en-GB" sz="2400" b="1">
                <a:solidFill>
                  <a:schemeClr val="dk1"/>
                </a:solidFill>
                <a:latin typeface="Calibri"/>
                <a:cs typeface="Calibri"/>
                <a:sym typeface="Calibri"/>
              </a:rPr>
              <a:t>Community Charter </a:t>
            </a:r>
            <a:endParaRPr lang="en-US">
              <a:solidFill>
                <a:schemeClr val="dk1"/>
              </a:solidFill>
              <a:latin typeface="Calibri"/>
              <a:cs typeface="Calibri"/>
              <a:sym typeface="Calibri"/>
            </a:endParaRPr>
          </a:p>
          <a:p>
            <a:pPr algn="ctr"/>
            <a:r>
              <a:rPr lang="en-GB" sz="2400" b="1">
                <a:solidFill>
                  <a:schemeClr val="dk1"/>
                </a:solidFill>
                <a:latin typeface="Calibri"/>
                <a:cs typeface="Calibri"/>
                <a:sym typeface="Calibri"/>
              </a:rPr>
              <a:t>(For individuals)</a:t>
            </a:r>
            <a:endParaRPr lang="en-US">
              <a:solidFill>
                <a:schemeClr val="dk1"/>
              </a:solidFill>
              <a:cs typeface="Calibri"/>
            </a:endParaRPr>
          </a:p>
          <a:p>
            <a:pPr algn="ctr"/>
            <a:endParaRPr lang="en-GB" sz="2400" b="1">
              <a:solidFill>
                <a:schemeClr val="dk1"/>
              </a:solidFill>
              <a:ea typeface="+mn-lt"/>
              <a:cs typeface="+mn-lt"/>
            </a:endParaRPr>
          </a:p>
          <a:p>
            <a:r>
              <a:rPr lang="en-GB" sz="1600">
                <a:solidFill>
                  <a:srgbClr val="37474F"/>
                </a:solidFill>
                <a:ea typeface="+mn-lt"/>
                <a:cs typeface="+mn-lt"/>
              </a:rPr>
              <a:t>Members are expected to accept the EOSC CC Community Charter which states that:</a:t>
            </a:r>
            <a:endParaRPr lang="en-GB" sz="1600">
              <a:cs typeface="Calibri"/>
            </a:endParaRPr>
          </a:p>
          <a:p>
            <a:pPr marL="285750" indent="-285750">
              <a:buFont typeface="Arial"/>
              <a:buChar char="•"/>
            </a:pPr>
            <a:r>
              <a:rPr lang="en-GB" sz="1600">
                <a:solidFill>
                  <a:srgbClr val="37474F"/>
                </a:solidFill>
                <a:ea typeface="+mn-lt"/>
                <a:cs typeface="+mn-lt"/>
              </a:rPr>
              <a:t>Members names will be shortlisted in public deliverable </a:t>
            </a:r>
            <a:endParaRPr lang="en-GB" sz="1600">
              <a:solidFill>
                <a:srgbClr val="000000"/>
              </a:solidFill>
              <a:ea typeface="+mn-lt"/>
              <a:cs typeface="+mn-lt"/>
            </a:endParaRPr>
          </a:p>
          <a:p>
            <a:pPr marL="285750" indent="-285750">
              <a:buFont typeface="Arial"/>
              <a:buChar char="•"/>
            </a:pPr>
            <a:r>
              <a:rPr lang="en-GB" sz="1600">
                <a:solidFill>
                  <a:srgbClr val="37474F"/>
                </a:solidFill>
                <a:ea typeface="+mn-lt"/>
                <a:cs typeface="+mn-lt"/>
              </a:rPr>
              <a:t>Members will have a public profile explaining their main expertise &amp; skills and contact</a:t>
            </a:r>
            <a:endParaRPr lang="en-GB" sz="1600">
              <a:solidFill>
                <a:srgbClr val="000000"/>
              </a:solidFill>
              <a:ea typeface="+mn-lt"/>
              <a:cs typeface="+mn-lt"/>
            </a:endParaRPr>
          </a:p>
          <a:p>
            <a:pPr marL="285750" indent="-285750">
              <a:buFont typeface="Arial"/>
              <a:buChar char="•"/>
            </a:pPr>
            <a:r>
              <a:rPr lang="en-GB" sz="1600">
                <a:solidFill>
                  <a:srgbClr val="37474F"/>
                </a:solidFill>
                <a:ea typeface="+mn-lt"/>
                <a:cs typeface="+mn-lt"/>
              </a:rPr>
              <a:t>Members will be included to an internal communications channel (e.g. mailing list / online forum, etc).</a:t>
            </a:r>
            <a:endParaRPr lang="en-GB" sz="1600">
              <a:cs typeface="Calibri"/>
            </a:endParaRPr>
          </a:p>
          <a:p>
            <a:pPr marL="285750" indent="-285750">
              <a:buFont typeface="Arial"/>
              <a:buChar char="•"/>
            </a:pPr>
            <a:r>
              <a:rPr lang="en-GB" sz="1600">
                <a:solidFill>
                  <a:srgbClr val="37474F"/>
                </a:solidFill>
                <a:ea typeface="+mn-lt"/>
                <a:cs typeface="+mn-lt"/>
              </a:rPr>
              <a:t>Members will contribute to the activities proposed by the EOSC CC for Public Authorities</a:t>
            </a:r>
            <a:endParaRPr lang="en-GB" sz="1600">
              <a:cs typeface="Calibri"/>
            </a:endParaRPr>
          </a:p>
          <a:p>
            <a:pPr algn="ctr"/>
            <a:endParaRPr lang="en-GB" sz="1200">
              <a:solidFill>
                <a:srgbClr val="FD715B"/>
              </a:solidFill>
              <a:cs typeface="Calibri"/>
            </a:endParaRPr>
          </a:p>
        </p:txBody>
      </p:sp>
      <p:sp>
        <p:nvSpPr>
          <p:cNvPr id="3" name="Rectangle 2">
            <a:extLst>
              <a:ext uri="{FF2B5EF4-FFF2-40B4-BE49-F238E27FC236}">
                <a16:creationId xmlns:a16="http://schemas.microsoft.com/office/drawing/2014/main" id="{87AD8CBB-9B81-5877-4924-4D6E06930157}"/>
              </a:ext>
            </a:extLst>
          </p:cNvPr>
          <p:cNvSpPr/>
          <p:nvPr/>
        </p:nvSpPr>
        <p:spPr>
          <a:xfrm>
            <a:off x="10034649" y="6246421"/>
            <a:ext cx="902525" cy="4987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ES"/>
          </a:p>
        </p:txBody>
      </p:sp>
    </p:spTree>
    <p:extLst>
      <p:ext uri="{BB962C8B-B14F-4D97-AF65-F5344CB8AC3E}">
        <p14:creationId xmlns:p14="http://schemas.microsoft.com/office/powerpoint/2010/main" val="171715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07;p14">
            <a:extLst>
              <a:ext uri="{FF2B5EF4-FFF2-40B4-BE49-F238E27FC236}">
                <a16:creationId xmlns:a16="http://schemas.microsoft.com/office/drawing/2014/main" id="{F25906F4-E080-1D7B-839B-2FAE7035A863}"/>
              </a:ext>
            </a:extLst>
          </p:cNvPr>
          <p:cNvSpPr txBox="1">
            <a:spLocks/>
          </p:cNvSpPr>
          <p:nvPr/>
        </p:nvSpPr>
        <p:spPr>
          <a:xfrm>
            <a:off x="4334494" y="2933206"/>
            <a:ext cx="3277589" cy="3487386"/>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C0C4B"/>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rgbClr val="0C0C4B"/>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rgbClr val="0C0C4B"/>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rgbClr val="0C0C4B"/>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rgbClr val="0C0C4B"/>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solidFill>
                  <a:srgbClr val="000000"/>
                </a:solidFill>
                <a:latin typeface="IBM Plex Sans"/>
              </a:rPr>
              <a:t>Join Us</a:t>
            </a:r>
          </a:p>
          <a:p>
            <a:pPr marL="0" indent="0" algn="ctr">
              <a:buFont typeface="Arial" panose="020B0604020202020204" pitchFamily="34" charset="0"/>
              <a:buNone/>
            </a:pPr>
            <a:endParaRPr lang="en-GB" dirty="0">
              <a:solidFill>
                <a:srgbClr val="000000"/>
              </a:solidFill>
              <a:latin typeface="IBM Plex Sans"/>
            </a:endParaRPr>
          </a:p>
          <a:p>
            <a:pPr marL="0" indent="0" algn="ctr">
              <a:buFont typeface="Arial" panose="020B0604020202020204" pitchFamily="34" charset="0"/>
              <a:buNone/>
            </a:pPr>
            <a:endParaRPr lang="en-GB" dirty="0">
              <a:solidFill>
                <a:srgbClr val="000000"/>
              </a:solidFill>
              <a:latin typeface="IBM Plex Sans"/>
            </a:endParaRPr>
          </a:p>
          <a:p>
            <a:pPr marL="0" indent="0" algn="ctr">
              <a:buFont typeface="Arial" panose="020B0604020202020204" pitchFamily="34" charset="0"/>
              <a:buNone/>
            </a:pPr>
            <a:endParaRPr lang="en-GB" dirty="0">
              <a:solidFill>
                <a:srgbClr val="000000"/>
              </a:solidFill>
              <a:latin typeface="IBM Plex Sans"/>
            </a:endParaRPr>
          </a:p>
          <a:p>
            <a:pPr marL="0" indent="0" algn="ctr">
              <a:buFont typeface="Arial" panose="020B0604020202020204" pitchFamily="34" charset="0"/>
              <a:buNone/>
            </a:pPr>
            <a:endParaRPr lang="en-GB" dirty="0">
              <a:solidFill>
                <a:srgbClr val="000000"/>
              </a:solidFill>
              <a:latin typeface="IBM Plex Sans"/>
            </a:endParaRPr>
          </a:p>
          <a:p>
            <a:pPr marL="0" indent="0" algn="ctr">
              <a:buFont typeface="Arial" panose="020B0604020202020204" pitchFamily="34" charset="0"/>
              <a:buNone/>
            </a:pPr>
            <a:endParaRPr lang="en-GB" dirty="0">
              <a:solidFill>
                <a:srgbClr val="000000"/>
              </a:solidFill>
              <a:latin typeface="IBM Plex Sans"/>
            </a:endParaRPr>
          </a:p>
          <a:p>
            <a:pPr marL="0" indent="0" algn="ctr">
              <a:buFont typeface="Arial" panose="020B0604020202020204" pitchFamily="34" charset="0"/>
              <a:buNone/>
            </a:pPr>
            <a:endParaRPr lang="en-GB" dirty="0">
              <a:solidFill>
                <a:srgbClr val="000000"/>
              </a:solidFill>
              <a:latin typeface="IBM Plex Sans"/>
            </a:endParaRPr>
          </a:p>
        </p:txBody>
      </p:sp>
      <p:sp>
        <p:nvSpPr>
          <p:cNvPr id="2" name="Title 1">
            <a:extLst>
              <a:ext uri="{FF2B5EF4-FFF2-40B4-BE49-F238E27FC236}">
                <a16:creationId xmlns:a16="http://schemas.microsoft.com/office/drawing/2014/main" id="{AE1B8D6D-B881-F6BF-5C17-8D59DF94BA86}"/>
              </a:ext>
            </a:extLst>
          </p:cNvPr>
          <p:cNvSpPr>
            <a:spLocks noGrp="1"/>
          </p:cNvSpPr>
          <p:nvPr>
            <p:ph type="title"/>
          </p:nvPr>
        </p:nvSpPr>
        <p:spPr/>
        <p:txBody>
          <a:bodyPr/>
          <a:lstStyle/>
          <a:p>
            <a:r>
              <a:rPr lang="en-ES" dirty="0"/>
              <a:t>Next Steps</a:t>
            </a:r>
          </a:p>
        </p:txBody>
      </p:sp>
      <p:pic>
        <p:nvPicPr>
          <p:cNvPr id="4" name="Picture 3" descr="A qr code with black squares&#10;&#10;Description automatically generated">
            <a:extLst>
              <a:ext uri="{FF2B5EF4-FFF2-40B4-BE49-F238E27FC236}">
                <a16:creationId xmlns:a16="http://schemas.microsoft.com/office/drawing/2014/main" id="{91286522-9F4B-A811-C8C8-BBF7DA876697}"/>
              </a:ext>
            </a:extLst>
          </p:cNvPr>
          <p:cNvPicPr>
            <a:picLocks noChangeAspect="1"/>
          </p:cNvPicPr>
          <p:nvPr/>
        </p:nvPicPr>
        <p:blipFill>
          <a:blip r:embed="rId2"/>
          <a:stretch>
            <a:fillRect/>
          </a:stretch>
        </p:blipFill>
        <p:spPr>
          <a:xfrm>
            <a:off x="4584945" y="3420263"/>
            <a:ext cx="2838033" cy="2838033"/>
          </a:xfrm>
          <a:prstGeom prst="rect">
            <a:avLst/>
          </a:prstGeom>
        </p:spPr>
      </p:pic>
      <p:sp>
        <p:nvSpPr>
          <p:cNvPr id="5" name="Google Shape;307;p14">
            <a:extLst>
              <a:ext uri="{FF2B5EF4-FFF2-40B4-BE49-F238E27FC236}">
                <a16:creationId xmlns:a16="http://schemas.microsoft.com/office/drawing/2014/main" id="{4C5D2B5E-321A-C9C0-4751-792ACB658CDF}"/>
              </a:ext>
            </a:extLst>
          </p:cNvPr>
          <p:cNvSpPr>
            <a:spLocks noGrp="1"/>
          </p:cNvSpPr>
          <p:nvPr>
            <p:ph idx="1"/>
          </p:nvPr>
        </p:nvSpPr>
        <p:spPr>
          <a:xfrm>
            <a:off x="356152" y="1204376"/>
            <a:ext cx="11479695" cy="1574450"/>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indent="0" algn="ctr">
              <a:buNone/>
            </a:pPr>
            <a:r>
              <a:rPr lang="en-GB" sz="2400" dirty="0">
                <a:solidFill>
                  <a:srgbClr val="000000"/>
                </a:solidFill>
                <a:latin typeface="IBM Plex Sans"/>
              </a:rPr>
              <a:t>EOSC CC4PA will contribute to liaise with Public Authority related  stakeholders in future EOSC Data Commons project creating services for inter- and cross-disciplinary data discovery, access, sharing and reuse in the EOSC Federation</a:t>
            </a:r>
          </a:p>
        </p:txBody>
      </p:sp>
      <p:sp>
        <p:nvSpPr>
          <p:cNvPr id="7" name="Google Shape;307;p14">
            <a:extLst>
              <a:ext uri="{FF2B5EF4-FFF2-40B4-BE49-F238E27FC236}">
                <a16:creationId xmlns:a16="http://schemas.microsoft.com/office/drawing/2014/main" id="{14D50C17-59F5-2133-D9AE-4BD55B788140}"/>
              </a:ext>
            </a:extLst>
          </p:cNvPr>
          <p:cNvSpPr/>
          <p:nvPr/>
        </p:nvSpPr>
        <p:spPr>
          <a:xfrm>
            <a:off x="-672601" y="25995955"/>
            <a:ext cx="28292919" cy="2964704"/>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6600" b="1" dirty="0">
                <a:solidFill>
                  <a:srgbClr val="000000"/>
                </a:solidFill>
                <a:latin typeface="IBM Plex Sans"/>
                <a:ea typeface="IBM Plex Sans"/>
                <a:cs typeface="IBM Plex Sans"/>
                <a:sym typeface="IBM Plex Sans"/>
              </a:rPr>
              <a:t>Next Steps</a:t>
            </a:r>
          </a:p>
          <a:p>
            <a:pPr algn="ctr"/>
            <a:r>
              <a:rPr lang="en-GB" sz="4000" dirty="0">
                <a:solidFill>
                  <a:srgbClr val="000000"/>
                </a:solidFill>
                <a:latin typeface="IBM Plex Sans"/>
              </a:rPr>
              <a:t>EOSC CC4PA will contribute to liaise with Public Authority related  stakeholders in future EOSC Data Commons project creating services for inter- and cross-disciplinary data discovery, access, sharing and reuse in the EOSC Federation</a:t>
            </a:r>
          </a:p>
        </p:txBody>
      </p:sp>
      <p:sp>
        <p:nvSpPr>
          <p:cNvPr id="9" name="Rectangle 8">
            <a:extLst>
              <a:ext uri="{FF2B5EF4-FFF2-40B4-BE49-F238E27FC236}">
                <a16:creationId xmlns:a16="http://schemas.microsoft.com/office/drawing/2014/main" id="{23F9CCE0-437E-6F03-8311-77F3B1E18843}"/>
              </a:ext>
            </a:extLst>
          </p:cNvPr>
          <p:cNvSpPr/>
          <p:nvPr/>
        </p:nvSpPr>
        <p:spPr>
          <a:xfrm>
            <a:off x="10034649" y="6246421"/>
            <a:ext cx="902525" cy="4987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ES"/>
          </a:p>
        </p:txBody>
      </p:sp>
    </p:spTree>
    <p:extLst>
      <p:ext uri="{BB962C8B-B14F-4D97-AF65-F5344CB8AC3E}">
        <p14:creationId xmlns:p14="http://schemas.microsoft.com/office/powerpoint/2010/main" val="84177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427A5A-4AD3-2B40-90E2-455D48F27856}"/>
              </a:ext>
            </a:extLst>
          </p:cNvPr>
          <p:cNvSpPr>
            <a:spLocks noGrp="1"/>
          </p:cNvSpPr>
          <p:nvPr>
            <p:ph type="title"/>
          </p:nvPr>
        </p:nvSpPr>
        <p:spPr/>
        <p:txBody>
          <a:bodyPr/>
          <a:lstStyle/>
          <a:p>
            <a:r>
              <a:rPr lang="en-GB" sz="2800" dirty="0"/>
              <a:t>DECIDO-EOSC CCPA, </a:t>
            </a:r>
            <a:r>
              <a:rPr lang="en-GB" sz="2800" dirty="0" err="1"/>
              <a:t>BeOPEN</a:t>
            </a:r>
            <a:r>
              <a:rPr lang="en-GB" sz="2800" dirty="0"/>
              <a:t> and URBREATH</a:t>
            </a:r>
          </a:p>
        </p:txBody>
      </p:sp>
      <p:sp>
        <p:nvSpPr>
          <p:cNvPr id="3" name="Segnaposto testo 2">
            <a:extLst>
              <a:ext uri="{FF2B5EF4-FFF2-40B4-BE49-F238E27FC236}">
                <a16:creationId xmlns:a16="http://schemas.microsoft.com/office/drawing/2014/main" id="{2B96F41B-83BC-4F4A-8CFF-BC06E68A5055}"/>
              </a:ext>
            </a:extLst>
          </p:cNvPr>
          <p:cNvSpPr>
            <a:spLocks noGrp="1"/>
          </p:cNvSpPr>
          <p:nvPr>
            <p:ph type="body" idx="1"/>
          </p:nvPr>
        </p:nvSpPr>
        <p:spPr>
          <a:xfrm>
            <a:off x="1878496" y="1543091"/>
            <a:ext cx="4522305" cy="461665"/>
          </a:xfrm>
        </p:spPr>
        <p:txBody>
          <a:bodyPr>
            <a:normAutofit/>
          </a:bodyPr>
          <a:lstStyle/>
          <a:p>
            <a:r>
              <a:rPr lang="en-GB" dirty="0"/>
              <a:t> Xavier Salazar</a:t>
            </a:r>
          </a:p>
        </p:txBody>
      </p:sp>
      <p:sp>
        <p:nvSpPr>
          <p:cNvPr id="4" name="Segnaposto testo 3">
            <a:extLst>
              <a:ext uri="{FF2B5EF4-FFF2-40B4-BE49-F238E27FC236}">
                <a16:creationId xmlns:a16="http://schemas.microsoft.com/office/drawing/2014/main" id="{F6C9031E-0194-3E44-B9F9-63182FA80884}"/>
              </a:ext>
            </a:extLst>
          </p:cNvPr>
          <p:cNvSpPr>
            <a:spLocks noGrp="1"/>
          </p:cNvSpPr>
          <p:nvPr>
            <p:ph type="body" idx="10"/>
          </p:nvPr>
        </p:nvSpPr>
        <p:spPr>
          <a:xfrm>
            <a:off x="1878496" y="2094818"/>
            <a:ext cx="4522305" cy="461665"/>
          </a:xfrm>
        </p:spPr>
        <p:txBody>
          <a:bodyPr/>
          <a:lstStyle/>
          <a:p>
            <a:r>
              <a:rPr lang="en-GB"/>
              <a:t>EGI Foundation</a:t>
            </a:r>
          </a:p>
        </p:txBody>
      </p:sp>
      <p:pic>
        <p:nvPicPr>
          <p:cNvPr id="8" name="Immagine 7" descr="Immagine che contiene arte, cartone animato&#10;&#10;Descrizione generata automaticamente">
            <a:extLst>
              <a:ext uri="{FF2B5EF4-FFF2-40B4-BE49-F238E27FC236}">
                <a16:creationId xmlns:a16="http://schemas.microsoft.com/office/drawing/2014/main" id="{11C820D7-1C69-7D7D-9304-B4D0692E7DCD}"/>
              </a:ext>
            </a:extLst>
          </p:cNvPr>
          <p:cNvPicPr>
            <a:picLocks noChangeAspect="1"/>
          </p:cNvPicPr>
          <p:nvPr/>
        </p:nvPicPr>
        <p:blipFill>
          <a:blip r:embed="rId2"/>
          <a:stretch>
            <a:fillRect/>
          </a:stretch>
        </p:blipFill>
        <p:spPr>
          <a:xfrm>
            <a:off x="6562628" y="1497674"/>
            <a:ext cx="4743659" cy="4287976"/>
          </a:xfrm>
          <a:prstGeom prst="rect">
            <a:avLst/>
          </a:prstGeom>
        </p:spPr>
      </p:pic>
      <p:sp>
        <p:nvSpPr>
          <p:cNvPr id="11" name="CasellaDiTesto 10">
            <a:extLst>
              <a:ext uri="{FF2B5EF4-FFF2-40B4-BE49-F238E27FC236}">
                <a16:creationId xmlns:a16="http://schemas.microsoft.com/office/drawing/2014/main" id="{D82E4203-FE12-255A-657C-0ECC4633BD66}"/>
              </a:ext>
            </a:extLst>
          </p:cNvPr>
          <p:cNvSpPr txBox="1"/>
          <p:nvPr/>
        </p:nvSpPr>
        <p:spPr>
          <a:xfrm>
            <a:off x="7713234" y="5360326"/>
            <a:ext cx="2964273" cy="369332"/>
          </a:xfrm>
          <a:prstGeom prst="rect">
            <a:avLst/>
          </a:prstGeom>
          <a:noFill/>
        </p:spPr>
        <p:txBody>
          <a:bodyPr wrap="none" rtlCol="0">
            <a:spAutoFit/>
          </a:bodyPr>
          <a:lstStyle/>
          <a:p>
            <a:r>
              <a:rPr lang="en-GB" b="1" dirty="0">
                <a:solidFill>
                  <a:srgbClr val="00FFA2"/>
                </a:solidFill>
                <a:latin typeface="IBM Plex Sans" panose="020B0503050203000203" pitchFamily="34" charset="0"/>
              </a:rPr>
              <a:t>EGI 2024 – Demo Session</a:t>
            </a:r>
          </a:p>
        </p:txBody>
      </p:sp>
    </p:spTree>
    <p:extLst>
      <p:ext uri="{BB962C8B-B14F-4D97-AF65-F5344CB8AC3E}">
        <p14:creationId xmlns:p14="http://schemas.microsoft.com/office/powerpoint/2010/main" val="24076506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62d7470-418a-4f14-9b37-b57983bfd74b" xsi:nil="true"/>
    <lcf76f155ced4ddcb4097134ff3c332f xmlns="514f2164-e711-4305-bdf5-2adbc563365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3C3A51B30B0B042B77CD56975EFB463" ma:contentTypeVersion="20" ma:contentTypeDescription="Creare un nuovo documento." ma:contentTypeScope="" ma:versionID="0772b9d50221ac8b16875b1a10739ae3">
  <xsd:schema xmlns:xsd="http://www.w3.org/2001/XMLSchema" xmlns:xs="http://www.w3.org/2001/XMLSchema" xmlns:p="http://schemas.microsoft.com/office/2006/metadata/properties" xmlns:ns2="514f2164-e711-4305-bdf5-2adbc5633656" xmlns:ns3="762d7470-418a-4f14-9b37-b57983bfd74b" targetNamespace="http://schemas.microsoft.com/office/2006/metadata/properties" ma:root="true" ma:fieldsID="79b80ba8ba2cfa52859d86d77fe95d74" ns2:_="" ns3:_="">
    <xsd:import namespace="514f2164-e711-4305-bdf5-2adbc5633656"/>
    <xsd:import namespace="762d7470-418a-4f14-9b37-b57983bfd7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4f2164-e711-4305-bdf5-2adbc56336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Tag immagine" ma:readOnly="false" ma:fieldId="{5cf76f15-5ced-4ddc-b409-7134ff3c332f}" ma:taxonomyMulti="true" ma:sspId="b722dba8-3084-4906-8dc6-75cf8085136e"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2d7470-418a-4f14-9b37-b57983bfd74b"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element name="TaxCatchAll" ma:index="22" nillable="true" ma:displayName="Taxonomy Catch All Column" ma:hidden="true" ma:list="{d5178290-4fe4-46d1-bbb9-3ed78a77a4e0}" ma:internalName="TaxCatchAll" ma:showField="CatchAllData" ma:web="762d7470-418a-4f14-9b37-b57983bfd7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00E284-9E55-4022-8177-938C4F56A055}">
  <ds:schemaRefs>
    <ds:schemaRef ds:uri="http://schemas.microsoft.com/sharepoint/v3/contenttype/forms"/>
  </ds:schemaRefs>
</ds:datastoreItem>
</file>

<file path=customXml/itemProps2.xml><?xml version="1.0" encoding="utf-8"?>
<ds:datastoreItem xmlns:ds="http://schemas.openxmlformats.org/officeDocument/2006/customXml" ds:itemID="{A6178067-11E3-41B3-A736-9D25ED9EBF72}">
  <ds:schemaRefs>
    <ds:schemaRef ds:uri="514f2164-e711-4305-bdf5-2adbc5633656"/>
    <ds:schemaRef ds:uri="762d7470-418a-4f14-9b37-b57983bfd7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D5A31B5-FF1B-4DCF-B0C9-099CEE943165}">
  <ds:schemaRefs>
    <ds:schemaRef ds:uri="514f2164-e711-4305-bdf5-2adbc5633656"/>
    <ds:schemaRef ds:uri="762d7470-418a-4f14-9b37-b57983bfd7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756</Words>
  <Application>Microsoft Macintosh PowerPoint</Application>
  <PresentationFormat>Widescreen</PresentationFormat>
  <Paragraphs>56</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IBM Plex Sans</vt:lpstr>
      <vt:lpstr>IBM Plex Sans Light</vt:lpstr>
      <vt:lpstr>IBM Plex Sans Medium</vt:lpstr>
      <vt:lpstr>Tema di Office</vt:lpstr>
      <vt:lpstr>DECIDO-EOSC CCPA, BeOPEN and URBREATH</vt:lpstr>
      <vt:lpstr>EOSC COMPETENCE Centre FOR PUBLIC AUTHORITIES</vt:lpstr>
      <vt:lpstr>Collaboration &amp; Community Charter</vt:lpstr>
      <vt:lpstr>Next Steps</vt:lpstr>
      <vt:lpstr>DECIDO-EOSC CCPA, BeOPEN and URBREATH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Xavier Salazar Forn</cp:lastModifiedBy>
  <cp:revision>5</cp:revision>
  <dcterms:created xsi:type="dcterms:W3CDTF">2021-02-02T09:33:25Z</dcterms:created>
  <dcterms:modified xsi:type="dcterms:W3CDTF">2024-10-02T08:43:22Z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0x01010043C3A51B30B0B042B77CD56975EFB463</vt:lpwstr>
  </property>
  <property fmtid="{D5CDD505-2E9C-101B-9397-08002B2CF9AE}" pid="3" name="MediaServiceImageTags">
    <vt:lpwstr/>
  </property>
</Properties>
</file>