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1" r:id="rId2"/>
    <p:sldId id="587" r:id="rId3"/>
    <p:sldId id="594" r:id="rId4"/>
    <p:sldId id="581" r:id="rId5"/>
    <p:sldId id="584" r:id="rId6"/>
    <p:sldId id="589" r:id="rId7"/>
    <p:sldId id="592" r:id="rId8"/>
    <p:sldId id="593" r:id="rId9"/>
    <p:sldId id="580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71AD47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12"/>
  </p:normalViewPr>
  <p:slideViewPr>
    <p:cSldViewPr snapToGrid="0">
      <p:cViewPr>
        <p:scale>
          <a:sx n="60" d="100"/>
          <a:sy n="60" d="100"/>
        </p:scale>
        <p:origin x="884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8F68C-D4F7-430D-B21C-8143ADE3E933}" type="datetimeFigureOut">
              <a:rPr lang="en-GB" smtClean="0"/>
              <a:t>01/10/2024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983F-3804-40D7-8A5E-97FEDF36DE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69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  <a:solidFill>
            <a:schemeClr val="accent3">
              <a:lumMod val="20000"/>
              <a:lumOff val="80000"/>
            </a:schemeClr>
          </a:solidFill>
          <a:ln w="38100" cap="rnd" cmpd="thinThick">
            <a:solidFill>
              <a:srgbClr val="00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4800" b="1">
                <a:solidFill>
                  <a:srgbClr val="70AD47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829D6B-E6F2-903E-0ED0-448BE9FCC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715" y="200950"/>
            <a:ext cx="3722112" cy="7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239184" y="152400"/>
            <a:ext cx="11952816" cy="803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40">
              <a:defRPr/>
            </a:pPr>
            <a:endParaRPr lang="it-IT" sz="2400" dirty="0">
              <a:solidFill>
                <a:srgbClr val="C0504D">
                  <a:lumMod val="75000"/>
                </a:srgbClr>
              </a:solidFill>
              <a:latin typeface="Century Gothic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184" y="170640"/>
            <a:ext cx="11952816" cy="785121"/>
          </a:xfrm>
        </p:spPr>
        <p:txBody>
          <a:bodyPr/>
          <a:lstStyle>
            <a:lvl1pPr>
              <a:defRPr sz="3700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6480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ttangolo 5"/>
          <p:cNvSpPr/>
          <p:nvPr userDrawn="1"/>
        </p:nvSpPr>
        <p:spPr>
          <a:xfrm>
            <a:off x="239184" y="152400"/>
            <a:ext cx="11952816" cy="803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40">
              <a:defRPr/>
            </a:pPr>
            <a:endParaRPr lang="it-IT" sz="2400" dirty="0">
              <a:solidFill>
                <a:srgbClr val="C0504D">
                  <a:lumMod val="75000"/>
                </a:srgbClr>
              </a:solidFill>
              <a:latin typeface="Century Gothic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39184" y="170640"/>
            <a:ext cx="11952816" cy="785121"/>
          </a:xfrm>
        </p:spPr>
        <p:txBody>
          <a:bodyPr/>
          <a:lstStyle>
            <a:lvl1pPr>
              <a:defRPr sz="3700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8849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239184" y="152400"/>
            <a:ext cx="11952816" cy="803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40">
              <a:defRPr/>
            </a:pPr>
            <a:endParaRPr lang="it-IT" sz="2400" dirty="0">
              <a:solidFill>
                <a:srgbClr val="C0504D">
                  <a:lumMod val="75000"/>
                </a:srgbClr>
              </a:solidFill>
              <a:latin typeface="Century Gothic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39184" y="170640"/>
            <a:ext cx="11952816" cy="785121"/>
          </a:xfrm>
        </p:spPr>
        <p:txBody>
          <a:bodyPr/>
          <a:lstStyle>
            <a:lvl1pPr>
              <a:defRPr sz="3700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88460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9184" y="170640"/>
            <a:ext cx="11952816" cy="785121"/>
          </a:xfrm>
        </p:spPr>
        <p:txBody>
          <a:bodyPr/>
          <a:lstStyle>
            <a:lvl1pPr>
              <a:defRPr sz="3700">
                <a:solidFill>
                  <a:srgbClr val="C0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55584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A5DA929-B170-A7D3-8AE4-43CFD16D2B45}"/>
              </a:ext>
            </a:extLst>
          </p:cNvPr>
          <p:cNvSpPr/>
          <p:nvPr userDrawn="1"/>
        </p:nvSpPr>
        <p:spPr>
          <a:xfrm>
            <a:off x="9638675" y="5876145"/>
            <a:ext cx="2553325" cy="981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85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169865"/>
            <a:ext cx="10972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849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129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Rettangolo 7"/>
          <p:cNvSpPr/>
          <p:nvPr userDrawn="1"/>
        </p:nvSpPr>
        <p:spPr>
          <a:xfrm>
            <a:off x="0" y="3"/>
            <a:ext cx="12192000" cy="179388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40">
              <a:defRPr/>
            </a:pPr>
            <a:endParaRPr lang="it-IT" sz="24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Rettangolo 8"/>
          <p:cNvSpPr/>
          <p:nvPr userDrawn="1"/>
        </p:nvSpPr>
        <p:spPr>
          <a:xfrm flipH="1" flipV="1">
            <a:off x="-18016" y="0"/>
            <a:ext cx="239184" cy="6858000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40">
              <a:defRPr/>
            </a:pPr>
            <a:endParaRPr lang="it-IT" sz="2400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2" name="Immagine 1" descr="Immagine che contiene frutto, arancione, schermata&#10;&#10;Descrizione generata automaticamente">
            <a:extLst>
              <a:ext uri="{FF2B5EF4-FFF2-40B4-BE49-F238E27FC236}">
                <a16:creationId xmlns:a16="http://schemas.microsoft.com/office/drawing/2014/main" id="{4CB226FB-E1E8-C55E-C0D7-56337E305C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212000" y="6029407"/>
            <a:ext cx="1980000" cy="8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6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b="1" kern="1200">
          <a:solidFill>
            <a:srgbClr val="C0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C00000"/>
          </a:solidFill>
          <a:latin typeface="Century Gothic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C00000"/>
          </a:solidFill>
          <a:latin typeface="Century Gothic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C00000"/>
          </a:solidFill>
          <a:latin typeface="Century Gothic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C00000"/>
          </a:solidFill>
          <a:latin typeface="Century Gothic" pitchFamily="34" charset="0"/>
          <a:ea typeface="ＭＳ Ｐゴシック" charset="0"/>
          <a:cs typeface="ＭＳ Ｐゴシック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4300" b="1">
          <a:solidFill>
            <a:srgbClr val="953735"/>
          </a:solidFill>
          <a:latin typeface="Century Gothic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4300" b="1">
          <a:solidFill>
            <a:srgbClr val="953735"/>
          </a:solidFill>
          <a:latin typeface="Century Gothic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4300" b="1">
          <a:solidFill>
            <a:srgbClr val="953735"/>
          </a:solidFill>
          <a:latin typeface="Century Gothic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4300" b="1">
          <a:solidFill>
            <a:srgbClr val="953735"/>
          </a:solidFill>
          <a:latin typeface="Century Gothic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85984" y="5995916"/>
            <a:ext cx="10993965" cy="80021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CH" sz="2200" b="1" dirty="0">
                <a:solidFill>
                  <a:srgbClr val="005801"/>
                </a:solidFill>
              </a:rPr>
              <a:t>EGI Conference 2024</a:t>
            </a:r>
            <a:r>
              <a:rPr lang="en-US" sz="2200" b="1" dirty="0">
                <a:solidFill>
                  <a:srgbClr val="005801"/>
                </a:solidFill>
              </a:rPr>
              <a:t>	</a:t>
            </a:r>
          </a:p>
          <a:p>
            <a:pPr algn="ctr"/>
            <a:r>
              <a:rPr lang="en-CH" sz="2200" dirty="0">
                <a:latin typeface="+mj-lt"/>
                <a:ea typeface="Wingdings"/>
                <a:cs typeface="Wingdings"/>
                <a:sym typeface="Wingdings"/>
              </a:rPr>
              <a:t>02</a:t>
            </a:r>
            <a:r>
              <a:rPr lang="en-GB" sz="2200" dirty="0">
                <a:latin typeface="+mj-lt"/>
                <a:ea typeface="Wingdings"/>
                <a:cs typeface="Wingdings"/>
                <a:sym typeface="Wingdings"/>
              </a:rPr>
              <a:t></a:t>
            </a:r>
            <a:r>
              <a:rPr lang="en-CH" sz="2200" dirty="0">
                <a:latin typeface="+mj-lt"/>
                <a:ea typeface="Wingdings"/>
                <a:cs typeface="Wingdings"/>
                <a:sym typeface="Wingdings"/>
              </a:rPr>
              <a:t>10</a:t>
            </a:r>
            <a:r>
              <a:rPr lang="en-GB" sz="2200" dirty="0">
                <a:latin typeface="+mj-lt"/>
                <a:ea typeface="Wingdings"/>
                <a:cs typeface="Wingdings"/>
                <a:sym typeface="Wingdings"/>
              </a:rPr>
              <a:t></a:t>
            </a:r>
            <a:r>
              <a:rPr lang="en-GB" sz="2200" dirty="0"/>
              <a:t>2024 </a:t>
            </a:r>
            <a:r>
              <a:rPr lang="it-IT" sz="2200" dirty="0"/>
              <a:t>–</a:t>
            </a:r>
            <a:r>
              <a:rPr lang="en-GB" sz="2200" dirty="0"/>
              <a:t> </a:t>
            </a:r>
            <a:r>
              <a:rPr lang="en-CH" sz="2200" dirty="0"/>
              <a:t>Lecce</a:t>
            </a:r>
            <a:r>
              <a:rPr lang="en-GB" sz="2200" dirty="0"/>
              <a:t>, </a:t>
            </a:r>
            <a:r>
              <a:rPr lang="en-CH" sz="2200" dirty="0"/>
              <a:t>Italy</a:t>
            </a:r>
            <a:endParaRPr lang="en-GB" sz="220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599017" y="5876849"/>
            <a:ext cx="10993967" cy="0"/>
          </a:xfrm>
          <a:prstGeom prst="line">
            <a:avLst/>
          </a:prstGeom>
          <a:ln w="381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ottotitolo 1">
            <a:extLst>
              <a:ext uri="{FF2B5EF4-FFF2-40B4-BE49-F238E27FC236}">
                <a16:creationId xmlns:a16="http://schemas.microsoft.com/office/drawing/2014/main" id="{17999675-8A18-2443-8279-2D8A7EB21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5999" y="3890349"/>
            <a:ext cx="5080000" cy="463366"/>
          </a:xfrm>
        </p:spPr>
        <p:txBody>
          <a:bodyPr/>
          <a:lstStyle/>
          <a:p>
            <a:r>
              <a:rPr lang="en-CH" sz="2800" dirty="0"/>
              <a:t>Karl Presser</a:t>
            </a:r>
            <a:endParaRPr lang="en-GB" sz="2800" dirty="0"/>
          </a:p>
        </p:txBody>
      </p:sp>
      <p:sp>
        <p:nvSpPr>
          <p:cNvPr id="17" name="Titolo 2">
            <a:extLst>
              <a:ext uri="{FF2B5EF4-FFF2-40B4-BE49-F238E27FC236}">
                <a16:creationId xmlns:a16="http://schemas.microsoft.com/office/drawing/2014/main" id="{1E67B8BE-ACD2-FF4A-A8DD-B6BFADE9A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661448"/>
            <a:ext cx="10363200" cy="1465592"/>
          </a:xfrm>
        </p:spPr>
        <p:txBody>
          <a:bodyPr>
            <a:noAutofit/>
          </a:bodyPr>
          <a:lstStyle/>
          <a:p>
            <a:r>
              <a:rPr lang="de-DE" sz="4800" dirty="0">
                <a:solidFill>
                  <a:srgbClr val="70AD47"/>
                </a:solidFill>
              </a:rPr>
              <a:t>Technical </a:t>
            </a:r>
            <a:r>
              <a:rPr lang="en-GB" sz="4800" dirty="0">
                <a:solidFill>
                  <a:srgbClr val="70AD47"/>
                </a:solidFill>
              </a:rPr>
              <a:t>Requirements</a:t>
            </a:r>
            <a:r>
              <a:rPr lang="de-DE" sz="4800" dirty="0">
                <a:solidFill>
                  <a:srgbClr val="70AD47"/>
                </a:solidFill>
              </a:rPr>
              <a:t> METROFOOD-RI</a:t>
            </a:r>
            <a:endParaRPr lang="it-IT" sz="4800" dirty="0">
              <a:solidFill>
                <a:srgbClr val="70AD47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B9EE252-24BA-726C-85A2-1BF91475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200950"/>
            <a:ext cx="3722112" cy="780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3B0B8-4511-5901-DA38-C10FDE589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85" y="4491695"/>
            <a:ext cx="2505430" cy="7048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26ABDC-DBE9-39F5-AC3B-E1CF1D369AC4}"/>
              </a:ext>
            </a:extLst>
          </p:cNvPr>
          <p:cNvSpPr txBox="1"/>
          <p:nvPr/>
        </p:nvSpPr>
        <p:spPr>
          <a:xfrm>
            <a:off x="9504806" y="370164"/>
            <a:ext cx="238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Quicksand" panose="020B0604020202020204" charset="0"/>
              </a:rPr>
              <a:t>This work has received funding from the</a:t>
            </a:r>
            <a:r>
              <a:rPr lang="en-CH" sz="1200" b="0" i="0" u="none" strike="noStrike" baseline="0" dirty="0">
                <a:latin typeface="Quicksand" panose="020B0604020202020204" charset="0"/>
              </a:rPr>
              <a:t> </a:t>
            </a:r>
            <a:r>
              <a:rPr lang="en-US" sz="1200" b="0" i="0" u="none" strike="noStrike" baseline="0" dirty="0">
                <a:latin typeface="Quicksand" panose="020B0604020202020204" charset="0"/>
              </a:rPr>
              <a:t>Swiss State Secretariat for Education, Research and Innovation (SERI)</a:t>
            </a:r>
            <a:endParaRPr lang="en-CH" sz="1200" dirty="0">
              <a:latin typeface="Quicksand" panose="020B0604020202020204" charset="0"/>
            </a:endParaRPr>
          </a:p>
        </p:txBody>
      </p:sp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D7681F60-5156-1088-735B-61EC42598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29" y="313500"/>
            <a:ext cx="3722877" cy="9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0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45164-CF03-16C1-1CD5-E08846201DE9}"/>
              </a:ext>
            </a:extLst>
          </p:cNvPr>
          <p:cNvSpPr txBox="1">
            <a:spLocks/>
          </p:cNvSpPr>
          <p:nvPr/>
        </p:nvSpPr>
        <p:spPr>
          <a:xfrm>
            <a:off x="239184" y="3329676"/>
            <a:ext cx="11952816" cy="78512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300" b="1" kern="120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C00000"/>
                </a:solidFill>
                <a:latin typeface="Century Gothic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C00000"/>
                </a:solidFill>
                <a:latin typeface="Century Gothic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C00000"/>
                </a:solidFill>
                <a:latin typeface="Century Gothic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C00000"/>
                </a:solidFill>
                <a:latin typeface="Century Gothic" pitchFamily="34" charset="0"/>
                <a:ea typeface="ＭＳ Ｐゴシック" charset="0"/>
                <a:cs typeface="ＭＳ Ｐゴシック" charset="0"/>
              </a:defRPr>
            </a:lvl5pPr>
            <a:lvl6pPr marL="609570" algn="ctr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953735"/>
                </a:solidFill>
                <a:latin typeface="Century Gothic" pitchFamily="34" charset="0"/>
              </a:defRPr>
            </a:lvl6pPr>
            <a:lvl7pPr marL="1219140" algn="ctr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953735"/>
                </a:solidFill>
                <a:latin typeface="Century Gothic" pitchFamily="34" charset="0"/>
              </a:defRPr>
            </a:lvl7pPr>
            <a:lvl8pPr marL="1828709" algn="ctr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953735"/>
                </a:solidFill>
                <a:latin typeface="Century Gothic" pitchFamily="34" charset="0"/>
              </a:defRPr>
            </a:lvl8pPr>
            <a:lvl9pPr marL="2438278" algn="ctr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953735"/>
                </a:solidFill>
                <a:latin typeface="Century Gothic" pitchFamily="34" charset="0"/>
              </a:defRPr>
            </a:lvl9pPr>
          </a:lstStyle>
          <a:p>
            <a:pPr defTabSz="914400"/>
            <a:r>
              <a:rPr lang="en-GB" sz="4400" b="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venir Black Oblique"/>
                <a:cs typeface="Avenir Black Oblique"/>
              </a:rPr>
              <a:t>Thank you for your attention</a:t>
            </a:r>
          </a:p>
        </p:txBody>
      </p:sp>
      <p:pic>
        <p:nvPicPr>
          <p:cNvPr id="3" name="Immagine 2" descr="Immagine che contiene frutto, arancione, schermata&#10;&#10;Descrizione generata automaticamente">
            <a:extLst>
              <a:ext uri="{FF2B5EF4-FFF2-40B4-BE49-F238E27FC236}">
                <a16:creationId xmlns:a16="http://schemas.microsoft.com/office/drawing/2014/main" id="{ED45CC75-3AC3-3342-BA21-72733685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732" y="818637"/>
            <a:ext cx="3010535" cy="1259840"/>
          </a:xfrm>
          <a:prstGeom prst="rect">
            <a:avLst/>
          </a:prstGeom>
        </p:spPr>
      </p:pic>
      <p:pic>
        <p:nvPicPr>
          <p:cNvPr id="5" name="Immagine 1">
            <a:extLst>
              <a:ext uri="{FF2B5EF4-FFF2-40B4-BE49-F238E27FC236}">
                <a16:creationId xmlns:a16="http://schemas.microsoft.com/office/drawing/2014/main" id="{20D7817A-E4AA-4CA0-EE18-FC8BE6D4E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8" y="5697982"/>
            <a:ext cx="3722112" cy="780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206DDB-3C5F-77F8-82C9-895FDCA3EF6A}"/>
              </a:ext>
            </a:extLst>
          </p:cNvPr>
          <p:cNvSpPr txBox="1"/>
          <p:nvPr/>
        </p:nvSpPr>
        <p:spPr>
          <a:xfrm>
            <a:off x="9643029" y="5867196"/>
            <a:ext cx="238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Quicksand" panose="020B0604020202020204" charset="0"/>
              </a:rPr>
              <a:t>This work has received funding from the</a:t>
            </a:r>
            <a:r>
              <a:rPr lang="en-CH" sz="1200" b="0" i="0" u="none" strike="noStrike" baseline="0" dirty="0">
                <a:latin typeface="Quicksand" panose="020B0604020202020204" charset="0"/>
              </a:rPr>
              <a:t> </a:t>
            </a:r>
            <a:r>
              <a:rPr lang="en-US" sz="1200" b="0" i="0" u="none" strike="noStrike" baseline="0" dirty="0">
                <a:latin typeface="Quicksand" panose="020B0604020202020204" charset="0"/>
              </a:rPr>
              <a:t>Swiss State Secretariat for Education, Research and Innovation (SERI)</a:t>
            </a:r>
            <a:endParaRPr lang="en-CH" sz="1200" dirty="0">
              <a:latin typeface="Quicksand" panose="020B0604020202020204" charset="0"/>
            </a:endParaRP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7C0A974A-44BB-F4DC-42A3-9AF1A54A9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52" y="5810532"/>
            <a:ext cx="3722877" cy="944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58BB5A-0502-06DC-BDE2-028F5F34D374}"/>
              </a:ext>
            </a:extLst>
          </p:cNvPr>
          <p:cNvSpPr txBox="1"/>
          <p:nvPr/>
        </p:nvSpPr>
        <p:spPr>
          <a:xfrm>
            <a:off x="4795804" y="2135381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800" dirty="0"/>
              <a:t>metrofood.eu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0927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FA82-E4FB-A8BB-F549-B1FDA349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Agenda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22E2-7A89-6F6A-520E-81D0327A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sz="3200" dirty="0"/>
              <a:t>What is METROFOOD-RI</a:t>
            </a:r>
          </a:p>
          <a:p>
            <a:r>
              <a:rPr lang="en-CH" sz="3200" dirty="0"/>
              <a:t>What is the Electronic infrastructure</a:t>
            </a:r>
          </a:p>
          <a:p>
            <a:r>
              <a:rPr lang="en-CH" sz="3200" dirty="0"/>
              <a:t>Requirements for the central hub</a:t>
            </a:r>
          </a:p>
          <a:p>
            <a:r>
              <a:rPr lang="en-CH" sz="3200" dirty="0"/>
              <a:t>Requirements for national node</a:t>
            </a:r>
          </a:p>
          <a:p>
            <a:r>
              <a:rPr lang="en-CH" sz="3200" dirty="0"/>
              <a:t>Requirements for institute</a:t>
            </a:r>
          </a:p>
          <a:p>
            <a:r>
              <a:rPr lang="en-CH" sz="3200" dirty="0"/>
              <a:t>Catalogues hierarchy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9814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FD5B-08C2-447D-0D7B-92A5463C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METROFOOD-RI</a:t>
            </a:r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FC5EC23-D730-8D8B-EB19-E144AD19D917}"/>
              </a:ext>
            </a:extLst>
          </p:cNvPr>
          <p:cNvSpPr txBox="1">
            <a:spLocks/>
          </p:cNvSpPr>
          <p:nvPr/>
        </p:nvSpPr>
        <p:spPr bwMode="auto">
          <a:xfrm>
            <a:off x="347472" y="1143000"/>
            <a:ext cx="11320272" cy="3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  <a:noAutofit/>
          </a:bodyPr>
          <a:lstStyle>
            <a:lvl1pPr marL="457178" indent="-4571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50" indent="-38098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3925" indent="-3047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3493" indent="-3047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3062" indent="-3047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CH" sz="1600" b="1" dirty="0"/>
              <a:t>Metrology</a:t>
            </a:r>
            <a:r>
              <a:rPr lang="en-CH" sz="1600" dirty="0"/>
              <a:t>: Scientific field of measurement		</a:t>
            </a:r>
            <a:r>
              <a:rPr lang="en-CH" sz="1600" b="1" dirty="0"/>
              <a:t>Food</a:t>
            </a:r>
            <a:r>
              <a:rPr lang="en-CH" sz="1600" dirty="0"/>
              <a:t>: Nutritious objects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DFC5A-4316-3803-DDC0-F915C55DCC48}"/>
              </a:ext>
            </a:extLst>
          </p:cNvPr>
          <p:cNvSpPr txBox="1"/>
          <p:nvPr/>
        </p:nvSpPr>
        <p:spPr>
          <a:xfrm>
            <a:off x="239184" y="1720651"/>
            <a:ext cx="210735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Laboratories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E7A7C-6C17-A118-6656-D1D818F9E154}"/>
              </a:ext>
            </a:extLst>
          </p:cNvPr>
          <p:cNvSpPr txBox="1"/>
          <p:nvPr/>
        </p:nvSpPr>
        <p:spPr>
          <a:xfrm>
            <a:off x="4530609" y="1720651"/>
            <a:ext cx="33699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Methods and devices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3BA8C-E25F-6D75-019E-4AEBB6CBCA41}"/>
              </a:ext>
            </a:extLst>
          </p:cNvPr>
          <p:cNvSpPr txBox="1"/>
          <p:nvPr/>
        </p:nvSpPr>
        <p:spPr>
          <a:xfrm>
            <a:off x="8447389" y="1697962"/>
            <a:ext cx="350542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Fields, farms, and aquafarming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C2CBD-8BFA-1D10-926A-B87C272F136C}"/>
              </a:ext>
            </a:extLst>
          </p:cNvPr>
          <p:cNvSpPr txBox="1"/>
          <p:nvPr/>
        </p:nvSpPr>
        <p:spPr>
          <a:xfrm>
            <a:off x="8390020" y="5311406"/>
            <a:ext cx="37038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Distributed infrastructure</a:t>
            </a:r>
          </a:p>
        </p:txBody>
      </p:sp>
      <p:pic>
        <p:nvPicPr>
          <p:cNvPr id="3" name="Picture 22" descr="IMG_0214 (1)">
            <a:extLst>
              <a:ext uri="{FF2B5EF4-FFF2-40B4-BE49-F238E27FC236}">
                <a16:creationId xmlns:a16="http://schemas.microsoft.com/office/drawing/2014/main" id="{6F091F74-6A82-ADEC-A372-56AA92DD0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177" y="2279031"/>
            <a:ext cx="3656522" cy="21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22" descr="118 copia.JPG">
            <a:extLst>
              <a:ext uri="{FF2B5EF4-FFF2-40B4-BE49-F238E27FC236}">
                <a16:creationId xmlns:a16="http://schemas.microsoft.com/office/drawing/2014/main" id="{2A57084C-4760-A8C6-5717-0C3BAD70A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81" y="4611922"/>
            <a:ext cx="3653718" cy="219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E5728BD-DA26-97DA-D502-80638C380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2961" y="2279031"/>
            <a:ext cx="3148551" cy="21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magine 17">
            <a:extLst>
              <a:ext uri="{FF2B5EF4-FFF2-40B4-BE49-F238E27FC236}">
                <a16:creationId xmlns:a16="http://schemas.microsoft.com/office/drawing/2014/main" id="{F2F6C889-5B0E-D967-93B2-8A2163378F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76" r="7620"/>
          <a:stretch/>
        </p:blipFill>
        <p:spPr>
          <a:xfrm>
            <a:off x="4530609" y="4607549"/>
            <a:ext cx="3170903" cy="2177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uppo 2">
            <a:extLst>
              <a:ext uri="{FF2B5EF4-FFF2-40B4-BE49-F238E27FC236}">
                <a16:creationId xmlns:a16="http://schemas.microsoft.com/office/drawing/2014/main" id="{4B97EF07-18FE-F6E7-D3E1-DE13086470FE}"/>
              </a:ext>
            </a:extLst>
          </p:cNvPr>
          <p:cNvGrpSpPr>
            <a:grpSpLocks noChangeAspect="1"/>
          </p:cNvGrpSpPr>
          <p:nvPr/>
        </p:nvGrpSpPr>
        <p:grpSpPr>
          <a:xfrm>
            <a:off x="7900574" y="2282288"/>
            <a:ext cx="4298559" cy="2566159"/>
            <a:chOff x="0" y="947886"/>
            <a:chExt cx="6201873" cy="3702400"/>
          </a:xfrm>
        </p:grpSpPr>
        <p:pic>
          <p:nvPicPr>
            <p:cNvPr id="16" name="Immagine 23" descr="IBA_STATIE _PILOT_LEGUME_FRUCTE.jpg">
              <a:extLst>
                <a:ext uri="{FF2B5EF4-FFF2-40B4-BE49-F238E27FC236}">
                  <a16:creationId xmlns:a16="http://schemas.microsoft.com/office/drawing/2014/main" id="{7DE62178-BF71-3C5B-7028-F19C36F01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0136" y="947886"/>
              <a:ext cx="2871737" cy="1914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magine 25">
              <a:extLst>
                <a:ext uri="{FF2B5EF4-FFF2-40B4-BE49-F238E27FC236}">
                  <a16:creationId xmlns:a16="http://schemas.microsoft.com/office/drawing/2014/main" id="{B3BF9AB2-11D4-767F-C386-38948A18C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71062"/>
              <a:ext cx="3356996" cy="2154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magine 32">
              <a:extLst>
                <a:ext uri="{FF2B5EF4-FFF2-40B4-BE49-F238E27FC236}">
                  <a16:creationId xmlns:a16="http://schemas.microsoft.com/office/drawing/2014/main" id="{02AE296B-F96C-8026-384B-419CF8852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47886"/>
              <a:ext cx="3378072" cy="1206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83">
              <a:extLst>
                <a:ext uri="{FF2B5EF4-FFF2-40B4-BE49-F238E27FC236}">
                  <a16:creationId xmlns:a16="http://schemas.microsoft.com/office/drawing/2014/main" id="{6A2C874D-0900-A880-E918-8D1255B60B2B}"/>
                </a:ext>
              </a:extLst>
            </p:cNvPr>
            <p:cNvPicPr preferRelativeResize="0"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668201"/>
              <a:ext cx="2244154" cy="936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29" descr="P7041883">
              <a:extLst>
                <a:ext uri="{FF2B5EF4-FFF2-40B4-BE49-F238E27FC236}">
                  <a16:creationId xmlns:a16="http://schemas.microsoft.com/office/drawing/2014/main" id="{0EA9492D-99A1-6CB9-76C7-09B478A6B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735" y="3668201"/>
              <a:ext cx="1598261" cy="93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magine 36">
              <a:extLst>
                <a:ext uri="{FF2B5EF4-FFF2-40B4-BE49-F238E27FC236}">
                  <a16:creationId xmlns:a16="http://schemas.microsoft.com/office/drawing/2014/main" id="{1918F39F-6BAC-C336-12F6-7E53F3D88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617"/>
            <a:stretch/>
          </p:blipFill>
          <p:spPr>
            <a:xfrm>
              <a:off x="3332405" y="2837502"/>
              <a:ext cx="2844878" cy="181278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3804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DFCD-5C00-B1D0-CC94-6BE4431C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4" y="170640"/>
            <a:ext cx="11952816" cy="791385"/>
          </a:xfrm>
        </p:spPr>
        <p:txBody>
          <a:bodyPr>
            <a:normAutofit/>
          </a:bodyPr>
          <a:lstStyle/>
          <a:p>
            <a:r>
              <a:rPr lang="en-CH" dirty="0"/>
              <a:t>Electronic Research Infrastructure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54365-091C-426C-41A0-005EE8F48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00" y="1612904"/>
            <a:ext cx="5600700" cy="4525963"/>
          </a:xfrm>
        </p:spPr>
        <p:txBody>
          <a:bodyPr>
            <a:normAutofit/>
          </a:bodyPr>
          <a:lstStyle/>
          <a:p>
            <a:r>
              <a:rPr lang="en-CH" sz="3200" dirty="0"/>
              <a:t>Data and apps are distributed</a:t>
            </a:r>
          </a:p>
          <a:p>
            <a:r>
              <a:rPr lang="en-CH" sz="3200" dirty="0"/>
              <a:t>There are bigger and smaller data repositories</a:t>
            </a:r>
          </a:p>
          <a:p>
            <a:r>
              <a:rPr lang="en-CH" sz="3200" dirty="0"/>
              <a:t>Data needs be made FAIR</a:t>
            </a:r>
            <a:endParaRPr lang="en-GB" sz="3200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87CDE5A8-D88D-7E04-A437-66CF0158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0" y="1530962"/>
            <a:ext cx="4745214" cy="4394816"/>
          </a:xfrm>
          <a:prstGeom prst="rect">
            <a:avLst/>
          </a:prstGeom>
        </p:spPr>
      </p:pic>
      <p:sp>
        <p:nvSpPr>
          <p:cNvPr id="82" name="Flowchart: Magnetic Disk 81">
            <a:extLst>
              <a:ext uri="{FF2B5EF4-FFF2-40B4-BE49-F238E27FC236}">
                <a16:creationId xmlns:a16="http://schemas.microsoft.com/office/drawing/2014/main" id="{953FD436-5D63-3D0E-F52D-BCE38DED69DB}"/>
              </a:ext>
            </a:extLst>
          </p:cNvPr>
          <p:cNvSpPr/>
          <p:nvPr/>
        </p:nvSpPr>
        <p:spPr>
          <a:xfrm>
            <a:off x="3070417" y="3443883"/>
            <a:ext cx="392838" cy="351796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83" name="Flowchart: Magnetic Disk 82">
            <a:extLst>
              <a:ext uri="{FF2B5EF4-FFF2-40B4-BE49-F238E27FC236}">
                <a16:creationId xmlns:a16="http://schemas.microsoft.com/office/drawing/2014/main" id="{C64F9BAE-6D8A-04F7-F5A8-0B5362A5B861}"/>
              </a:ext>
            </a:extLst>
          </p:cNvPr>
          <p:cNvSpPr/>
          <p:nvPr/>
        </p:nvSpPr>
        <p:spPr>
          <a:xfrm>
            <a:off x="3316076" y="3216092"/>
            <a:ext cx="164795" cy="147578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84" name="Flowchart: Magnetic Disk 83">
            <a:extLst>
              <a:ext uri="{FF2B5EF4-FFF2-40B4-BE49-F238E27FC236}">
                <a16:creationId xmlns:a16="http://schemas.microsoft.com/office/drawing/2014/main" id="{E4236EE8-68F7-4331-7D19-CB78D62F9056}"/>
              </a:ext>
            </a:extLst>
          </p:cNvPr>
          <p:cNvSpPr/>
          <p:nvPr/>
        </p:nvSpPr>
        <p:spPr>
          <a:xfrm>
            <a:off x="2730330" y="3545992"/>
            <a:ext cx="164795" cy="147578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85" name="Flowchart: Magnetic Disk 84">
            <a:extLst>
              <a:ext uri="{FF2B5EF4-FFF2-40B4-BE49-F238E27FC236}">
                <a16:creationId xmlns:a16="http://schemas.microsoft.com/office/drawing/2014/main" id="{79C5B3EC-CEA5-D437-1F58-73A19CCD9498}"/>
              </a:ext>
            </a:extLst>
          </p:cNvPr>
          <p:cNvSpPr/>
          <p:nvPr/>
        </p:nvSpPr>
        <p:spPr>
          <a:xfrm>
            <a:off x="3395595" y="3875892"/>
            <a:ext cx="164795" cy="147578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8A9292F-7C77-0E41-8B26-C45A29E4F1F3}"/>
              </a:ext>
            </a:extLst>
          </p:cNvPr>
          <p:cNvCxnSpPr>
            <a:cxnSpLocks/>
            <a:stCxn id="82" idx="2"/>
            <a:endCxn id="84" idx="4"/>
          </p:cNvCxnSpPr>
          <p:nvPr/>
        </p:nvCxnSpPr>
        <p:spPr>
          <a:xfrm flipH="1">
            <a:off x="2895125" y="3619781"/>
            <a:ext cx="175292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879DF81-DFD6-0965-3337-22DD3CB2620F}"/>
              </a:ext>
            </a:extLst>
          </p:cNvPr>
          <p:cNvCxnSpPr>
            <a:cxnSpLocks/>
            <a:stCxn id="83" idx="3"/>
            <a:endCxn id="82" idx="1"/>
          </p:cNvCxnSpPr>
          <p:nvPr/>
        </p:nvCxnSpPr>
        <p:spPr>
          <a:xfrm flipH="1">
            <a:off x="3266836" y="3363670"/>
            <a:ext cx="131638" cy="80213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BAA7491-CF0E-564B-9D62-B21A96EEAB25}"/>
              </a:ext>
            </a:extLst>
          </p:cNvPr>
          <p:cNvCxnSpPr>
            <a:cxnSpLocks/>
            <a:stCxn id="85" idx="1"/>
            <a:endCxn id="82" idx="3"/>
          </p:cNvCxnSpPr>
          <p:nvPr/>
        </p:nvCxnSpPr>
        <p:spPr>
          <a:xfrm flipH="1" flipV="1">
            <a:off x="3266836" y="3795679"/>
            <a:ext cx="211157" cy="80213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89" name="Flowchart: Magnetic Disk 88">
            <a:extLst>
              <a:ext uri="{FF2B5EF4-FFF2-40B4-BE49-F238E27FC236}">
                <a16:creationId xmlns:a16="http://schemas.microsoft.com/office/drawing/2014/main" id="{356ED10F-8566-1A3F-174D-90880DC15DC9}"/>
              </a:ext>
            </a:extLst>
          </p:cNvPr>
          <p:cNvSpPr/>
          <p:nvPr/>
        </p:nvSpPr>
        <p:spPr>
          <a:xfrm>
            <a:off x="2977637" y="4402106"/>
            <a:ext cx="392838" cy="351796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90" name="Flowchart: Magnetic Disk 89">
            <a:extLst>
              <a:ext uri="{FF2B5EF4-FFF2-40B4-BE49-F238E27FC236}">
                <a16:creationId xmlns:a16="http://schemas.microsoft.com/office/drawing/2014/main" id="{CE0AFA02-C0B2-63D3-2012-AB4734CCA3BC}"/>
              </a:ext>
            </a:extLst>
          </p:cNvPr>
          <p:cNvSpPr/>
          <p:nvPr/>
        </p:nvSpPr>
        <p:spPr>
          <a:xfrm>
            <a:off x="3223296" y="4174315"/>
            <a:ext cx="164795" cy="147578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91" name="Flowchart: Magnetic Disk 90">
            <a:extLst>
              <a:ext uri="{FF2B5EF4-FFF2-40B4-BE49-F238E27FC236}">
                <a16:creationId xmlns:a16="http://schemas.microsoft.com/office/drawing/2014/main" id="{F88FC4EA-7867-3793-858E-D3C133F69442}"/>
              </a:ext>
            </a:extLst>
          </p:cNvPr>
          <p:cNvSpPr/>
          <p:nvPr/>
        </p:nvSpPr>
        <p:spPr>
          <a:xfrm>
            <a:off x="2637550" y="4504215"/>
            <a:ext cx="164795" cy="147578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92" name="Flowchart: Magnetic Disk 91">
            <a:extLst>
              <a:ext uri="{FF2B5EF4-FFF2-40B4-BE49-F238E27FC236}">
                <a16:creationId xmlns:a16="http://schemas.microsoft.com/office/drawing/2014/main" id="{3CCE45B6-F86A-82B6-D4C9-1BC21EDF3BD0}"/>
              </a:ext>
            </a:extLst>
          </p:cNvPr>
          <p:cNvSpPr/>
          <p:nvPr/>
        </p:nvSpPr>
        <p:spPr>
          <a:xfrm>
            <a:off x="3302815" y="4834115"/>
            <a:ext cx="164795" cy="147578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5510F23-CDF2-2F72-E75E-A9A3D3B090BC}"/>
              </a:ext>
            </a:extLst>
          </p:cNvPr>
          <p:cNvCxnSpPr>
            <a:cxnSpLocks/>
            <a:stCxn id="89" idx="2"/>
            <a:endCxn id="91" idx="4"/>
          </p:cNvCxnSpPr>
          <p:nvPr/>
        </p:nvCxnSpPr>
        <p:spPr>
          <a:xfrm flipH="1">
            <a:off x="2802345" y="4578004"/>
            <a:ext cx="175292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0AE7C63-A1A7-A7FA-B06A-9BFA4AE5D4EB}"/>
              </a:ext>
            </a:extLst>
          </p:cNvPr>
          <p:cNvCxnSpPr>
            <a:cxnSpLocks/>
            <a:stCxn id="90" idx="3"/>
            <a:endCxn id="89" idx="1"/>
          </p:cNvCxnSpPr>
          <p:nvPr/>
        </p:nvCxnSpPr>
        <p:spPr>
          <a:xfrm flipH="1">
            <a:off x="3174056" y="4321893"/>
            <a:ext cx="131638" cy="80213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266D3E0-15E3-EE41-3A81-352632AA0677}"/>
              </a:ext>
            </a:extLst>
          </p:cNvPr>
          <p:cNvCxnSpPr>
            <a:cxnSpLocks/>
            <a:stCxn id="92" idx="1"/>
            <a:endCxn id="89" idx="3"/>
          </p:cNvCxnSpPr>
          <p:nvPr/>
        </p:nvCxnSpPr>
        <p:spPr>
          <a:xfrm flipH="1" flipV="1">
            <a:off x="3174056" y="4753902"/>
            <a:ext cx="211157" cy="80213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96" name="Flowchart: Magnetic Disk 95">
            <a:extLst>
              <a:ext uri="{FF2B5EF4-FFF2-40B4-BE49-F238E27FC236}">
                <a16:creationId xmlns:a16="http://schemas.microsoft.com/office/drawing/2014/main" id="{8C2ACD54-2170-1180-7B7F-6CB37EE3320F}"/>
              </a:ext>
            </a:extLst>
          </p:cNvPr>
          <p:cNvSpPr/>
          <p:nvPr/>
        </p:nvSpPr>
        <p:spPr>
          <a:xfrm>
            <a:off x="1817200" y="3669572"/>
            <a:ext cx="392838" cy="351796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97" name="Flowchart: Magnetic Disk 96">
            <a:extLst>
              <a:ext uri="{FF2B5EF4-FFF2-40B4-BE49-F238E27FC236}">
                <a16:creationId xmlns:a16="http://schemas.microsoft.com/office/drawing/2014/main" id="{27DE4C1F-C642-FEC4-79BE-246570B41FDB}"/>
              </a:ext>
            </a:extLst>
          </p:cNvPr>
          <p:cNvSpPr/>
          <p:nvPr/>
        </p:nvSpPr>
        <p:spPr>
          <a:xfrm>
            <a:off x="2062859" y="3441781"/>
            <a:ext cx="164795" cy="147578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98" name="Flowchart: Magnetic Disk 97">
            <a:extLst>
              <a:ext uri="{FF2B5EF4-FFF2-40B4-BE49-F238E27FC236}">
                <a16:creationId xmlns:a16="http://schemas.microsoft.com/office/drawing/2014/main" id="{266387E3-69CC-C7D1-0FD0-D3B677886106}"/>
              </a:ext>
            </a:extLst>
          </p:cNvPr>
          <p:cNvSpPr/>
          <p:nvPr/>
        </p:nvSpPr>
        <p:spPr>
          <a:xfrm>
            <a:off x="1477113" y="3771681"/>
            <a:ext cx="164795" cy="147578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99" name="Flowchart: Magnetic Disk 98">
            <a:extLst>
              <a:ext uri="{FF2B5EF4-FFF2-40B4-BE49-F238E27FC236}">
                <a16:creationId xmlns:a16="http://schemas.microsoft.com/office/drawing/2014/main" id="{4809F250-B895-8DA5-E987-F25A277FEBA5}"/>
              </a:ext>
            </a:extLst>
          </p:cNvPr>
          <p:cNvSpPr/>
          <p:nvPr/>
        </p:nvSpPr>
        <p:spPr>
          <a:xfrm>
            <a:off x="2142378" y="4101581"/>
            <a:ext cx="164795" cy="147578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1BFE242-4FE1-59C8-192A-FCE6FC18C661}"/>
              </a:ext>
            </a:extLst>
          </p:cNvPr>
          <p:cNvCxnSpPr>
            <a:cxnSpLocks/>
            <a:stCxn id="96" idx="2"/>
            <a:endCxn id="98" idx="4"/>
          </p:cNvCxnSpPr>
          <p:nvPr/>
        </p:nvCxnSpPr>
        <p:spPr>
          <a:xfrm flipH="1">
            <a:off x="1641908" y="3845470"/>
            <a:ext cx="175292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73818CF-D960-772C-669F-04A3A9D2D623}"/>
              </a:ext>
            </a:extLst>
          </p:cNvPr>
          <p:cNvCxnSpPr>
            <a:cxnSpLocks/>
            <a:stCxn id="97" idx="3"/>
            <a:endCxn id="96" idx="1"/>
          </p:cNvCxnSpPr>
          <p:nvPr/>
        </p:nvCxnSpPr>
        <p:spPr>
          <a:xfrm flipH="1">
            <a:off x="2013619" y="3589359"/>
            <a:ext cx="131638" cy="80213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B2A9CE4-6A22-7689-FB54-484CF7105410}"/>
              </a:ext>
            </a:extLst>
          </p:cNvPr>
          <p:cNvCxnSpPr>
            <a:cxnSpLocks/>
            <a:stCxn id="99" idx="1"/>
            <a:endCxn id="96" idx="3"/>
          </p:cNvCxnSpPr>
          <p:nvPr/>
        </p:nvCxnSpPr>
        <p:spPr>
          <a:xfrm flipH="1" flipV="1">
            <a:off x="2013619" y="4021368"/>
            <a:ext cx="211157" cy="80213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103" name="Flowchart: Magnetic Disk 102">
            <a:extLst>
              <a:ext uri="{FF2B5EF4-FFF2-40B4-BE49-F238E27FC236}">
                <a16:creationId xmlns:a16="http://schemas.microsoft.com/office/drawing/2014/main" id="{52119278-9FC0-1B05-D18B-2B5FCD1EB9B0}"/>
              </a:ext>
            </a:extLst>
          </p:cNvPr>
          <p:cNvSpPr/>
          <p:nvPr/>
        </p:nvSpPr>
        <p:spPr>
          <a:xfrm>
            <a:off x="2603249" y="3858116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04" name="Flowchart: Magnetic Disk 103">
            <a:extLst>
              <a:ext uri="{FF2B5EF4-FFF2-40B4-BE49-F238E27FC236}">
                <a16:creationId xmlns:a16="http://schemas.microsoft.com/office/drawing/2014/main" id="{DF602C99-7C2E-48F6-4916-2E706878663F}"/>
              </a:ext>
            </a:extLst>
          </p:cNvPr>
          <p:cNvSpPr/>
          <p:nvPr/>
        </p:nvSpPr>
        <p:spPr>
          <a:xfrm>
            <a:off x="1874228" y="3690084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05" name="Flowchart: Magnetic Disk 104">
            <a:extLst>
              <a:ext uri="{FF2B5EF4-FFF2-40B4-BE49-F238E27FC236}">
                <a16:creationId xmlns:a16="http://schemas.microsoft.com/office/drawing/2014/main" id="{7741143A-04A6-DD4F-420F-0758F83F4609}"/>
              </a:ext>
            </a:extLst>
          </p:cNvPr>
          <p:cNvSpPr/>
          <p:nvPr/>
        </p:nvSpPr>
        <p:spPr>
          <a:xfrm>
            <a:off x="431899" y="4673246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06" name="Flowchart: Magnetic Disk 105">
            <a:extLst>
              <a:ext uri="{FF2B5EF4-FFF2-40B4-BE49-F238E27FC236}">
                <a16:creationId xmlns:a16="http://schemas.microsoft.com/office/drawing/2014/main" id="{FA1B69AB-5B40-072A-3651-83AA3C070595}"/>
              </a:ext>
            </a:extLst>
          </p:cNvPr>
          <p:cNvSpPr/>
          <p:nvPr/>
        </p:nvSpPr>
        <p:spPr>
          <a:xfrm>
            <a:off x="1027517" y="4337687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07" name="Flowchart: Magnetic Disk 106">
            <a:extLst>
              <a:ext uri="{FF2B5EF4-FFF2-40B4-BE49-F238E27FC236}">
                <a16:creationId xmlns:a16="http://schemas.microsoft.com/office/drawing/2014/main" id="{7918D809-718A-CB57-B560-65B3DB456397}"/>
              </a:ext>
            </a:extLst>
          </p:cNvPr>
          <p:cNvSpPr/>
          <p:nvPr/>
        </p:nvSpPr>
        <p:spPr>
          <a:xfrm>
            <a:off x="2979773" y="4353645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08" name="Flowchart: Magnetic Disk 107">
            <a:extLst>
              <a:ext uri="{FF2B5EF4-FFF2-40B4-BE49-F238E27FC236}">
                <a16:creationId xmlns:a16="http://schemas.microsoft.com/office/drawing/2014/main" id="{D1A8B3E8-8535-26DF-F453-BDA6DDF3D856}"/>
              </a:ext>
            </a:extLst>
          </p:cNvPr>
          <p:cNvSpPr/>
          <p:nvPr/>
        </p:nvSpPr>
        <p:spPr>
          <a:xfrm>
            <a:off x="1956625" y="3238729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09" name="Flowchart: Magnetic Disk 108">
            <a:extLst>
              <a:ext uri="{FF2B5EF4-FFF2-40B4-BE49-F238E27FC236}">
                <a16:creationId xmlns:a16="http://schemas.microsoft.com/office/drawing/2014/main" id="{9459CAF5-E632-39FE-1892-654B25AD92D6}"/>
              </a:ext>
            </a:extLst>
          </p:cNvPr>
          <p:cNvSpPr/>
          <p:nvPr/>
        </p:nvSpPr>
        <p:spPr>
          <a:xfrm>
            <a:off x="2319422" y="3410654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10" name="Flowchart: Magnetic Disk 109">
            <a:extLst>
              <a:ext uri="{FF2B5EF4-FFF2-40B4-BE49-F238E27FC236}">
                <a16:creationId xmlns:a16="http://schemas.microsoft.com/office/drawing/2014/main" id="{4A55E625-CC24-6B3C-3CE6-C5E1E70D057F}"/>
              </a:ext>
            </a:extLst>
          </p:cNvPr>
          <p:cNvSpPr/>
          <p:nvPr/>
        </p:nvSpPr>
        <p:spPr>
          <a:xfrm>
            <a:off x="2438454" y="3238729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11" name="Flowchart: Magnetic Disk 110">
            <a:extLst>
              <a:ext uri="{FF2B5EF4-FFF2-40B4-BE49-F238E27FC236}">
                <a16:creationId xmlns:a16="http://schemas.microsoft.com/office/drawing/2014/main" id="{6AF1DCF8-9251-3557-2E3C-B76F6564A43F}"/>
              </a:ext>
            </a:extLst>
          </p:cNvPr>
          <p:cNvSpPr/>
          <p:nvPr/>
        </p:nvSpPr>
        <p:spPr>
          <a:xfrm>
            <a:off x="3267378" y="4021652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12" name="Flowchart: Magnetic Disk 111">
            <a:extLst>
              <a:ext uri="{FF2B5EF4-FFF2-40B4-BE49-F238E27FC236}">
                <a16:creationId xmlns:a16="http://schemas.microsoft.com/office/drawing/2014/main" id="{6D0DCBF1-3795-BE66-7BD4-42C1A572FA55}"/>
              </a:ext>
            </a:extLst>
          </p:cNvPr>
          <p:cNvSpPr/>
          <p:nvPr/>
        </p:nvSpPr>
        <p:spPr>
          <a:xfrm>
            <a:off x="3543329" y="3424901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13" name="Flowchart: Magnetic Disk 112">
            <a:extLst>
              <a:ext uri="{FF2B5EF4-FFF2-40B4-BE49-F238E27FC236}">
                <a16:creationId xmlns:a16="http://schemas.microsoft.com/office/drawing/2014/main" id="{ECD56038-4A78-F631-20D4-D3D7315CD93A}"/>
              </a:ext>
            </a:extLst>
          </p:cNvPr>
          <p:cNvSpPr/>
          <p:nvPr/>
        </p:nvSpPr>
        <p:spPr>
          <a:xfrm>
            <a:off x="3267378" y="3813641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14" name="Flowchart: Magnetic Disk 113">
            <a:extLst>
              <a:ext uri="{FF2B5EF4-FFF2-40B4-BE49-F238E27FC236}">
                <a16:creationId xmlns:a16="http://schemas.microsoft.com/office/drawing/2014/main" id="{20D751FE-0627-319A-122D-5789FE8AD27E}"/>
              </a:ext>
            </a:extLst>
          </p:cNvPr>
          <p:cNvSpPr/>
          <p:nvPr/>
        </p:nvSpPr>
        <p:spPr>
          <a:xfrm>
            <a:off x="2641821" y="3616295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15" name="Flowchart: Magnetic Disk 114">
            <a:extLst>
              <a:ext uri="{FF2B5EF4-FFF2-40B4-BE49-F238E27FC236}">
                <a16:creationId xmlns:a16="http://schemas.microsoft.com/office/drawing/2014/main" id="{FBA43B24-DF6C-72BF-2DB2-7B418F61695A}"/>
              </a:ext>
            </a:extLst>
          </p:cNvPr>
          <p:cNvSpPr/>
          <p:nvPr/>
        </p:nvSpPr>
        <p:spPr>
          <a:xfrm>
            <a:off x="2879979" y="3365359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16" name="Flowchart: Magnetic Disk 115">
            <a:extLst>
              <a:ext uri="{FF2B5EF4-FFF2-40B4-BE49-F238E27FC236}">
                <a16:creationId xmlns:a16="http://schemas.microsoft.com/office/drawing/2014/main" id="{28E7ECE8-62B9-D0E9-4E3A-1D521594A613}"/>
              </a:ext>
            </a:extLst>
          </p:cNvPr>
          <p:cNvSpPr/>
          <p:nvPr/>
        </p:nvSpPr>
        <p:spPr>
          <a:xfrm>
            <a:off x="2559423" y="2619342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17" name="Flowchart: Magnetic Disk 116">
            <a:extLst>
              <a:ext uri="{FF2B5EF4-FFF2-40B4-BE49-F238E27FC236}">
                <a16:creationId xmlns:a16="http://schemas.microsoft.com/office/drawing/2014/main" id="{9EFD76A2-F4D2-BF19-14AA-8CD9C31A6CE9}"/>
              </a:ext>
            </a:extLst>
          </p:cNvPr>
          <p:cNvSpPr/>
          <p:nvPr/>
        </p:nvSpPr>
        <p:spPr>
          <a:xfrm>
            <a:off x="3029918" y="2961347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18" name="Flowchart: Magnetic Disk 117">
            <a:extLst>
              <a:ext uri="{FF2B5EF4-FFF2-40B4-BE49-F238E27FC236}">
                <a16:creationId xmlns:a16="http://schemas.microsoft.com/office/drawing/2014/main" id="{62A797E2-DD1C-FFB7-59EB-D0D0DD1A4DCA}"/>
              </a:ext>
            </a:extLst>
          </p:cNvPr>
          <p:cNvSpPr/>
          <p:nvPr/>
        </p:nvSpPr>
        <p:spPr>
          <a:xfrm>
            <a:off x="3477993" y="2661180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19" name="Flowchart: Magnetic Disk 118">
            <a:extLst>
              <a:ext uri="{FF2B5EF4-FFF2-40B4-BE49-F238E27FC236}">
                <a16:creationId xmlns:a16="http://schemas.microsoft.com/office/drawing/2014/main" id="{C5E8691B-4322-9943-90B3-7B468C7385FC}"/>
              </a:ext>
            </a:extLst>
          </p:cNvPr>
          <p:cNvSpPr/>
          <p:nvPr/>
        </p:nvSpPr>
        <p:spPr>
          <a:xfrm>
            <a:off x="862722" y="4820824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20" name="Flowchart: Magnetic Disk 119">
            <a:extLst>
              <a:ext uri="{FF2B5EF4-FFF2-40B4-BE49-F238E27FC236}">
                <a16:creationId xmlns:a16="http://schemas.microsoft.com/office/drawing/2014/main" id="{56903EAF-C623-DC7B-AE06-924C7D9FB17A}"/>
              </a:ext>
            </a:extLst>
          </p:cNvPr>
          <p:cNvSpPr/>
          <p:nvPr/>
        </p:nvSpPr>
        <p:spPr>
          <a:xfrm>
            <a:off x="1364475" y="4575072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21" name="Flowchart: Magnetic Disk 120">
            <a:extLst>
              <a:ext uri="{FF2B5EF4-FFF2-40B4-BE49-F238E27FC236}">
                <a16:creationId xmlns:a16="http://schemas.microsoft.com/office/drawing/2014/main" id="{9F4EF9CD-D220-B11B-62D9-2036263AD67B}"/>
              </a:ext>
            </a:extLst>
          </p:cNvPr>
          <p:cNvSpPr/>
          <p:nvPr/>
        </p:nvSpPr>
        <p:spPr>
          <a:xfrm>
            <a:off x="1709433" y="4140366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22" name="Flowchart: Magnetic Disk 121">
            <a:extLst>
              <a:ext uri="{FF2B5EF4-FFF2-40B4-BE49-F238E27FC236}">
                <a16:creationId xmlns:a16="http://schemas.microsoft.com/office/drawing/2014/main" id="{1BE4EB6F-CE4A-09DE-E1D5-7E056F4A0519}"/>
              </a:ext>
            </a:extLst>
          </p:cNvPr>
          <p:cNvSpPr/>
          <p:nvPr/>
        </p:nvSpPr>
        <p:spPr>
          <a:xfrm>
            <a:off x="1282077" y="3065741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23" name="Flowchart: Magnetic Disk 122">
            <a:extLst>
              <a:ext uri="{FF2B5EF4-FFF2-40B4-BE49-F238E27FC236}">
                <a16:creationId xmlns:a16="http://schemas.microsoft.com/office/drawing/2014/main" id="{FC97315F-3C59-9079-4A90-E218ECAED46D}"/>
              </a:ext>
            </a:extLst>
          </p:cNvPr>
          <p:cNvSpPr/>
          <p:nvPr/>
        </p:nvSpPr>
        <p:spPr>
          <a:xfrm>
            <a:off x="1709432" y="3238729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24" name="Flowchart: Magnetic Disk 123">
            <a:extLst>
              <a:ext uri="{FF2B5EF4-FFF2-40B4-BE49-F238E27FC236}">
                <a16:creationId xmlns:a16="http://schemas.microsoft.com/office/drawing/2014/main" id="{B9BEDEC7-6DC6-4CCA-F193-DDD0E44EF38C}"/>
              </a:ext>
            </a:extLst>
          </p:cNvPr>
          <p:cNvSpPr/>
          <p:nvPr/>
        </p:nvSpPr>
        <p:spPr>
          <a:xfrm>
            <a:off x="1704647" y="2885186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25" name="Flowchart: Magnetic Disk 124">
            <a:extLst>
              <a:ext uri="{FF2B5EF4-FFF2-40B4-BE49-F238E27FC236}">
                <a16:creationId xmlns:a16="http://schemas.microsoft.com/office/drawing/2014/main" id="{EA574B9E-2D38-994B-4811-D0E74B069850}"/>
              </a:ext>
            </a:extLst>
          </p:cNvPr>
          <p:cNvSpPr/>
          <p:nvPr/>
        </p:nvSpPr>
        <p:spPr>
          <a:xfrm>
            <a:off x="2220968" y="3642726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26" name="Flowchart: Magnetic Disk 125">
            <a:extLst>
              <a:ext uri="{FF2B5EF4-FFF2-40B4-BE49-F238E27FC236}">
                <a16:creationId xmlns:a16="http://schemas.microsoft.com/office/drawing/2014/main" id="{1C4E750B-2790-C61F-9758-10AFA4E84C2C}"/>
              </a:ext>
            </a:extLst>
          </p:cNvPr>
          <p:cNvSpPr/>
          <p:nvPr/>
        </p:nvSpPr>
        <p:spPr>
          <a:xfrm>
            <a:off x="3703623" y="3930832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27" name="Flowchart: Magnetic Disk 126">
            <a:extLst>
              <a:ext uri="{FF2B5EF4-FFF2-40B4-BE49-F238E27FC236}">
                <a16:creationId xmlns:a16="http://schemas.microsoft.com/office/drawing/2014/main" id="{D73A16F8-8980-E23B-9AC5-E876238DB011}"/>
              </a:ext>
            </a:extLst>
          </p:cNvPr>
          <p:cNvSpPr/>
          <p:nvPr/>
        </p:nvSpPr>
        <p:spPr>
          <a:xfrm>
            <a:off x="4384512" y="5194762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28" name="Flowchart: Magnetic Disk 127">
            <a:extLst>
              <a:ext uri="{FF2B5EF4-FFF2-40B4-BE49-F238E27FC236}">
                <a16:creationId xmlns:a16="http://schemas.microsoft.com/office/drawing/2014/main" id="{3A7CCAAB-6AE1-8898-8793-278154C689B1}"/>
              </a:ext>
            </a:extLst>
          </p:cNvPr>
          <p:cNvSpPr/>
          <p:nvPr/>
        </p:nvSpPr>
        <p:spPr>
          <a:xfrm>
            <a:off x="4250085" y="4722650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29" name="Flowchart: Magnetic Disk 128">
            <a:extLst>
              <a:ext uri="{FF2B5EF4-FFF2-40B4-BE49-F238E27FC236}">
                <a16:creationId xmlns:a16="http://schemas.microsoft.com/office/drawing/2014/main" id="{9A39C383-D675-5DFA-1118-10963A400084}"/>
              </a:ext>
            </a:extLst>
          </p:cNvPr>
          <p:cNvSpPr/>
          <p:nvPr/>
        </p:nvSpPr>
        <p:spPr>
          <a:xfrm>
            <a:off x="3982835" y="4451010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30" name="Flowchart: Magnetic Disk 129">
            <a:extLst>
              <a:ext uri="{FF2B5EF4-FFF2-40B4-BE49-F238E27FC236}">
                <a16:creationId xmlns:a16="http://schemas.microsoft.com/office/drawing/2014/main" id="{F753CEB6-3EC5-E58F-6F90-E79CB3516B03}"/>
              </a:ext>
            </a:extLst>
          </p:cNvPr>
          <p:cNvSpPr/>
          <p:nvPr/>
        </p:nvSpPr>
        <p:spPr>
          <a:xfrm>
            <a:off x="4302114" y="4259407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31" name="Flowchart: Magnetic Disk 130">
            <a:extLst>
              <a:ext uri="{FF2B5EF4-FFF2-40B4-BE49-F238E27FC236}">
                <a16:creationId xmlns:a16="http://schemas.microsoft.com/office/drawing/2014/main" id="{9693CA1C-0105-B364-89EB-94E2E9E6A819}"/>
              </a:ext>
            </a:extLst>
          </p:cNvPr>
          <p:cNvSpPr/>
          <p:nvPr/>
        </p:nvSpPr>
        <p:spPr>
          <a:xfrm>
            <a:off x="4041291" y="4021652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32" name="Flowchart: Magnetic Disk 131">
            <a:extLst>
              <a:ext uri="{FF2B5EF4-FFF2-40B4-BE49-F238E27FC236}">
                <a16:creationId xmlns:a16="http://schemas.microsoft.com/office/drawing/2014/main" id="{7B675FBD-0154-7300-74C1-3BC4E7DC41C7}"/>
              </a:ext>
            </a:extLst>
          </p:cNvPr>
          <p:cNvSpPr/>
          <p:nvPr/>
        </p:nvSpPr>
        <p:spPr>
          <a:xfrm>
            <a:off x="3628698" y="4301781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33" name="Flowchart: Magnetic Disk 132">
            <a:extLst>
              <a:ext uri="{FF2B5EF4-FFF2-40B4-BE49-F238E27FC236}">
                <a16:creationId xmlns:a16="http://schemas.microsoft.com/office/drawing/2014/main" id="{0116AF14-E7FF-FAF7-E0A7-D8280B0F3AFB}"/>
              </a:ext>
            </a:extLst>
          </p:cNvPr>
          <p:cNvSpPr/>
          <p:nvPr/>
        </p:nvSpPr>
        <p:spPr>
          <a:xfrm>
            <a:off x="3645742" y="3633672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34" name="Flowchart: Magnetic Disk 133">
            <a:extLst>
              <a:ext uri="{FF2B5EF4-FFF2-40B4-BE49-F238E27FC236}">
                <a16:creationId xmlns:a16="http://schemas.microsoft.com/office/drawing/2014/main" id="{BE7E1B56-B102-7A74-1125-4324E25DC66B}"/>
              </a:ext>
            </a:extLst>
          </p:cNvPr>
          <p:cNvSpPr/>
          <p:nvPr/>
        </p:nvSpPr>
        <p:spPr>
          <a:xfrm>
            <a:off x="1282076" y="2311076"/>
            <a:ext cx="164795" cy="147578"/>
          </a:xfrm>
          <a:prstGeom prst="flowChartMagneticDisk">
            <a:avLst/>
          </a:prstGeom>
          <a:solidFill>
            <a:srgbClr val="FFFF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F4CCF3D-9CD0-EB2A-2E74-072E7609D473}"/>
              </a:ext>
            </a:extLst>
          </p:cNvPr>
          <p:cNvCxnSpPr>
            <a:stCxn id="134" idx="3"/>
          </p:cNvCxnSpPr>
          <p:nvPr/>
        </p:nvCxnSpPr>
        <p:spPr>
          <a:xfrm>
            <a:off x="1364474" y="2458654"/>
            <a:ext cx="340173" cy="426532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59E3E6F-17DD-5412-68A7-7479BBD724F6}"/>
              </a:ext>
            </a:extLst>
          </p:cNvPr>
          <p:cNvCxnSpPr>
            <a:stCxn id="122" idx="4"/>
            <a:endCxn id="124" idx="2"/>
          </p:cNvCxnSpPr>
          <p:nvPr/>
        </p:nvCxnSpPr>
        <p:spPr>
          <a:xfrm flipV="1">
            <a:off x="1446872" y="2958975"/>
            <a:ext cx="257775" cy="180555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83539F4-8CE6-267A-E801-D2A2DDEBE140}"/>
              </a:ext>
            </a:extLst>
          </p:cNvPr>
          <p:cNvCxnSpPr>
            <a:stCxn id="124" idx="3"/>
          </p:cNvCxnSpPr>
          <p:nvPr/>
        </p:nvCxnSpPr>
        <p:spPr>
          <a:xfrm>
            <a:off x="1787045" y="3032764"/>
            <a:ext cx="30155" cy="180555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2B75DF0-FC19-572B-70C2-BF438EF8248D}"/>
              </a:ext>
            </a:extLst>
          </p:cNvPr>
          <p:cNvCxnSpPr>
            <a:cxnSpLocks/>
            <a:stCxn id="123" idx="3"/>
            <a:endCxn id="104" idx="1"/>
          </p:cNvCxnSpPr>
          <p:nvPr/>
        </p:nvCxnSpPr>
        <p:spPr>
          <a:xfrm>
            <a:off x="1791830" y="3386307"/>
            <a:ext cx="164796" cy="303777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EFC684D-274F-A865-34CB-60C1560E1843}"/>
              </a:ext>
            </a:extLst>
          </p:cNvPr>
          <p:cNvCxnSpPr>
            <a:stCxn id="108" idx="4"/>
            <a:endCxn id="110" idx="2"/>
          </p:cNvCxnSpPr>
          <p:nvPr/>
        </p:nvCxnSpPr>
        <p:spPr>
          <a:xfrm>
            <a:off x="2121420" y="3312518"/>
            <a:ext cx="317034" cy="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AA796D-4972-F4AF-E2FA-877940CF3362}"/>
              </a:ext>
            </a:extLst>
          </p:cNvPr>
          <p:cNvCxnSpPr>
            <a:stCxn id="116" idx="3"/>
            <a:endCxn id="117" idx="1"/>
          </p:cNvCxnSpPr>
          <p:nvPr/>
        </p:nvCxnSpPr>
        <p:spPr>
          <a:xfrm>
            <a:off x="2641821" y="2766920"/>
            <a:ext cx="470495" cy="194427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4413E2A-89CE-5BD1-29A0-56A79CD0E4C5}"/>
              </a:ext>
            </a:extLst>
          </p:cNvPr>
          <p:cNvCxnSpPr>
            <a:stCxn id="118" idx="3"/>
            <a:endCxn id="117" idx="1"/>
          </p:cNvCxnSpPr>
          <p:nvPr/>
        </p:nvCxnSpPr>
        <p:spPr>
          <a:xfrm flipH="1">
            <a:off x="3112316" y="2808758"/>
            <a:ext cx="448075" cy="152589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AAF404F-3346-278C-DEF1-188E0946D275}"/>
              </a:ext>
            </a:extLst>
          </p:cNvPr>
          <p:cNvCxnSpPr>
            <a:stCxn id="117" idx="3"/>
            <a:endCxn id="115" idx="1"/>
          </p:cNvCxnSpPr>
          <p:nvPr/>
        </p:nvCxnSpPr>
        <p:spPr>
          <a:xfrm flipH="1">
            <a:off x="2962377" y="3108925"/>
            <a:ext cx="149939" cy="256434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8D80B6A-691C-A71A-B38B-E57E27B80394}"/>
              </a:ext>
            </a:extLst>
          </p:cNvPr>
          <p:cNvCxnSpPr>
            <a:stCxn id="115" idx="2"/>
            <a:endCxn id="110" idx="4"/>
          </p:cNvCxnSpPr>
          <p:nvPr/>
        </p:nvCxnSpPr>
        <p:spPr>
          <a:xfrm flipH="1" flipV="1">
            <a:off x="2603249" y="3312518"/>
            <a:ext cx="276730" cy="12663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A811224-FB8F-679A-F50B-A942655EFC83}"/>
              </a:ext>
            </a:extLst>
          </p:cNvPr>
          <p:cNvCxnSpPr>
            <a:stCxn id="110" idx="3"/>
            <a:endCxn id="103" idx="1"/>
          </p:cNvCxnSpPr>
          <p:nvPr/>
        </p:nvCxnSpPr>
        <p:spPr>
          <a:xfrm>
            <a:off x="2520852" y="3386307"/>
            <a:ext cx="164795" cy="471809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4CB4ED5-D401-6E89-7850-6580DADE1258}"/>
              </a:ext>
            </a:extLst>
          </p:cNvPr>
          <p:cNvCxnSpPr>
            <a:endCxn id="114" idx="1"/>
          </p:cNvCxnSpPr>
          <p:nvPr/>
        </p:nvCxnSpPr>
        <p:spPr>
          <a:xfrm>
            <a:off x="2559423" y="3410654"/>
            <a:ext cx="164796" cy="205641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7FD9666-86FD-C2C2-0E54-A3DEA945FCA7}"/>
              </a:ext>
            </a:extLst>
          </p:cNvPr>
          <p:cNvCxnSpPr>
            <a:stCxn id="107" idx="1"/>
            <a:endCxn id="103" idx="3"/>
          </p:cNvCxnSpPr>
          <p:nvPr/>
        </p:nvCxnSpPr>
        <p:spPr>
          <a:xfrm flipH="1" flipV="1">
            <a:off x="2685647" y="4005694"/>
            <a:ext cx="376524" cy="347951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04AA147-3551-F1A4-CCD0-AA81D3D90645}"/>
              </a:ext>
            </a:extLst>
          </p:cNvPr>
          <p:cNvCxnSpPr>
            <a:stCxn id="121" idx="1"/>
            <a:endCxn id="96" idx="3"/>
          </p:cNvCxnSpPr>
          <p:nvPr/>
        </p:nvCxnSpPr>
        <p:spPr>
          <a:xfrm flipV="1">
            <a:off x="1791831" y="4021368"/>
            <a:ext cx="221788" cy="118998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D44F6A15-43B9-F9E2-B829-E94A96277B42}"/>
              </a:ext>
            </a:extLst>
          </p:cNvPr>
          <p:cNvCxnSpPr>
            <a:stCxn id="121" idx="3"/>
            <a:endCxn id="120" idx="1"/>
          </p:cNvCxnSpPr>
          <p:nvPr/>
        </p:nvCxnSpPr>
        <p:spPr>
          <a:xfrm flipH="1">
            <a:off x="1446873" y="4287944"/>
            <a:ext cx="344958" cy="287128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5A86155-9794-2574-28B5-C5D4CF0785F1}"/>
              </a:ext>
            </a:extLst>
          </p:cNvPr>
          <p:cNvCxnSpPr>
            <a:stCxn id="120" idx="2"/>
            <a:endCxn id="106" idx="4"/>
          </p:cNvCxnSpPr>
          <p:nvPr/>
        </p:nvCxnSpPr>
        <p:spPr>
          <a:xfrm flipH="1" flipV="1">
            <a:off x="1192312" y="4411476"/>
            <a:ext cx="172163" cy="237385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9DE2643-6474-F4DD-5143-C898D84A1F13}"/>
              </a:ext>
            </a:extLst>
          </p:cNvPr>
          <p:cNvCxnSpPr>
            <a:stCxn id="106" idx="3"/>
            <a:endCxn id="119" idx="1"/>
          </p:cNvCxnSpPr>
          <p:nvPr/>
        </p:nvCxnSpPr>
        <p:spPr>
          <a:xfrm flipH="1">
            <a:off x="945120" y="4485265"/>
            <a:ext cx="164795" cy="335559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C8274FE-1A81-AC35-8BDF-DDEC06BA72AD}"/>
              </a:ext>
            </a:extLst>
          </p:cNvPr>
          <p:cNvCxnSpPr>
            <a:stCxn id="119" idx="2"/>
            <a:endCxn id="105" idx="4"/>
          </p:cNvCxnSpPr>
          <p:nvPr/>
        </p:nvCxnSpPr>
        <p:spPr>
          <a:xfrm flipH="1" flipV="1">
            <a:off x="596694" y="4747035"/>
            <a:ext cx="266028" cy="147578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D3323BA-6203-4271-58E2-DB2E3A771E79}"/>
              </a:ext>
            </a:extLst>
          </p:cNvPr>
          <p:cNvCxnSpPr>
            <a:stCxn id="133" idx="3"/>
            <a:endCxn id="126" idx="1"/>
          </p:cNvCxnSpPr>
          <p:nvPr/>
        </p:nvCxnSpPr>
        <p:spPr>
          <a:xfrm>
            <a:off x="3728140" y="3781250"/>
            <a:ext cx="57881" cy="149582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54D7AC0-EC78-FC8E-019E-6017468F0AD7}"/>
              </a:ext>
            </a:extLst>
          </p:cNvPr>
          <p:cNvCxnSpPr>
            <a:cxnSpLocks/>
            <a:stCxn id="130" idx="2"/>
            <a:endCxn id="129" idx="1"/>
          </p:cNvCxnSpPr>
          <p:nvPr/>
        </p:nvCxnSpPr>
        <p:spPr>
          <a:xfrm flipH="1">
            <a:off x="4065233" y="4333196"/>
            <a:ext cx="236881" cy="117814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2C122FB-6E23-7A8C-1401-85F9AB5B6A0A}"/>
              </a:ext>
            </a:extLst>
          </p:cNvPr>
          <p:cNvCxnSpPr>
            <a:stCxn id="126" idx="3"/>
            <a:endCxn id="132" idx="1"/>
          </p:cNvCxnSpPr>
          <p:nvPr/>
        </p:nvCxnSpPr>
        <p:spPr>
          <a:xfrm flipH="1">
            <a:off x="3711096" y="4078410"/>
            <a:ext cx="74925" cy="223371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3C3B24E8-FFD0-85CD-B70D-7EA643ED8825}"/>
              </a:ext>
            </a:extLst>
          </p:cNvPr>
          <p:cNvCxnSpPr>
            <a:stCxn id="128" idx="1"/>
            <a:endCxn id="129" idx="3"/>
          </p:cNvCxnSpPr>
          <p:nvPr/>
        </p:nvCxnSpPr>
        <p:spPr>
          <a:xfrm flipH="1" flipV="1">
            <a:off x="4065233" y="4598588"/>
            <a:ext cx="267250" cy="124062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2F2EC61-B956-4B5A-7497-178B4952BC7D}"/>
              </a:ext>
            </a:extLst>
          </p:cNvPr>
          <p:cNvCxnSpPr>
            <a:stCxn id="127" idx="1"/>
            <a:endCxn id="128" idx="3"/>
          </p:cNvCxnSpPr>
          <p:nvPr/>
        </p:nvCxnSpPr>
        <p:spPr>
          <a:xfrm flipH="1" flipV="1">
            <a:off x="4332483" y="4870228"/>
            <a:ext cx="134427" cy="324534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470D491-6D70-3B49-B30E-371452B7D0B6}"/>
              </a:ext>
            </a:extLst>
          </p:cNvPr>
          <p:cNvCxnSpPr>
            <a:stCxn id="131" idx="1"/>
            <a:endCxn id="133" idx="4"/>
          </p:cNvCxnSpPr>
          <p:nvPr/>
        </p:nvCxnSpPr>
        <p:spPr>
          <a:xfrm flipH="1" flipV="1">
            <a:off x="3810537" y="3707461"/>
            <a:ext cx="313152" cy="314191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6565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057A-7930-DBBD-B1E3-83B01F3C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METROFOOD-RI Services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76928-ECCD-8A18-8FC6-F83AF19F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85" y="1171575"/>
            <a:ext cx="5856816" cy="5619749"/>
          </a:xfrm>
        </p:spPr>
        <p:txBody>
          <a:bodyPr>
            <a:noAutofit/>
          </a:bodyPr>
          <a:lstStyle/>
          <a:p>
            <a:pPr marL="228600" lvl="1" indent="0">
              <a:lnSpc>
                <a:spcPct val="150000"/>
              </a:lnSpc>
              <a:spcBef>
                <a:spcPts val="0"/>
              </a:spcBef>
              <a:buClr>
                <a:srgbClr val="0B5394"/>
              </a:buClr>
              <a:buSzPts val="1800"/>
              <a:buNone/>
            </a:pPr>
            <a:r>
              <a:rPr lang="en-CH" sz="2400" b="1" dirty="0">
                <a:solidFill>
                  <a:srgbClr val="3363AC"/>
                </a:solidFill>
                <a:latin typeface="DM Sans"/>
                <a:ea typeface="DM Sans"/>
                <a:cs typeface="DM Sans"/>
                <a:sym typeface="DM Sans"/>
              </a:rPr>
              <a:t>Physical services</a:t>
            </a:r>
          </a:p>
          <a:p>
            <a:pPr marL="4572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400" dirty="0">
                <a:solidFill>
                  <a:srgbClr val="3363AC"/>
                </a:solidFill>
                <a:latin typeface="DM Sans"/>
                <a:ea typeface="DM Sans"/>
                <a:cs typeface="DM Sans"/>
                <a:sym typeface="DM Sans"/>
              </a:rPr>
              <a:t>Analysis </a:t>
            </a:r>
            <a:r>
              <a:rPr lang="en-GB" sz="2400" dirty="0">
                <a:solidFill>
                  <a:srgbClr val="3363AC"/>
                </a:solidFill>
                <a:latin typeface="DM Sans"/>
                <a:ea typeface="DM Sans"/>
                <a:cs typeface="DM Sans"/>
                <a:sym typeface="DM Sans"/>
              </a:rPr>
              <a:t>of </a:t>
            </a:r>
            <a:r>
              <a:rPr lang="en-CH" sz="2400" dirty="0">
                <a:solidFill>
                  <a:srgbClr val="3363AC"/>
                </a:solidFill>
                <a:latin typeface="DM Sans"/>
                <a:ea typeface="DM Sans"/>
                <a:cs typeface="DM Sans"/>
                <a:sym typeface="DM Sans"/>
              </a:rPr>
              <a:t>food, </a:t>
            </a:r>
            <a:r>
              <a:rPr lang="en-GB" sz="2400" dirty="0">
                <a:solidFill>
                  <a:srgbClr val="3363AC"/>
                </a:solidFill>
                <a:latin typeface="DM Sans"/>
                <a:ea typeface="DM Sans"/>
                <a:cs typeface="DM Sans"/>
                <a:sym typeface="DM Sans"/>
              </a:rPr>
              <a:t>water, soils, air etc.</a:t>
            </a:r>
          </a:p>
          <a:p>
            <a:pPr marL="457200" lvl="1" indent="-228600">
              <a:lnSpc>
                <a:spcPct val="150000"/>
              </a:lnSpc>
              <a:spcBef>
                <a:spcPts val="0"/>
              </a:spcBef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GB" sz="2400" dirty="0">
                <a:solidFill>
                  <a:srgbClr val="3363AC"/>
                </a:solidFill>
                <a:latin typeface="DM Sans"/>
                <a:ea typeface="DM Sans"/>
                <a:cs typeface="DM Sans"/>
                <a:sym typeface="DM Sans"/>
              </a:rPr>
              <a:t>Development of methods and devices</a:t>
            </a:r>
          </a:p>
          <a:p>
            <a:pPr marL="4572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400" dirty="0">
                <a:solidFill>
                  <a:srgbClr val="3363AC"/>
                </a:solidFill>
                <a:latin typeface="DM Sans"/>
                <a:ea typeface="DM Sans"/>
                <a:cs typeface="DM Sans"/>
                <a:sym typeface="DM Sans"/>
              </a:rPr>
              <a:t>Development of reference</a:t>
            </a:r>
            <a:r>
              <a:rPr lang="en-GB" sz="2400" dirty="0">
                <a:solidFill>
                  <a:srgbClr val="3363AC"/>
                </a:solidFill>
                <a:latin typeface="DM Sans"/>
                <a:ea typeface="DM Sans"/>
                <a:cs typeface="DM Sans"/>
                <a:sym typeface="DM Sans"/>
              </a:rPr>
              <a:t> material</a:t>
            </a:r>
          </a:p>
          <a:p>
            <a:pPr marL="4572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GB" sz="2400" dirty="0">
                <a:solidFill>
                  <a:srgbClr val="3363AC"/>
                </a:solidFill>
                <a:latin typeface="DM Sans"/>
                <a:ea typeface="DM Sans"/>
                <a:cs typeface="DM Sans"/>
                <a:sym typeface="DM Sans"/>
              </a:rPr>
              <a:t>Harmonisation and standardisation</a:t>
            </a:r>
          </a:p>
          <a:p>
            <a:pPr marL="4572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GB" sz="2400" dirty="0">
                <a:solidFill>
                  <a:srgbClr val="3363AC"/>
                </a:solidFill>
                <a:latin typeface="DM Sans"/>
                <a:ea typeface="DM Sans"/>
                <a:cs typeface="DM Sans"/>
                <a:sym typeface="DM Sans"/>
              </a:rPr>
              <a:t>Food packaging</a:t>
            </a:r>
          </a:p>
          <a:p>
            <a:pPr marL="4572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GB" sz="2400" dirty="0">
                <a:solidFill>
                  <a:srgbClr val="3363AC"/>
                </a:solidFill>
                <a:latin typeface="DM Sans"/>
                <a:ea typeface="DM Sans"/>
                <a:cs typeface="DM Sans"/>
                <a:sym typeface="DM Sans"/>
              </a:rPr>
              <a:t>Food production</a:t>
            </a:r>
          </a:p>
          <a:p>
            <a:pPr marL="4572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GB" sz="2400" dirty="0">
                <a:solidFill>
                  <a:srgbClr val="3363AC"/>
                </a:solidFill>
                <a:latin typeface="DM Sans"/>
                <a:sym typeface="DM Sans"/>
              </a:rPr>
              <a:t>Food preparation</a:t>
            </a:r>
            <a:endParaRPr lang="en-CH" sz="2400" dirty="0">
              <a:solidFill>
                <a:srgbClr val="3363AC"/>
              </a:solidFill>
              <a:latin typeface="DM Sans"/>
              <a:sym typeface="DM Sans"/>
            </a:endParaRPr>
          </a:p>
          <a:p>
            <a:pPr marL="4572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400" dirty="0">
                <a:solidFill>
                  <a:srgbClr val="3363AC"/>
                </a:solidFill>
                <a:latin typeface="DM Sans"/>
                <a:sym typeface="DM Sans"/>
              </a:rPr>
              <a:t>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E28909-EF83-A3F8-8554-BB720C3AD1CD}"/>
              </a:ext>
            </a:extLst>
          </p:cNvPr>
          <p:cNvSpPr txBox="1">
            <a:spLocks/>
          </p:cNvSpPr>
          <p:nvPr/>
        </p:nvSpPr>
        <p:spPr bwMode="auto">
          <a:xfrm>
            <a:off x="6096000" y="1171574"/>
            <a:ext cx="6096000" cy="561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  <a:noAutofit/>
          </a:bodyPr>
          <a:lstStyle>
            <a:lvl1pPr marL="457178" indent="-4571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50" indent="-38098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3925" indent="-3047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3493" indent="-3047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3062" indent="-3047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 charset="0"/>
              <a:buNone/>
            </a:pPr>
            <a:r>
              <a:rPr lang="en-CH" sz="2000" b="1" dirty="0">
                <a:solidFill>
                  <a:srgbClr val="3363AC"/>
                </a:solidFill>
                <a:latin typeface="DM Sans"/>
                <a:sym typeface="DM Sans"/>
              </a:rPr>
              <a:t>Electronic services</a:t>
            </a:r>
          </a:p>
          <a:p>
            <a:pPr marL="4572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000" dirty="0">
                <a:solidFill>
                  <a:srgbClr val="3363AC"/>
                </a:solidFill>
                <a:latin typeface="DM Sans"/>
                <a:sym typeface="DM Sans"/>
              </a:rPr>
              <a:t>Offer FAIR data</a:t>
            </a:r>
          </a:p>
          <a:p>
            <a:pPr marL="4572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000" dirty="0">
                <a:solidFill>
                  <a:srgbClr val="3363AC"/>
                </a:solidFill>
                <a:latin typeface="DM Sans"/>
                <a:sym typeface="DM Sans"/>
              </a:rPr>
              <a:t>Data collection and data management</a:t>
            </a:r>
          </a:p>
          <a:p>
            <a:pPr marL="4572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000" dirty="0">
                <a:solidFill>
                  <a:srgbClr val="3363AC"/>
                </a:solidFill>
                <a:latin typeface="DM Sans"/>
                <a:sym typeface="DM Sans"/>
              </a:rPr>
              <a:t>Data analysis (including AI, Blockchain, gpt)</a:t>
            </a:r>
          </a:p>
          <a:p>
            <a:pPr marL="4572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000" dirty="0">
                <a:solidFill>
                  <a:srgbClr val="3363AC"/>
                </a:solidFill>
                <a:latin typeface="DM Sans"/>
                <a:sym typeface="DM Sans"/>
              </a:rPr>
              <a:t>Software development (including AI, blockchain, gpt)</a:t>
            </a:r>
          </a:p>
          <a:p>
            <a:pPr marL="4572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000" dirty="0">
                <a:solidFill>
                  <a:srgbClr val="3363AC"/>
                </a:solidFill>
                <a:latin typeface="DM Sans"/>
                <a:sym typeface="DM Sans"/>
              </a:rPr>
              <a:t> data repository development</a:t>
            </a:r>
          </a:p>
          <a:p>
            <a:pPr marL="4572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000" dirty="0">
                <a:solidFill>
                  <a:srgbClr val="3363AC"/>
                </a:solidFill>
                <a:latin typeface="DM Sans"/>
                <a:sym typeface="DM Sans"/>
              </a:rPr>
              <a:t> website development</a:t>
            </a:r>
          </a:p>
          <a:p>
            <a:pPr marL="4572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000" dirty="0">
                <a:solidFill>
                  <a:srgbClr val="3363AC"/>
                </a:solidFill>
                <a:latin typeface="DM Sans"/>
                <a:sym typeface="DM Sans"/>
              </a:rPr>
              <a:t>Hosting</a:t>
            </a:r>
          </a:p>
          <a:p>
            <a:pPr marL="4572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000" dirty="0">
                <a:solidFill>
                  <a:srgbClr val="3363AC"/>
                </a:solidFill>
                <a:latin typeface="DM Sans"/>
                <a:sym typeface="DM Sans"/>
              </a:rPr>
              <a:t> Computing</a:t>
            </a:r>
          </a:p>
          <a:p>
            <a:pPr marL="4572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000" dirty="0">
                <a:solidFill>
                  <a:srgbClr val="3363AC"/>
                </a:solidFill>
                <a:latin typeface="DM Sans"/>
                <a:sym typeface="DM Sans"/>
              </a:rPr>
              <a:t> Virtual research environments</a:t>
            </a:r>
          </a:p>
          <a:p>
            <a:pPr marL="457200" lvl="1" indent="-22860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DM Sans"/>
              <a:buChar char="•"/>
            </a:pPr>
            <a:r>
              <a:rPr lang="en-CH" sz="2000" dirty="0">
                <a:solidFill>
                  <a:srgbClr val="3363AC"/>
                </a:solidFill>
                <a:latin typeface="DM Sans"/>
                <a:sym typeface="DM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0035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loud 69">
            <a:extLst>
              <a:ext uri="{FF2B5EF4-FFF2-40B4-BE49-F238E27FC236}">
                <a16:creationId xmlns:a16="http://schemas.microsoft.com/office/drawing/2014/main" id="{44FD4C5A-D386-327C-64D4-905536EA3734}"/>
              </a:ext>
            </a:extLst>
          </p:cNvPr>
          <p:cNvSpPr/>
          <p:nvPr/>
        </p:nvSpPr>
        <p:spPr>
          <a:xfrm>
            <a:off x="223231" y="1087582"/>
            <a:ext cx="11868185" cy="571289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A9A35-40E2-6DFB-8E11-AA7B7C68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Requirements for Central Hub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13C04B-39A8-2751-F79A-0035D34B9816}"/>
              </a:ext>
            </a:extLst>
          </p:cNvPr>
          <p:cNvSpPr txBox="1"/>
          <p:nvPr/>
        </p:nvSpPr>
        <p:spPr>
          <a:xfrm>
            <a:off x="460745" y="2139530"/>
            <a:ext cx="363788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Administration Apps</a:t>
            </a:r>
            <a:endParaRPr lang="en-CH" sz="2000" dirty="0"/>
          </a:p>
          <a:p>
            <a:pPr algn="ctr"/>
            <a:endParaRPr lang="en-GB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13FA3F-F3AF-835C-2EA5-7256224BC557}"/>
              </a:ext>
            </a:extLst>
          </p:cNvPr>
          <p:cNvSpPr txBox="1"/>
          <p:nvPr/>
        </p:nvSpPr>
        <p:spPr>
          <a:xfrm>
            <a:off x="6322409" y="2139530"/>
            <a:ext cx="349408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Data apps and data repositories</a:t>
            </a:r>
            <a:endParaRPr lang="en-GB" sz="20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3AEF0C7-F42F-A6E1-AEBD-F96FFDA46309}"/>
              </a:ext>
            </a:extLst>
          </p:cNvPr>
          <p:cNvSpPr/>
          <p:nvPr/>
        </p:nvSpPr>
        <p:spPr>
          <a:xfrm>
            <a:off x="460744" y="3003805"/>
            <a:ext cx="1835893" cy="677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Membership app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21984D2-77A2-62E8-4D2C-103A5D335BEA}"/>
              </a:ext>
            </a:extLst>
          </p:cNvPr>
          <p:cNvSpPr/>
          <p:nvPr/>
        </p:nvSpPr>
        <p:spPr>
          <a:xfrm>
            <a:off x="2411778" y="5516502"/>
            <a:ext cx="1689474" cy="67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E-mail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EC0461D-D29E-0437-5A51-5FD09BED4228}"/>
              </a:ext>
            </a:extLst>
          </p:cNvPr>
          <p:cNvSpPr/>
          <p:nvPr/>
        </p:nvSpPr>
        <p:spPr>
          <a:xfrm>
            <a:off x="4417944" y="3507331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File sharing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D6E6358-13C3-3A14-7956-C736EE07C3E9}"/>
              </a:ext>
            </a:extLst>
          </p:cNvPr>
          <p:cNvSpPr/>
          <p:nvPr/>
        </p:nvSpPr>
        <p:spPr>
          <a:xfrm>
            <a:off x="474922" y="5516502"/>
            <a:ext cx="1788833" cy="677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Time tracking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83232D2-A163-7572-952F-BC734CB719AD}"/>
              </a:ext>
            </a:extLst>
          </p:cNvPr>
          <p:cNvSpPr/>
          <p:nvPr/>
        </p:nvSpPr>
        <p:spPr>
          <a:xfrm>
            <a:off x="4417942" y="4005519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Survey tool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E876DC-9376-0E4F-FFD9-BB34E402ED96}"/>
              </a:ext>
            </a:extLst>
          </p:cNvPr>
          <p:cNvSpPr/>
          <p:nvPr/>
        </p:nvSpPr>
        <p:spPr>
          <a:xfrm>
            <a:off x="4417942" y="4499323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E-meetings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1646EE5-9A73-802B-FFFF-A323657016F2}"/>
              </a:ext>
            </a:extLst>
          </p:cNvPr>
          <p:cNvSpPr/>
          <p:nvPr/>
        </p:nvSpPr>
        <p:spPr>
          <a:xfrm>
            <a:off x="2411778" y="3003805"/>
            <a:ext cx="1689474" cy="677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CRM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A24A651-D121-6439-613A-375D6D2CEE28}"/>
              </a:ext>
            </a:extLst>
          </p:cNvPr>
          <p:cNvSpPr/>
          <p:nvPr/>
        </p:nvSpPr>
        <p:spPr>
          <a:xfrm>
            <a:off x="4420564" y="3013528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website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5841F7E-BF1A-59D1-3E70-08BA547C8A3B}"/>
              </a:ext>
            </a:extLst>
          </p:cNvPr>
          <p:cNvSpPr/>
          <p:nvPr/>
        </p:nvSpPr>
        <p:spPr>
          <a:xfrm>
            <a:off x="6325762" y="3015674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Catalogue</a:t>
            </a:r>
            <a:r>
              <a:rPr lang="en-CH" sz="2000" dirty="0"/>
              <a:t>s</a:t>
            </a:r>
            <a:endParaRPr lang="en-GB" sz="20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3085B8-C66D-EE60-C7E3-F2E08A83916C}"/>
              </a:ext>
            </a:extLst>
          </p:cNvPr>
          <p:cNvSpPr/>
          <p:nvPr/>
        </p:nvSpPr>
        <p:spPr>
          <a:xfrm>
            <a:off x="6325762" y="3508654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Access</a:t>
            </a:r>
            <a:endParaRPr lang="en-GB" sz="2000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B3917B2-C9F1-F8AF-2699-305E0E64056B}"/>
              </a:ext>
            </a:extLst>
          </p:cNvPr>
          <p:cNvSpPr/>
          <p:nvPr/>
        </p:nvSpPr>
        <p:spPr>
          <a:xfrm>
            <a:off x="8132109" y="3007387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</a:t>
            </a:r>
            <a:r>
              <a:rPr lang="en-CH" sz="2000" dirty="0"/>
              <a:t>M app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B22BB73-03A0-441D-6C34-AFC0749F82BB}"/>
              </a:ext>
            </a:extLst>
          </p:cNvPr>
          <p:cNvSpPr/>
          <p:nvPr/>
        </p:nvSpPr>
        <p:spPr>
          <a:xfrm>
            <a:off x="8132109" y="3507331"/>
            <a:ext cx="1689474" cy="611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Analytical value DB</a:t>
            </a:r>
            <a:endParaRPr lang="en-GB" sz="2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FA73F1F-485F-6572-0A3B-C2DEA7A92C4E}"/>
              </a:ext>
            </a:extLst>
          </p:cNvPr>
          <p:cNvSpPr/>
          <p:nvPr/>
        </p:nvSpPr>
        <p:spPr>
          <a:xfrm>
            <a:off x="6325762" y="4005519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Isotope </a:t>
            </a:r>
            <a:r>
              <a:rPr lang="en-CH" sz="2000" dirty="0"/>
              <a:t>DB</a:t>
            </a:r>
            <a:endParaRPr lang="en-GB" sz="200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1D14AA-3009-440E-3599-DEF051800B12}"/>
              </a:ext>
            </a:extLst>
          </p:cNvPr>
          <p:cNvSpPr/>
          <p:nvPr/>
        </p:nvSpPr>
        <p:spPr>
          <a:xfrm>
            <a:off x="6325761" y="4504916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E-learning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C01B8FB-B474-73DC-4835-5377BA70916E}"/>
              </a:ext>
            </a:extLst>
          </p:cNvPr>
          <p:cNvSpPr/>
          <p:nvPr/>
        </p:nvSpPr>
        <p:spPr>
          <a:xfrm>
            <a:off x="4422522" y="5491314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Open Calls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CDF956E-E207-EC21-EC09-FFBF2898F14C}"/>
              </a:ext>
            </a:extLst>
          </p:cNvPr>
          <p:cNvSpPr/>
          <p:nvPr/>
        </p:nvSpPr>
        <p:spPr>
          <a:xfrm>
            <a:off x="459314" y="1061554"/>
            <a:ext cx="11271941" cy="42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Authentication and Authorisation Infrastructure (AAI)</a:t>
            </a:r>
            <a:r>
              <a:rPr lang="en-CH" sz="2000" dirty="0"/>
              <a:t> </a:t>
            </a:r>
            <a:endParaRPr lang="en-GB" sz="2000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E284C67-3AFC-BDFC-A33F-8F603CB8BEE9}"/>
              </a:ext>
            </a:extLst>
          </p:cNvPr>
          <p:cNvSpPr/>
          <p:nvPr/>
        </p:nvSpPr>
        <p:spPr>
          <a:xfrm>
            <a:off x="2411778" y="3839674"/>
            <a:ext cx="1689474" cy="67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Helpdesk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A931FEC-0E10-0D9D-BA59-FCF0CBAEE1BB}"/>
              </a:ext>
            </a:extLst>
          </p:cNvPr>
          <p:cNvSpPr/>
          <p:nvPr/>
        </p:nvSpPr>
        <p:spPr>
          <a:xfrm>
            <a:off x="4422522" y="4997511"/>
            <a:ext cx="168489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/>
              <a:t>Conference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12A6F8-FA3A-55A5-C4E0-0AADDB6FC90F}"/>
              </a:ext>
            </a:extLst>
          </p:cNvPr>
          <p:cNvSpPr txBox="1"/>
          <p:nvPr/>
        </p:nvSpPr>
        <p:spPr>
          <a:xfrm>
            <a:off x="4422521" y="2141109"/>
            <a:ext cx="1744363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Community </a:t>
            </a:r>
            <a:r>
              <a:rPr lang="en-GB" sz="2000" dirty="0"/>
              <a:t>Apps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581E8E5-CC86-6934-3629-1B2137E1BC0F}"/>
              </a:ext>
            </a:extLst>
          </p:cNvPr>
          <p:cNvSpPr/>
          <p:nvPr/>
        </p:nvSpPr>
        <p:spPr>
          <a:xfrm>
            <a:off x="474922" y="3840997"/>
            <a:ext cx="1821715" cy="677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Facility repository</a:t>
            </a:r>
            <a:endParaRPr lang="en-GB" sz="2000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D83721E-008D-782C-BE85-4DF93910DD6E}"/>
              </a:ext>
            </a:extLst>
          </p:cNvPr>
          <p:cNvSpPr/>
          <p:nvPr/>
        </p:nvSpPr>
        <p:spPr>
          <a:xfrm>
            <a:off x="8130378" y="4224657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FoodCASE</a:t>
            </a:r>
            <a:endParaRPr lang="en-GB" sz="2000" dirty="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487C96C-2EBF-3B15-8E4E-64A9A5837764}"/>
              </a:ext>
            </a:extLst>
          </p:cNvPr>
          <p:cNvSpPr/>
          <p:nvPr/>
        </p:nvSpPr>
        <p:spPr>
          <a:xfrm>
            <a:off x="8127024" y="4726312"/>
            <a:ext cx="1689474" cy="611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Digital library</a:t>
            </a:r>
            <a:endParaRPr lang="en-GB" sz="20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73B4867-B3E6-994C-0B78-96FE4E8104DF}"/>
              </a:ext>
            </a:extLst>
          </p:cNvPr>
          <p:cNvSpPr/>
          <p:nvPr/>
        </p:nvSpPr>
        <p:spPr>
          <a:xfrm>
            <a:off x="6325760" y="4995795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VRE</a:t>
            </a:r>
            <a:endParaRPr lang="en-GB" sz="2000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B3CC7F8-E497-A1BA-97A3-3D6529A12B53}"/>
              </a:ext>
            </a:extLst>
          </p:cNvPr>
          <p:cNvSpPr/>
          <p:nvPr/>
        </p:nvSpPr>
        <p:spPr>
          <a:xfrm>
            <a:off x="8127024" y="5437410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...</a:t>
            </a:r>
            <a:endParaRPr lang="en-GB" sz="2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0E576C-5148-A7BA-88FB-69636DF9D431}"/>
              </a:ext>
            </a:extLst>
          </p:cNvPr>
          <p:cNvSpPr txBox="1"/>
          <p:nvPr/>
        </p:nvSpPr>
        <p:spPr>
          <a:xfrm>
            <a:off x="10270045" y="2139530"/>
            <a:ext cx="146121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Hardware</a:t>
            </a:r>
          </a:p>
          <a:p>
            <a:pPr algn="ctr"/>
            <a:endParaRPr lang="en-GB" sz="2000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99DD7A6-8ACB-D3FE-DE32-77DE449191B3}"/>
              </a:ext>
            </a:extLst>
          </p:cNvPr>
          <p:cNvSpPr/>
          <p:nvPr/>
        </p:nvSpPr>
        <p:spPr>
          <a:xfrm>
            <a:off x="10277138" y="3010769"/>
            <a:ext cx="1454118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Storage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EA5F871-D4F6-FFDF-9069-71A514D4B86A}"/>
              </a:ext>
            </a:extLst>
          </p:cNvPr>
          <p:cNvSpPr/>
          <p:nvPr/>
        </p:nvSpPr>
        <p:spPr>
          <a:xfrm>
            <a:off x="10270045" y="4003893"/>
            <a:ext cx="1461210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HPC</a:t>
            </a:r>
            <a:endParaRPr lang="en-GB" sz="20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228DDAD-CADE-FCD7-F5E2-D77D4381DC8A}"/>
              </a:ext>
            </a:extLst>
          </p:cNvPr>
          <p:cNvSpPr/>
          <p:nvPr/>
        </p:nvSpPr>
        <p:spPr>
          <a:xfrm>
            <a:off x="10277138" y="4499323"/>
            <a:ext cx="1454117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...</a:t>
            </a:r>
            <a:endParaRPr lang="en-GB" sz="2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8F53EB5-3F43-B6FC-DB1A-CDAB04091922}"/>
              </a:ext>
            </a:extLst>
          </p:cNvPr>
          <p:cNvSpPr/>
          <p:nvPr/>
        </p:nvSpPr>
        <p:spPr>
          <a:xfrm>
            <a:off x="10270046" y="3507331"/>
            <a:ext cx="1461210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Container</a:t>
            </a:r>
            <a:endParaRPr lang="en-GB" sz="20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F6358A6-5004-F4C2-0A3B-85E3A60D200D}"/>
              </a:ext>
            </a:extLst>
          </p:cNvPr>
          <p:cNvSpPr/>
          <p:nvPr/>
        </p:nvSpPr>
        <p:spPr>
          <a:xfrm>
            <a:off x="2409157" y="4678190"/>
            <a:ext cx="1689474" cy="67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Issue tracking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97A95D-2623-814B-6526-0DA12CE95F3C}"/>
              </a:ext>
            </a:extLst>
          </p:cNvPr>
          <p:cNvSpPr/>
          <p:nvPr/>
        </p:nvSpPr>
        <p:spPr>
          <a:xfrm>
            <a:off x="100584" y="6480357"/>
            <a:ext cx="1788832" cy="28477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mandatory</a:t>
            </a:r>
            <a:endParaRPr lang="en-GB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9B0A0F-F219-C665-3BBD-C135BF6954DB}"/>
              </a:ext>
            </a:extLst>
          </p:cNvPr>
          <p:cNvSpPr/>
          <p:nvPr/>
        </p:nvSpPr>
        <p:spPr>
          <a:xfrm>
            <a:off x="456213" y="1619892"/>
            <a:ext cx="11275042" cy="42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Standardisation and Harmonisation (data exchange format and API)</a:t>
            </a:r>
            <a:endParaRPr lang="en-GB" sz="2000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FF42052-27D5-A6FA-6768-0C5DF72E172C}"/>
              </a:ext>
            </a:extLst>
          </p:cNvPr>
          <p:cNvSpPr/>
          <p:nvPr/>
        </p:nvSpPr>
        <p:spPr>
          <a:xfrm>
            <a:off x="460744" y="4678189"/>
            <a:ext cx="1821714" cy="677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Accountingapp</a:t>
            </a:r>
          </a:p>
        </p:txBody>
      </p:sp>
    </p:spTree>
    <p:extLst>
      <p:ext uri="{BB962C8B-B14F-4D97-AF65-F5344CB8AC3E}">
        <p14:creationId xmlns:p14="http://schemas.microsoft.com/office/powerpoint/2010/main" val="92790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loud 69">
            <a:extLst>
              <a:ext uri="{FF2B5EF4-FFF2-40B4-BE49-F238E27FC236}">
                <a16:creationId xmlns:a16="http://schemas.microsoft.com/office/drawing/2014/main" id="{44FD4C5A-D386-327C-64D4-905536EA3734}"/>
              </a:ext>
            </a:extLst>
          </p:cNvPr>
          <p:cNvSpPr/>
          <p:nvPr/>
        </p:nvSpPr>
        <p:spPr>
          <a:xfrm>
            <a:off x="223231" y="1087582"/>
            <a:ext cx="11868185" cy="571289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A9A35-40E2-6DFB-8E11-AA7B7C68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Requirements for National Node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13C04B-39A8-2751-F79A-0035D34B9816}"/>
              </a:ext>
            </a:extLst>
          </p:cNvPr>
          <p:cNvSpPr txBox="1"/>
          <p:nvPr/>
        </p:nvSpPr>
        <p:spPr>
          <a:xfrm>
            <a:off x="460745" y="2139530"/>
            <a:ext cx="363788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Administration Apps</a:t>
            </a:r>
            <a:endParaRPr lang="en-CH" sz="2000" dirty="0"/>
          </a:p>
          <a:p>
            <a:pPr algn="ctr"/>
            <a:endParaRPr lang="en-GB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13FA3F-F3AF-835C-2EA5-7256224BC557}"/>
              </a:ext>
            </a:extLst>
          </p:cNvPr>
          <p:cNvSpPr txBox="1"/>
          <p:nvPr/>
        </p:nvSpPr>
        <p:spPr>
          <a:xfrm>
            <a:off x="6322409" y="2139530"/>
            <a:ext cx="349408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Data apps and data repositories</a:t>
            </a:r>
            <a:endParaRPr lang="en-GB" sz="20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3AEF0C7-F42F-A6E1-AEBD-F96FFDA46309}"/>
              </a:ext>
            </a:extLst>
          </p:cNvPr>
          <p:cNvSpPr/>
          <p:nvPr/>
        </p:nvSpPr>
        <p:spPr>
          <a:xfrm>
            <a:off x="460744" y="3003805"/>
            <a:ext cx="1835893" cy="677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Membership app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21984D2-77A2-62E8-4D2C-103A5D335BEA}"/>
              </a:ext>
            </a:extLst>
          </p:cNvPr>
          <p:cNvSpPr/>
          <p:nvPr/>
        </p:nvSpPr>
        <p:spPr>
          <a:xfrm>
            <a:off x="2411778" y="5516502"/>
            <a:ext cx="1689474" cy="67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E-mail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EC0461D-D29E-0437-5A51-5FD09BED4228}"/>
              </a:ext>
            </a:extLst>
          </p:cNvPr>
          <p:cNvSpPr/>
          <p:nvPr/>
        </p:nvSpPr>
        <p:spPr>
          <a:xfrm>
            <a:off x="4417944" y="3507331"/>
            <a:ext cx="1689474" cy="3998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File sharing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CF17704-C1C4-1CDC-E591-419BE51B909E}"/>
              </a:ext>
            </a:extLst>
          </p:cNvPr>
          <p:cNvSpPr/>
          <p:nvPr/>
        </p:nvSpPr>
        <p:spPr>
          <a:xfrm>
            <a:off x="460744" y="4678189"/>
            <a:ext cx="1821714" cy="677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Accountingapp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D6E6358-13C3-3A14-7956-C736EE07C3E9}"/>
              </a:ext>
            </a:extLst>
          </p:cNvPr>
          <p:cNvSpPr/>
          <p:nvPr/>
        </p:nvSpPr>
        <p:spPr>
          <a:xfrm>
            <a:off x="474922" y="5516502"/>
            <a:ext cx="1788833" cy="6778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Time tracking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83232D2-A163-7572-952F-BC734CB719AD}"/>
              </a:ext>
            </a:extLst>
          </p:cNvPr>
          <p:cNvSpPr/>
          <p:nvPr/>
        </p:nvSpPr>
        <p:spPr>
          <a:xfrm>
            <a:off x="4417942" y="4005519"/>
            <a:ext cx="1689474" cy="3998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Survey tool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E876DC-9376-0E4F-FFD9-BB34E402ED96}"/>
              </a:ext>
            </a:extLst>
          </p:cNvPr>
          <p:cNvSpPr/>
          <p:nvPr/>
        </p:nvSpPr>
        <p:spPr>
          <a:xfrm>
            <a:off x="4417942" y="4499323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E-meetings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1646EE5-9A73-802B-FFFF-A323657016F2}"/>
              </a:ext>
            </a:extLst>
          </p:cNvPr>
          <p:cNvSpPr/>
          <p:nvPr/>
        </p:nvSpPr>
        <p:spPr>
          <a:xfrm>
            <a:off x="2411778" y="3003805"/>
            <a:ext cx="1689474" cy="6778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CRM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A24A651-D121-6439-613A-375D6D2CEE28}"/>
              </a:ext>
            </a:extLst>
          </p:cNvPr>
          <p:cNvSpPr/>
          <p:nvPr/>
        </p:nvSpPr>
        <p:spPr>
          <a:xfrm>
            <a:off x="4420564" y="3013528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website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5841F7E-BF1A-59D1-3E70-08BA547C8A3B}"/>
              </a:ext>
            </a:extLst>
          </p:cNvPr>
          <p:cNvSpPr/>
          <p:nvPr/>
        </p:nvSpPr>
        <p:spPr>
          <a:xfrm>
            <a:off x="7224716" y="3003805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Catalogue</a:t>
            </a:r>
            <a:r>
              <a:rPr lang="en-CH" sz="2000" dirty="0"/>
              <a:t>s</a:t>
            </a:r>
            <a:endParaRPr lang="en-GB" sz="20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3085B8-C66D-EE60-C7E3-F2E08A83916C}"/>
              </a:ext>
            </a:extLst>
          </p:cNvPr>
          <p:cNvSpPr/>
          <p:nvPr/>
        </p:nvSpPr>
        <p:spPr>
          <a:xfrm>
            <a:off x="7224716" y="3508995"/>
            <a:ext cx="168947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Access</a:t>
            </a:r>
            <a:endParaRPr lang="en-GB" sz="2000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B22BB73-03A0-441D-6C34-AFC0749F82BB}"/>
              </a:ext>
            </a:extLst>
          </p:cNvPr>
          <p:cNvSpPr/>
          <p:nvPr/>
        </p:nvSpPr>
        <p:spPr>
          <a:xfrm>
            <a:off x="7220492" y="4020030"/>
            <a:ext cx="1689474" cy="611013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Analytical value DB</a:t>
            </a:r>
            <a:endParaRPr lang="en-GB" sz="200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1D14AA-3009-440E-3599-DEF051800B12}"/>
              </a:ext>
            </a:extLst>
          </p:cNvPr>
          <p:cNvSpPr/>
          <p:nvPr/>
        </p:nvSpPr>
        <p:spPr>
          <a:xfrm>
            <a:off x="7220492" y="4742219"/>
            <a:ext cx="168947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E-learning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C01B8FB-B474-73DC-4835-5377BA70916E}"/>
              </a:ext>
            </a:extLst>
          </p:cNvPr>
          <p:cNvSpPr/>
          <p:nvPr/>
        </p:nvSpPr>
        <p:spPr>
          <a:xfrm>
            <a:off x="4422522" y="5491314"/>
            <a:ext cx="168947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Open Calls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E284C67-3AFC-BDFC-A33F-8F603CB8BEE9}"/>
              </a:ext>
            </a:extLst>
          </p:cNvPr>
          <p:cNvSpPr/>
          <p:nvPr/>
        </p:nvSpPr>
        <p:spPr>
          <a:xfrm>
            <a:off x="2411778" y="3839674"/>
            <a:ext cx="1689474" cy="6778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Helpdesk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A931FEC-0E10-0D9D-BA59-FCF0CBAEE1BB}"/>
              </a:ext>
            </a:extLst>
          </p:cNvPr>
          <p:cNvSpPr/>
          <p:nvPr/>
        </p:nvSpPr>
        <p:spPr>
          <a:xfrm>
            <a:off x="4422522" y="4997511"/>
            <a:ext cx="168489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2000" dirty="0"/>
              <a:t>Conference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12A6F8-FA3A-55A5-C4E0-0AADDB6FC90F}"/>
              </a:ext>
            </a:extLst>
          </p:cNvPr>
          <p:cNvSpPr txBox="1"/>
          <p:nvPr/>
        </p:nvSpPr>
        <p:spPr>
          <a:xfrm>
            <a:off x="4422521" y="2141109"/>
            <a:ext cx="1744363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Community </a:t>
            </a:r>
            <a:r>
              <a:rPr lang="en-GB" sz="2000" dirty="0"/>
              <a:t>Apps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581E8E5-CC86-6934-3629-1B2137E1BC0F}"/>
              </a:ext>
            </a:extLst>
          </p:cNvPr>
          <p:cNvSpPr/>
          <p:nvPr/>
        </p:nvSpPr>
        <p:spPr>
          <a:xfrm>
            <a:off x="474922" y="3840997"/>
            <a:ext cx="1821715" cy="6778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Facility repository</a:t>
            </a:r>
            <a:endParaRPr lang="en-GB" sz="20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73B4867-B3E6-994C-0B78-96FE4E8104DF}"/>
              </a:ext>
            </a:extLst>
          </p:cNvPr>
          <p:cNvSpPr/>
          <p:nvPr/>
        </p:nvSpPr>
        <p:spPr>
          <a:xfrm>
            <a:off x="7220492" y="5248245"/>
            <a:ext cx="168947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VRE</a:t>
            </a:r>
            <a:endParaRPr lang="en-GB" sz="2000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B3CC7F8-E497-A1BA-97A3-3D6529A12B53}"/>
              </a:ext>
            </a:extLst>
          </p:cNvPr>
          <p:cNvSpPr/>
          <p:nvPr/>
        </p:nvSpPr>
        <p:spPr>
          <a:xfrm>
            <a:off x="7220492" y="5754271"/>
            <a:ext cx="168947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...</a:t>
            </a:r>
            <a:endParaRPr lang="en-GB" sz="2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0E576C-5148-A7BA-88FB-69636DF9D431}"/>
              </a:ext>
            </a:extLst>
          </p:cNvPr>
          <p:cNvSpPr txBox="1"/>
          <p:nvPr/>
        </p:nvSpPr>
        <p:spPr>
          <a:xfrm>
            <a:off x="10270045" y="2139530"/>
            <a:ext cx="146121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Hardware</a:t>
            </a:r>
          </a:p>
          <a:p>
            <a:pPr algn="ctr"/>
            <a:endParaRPr lang="en-GB" sz="2000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99DD7A6-8ACB-D3FE-DE32-77DE449191B3}"/>
              </a:ext>
            </a:extLst>
          </p:cNvPr>
          <p:cNvSpPr/>
          <p:nvPr/>
        </p:nvSpPr>
        <p:spPr>
          <a:xfrm>
            <a:off x="10277138" y="3010769"/>
            <a:ext cx="1454118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Storage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EA5F871-D4F6-FFDF-9069-71A514D4B86A}"/>
              </a:ext>
            </a:extLst>
          </p:cNvPr>
          <p:cNvSpPr/>
          <p:nvPr/>
        </p:nvSpPr>
        <p:spPr>
          <a:xfrm>
            <a:off x="10270045" y="4003893"/>
            <a:ext cx="1461210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HPC</a:t>
            </a:r>
            <a:endParaRPr lang="en-GB" sz="20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228DDAD-CADE-FCD7-F5E2-D77D4381DC8A}"/>
              </a:ext>
            </a:extLst>
          </p:cNvPr>
          <p:cNvSpPr/>
          <p:nvPr/>
        </p:nvSpPr>
        <p:spPr>
          <a:xfrm>
            <a:off x="10277138" y="4499323"/>
            <a:ext cx="1454117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...</a:t>
            </a:r>
            <a:endParaRPr lang="en-GB" sz="2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8F53EB5-3F43-B6FC-DB1A-CDAB04091922}"/>
              </a:ext>
            </a:extLst>
          </p:cNvPr>
          <p:cNvSpPr/>
          <p:nvPr/>
        </p:nvSpPr>
        <p:spPr>
          <a:xfrm>
            <a:off x="10270046" y="3507331"/>
            <a:ext cx="1461210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Container</a:t>
            </a:r>
            <a:endParaRPr lang="en-GB" sz="20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F6358A6-5004-F4C2-0A3B-85E3A60D200D}"/>
              </a:ext>
            </a:extLst>
          </p:cNvPr>
          <p:cNvSpPr/>
          <p:nvPr/>
        </p:nvSpPr>
        <p:spPr>
          <a:xfrm>
            <a:off x="2409157" y="4678190"/>
            <a:ext cx="1689474" cy="6778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Issue tracking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ED5DC4-BF44-893A-EFAF-CBEE2DFFEC5B}"/>
              </a:ext>
            </a:extLst>
          </p:cNvPr>
          <p:cNvSpPr/>
          <p:nvPr/>
        </p:nvSpPr>
        <p:spPr>
          <a:xfrm>
            <a:off x="1991128" y="6480357"/>
            <a:ext cx="2283159" cy="2847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Not mandatory</a:t>
            </a:r>
            <a:endParaRPr lang="en-GB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2F3954-54F0-3211-FE0E-5238FAAFA088}"/>
              </a:ext>
            </a:extLst>
          </p:cNvPr>
          <p:cNvSpPr/>
          <p:nvPr/>
        </p:nvSpPr>
        <p:spPr>
          <a:xfrm>
            <a:off x="100584" y="6480357"/>
            <a:ext cx="1788832" cy="28477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mandatory</a:t>
            </a:r>
            <a:endParaRPr lang="en-GB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6D804E-3539-5943-823B-6718590A7EC2}"/>
              </a:ext>
            </a:extLst>
          </p:cNvPr>
          <p:cNvSpPr/>
          <p:nvPr/>
        </p:nvSpPr>
        <p:spPr>
          <a:xfrm>
            <a:off x="459314" y="1061554"/>
            <a:ext cx="11271941" cy="42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Authentication and Authorisation Infrastructure (AAI)</a:t>
            </a:r>
            <a:r>
              <a:rPr lang="en-CH" sz="2000" dirty="0"/>
              <a:t> </a:t>
            </a:r>
            <a:endParaRPr lang="en-GB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8313D-0ABB-AC3D-9BB3-0EC3B5C58079}"/>
              </a:ext>
            </a:extLst>
          </p:cNvPr>
          <p:cNvSpPr/>
          <p:nvPr/>
        </p:nvSpPr>
        <p:spPr>
          <a:xfrm>
            <a:off x="456213" y="1619892"/>
            <a:ext cx="11275042" cy="42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Standardisation and Harmonisation (data exchange format and API)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2087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loud 69">
            <a:extLst>
              <a:ext uri="{FF2B5EF4-FFF2-40B4-BE49-F238E27FC236}">
                <a16:creationId xmlns:a16="http://schemas.microsoft.com/office/drawing/2014/main" id="{44FD4C5A-D386-327C-64D4-905536EA3734}"/>
              </a:ext>
            </a:extLst>
          </p:cNvPr>
          <p:cNvSpPr/>
          <p:nvPr/>
        </p:nvSpPr>
        <p:spPr>
          <a:xfrm>
            <a:off x="223231" y="1087582"/>
            <a:ext cx="11868185" cy="571289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A9A35-40E2-6DFB-8E11-AA7B7C68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Requirements for Institute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13C04B-39A8-2751-F79A-0035D34B9816}"/>
              </a:ext>
            </a:extLst>
          </p:cNvPr>
          <p:cNvSpPr txBox="1"/>
          <p:nvPr/>
        </p:nvSpPr>
        <p:spPr>
          <a:xfrm>
            <a:off x="460745" y="2139530"/>
            <a:ext cx="363788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Administration Apps</a:t>
            </a:r>
            <a:endParaRPr lang="en-CH" sz="2000" dirty="0"/>
          </a:p>
          <a:p>
            <a:pPr algn="ctr"/>
            <a:endParaRPr lang="en-GB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13FA3F-F3AF-835C-2EA5-7256224BC557}"/>
              </a:ext>
            </a:extLst>
          </p:cNvPr>
          <p:cNvSpPr txBox="1"/>
          <p:nvPr/>
        </p:nvSpPr>
        <p:spPr>
          <a:xfrm>
            <a:off x="6322409" y="2139530"/>
            <a:ext cx="349408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Data apps and data repositories</a:t>
            </a:r>
            <a:endParaRPr lang="en-GB" sz="20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3AEF0C7-F42F-A6E1-AEBD-F96FFDA46309}"/>
              </a:ext>
            </a:extLst>
          </p:cNvPr>
          <p:cNvSpPr/>
          <p:nvPr/>
        </p:nvSpPr>
        <p:spPr>
          <a:xfrm>
            <a:off x="460744" y="3003805"/>
            <a:ext cx="1835893" cy="6778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Membership app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21984D2-77A2-62E8-4D2C-103A5D335BEA}"/>
              </a:ext>
            </a:extLst>
          </p:cNvPr>
          <p:cNvSpPr/>
          <p:nvPr/>
        </p:nvSpPr>
        <p:spPr>
          <a:xfrm>
            <a:off x="2411778" y="5516502"/>
            <a:ext cx="1689474" cy="67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E-mail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EC0461D-D29E-0437-5A51-5FD09BED4228}"/>
              </a:ext>
            </a:extLst>
          </p:cNvPr>
          <p:cNvSpPr/>
          <p:nvPr/>
        </p:nvSpPr>
        <p:spPr>
          <a:xfrm>
            <a:off x="4417944" y="3507331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File sharing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D6E6358-13C3-3A14-7956-C736EE07C3E9}"/>
              </a:ext>
            </a:extLst>
          </p:cNvPr>
          <p:cNvSpPr/>
          <p:nvPr/>
        </p:nvSpPr>
        <p:spPr>
          <a:xfrm>
            <a:off x="474922" y="5516502"/>
            <a:ext cx="1788833" cy="6778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Time tracking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83232D2-A163-7572-952F-BC734CB719AD}"/>
              </a:ext>
            </a:extLst>
          </p:cNvPr>
          <p:cNvSpPr/>
          <p:nvPr/>
        </p:nvSpPr>
        <p:spPr>
          <a:xfrm>
            <a:off x="4417942" y="4005519"/>
            <a:ext cx="1689474" cy="3998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Survey tool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E876DC-9376-0E4F-FFD9-BB34E402ED96}"/>
              </a:ext>
            </a:extLst>
          </p:cNvPr>
          <p:cNvSpPr/>
          <p:nvPr/>
        </p:nvSpPr>
        <p:spPr>
          <a:xfrm>
            <a:off x="4417942" y="4499323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E-meetings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1646EE5-9A73-802B-FFFF-A323657016F2}"/>
              </a:ext>
            </a:extLst>
          </p:cNvPr>
          <p:cNvSpPr/>
          <p:nvPr/>
        </p:nvSpPr>
        <p:spPr>
          <a:xfrm>
            <a:off x="2411778" y="3003805"/>
            <a:ext cx="1689474" cy="6778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CRM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A24A651-D121-6439-613A-375D6D2CEE28}"/>
              </a:ext>
            </a:extLst>
          </p:cNvPr>
          <p:cNvSpPr/>
          <p:nvPr/>
        </p:nvSpPr>
        <p:spPr>
          <a:xfrm>
            <a:off x="4420564" y="3013528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website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5841F7E-BF1A-59D1-3E70-08BA547C8A3B}"/>
              </a:ext>
            </a:extLst>
          </p:cNvPr>
          <p:cNvSpPr/>
          <p:nvPr/>
        </p:nvSpPr>
        <p:spPr>
          <a:xfrm>
            <a:off x="7224716" y="3003805"/>
            <a:ext cx="1689474" cy="39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Catalogue</a:t>
            </a:r>
            <a:r>
              <a:rPr lang="en-CH" sz="2000" dirty="0"/>
              <a:t>s</a:t>
            </a:r>
            <a:endParaRPr lang="en-GB" sz="20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3085B8-C66D-EE60-C7E3-F2E08A83916C}"/>
              </a:ext>
            </a:extLst>
          </p:cNvPr>
          <p:cNvSpPr/>
          <p:nvPr/>
        </p:nvSpPr>
        <p:spPr>
          <a:xfrm>
            <a:off x="7224716" y="3508995"/>
            <a:ext cx="168947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Access</a:t>
            </a:r>
            <a:endParaRPr lang="en-GB" sz="2000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B22BB73-03A0-441D-6C34-AFC0749F82BB}"/>
              </a:ext>
            </a:extLst>
          </p:cNvPr>
          <p:cNvSpPr/>
          <p:nvPr/>
        </p:nvSpPr>
        <p:spPr>
          <a:xfrm>
            <a:off x="7220492" y="4020030"/>
            <a:ext cx="1689474" cy="611013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Analytical value DB</a:t>
            </a:r>
            <a:endParaRPr lang="en-GB" sz="200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1D14AA-3009-440E-3599-DEF051800B12}"/>
              </a:ext>
            </a:extLst>
          </p:cNvPr>
          <p:cNvSpPr/>
          <p:nvPr/>
        </p:nvSpPr>
        <p:spPr>
          <a:xfrm>
            <a:off x="7220492" y="4742219"/>
            <a:ext cx="168947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E-learning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C01B8FB-B474-73DC-4835-5377BA70916E}"/>
              </a:ext>
            </a:extLst>
          </p:cNvPr>
          <p:cNvSpPr/>
          <p:nvPr/>
        </p:nvSpPr>
        <p:spPr>
          <a:xfrm>
            <a:off x="4422522" y="5491314"/>
            <a:ext cx="168947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Open Calls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E284C67-3AFC-BDFC-A33F-8F603CB8BEE9}"/>
              </a:ext>
            </a:extLst>
          </p:cNvPr>
          <p:cNvSpPr/>
          <p:nvPr/>
        </p:nvSpPr>
        <p:spPr>
          <a:xfrm>
            <a:off x="2411778" y="3839674"/>
            <a:ext cx="1689474" cy="6778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Helpdesk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A931FEC-0E10-0D9D-BA59-FCF0CBAEE1BB}"/>
              </a:ext>
            </a:extLst>
          </p:cNvPr>
          <p:cNvSpPr/>
          <p:nvPr/>
        </p:nvSpPr>
        <p:spPr>
          <a:xfrm>
            <a:off x="4422522" y="4997511"/>
            <a:ext cx="168489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2000" dirty="0"/>
              <a:t>Conference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12A6F8-FA3A-55A5-C4E0-0AADDB6FC90F}"/>
              </a:ext>
            </a:extLst>
          </p:cNvPr>
          <p:cNvSpPr txBox="1"/>
          <p:nvPr/>
        </p:nvSpPr>
        <p:spPr>
          <a:xfrm>
            <a:off x="4422521" y="2141109"/>
            <a:ext cx="1744363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Community </a:t>
            </a:r>
            <a:r>
              <a:rPr lang="en-GB" sz="2000" dirty="0"/>
              <a:t>Apps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581E8E5-CC86-6934-3629-1B2137E1BC0F}"/>
              </a:ext>
            </a:extLst>
          </p:cNvPr>
          <p:cNvSpPr/>
          <p:nvPr/>
        </p:nvSpPr>
        <p:spPr>
          <a:xfrm>
            <a:off x="474922" y="3840997"/>
            <a:ext cx="1821715" cy="6778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Facility repository</a:t>
            </a:r>
            <a:endParaRPr lang="en-GB" sz="20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73B4867-B3E6-994C-0B78-96FE4E8104DF}"/>
              </a:ext>
            </a:extLst>
          </p:cNvPr>
          <p:cNvSpPr/>
          <p:nvPr/>
        </p:nvSpPr>
        <p:spPr>
          <a:xfrm>
            <a:off x="7220492" y="5248245"/>
            <a:ext cx="168947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VRE</a:t>
            </a:r>
            <a:endParaRPr lang="en-GB" sz="2000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B3CC7F8-E497-A1BA-97A3-3D6529A12B53}"/>
              </a:ext>
            </a:extLst>
          </p:cNvPr>
          <p:cNvSpPr/>
          <p:nvPr/>
        </p:nvSpPr>
        <p:spPr>
          <a:xfrm>
            <a:off x="7220492" y="5754271"/>
            <a:ext cx="1689474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...</a:t>
            </a:r>
            <a:endParaRPr lang="en-GB" sz="2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0E576C-5148-A7BA-88FB-69636DF9D431}"/>
              </a:ext>
            </a:extLst>
          </p:cNvPr>
          <p:cNvSpPr txBox="1"/>
          <p:nvPr/>
        </p:nvSpPr>
        <p:spPr>
          <a:xfrm>
            <a:off x="10270045" y="2139530"/>
            <a:ext cx="146121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Hardware</a:t>
            </a:r>
          </a:p>
          <a:p>
            <a:pPr algn="ctr"/>
            <a:endParaRPr lang="en-GB" sz="2000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99DD7A6-8ACB-D3FE-DE32-77DE449191B3}"/>
              </a:ext>
            </a:extLst>
          </p:cNvPr>
          <p:cNvSpPr/>
          <p:nvPr/>
        </p:nvSpPr>
        <p:spPr>
          <a:xfrm>
            <a:off x="10277138" y="3010769"/>
            <a:ext cx="1454118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Storage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EA5F871-D4F6-FFDF-9069-71A514D4B86A}"/>
              </a:ext>
            </a:extLst>
          </p:cNvPr>
          <p:cNvSpPr/>
          <p:nvPr/>
        </p:nvSpPr>
        <p:spPr>
          <a:xfrm>
            <a:off x="10270045" y="4003893"/>
            <a:ext cx="1461210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HPC</a:t>
            </a:r>
            <a:endParaRPr lang="en-GB" sz="20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228DDAD-CADE-FCD7-F5E2-D77D4381DC8A}"/>
              </a:ext>
            </a:extLst>
          </p:cNvPr>
          <p:cNvSpPr/>
          <p:nvPr/>
        </p:nvSpPr>
        <p:spPr>
          <a:xfrm>
            <a:off x="10277138" y="4499323"/>
            <a:ext cx="1454117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...</a:t>
            </a:r>
            <a:endParaRPr lang="en-GB" sz="2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8F53EB5-3F43-B6FC-DB1A-CDAB04091922}"/>
              </a:ext>
            </a:extLst>
          </p:cNvPr>
          <p:cNvSpPr/>
          <p:nvPr/>
        </p:nvSpPr>
        <p:spPr>
          <a:xfrm>
            <a:off x="10270046" y="3507331"/>
            <a:ext cx="1461210" cy="399859"/>
          </a:xfrm>
          <a:prstGeom prst="roundRect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Container</a:t>
            </a:r>
            <a:endParaRPr lang="en-GB" sz="20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F6358A6-5004-F4C2-0A3B-85E3A60D200D}"/>
              </a:ext>
            </a:extLst>
          </p:cNvPr>
          <p:cNvSpPr/>
          <p:nvPr/>
        </p:nvSpPr>
        <p:spPr>
          <a:xfrm>
            <a:off x="2409157" y="4678190"/>
            <a:ext cx="1689474" cy="67788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Issue tracking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ED5DC4-BF44-893A-EFAF-CBEE2DFFEC5B}"/>
              </a:ext>
            </a:extLst>
          </p:cNvPr>
          <p:cNvSpPr/>
          <p:nvPr/>
        </p:nvSpPr>
        <p:spPr>
          <a:xfrm>
            <a:off x="1991128" y="6480357"/>
            <a:ext cx="2283159" cy="2847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Not mandatory</a:t>
            </a:r>
            <a:endParaRPr lang="en-GB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2F3954-54F0-3211-FE0E-5238FAAFA088}"/>
              </a:ext>
            </a:extLst>
          </p:cNvPr>
          <p:cNvSpPr/>
          <p:nvPr/>
        </p:nvSpPr>
        <p:spPr>
          <a:xfrm>
            <a:off x="100584" y="6480357"/>
            <a:ext cx="1788832" cy="28477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mandatory</a:t>
            </a: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EC3943-9D34-B75F-39A8-1F300C5D86F0}"/>
              </a:ext>
            </a:extLst>
          </p:cNvPr>
          <p:cNvSpPr/>
          <p:nvPr/>
        </p:nvSpPr>
        <p:spPr>
          <a:xfrm>
            <a:off x="459314" y="1061554"/>
            <a:ext cx="11271941" cy="42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Authentication and Authorisation Infrastructure (AAI)</a:t>
            </a:r>
            <a:r>
              <a:rPr lang="en-CH" sz="2000" dirty="0"/>
              <a:t> </a:t>
            </a:r>
            <a:endParaRPr lang="en-GB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F30EA-E79D-125A-2336-3C34EE8890E4}"/>
              </a:ext>
            </a:extLst>
          </p:cNvPr>
          <p:cNvSpPr/>
          <p:nvPr/>
        </p:nvSpPr>
        <p:spPr>
          <a:xfrm>
            <a:off x="456213" y="1619892"/>
            <a:ext cx="11275042" cy="426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Standardisation and Harmonisation (data exchange format and API)</a:t>
            </a:r>
            <a:endParaRPr lang="en-GB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F83BFB-1994-0762-484D-5D1333EC7338}"/>
              </a:ext>
            </a:extLst>
          </p:cNvPr>
          <p:cNvSpPr/>
          <p:nvPr/>
        </p:nvSpPr>
        <p:spPr>
          <a:xfrm>
            <a:off x="460744" y="4678189"/>
            <a:ext cx="1821714" cy="677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/>
              <a:t>Accountingapp</a:t>
            </a:r>
          </a:p>
        </p:txBody>
      </p:sp>
    </p:spTree>
    <p:extLst>
      <p:ext uri="{BB962C8B-B14F-4D97-AF65-F5344CB8AC3E}">
        <p14:creationId xmlns:p14="http://schemas.microsoft.com/office/powerpoint/2010/main" val="268438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080F-592D-8AB7-7CA1-3A28B2C2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METROFOOD-RI Catalogues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70D42-3E71-ADD2-2F5F-71B24B31DA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147"/>
          <a:stretch/>
        </p:blipFill>
        <p:spPr>
          <a:xfrm>
            <a:off x="370317" y="5369050"/>
            <a:ext cx="6910464" cy="1126920"/>
          </a:xfrm>
          <a:prstGeom prst="rect">
            <a:avLst/>
          </a:prstGeom>
          <a:ln>
            <a:solidFill>
              <a:schemeClr val="dk1">
                <a:shade val="95000"/>
                <a:satMod val="10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5CA3AA-CC97-3FEC-CB00-70BC9658E2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147"/>
          <a:stretch/>
        </p:blipFill>
        <p:spPr>
          <a:xfrm>
            <a:off x="370317" y="3969096"/>
            <a:ext cx="6910464" cy="1126920"/>
          </a:xfrm>
          <a:prstGeom prst="rect">
            <a:avLst/>
          </a:prstGeom>
          <a:ln>
            <a:solidFill>
              <a:schemeClr val="dk1">
                <a:shade val="95000"/>
                <a:satMod val="10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502FB6-55B3-82E8-1795-D80B555E93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147"/>
          <a:stretch/>
        </p:blipFill>
        <p:spPr>
          <a:xfrm>
            <a:off x="370317" y="2569142"/>
            <a:ext cx="6910464" cy="1126920"/>
          </a:xfrm>
          <a:prstGeom prst="rect">
            <a:avLst/>
          </a:prstGeom>
          <a:ln>
            <a:solidFill>
              <a:schemeClr val="dk1">
                <a:shade val="95000"/>
                <a:satMod val="10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33BAB6-5378-8F1A-51F3-82E64C6BD4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147"/>
          <a:stretch/>
        </p:blipFill>
        <p:spPr>
          <a:xfrm>
            <a:off x="370317" y="1169188"/>
            <a:ext cx="6910464" cy="1126920"/>
          </a:xfrm>
          <a:prstGeom prst="rect">
            <a:avLst/>
          </a:prstGeom>
          <a:ln>
            <a:solidFill>
              <a:schemeClr val="dk1">
                <a:shade val="95000"/>
                <a:satMod val="105000"/>
              </a:schemeClr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FF8A5D-9A2B-B373-DCC7-14C805B723C2}"/>
              </a:ext>
            </a:extLst>
          </p:cNvPr>
          <p:cNvCxnSpPr>
            <a:stCxn id="14" idx="2"/>
            <a:endCxn id="13" idx="0"/>
          </p:cNvCxnSpPr>
          <p:nvPr/>
        </p:nvCxnSpPr>
        <p:spPr>
          <a:xfrm>
            <a:off x="3825549" y="2296108"/>
            <a:ext cx="0" cy="273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736C59-D2C0-96E1-3282-B8B61CBA651D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>
            <a:off x="3825549" y="3696062"/>
            <a:ext cx="0" cy="273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D11C01-5B4C-0B3F-0EBD-34B04FE5B4B6}"/>
              </a:ext>
            </a:extLst>
          </p:cNvPr>
          <p:cNvCxnSpPr>
            <a:cxnSpLocks/>
            <a:stCxn id="12" idx="2"/>
            <a:endCxn id="4" idx="0"/>
          </p:cNvCxnSpPr>
          <p:nvPr/>
        </p:nvCxnSpPr>
        <p:spPr>
          <a:xfrm>
            <a:off x="3825549" y="5096016"/>
            <a:ext cx="0" cy="273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3AED1A-1A22-EC76-8889-4D7E3CA45A76}"/>
              </a:ext>
            </a:extLst>
          </p:cNvPr>
          <p:cNvSpPr txBox="1"/>
          <p:nvPr/>
        </p:nvSpPr>
        <p:spPr>
          <a:xfrm>
            <a:off x="7921255" y="1440260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/>
              <a:t>EOSC Level</a:t>
            </a:r>
            <a:endParaRPr lang="en-GB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CD16D3-8112-D726-BF1C-B5E70701437C}"/>
              </a:ext>
            </a:extLst>
          </p:cNvPr>
          <p:cNvSpPr txBox="1"/>
          <p:nvPr/>
        </p:nvSpPr>
        <p:spPr>
          <a:xfrm>
            <a:off x="7921255" y="2945222"/>
            <a:ext cx="3698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/>
              <a:t>Central hub Level</a:t>
            </a:r>
            <a:endParaRPr lang="en-GB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7CC2C-5A0B-0A5D-3CE6-67845F8F2441}"/>
              </a:ext>
            </a:extLst>
          </p:cNvPr>
          <p:cNvSpPr txBox="1"/>
          <p:nvPr/>
        </p:nvSpPr>
        <p:spPr>
          <a:xfrm>
            <a:off x="7921255" y="4240168"/>
            <a:ext cx="4195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/>
              <a:t>National node Level</a:t>
            </a:r>
            <a:endParaRPr lang="en-GB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BF998-C0DE-A656-5B41-E1756FC19FFB}"/>
              </a:ext>
            </a:extLst>
          </p:cNvPr>
          <p:cNvSpPr txBox="1"/>
          <p:nvPr/>
        </p:nvSpPr>
        <p:spPr>
          <a:xfrm>
            <a:off x="7921255" y="5640122"/>
            <a:ext cx="2847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/>
              <a:t>Institute Level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23981616"/>
      </p:ext>
    </p:extLst>
  </p:cSld>
  <p:clrMapOvr>
    <a:masterClrMapping/>
  </p:clrMapOvr>
</p:sld>
</file>

<file path=ppt/theme/theme1.xml><?xml version="1.0" encoding="utf-8"?>
<a:theme xmlns:a="http://schemas.openxmlformats.org/drawingml/2006/main" name="1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Widescreen</PresentationFormat>
  <Paragraphs>153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Avenir Black Oblique</vt:lpstr>
      <vt:lpstr>Century Gothic</vt:lpstr>
      <vt:lpstr>DM Sans</vt:lpstr>
      <vt:lpstr>Quicksand</vt:lpstr>
      <vt:lpstr>Roboto</vt:lpstr>
      <vt:lpstr>Titillium</vt:lpstr>
      <vt:lpstr>15_Tema di Office</vt:lpstr>
      <vt:lpstr>Technical Requirements METROFOOD-RI</vt:lpstr>
      <vt:lpstr>Agenda</vt:lpstr>
      <vt:lpstr>METROFOOD-RI</vt:lpstr>
      <vt:lpstr>Electronic Research Infrastructure</vt:lpstr>
      <vt:lpstr>METROFOOD-RI Services</vt:lpstr>
      <vt:lpstr>Requirements for Central Hub</vt:lpstr>
      <vt:lpstr>Requirements for National Node</vt:lpstr>
      <vt:lpstr>Requirements for Institute</vt:lpstr>
      <vt:lpstr>METROFOOD-RI Catalogues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Adela</dc:creator>
  <cp:lastModifiedBy>Karl Presser (Premotec)</cp:lastModifiedBy>
  <cp:revision>165</cp:revision>
  <dcterms:created xsi:type="dcterms:W3CDTF">2019-10-31T11:43:23Z</dcterms:created>
  <dcterms:modified xsi:type="dcterms:W3CDTF">2024-10-01T20:38:12Z</dcterms:modified>
</cp:coreProperties>
</file>