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firstSlideNum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</p:sldIdLst>
  <p:sldSz cy="6858000" cx="12192000"/>
  <p:notesSz cx="6858000" cy="9144000"/>
  <p:embeddedFontLst>
    <p:embeddedFont>
      <p:font typeface="Roboto"/>
      <p:regular r:id="rId40"/>
      <p:bold r:id="rId41"/>
      <p:italic r:id="rId42"/>
      <p:boldItalic r:id="rId43"/>
    </p:embeddedFont>
    <p:embeddedFont>
      <p:font typeface="Roboto Light"/>
      <p:regular r:id="rId44"/>
      <p:bold r:id="rId45"/>
      <p:italic r:id="rId46"/>
      <p:boldItalic r:id="rId47"/>
    </p:embeddedFont>
    <p:embeddedFont>
      <p:font typeface="Helvetica Neue Light"/>
      <p:regular r:id="rId48"/>
      <p:bold r:id="rId49"/>
      <p:italic r:id="rId50"/>
      <p:boldItalic r:id="rId5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52" roundtripDataSignature="AMtx7miJhl0sz6DK8djmqyKyRM6F/EBkd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Roboto-regular.fntdata"/><Relationship Id="rId42" Type="http://schemas.openxmlformats.org/officeDocument/2006/relationships/font" Target="fonts/Roboto-italic.fntdata"/><Relationship Id="rId41" Type="http://schemas.openxmlformats.org/officeDocument/2006/relationships/font" Target="fonts/Roboto-bold.fntdata"/><Relationship Id="rId44" Type="http://schemas.openxmlformats.org/officeDocument/2006/relationships/font" Target="fonts/RobotoLight-regular.fntdata"/><Relationship Id="rId43" Type="http://schemas.openxmlformats.org/officeDocument/2006/relationships/font" Target="fonts/Roboto-boldItalic.fntdata"/><Relationship Id="rId46" Type="http://schemas.openxmlformats.org/officeDocument/2006/relationships/font" Target="fonts/RobotoLight-italic.fntdata"/><Relationship Id="rId45" Type="http://schemas.openxmlformats.org/officeDocument/2006/relationships/font" Target="fonts/RobotoLight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48" Type="http://schemas.openxmlformats.org/officeDocument/2006/relationships/font" Target="fonts/HelveticaNeueLight-regular.fntdata"/><Relationship Id="rId47" Type="http://schemas.openxmlformats.org/officeDocument/2006/relationships/font" Target="fonts/RobotoLight-boldItalic.fntdata"/><Relationship Id="rId49" Type="http://schemas.openxmlformats.org/officeDocument/2006/relationships/font" Target="fonts/HelveticaNeueLight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9" Type="http://schemas.openxmlformats.org/officeDocument/2006/relationships/slide" Target="slides/slide25.xml"/><Relationship Id="rId51" Type="http://schemas.openxmlformats.org/officeDocument/2006/relationships/font" Target="fonts/HelveticaNeueLight-boldItalic.fntdata"/><Relationship Id="rId50" Type="http://schemas.openxmlformats.org/officeDocument/2006/relationships/font" Target="fonts/HelveticaNeueLight-italic.fntdata"/><Relationship Id="rId52" Type="http://customschemas.google.com/relationships/presentationmetadata" Target="meta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nl-N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7" name="Google Shape;77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01f66541bf_0_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7" name="Google Shape;157;g301f66541bf_0_1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8" name="Google Shape;158;g301f66541bf_0_1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0409f67b41_0_1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8" name="Google Shape;168;g30409f67b41_0_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30409f67b41_0_125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6" name="Google Shape;176;g30409f67b41_0_125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7" name="Google Shape;177;g30409f67b41_0_125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2d38320dc14_17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6" name="Google Shape;186;g2d38320dc14_17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7" name="Google Shape;187;g2d38320dc14_17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2ff85744123_0_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5" name="Google Shape;195;g2ff85744123_0_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6" name="Google Shape;196;g2ff85744123_0_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301f66541bf_0_8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4" name="Google Shape;204;g301f66541bf_0_8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5" name="Google Shape;205;g301f66541bf_0_8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301f66541bf_0_9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5" name="Google Shape;215;g301f66541bf_0_9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6" name="Google Shape;216;g301f66541bf_0_9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30261bcb001_0_57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5" name="Google Shape;225;g30261bcb001_0_57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6" name="Google Shape;226;g30261bcb001_0_57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301f66541bf_0_4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5" name="Google Shape;235;g301f66541bf_0_4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6" name="Google Shape;236;g301f66541bf_0_4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301f66541bf_0_6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8" name="Google Shape;248;g301f66541bf_0_6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9" name="Google Shape;249;g301f66541bf_0_6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3" name="Google Shape;83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30409f67b41_0_2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9" name="Google Shape;259;g30409f67b41_0_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30261bcb001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7" name="Google Shape;267;g30261bcb001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8" name="Google Shape;268;g30261bcb001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30409f67b41_0_126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7" name="Google Shape;277;g30409f67b41_0_126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8" name="Google Shape;278;g30409f67b41_0_126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30409f67b41_0_127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7" name="Google Shape;287;g30409f67b41_0_127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8" name="Google Shape;288;g30409f67b41_0_127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30261bcb001_0_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7" name="Google Shape;297;g30261bcb001_0_2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8" name="Google Shape;298;g30261bcb001_0_2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30261bcb001_0_5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8" name="Google Shape;308;g30261bcb001_0_5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9" name="Google Shape;309;g30261bcb001_0_5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3056ed47867_1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9" name="Google Shape;319;g3056ed47867_1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0" name="Google Shape;320;g3056ed47867_1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3056ed47867_1_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0" name="Google Shape;330;g3056ed47867_1_1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31" name="Google Shape;331;g3056ed47867_1_1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30409f67b41_0_2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40" name="Google Shape;340;g30409f67b41_0_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2ff85744123_0_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8" name="Google Shape;348;g2ff85744123_0_1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49" name="Google Shape;349;g2ff85744123_0_1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0261bcb001_0_7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1" name="Google Shape;91;g30261bcb001_0_7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30409f67b41_0_84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8" name="Google Shape;358;g30409f67b41_0_84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59" name="Google Shape;359;g30409f67b41_0_84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30409f67b41_0_85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7" name="Google Shape;367;g30409f67b41_0_85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68" name="Google Shape;368;g30409f67b41_0_85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30409f67b41_0_9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1" name="Google Shape;401;g30409f67b41_0_92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02" name="Google Shape;402;g30409f67b41_0_92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30409f67b41_0_96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1" name="Google Shape;411;g30409f67b41_0_96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12" name="Google Shape;412;g30409f67b41_0_96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30409f67b41_0_94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1" name="Google Shape;421;g30409f67b41_0_94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22" name="Google Shape;422;g30409f67b41_0_94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30409f67b41_0_97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0" name="Google Shape;430;g30409f67b41_0_97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31" name="Google Shape;431;g30409f67b41_0_97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0261bcb001_0_45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0" name="Google Shape;100;g30261bcb001_0_45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nl-NL"/>
              <a:t>Galaxy is a free, open-source system for analyzing data, authoring workflows, training and education, publishing tools, managing infrastructure, and more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100"/>
              <a:buNone/>
            </a:pPr>
            <a:r>
              <a:rPr lang="nl-NL"/>
              <a:t>10K tools, with multiple different versions: 120K containers</a:t>
            </a:r>
            <a:endParaRPr/>
          </a:p>
        </p:txBody>
      </p:sp>
      <p:sp>
        <p:nvSpPr>
          <p:cNvPr id="101" name="Google Shape;101;g30261bcb001_0_45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0261bcb001_0_17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9" name="Google Shape;109;g30261bcb001_0_17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0" name="Google Shape;110;g30261bcb001_0_17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0261bcb001_0_46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9" name="Google Shape;119;g30261bcb001_0_46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0" name="Google Shape;120;g30261bcb001_0_46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0409f67b41_0_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9" name="Google Shape;129;g30409f67b41_0_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ff85744123_0_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7" name="Google Shape;137;g2ff85744123_0_3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8" name="Google Shape;138;g2ff85744123_0_3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01f66541bf_0_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6" name="Google Shape;146;g301f66541bf_0_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7" name="Google Shape;147;g301f66541bf_0_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Relationship Id="rId3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Relationship Id="rId3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jpg"/><Relationship Id="rId3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Relationship Id="rId3" Type="http://schemas.openxmlformats.org/officeDocument/2006/relationships/image" Target="../media/image4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Pag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fbeelding met tekst&#10;&#10;Automatisch gegenereerde beschrijving" id="16" name="Google Shape;16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1828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3"/>
          <p:cNvSpPr txBox="1"/>
          <p:nvPr>
            <p:ph type="ctrTitle"/>
          </p:nvPr>
        </p:nvSpPr>
        <p:spPr>
          <a:xfrm>
            <a:off x="423013" y="1600200"/>
            <a:ext cx="9144000" cy="10064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500"/>
              <a:buFont typeface="Roboto Light"/>
              <a:buNone/>
              <a:defRPr b="0" i="0" sz="6500">
                <a:solidFill>
                  <a:srgbClr val="262626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" type="subTitle"/>
          </p:nvPr>
        </p:nvSpPr>
        <p:spPr>
          <a:xfrm>
            <a:off x="423013" y="2825750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3000"/>
              <a:buNone/>
              <a:defRPr b="0" i="0" sz="3000">
                <a:solidFill>
                  <a:srgbClr val="262626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9" name="Google Shape;19;p3"/>
          <p:cNvSpPr txBox="1"/>
          <p:nvPr/>
        </p:nvSpPr>
        <p:spPr>
          <a:xfrm>
            <a:off x="3178142" y="6229564"/>
            <a:ext cx="3471136" cy="628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300"/>
              <a:buFont typeface="Arial"/>
              <a:buNone/>
            </a:pPr>
            <a:r>
              <a:rPr b="0" i="0" lang="nl-NL" sz="1300" u="none" cap="none" strike="noStrike">
                <a:solidFill>
                  <a:srgbClr val="262626"/>
                </a:solidFill>
                <a:latin typeface="Roboto Light"/>
                <a:ea typeface="Roboto Light"/>
                <a:cs typeface="Roboto Light"/>
                <a:sym typeface="Roboto Light"/>
              </a:rPr>
              <a:t>2024-10-02 by EuroScienceGateway</a:t>
            </a:r>
            <a:endParaRPr b="0" i="0" sz="1300" u="none" cap="none" strike="noStrike">
              <a:solidFill>
                <a:srgbClr val="262626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grpSp>
        <p:nvGrpSpPr>
          <p:cNvPr id="20" name="Google Shape;20;p3"/>
          <p:cNvGrpSpPr/>
          <p:nvPr/>
        </p:nvGrpSpPr>
        <p:grpSpPr>
          <a:xfrm>
            <a:off x="495842" y="346986"/>
            <a:ext cx="6318446" cy="677274"/>
            <a:chOff x="495842" y="346986"/>
            <a:chExt cx="6318446" cy="677274"/>
          </a:xfrm>
        </p:grpSpPr>
        <p:sp>
          <p:nvSpPr>
            <p:cNvPr id="21" name="Google Shape;21;p3"/>
            <p:cNvSpPr/>
            <p:nvPr/>
          </p:nvSpPr>
          <p:spPr>
            <a:xfrm>
              <a:off x="495842" y="346986"/>
              <a:ext cx="6318446" cy="677274"/>
            </a:xfrm>
            <a:prstGeom prst="rect">
              <a:avLst/>
            </a:pr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2" name="Google Shape;22;p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53275" y="367351"/>
              <a:ext cx="6048190" cy="64262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3" name="Google Shape;23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5842" y="5979344"/>
            <a:ext cx="815432" cy="543622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3"/>
          <p:cNvSpPr txBox="1"/>
          <p:nvPr/>
        </p:nvSpPr>
        <p:spPr>
          <a:xfrm>
            <a:off x="1291087" y="6436567"/>
            <a:ext cx="1887055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nl-NL" sz="105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rPr>
              <a:t>Grant agreement 101057388</a:t>
            </a:r>
            <a:endParaRPr b="0" i="0" sz="900" u="none" cap="none" strike="noStrike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Page">
  <p:cSld name="Text Page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4"/>
          <p:cNvSpPr txBox="1"/>
          <p:nvPr>
            <p:ph idx="12" type="sldNum"/>
          </p:nvPr>
        </p:nvSpPr>
        <p:spPr>
          <a:xfrm>
            <a:off x="9290222" y="6423497"/>
            <a:ext cx="2743200" cy="2308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sp>
        <p:nvSpPr>
          <p:cNvPr id="28" name="Google Shape;28;p4"/>
          <p:cNvSpPr txBox="1"/>
          <p:nvPr/>
        </p:nvSpPr>
        <p:spPr>
          <a:xfrm>
            <a:off x="282422" y="6441230"/>
            <a:ext cx="6098058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nl-NL" sz="900" u="none" cap="none" strike="noStrike">
                <a:solidFill>
                  <a:srgbClr val="262626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EuroScienceGateway</a:t>
            </a:r>
            <a:endParaRPr b="0" i="0" sz="900" u="none" cap="none" strike="noStrike">
              <a:solidFill>
                <a:srgbClr val="262626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668190" y="2342990"/>
            <a:ext cx="10883727" cy="37126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500"/>
              <a:buNone/>
              <a:defRPr b="0" i="0" sz="1500">
                <a:solidFill>
                  <a:srgbClr val="7F7F7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500"/>
              <a:buChar char="•"/>
              <a:defRPr sz="1500">
                <a:solidFill>
                  <a:srgbClr val="3A3838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500"/>
              <a:buChar char="•"/>
              <a:defRPr sz="1500">
                <a:solidFill>
                  <a:srgbClr val="3A3838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500"/>
              <a:buChar char="•"/>
              <a:defRPr sz="1500">
                <a:solidFill>
                  <a:srgbClr val="3A3838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500"/>
              <a:buChar char="•"/>
              <a:defRPr sz="1500">
                <a:solidFill>
                  <a:srgbClr val="3A3838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type="title"/>
          </p:nvPr>
        </p:nvSpPr>
        <p:spPr>
          <a:xfrm>
            <a:off x="668190" y="1007816"/>
            <a:ext cx="10883727" cy="6038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500"/>
              <a:buFont typeface="Roboto Light"/>
              <a:buNone/>
              <a:defRPr b="0" i="0" sz="3500">
                <a:solidFill>
                  <a:srgbClr val="262626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2" type="body"/>
          </p:nvPr>
        </p:nvSpPr>
        <p:spPr>
          <a:xfrm>
            <a:off x="668193" y="1717482"/>
            <a:ext cx="10883728" cy="3647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2000"/>
              <a:buNone/>
              <a:defRPr b="0" i="0" sz="2000">
                <a:solidFill>
                  <a:srgbClr val="262626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grpSp>
        <p:nvGrpSpPr>
          <p:cNvPr id="32" name="Google Shape;32;p4"/>
          <p:cNvGrpSpPr/>
          <p:nvPr/>
        </p:nvGrpSpPr>
        <p:grpSpPr>
          <a:xfrm>
            <a:off x="276446" y="205480"/>
            <a:ext cx="4302488" cy="558311"/>
            <a:chOff x="276446" y="205480"/>
            <a:chExt cx="4302488" cy="558311"/>
          </a:xfrm>
        </p:grpSpPr>
        <p:sp>
          <p:nvSpPr>
            <p:cNvPr id="33" name="Google Shape;33;p4"/>
            <p:cNvSpPr/>
            <p:nvPr/>
          </p:nvSpPr>
          <p:spPr>
            <a:xfrm>
              <a:off x="276446" y="205480"/>
              <a:ext cx="4295554" cy="558311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4" name="Google Shape;34;p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30230" y="212154"/>
              <a:ext cx="4248704" cy="45142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+ Image Page">
  <p:cSld name="Text + Image Page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oogle Shape;36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5"/>
          <p:cNvSpPr txBox="1"/>
          <p:nvPr>
            <p:ph idx="12" type="sldNum"/>
          </p:nvPr>
        </p:nvSpPr>
        <p:spPr>
          <a:xfrm>
            <a:off x="9290222" y="6423497"/>
            <a:ext cx="2743200" cy="2308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sp>
        <p:nvSpPr>
          <p:cNvPr id="38" name="Google Shape;38;p5"/>
          <p:cNvSpPr txBox="1"/>
          <p:nvPr/>
        </p:nvSpPr>
        <p:spPr>
          <a:xfrm>
            <a:off x="282422" y="6441230"/>
            <a:ext cx="6098058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nl-NL" sz="900" u="none" cap="none" strike="noStrike">
                <a:solidFill>
                  <a:srgbClr val="262626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EuroScienceGateway</a:t>
            </a:r>
            <a:endParaRPr b="0" i="0" sz="900" u="none" cap="none" strike="noStrike">
              <a:solidFill>
                <a:srgbClr val="262626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9" name="Google Shape;39;p5"/>
          <p:cNvSpPr txBox="1"/>
          <p:nvPr>
            <p:ph idx="1" type="body"/>
          </p:nvPr>
        </p:nvSpPr>
        <p:spPr>
          <a:xfrm>
            <a:off x="668192" y="2343020"/>
            <a:ext cx="5712288" cy="37126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500"/>
              <a:buNone/>
              <a:defRPr b="0" i="0" sz="1500">
                <a:solidFill>
                  <a:srgbClr val="7F7F7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500"/>
              <a:buChar char="•"/>
              <a:defRPr sz="1500">
                <a:solidFill>
                  <a:srgbClr val="3A3838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500"/>
              <a:buChar char="•"/>
              <a:defRPr sz="1500">
                <a:solidFill>
                  <a:srgbClr val="3A3838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500"/>
              <a:buChar char="•"/>
              <a:defRPr sz="1500">
                <a:solidFill>
                  <a:srgbClr val="3A3838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500"/>
              <a:buChar char="•"/>
              <a:defRPr sz="1500">
                <a:solidFill>
                  <a:srgbClr val="3A3838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5"/>
          <p:cNvSpPr/>
          <p:nvPr>
            <p:ph idx="2" type="pic"/>
          </p:nvPr>
        </p:nvSpPr>
        <p:spPr>
          <a:xfrm>
            <a:off x="6624662" y="2342991"/>
            <a:ext cx="4927256" cy="3712673"/>
          </a:xfrm>
          <a:prstGeom prst="rect">
            <a:avLst/>
          </a:prstGeom>
          <a:noFill/>
          <a:ln>
            <a:noFill/>
          </a:ln>
        </p:spPr>
      </p:sp>
      <p:sp>
        <p:nvSpPr>
          <p:cNvPr id="41" name="Google Shape;41;p5"/>
          <p:cNvSpPr txBox="1"/>
          <p:nvPr>
            <p:ph type="title"/>
          </p:nvPr>
        </p:nvSpPr>
        <p:spPr>
          <a:xfrm>
            <a:off x="668190" y="1007816"/>
            <a:ext cx="10883727" cy="6038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500"/>
              <a:buFont typeface="Roboto Light"/>
              <a:buNone/>
              <a:defRPr b="0" i="0" sz="3500">
                <a:solidFill>
                  <a:srgbClr val="262626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5"/>
          <p:cNvSpPr txBox="1"/>
          <p:nvPr>
            <p:ph idx="3" type="body"/>
          </p:nvPr>
        </p:nvSpPr>
        <p:spPr>
          <a:xfrm>
            <a:off x="668193" y="1717482"/>
            <a:ext cx="10883728" cy="3647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2000"/>
              <a:buNone/>
              <a:defRPr b="0" i="0" sz="2000">
                <a:solidFill>
                  <a:srgbClr val="262626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grpSp>
        <p:nvGrpSpPr>
          <p:cNvPr id="43" name="Google Shape;43;p5"/>
          <p:cNvGrpSpPr/>
          <p:nvPr/>
        </p:nvGrpSpPr>
        <p:grpSpPr>
          <a:xfrm>
            <a:off x="276446" y="259264"/>
            <a:ext cx="4302488" cy="558311"/>
            <a:chOff x="276446" y="205480"/>
            <a:chExt cx="4302488" cy="558311"/>
          </a:xfrm>
        </p:grpSpPr>
        <p:sp>
          <p:nvSpPr>
            <p:cNvPr id="44" name="Google Shape;44;p5"/>
            <p:cNvSpPr/>
            <p:nvPr/>
          </p:nvSpPr>
          <p:spPr>
            <a:xfrm>
              <a:off x="276446" y="205480"/>
              <a:ext cx="4295554" cy="558311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45" name="Google Shape;45;p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30230" y="212154"/>
              <a:ext cx="4248704" cy="45142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Page 2">
  <p:cSld name="Image Page 2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/>
          <p:nvPr>
            <p:ph idx="2" type="pic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  <p:sp>
        <p:nvSpPr>
          <p:cNvPr id="48" name="Google Shape;48;p7"/>
          <p:cNvSpPr txBox="1"/>
          <p:nvPr>
            <p:ph idx="1" type="body"/>
          </p:nvPr>
        </p:nvSpPr>
        <p:spPr>
          <a:xfrm>
            <a:off x="304800" y="327025"/>
            <a:ext cx="4051300" cy="409575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00"/>
              <a:buFont typeface="Roboto Light"/>
              <a:buNone/>
              <a:defRPr sz="1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Page 1">
  <p:cSld name="Divider Page 1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fbeelding met tekst&#10;&#10;Automatisch gegenereerde beschrijving" id="50" name="Google Shape;50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6096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8"/>
          <p:cNvSpPr/>
          <p:nvPr>
            <p:ph idx="2" type="pic"/>
          </p:nvPr>
        </p:nvSpPr>
        <p:spPr>
          <a:xfrm>
            <a:off x="6096000" y="0"/>
            <a:ext cx="6096000" cy="6857999"/>
          </a:xfrm>
          <a:prstGeom prst="rect">
            <a:avLst/>
          </a:prstGeom>
          <a:noFill/>
          <a:ln>
            <a:noFill/>
          </a:ln>
        </p:spPr>
      </p:sp>
      <p:sp>
        <p:nvSpPr>
          <p:cNvPr id="52" name="Google Shape;52;p8"/>
          <p:cNvSpPr txBox="1"/>
          <p:nvPr>
            <p:ph type="title"/>
          </p:nvPr>
        </p:nvSpPr>
        <p:spPr>
          <a:xfrm>
            <a:off x="668192" y="1043412"/>
            <a:ext cx="5082367" cy="6038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500"/>
              <a:buFont typeface="Roboto Light"/>
              <a:buNone/>
              <a:defRPr b="0" i="0" sz="3500">
                <a:solidFill>
                  <a:srgbClr val="262626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" type="body"/>
          </p:nvPr>
        </p:nvSpPr>
        <p:spPr>
          <a:xfrm>
            <a:off x="668192" y="1753107"/>
            <a:ext cx="5082368" cy="3647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2000"/>
              <a:buNone/>
              <a:defRPr b="0" i="0" sz="2000">
                <a:solidFill>
                  <a:srgbClr val="262626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4" name="Google Shape;54;p8"/>
          <p:cNvSpPr txBox="1"/>
          <p:nvPr>
            <p:ph idx="3" type="body"/>
          </p:nvPr>
        </p:nvSpPr>
        <p:spPr>
          <a:xfrm>
            <a:off x="668192" y="2373500"/>
            <a:ext cx="5082367" cy="36821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500"/>
              <a:buNone/>
              <a:defRPr b="0" i="0" sz="1500">
                <a:solidFill>
                  <a:srgbClr val="7F7F7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500"/>
              <a:buChar char="•"/>
              <a:defRPr sz="1500">
                <a:solidFill>
                  <a:srgbClr val="3A3838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500"/>
              <a:buChar char="•"/>
              <a:defRPr sz="1500">
                <a:solidFill>
                  <a:srgbClr val="3A3838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500"/>
              <a:buChar char="•"/>
              <a:defRPr sz="1500">
                <a:solidFill>
                  <a:srgbClr val="3A3838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500"/>
              <a:buChar char="•"/>
              <a:defRPr sz="1500">
                <a:solidFill>
                  <a:srgbClr val="3A3838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" name="Google Shape;55;p8"/>
          <p:cNvSpPr txBox="1"/>
          <p:nvPr/>
        </p:nvSpPr>
        <p:spPr>
          <a:xfrm>
            <a:off x="282422" y="6441230"/>
            <a:ext cx="58137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nl-NL" sz="900" u="none" cap="none" strike="noStrike">
                <a:solidFill>
                  <a:srgbClr val="262626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EuroScienceGateway</a:t>
            </a:r>
            <a:endParaRPr b="0" i="0" sz="900" u="none" cap="none" strike="noStrike">
              <a:solidFill>
                <a:srgbClr val="262626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grpSp>
        <p:nvGrpSpPr>
          <p:cNvPr id="56" name="Google Shape;56;p8"/>
          <p:cNvGrpSpPr/>
          <p:nvPr/>
        </p:nvGrpSpPr>
        <p:grpSpPr>
          <a:xfrm>
            <a:off x="282422" y="324961"/>
            <a:ext cx="4317783" cy="462823"/>
            <a:chOff x="495842" y="346986"/>
            <a:chExt cx="6318446" cy="677274"/>
          </a:xfrm>
        </p:grpSpPr>
        <p:sp>
          <p:nvSpPr>
            <p:cNvPr id="57" name="Google Shape;57;p8"/>
            <p:cNvSpPr/>
            <p:nvPr/>
          </p:nvSpPr>
          <p:spPr>
            <a:xfrm>
              <a:off x="495842" y="346986"/>
              <a:ext cx="6318446" cy="677274"/>
            </a:xfrm>
            <a:prstGeom prst="rect">
              <a:avLst/>
            </a:pr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58" name="Google Shape;58;p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53275" y="367351"/>
              <a:ext cx="6048190" cy="64262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Page 2">
  <p:cSld name="Divider Page 2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9"/>
          <p:cNvSpPr/>
          <p:nvPr>
            <p:ph idx="2" type="pic"/>
          </p:nvPr>
        </p:nvSpPr>
        <p:spPr>
          <a:xfrm>
            <a:off x="0" y="1"/>
            <a:ext cx="6096000" cy="6857999"/>
          </a:xfrm>
          <a:prstGeom prst="rect">
            <a:avLst/>
          </a:prstGeom>
          <a:noFill/>
          <a:ln>
            <a:noFill/>
          </a:ln>
        </p:spPr>
      </p:sp>
      <p:sp>
        <p:nvSpPr>
          <p:cNvPr id="62" name="Google Shape;62;p9"/>
          <p:cNvSpPr txBox="1"/>
          <p:nvPr/>
        </p:nvSpPr>
        <p:spPr>
          <a:xfrm>
            <a:off x="6775948" y="6441230"/>
            <a:ext cx="5102035" cy="233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nl-NL" sz="900" u="none" cap="none" strike="noStrike">
                <a:solidFill>
                  <a:srgbClr val="262626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Presentation title </a:t>
            </a:r>
            <a:r>
              <a:rPr b="0" i="0" lang="nl-NL" sz="900" u="none" cap="none" strike="noStrike">
                <a:solidFill>
                  <a:srgbClr val="CCAB3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|</a:t>
            </a:r>
            <a:r>
              <a:rPr b="0" i="0" lang="nl-NL" sz="900" u="none" cap="none" strike="noStrike">
                <a:solidFill>
                  <a:srgbClr val="262626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Name Surname</a:t>
            </a:r>
            <a:endParaRPr b="0" i="0" sz="900" u="none" cap="none" strike="noStrike">
              <a:solidFill>
                <a:srgbClr val="262626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63" name="Google Shape;63;p9"/>
          <p:cNvSpPr txBox="1"/>
          <p:nvPr>
            <p:ph type="title"/>
          </p:nvPr>
        </p:nvSpPr>
        <p:spPr>
          <a:xfrm>
            <a:off x="6787052" y="1043412"/>
            <a:ext cx="5082367" cy="6038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500"/>
              <a:buFont typeface="Roboto Light"/>
              <a:buNone/>
              <a:defRPr b="0" i="0" sz="3500">
                <a:solidFill>
                  <a:srgbClr val="262626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" type="body"/>
          </p:nvPr>
        </p:nvSpPr>
        <p:spPr>
          <a:xfrm>
            <a:off x="6787052" y="1753107"/>
            <a:ext cx="5082368" cy="3647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2000"/>
              <a:buNone/>
              <a:defRPr b="0" i="0" sz="2000">
                <a:solidFill>
                  <a:srgbClr val="262626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" name="Google Shape;65;p9"/>
          <p:cNvSpPr txBox="1"/>
          <p:nvPr>
            <p:ph idx="3" type="body"/>
          </p:nvPr>
        </p:nvSpPr>
        <p:spPr>
          <a:xfrm>
            <a:off x="6787052" y="2373500"/>
            <a:ext cx="5082367" cy="36821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500"/>
              <a:buNone/>
              <a:defRPr b="0" i="0" sz="1500">
                <a:solidFill>
                  <a:srgbClr val="7F7F7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500"/>
              <a:buChar char="•"/>
              <a:defRPr sz="1500">
                <a:solidFill>
                  <a:srgbClr val="3A3838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500"/>
              <a:buChar char="•"/>
              <a:defRPr sz="1500">
                <a:solidFill>
                  <a:srgbClr val="3A3838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500"/>
              <a:buChar char="•"/>
              <a:defRPr sz="1500">
                <a:solidFill>
                  <a:srgbClr val="3A3838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500"/>
              <a:buChar char="•"/>
              <a:defRPr sz="1500">
                <a:solidFill>
                  <a:srgbClr val="3A3838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6" name="Google Shape;66;p9"/>
          <p:cNvSpPr txBox="1"/>
          <p:nvPr>
            <p:ph idx="4" type="body"/>
          </p:nvPr>
        </p:nvSpPr>
        <p:spPr>
          <a:xfrm>
            <a:off x="304800" y="327025"/>
            <a:ext cx="4051300" cy="409575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00"/>
              <a:buFont typeface="Roboto Light"/>
              <a:buNone/>
              <a:defRPr sz="1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Page">
  <p:cSld name="BackPage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fbeelding met tekst&#10;&#10;Automatisch gegenereerde beschrijving" id="68" name="Google Shape;68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0"/>
          <p:cNvSpPr txBox="1"/>
          <p:nvPr>
            <p:ph idx="1" type="subTitle"/>
          </p:nvPr>
        </p:nvSpPr>
        <p:spPr>
          <a:xfrm>
            <a:off x="492586" y="1255368"/>
            <a:ext cx="2777387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200"/>
              <a:buNone/>
              <a:defRPr b="0" i="0" sz="1200">
                <a:solidFill>
                  <a:srgbClr val="262626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grpSp>
        <p:nvGrpSpPr>
          <p:cNvPr id="70" name="Google Shape;70;p10"/>
          <p:cNvGrpSpPr/>
          <p:nvPr/>
        </p:nvGrpSpPr>
        <p:grpSpPr>
          <a:xfrm>
            <a:off x="495842" y="346986"/>
            <a:ext cx="6318446" cy="677274"/>
            <a:chOff x="495842" y="346986"/>
            <a:chExt cx="6318446" cy="677274"/>
          </a:xfrm>
        </p:grpSpPr>
        <p:sp>
          <p:nvSpPr>
            <p:cNvPr id="71" name="Google Shape;71;p10"/>
            <p:cNvSpPr/>
            <p:nvPr/>
          </p:nvSpPr>
          <p:spPr>
            <a:xfrm>
              <a:off x="495842" y="346986"/>
              <a:ext cx="6318446" cy="677274"/>
            </a:xfrm>
            <a:prstGeom prst="rect">
              <a:avLst/>
            </a:pr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72" name="Google Shape;72;p1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53275" y="367351"/>
              <a:ext cx="6048190" cy="64262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73" name="Google Shape;73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5842" y="5979344"/>
            <a:ext cx="815432" cy="543622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0"/>
          <p:cNvSpPr txBox="1"/>
          <p:nvPr/>
        </p:nvSpPr>
        <p:spPr>
          <a:xfrm>
            <a:off x="1291087" y="6436567"/>
            <a:ext cx="1887055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nl-NL" sz="105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rPr>
              <a:t>Grant agreement 101057388</a:t>
            </a:r>
            <a:endParaRPr b="0" i="0" sz="900" u="none" cap="none" strike="noStrike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oboto Light"/>
              <a:buNone/>
              <a:defRPr b="0" i="0" sz="44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png"/><Relationship Id="rId4" Type="http://schemas.openxmlformats.org/officeDocument/2006/relationships/image" Target="../media/image1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im.egi.eu/" TargetMode="External"/><Relationship Id="rId4" Type="http://schemas.openxmlformats.org/officeDocument/2006/relationships/image" Target="../media/image23.png"/><Relationship Id="rId5" Type="http://schemas.openxmlformats.org/officeDocument/2006/relationships/image" Target="../media/image3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galaxyproject.org/news/2023-10-31-esg-byoc-im/" TargetMode="External"/><Relationship Id="rId4" Type="http://schemas.openxmlformats.org/officeDocument/2006/relationships/hyperlink" Target="http://www.youtube.com/watch?v=5EMXzD_JDjw" TargetMode="External"/><Relationship Id="rId5" Type="http://schemas.openxmlformats.org/officeDocument/2006/relationships/image" Target="../media/image21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0.png"/><Relationship Id="rId4" Type="http://schemas.openxmlformats.org/officeDocument/2006/relationships/image" Target="../media/image2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s://github.com/galaxyproject/galaxy/pull/16653" TargetMode="External"/><Relationship Id="rId4" Type="http://schemas.openxmlformats.org/officeDocument/2006/relationships/image" Target="../media/image30.png"/><Relationship Id="rId5" Type="http://schemas.openxmlformats.org/officeDocument/2006/relationships/image" Target="../media/image9.png"/><Relationship Id="rId6" Type="http://schemas.openxmlformats.org/officeDocument/2006/relationships/image" Target="../media/image31.png"/><Relationship Id="rId7" Type="http://schemas.openxmlformats.org/officeDocument/2006/relationships/image" Target="../media/image2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s://im.egi.eu/" TargetMode="External"/><Relationship Id="rId4" Type="http://schemas.openxmlformats.org/officeDocument/2006/relationships/image" Target="../media/image34.png"/><Relationship Id="rId5" Type="http://schemas.openxmlformats.org/officeDocument/2006/relationships/image" Target="../media/image2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s://galaxyproject.org/news/2024-09-20-esg-byos-im/" TargetMode="External"/><Relationship Id="rId4" Type="http://schemas.openxmlformats.org/officeDocument/2006/relationships/image" Target="../media/image25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hyperlink" Target="https://galaxyproject.org/news/2024-09-20-esg-byos-im/" TargetMode="External"/><Relationship Id="rId4" Type="http://schemas.openxmlformats.org/officeDocument/2006/relationships/image" Target="../media/image33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hyperlink" Target="https://galaxyproject.org/news/2024-09-20-esg-byos-im/" TargetMode="External"/><Relationship Id="rId4" Type="http://schemas.openxmlformats.org/officeDocument/2006/relationships/image" Target="../media/image29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s://im.egi.eu/" TargetMode="External"/><Relationship Id="rId4" Type="http://schemas.openxmlformats.org/officeDocument/2006/relationships/hyperlink" Target="https://galaxyproject.org/news/2024-09-20-esg-byos-im/" TargetMode="External"/><Relationship Id="rId5" Type="http://schemas.openxmlformats.org/officeDocument/2006/relationships/image" Target="../media/image23.png"/><Relationship Id="rId6" Type="http://schemas.openxmlformats.org/officeDocument/2006/relationships/image" Target="../media/image35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6.png"/><Relationship Id="rId4" Type="http://schemas.openxmlformats.org/officeDocument/2006/relationships/image" Target="../media/image37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8.png"/><Relationship Id="rId4" Type="http://schemas.openxmlformats.org/officeDocument/2006/relationships/image" Target="../media/image42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9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43.png"/></Relationships>
</file>

<file path=ppt/slides/_rels/slide31.xml.rels><?xml version="1.0" encoding="UTF-8" standalone="yes"?><Relationships xmlns="http://schemas.openxmlformats.org/package/2006/relationships"><Relationship Id="rId11" Type="http://schemas.openxmlformats.org/officeDocument/2006/relationships/image" Target="../media/image48.png"/><Relationship Id="rId10" Type="http://schemas.openxmlformats.org/officeDocument/2006/relationships/image" Target="../media/image53.png"/><Relationship Id="rId13" Type="http://schemas.openxmlformats.org/officeDocument/2006/relationships/image" Target="../media/image47.png"/><Relationship Id="rId1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41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Relationship Id="rId15" Type="http://schemas.openxmlformats.org/officeDocument/2006/relationships/image" Target="../media/image54.png"/><Relationship Id="rId14" Type="http://schemas.openxmlformats.org/officeDocument/2006/relationships/image" Target="../media/image50.png"/><Relationship Id="rId17" Type="http://schemas.openxmlformats.org/officeDocument/2006/relationships/image" Target="../media/image58.png"/><Relationship Id="rId16" Type="http://schemas.openxmlformats.org/officeDocument/2006/relationships/image" Target="../media/image55.png"/><Relationship Id="rId5" Type="http://schemas.openxmlformats.org/officeDocument/2006/relationships/image" Target="../media/image52.png"/><Relationship Id="rId6" Type="http://schemas.openxmlformats.org/officeDocument/2006/relationships/image" Target="../media/image46.png"/><Relationship Id="rId18" Type="http://schemas.openxmlformats.org/officeDocument/2006/relationships/image" Target="../media/image60.png"/><Relationship Id="rId7" Type="http://schemas.openxmlformats.org/officeDocument/2006/relationships/image" Target="../media/image45.png"/><Relationship Id="rId8" Type="http://schemas.openxmlformats.org/officeDocument/2006/relationships/image" Target="../media/image40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57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56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68.png"/></Relationships>
</file>

<file path=ppt/slides/_rels/slide35.xml.rels><?xml version="1.0" encoding="UTF-8" standalone="yes"?><Relationships xmlns="http://schemas.openxmlformats.org/package/2006/relationships"><Relationship Id="rId10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59.png"/><Relationship Id="rId4" Type="http://schemas.openxmlformats.org/officeDocument/2006/relationships/image" Target="../media/image64.png"/><Relationship Id="rId9" Type="http://schemas.openxmlformats.org/officeDocument/2006/relationships/image" Target="../media/image66.png"/><Relationship Id="rId5" Type="http://schemas.openxmlformats.org/officeDocument/2006/relationships/image" Target="../media/image61.png"/><Relationship Id="rId6" Type="http://schemas.openxmlformats.org/officeDocument/2006/relationships/image" Target="../media/image62.png"/><Relationship Id="rId7" Type="http://schemas.openxmlformats.org/officeDocument/2006/relationships/image" Target="../media/image63.png"/><Relationship Id="rId8" Type="http://schemas.openxmlformats.org/officeDocument/2006/relationships/image" Target="../media/image6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Relationship Id="rId4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github.com/python-social-auth/social-core/pull/820" TargetMode="External"/><Relationship Id="rId4" Type="http://schemas.openxmlformats.org/officeDocument/2006/relationships/image" Target="../media/image22.png"/><Relationship Id="rId5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"/>
          <p:cNvSpPr txBox="1"/>
          <p:nvPr>
            <p:ph type="ctrTitle"/>
          </p:nvPr>
        </p:nvSpPr>
        <p:spPr>
          <a:xfrm>
            <a:off x="423013" y="1649750"/>
            <a:ext cx="9144000" cy="1006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</a:pPr>
            <a:r>
              <a:rPr lang="nl-NL"/>
              <a:t>EuroScienceGateway</a:t>
            </a:r>
            <a:endParaRPr/>
          </a:p>
        </p:txBody>
      </p:sp>
      <p:sp>
        <p:nvSpPr>
          <p:cNvPr id="80" name="Google Shape;80;p1"/>
          <p:cNvSpPr txBox="1"/>
          <p:nvPr>
            <p:ph idx="1" type="subTitle"/>
          </p:nvPr>
        </p:nvSpPr>
        <p:spPr>
          <a:xfrm>
            <a:off x="423013" y="2825750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-NL"/>
              <a:t>Leveraging the European compute infrastructures for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nl-NL"/>
              <a:t>data-intensive research guided by FAIR principles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01f66541bf_0_12"/>
          <p:cNvSpPr txBox="1"/>
          <p:nvPr>
            <p:ph idx="12" type="sldNum"/>
          </p:nvPr>
        </p:nvSpPr>
        <p:spPr>
          <a:xfrm>
            <a:off x="9290222" y="6423497"/>
            <a:ext cx="27432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sp>
        <p:nvSpPr>
          <p:cNvPr id="161" name="Google Shape;161;g301f66541bf_0_12"/>
          <p:cNvSpPr txBox="1"/>
          <p:nvPr>
            <p:ph idx="1" type="body"/>
          </p:nvPr>
        </p:nvSpPr>
        <p:spPr>
          <a:xfrm>
            <a:off x="668190" y="2342990"/>
            <a:ext cx="10883700" cy="371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</a:pPr>
            <a:r>
              <a:t/>
            </a:r>
            <a:endParaRPr/>
          </a:p>
          <a:p>
            <a:pPr indent="-323850" lvl="0" marL="4572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Char char="●"/>
            </a:pPr>
            <a:r>
              <a:rPr lang="nl-NL"/>
              <a:t>Use your existing credentials to log into Galaxy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</a:pPr>
            <a:r>
              <a:t/>
            </a:r>
            <a:endParaRPr/>
          </a:p>
          <a:p>
            <a:pPr indent="-323850" lvl="0" marL="4572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Char char="●"/>
            </a:pPr>
            <a:r>
              <a:rPr lang="nl-NL"/>
              <a:t>With a token from EGI Check-in you can</a:t>
            </a:r>
            <a:br>
              <a:rPr lang="nl-NL"/>
            </a:br>
            <a:r>
              <a:rPr lang="nl-NL"/>
              <a:t>deploy compute and storage resources</a:t>
            </a:r>
            <a:br>
              <a:rPr lang="nl-NL"/>
            </a:br>
            <a:r>
              <a:rPr lang="nl-NL"/>
              <a:t>in the EGI Federated Cloud and connect</a:t>
            </a:r>
            <a:br>
              <a:rPr lang="nl-NL"/>
            </a:br>
            <a:r>
              <a:rPr lang="nl-NL"/>
              <a:t>them with Galaxy (more details later)</a:t>
            </a:r>
            <a:endParaRPr/>
          </a:p>
          <a:p>
            <a:pPr indent="-32385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nl-NL"/>
              <a:t>Can also be used to submit jobs to ARC</a:t>
            </a:r>
            <a:endParaRPr/>
          </a:p>
        </p:txBody>
      </p:sp>
      <p:sp>
        <p:nvSpPr>
          <p:cNvPr id="162" name="Google Shape;162;g301f66541bf_0_12"/>
          <p:cNvSpPr txBox="1"/>
          <p:nvPr>
            <p:ph type="title"/>
          </p:nvPr>
        </p:nvSpPr>
        <p:spPr>
          <a:xfrm>
            <a:off x="668190" y="1007816"/>
            <a:ext cx="10883700" cy="60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nl-NL"/>
              <a:t>Broadening the login options for EuroScienceGateway</a:t>
            </a:r>
            <a:endParaRPr/>
          </a:p>
        </p:txBody>
      </p:sp>
      <p:sp>
        <p:nvSpPr>
          <p:cNvPr id="163" name="Google Shape;163;g301f66541bf_0_12"/>
          <p:cNvSpPr txBox="1"/>
          <p:nvPr>
            <p:ph idx="2" type="body"/>
          </p:nvPr>
        </p:nvSpPr>
        <p:spPr>
          <a:xfrm>
            <a:off x="668193" y="1717482"/>
            <a:ext cx="108837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nl-NL"/>
              <a:t>EGI Check-in: AAI solution for the EGI Federated Cloud</a:t>
            </a:r>
            <a:endParaRPr/>
          </a:p>
        </p:txBody>
      </p:sp>
      <p:pic>
        <p:nvPicPr>
          <p:cNvPr id="164" name="Google Shape;164;g301f66541bf_0_12"/>
          <p:cNvPicPr preferRelativeResize="0"/>
          <p:nvPr/>
        </p:nvPicPr>
        <p:blipFill rotWithShape="1">
          <a:blip r:embed="rId3">
            <a:alphaModFix/>
          </a:blip>
          <a:srcRect b="0" l="8142" r="7304" t="0"/>
          <a:stretch/>
        </p:blipFill>
        <p:spPr>
          <a:xfrm>
            <a:off x="8484600" y="2311100"/>
            <a:ext cx="3153600" cy="4320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  <p:pic>
        <p:nvPicPr>
          <p:cNvPr id="165" name="Google Shape;165;g301f66541bf_0_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80949" y="2311100"/>
            <a:ext cx="2721600" cy="431999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0409f67b41_0_14"/>
          <p:cNvSpPr txBox="1"/>
          <p:nvPr>
            <p:ph idx="12" type="sldNum"/>
          </p:nvPr>
        </p:nvSpPr>
        <p:spPr>
          <a:xfrm>
            <a:off x="9290222" y="6423497"/>
            <a:ext cx="27432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sp>
        <p:nvSpPr>
          <p:cNvPr id="171" name="Google Shape;171;g30409f67b41_0_14"/>
          <p:cNvSpPr txBox="1"/>
          <p:nvPr>
            <p:ph idx="1" type="body"/>
          </p:nvPr>
        </p:nvSpPr>
        <p:spPr>
          <a:xfrm>
            <a:off x="668190" y="2342990"/>
            <a:ext cx="10883700" cy="371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23850" lvl="0" marL="4572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Char char="●"/>
            </a:pPr>
            <a:r>
              <a:rPr lang="nl-NL"/>
              <a:t>The EuroScienceGateway project</a:t>
            </a:r>
            <a:endParaRPr/>
          </a:p>
          <a:p>
            <a:pPr indent="-32385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nl-NL"/>
              <a:t>Broadening the login options for EuroScienceGateway</a:t>
            </a:r>
            <a:endParaRPr/>
          </a:p>
          <a:p>
            <a:pPr indent="-32385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b="1" lang="nl-NL">
                <a:latin typeface="Roboto"/>
                <a:ea typeface="Roboto"/>
                <a:cs typeface="Roboto"/>
                <a:sym typeface="Roboto"/>
              </a:rPr>
              <a:t>BYOC: Bring Your Own Compute</a:t>
            </a:r>
            <a:endParaRPr b="1">
              <a:latin typeface="Roboto"/>
              <a:ea typeface="Roboto"/>
              <a:cs typeface="Roboto"/>
              <a:sym typeface="Roboto"/>
            </a:endParaRPr>
          </a:p>
          <a:p>
            <a:pPr indent="-32385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nl-NL"/>
              <a:t>BYOS: Bring Your Own Storage</a:t>
            </a:r>
            <a:endParaRPr/>
          </a:p>
          <a:p>
            <a:pPr indent="-32385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nl-NL"/>
              <a:t>Smart job scheduling across Europe</a:t>
            </a:r>
            <a:endParaRPr/>
          </a:p>
        </p:txBody>
      </p:sp>
      <p:sp>
        <p:nvSpPr>
          <p:cNvPr id="172" name="Google Shape;172;g30409f67b41_0_14"/>
          <p:cNvSpPr txBox="1"/>
          <p:nvPr>
            <p:ph type="title"/>
          </p:nvPr>
        </p:nvSpPr>
        <p:spPr>
          <a:xfrm>
            <a:off x="668190" y="1007816"/>
            <a:ext cx="10883700" cy="60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500"/>
              <a:buFont typeface="Roboto Light"/>
              <a:buNone/>
            </a:pPr>
            <a:r>
              <a:rPr lang="nl-NL"/>
              <a:t>Overview</a:t>
            </a:r>
            <a:endParaRPr/>
          </a:p>
        </p:txBody>
      </p:sp>
      <p:sp>
        <p:nvSpPr>
          <p:cNvPr id="173" name="Google Shape;173;g30409f67b41_0_14"/>
          <p:cNvSpPr txBox="1"/>
          <p:nvPr>
            <p:ph idx="2" type="body"/>
          </p:nvPr>
        </p:nvSpPr>
        <p:spPr>
          <a:xfrm>
            <a:off x="668193" y="1717482"/>
            <a:ext cx="108837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0409f67b41_0_1250"/>
          <p:cNvSpPr txBox="1"/>
          <p:nvPr>
            <p:ph idx="12" type="sldNum"/>
          </p:nvPr>
        </p:nvSpPr>
        <p:spPr>
          <a:xfrm>
            <a:off x="9290222" y="6423497"/>
            <a:ext cx="27432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sp>
        <p:nvSpPr>
          <p:cNvPr id="180" name="Google Shape;180;g30409f67b41_0_1250"/>
          <p:cNvSpPr txBox="1"/>
          <p:nvPr>
            <p:ph type="title"/>
          </p:nvPr>
        </p:nvSpPr>
        <p:spPr>
          <a:xfrm>
            <a:off x="668190" y="1007816"/>
            <a:ext cx="10883700" cy="60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nl-NL"/>
              <a:t>Bring Your Own Compute</a:t>
            </a:r>
            <a:endParaRPr/>
          </a:p>
        </p:txBody>
      </p:sp>
      <p:sp>
        <p:nvSpPr>
          <p:cNvPr id="181" name="Google Shape;181;g30409f67b41_0_1250"/>
          <p:cNvSpPr txBox="1"/>
          <p:nvPr>
            <p:ph idx="2" type="body"/>
          </p:nvPr>
        </p:nvSpPr>
        <p:spPr>
          <a:xfrm>
            <a:off x="668193" y="1717482"/>
            <a:ext cx="108837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nl-NL"/>
              <a:t>Connecting Galaxy with Pulsar</a:t>
            </a:r>
            <a:endParaRPr/>
          </a:p>
        </p:txBody>
      </p:sp>
      <p:pic>
        <p:nvPicPr>
          <p:cNvPr id="182" name="Google Shape;182;g30409f67b41_0_1250" title="ESG WP4 jobs.drawio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04275" y="1725025"/>
            <a:ext cx="5437177" cy="449997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  <p:sp>
        <p:nvSpPr>
          <p:cNvPr id="183" name="Google Shape;183;g30409f67b41_0_1250"/>
          <p:cNvSpPr txBox="1"/>
          <p:nvPr>
            <p:ph idx="1" type="body"/>
          </p:nvPr>
        </p:nvSpPr>
        <p:spPr>
          <a:xfrm>
            <a:off x="668190" y="2342990"/>
            <a:ext cx="10883700" cy="371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23850" lvl="0" marL="4572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Char char="●"/>
            </a:pPr>
            <a:r>
              <a:rPr lang="nl-NL"/>
              <a:t>Overview of Galaxy and Pulsar deployments in EU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2d38320dc14_17_0"/>
          <p:cNvSpPr txBox="1"/>
          <p:nvPr>
            <p:ph idx="12" type="sldNum"/>
          </p:nvPr>
        </p:nvSpPr>
        <p:spPr>
          <a:xfrm>
            <a:off x="9290222" y="6423497"/>
            <a:ext cx="27432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sp>
        <p:nvSpPr>
          <p:cNvPr id="190" name="Google Shape;190;g2d38320dc14_17_0"/>
          <p:cNvSpPr txBox="1"/>
          <p:nvPr>
            <p:ph type="title"/>
          </p:nvPr>
        </p:nvSpPr>
        <p:spPr>
          <a:xfrm>
            <a:off x="668190" y="1007816"/>
            <a:ext cx="10883700" cy="60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nl-NL"/>
              <a:t>Bring Your Own Compute</a:t>
            </a:r>
            <a:endParaRPr/>
          </a:p>
        </p:txBody>
      </p:sp>
      <p:sp>
        <p:nvSpPr>
          <p:cNvPr id="191" name="Google Shape;191;g2d38320dc14_17_0"/>
          <p:cNvSpPr txBox="1"/>
          <p:nvPr>
            <p:ph idx="2" type="body"/>
          </p:nvPr>
        </p:nvSpPr>
        <p:spPr>
          <a:xfrm>
            <a:off x="668193" y="1717482"/>
            <a:ext cx="108837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nl-NL"/>
              <a:t>Connecting Galaxy with Pulsar</a:t>
            </a:r>
            <a:endParaRPr/>
          </a:p>
        </p:txBody>
      </p:sp>
      <p:pic>
        <p:nvPicPr>
          <p:cNvPr id="192" name="Google Shape;192;g2d38320dc14_17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69674" y="2082275"/>
            <a:ext cx="9112100" cy="4257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2ff85744123_0_3"/>
          <p:cNvSpPr txBox="1"/>
          <p:nvPr>
            <p:ph idx="12" type="sldNum"/>
          </p:nvPr>
        </p:nvSpPr>
        <p:spPr>
          <a:xfrm>
            <a:off x="9290222" y="6423497"/>
            <a:ext cx="27432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sp>
        <p:nvSpPr>
          <p:cNvPr id="199" name="Google Shape;199;g2ff85744123_0_3"/>
          <p:cNvSpPr txBox="1"/>
          <p:nvPr>
            <p:ph idx="1" type="body"/>
          </p:nvPr>
        </p:nvSpPr>
        <p:spPr>
          <a:xfrm>
            <a:off x="668190" y="2342990"/>
            <a:ext cx="10883700" cy="371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23850" lvl="0" marL="4572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Char char="●"/>
            </a:pPr>
            <a:r>
              <a:rPr lang="nl-NL"/>
              <a:t>Connect Galaxy with computing resources in the cloud</a:t>
            </a:r>
            <a:endParaRPr/>
          </a:p>
          <a:p>
            <a:pPr indent="-32385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nl-NL"/>
              <a:t>Connecting Galaxy with a managed ARC site</a:t>
            </a:r>
            <a:endParaRPr/>
          </a:p>
          <a:p>
            <a:pPr indent="-32385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nl-NL"/>
              <a:t>ARC deployment in the cloud with Infrastructure Manager</a:t>
            </a:r>
            <a:endParaRPr/>
          </a:p>
          <a:p>
            <a:pPr indent="-32385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nl-NL"/>
              <a:t>Pulsar deployment in the cloud with Infrastructure Manager</a:t>
            </a:r>
            <a:endParaRPr/>
          </a:p>
          <a:p>
            <a:pPr indent="-32385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nl-NL"/>
              <a:t>work by INFN to automate the connection of pulsar with Galaxy</a:t>
            </a:r>
            <a:endParaRPr/>
          </a:p>
        </p:txBody>
      </p:sp>
      <p:sp>
        <p:nvSpPr>
          <p:cNvPr id="200" name="Google Shape;200;g2ff85744123_0_3"/>
          <p:cNvSpPr txBox="1"/>
          <p:nvPr>
            <p:ph type="title"/>
          </p:nvPr>
        </p:nvSpPr>
        <p:spPr>
          <a:xfrm>
            <a:off x="668190" y="1007816"/>
            <a:ext cx="10883700" cy="60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nl-NL"/>
              <a:t>Bring Your Own Compute</a:t>
            </a:r>
            <a:endParaRPr/>
          </a:p>
        </p:txBody>
      </p:sp>
      <p:sp>
        <p:nvSpPr>
          <p:cNvPr id="201" name="Google Shape;201;g2ff85744123_0_3"/>
          <p:cNvSpPr txBox="1"/>
          <p:nvPr>
            <p:ph idx="2" type="body"/>
          </p:nvPr>
        </p:nvSpPr>
        <p:spPr>
          <a:xfrm>
            <a:off x="668193" y="1717482"/>
            <a:ext cx="108837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301f66541bf_0_85"/>
          <p:cNvSpPr txBox="1"/>
          <p:nvPr>
            <p:ph idx="12" type="sldNum"/>
          </p:nvPr>
        </p:nvSpPr>
        <p:spPr>
          <a:xfrm>
            <a:off x="9290222" y="6423497"/>
            <a:ext cx="27432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sp>
        <p:nvSpPr>
          <p:cNvPr id="208" name="Google Shape;208;g301f66541bf_0_85"/>
          <p:cNvSpPr txBox="1"/>
          <p:nvPr>
            <p:ph idx="1" type="body"/>
          </p:nvPr>
        </p:nvSpPr>
        <p:spPr>
          <a:xfrm>
            <a:off x="668190" y="2342990"/>
            <a:ext cx="10883700" cy="371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23850" lvl="0" marL="4572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Char char="●"/>
            </a:pPr>
            <a:r>
              <a:rPr lang="nl-NL"/>
              <a:t>Do have access to a cloud? Use Infrastructure Manager (</a:t>
            </a:r>
            <a:r>
              <a:rPr lang="nl-NL" u="sng">
                <a:solidFill>
                  <a:schemeClr val="hlink"/>
                </a:solidFill>
                <a:hlinkClick r:id="rId3"/>
              </a:rPr>
              <a:t>https://im.egi.eu/</a:t>
            </a:r>
            <a:r>
              <a:rPr lang="nl-NL"/>
              <a:t>) to deploy Pulsar and connect it to Galaxy</a:t>
            </a:r>
            <a:endParaRPr/>
          </a:p>
        </p:txBody>
      </p:sp>
      <p:sp>
        <p:nvSpPr>
          <p:cNvPr id="209" name="Google Shape;209;g301f66541bf_0_85"/>
          <p:cNvSpPr txBox="1"/>
          <p:nvPr>
            <p:ph type="title"/>
          </p:nvPr>
        </p:nvSpPr>
        <p:spPr>
          <a:xfrm>
            <a:off x="668190" y="1007816"/>
            <a:ext cx="10883700" cy="60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nl-NL"/>
              <a:t>Bring Your Own Compute</a:t>
            </a:r>
            <a:endParaRPr/>
          </a:p>
        </p:txBody>
      </p:sp>
      <p:sp>
        <p:nvSpPr>
          <p:cNvPr id="210" name="Google Shape;210;g301f66541bf_0_85"/>
          <p:cNvSpPr txBox="1"/>
          <p:nvPr>
            <p:ph idx="2" type="body"/>
          </p:nvPr>
        </p:nvSpPr>
        <p:spPr>
          <a:xfrm>
            <a:off x="668193" y="1717482"/>
            <a:ext cx="108837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nl-NL"/>
              <a:t>Pulsar deployment in the cloud with Infrastructure Manager</a:t>
            </a:r>
            <a:endParaRPr/>
          </a:p>
        </p:txBody>
      </p:sp>
      <p:pic>
        <p:nvPicPr>
          <p:cNvPr id="211" name="Google Shape;211;g301f66541bf_0_8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61050" y="2871925"/>
            <a:ext cx="2320000" cy="3600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  <p:pic>
        <p:nvPicPr>
          <p:cNvPr id="212" name="Google Shape;212;g301f66541bf_0_8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633475" y="2871913"/>
            <a:ext cx="3240000" cy="360000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01f66541bf_0_96"/>
          <p:cNvSpPr txBox="1"/>
          <p:nvPr>
            <p:ph idx="12" type="sldNum"/>
          </p:nvPr>
        </p:nvSpPr>
        <p:spPr>
          <a:xfrm>
            <a:off x="9290222" y="6423497"/>
            <a:ext cx="27432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sp>
        <p:nvSpPr>
          <p:cNvPr id="219" name="Google Shape;219;g301f66541bf_0_96"/>
          <p:cNvSpPr txBox="1"/>
          <p:nvPr>
            <p:ph idx="1" type="body"/>
          </p:nvPr>
        </p:nvSpPr>
        <p:spPr>
          <a:xfrm>
            <a:off x="668190" y="2342990"/>
            <a:ext cx="10883700" cy="371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23850" lvl="0" marL="4572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Char char="●"/>
            </a:pPr>
            <a:r>
              <a:rPr lang="nl-NL"/>
              <a:t>See tutorial in </a:t>
            </a:r>
            <a:r>
              <a:rPr lang="nl-NL" u="sng">
                <a:solidFill>
                  <a:schemeClr val="hlink"/>
                </a:solidFill>
                <a:hlinkClick r:id="rId3"/>
              </a:rPr>
              <a:t>https://galaxyproject.org/news/2023-10-31-esg-byoc-im/</a:t>
            </a:r>
            <a:r>
              <a:rPr lang="nl-NL"/>
              <a:t> and come to the booth to try it live!</a:t>
            </a:r>
            <a:endParaRPr/>
          </a:p>
        </p:txBody>
      </p:sp>
      <p:sp>
        <p:nvSpPr>
          <p:cNvPr id="220" name="Google Shape;220;g301f66541bf_0_96"/>
          <p:cNvSpPr txBox="1"/>
          <p:nvPr>
            <p:ph type="title"/>
          </p:nvPr>
        </p:nvSpPr>
        <p:spPr>
          <a:xfrm>
            <a:off x="668190" y="1007816"/>
            <a:ext cx="10883700" cy="60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nl-NL"/>
              <a:t>Bring Your Own Compute</a:t>
            </a:r>
            <a:endParaRPr/>
          </a:p>
        </p:txBody>
      </p:sp>
      <p:sp>
        <p:nvSpPr>
          <p:cNvPr id="221" name="Google Shape;221;g301f66541bf_0_96"/>
          <p:cNvSpPr txBox="1"/>
          <p:nvPr>
            <p:ph idx="2" type="body"/>
          </p:nvPr>
        </p:nvSpPr>
        <p:spPr>
          <a:xfrm>
            <a:off x="668193" y="1717482"/>
            <a:ext cx="108837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nl-NL"/>
              <a:t>Pulsar deployment in the cloud with Infrastructure Manager</a:t>
            </a:r>
            <a:endParaRPr/>
          </a:p>
        </p:txBody>
      </p:sp>
      <p:pic>
        <p:nvPicPr>
          <p:cNvPr id="222" name="Google Shape;222;g301f66541bf_0_96" title="ESG pulsar deployment with Infrastructure Manager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052401" y="2775450"/>
            <a:ext cx="5831750" cy="3280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30261bcb001_0_576"/>
          <p:cNvSpPr txBox="1"/>
          <p:nvPr>
            <p:ph idx="12" type="sldNum"/>
          </p:nvPr>
        </p:nvSpPr>
        <p:spPr>
          <a:xfrm>
            <a:off x="9290222" y="6423497"/>
            <a:ext cx="27432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sp>
        <p:nvSpPr>
          <p:cNvPr id="229" name="Google Shape;229;g30261bcb001_0_576"/>
          <p:cNvSpPr txBox="1"/>
          <p:nvPr>
            <p:ph type="title"/>
          </p:nvPr>
        </p:nvSpPr>
        <p:spPr>
          <a:xfrm>
            <a:off x="668190" y="1007816"/>
            <a:ext cx="10883700" cy="60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nl-NL"/>
              <a:t>Bring Your Own Compute</a:t>
            </a:r>
            <a:endParaRPr/>
          </a:p>
        </p:txBody>
      </p:sp>
      <p:sp>
        <p:nvSpPr>
          <p:cNvPr id="230" name="Google Shape;230;g30261bcb001_0_576"/>
          <p:cNvSpPr txBox="1"/>
          <p:nvPr>
            <p:ph idx="2" type="body"/>
          </p:nvPr>
        </p:nvSpPr>
        <p:spPr>
          <a:xfrm>
            <a:off x="668193" y="1717482"/>
            <a:ext cx="108837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nl-NL"/>
              <a:t>Connecting Galaxy with Pulsar</a:t>
            </a:r>
            <a:endParaRPr/>
          </a:p>
        </p:txBody>
      </p:sp>
      <p:pic>
        <p:nvPicPr>
          <p:cNvPr id="231" name="Google Shape;231;g30261bcb001_0_5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4098" y="2399400"/>
            <a:ext cx="4451331" cy="3600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  <p:pic>
        <p:nvPicPr>
          <p:cNvPr id="232" name="Google Shape;232;g30261bcb001_0_576"/>
          <p:cNvPicPr preferRelativeResize="0"/>
          <p:nvPr/>
        </p:nvPicPr>
        <p:blipFill rotWithShape="1">
          <a:blip r:embed="rId4">
            <a:alphaModFix/>
          </a:blip>
          <a:srcRect b="5751" l="30260" r="22756" t="36727"/>
          <a:stretch/>
        </p:blipFill>
        <p:spPr>
          <a:xfrm>
            <a:off x="6078175" y="2399412"/>
            <a:ext cx="5320799" cy="36100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301f66541bf_0_47"/>
          <p:cNvSpPr txBox="1"/>
          <p:nvPr>
            <p:ph idx="12" type="sldNum"/>
          </p:nvPr>
        </p:nvSpPr>
        <p:spPr>
          <a:xfrm>
            <a:off x="9290222" y="6423497"/>
            <a:ext cx="27432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sp>
        <p:nvSpPr>
          <p:cNvPr id="239" name="Google Shape;239;g301f66541bf_0_47"/>
          <p:cNvSpPr txBox="1"/>
          <p:nvPr>
            <p:ph idx="1" type="body"/>
          </p:nvPr>
        </p:nvSpPr>
        <p:spPr>
          <a:xfrm>
            <a:off x="668190" y="2342990"/>
            <a:ext cx="10883700" cy="371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23850" lvl="0" marL="4572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Char char="●"/>
            </a:pPr>
            <a:r>
              <a:rPr lang="nl-NL"/>
              <a:t>Do you have access to a managed cluster with ARC? Log into Galaxy with WLCG IAM or EGI Check-in and configure the ARC endpoint in Galaxy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</a:pPr>
            <a:r>
              <a:t/>
            </a:r>
            <a:endParaRPr/>
          </a:p>
          <a:p>
            <a:pPr indent="-323850" lvl="0" marL="4572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Char char="●"/>
            </a:pPr>
            <a:r>
              <a:rPr lang="nl-NL"/>
              <a:t>Galaxy can execute jobs in ARC sites thanks to the prototype job runner </a:t>
            </a:r>
            <a:r>
              <a:rPr lang="nl-NL" u="sng">
                <a:solidFill>
                  <a:schemeClr val="hlink"/>
                </a:solidFill>
                <a:hlinkClick r:id="rId3"/>
              </a:rPr>
              <a:t>developed within the project</a:t>
            </a:r>
            <a:endParaRPr/>
          </a:p>
        </p:txBody>
      </p:sp>
      <p:sp>
        <p:nvSpPr>
          <p:cNvPr id="240" name="Google Shape;240;g301f66541bf_0_47"/>
          <p:cNvSpPr txBox="1"/>
          <p:nvPr>
            <p:ph type="title"/>
          </p:nvPr>
        </p:nvSpPr>
        <p:spPr>
          <a:xfrm>
            <a:off x="668190" y="1007816"/>
            <a:ext cx="10883700" cy="60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nl-NL"/>
              <a:t>Bring Your Own Compute</a:t>
            </a:r>
            <a:endParaRPr/>
          </a:p>
        </p:txBody>
      </p:sp>
      <p:sp>
        <p:nvSpPr>
          <p:cNvPr id="241" name="Google Shape;241;g301f66541bf_0_47"/>
          <p:cNvSpPr txBox="1"/>
          <p:nvPr>
            <p:ph idx="2" type="body"/>
          </p:nvPr>
        </p:nvSpPr>
        <p:spPr>
          <a:xfrm>
            <a:off x="668193" y="1717482"/>
            <a:ext cx="108837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nl-NL"/>
              <a:t>Connecting Galaxy with a managed ARC site - testing only, not yet in production</a:t>
            </a:r>
            <a:endParaRPr/>
          </a:p>
        </p:txBody>
      </p:sp>
      <p:pic>
        <p:nvPicPr>
          <p:cNvPr id="242" name="Google Shape;242;g301f66541bf_0_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06775" y="4270600"/>
            <a:ext cx="2826838" cy="2160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  <p:pic>
        <p:nvPicPr>
          <p:cNvPr id="243" name="Google Shape;243;g301f66541bf_0_4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285821" y="4653946"/>
            <a:ext cx="1089600" cy="1440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  <p:pic>
        <p:nvPicPr>
          <p:cNvPr id="244" name="Google Shape;244;g301f66541bf_0_4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955088" y="4653938"/>
            <a:ext cx="1572000" cy="1440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  <p:pic>
        <p:nvPicPr>
          <p:cNvPr id="245" name="Google Shape;245;g301f66541bf_0_4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626250" y="3049375"/>
            <a:ext cx="5543550" cy="82867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301f66541bf_0_61"/>
          <p:cNvSpPr txBox="1"/>
          <p:nvPr>
            <p:ph idx="12" type="sldNum"/>
          </p:nvPr>
        </p:nvSpPr>
        <p:spPr>
          <a:xfrm>
            <a:off x="9290222" y="6423497"/>
            <a:ext cx="27432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sp>
        <p:nvSpPr>
          <p:cNvPr id="252" name="Google Shape;252;g301f66541bf_0_61"/>
          <p:cNvSpPr txBox="1"/>
          <p:nvPr>
            <p:ph idx="1" type="body"/>
          </p:nvPr>
        </p:nvSpPr>
        <p:spPr>
          <a:xfrm>
            <a:off x="668190" y="2342990"/>
            <a:ext cx="10883700" cy="371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23850" lvl="0" marL="4572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Char char="●"/>
            </a:pPr>
            <a:r>
              <a:rPr lang="nl-NL"/>
              <a:t>Do have access to a cloud? Use Infrastructure Manager (</a:t>
            </a:r>
            <a:r>
              <a:rPr lang="nl-NL" u="sng">
                <a:solidFill>
                  <a:schemeClr val="hlink"/>
                </a:solidFill>
                <a:hlinkClick r:id="rId3"/>
              </a:rPr>
              <a:t>https://im.egi.eu/</a:t>
            </a:r>
            <a:r>
              <a:rPr lang="nl-NL"/>
              <a:t>) to deploy ARC and connect it to Galaxy</a:t>
            </a:r>
            <a:endParaRPr/>
          </a:p>
        </p:txBody>
      </p:sp>
      <p:sp>
        <p:nvSpPr>
          <p:cNvPr id="253" name="Google Shape;253;g301f66541bf_0_61"/>
          <p:cNvSpPr txBox="1"/>
          <p:nvPr>
            <p:ph type="title"/>
          </p:nvPr>
        </p:nvSpPr>
        <p:spPr>
          <a:xfrm>
            <a:off x="668190" y="1007816"/>
            <a:ext cx="10883700" cy="60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nl-NL"/>
              <a:t>Bring Your Own Compute</a:t>
            </a:r>
            <a:endParaRPr/>
          </a:p>
        </p:txBody>
      </p:sp>
      <p:sp>
        <p:nvSpPr>
          <p:cNvPr id="254" name="Google Shape;254;g301f66541bf_0_61"/>
          <p:cNvSpPr txBox="1"/>
          <p:nvPr>
            <p:ph idx="2" type="body"/>
          </p:nvPr>
        </p:nvSpPr>
        <p:spPr>
          <a:xfrm>
            <a:off x="668193" y="1717482"/>
            <a:ext cx="108837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nl-NL"/>
              <a:t>ARC deployment in the cloud with Infrastructure Manager</a:t>
            </a:r>
            <a:endParaRPr/>
          </a:p>
        </p:txBody>
      </p:sp>
      <p:pic>
        <p:nvPicPr>
          <p:cNvPr id="255" name="Google Shape;255;g301f66541bf_0_6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52925" y="2871912"/>
            <a:ext cx="3172001" cy="3600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  <p:pic>
        <p:nvPicPr>
          <p:cNvPr id="256" name="Google Shape;256;g301f66541bf_0_6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361050" y="2871925"/>
            <a:ext cx="2320000" cy="3600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1"/>
          <p:cNvSpPr txBox="1"/>
          <p:nvPr>
            <p:ph idx="12" type="sldNum"/>
          </p:nvPr>
        </p:nvSpPr>
        <p:spPr>
          <a:xfrm>
            <a:off x="9290222" y="6423497"/>
            <a:ext cx="2743200" cy="2308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sp>
        <p:nvSpPr>
          <p:cNvPr id="86" name="Google Shape;86;p11"/>
          <p:cNvSpPr txBox="1"/>
          <p:nvPr>
            <p:ph idx="1" type="body"/>
          </p:nvPr>
        </p:nvSpPr>
        <p:spPr>
          <a:xfrm>
            <a:off x="668190" y="2342990"/>
            <a:ext cx="10883727" cy="37126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23850" lvl="0" marL="4572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Char char="●"/>
            </a:pPr>
            <a:r>
              <a:rPr lang="nl-NL"/>
              <a:t>The EuroScienceGateway project</a:t>
            </a:r>
            <a:endParaRPr/>
          </a:p>
          <a:p>
            <a:pPr indent="-32385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nl-NL"/>
              <a:t>Broadening the login options for EuroScienceGateway</a:t>
            </a:r>
            <a:endParaRPr/>
          </a:p>
          <a:p>
            <a:pPr indent="-32385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nl-NL"/>
              <a:t>BYOC: Bring Your Own Compute</a:t>
            </a:r>
            <a:endParaRPr/>
          </a:p>
          <a:p>
            <a:pPr indent="-32385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nl-NL"/>
              <a:t>BYOS: Bring Your Own Storage</a:t>
            </a:r>
            <a:endParaRPr/>
          </a:p>
          <a:p>
            <a:pPr indent="-32385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nl-NL"/>
              <a:t>Smart job scheduling across Europe</a:t>
            </a:r>
            <a:endParaRPr/>
          </a:p>
        </p:txBody>
      </p:sp>
      <p:sp>
        <p:nvSpPr>
          <p:cNvPr id="87" name="Google Shape;87;p11"/>
          <p:cNvSpPr txBox="1"/>
          <p:nvPr>
            <p:ph type="title"/>
          </p:nvPr>
        </p:nvSpPr>
        <p:spPr>
          <a:xfrm>
            <a:off x="668190" y="1007816"/>
            <a:ext cx="10883727" cy="6038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500"/>
              <a:buFont typeface="Roboto Light"/>
              <a:buNone/>
            </a:pPr>
            <a:r>
              <a:rPr lang="nl-NL"/>
              <a:t>Overview</a:t>
            </a:r>
            <a:endParaRPr/>
          </a:p>
        </p:txBody>
      </p:sp>
      <p:sp>
        <p:nvSpPr>
          <p:cNvPr id="88" name="Google Shape;88;p11"/>
          <p:cNvSpPr txBox="1"/>
          <p:nvPr>
            <p:ph idx="2" type="body"/>
          </p:nvPr>
        </p:nvSpPr>
        <p:spPr>
          <a:xfrm>
            <a:off x="668193" y="1717482"/>
            <a:ext cx="108837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30409f67b41_0_21"/>
          <p:cNvSpPr txBox="1"/>
          <p:nvPr>
            <p:ph idx="12" type="sldNum"/>
          </p:nvPr>
        </p:nvSpPr>
        <p:spPr>
          <a:xfrm>
            <a:off x="9290222" y="6423497"/>
            <a:ext cx="27432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sp>
        <p:nvSpPr>
          <p:cNvPr id="262" name="Google Shape;262;g30409f67b41_0_21"/>
          <p:cNvSpPr txBox="1"/>
          <p:nvPr>
            <p:ph idx="1" type="body"/>
          </p:nvPr>
        </p:nvSpPr>
        <p:spPr>
          <a:xfrm>
            <a:off x="668190" y="2342990"/>
            <a:ext cx="10883700" cy="371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23850" lvl="0" marL="4572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Char char="●"/>
            </a:pPr>
            <a:r>
              <a:rPr lang="nl-NL"/>
              <a:t>The EuroScienceGateway project</a:t>
            </a:r>
            <a:endParaRPr/>
          </a:p>
          <a:p>
            <a:pPr indent="-32385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nl-NL"/>
              <a:t>Broadening the login options for EuroScienceGateway</a:t>
            </a:r>
            <a:endParaRPr/>
          </a:p>
          <a:p>
            <a:pPr indent="-32385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nl-NL"/>
              <a:t>BYOC: Bring Your Own Compute</a:t>
            </a:r>
            <a:endParaRPr/>
          </a:p>
          <a:p>
            <a:pPr indent="-32385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b="1" lang="nl-NL">
                <a:latin typeface="Roboto"/>
                <a:ea typeface="Roboto"/>
                <a:cs typeface="Roboto"/>
                <a:sym typeface="Roboto"/>
              </a:rPr>
              <a:t>BYOS: Bring Your Own Storage</a:t>
            </a:r>
            <a:endParaRPr b="1">
              <a:latin typeface="Roboto"/>
              <a:ea typeface="Roboto"/>
              <a:cs typeface="Roboto"/>
              <a:sym typeface="Roboto"/>
            </a:endParaRPr>
          </a:p>
          <a:p>
            <a:pPr indent="-32385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nl-NL"/>
              <a:t>Smart job scheduling across Europe</a:t>
            </a:r>
            <a:endParaRPr/>
          </a:p>
        </p:txBody>
      </p:sp>
      <p:sp>
        <p:nvSpPr>
          <p:cNvPr id="263" name="Google Shape;263;g30409f67b41_0_21"/>
          <p:cNvSpPr txBox="1"/>
          <p:nvPr>
            <p:ph type="title"/>
          </p:nvPr>
        </p:nvSpPr>
        <p:spPr>
          <a:xfrm>
            <a:off x="668190" y="1007816"/>
            <a:ext cx="10883700" cy="60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500"/>
              <a:buFont typeface="Roboto Light"/>
              <a:buNone/>
            </a:pPr>
            <a:r>
              <a:rPr lang="nl-NL"/>
              <a:t>Overview</a:t>
            </a:r>
            <a:endParaRPr/>
          </a:p>
        </p:txBody>
      </p:sp>
      <p:sp>
        <p:nvSpPr>
          <p:cNvPr id="264" name="Google Shape;264;g30409f67b41_0_21"/>
          <p:cNvSpPr txBox="1"/>
          <p:nvPr>
            <p:ph idx="2" type="body"/>
          </p:nvPr>
        </p:nvSpPr>
        <p:spPr>
          <a:xfrm>
            <a:off x="668193" y="1717482"/>
            <a:ext cx="108837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30261bcb001_0_0"/>
          <p:cNvSpPr txBox="1"/>
          <p:nvPr>
            <p:ph idx="12" type="sldNum"/>
          </p:nvPr>
        </p:nvSpPr>
        <p:spPr>
          <a:xfrm>
            <a:off x="9290222" y="6423497"/>
            <a:ext cx="27432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sp>
        <p:nvSpPr>
          <p:cNvPr id="271" name="Google Shape;271;g30261bcb001_0_0"/>
          <p:cNvSpPr txBox="1"/>
          <p:nvPr>
            <p:ph idx="1" type="body"/>
          </p:nvPr>
        </p:nvSpPr>
        <p:spPr>
          <a:xfrm>
            <a:off x="668190" y="2342990"/>
            <a:ext cx="10883700" cy="371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23850" lvl="0" marL="4572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Char char="●"/>
            </a:pPr>
            <a:r>
              <a:rPr lang="nl-NL"/>
              <a:t>Do you have access to object storage? Here is how to connect it to Galaxy</a:t>
            </a:r>
            <a:endParaRPr/>
          </a:p>
          <a:p>
            <a:pPr indent="-32385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Char char="○"/>
            </a:pPr>
            <a:r>
              <a:rPr lang="nl-NL"/>
              <a:t>Tutorial: </a:t>
            </a:r>
            <a:r>
              <a:rPr lang="nl-NL" u="sng">
                <a:solidFill>
                  <a:schemeClr val="hlink"/>
                </a:solidFill>
                <a:hlinkClick r:id="rId3"/>
              </a:rPr>
              <a:t>https://galaxyproject.org/news/2024-09-20-esg-byos-im/</a:t>
            </a:r>
            <a:r>
              <a:rPr lang="nl-NL"/>
              <a:t> 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</a:pPr>
            <a:r>
              <a:t/>
            </a:r>
            <a:endParaRPr/>
          </a:p>
          <a:p>
            <a:pPr indent="-323850" lvl="0" marL="4572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Char char="●"/>
            </a:pPr>
            <a:r>
              <a:rPr lang="nl-NL"/>
              <a:t>Select object storage type and provide</a:t>
            </a:r>
            <a:endParaRPr/>
          </a:p>
          <a:p>
            <a:pPr indent="-32385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nl-NL">
                <a:extLst>
                  <a:ext uri="http://customooxmlschemas.google.com/">
                    <go:slidesCustomData xmlns:go="http://customooxmlschemas.google.com/" textRoundtripDataId="0"/>
                  </a:ext>
                </a:extLst>
              </a:rPr>
              <a:t>Name of the bucket / Container</a:t>
            </a:r>
            <a:endParaRPr>
              <a:extLst>
                <a:ext uri="http://customooxmlschemas.google.com/">
                  <go:slidesCustomData xmlns:go="http://customooxmlschemas.google.com/" textRoundtripDataId="1"/>
                </a:ext>
              </a:extLst>
            </a:endParaRPr>
          </a:p>
          <a:p>
            <a:pPr indent="-32385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nl-NL">
                <a:extLst>
                  <a:ext uri="http://customooxmlschemas.google.com/">
                    <go:slidesCustomData xmlns:go="http://customooxmlschemas.google.com/" textRoundtripDataId="2"/>
                  </a:ext>
                </a:extLst>
              </a:rPr>
              <a:t>Access (ID) key / Storage account</a:t>
            </a:r>
            <a:endParaRPr>
              <a:extLst>
                <a:ext uri="http://customooxmlschemas.google.com/">
                  <go:slidesCustomData xmlns:go="http://customooxmlschemas.google.com/" textRoundtripDataId="3"/>
                </a:ext>
              </a:extLst>
            </a:endParaRPr>
          </a:p>
          <a:p>
            <a:pPr indent="-32385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nl-NL">
                <a:extLst>
                  <a:ext uri="http://customooxmlschemas.google.com/">
                    <go:slidesCustomData xmlns:go="http://customooxmlschemas.google.com/" textRoundtripDataId="4"/>
                  </a:ext>
                </a:extLst>
              </a:rPr>
              <a:t>Secret key</a:t>
            </a:r>
            <a:r>
              <a:rPr lang="nl-NL"/>
              <a:t> / Account key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</a:pPr>
            <a:r>
              <a:t/>
            </a:r>
            <a:endParaRPr/>
          </a:p>
          <a:p>
            <a:pPr indent="-323850" lvl="0" marL="4572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Char char="●"/>
            </a:pPr>
            <a:r>
              <a:rPr lang="nl-NL"/>
              <a:t>“Any S3 Compatible Storage” will also require</a:t>
            </a:r>
            <a:endParaRPr/>
          </a:p>
          <a:p>
            <a:pPr indent="-32385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nl-NL"/>
              <a:t>URL to the API endpoint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</a:pPr>
            <a:r>
              <a:t/>
            </a:r>
            <a:endParaRPr/>
          </a:p>
        </p:txBody>
      </p:sp>
      <p:sp>
        <p:nvSpPr>
          <p:cNvPr id="272" name="Google Shape;272;g30261bcb001_0_0"/>
          <p:cNvSpPr txBox="1"/>
          <p:nvPr>
            <p:ph type="title"/>
          </p:nvPr>
        </p:nvSpPr>
        <p:spPr>
          <a:xfrm>
            <a:off x="668190" y="1007816"/>
            <a:ext cx="10883700" cy="60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nl-NL"/>
              <a:t>Bring Your Own Storage</a:t>
            </a:r>
            <a:endParaRPr/>
          </a:p>
        </p:txBody>
      </p:sp>
      <p:sp>
        <p:nvSpPr>
          <p:cNvPr id="273" name="Google Shape;273;g30261bcb001_0_0"/>
          <p:cNvSpPr txBox="1"/>
          <p:nvPr>
            <p:ph idx="2" type="body"/>
          </p:nvPr>
        </p:nvSpPr>
        <p:spPr>
          <a:xfrm>
            <a:off x="668193" y="1717482"/>
            <a:ext cx="108837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nl-NL"/>
              <a:t>Connect Galaxy with storage resources in the cloud</a:t>
            </a:r>
            <a:endParaRPr/>
          </a:p>
        </p:txBody>
      </p:sp>
      <p:pic>
        <p:nvPicPr>
          <p:cNvPr id="274" name="Google Shape;274;g30261bcb001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00000" y="3468600"/>
            <a:ext cx="5534025" cy="23241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30409f67b41_0_1261"/>
          <p:cNvSpPr txBox="1"/>
          <p:nvPr>
            <p:ph idx="12" type="sldNum"/>
          </p:nvPr>
        </p:nvSpPr>
        <p:spPr>
          <a:xfrm>
            <a:off x="9290222" y="6423497"/>
            <a:ext cx="27432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sp>
        <p:nvSpPr>
          <p:cNvPr id="281" name="Google Shape;281;g30409f67b41_0_1261"/>
          <p:cNvSpPr txBox="1"/>
          <p:nvPr>
            <p:ph idx="1" type="body"/>
          </p:nvPr>
        </p:nvSpPr>
        <p:spPr>
          <a:xfrm>
            <a:off x="668190" y="2342990"/>
            <a:ext cx="10883700" cy="371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23850" lvl="0" marL="4572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Char char="●"/>
            </a:pPr>
            <a:r>
              <a:rPr lang="nl-NL"/>
              <a:t>Do you have access to object storage? Here is how to connect it to Galaxy</a:t>
            </a:r>
            <a:endParaRPr/>
          </a:p>
          <a:p>
            <a:pPr indent="-32385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Char char="○"/>
            </a:pPr>
            <a:r>
              <a:rPr lang="nl-NL"/>
              <a:t>Tutorial: </a:t>
            </a:r>
            <a:r>
              <a:rPr lang="nl-NL" u="sng">
                <a:solidFill>
                  <a:schemeClr val="hlink"/>
                </a:solidFill>
                <a:hlinkClick r:id="rId3"/>
              </a:rPr>
              <a:t>https://galaxyproject.org/news/2024-09-20-esg-byos-im/</a:t>
            </a:r>
            <a:r>
              <a:rPr lang="nl-NL"/>
              <a:t> 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</a:pPr>
            <a:r>
              <a:t/>
            </a:r>
            <a:endParaRPr/>
          </a:p>
          <a:p>
            <a:pPr indent="-323850" lvl="0" marL="4572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Char char="●"/>
            </a:pPr>
            <a:r>
              <a:rPr lang="nl-NL"/>
              <a:t>Select object storage type and provide</a:t>
            </a:r>
            <a:endParaRPr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nl-NL">
                <a:extLst>
                  <a:ext uri="http://customooxmlschemas.google.com/">
                    <go:slidesCustomData xmlns:go="http://customooxmlschemas.google.com/" textRoundtripDataId="5"/>
                  </a:ext>
                </a:extLst>
              </a:rPr>
              <a:t>Name of the bucket / Container</a:t>
            </a:r>
            <a:endParaRPr>
              <a:extLst>
                <a:ext uri="http://customooxmlschemas.google.com/">
                  <go:slidesCustomData xmlns:go="http://customooxmlschemas.google.com/" textRoundtripDataId="6"/>
                </a:ext>
              </a:extLst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nl-NL">
                <a:extLst>
                  <a:ext uri="http://customooxmlschemas.google.com/">
                    <go:slidesCustomData xmlns:go="http://customooxmlschemas.google.com/" textRoundtripDataId="7"/>
                  </a:ext>
                </a:extLst>
              </a:rPr>
              <a:t>Access (ID) key / Storage account</a:t>
            </a:r>
            <a:endParaRPr>
              <a:extLst>
                <a:ext uri="http://customooxmlschemas.google.com/">
                  <go:slidesCustomData xmlns:go="http://customooxmlschemas.google.com/" textRoundtripDataId="8"/>
                </a:ext>
              </a:extLst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nl-NL">
                <a:extLst>
                  <a:ext uri="http://customooxmlschemas.google.com/">
                    <go:slidesCustomData xmlns:go="http://customooxmlschemas.google.com/" textRoundtripDataId="9"/>
                  </a:ext>
                </a:extLst>
              </a:rPr>
              <a:t>Secret key</a:t>
            </a:r>
            <a:r>
              <a:rPr lang="nl-NL"/>
              <a:t> / Account key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</a:pPr>
            <a:r>
              <a:t/>
            </a:r>
            <a:endParaRPr/>
          </a:p>
          <a:p>
            <a:pPr indent="-323850" lvl="0" marL="4572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Char char="●"/>
            </a:pPr>
            <a:r>
              <a:rPr lang="nl-NL"/>
              <a:t>“Any S3 Compatible Storage” will also require</a:t>
            </a:r>
            <a:endParaRPr/>
          </a:p>
          <a:p>
            <a:pPr indent="-32385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nl-NL"/>
              <a:t>URL to the API endpoint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</a:pPr>
            <a:r>
              <a:t/>
            </a:r>
            <a:endParaRPr/>
          </a:p>
        </p:txBody>
      </p:sp>
      <p:sp>
        <p:nvSpPr>
          <p:cNvPr id="282" name="Google Shape;282;g30409f67b41_0_1261"/>
          <p:cNvSpPr txBox="1"/>
          <p:nvPr>
            <p:ph type="title"/>
          </p:nvPr>
        </p:nvSpPr>
        <p:spPr>
          <a:xfrm>
            <a:off x="668190" y="1007816"/>
            <a:ext cx="10883700" cy="60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nl-NL"/>
              <a:t>Bring Your Own Storage</a:t>
            </a:r>
            <a:endParaRPr/>
          </a:p>
        </p:txBody>
      </p:sp>
      <p:sp>
        <p:nvSpPr>
          <p:cNvPr id="283" name="Google Shape;283;g30409f67b41_0_1261"/>
          <p:cNvSpPr txBox="1"/>
          <p:nvPr>
            <p:ph idx="2" type="body"/>
          </p:nvPr>
        </p:nvSpPr>
        <p:spPr>
          <a:xfrm>
            <a:off x="668193" y="1717482"/>
            <a:ext cx="108837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nl-NL"/>
              <a:t>Connect Galaxy with storage resources in the cloud</a:t>
            </a:r>
            <a:endParaRPr/>
          </a:p>
        </p:txBody>
      </p:sp>
      <p:pic>
        <p:nvPicPr>
          <p:cNvPr id="284" name="Google Shape;284;g30409f67b41_0_126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57300" y="3308975"/>
            <a:ext cx="6678001" cy="289922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30409f67b41_0_1271"/>
          <p:cNvSpPr txBox="1"/>
          <p:nvPr>
            <p:ph idx="12" type="sldNum"/>
          </p:nvPr>
        </p:nvSpPr>
        <p:spPr>
          <a:xfrm>
            <a:off x="9290222" y="6423497"/>
            <a:ext cx="27432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sp>
        <p:nvSpPr>
          <p:cNvPr id="291" name="Google Shape;291;g30409f67b41_0_1271"/>
          <p:cNvSpPr txBox="1"/>
          <p:nvPr>
            <p:ph idx="1" type="body"/>
          </p:nvPr>
        </p:nvSpPr>
        <p:spPr>
          <a:xfrm>
            <a:off x="668190" y="2342990"/>
            <a:ext cx="10883700" cy="371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23850" lvl="0" marL="4572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Char char="●"/>
            </a:pPr>
            <a:r>
              <a:rPr lang="nl-NL"/>
              <a:t>Do you have access to object storage? Here is how to connect it to Galaxy and a tutorial is available </a:t>
            </a:r>
            <a:r>
              <a:rPr lang="nl-NL" u="sng">
                <a:solidFill>
                  <a:schemeClr val="hlink"/>
                </a:solidFill>
                <a:hlinkClick r:id="rId3"/>
              </a:rPr>
              <a:t>here</a:t>
            </a:r>
            <a:r>
              <a:rPr lang="nl-NL"/>
              <a:t>.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</a:pPr>
            <a:r>
              <a:t/>
            </a:r>
            <a:endParaRPr/>
          </a:p>
          <a:p>
            <a:pPr indent="-323850" lvl="0" marL="4572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Char char="●"/>
            </a:pPr>
            <a:r>
              <a:rPr lang="nl-NL"/>
              <a:t>The new storage can be used</a:t>
            </a:r>
            <a:endParaRPr/>
          </a:p>
          <a:p>
            <a:pPr indent="-32385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nl-NL"/>
              <a:t>per </a:t>
            </a:r>
            <a:r>
              <a:rPr lang="nl-NL">
                <a:latin typeface="Courier New"/>
                <a:ea typeface="Courier New"/>
                <a:cs typeface="Courier New"/>
                <a:sym typeface="Courier New"/>
              </a:rPr>
              <a:t>History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-32385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nl-NL"/>
              <a:t>per </a:t>
            </a:r>
            <a:r>
              <a:rPr lang="nl-NL">
                <a:latin typeface="Courier New"/>
                <a:ea typeface="Courier New"/>
                <a:cs typeface="Courier New"/>
                <a:sym typeface="Courier New"/>
              </a:rPr>
              <a:t>Tool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-32385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nl-NL"/>
              <a:t>per </a:t>
            </a:r>
            <a:r>
              <a:rPr lang="nl-NL">
                <a:latin typeface="Courier New"/>
                <a:ea typeface="Courier New"/>
                <a:cs typeface="Courier New"/>
                <a:sym typeface="Courier New"/>
              </a:rPr>
              <a:t>Workflow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-32385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Font typeface="Courier New"/>
              <a:buChar char="○"/>
            </a:pPr>
            <a:r>
              <a:rPr lang="nl-NL"/>
              <a:t>or</a:t>
            </a:r>
            <a:r>
              <a:rPr lang="nl-NL">
                <a:latin typeface="Courier New"/>
                <a:ea typeface="Courier New"/>
                <a:cs typeface="Courier New"/>
                <a:sym typeface="Courier New"/>
              </a:rPr>
              <a:t> Default </a:t>
            </a:r>
            <a:r>
              <a:rPr lang="nl-NL"/>
              <a:t>(for everything)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</a:pPr>
            <a:r>
              <a:t/>
            </a:r>
            <a:endParaRPr/>
          </a:p>
        </p:txBody>
      </p:sp>
      <p:sp>
        <p:nvSpPr>
          <p:cNvPr id="292" name="Google Shape;292;g30409f67b41_0_1271"/>
          <p:cNvSpPr txBox="1"/>
          <p:nvPr>
            <p:ph type="title"/>
          </p:nvPr>
        </p:nvSpPr>
        <p:spPr>
          <a:xfrm>
            <a:off x="668190" y="1007816"/>
            <a:ext cx="10883700" cy="60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nl-NL"/>
              <a:t>Bring Your Own Storage</a:t>
            </a:r>
            <a:endParaRPr/>
          </a:p>
        </p:txBody>
      </p:sp>
      <p:sp>
        <p:nvSpPr>
          <p:cNvPr id="293" name="Google Shape;293;g30409f67b41_0_1271"/>
          <p:cNvSpPr txBox="1"/>
          <p:nvPr>
            <p:ph idx="2" type="body"/>
          </p:nvPr>
        </p:nvSpPr>
        <p:spPr>
          <a:xfrm>
            <a:off x="668193" y="1717482"/>
            <a:ext cx="108837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nl-NL"/>
              <a:t>Connect Galaxy with storage resources in the cloud</a:t>
            </a:r>
            <a:endParaRPr/>
          </a:p>
        </p:txBody>
      </p:sp>
      <p:pic>
        <p:nvPicPr>
          <p:cNvPr id="294" name="Google Shape;294;g30409f67b41_0_1271"/>
          <p:cNvPicPr preferRelativeResize="0"/>
          <p:nvPr/>
        </p:nvPicPr>
        <p:blipFill rotWithShape="1">
          <a:blip r:embed="rId4">
            <a:alphaModFix/>
          </a:blip>
          <a:srcRect b="0" l="27177" r="0" t="0"/>
          <a:stretch/>
        </p:blipFill>
        <p:spPr>
          <a:xfrm>
            <a:off x="5040000" y="2880000"/>
            <a:ext cx="6574177" cy="30591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30261bcb001_0_29"/>
          <p:cNvSpPr txBox="1"/>
          <p:nvPr>
            <p:ph idx="12" type="sldNum"/>
          </p:nvPr>
        </p:nvSpPr>
        <p:spPr>
          <a:xfrm>
            <a:off x="9290222" y="6423497"/>
            <a:ext cx="27432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sp>
        <p:nvSpPr>
          <p:cNvPr id="301" name="Google Shape;301;g30261bcb001_0_29"/>
          <p:cNvSpPr txBox="1"/>
          <p:nvPr>
            <p:ph idx="1" type="body"/>
          </p:nvPr>
        </p:nvSpPr>
        <p:spPr>
          <a:xfrm>
            <a:off x="668190" y="2342990"/>
            <a:ext cx="10883700" cy="371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23850" lvl="0" marL="4572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Char char="●"/>
            </a:pPr>
            <a:r>
              <a:rPr lang="nl-NL"/>
              <a:t>Use Infrastructure Manager (</a:t>
            </a:r>
            <a:r>
              <a:rPr lang="nl-NL" u="sng">
                <a:solidFill>
                  <a:schemeClr val="hlink"/>
                </a:solidFill>
                <a:hlinkClick r:id="rId3"/>
              </a:rPr>
              <a:t>https://im.egi.eu/</a:t>
            </a:r>
            <a:r>
              <a:rPr lang="nl-NL"/>
              <a:t>) to deploy MinIO and connect it to Galaxy (see </a:t>
            </a:r>
            <a:r>
              <a:rPr lang="nl-NL" u="sng">
                <a:solidFill>
                  <a:schemeClr val="hlink"/>
                </a:solidFill>
                <a:hlinkClick r:id="rId4"/>
              </a:rPr>
              <a:t>tutorial</a:t>
            </a:r>
            <a:r>
              <a:rPr lang="nl-NL"/>
              <a:t>)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</a:pPr>
            <a:r>
              <a:t/>
            </a:r>
            <a:endParaRPr/>
          </a:p>
        </p:txBody>
      </p:sp>
      <p:sp>
        <p:nvSpPr>
          <p:cNvPr id="302" name="Google Shape;302;g30261bcb001_0_29"/>
          <p:cNvSpPr txBox="1"/>
          <p:nvPr>
            <p:ph type="title"/>
          </p:nvPr>
        </p:nvSpPr>
        <p:spPr>
          <a:xfrm>
            <a:off x="668190" y="1007816"/>
            <a:ext cx="10883700" cy="60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nl-NL"/>
              <a:t>Bring Your Own Storage</a:t>
            </a:r>
            <a:endParaRPr/>
          </a:p>
        </p:txBody>
      </p:sp>
      <p:sp>
        <p:nvSpPr>
          <p:cNvPr id="303" name="Google Shape;303;g30261bcb001_0_29"/>
          <p:cNvSpPr txBox="1"/>
          <p:nvPr>
            <p:ph idx="2" type="body"/>
          </p:nvPr>
        </p:nvSpPr>
        <p:spPr>
          <a:xfrm>
            <a:off x="668193" y="1717482"/>
            <a:ext cx="108837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nl-NL"/>
              <a:t>Connect Galaxy with storage resources in the EGI Federated Cloud</a:t>
            </a:r>
            <a:endParaRPr/>
          </a:p>
        </p:txBody>
      </p:sp>
      <p:pic>
        <p:nvPicPr>
          <p:cNvPr id="304" name="Google Shape;304;g30261bcb001_0_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361050" y="2880000"/>
            <a:ext cx="2320000" cy="3600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  <p:pic>
        <p:nvPicPr>
          <p:cNvPr id="305" name="Google Shape;305;g30261bcb001_0_2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671100" y="2880000"/>
            <a:ext cx="3600000" cy="3600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30261bcb001_0_52"/>
          <p:cNvSpPr txBox="1"/>
          <p:nvPr>
            <p:ph idx="12" type="sldNum"/>
          </p:nvPr>
        </p:nvSpPr>
        <p:spPr>
          <a:xfrm>
            <a:off x="9290222" y="6423497"/>
            <a:ext cx="27432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sp>
        <p:nvSpPr>
          <p:cNvPr id="312" name="Google Shape;312;g30261bcb001_0_52"/>
          <p:cNvSpPr txBox="1"/>
          <p:nvPr>
            <p:ph idx="1" type="body"/>
          </p:nvPr>
        </p:nvSpPr>
        <p:spPr>
          <a:xfrm>
            <a:off x="668190" y="2190590"/>
            <a:ext cx="10883700" cy="371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</a:pPr>
            <a:r>
              <a:rPr lang="nl-NL"/>
              <a:t>1. GTN training data is now hosted in EGI DataHub and available on </a:t>
            </a:r>
            <a:r>
              <a:rPr i="1" lang="nl-NL"/>
              <a:t>usegalaxy.eu </a:t>
            </a:r>
            <a:r>
              <a:rPr lang="nl-NL"/>
              <a:t>for anyone to import.</a:t>
            </a:r>
            <a:endParaRPr/>
          </a:p>
        </p:txBody>
      </p:sp>
      <p:sp>
        <p:nvSpPr>
          <p:cNvPr id="313" name="Google Shape;313;g30261bcb001_0_52"/>
          <p:cNvSpPr txBox="1"/>
          <p:nvPr>
            <p:ph type="title"/>
          </p:nvPr>
        </p:nvSpPr>
        <p:spPr>
          <a:xfrm>
            <a:off x="668190" y="1007816"/>
            <a:ext cx="10883700" cy="60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nl-NL"/>
              <a:t>Bring Your Own Storage</a:t>
            </a:r>
            <a:endParaRPr/>
          </a:p>
        </p:txBody>
      </p:sp>
      <p:sp>
        <p:nvSpPr>
          <p:cNvPr id="314" name="Google Shape;314;g30261bcb001_0_52"/>
          <p:cNvSpPr txBox="1"/>
          <p:nvPr>
            <p:ph idx="2" type="body"/>
          </p:nvPr>
        </p:nvSpPr>
        <p:spPr>
          <a:xfrm>
            <a:off x="668193" y="1717482"/>
            <a:ext cx="108837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nl-NL"/>
              <a:t>Connect Galaxy with storage resources in EGI DataHub</a:t>
            </a:r>
            <a:endParaRPr/>
          </a:p>
        </p:txBody>
      </p:sp>
      <p:pic>
        <p:nvPicPr>
          <p:cNvPr id="315" name="Google Shape;315;g30261bcb001_0_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42925" y="2791050"/>
            <a:ext cx="3569375" cy="341565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  <p:pic>
        <p:nvPicPr>
          <p:cNvPr id="316" name="Google Shape;316;g30261bcb001_0_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4025" y="2791051"/>
            <a:ext cx="5635851" cy="341565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3056ed47867_1_0"/>
          <p:cNvSpPr txBox="1"/>
          <p:nvPr>
            <p:ph idx="12" type="sldNum"/>
          </p:nvPr>
        </p:nvSpPr>
        <p:spPr>
          <a:xfrm>
            <a:off x="9290222" y="6423497"/>
            <a:ext cx="27432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sp>
        <p:nvSpPr>
          <p:cNvPr id="323" name="Google Shape;323;g3056ed47867_1_0"/>
          <p:cNvSpPr txBox="1"/>
          <p:nvPr>
            <p:ph type="title"/>
          </p:nvPr>
        </p:nvSpPr>
        <p:spPr>
          <a:xfrm>
            <a:off x="668190" y="1007816"/>
            <a:ext cx="10883700" cy="60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nl-NL"/>
              <a:t>Bring Your Own Storage</a:t>
            </a:r>
            <a:endParaRPr/>
          </a:p>
        </p:txBody>
      </p:sp>
      <p:sp>
        <p:nvSpPr>
          <p:cNvPr id="324" name="Google Shape;324;g3056ed47867_1_0"/>
          <p:cNvSpPr txBox="1"/>
          <p:nvPr>
            <p:ph idx="2" type="body"/>
          </p:nvPr>
        </p:nvSpPr>
        <p:spPr>
          <a:xfrm>
            <a:off x="668193" y="1717482"/>
            <a:ext cx="108837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nl-NL"/>
              <a:t>Connect Galaxy with storage resources in EGI DataHub </a:t>
            </a:r>
            <a:r>
              <a:rPr i="1" lang="nl-NL"/>
              <a:t>or any Onedata environment</a:t>
            </a:r>
            <a:endParaRPr i="1"/>
          </a:p>
        </p:txBody>
      </p:sp>
      <p:sp>
        <p:nvSpPr>
          <p:cNvPr id="325" name="Google Shape;325;g3056ed47867_1_0"/>
          <p:cNvSpPr txBox="1"/>
          <p:nvPr>
            <p:ph idx="1" type="body"/>
          </p:nvPr>
        </p:nvSpPr>
        <p:spPr>
          <a:xfrm>
            <a:off x="668190" y="2190590"/>
            <a:ext cx="10883700" cy="371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</a:pPr>
            <a:r>
              <a:rPr lang="nl-NL"/>
              <a:t>2. Configure personal Onedata files source credentials to import or export your datasets. </a:t>
            </a:r>
            <a:endParaRPr/>
          </a:p>
        </p:txBody>
      </p:sp>
      <p:pic>
        <p:nvPicPr>
          <p:cNvPr id="326" name="Google Shape;326;g3056ed47867_1_0"/>
          <p:cNvPicPr preferRelativeResize="0"/>
          <p:nvPr/>
        </p:nvPicPr>
        <p:blipFill rotWithShape="1">
          <a:blip r:embed="rId3">
            <a:alphaModFix/>
          </a:blip>
          <a:srcRect b="615" l="6534" r="6227" t="0"/>
          <a:stretch/>
        </p:blipFill>
        <p:spPr>
          <a:xfrm>
            <a:off x="5489500" y="2949150"/>
            <a:ext cx="4369866" cy="318285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  <p:pic>
        <p:nvPicPr>
          <p:cNvPr id="327" name="Google Shape;327;g3056ed47867_1_0"/>
          <p:cNvPicPr preferRelativeResize="0"/>
          <p:nvPr/>
        </p:nvPicPr>
        <p:blipFill rotWithShape="1">
          <a:blip r:embed="rId4">
            <a:alphaModFix/>
          </a:blip>
          <a:srcRect b="0" l="0" r="33024" t="0"/>
          <a:stretch/>
        </p:blipFill>
        <p:spPr>
          <a:xfrm>
            <a:off x="1183275" y="2949150"/>
            <a:ext cx="4306224" cy="318285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3056ed47867_1_14"/>
          <p:cNvSpPr txBox="1"/>
          <p:nvPr>
            <p:ph idx="12" type="sldNum"/>
          </p:nvPr>
        </p:nvSpPr>
        <p:spPr>
          <a:xfrm>
            <a:off x="9290222" y="6423497"/>
            <a:ext cx="27432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sp>
        <p:nvSpPr>
          <p:cNvPr id="334" name="Google Shape;334;g3056ed47867_1_14"/>
          <p:cNvSpPr txBox="1"/>
          <p:nvPr>
            <p:ph type="title"/>
          </p:nvPr>
        </p:nvSpPr>
        <p:spPr>
          <a:xfrm>
            <a:off x="668190" y="1007816"/>
            <a:ext cx="10883700" cy="60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nl-NL"/>
              <a:t>Bring Your Own Storage</a:t>
            </a:r>
            <a:endParaRPr/>
          </a:p>
        </p:txBody>
      </p:sp>
      <p:sp>
        <p:nvSpPr>
          <p:cNvPr id="335" name="Google Shape;335;g3056ed47867_1_14"/>
          <p:cNvSpPr txBox="1"/>
          <p:nvPr>
            <p:ph idx="2" type="body"/>
          </p:nvPr>
        </p:nvSpPr>
        <p:spPr>
          <a:xfrm>
            <a:off x="668193" y="1717482"/>
            <a:ext cx="108837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nl-NL"/>
              <a:t>Connect Galaxy with storage resources in EGI DataHub </a:t>
            </a:r>
            <a:r>
              <a:rPr i="1" lang="nl-NL"/>
              <a:t>or any Onedata environment</a:t>
            </a:r>
            <a:endParaRPr i="1"/>
          </a:p>
        </p:txBody>
      </p:sp>
      <p:sp>
        <p:nvSpPr>
          <p:cNvPr id="336" name="Google Shape;336;g3056ed47867_1_14"/>
          <p:cNvSpPr txBox="1"/>
          <p:nvPr>
            <p:ph idx="1" type="body"/>
          </p:nvPr>
        </p:nvSpPr>
        <p:spPr>
          <a:xfrm>
            <a:off x="668190" y="2190590"/>
            <a:ext cx="10883700" cy="371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</a:pPr>
            <a:r>
              <a:rPr lang="nl-NL"/>
              <a:t>3. Configure a personal Onedata storage location for Galaxy user data (Object Store) — available in an upcoming release. </a:t>
            </a:r>
            <a:endParaRPr/>
          </a:p>
        </p:txBody>
      </p:sp>
      <p:pic>
        <p:nvPicPr>
          <p:cNvPr id="337" name="Google Shape;337;g3056ed47867_1_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43025" y="2737550"/>
            <a:ext cx="5734050" cy="38195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30409f67b41_0_28"/>
          <p:cNvSpPr txBox="1"/>
          <p:nvPr>
            <p:ph idx="12" type="sldNum"/>
          </p:nvPr>
        </p:nvSpPr>
        <p:spPr>
          <a:xfrm>
            <a:off x="9290222" y="6423497"/>
            <a:ext cx="27432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sp>
        <p:nvSpPr>
          <p:cNvPr id="343" name="Google Shape;343;g30409f67b41_0_28"/>
          <p:cNvSpPr txBox="1"/>
          <p:nvPr>
            <p:ph idx="1" type="body"/>
          </p:nvPr>
        </p:nvSpPr>
        <p:spPr>
          <a:xfrm>
            <a:off x="668190" y="2342990"/>
            <a:ext cx="10883700" cy="371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23850" lvl="0" marL="4572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Char char="●"/>
            </a:pPr>
            <a:r>
              <a:rPr lang="nl-NL"/>
              <a:t>The EuroScienceGateway project</a:t>
            </a:r>
            <a:endParaRPr/>
          </a:p>
          <a:p>
            <a:pPr indent="-32385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nl-NL"/>
              <a:t>Broadening the login options for EuroScienceGateway</a:t>
            </a:r>
            <a:endParaRPr/>
          </a:p>
          <a:p>
            <a:pPr indent="-32385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nl-NL"/>
              <a:t>BYOC: Bring Your Own Compute</a:t>
            </a:r>
            <a:endParaRPr/>
          </a:p>
          <a:p>
            <a:pPr indent="-32385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nl-NL"/>
              <a:t>BYOS: Bring Your Own Storage</a:t>
            </a:r>
            <a:endParaRPr/>
          </a:p>
          <a:p>
            <a:pPr indent="-32385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b="1" lang="nl-NL">
                <a:latin typeface="Roboto"/>
                <a:ea typeface="Roboto"/>
                <a:cs typeface="Roboto"/>
                <a:sym typeface="Roboto"/>
              </a:rPr>
              <a:t>Smart job scheduling across Europe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4" name="Google Shape;344;g30409f67b41_0_28"/>
          <p:cNvSpPr txBox="1"/>
          <p:nvPr>
            <p:ph type="title"/>
          </p:nvPr>
        </p:nvSpPr>
        <p:spPr>
          <a:xfrm>
            <a:off x="668190" y="1007816"/>
            <a:ext cx="10883700" cy="60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500"/>
              <a:buFont typeface="Roboto Light"/>
              <a:buNone/>
            </a:pPr>
            <a:r>
              <a:rPr lang="nl-NL"/>
              <a:t>Overview</a:t>
            </a:r>
            <a:endParaRPr/>
          </a:p>
        </p:txBody>
      </p:sp>
      <p:sp>
        <p:nvSpPr>
          <p:cNvPr id="345" name="Google Shape;345;g30409f67b41_0_28"/>
          <p:cNvSpPr txBox="1"/>
          <p:nvPr>
            <p:ph idx="2" type="body"/>
          </p:nvPr>
        </p:nvSpPr>
        <p:spPr>
          <a:xfrm>
            <a:off x="668193" y="1717482"/>
            <a:ext cx="108837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2ff85744123_0_19"/>
          <p:cNvSpPr txBox="1"/>
          <p:nvPr>
            <p:ph idx="12" type="sldNum"/>
          </p:nvPr>
        </p:nvSpPr>
        <p:spPr>
          <a:xfrm>
            <a:off x="9290222" y="6423497"/>
            <a:ext cx="27432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sp>
        <p:nvSpPr>
          <p:cNvPr id="352" name="Google Shape;352;g2ff85744123_0_19"/>
          <p:cNvSpPr txBox="1"/>
          <p:nvPr>
            <p:ph idx="1" type="body"/>
          </p:nvPr>
        </p:nvSpPr>
        <p:spPr>
          <a:xfrm>
            <a:off x="668190" y="2342990"/>
            <a:ext cx="10883700" cy="371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23850" lvl="0" marL="4572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Char char="●"/>
            </a:pPr>
            <a:r>
              <a:rPr lang="nl-NL"/>
              <a:t>How do we efficiently schedule jobs?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</a:pPr>
            <a:r>
              <a:t/>
            </a:r>
            <a:endParaRPr/>
          </a:p>
          <a:p>
            <a:pPr indent="-323850" lvl="0" marL="4572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Char char="●"/>
            </a:pPr>
            <a:r>
              <a:rPr lang="nl-NL"/>
              <a:t>Gather usage statistics from pulsar endpoints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</a:pPr>
            <a:r>
              <a:t/>
            </a:r>
            <a:endParaRPr/>
          </a:p>
          <a:p>
            <a:pPr indent="-323850" lvl="0" marL="4572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Char char="●"/>
            </a:pPr>
            <a:r>
              <a:rPr lang="nl-NL"/>
              <a:t>TPV, metascheduling algorithm, and TPV metascheduler API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</a:pPr>
            <a:r>
              <a:t/>
            </a:r>
            <a:endParaRPr/>
          </a:p>
          <a:p>
            <a:pPr indent="-323850" lvl="0" marL="4572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Char char="●"/>
            </a:pPr>
            <a:r>
              <a:rPr lang="nl-NL"/>
              <a:t>Visualization of jobs across Europe</a:t>
            </a:r>
            <a:endParaRPr/>
          </a:p>
        </p:txBody>
      </p:sp>
      <p:sp>
        <p:nvSpPr>
          <p:cNvPr id="353" name="Google Shape;353;g2ff85744123_0_19"/>
          <p:cNvSpPr txBox="1"/>
          <p:nvPr>
            <p:ph type="title"/>
          </p:nvPr>
        </p:nvSpPr>
        <p:spPr>
          <a:xfrm>
            <a:off x="668190" y="1007816"/>
            <a:ext cx="10883700" cy="60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nl-NL"/>
              <a:t>Smart scheduling</a:t>
            </a:r>
            <a:endParaRPr/>
          </a:p>
        </p:txBody>
      </p:sp>
      <p:sp>
        <p:nvSpPr>
          <p:cNvPr id="354" name="Google Shape;354;g2ff85744123_0_19"/>
          <p:cNvSpPr txBox="1"/>
          <p:nvPr>
            <p:ph idx="2" type="body"/>
          </p:nvPr>
        </p:nvSpPr>
        <p:spPr>
          <a:xfrm>
            <a:off x="668193" y="1717482"/>
            <a:ext cx="108837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pic>
        <p:nvPicPr>
          <p:cNvPr id="355" name="Google Shape;355;g2ff85744123_0_19" title="ESG WP4 jobs.drawio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80475" y="1725025"/>
            <a:ext cx="5437177" cy="449997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0261bcb001_0_71"/>
          <p:cNvSpPr txBox="1"/>
          <p:nvPr>
            <p:ph idx="12" type="sldNum"/>
          </p:nvPr>
        </p:nvSpPr>
        <p:spPr>
          <a:xfrm>
            <a:off x="9290222" y="6423497"/>
            <a:ext cx="27432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sp>
        <p:nvSpPr>
          <p:cNvPr id="94" name="Google Shape;94;g30261bcb001_0_71"/>
          <p:cNvSpPr txBox="1"/>
          <p:nvPr>
            <p:ph type="title"/>
          </p:nvPr>
        </p:nvSpPr>
        <p:spPr>
          <a:xfrm>
            <a:off x="668190" y="1007816"/>
            <a:ext cx="10883700" cy="60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-NL"/>
              <a:t>The EuroScienceGateway project</a:t>
            </a:r>
            <a:endParaRPr/>
          </a:p>
        </p:txBody>
      </p:sp>
      <p:pic>
        <p:nvPicPr>
          <p:cNvPr id="95" name="Google Shape;95;g30261bcb001_0_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1847579"/>
            <a:ext cx="6115271" cy="402713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g30261bcb001_0_71"/>
          <p:cNvSpPr txBox="1"/>
          <p:nvPr/>
        </p:nvSpPr>
        <p:spPr>
          <a:xfrm>
            <a:off x="6420070" y="2004750"/>
            <a:ext cx="5432400" cy="371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nl-NL" sz="1600" u="none" cap="none" strike="noStrike"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rPr>
              <a:t>National Cloud and HPC infrastructures have been established, with differences in</a:t>
            </a:r>
            <a:endParaRPr b="0" i="0" sz="1600" u="none" cap="none" strike="noStrike">
              <a:solidFill>
                <a:srgbClr val="434343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330200" lvl="0" marL="4572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Light"/>
              <a:buChar char="●"/>
            </a:pPr>
            <a:r>
              <a:rPr b="0" i="0" lang="nl-NL" sz="1600" u="none" cap="none" strike="noStrike"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rPr>
              <a:t>Hardware</a:t>
            </a:r>
            <a:endParaRPr b="0" i="0" sz="1600" u="none" cap="none" strike="noStrike">
              <a:solidFill>
                <a:srgbClr val="434343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3302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Arial"/>
              <a:buChar char="●"/>
            </a:pPr>
            <a:r>
              <a:rPr b="0" i="0" lang="nl-NL" sz="1600" u="none" cap="none" strike="noStrike"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rPr>
              <a:t>Configuration</a:t>
            </a:r>
            <a:endParaRPr b="0" i="0" sz="1600" u="none" cap="none" strike="noStrike">
              <a:solidFill>
                <a:srgbClr val="434343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3302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Arial"/>
              <a:buChar char="●"/>
            </a:pPr>
            <a:r>
              <a:rPr b="0" i="0" lang="nl-NL" sz="1600" u="none" cap="none" strike="noStrike"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rPr>
              <a:t>Software stack</a:t>
            </a:r>
            <a:endParaRPr b="0" i="0" sz="1600" u="none" cap="none" strike="noStrike">
              <a:solidFill>
                <a:srgbClr val="434343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3302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Arial"/>
              <a:buChar char="●"/>
            </a:pPr>
            <a:r>
              <a:rPr b="0" i="0" lang="nl-NL" sz="1600" u="none" cap="none" strike="noStrike"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rPr>
              <a:t>Authentication and Authorization</a:t>
            </a:r>
            <a:endParaRPr b="0" i="0" sz="1600" u="none" cap="none" strike="noStrike">
              <a:solidFill>
                <a:srgbClr val="434343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3302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Arial"/>
              <a:buChar char="●"/>
            </a:pPr>
            <a:r>
              <a:rPr b="0" i="0" lang="nl-NL" sz="1600" u="none" cap="none" strike="noStrike"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rPr>
              <a:t>Access typically targeted at local researchers</a:t>
            </a:r>
            <a:endParaRPr b="0" i="0" sz="1600" u="none" cap="none" strike="noStrike">
              <a:solidFill>
                <a:srgbClr val="434343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marR="0" rtl="0" algn="ctr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nl-NL" sz="1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goal: provide efficient and structured access to data, tools and workflows supported by suitable IT infrastructures.</a:t>
            </a:r>
            <a:endParaRPr b="1" i="0" sz="1600" u="none" cap="none" strike="noStrike">
              <a:solidFill>
                <a:srgbClr val="7F7F7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7" name="Google Shape;97;g30261bcb001_0_71"/>
          <p:cNvSpPr txBox="1"/>
          <p:nvPr>
            <p:ph idx="2" type="body"/>
          </p:nvPr>
        </p:nvSpPr>
        <p:spPr>
          <a:xfrm>
            <a:off x="668193" y="1717482"/>
            <a:ext cx="108837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nl-NL"/>
              <a:t>Motivation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30409f67b41_0_842"/>
          <p:cNvSpPr txBox="1"/>
          <p:nvPr>
            <p:ph idx="12" type="sldNum"/>
          </p:nvPr>
        </p:nvSpPr>
        <p:spPr>
          <a:xfrm>
            <a:off x="9290222" y="6423497"/>
            <a:ext cx="27432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sp>
        <p:nvSpPr>
          <p:cNvPr id="362" name="Google Shape;362;g30409f67b41_0_842"/>
          <p:cNvSpPr txBox="1"/>
          <p:nvPr>
            <p:ph type="title"/>
          </p:nvPr>
        </p:nvSpPr>
        <p:spPr>
          <a:xfrm>
            <a:off x="668190" y="1007816"/>
            <a:ext cx="10883700" cy="60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nl-NL"/>
              <a:t>Smart scheduling</a:t>
            </a:r>
            <a:endParaRPr/>
          </a:p>
        </p:txBody>
      </p:sp>
      <p:sp>
        <p:nvSpPr>
          <p:cNvPr id="363" name="Google Shape;363;g30409f67b41_0_842"/>
          <p:cNvSpPr txBox="1"/>
          <p:nvPr>
            <p:ph idx="2" type="body"/>
          </p:nvPr>
        </p:nvSpPr>
        <p:spPr>
          <a:xfrm>
            <a:off x="668193" y="1717482"/>
            <a:ext cx="108837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nl-NL"/>
              <a:t>Brainstorming over Zoom :)</a:t>
            </a:r>
            <a:endParaRPr/>
          </a:p>
        </p:txBody>
      </p:sp>
      <p:pic>
        <p:nvPicPr>
          <p:cNvPr id="364" name="Google Shape;364;g30409f67b41_0_842"/>
          <p:cNvPicPr preferRelativeResize="0"/>
          <p:nvPr/>
        </p:nvPicPr>
        <p:blipFill rotWithShape="1">
          <a:blip r:embed="rId3">
            <a:alphaModFix/>
          </a:blip>
          <a:srcRect b="0" l="0" r="0" t="10426"/>
          <a:stretch/>
        </p:blipFill>
        <p:spPr>
          <a:xfrm>
            <a:off x="2947200" y="2082275"/>
            <a:ext cx="6480000" cy="43962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30409f67b41_0_852"/>
          <p:cNvSpPr txBox="1"/>
          <p:nvPr>
            <p:ph idx="12" type="sldNum"/>
          </p:nvPr>
        </p:nvSpPr>
        <p:spPr>
          <a:xfrm>
            <a:off x="9290222" y="6423497"/>
            <a:ext cx="27432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sp>
        <p:nvSpPr>
          <p:cNvPr id="371" name="Google Shape;371;g30409f67b41_0_852"/>
          <p:cNvSpPr txBox="1"/>
          <p:nvPr>
            <p:ph type="title"/>
          </p:nvPr>
        </p:nvSpPr>
        <p:spPr>
          <a:xfrm>
            <a:off x="668190" y="1007816"/>
            <a:ext cx="10883700" cy="60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nl-NL"/>
              <a:t>Smart scheduling</a:t>
            </a:r>
            <a:endParaRPr/>
          </a:p>
        </p:txBody>
      </p:sp>
      <p:sp>
        <p:nvSpPr>
          <p:cNvPr id="372" name="Google Shape;372;g30409f67b41_0_852"/>
          <p:cNvSpPr txBox="1"/>
          <p:nvPr>
            <p:ph idx="2" type="body"/>
          </p:nvPr>
        </p:nvSpPr>
        <p:spPr>
          <a:xfrm>
            <a:off x="668193" y="1717482"/>
            <a:ext cx="108837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nl-NL"/>
              <a:t>Overview</a:t>
            </a:r>
            <a:endParaRPr/>
          </a:p>
        </p:txBody>
      </p:sp>
      <p:grpSp>
        <p:nvGrpSpPr>
          <p:cNvPr id="373" name="Google Shape;373;g30409f67b41_0_852"/>
          <p:cNvGrpSpPr/>
          <p:nvPr/>
        </p:nvGrpSpPr>
        <p:grpSpPr>
          <a:xfrm>
            <a:off x="1049292" y="576500"/>
            <a:ext cx="10152696" cy="5706642"/>
            <a:chOff x="1811292" y="195500"/>
            <a:chExt cx="10152696" cy="5706642"/>
          </a:xfrm>
        </p:grpSpPr>
        <p:sp>
          <p:nvSpPr>
            <p:cNvPr id="374" name="Google Shape;374;g30409f67b41_0_852"/>
            <p:cNvSpPr/>
            <p:nvPr/>
          </p:nvSpPr>
          <p:spPr>
            <a:xfrm>
              <a:off x="5467725" y="4829287"/>
              <a:ext cx="821400" cy="390000"/>
            </a:xfrm>
            <a:prstGeom prst="roundRect">
              <a:avLst>
                <a:gd fmla="val 16667" name="adj"/>
              </a:avLst>
            </a:prstGeom>
            <a:solidFill>
              <a:srgbClr val="E7E6E6"/>
            </a:solidFill>
            <a:ln cap="flat" cmpd="sng" w="9525">
              <a:solidFill>
                <a:srgbClr val="44546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nl-NL" sz="1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TPV</a:t>
              </a:r>
              <a:endPara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g30409f67b41_0_852"/>
            <p:cNvSpPr/>
            <p:nvPr/>
          </p:nvSpPr>
          <p:spPr>
            <a:xfrm>
              <a:off x="1850754" y="4992804"/>
              <a:ext cx="1714500" cy="542400"/>
            </a:xfrm>
            <a:prstGeom prst="roundRect">
              <a:avLst>
                <a:gd fmla="val 16667" name="adj"/>
              </a:avLst>
            </a:prstGeom>
            <a:solidFill>
              <a:srgbClr val="E7E6E6"/>
            </a:solidFill>
            <a:ln cap="flat" cmpd="sng" w="9525">
              <a:solidFill>
                <a:srgbClr val="44546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nl-NL" sz="1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Meta-scheduler</a:t>
              </a:r>
              <a:endPara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g30409f67b41_0_852"/>
            <p:cNvSpPr/>
            <p:nvPr/>
          </p:nvSpPr>
          <p:spPr>
            <a:xfrm>
              <a:off x="6499433" y="598067"/>
              <a:ext cx="1680000" cy="624000"/>
            </a:xfrm>
            <a:prstGeom prst="roundRect">
              <a:avLst>
                <a:gd fmla="val 16667" name="adj"/>
              </a:avLst>
            </a:prstGeom>
            <a:solidFill>
              <a:srgbClr val="E7E6E6"/>
            </a:solidFill>
            <a:ln cap="flat" cmpd="sng" w="9525">
              <a:solidFill>
                <a:srgbClr val="44546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nl-NL" sz="1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Job Visualization</a:t>
              </a:r>
              <a:endPara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77" name="Google Shape;377;g30409f67b41_0_85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062800" y="1915367"/>
              <a:ext cx="2066400" cy="48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8" name="Google Shape;378;g30409f67b41_0_852"/>
            <p:cNvPicPr preferRelativeResize="0"/>
            <p:nvPr/>
          </p:nvPicPr>
          <p:blipFill rotWithShape="1">
            <a:blip r:embed="rId4">
              <a:alphaModFix/>
            </a:blip>
            <a:srcRect b="26861" l="0" r="0" t="21030"/>
            <a:stretch/>
          </p:blipFill>
          <p:spPr>
            <a:xfrm>
              <a:off x="1811292" y="4722833"/>
              <a:ext cx="1793400" cy="336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9" name="Google Shape;379;g30409f67b41_0_852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8706402" y="195500"/>
              <a:ext cx="3257586" cy="1796533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380" name="Google Shape;380;g30409f67b41_0_852"/>
            <p:cNvCxnSpPr>
              <a:stCxn id="378" idx="3"/>
              <a:endCxn id="377" idx="2"/>
            </p:cNvCxnSpPr>
            <p:nvPr/>
          </p:nvCxnSpPr>
          <p:spPr>
            <a:xfrm flipH="1" rot="10800000">
              <a:off x="3604692" y="2395433"/>
              <a:ext cx="2491200" cy="2495400"/>
            </a:xfrm>
            <a:prstGeom prst="straightConnector1">
              <a:avLst/>
            </a:prstGeom>
            <a:noFill/>
            <a:ln cap="flat" cmpd="sng" w="9525">
              <a:solidFill>
                <a:srgbClr val="44546A"/>
              </a:solidFill>
              <a:prstDash val="solid"/>
              <a:round/>
              <a:headEnd len="med" w="med" type="triangle"/>
              <a:tailEnd len="sm" w="sm" type="none"/>
            </a:ln>
          </p:spPr>
        </p:cxnSp>
        <p:cxnSp>
          <p:nvCxnSpPr>
            <p:cNvPr id="381" name="Google Shape;381;g30409f67b41_0_852"/>
            <p:cNvCxnSpPr>
              <a:stCxn id="376" idx="2"/>
              <a:endCxn id="377" idx="0"/>
            </p:cNvCxnSpPr>
            <p:nvPr/>
          </p:nvCxnSpPr>
          <p:spPr>
            <a:xfrm flipH="1">
              <a:off x="6095933" y="1222067"/>
              <a:ext cx="1243500" cy="693300"/>
            </a:xfrm>
            <a:prstGeom prst="straightConnector1">
              <a:avLst/>
            </a:prstGeom>
            <a:noFill/>
            <a:ln cap="flat" cmpd="sng" w="9525">
              <a:solidFill>
                <a:srgbClr val="44546A"/>
              </a:solidFill>
              <a:prstDash val="solid"/>
              <a:round/>
              <a:headEnd len="med" w="med" type="triangle"/>
              <a:tailEnd len="sm" w="sm" type="none"/>
            </a:ln>
          </p:spPr>
        </p:cxnSp>
        <p:cxnSp>
          <p:nvCxnSpPr>
            <p:cNvPr id="382" name="Google Shape;382;g30409f67b41_0_852"/>
            <p:cNvCxnSpPr>
              <a:stCxn id="376" idx="3"/>
              <a:endCxn id="379" idx="1"/>
            </p:cNvCxnSpPr>
            <p:nvPr/>
          </p:nvCxnSpPr>
          <p:spPr>
            <a:xfrm>
              <a:off x="8179433" y="910067"/>
              <a:ext cx="527100" cy="183600"/>
            </a:xfrm>
            <a:prstGeom prst="straightConnector1">
              <a:avLst/>
            </a:prstGeom>
            <a:noFill/>
            <a:ln cap="flat" cmpd="sng" w="9525">
              <a:solidFill>
                <a:srgbClr val="44546A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pic>
          <p:nvPicPr>
            <p:cNvPr id="383" name="Google Shape;383;g30409f67b41_0_852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0463689" y="5247211"/>
              <a:ext cx="381127" cy="28799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49803"/>
                </a:srgbClr>
              </a:outerShdw>
            </a:effectLst>
          </p:spPr>
        </p:pic>
        <p:pic>
          <p:nvPicPr>
            <p:cNvPr id="384" name="Google Shape;384;g30409f67b41_0_852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9996256" y="4880295"/>
              <a:ext cx="386902" cy="28799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49803"/>
                </a:srgbClr>
              </a:outerShdw>
            </a:effectLst>
          </p:spPr>
        </p:pic>
        <p:pic>
          <p:nvPicPr>
            <p:cNvPr id="385" name="Google Shape;385;g30409f67b41_0_852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10460810" y="4880295"/>
              <a:ext cx="386902" cy="28799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49803"/>
                </a:srgbClr>
              </a:outerShdw>
            </a:effectLst>
          </p:spPr>
        </p:pic>
        <p:pic>
          <p:nvPicPr>
            <p:cNvPr id="386" name="Google Shape;386;g30409f67b41_0_852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10042939" y="5614145"/>
              <a:ext cx="293511" cy="28799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49803"/>
                </a:srgbClr>
              </a:outerShdw>
            </a:effectLst>
          </p:spPr>
        </p:pic>
        <p:pic>
          <p:nvPicPr>
            <p:cNvPr id="387" name="Google Shape;387;g30409f67b41_0_852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9997652" y="5247220"/>
              <a:ext cx="384088" cy="28799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49803"/>
                </a:srgbClr>
              </a:outerShdw>
            </a:effectLst>
          </p:spPr>
        </p:pic>
        <p:pic>
          <p:nvPicPr>
            <p:cNvPr id="388" name="Google Shape;388;g30409f67b41_0_852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9983406" y="4297337"/>
              <a:ext cx="412577" cy="28799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49803"/>
                </a:srgbClr>
              </a:outerShdw>
            </a:effectLst>
          </p:spPr>
        </p:pic>
        <p:pic>
          <p:nvPicPr>
            <p:cNvPr id="389" name="Google Shape;389;g30409f67b41_0_852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10507106" y="3917587"/>
              <a:ext cx="433179" cy="28799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49803"/>
                </a:srgbClr>
              </a:outerShdw>
            </a:effectLst>
          </p:spPr>
        </p:pic>
        <p:pic>
          <p:nvPicPr>
            <p:cNvPr id="390" name="Google Shape;390;g30409f67b41_0_852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10507106" y="4297342"/>
              <a:ext cx="433179" cy="28799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49803"/>
                </a:srgbClr>
              </a:outerShdw>
            </a:effectLst>
          </p:spPr>
        </p:pic>
        <p:pic>
          <p:nvPicPr>
            <p:cNvPr id="391" name="Google Shape;391;g30409f67b41_0_852"/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10437672" y="5614149"/>
              <a:ext cx="433179" cy="28799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49803"/>
                </a:srgbClr>
              </a:outerShdw>
            </a:effectLst>
          </p:spPr>
        </p:pic>
        <p:pic>
          <p:nvPicPr>
            <p:cNvPr id="392" name="Google Shape;392;g30409f67b41_0_852"/>
            <p:cNvPicPr preferRelativeResize="0"/>
            <p:nvPr/>
          </p:nvPicPr>
          <p:blipFill rotWithShape="1">
            <a:blip r:embed="rId15">
              <a:alphaModFix/>
            </a:blip>
            <a:srcRect b="0" l="0" r="0" t="0"/>
            <a:stretch/>
          </p:blipFill>
          <p:spPr>
            <a:xfrm>
              <a:off x="9974352" y="3917592"/>
              <a:ext cx="430686" cy="28799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49803"/>
                </a:srgbClr>
              </a:outerShdw>
            </a:effectLst>
          </p:spPr>
        </p:pic>
        <p:pic>
          <p:nvPicPr>
            <p:cNvPr id="393" name="Google Shape;393;g30409f67b41_0_852"/>
            <p:cNvPicPr preferRelativeResize="0"/>
            <p:nvPr/>
          </p:nvPicPr>
          <p:blipFill rotWithShape="1">
            <a:blip r:embed="rId16">
              <a:alphaModFix/>
            </a:blip>
            <a:srcRect b="0" l="0" r="0" t="0"/>
            <a:stretch/>
          </p:blipFill>
          <p:spPr>
            <a:xfrm>
              <a:off x="7642688" y="4798801"/>
              <a:ext cx="2380467" cy="9058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4" name="Google Shape;394;g30409f67b41_0_852"/>
            <p:cNvPicPr preferRelativeResize="0"/>
            <p:nvPr/>
          </p:nvPicPr>
          <p:blipFill rotWithShape="1">
            <a:blip r:embed="rId17">
              <a:alphaModFix/>
            </a:blip>
            <a:srcRect b="0" l="0" r="0" t="0"/>
            <a:stretch/>
          </p:blipFill>
          <p:spPr>
            <a:xfrm>
              <a:off x="5943163" y="4962038"/>
              <a:ext cx="596901" cy="60390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395" name="Google Shape;395;g30409f67b41_0_852"/>
            <p:cNvCxnSpPr>
              <a:endCxn id="377" idx="2"/>
            </p:cNvCxnSpPr>
            <p:nvPr/>
          </p:nvCxnSpPr>
          <p:spPr>
            <a:xfrm rot="10800000">
              <a:off x="6096000" y="2395367"/>
              <a:ext cx="2651700" cy="2603100"/>
            </a:xfrm>
            <a:prstGeom prst="straightConnector1">
              <a:avLst/>
            </a:prstGeom>
            <a:noFill/>
            <a:ln cap="flat" cmpd="sng" w="9525">
              <a:solidFill>
                <a:srgbClr val="44546A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cxnSp>
          <p:nvCxnSpPr>
            <p:cNvPr id="396" name="Google Shape;396;g30409f67b41_0_852"/>
            <p:cNvCxnSpPr>
              <a:stCxn id="393" idx="1"/>
              <a:endCxn id="375" idx="3"/>
            </p:cNvCxnSpPr>
            <p:nvPr/>
          </p:nvCxnSpPr>
          <p:spPr>
            <a:xfrm flipH="1">
              <a:off x="3565388" y="5251739"/>
              <a:ext cx="4077300" cy="12300"/>
            </a:xfrm>
            <a:prstGeom prst="straightConnector1">
              <a:avLst/>
            </a:prstGeom>
            <a:noFill/>
            <a:ln cap="flat" cmpd="sng" w="9525">
              <a:solidFill>
                <a:srgbClr val="44546A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pic>
          <p:nvPicPr>
            <p:cNvPr descr="A close-up of a logo&#10;&#10;Description automatically generated" id="397" name="Google Shape;397;g30409f67b41_0_852"/>
            <p:cNvPicPr preferRelativeResize="0"/>
            <p:nvPr/>
          </p:nvPicPr>
          <p:blipFill rotWithShape="1">
            <a:blip r:embed="rId18">
              <a:alphaModFix/>
            </a:blip>
            <a:srcRect b="0" l="0" r="0" t="0"/>
            <a:stretch/>
          </p:blipFill>
          <p:spPr>
            <a:xfrm>
              <a:off x="8098350" y="4173388"/>
              <a:ext cx="1469149" cy="279075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398" name="Google Shape;398;g30409f67b41_0_852"/>
            <p:cNvCxnSpPr>
              <a:stCxn id="397" idx="0"/>
              <a:endCxn id="377" idx="2"/>
            </p:cNvCxnSpPr>
            <p:nvPr/>
          </p:nvCxnSpPr>
          <p:spPr>
            <a:xfrm rot="10800000">
              <a:off x="6096024" y="2395288"/>
              <a:ext cx="2736900" cy="1778100"/>
            </a:xfrm>
            <a:prstGeom prst="straightConnector1">
              <a:avLst/>
            </a:prstGeom>
            <a:noFill/>
            <a:ln cap="flat" cmpd="sng" w="9525">
              <a:solidFill>
                <a:srgbClr val="44546A"/>
              </a:solidFill>
              <a:prstDash val="solid"/>
              <a:round/>
              <a:headEnd len="sm" w="sm" type="none"/>
              <a:tailEnd len="med" w="med" type="triangle"/>
            </a:ln>
          </p:spPr>
        </p:cxn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30409f67b41_0_926"/>
          <p:cNvSpPr txBox="1"/>
          <p:nvPr>
            <p:ph idx="12" type="sldNum"/>
          </p:nvPr>
        </p:nvSpPr>
        <p:spPr>
          <a:xfrm>
            <a:off x="9290222" y="6423497"/>
            <a:ext cx="27432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sp>
        <p:nvSpPr>
          <p:cNvPr id="405" name="Google Shape;405;g30409f67b41_0_926"/>
          <p:cNvSpPr txBox="1"/>
          <p:nvPr>
            <p:ph type="title"/>
          </p:nvPr>
        </p:nvSpPr>
        <p:spPr>
          <a:xfrm>
            <a:off x="668190" y="1007816"/>
            <a:ext cx="10883700" cy="60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nl-NL"/>
              <a:t>Smart scheduling</a:t>
            </a:r>
            <a:endParaRPr/>
          </a:p>
        </p:txBody>
      </p:sp>
      <p:sp>
        <p:nvSpPr>
          <p:cNvPr id="406" name="Google Shape;406;g30409f67b41_0_926"/>
          <p:cNvSpPr txBox="1"/>
          <p:nvPr>
            <p:ph idx="2" type="body"/>
          </p:nvPr>
        </p:nvSpPr>
        <p:spPr>
          <a:xfrm>
            <a:off x="668193" y="1717482"/>
            <a:ext cx="108837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nl-NL"/>
              <a:t>Central API endpoint</a:t>
            </a:r>
            <a:endParaRPr/>
          </a:p>
        </p:txBody>
      </p:sp>
      <p:sp>
        <p:nvSpPr>
          <p:cNvPr id="407" name="Google Shape;407;g30409f67b41_0_926"/>
          <p:cNvSpPr txBox="1"/>
          <p:nvPr>
            <p:ph idx="1" type="body"/>
          </p:nvPr>
        </p:nvSpPr>
        <p:spPr>
          <a:xfrm>
            <a:off x="668190" y="2342990"/>
            <a:ext cx="10883700" cy="371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23850" lvl="0" marL="4572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Char char="●"/>
            </a:pPr>
            <a:r>
              <a:rPr lang="nl-NL"/>
              <a:t>Implements </a:t>
            </a:r>
            <a:r>
              <a:rPr b="1" lang="nl-NL">
                <a:latin typeface="Roboto"/>
                <a:ea typeface="Roboto"/>
                <a:cs typeface="Roboto"/>
                <a:sym typeface="Roboto"/>
              </a:rPr>
              <a:t>matchmaking</a:t>
            </a:r>
            <a:r>
              <a:rPr lang="nl-NL"/>
              <a:t> logic,</a:t>
            </a:r>
            <a:br>
              <a:rPr lang="nl-NL"/>
            </a:br>
            <a:r>
              <a:rPr lang="nl-NL"/>
              <a:t>ranking available pulsar destinations based on:</a:t>
            </a:r>
            <a:endParaRPr/>
          </a:p>
          <a:p>
            <a:pPr indent="-32385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nl-NL"/>
              <a:t>current - and historically collected</a:t>
            </a:r>
            <a:br>
              <a:rPr lang="nl-NL"/>
            </a:br>
            <a:r>
              <a:rPr b="1" lang="nl-NL">
                <a:latin typeface="Roboto"/>
                <a:ea typeface="Roboto"/>
                <a:cs typeface="Roboto"/>
                <a:sym typeface="Roboto"/>
              </a:rPr>
              <a:t>(tool-destination) metrics</a:t>
            </a:r>
            <a:endParaRPr b="1">
              <a:latin typeface="Roboto"/>
              <a:ea typeface="Roboto"/>
              <a:cs typeface="Roboto"/>
              <a:sym typeface="Roboto"/>
            </a:endParaRPr>
          </a:p>
          <a:p>
            <a:pPr indent="-32385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b="1" lang="nl-NL">
                <a:latin typeface="Roboto"/>
                <a:ea typeface="Roboto"/>
                <a:cs typeface="Roboto"/>
                <a:sym typeface="Roboto"/>
              </a:rPr>
              <a:t>data locality</a:t>
            </a:r>
            <a:r>
              <a:rPr lang="nl-NL"/>
              <a:t> (geolocation) of the</a:t>
            </a:r>
            <a:br>
              <a:rPr lang="nl-NL"/>
            </a:br>
            <a:r>
              <a:rPr lang="nl-NL"/>
              <a:t> objectstore/destination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</a:pPr>
            <a:r>
              <a:t/>
            </a:r>
            <a:endParaRPr/>
          </a:p>
          <a:p>
            <a:pPr indent="-323850" lvl="0" marL="4572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Char char="●"/>
            </a:pPr>
            <a:r>
              <a:rPr lang="nl-NL"/>
              <a:t>Currently, simple weighting of the different metrics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</a:pPr>
            <a:r>
              <a:t/>
            </a:r>
            <a:endParaRPr/>
          </a:p>
          <a:p>
            <a:pPr indent="-323850" lvl="0" marL="4572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Char char="●"/>
            </a:pPr>
            <a:r>
              <a:rPr lang="nl-NL"/>
              <a:t>Working on more advanced</a:t>
            </a:r>
            <a:br>
              <a:rPr lang="nl-NL"/>
            </a:br>
            <a:r>
              <a:rPr lang="nl-NL"/>
              <a:t>Fuzzy/Adaptive-based matchmaking algorithms</a:t>
            </a:r>
            <a:endParaRPr/>
          </a:p>
        </p:txBody>
      </p:sp>
      <p:pic>
        <p:nvPicPr>
          <p:cNvPr id="408" name="Google Shape;408;g30409f67b41_0_9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81675" y="940425"/>
            <a:ext cx="6410325" cy="510477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30409f67b41_0_963"/>
          <p:cNvSpPr txBox="1"/>
          <p:nvPr>
            <p:ph idx="12" type="sldNum"/>
          </p:nvPr>
        </p:nvSpPr>
        <p:spPr>
          <a:xfrm>
            <a:off x="9290222" y="6423497"/>
            <a:ext cx="27432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sp>
        <p:nvSpPr>
          <p:cNvPr id="415" name="Google Shape;415;g30409f67b41_0_963"/>
          <p:cNvSpPr txBox="1"/>
          <p:nvPr>
            <p:ph type="title"/>
          </p:nvPr>
        </p:nvSpPr>
        <p:spPr>
          <a:xfrm>
            <a:off x="668190" y="1007816"/>
            <a:ext cx="10883700" cy="60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nl-NL"/>
              <a:t>Smart scheduling</a:t>
            </a:r>
            <a:endParaRPr/>
          </a:p>
        </p:txBody>
      </p:sp>
      <p:sp>
        <p:nvSpPr>
          <p:cNvPr id="416" name="Google Shape;416;g30409f67b41_0_963"/>
          <p:cNvSpPr txBox="1"/>
          <p:nvPr>
            <p:ph idx="2" type="body"/>
          </p:nvPr>
        </p:nvSpPr>
        <p:spPr>
          <a:xfrm>
            <a:off x="668193" y="1717482"/>
            <a:ext cx="108837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nl-NL"/>
              <a:t>Central API endpoint</a:t>
            </a:r>
            <a:endParaRPr/>
          </a:p>
        </p:txBody>
      </p:sp>
      <p:sp>
        <p:nvSpPr>
          <p:cNvPr id="417" name="Google Shape;417;g30409f67b41_0_963"/>
          <p:cNvSpPr txBox="1"/>
          <p:nvPr>
            <p:ph idx="1" type="body"/>
          </p:nvPr>
        </p:nvSpPr>
        <p:spPr>
          <a:xfrm>
            <a:off x="668190" y="2342990"/>
            <a:ext cx="10883700" cy="371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23850" lvl="0" marL="4572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Char char="●"/>
            </a:pPr>
            <a:r>
              <a:rPr lang="nl-NL"/>
              <a:t>Implements </a:t>
            </a:r>
            <a:r>
              <a:rPr b="1" lang="nl-NL">
                <a:latin typeface="Roboto"/>
                <a:ea typeface="Roboto"/>
                <a:cs typeface="Roboto"/>
                <a:sym typeface="Roboto"/>
              </a:rPr>
              <a:t>matchmaking</a:t>
            </a:r>
            <a:r>
              <a:rPr lang="nl-NL"/>
              <a:t> logic,</a:t>
            </a:r>
            <a:br>
              <a:rPr lang="nl-NL"/>
            </a:br>
            <a:r>
              <a:rPr lang="nl-NL"/>
              <a:t>ranking available pulsar destinations based on:</a:t>
            </a:r>
            <a:endParaRPr/>
          </a:p>
          <a:p>
            <a:pPr indent="-32385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nl-NL"/>
              <a:t>current - and historically collected</a:t>
            </a:r>
            <a:br>
              <a:rPr lang="nl-NL"/>
            </a:br>
            <a:r>
              <a:rPr b="1" lang="nl-NL">
                <a:latin typeface="Roboto"/>
                <a:ea typeface="Roboto"/>
                <a:cs typeface="Roboto"/>
                <a:sym typeface="Roboto"/>
              </a:rPr>
              <a:t>(tool-destination) metrics</a:t>
            </a:r>
            <a:endParaRPr b="1">
              <a:latin typeface="Roboto"/>
              <a:ea typeface="Roboto"/>
              <a:cs typeface="Roboto"/>
              <a:sym typeface="Roboto"/>
            </a:endParaRPr>
          </a:p>
          <a:p>
            <a:pPr indent="-32385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b="1" lang="nl-NL">
                <a:latin typeface="Roboto"/>
                <a:ea typeface="Roboto"/>
                <a:cs typeface="Roboto"/>
                <a:sym typeface="Roboto"/>
              </a:rPr>
              <a:t>data locality</a:t>
            </a:r>
            <a:r>
              <a:rPr lang="nl-NL"/>
              <a:t> (geolocation) of the</a:t>
            </a:r>
            <a:br>
              <a:rPr lang="nl-NL"/>
            </a:br>
            <a:r>
              <a:rPr lang="nl-NL"/>
              <a:t> objectstore/destination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</a:pPr>
            <a:r>
              <a:t/>
            </a:r>
            <a:endParaRPr/>
          </a:p>
          <a:p>
            <a:pPr indent="-323850" lvl="0" marL="4572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Char char="●"/>
            </a:pPr>
            <a:r>
              <a:rPr lang="nl-NL"/>
              <a:t>Currently, simple weighting of the different metrics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</a:pPr>
            <a:r>
              <a:t/>
            </a:r>
            <a:endParaRPr/>
          </a:p>
          <a:p>
            <a:pPr indent="-323850" lvl="0" marL="4572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Char char="●"/>
            </a:pPr>
            <a:r>
              <a:rPr lang="nl-NL"/>
              <a:t>Working on more advanced</a:t>
            </a:r>
            <a:br>
              <a:rPr lang="nl-NL"/>
            </a:br>
            <a:r>
              <a:rPr lang="nl-NL"/>
              <a:t>Fuzzy/Adaptive-based matchmaking algorithms</a:t>
            </a:r>
            <a:endParaRPr/>
          </a:p>
        </p:txBody>
      </p:sp>
      <p:pic>
        <p:nvPicPr>
          <p:cNvPr id="418" name="Google Shape;418;g30409f67b41_0_9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42215" y="304805"/>
            <a:ext cx="5039999" cy="625893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30409f67b41_0_942"/>
          <p:cNvSpPr txBox="1"/>
          <p:nvPr>
            <p:ph idx="12" type="sldNum"/>
          </p:nvPr>
        </p:nvSpPr>
        <p:spPr>
          <a:xfrm>
            <a:off x="9290222" y="6423497"/>
            <a:ext cx="27432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sp>
        <p:nvSpPr>
          <p:cNvPr id="425" name="Google Shape;425;g30409f67b41_0_942"/>
          <p:cNvSpPr txBox="1"/>
          <p:nvPr>
            <p:ph type="title"/>
          </p:nvPr>
        </p:nvSpPr>
        <p:spPr>
          <a:xfrm>
            <a:off x="668190" y="1007816"/>
            <a:ext cx="10883700" cy="60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nl-NL"/>
              <a:t>Smart scheduling</a:t>
            </a:r>
            <a:endParaRPr/>
          </a:p>
        </p:txBody>
      </p:sp>
      <p:sp>
        <p:nvSpPr>
          <p:cNvPr id="426" name="Google Shape;426;g30409f67b41_0_942"/>
          <p:cNvSpPr txBox="1"/>
          <p:nvPr>
            <p:ph idx="2" type="body"/>
          </p:nvPr>
        </p:nvSpPr>
        <p:spPr>
          <a:xfrm>
            <a:off x="668193" y="1717482"/>
            <a:ext cx="108837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nl-NL"/>
              <a:t>Visualization of jobs across Europe</a:t>
            </a:r>
            <a:endParaRPr/>
          </a:p>
        </p:txBody>
      </p:sp>
      <p:pic>
        <p:nvPicPr>
          <p:cNvPr id="427" name="Google Shape;427;g30409f67b41_0_9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55995" y="2172850"/>
            <a:ext cx="6479999" cy="421199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30409f67b41_0_973"/>
          <p:cNvSpPr txBox="1"/>
          <p:nvPr>
            <p:ph idx="12" type="sldNum"/>
          </p:nvPr>
        </p:nvSpPr>
        <p:spPr>
          <a:xfrm>
            <a:off x="9290222" y="6423497"/>
            <a:ext cx="27432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sp>
        <p:nvSpPr>
          <p:cNvPr id="434" name="Google Shape;434;g30409f67b41_0_973"/>
          <p:cNvSpPr txBox="1"/>
          <p:nvPr>
            <p:ph type="title"/>
          </p:nvPr>
        </p:nvSpPr>
        <p:spPr>
          <a:xfrm>
            <a:off x="668190" y="1007816"/>
            <a:ext cx="10883700" cy="60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nl-NL"/>
              <a:t>Thanks!</a:t>
            </a:r>
            <a:endParaRPr/>
          </a:p>
        </p:txBody>
      </p:sp>
      <p:sp>
        <p:nvSpPr>
          <p:cNvPr id="435" name="Google Shape;435;g30409f67b41_0_973"/>
          <p:cNvSpPr txBox="1"/>
          <p:nvPr>
            <p:ph idx="2" type="body"/>
          </p:nvPr>
        </p:nvSpPr>
        <p:spPr>
          <a:xfrm>
            <a:off x="668193" y="1717482"/>
            <a:ext cx="108837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nl-NL"/>
              <a:t>All ESG members, specially:</a:t>
            </a:r>
            <a:endParaRPr/>
          </a:p>
        </p:txBody>
      </p:sp>
      <p:pic>
        <p:nvPicPr>
          <p:cNvPr id="436" name="Google Shape;436;g30409f67b41_0_9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5700" y="2632336"/>
            <a:ext cx="1546750" cy="1703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7" name="Google Shape;437;g30409f67b41_0_97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35650" y="2632350"/>
            <a:ext cx="1546750" cy="1703731"/>
          </a:xfrm>
          <a:prstGeom prst="rect">
            <a:avLst/>
          </a:prstGeom>
          <a:noFill/>
          <a:ln>
            <a:noFill/>
          </a:ln>
        </p:spPr>
      </p:pic>
      <p:pic>
        <p:nvPicPr>
          <p:cNvPr id="438" name="Google Shape;438;g30409f67b41_0_97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431800" y="2632350"/>
            <a:ext cx="1546750" cy="1703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439" name="Google Shape;439;g30409f67b41_0_97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646725" y="2632350"/>
            <a:ext cx="1546750" cy="1703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0" name="Google Shape;440;g30409f67b41_0_97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861650" y="2632820"/>
            <a:ext cx="1702800" cy="170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1" name="Google Shape;441;g30409f67b41_0_97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874400" y="4676760"/>
            <a:ext cx="1499913" cy="1702800"/>
          </a:xfrm>
          <a:prstGeom prst="rect">
            <a:avLst/>
          </a:prstGeom>
          <a:noFill/>
          <a:ln>
            <a:noFill/>
          </a:ln>
        </p:spPr>
      </p:pic>
      <p:sp>
        <p:nvSpPr>
          <p:cNvPr id="442" name="Google Shape;442;g30409f67b41_0_973"/>
          <p:cNvSpPr txBox="1"/>
          <p:nvPr/>
        </p:nvSpPr>
        <p:spPr>
          <a:xfrm>
            <a:off x="8847900" y="5356725"/>
            <a:ext cx="19578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nl-NL" sz="20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Tomáš Vondrák</a:t>
            </a:r>
            <a:endParaRPr b="0" i="0" sz="2000" u="none" cap="none" strike="noStrike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443" name="Google Shape;443;g30409f67b41_0_97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474425" y="4751636"/>
            <a:ext cx="1702800" cy="170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4" name="Google Shape;444;g30409f67b41_0_973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2273225" y="4751636"/>
            <a:ext cx="1702800" cy="170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0261bcb001_0_450"/>
          <p:cNvSpPr txBox="1"/>
          <p:nvPr>
            <p:ph idx="12" type="sldNum"/>
          </p:nvPr>
        </p:nvSpPr>
        <p:spPr>
          <a:xfrm>
            <a:off x="9290222" y="6423497"/>
            <a:ext cx="27432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sp>
        <p:nvSpPr>
          <p:cNvPr id="104" name="Google Shape;104;g30261bcb001_0_450"/>
          <p:cNvSpPr txBox="1"/>
          <p:nvPr>
            <p:ph type="title"/>
          </p:nvPr>
        </p:nvSpPr>
        <p:spPr>
          <a:xfrm>
            <a:off x="668190" y="1007816"/>
            <a:ext cx="10883700" cy="60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nl-NL"/>
              <a:t>The EuroScienceGateway project</a:t>
            </a:r>
            <a:endParaRPr/>
          </a:p>
        </p:txBody>
      </p:sp>
      <p:sp>
        <p:nvSpPr>
          <p:cNvPr id="105" name="Google Shape;105;g30261bcb001_0_450"/>
          <p:cNvSpPr txBox="1"/>
          <p:nvPr>
            <p:ph idx="2" type="body"/>
          </p:nvPr>
        </p:nvSpPr>
        <p:spPr>
          <a:xfrm>
            <a:off x="668193" y="1717482"/>
            <a:ext cx="108837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nl-NL"/>
              <a:t>How?</a:t>
            </a:r>
            <a:endParaRPr/>
          </a:p>
        </p:txBody>
      </p:sp>
      <p:pic>
        <p:nvPicPr>
          <p:cNvPr id="106" name="Google Shape;106;g30261bcb001_0_4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52850" y="1848157"/>
            <a:ext cx="8886298" cy="447091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0261bcb001_0_170"/>
          <p:cNvSpPr txBox="1"/>
          <p:nvPr>
            <p:ph idx="12" type="sldNum"/>
          </p:nvPr>
        </p:nvSpPr>
        <p:spPr>
          <a:xfrm>
            <a:off x="9290222" y="6423497"/>
            <a:ext cx="27432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sp>
        <p:nvSpPr>
          <p:cNvPr id="113" name="Google Shape;113;g30261bcb001_0_170"/>
          <p:cNvSpPr txBox="1"/>
          <p:nvPr>
            <p:ph type="title"/>
          </p:nvPr>
        </p:nvSpPr>
        <p:spPr>
          <a:xfrm>
            <a:off x="668190" y="1007816"/>
            <a:ext cx="10883700" cy="60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nl-NL"/>
              <a:t>The EuroScienceGateway project</a:t>
            </a:r>
            <a:endParaRPr/>
          </a:p>
        </p:txBody>
      </p:sp>
      <p:sp>
        <p:nvSpPr>
          <p:cNvPr id="114" name="Google Shape;114;g30261bcb001_0_170"/>
          <p:cNvSpPr txBox="1"/>
          <p:nvPr>
            <p:ph idx="2" type="body"/>
          </p:nvPr>
        </p:nvSpPr>
        <p:spPr>
          <a:xfrm>
            <a:off x="668193" y="1717482"/>
            <a:ext cx="108837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nl-NL"/>
              <a:t>How?</a:t>
            </a:r>
            <a:endParaRPr/>
          </a:p>
        </p:txBody>
      </p:sp>
      <p:pic>
        <p:nvPicPr>
          <p:cNvPr id="115" name="Google Shape;115;g30261bcb001_0_170"/>
          <p:cNvPicPr preferRelativeResize="0"/>
          <p:nvPr/>
        </p:nvPicPr>
        <p:blipFill rotWithShape="1">
          <a:blip r:embed="rId3">
            <a:alphaModFix/>
          </a:blip>
          <a:srcRect b="0" l="0" r="0" t="6375"/>
          <a:stretch/>
        </p:blipFill>
        <p:spPr>
          <a:xfrm>
            <a:off x="2105013" y="2188025"/>
            <a:ext cx="7981974" cy="396770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  <p:pic>
        <p:nvPicPr>
          <p:cNvPr id="116" name="Google Shape;116;g30261bcb001_0_17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22246" y="4710321"/>
            <a:ext cx="442800" cy="59594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0261bcb001_0_460"/>
          <p:cNvSpPr txBox="1"/>
          <p:nvPr>
            <p:ph idx="12" type="sldNum"/>
          </p:nvPr>
        </p:nvSpPr>
        <p:spPr>
          <a:xfrm>
            <a:off x="9290222" y="6423497"/>
            <a:ext cx="27432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sp>
        <p:nvSpPr>
          <p:cNvPr id="123" name="Google Shape;123;g30261bcb001_0_460"/>
          <p:cNvSpPr txBox="1"/>
          <p:nvPr>
            <p:ph type="title"/>
          </p:nvPr>
        </p:nvSpPr>
        <p:spPr>
          <a:xfrm>
            <a:off x="668190" y="1007816"/>
            <a:ext cx="10883700" cy="60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nl-NL"/>
              <a:t>Partners</a:t>
            </a:r>
            <a:endParaRPr/>
          </a:p>
        </p:txBody>
      </p:sp>
      <p:pic>
        <p:nvPicPr>
          <p:cNvPr id="124" name="Google Shape;124;g30261bcb001_0_460"/>
          <p:cNvPicPr preferRelativeResize="0"/>
          <p:nvPr/>
        </p:nvPicPr>
        <p:blipFill rotWithShape="1">
          <a:blip r:embed="rId3">
            <a:alphaModFix/>
          </a:blip>
          <a:srcRect b="24706" l="0" r="0" t="33818"/>
          <a:stretch/>
        </p:blipFill>
        <p:spPr>
          <a:xfrm>
            <a:off x="1141700" y="3444200"/>
            <a:ext cx="10579126" cy="163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g30261bcb001_0_460"/>
          <p:cNvPicPr preferRelativeResize="0"/>
          <p:nvPr/>
        </p:nvPicPr>
        <p:blipFill rotWithShape="1">
          <a:blip r:embed="rId3">
            <a:alphaModFix/>
          </a:blip>
          <a:srcRect b="0" l="14907" r="0" t="73630"/>
          <a:stretch/>
        </p:blipFill>
        <p:spPr>
          <a:xfrm>
            <a:off x="1930275" y="5074225"/>
            <a:ext cx="9001975" cy="1036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g30261bcb001_0_460"/>
          <p:cNvPicPr preferRelativeResize="0"/>
          <p:nvPr/>
        </p:nvPicPr>
        <p:blipFill rotWithShape="1">
          <a:blip r:embed="rId3">
            <a:alphaModFix/>
          </a:blip>
          <a:srcRect b="67216" l="16156" r="0" t="0"/>
          <a:stretch/>
        </p:blipFill>
        <p:spPr>
          <a:xfrm>
            <a:off x="1996325" y="2105050"/>
            <a:ext cx="8869876" cy="128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0409f67b41_0_7"/>
          <p:cNvSpPr txBox="1"/>
          <p:nvPr>
            <p:ph idx="12" type="sldNum"/>
          </p:nvPr>
        </p:nvSpPr>
        <p:spPr>
          <a:xfrm>
            <a:off x="9290222" y="6423497"/>
            <a:ext cx="27432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sp>
        <p:nvSpPr>
          <p:cNvPr id="132" name="Google Shape;132;g30409f67b41_0_7"/>
          <p:cNvSpPr txBox="1"/>
          <p:nvPr>
            <p:ph idx="1" type="body"/>
          </p:nvPr>
        </p:nvSpPr>
        <p:spPr>
          <a:xfrm>
            <a:off x="668190" y="2342990"/>
            <a:ext cx="10883700" cy="371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23850" lvl="0" marL="4572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Char char="●"/>
            </a:pPr>
            <a:r>
              <a:rPr lang="nl-NL"/>
              <a:t>The EuroScienceGateway project</a:t>
            </a:r>
            <a:endParaRPr/>
          </a:p>
          <a:p>
            <a:pPr indent="-32385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b="1" lang="nl-NL">
                <a:latin typeface="Roboto"/>
                <a:ea typeface="Roboto"/>
                <a:cs typeface="Roboto"/>
                <a:sym typeface="Roboto"/>
              </a:rPr>
              <a:t>Broadening the login options for EuroScienceGateway</a:t>
            </a:r>
            <a:endParaRPr b="1">
              <a:latin typeface="Roboto"/>
              <a:ea typeface="Roboto"/>
              <a:cs typeface="Roboto"/>
              <a:sym typeface="Roboto"/>
            </a:endParaRPr>
          </a:p>
          <a:p>
            <a:pPr indent="-32385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nl-NL"/>
              <a:t>BYOC: Bring Your Own Compute</a:t>
            </a:r>
            <a:endParaRPr/>
          </a:p>
          <a:p>
            <a:pPr indent="-32385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nl-NL"/>
              <a:t>BYOS: Bring Your Own Storage</a:t>
            </a:r>
            <a:endParaRPr/>
          </a:p>
          <a:p>
            <a:pPr indent="-32385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nl-NL"/>
              <a:t>Smart job scheduling across Europe</a:t>
            </a:r>
            <a:endParaRPr/>
          </a:p>
        </p:txBody>
      </p:sp>
      <p:sp>
        <p:nvSpPr>
          <p:cNvPr id="133" name="Google Shape;133;g30409f67b41_0_7"/>
          <p:cNvSpPr txBox="1"/>
          <p:nvPr>
            <p:ph type="title"/>
          </p:nvPr>
        </p:nvSpPr>
        <p:spPr>
          <a:xfrm>
            <a:off x="668190" y="1007816"/>
            <a:ext cx="10883700" cy="60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500"/>
              <a:buFont typeface="Roboto Light"/>
              <a:buNone/>
            </a:pPr>
            <a:r>
              <a:rPr lang="nl-NL"/>
              <a:t>Overview</a:t>
            </a:r>
            <a:endParaRPr/>
          </a:p>
        </p:txBody>
      </p:sp>
      <p:sp>
        <p:nvSpPr>
          <p:cNvPr id="134" name="Google Shape;134;g30409f67b41_0_7"/>
          <p:cNvSpPr txBox="1"/>
          <p:nvPr>
            <p:ph idx="2" type="body"/>
          </p:nvPr>
        </p:nvSpPr>
        <p:spPr>
          <a:xfrm>
            <a:off x="668193" y="1717482"/>
            <a:ext cx="108837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ff85744123_0_35"/>
          <p:cNvSpPr txBox="1"/>
          <p:nvPr>
            <p:ph idx="12" type="sldNum"/>
          </p:nvPr>
        </p:nvSpPr>
        <p:spPr>
          <a:xfrm>
            <a:off x="9290222" y="6423497"/>
            <a:ext cx="27432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sp>
        <p:nvSpPr>
          <p:cNvPr id="141" name="Google Shape;141;g2ff85744123_0_35"/>
          <p:cNvSpPr txBox="1"/>
          <p:nvPr>
            <p:ph idx="1" type="body"/>
          </p:nvPr>
        </p:nvSpPr>
        <p:spPr>
          <a:xfrm>
            <a:off x="668190" y="2342990"/>
            <a:ext cx="10883700" cy="371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23850" lvl="0" marL="4572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Char char="●"/>
            </a:pPr>
            <a:r>
              <a:rPr lang="nl-NL"/>
              <a:t>Integration with WLCG IAM</a:t>
            </a:r>
            <a:endParaRPr/>
          </a:p>
          <a:p>
            <a:pPr indent="-32385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nl-NL"/>
              <a:t>Integration with EGI Check-in</a:t>
            </a:r>
            <a:endParaRPr/>
          </a:p>
        </p:txBody>
      </p:sp>
      <p:sp>
        <p:nvSpPr>
          <p:cNvPr id="142" name="Google Shape;142;g2ff85744123_0_35"/>
          <p:cNvSpPr txBox="1"/>
          <p:nvPr>
            <p:ph type="title"/>
          </p:nvPr>
        </p:nvSpPr>
        <p:spPr>
          <a:xfrm>
            <a:off x="668190" y="1007816"/>
            <a:ext cx="10883700" cy="60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nl-NL"/>
              <a:t>Broadening the login options for EuroScienceGateway</a:t>
            </a:r>
            <a:endParaRPr/>
          </a:p>
        </p:txBody>
      </p:sp>
      <p:sp>
        <p:nvSpPr>
          <p:cNvPr id="143" name="Google Shape;143;g2ff85744123_0_35"/>
          <p:cNvSpPr txBox="1"/>
          <p:nvPr>
            <p:ph idx="2" type="body"/>
          </p:nvPr>
        </p:nvSpPr>
        <p:spPr>
          <a:xfrm>
            <a:off x="668193" y="1717482"/>
            <a:ext cx="108837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01f66541bf_0_4"/>
          <p:cNvSpPr txBox="1"/>
          <p:nvPr>
            <p:ph idx="12" type="sldNum"/>
          </p:nvPr>
        </p:nvSpPr>
        <p:spPr>
          <a:xfrm>
            <a:off x="9290222" y="6423497"/>
            <a:ext cx="27432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sp>
        <p:nvSpPr>
          <p:cNvPr id="150" name="Google Shape;150;g301f66541bf_0_4"/>
          <p:cNvSpPr txBox="1"/>
          <p:nvPr>
            <p:ph idx="1" type="body"/>
          </p:nvPr>
        </p:nvSpPr>
        <p:spPr>
          <a:xfrm>
            <a:off x="668190" y="2342990"/>
            <a:ext cx="10883700" cy="371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23850" lvl="0" marL="4572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Char char="●"/>
            </a:pPr>
            <a:r>
              <a:rPr lang="nl-NL"/>
              <a:t>WLCG IAM can be added to Galaxy thanks to </a:t>
            </a:r>
            <a:r>
              <a:rPr lang="nl-NL" u="sng">
                <a:solidFill>
                  <a:schemeClr val="hlink"/>
                </a:solidFill>
                <a:hlinkClick r:id="rId3"/>
              </a:rPr>
              <a:t>python-social-auth</a:t>
            </a:r>
            <a:endParaRPr/>
          </a:p>
          <a:p>
            <a:pPr indent="-32385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nl-NL"/>
              <a:t>Getting a token from WLCG IAM is one option in order to </a:t>
            </a:r>
            <a:br>
              <a:rPr lang="nl-NL"/>
            </a:br>
            <a:r>
              <a:rPr lang="nl-NL"/>
              <a:t>be allowed to submit jobs to ARC sites - IAM-services to trust are configurable in ARC </a:t>
            </a:r>
            <a:endParaRPr/>
          </a:p>
        </p:txBody>
      </p:sp>
      <p:sp>
        <p:nvSpPr>
          <p:cNvPr id="151" name="Google Shape;151;g301f66541bf_0_4"/>
          <p:cNvSpPr txBox="1"/>
          <p:nvPr>
            <p:ph type="title"/>
          </p:nvPr>
        </p:nvSpPr>
        <p:spPr>
          <a:xfrm>
            <a:off x="668190" y="1007816"/>
            <a:ext cx="10883700" cy="60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nl-NL"/>
              <a:t>Broadening the login options for EuroScienceGateway</a:t>
            </a:r>
            <a:endParaRPr/>
          </a:p>
        </p:txBody>
      </p:sp>
      <p:sp>
        <p:nvSpPr>
          <p:cNvPr id="152" name="Google Shape;152;g301f66541bf_0_4"/>
          <p:cNvSpPr txBox="1"/>
          <p:nvPr>
            <p:ph idx="2" type="body"/>
          </p:nvPr>
        </p:nvSpPr>
        <p:spPr>
          <a:xfrm>
            <a:off x="668193" y="1717482"/>
            <a:ext cx="108837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nl-NL"/>
              <a:t>WLCG IAM: AAI solution for the Worldwide LHC Computing Grid</a:t>
            </a:r>
            <a:endParaRPr/>
          </a:p>
        </p:txBody>
      </p:sp>
      <p:pic>
        <p:nvPicPr>
          <p:cNvPr id="153" name="Google Shape;153;g301f66541bf_0_4"/>
          <p:cNvPicPr preferRelativeResize="0"/>
          <p:nvPr/>
        </p:nvPicPr>
        <p:blipFill rotWithShape="1">
          <a:blip r:embed="rId4">
            <a:alphaModFix/>
          </a:blip>
          <a:srcRect b="5506" l="0" r="3455" t="5957"/>
          <a:stretch/>
        </p:blipFill>
        <p:spPr>
          <a:xfrm>
            <a:off x="2342600" y="3351375"/>
            <a:ext cx="3729471" cy="337185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  <p:pic>
        <p:nvPicPr>
          <p:cNvPr id="154" name="Google Shape;154;g301f66541bf_0_4"/>
          <p:cNvPicPr preferRelativeResize="0"/>
          <p:nvPr/>
        </p:nvPicPr>
        <p:blipFill rotWithShape="1">
          <a:blip r:embed="rId5">
            <a:alphaModFix/>
          </a:blip>
          <a:srcRect b="0" l="45846" r="0" t="0"/>
          <a:stretch/>
        </p:blipFill>
        <p:spPr>
          <a:xfrm>
            <a:off x="8689925" y="2188025"/>
            <a:ext cx="2279890" cy="4080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Kantoorth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Kantoorth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2022-07-08T11:33:37Z</dcterms:created>
  <dc:creator>Bronzetto01</dc:creator>
</cp:coreProperties>
</file>