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3716000" cx="2438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U5Sz/rubxE2DvTV/tq6A7Nqno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6E8395-486C-47F7-BFC7-A88D670AEFCC}">
  <a:tblStyle styleId="{946E8395-486C-47F7-BFC7-A88D670AEF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32" Type="http://customschemas.google.com/relationships/presentationmetadata" Target="metadata"/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DMSans-regular.fntdata"/><Relationship Id="rId27" Type="http://schemas.openxmlformats.org/officeDocument/2006/relationships/font" Target="fonts/HelveticaNeue-boldItalic.fntdata"/><Relationship Id="rId29" Type="http://schemas.openxmlformats.org/officeDocument/2006/relationships/font" Target="fonts/DM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Google Shape;5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079c32fbd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8" name="Google Shape;778;g3079c32fbd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055cb9ee12_1_29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5" name="Google Shape;805;g3055cb9ee12_1_29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0787d23c38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3" name="Google Shape;813;g30787d23c38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3" name="Google Shape;82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606" name="Google Shape;6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e4003c065_0_5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g22e4003c065_0_5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0786002bb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Google Shape;621;g30786002bb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055cb9ee12_1_7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Google Shape;691;g3055cb9ee12_1_7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0787d23c38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9" name="Google Shape;699;g30787d23c38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06d101703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7" name="Google Shape;727;g306d101703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05bec24e3f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2" name="Google Shape;762;g305bec24e3f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0787d23c38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Google Shape;770;g30787d23c38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9.png"/><Relationship Id="rId8" Type="http://schemas.openxmlformats.org/officeDocument/2006/relationships/hyperlink" Target="https://www.youtube.com/c/EGIFederation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11" Type="http://schemas.openxmlformats.org/officeDocument/2006/relationships/image" Target="../media/image15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www.linkedin.com/company/1024536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" name="Google Shape;15;p51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" name="Google Shape;16;p51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51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" name="Google Shape;18;p51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" name="Google Shape;19;p51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20" name="Google Shape;2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1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51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5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" name="Google Shape;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96" name="Google Shape;96;p5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97" name="Google Shape;97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5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9" name="Google Shape;99;p59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100" name="Google Shape;1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9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2" name="Google Shape;102;p59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3" name="Google Shape;103;p5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5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55cb9ee12_1_1528"/>
          <p:cNvSpPr txBox="1"/>
          <p:nvPr>
            <p:ph type="title"/>
          </p:nvPr>
        </p:nvSpPr>
        <p:spPr>
          <a:xfrm>
            <a:off x="3085000" y="191064"/>
            <a:ext cx="143952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1" i="0" sz="750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07" name="Google Shape;107;g3055cb9ee12_1_1528"/>
          <p:cNvSpPr txBox="1"/>
          <p:nvPr>
            <p:ph idx="1" type="body"/>
          </p:nvPr>
        </p:nvSpPr>
        <p:spPr>
          <a:xfrm>
            <a:off x="3297115" y="4083267"/>
            <a:ext cx="17564700" cy="28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3055cb9ee12_1_1528"/>
          <p:cNvSpPr txBox="1"/>
          <p:nvPr>
            <p:ph idx="11" type="ftr"/>
          </p:nvPr>
        </p:nvSpPr>
        <p:spPr>
          <a:xfrm>
            <a:off x="2429931" y="12800696"/>
            <a:ext cx="74151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100">
                <a:solidFill>
                  <a:srgbClr val="2755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9" name="Google Shape;109;g3055cb9ee12_1_1528"/>
          <p:cNvSpPr txBox="1"/>
          <p:nvPr>
            <p:ph idx="10" type="dt"/>
          </p:nvPr>
        </p:nvSpPr>
        <p:spPr>
          <a:xfrm>
            <a:off x="1219200" y="12755880"/>
            <a:ext cx="5607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3055cb9ee12_1_1528"/>
          <p:cNvSpPr txBox="1"/>
          <p:nvPr>
            <p:ph idx="12" type="sldNum"/>
          </p:nvPr>
        </p:nvSpPr>
        <p:spPr>
          <a:xfrm>
            <a:off x="23159589" y="12723904"/>
            <a:ext cx="78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77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2400" u="none" cap="none" strike="noStrike">
                <a:solidFill>
                  <a:srgbClr val="00A3A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 </a:t>
            </a:r>
            <a:fld id="{00000000-1234-1234-1234-123412341234}" type="slidenum">
              <a:rPr lang="en"/>
              <a:t>‹#›</a:t>
            </a:fld>
            <a:endParaRPr sz="18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12" name="Google Shape;11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4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4" name="Google Shape;114;p54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115" name="Google Shape;11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5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8" name="Google Shape;11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6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2" name="Google Shape;122;p86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86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784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4" name="Google Shape;124;p8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5" name="Google Shape;125;p8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6" name="Google Shape;126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86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8" name="Google Shape;128;p86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8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55cb9ee12_1_2910"/>
          <p:cNvSpPr txBox="1"/>
          <p:nvPr>
            <p:ph type="title"/>
          </p:nvPr>
        </p:nvSpPr>
        <p:spPr>
          <a:xfrm>
            <a:off x="3047760" y="2244960"/>
            <a:ext cx="182868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g3055cb9ee12_1_2910"/>
          <p:cNvSpPr txBox="1"/>
          <p:nvPr>
            <p:ph idx="1" type="subTitle"/>
          </p:nvPr>
        </p:nvSpPr>
        <p:spPr>
          <a:xfrm>
            <a:off x="1218960" y="3209040"/>
            <a:ext cx="21945000" cy="7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g3055cb9ee12_1_2910"/>
          <p:cNvSpPr txBox="1"/>
          <p:nvPr>
            <p:ph idx="11" type="ftr"/>
          </p:nvPr>
        </p:nvSpPr>
        <p:spPr>
          <a:xfrm>
            <a:off x="8076960" y="12713040"/>
            <a:ext cx="82284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g3055cb9ee12_1_2910"/>
          <p:cNvSpPr txBox="1"/>
          <p:nvPr>
            <p:ph idx="12" type="sldNum"/>
          </p:nvPr>
        </p:nvSpPr>
        <p:spPr>
          <a:xfrm>
            <a:off x="17220960" y="12713040"/>
            <a:ext cx="5485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g3055cb9ee12_1_2910"/>
          <p:cNvSpPr txBox="1"/>
          <p:nvPr>
            <p:ph idx="10" type="dt"/>
          </p:nvPr>
        </p:nvSpPr>
        <p:spPr>
          <a:xfrm>
            <a:off x="1676160" y="12713040"/>
            <a:ext cx="5485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0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8" name="Google Shape;138;p60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139" name="Google Shape;13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40" name="Google Shape;1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0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42" name="Google Shape;142;p6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43" name="Google Shape;143;p6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44" name="Google Shape;144;p6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60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60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0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8" name="Google Shape;148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8"/>
          <p:cNvSpPr txBox="1"/>
          <p:nvPr>
            <p:ph idx="10" type="dt"/>
          </p:nvPr>
        </p:nvSpPr>
        <p:spPr>
          <a:xfrm>
            <a:off x="7918227" y="12724760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58"/>
          <p:cNvSpPr txBox="1"/>
          <p:nvPr>
            <p:ph idx="11" type="ftr"/>
          </p:nvPr>
        </p:nvSpPr>
        <p:spPr>
          <a:xfrm>
            <a:off x="13820682" y="12712704"/>
            <a:ext cx="7721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58"/>
          <p:cNvSpPr txBox="1"/>
          <p:nvPr>
            <p:ph idx="12" type="sldNum"/>
          </p:nvPr>
        </p:nvSpPr>
        <p:spPr>
          <a:xfrm>
            <a:off x="21827673" y="12712704"/>
            <a:ext cx="1336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725" spcFirstLastPara="1" rIns="24372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56" name="Google Shape;156;p6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57" name="Google Shape;157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6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62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2" name="Google Shape;162;p62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" name="Google Shape;163;p62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784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62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65" name="Google Shape;16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6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67" name="Google Shape;167;p6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68" name="Google Shape;168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0" name="Google Shape;170;p6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62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3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2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2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6" name="Google Shape;176;p6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64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179" name="Google Shape;17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1" name="Google Shape;181;p65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6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6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6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6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6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9" name="Google Shape;18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92" name="Google Shape;19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6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66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5" name="Google Shape;195;p66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6" name="Google Shape;196;p6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7" name="Google Shape;197;p6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6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66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6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6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202" name="Google Shape;2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4" name="Google Shape;20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207" name="Google Shape;20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208" name="Google Shape;20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7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0" name="Google Shape;210;p67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" name="Google Shape;211;p6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6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3" name="Google Shape;21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215" name="Google Shape;21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8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217" name="Google Shape;21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218" name="Google Shape;21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8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68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" name="Google Shape;221;p6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68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3" name="Google Shape;22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5" name="Google Shape;225;p71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7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27" name="Google Shape;227;p7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28" name="Google Shape;228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7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71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1" name="Google Shape;231;p71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2" name="Google Shape;232;p71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71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71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71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71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7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71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71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7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42" name="Google Shape;242;p72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2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4" name="Google Shape;244;p72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5" name="Google Shape;245;p72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46" name="Google Shape;246;p7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47" name="Google Shape;247;p7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48" name="Google Shape;248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7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0" name="Google Shape;250;p72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72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2" name="Google Shape;252;p72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3" name="Google Shape;253;p72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72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72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7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72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72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72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7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2" name="Google Shape;262;p73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7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64" name="Google Shape;264;p7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65" name="Google Shape;265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7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7" name="Google Shape;267;p73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8" name="Google Shape;268;p73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9" name="Google Shape;269;p73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0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0" name="Google Shape;270;p73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1" name="Google Shape;271;p73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73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73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7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7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76" name="Google Shape;276;p73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73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73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73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1" name="Google Shape;281;p74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7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3" name="Google Shape;283;p7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4" name="Google Shape;284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7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6" name="Google Shape;286;p74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7" name="Google Shape;287;p74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8" name="Google Shape;288;p74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74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74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74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74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74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74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74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74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74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7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7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01" name="Google Shape;301;p75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7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03" name="Google Shape;303;p7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04" name="Google Shape;304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7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6" name="Google Shape;306;p75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7" name="Google Shape;307;p75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8" name="Google Shape;308;p75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5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0" name="Google Shape;310;p75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1" name="Google Shape;311;p75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5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3" name="Google Shape;313;p75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75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15" name="Google Shape;315;p75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16" name="Google Shape;316;p7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75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8" name="Google Shape;318;p75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" name="Google Shape;33;p5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4" name="Google Shape;34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3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7" name="Google Shape;37;p53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" name="Google Shape;38;p53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3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3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3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5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0" name="Google Shape;320;p76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7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22" name="Google Shape;322;p7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23" name="Google Shape;323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7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5" name="Google Shape;325;p76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6" name="Google Shape;326;p76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27" name="Google Shape;327;p76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28" name="Google Shape;328;p76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29" name="Google Shape;329;p76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0" name="Google Shape;330;p76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1" name="Google Shape;331;p76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2" name="Google Shape;332;p7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76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76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35" name="Google Shape;335;p76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76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76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39" name="Google Shape;339;p77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7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41" name="Google Shape;341;p7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42" name="Google Shape;342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3" name="Google Shape;343;p77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5" name="Google Shape;345;p77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6" name="Google Shape;346;p77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7" name="Google Shape;347;p77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8" name="Google Shape;348;p77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77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77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77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7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7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7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5" name="Google Shape;355;p77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6" name="Google Shape;356;p77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7" name="Google Shape;357;p7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7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60" name="Google Shape;360;p78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7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2" name="Google Shape;362;p7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3" name="Google Shape;363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7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5" name="Google Shape;365;p78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6" name="Google Shape;366;p78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7" name="Google Shape;367;p78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8" name="Google Shape;368;p78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9" name="Google Shape;369;p78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0" name="Google Shape;370;p78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7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7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74" name="Google Shape;374;p79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7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76" name="Google Shape;376;p7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77" name="Google Shape;377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7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9" name="Google Shape;379;p79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0" name="Google Shape;380;p79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1" name="Google Shape;381;p79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2" name="Google Shape;382;p79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79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79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79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6" name="Google Shape;386;p79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7" name="Google Shape;387;p7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7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90" name="Google Shape;390;p80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8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92" name="Google Shape;392;p8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93" name="Google Shape;393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8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5" name="Google Shape;395;p80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6" name="Google Shape;396;p80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7" name="Google Shape;397;p80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8" name="Google Shape;398;p80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9" name="Google Shape;399;p80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0" name="Google Shape;400;p80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1" name="Google Shape;401;p80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2" name="Google Shape;402;p80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80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80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5" name="Google Shape;405;p80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6" name="Google Shape;406;p80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7" name="Google Shape;407;p8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8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1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1" name="Google Shape;411;p81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2" name="Google Shape;412;p81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3" name="Google Shape;413;p81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4" name="Google Shape;414;p81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5" name="Google Shape;415;p81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81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417" name="Google Shape;41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1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8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8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21" name="Google Shape;421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2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82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5" name="Google Shape;425;p82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6" name="Google Shape;426;p82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7" name="Google Shape;427;p82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8" name="Google Shape;428;p82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82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430" name="Google Shape;43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2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8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82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34" name="Google Shape;43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8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7" name="Google Shape;437;p8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8" name="Google Shape;438;p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9" name="Google Shape;439;p8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0" name="Google Shape;440;p83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1" name="Google Shape;441;p83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2" name="Google Shape;442;p83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3" name="Google Shape;443;p83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444" name="Google Shape;444;p83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445" name="Google Shape;44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46" name="Google Shape;4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3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448" name="Google Shape;44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8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4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3" name="Google Shape;453;p84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4" name="Google Shape;454;p84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431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5" name="Google Shape;455;p84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6" name="Google Shape;456;p84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7" name="Google Shape;457;p84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8" name="Google Shape;458;p84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9" name="Google Shape;459;p84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0" name="Google Shape;460;p84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61" name="Google Shape;461;p8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62" name="Google Shape;462;p8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63" name="Google Shape;463;p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4" name="Google Shape;464;p84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5" name="Google Shape;465;p84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66" name="Google Shape;466;p84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67" name="Google Shape;467;p84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68" name="Google Shape;468;p8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8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8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72" name="Google Shape;472;p8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73" name="Google Shape;473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8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5" name="Google Shape;475;p85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76" name="Google Shape;476;p85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77" name="Google Shape;477;p85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8" name="Google Shape;478;p85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9" name="Google Shape;479;p85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0" name="Google Shape;480;p85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1" name="Google Shape;481;p8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2" name="Google Shape;482;p8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7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" name="Google Shape;46;p57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57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57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57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57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57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52" name="Google Shape;52;p57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57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54" name="Google Shape;54;p57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55" name="Google Shape;55;p5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84" name="Google Shape;48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7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6" name="Google Shape;486;p87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87" name="Google Shape;487;p8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88" name="Google Shape;488;p8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89" name="Google Shape;489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p87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1" name="Google Shape;491;p8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87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94" name="Google Shape;49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88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6" name="Google Shape;496;p88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97" name="Google Shape;497;p8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98" name="Google Shape;498;p8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99" name="Google Shape;499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88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0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1" name="Google Shape;501;p8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88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04" name="Google Shape;50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9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6" name="Google Shape;506;p89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7" name="Google Shape;507;p89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08" name="Google Shape;50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9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9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9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9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3" name="Google Shape;513;p89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4" name="Google Shape;514;p89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5" name="Google Shape;51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9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0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9" name="Google Shape;519;p90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0" name="Google Shape;520;p90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21" name="Google Shape;52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2" name="Google Shape;52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3" name="Google Shape;52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90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 32x.png" id="525" name="Google Shape;52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6" name="Google Shape;526;p9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7" name="Google Shape;527;p9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28" name="Google Shape;528;p90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9" name="Google Shape;529;p90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90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1" name="Google Shape;531;p90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2" name="Google Shape;532;p90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33" name="Google Shape;533;p9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90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1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37" name="Google Shape;53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9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91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40" name="Google Shape;54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42" name="Google Shape;542;p92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9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44" name="Google Shape;544;p9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45" name="Google Shape;545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92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8" name="Google Shape;548;p92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9" name="Google Shape;549;p92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0" name="Google Shape;550;p92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1" name="Google Shape;551;p92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2" name="Google Shape;552;p92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3" name="Google Shape;553;p92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4" name="Google Shape;554;p92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92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92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92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8" name="Google Shape;558;p92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9" name="Google Shape;559;p92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0" name="Google Shape;560;p9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1" name="Google Shape;561;p92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2" name="Google Shape;562;p92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3" name="Google Shape;563;p92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4" name="Google Shape;564;p92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5" name="Google Shape;565;p9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3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68" name="Google Shape;568;p93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9" name="Google Shape;569;p93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70" name="Google Shape;57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9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4"/>
          <p:cNvSpPr txBox="1"/>
          <p:nvPr>
            <p:ph idx="1" type="subTitle"/>
          </p:nvPr>
        </p:nvSpPr>
        <p:spPr>
          <a:xfrm>
            <a:off x="879784" y="6642157"/>
            <a:ext cx="12116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i="1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94"/>
          <p:cNvSpPr txBox="1"/>
          <p:nvPr>
            <p:ph type="title"/>
          </p:nvPr>
        </p:nvSpPr>
        <p:spPr>
          <a:xfrm>
            <a:off x="879784" y="5196571"/>
            <a:ext cx="128409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b="1" i="0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94"/>
          <p:cNvSpPr txBox="1"/>
          <p:nvPr>
            <p:ph idx="2" type="body"/>
          </p:nvPr>
        </p:nvSpPr>
        <p:spPr>
          <a:xfrm>
            <a:off x="945691" y="9696544"/>
            <a:ext cx="5163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94"/>
          <p:cNvSpPr txBox="1"/>
          <p:nvPr>
            <p:ph idx="3" type="body"/>
          </p:nvPr>
        </p:nvSpPr>
        <p:spPr>
          <a:xfrm>
            <a:off x="945691" y="8942814"/>
            <a:ext cx="5163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1" i="0" sz="5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94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1">
  <p:cSld name="Text_1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5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95"/>
          <p:cNvSpPr txBox="1"/>
          <p:nvPr>
            <p:ph type="title"/>
          </p:nvPr>
        </p:nvSpPr>
        <p:spPr>
          <a:xfrm>
            <a:off x="6877536" y="451053"/>
            <a:ext cx="16938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Google Shape;581;p95"/>
          <p:cNvSpPr txBox="1"/>
          <p:nvPr>
            <p:ph idx="2" type="subTitle"/>
          </p:nvPr>
        </p:nvSpPr>
        <p:spPr>
          <a:xfrm>
            <a:off x="6877536" y="1675621"/>
            <a:ext cx="16938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95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6"/>
          <p:cNvSpPr txBox="1"/>
          <p:nvPr/>
        </p:nvSpPr>
        <p:spPr>
          <a:xfrm>
            <a:off x="1928267" y="12156821"/>
            <a:ext cx="5796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00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0" i="1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900"/>
              <a:buFont typeface="Arial"/>
              <a:buNone/>
            </a:pPr>
            <a:r>
              <a:rPr b="0" i="1" lang="en" sz="1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363" y="12156821"/>
            <a:ext cx="1256841" cy="82402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9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8" name="Google Shape;58;p55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5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61af1954c_0_2533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589" name="Google Shape;589;g3061af1954c_0_2533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/>
        </p:txBody>
      </p:sp>
      <p:sp>
        <p:nvSpPr>
          <p:cNvPr id="590" name="Google Shape;590;g3061af1954c_0_2533"/>
          <p:cNvSpPr txBox="1"/>
          <p:nvPr>
            <p:ph idx="12" type="sldNum"/>
          </p:nvPr>
        </p:nvSpPr>
        <p:spPr>
          <a:xfrm>
            <a:off x="22593221" y="12435245"/>
            <a:ext cx="14631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6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56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5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8" name="Google Shape;68;p70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7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70" name="Google Shape;70;p7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71" name="Google Shape;71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7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3" name="Google Shape;73;p7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70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Arial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5" name="Google Shape;75;p7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5c32e03f4_0_132"/>
          <p:cNvSpPr txBox="1"/>
          <p:nvPr>
            <p:ph idx="10" type="dt"/>
          </p:nvPr>
        </p:nvSpPr>
        <p:spPr>
          <a:xfrm>
            <a:off x="21063707" y="12747829"/>
            <a:ext cx="2144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305c32e03f4_0_132"/>
          <p:cNvSpPr txBox="1"/>
          <p:nvPr>
            <p:ph idx="11" type="ftr"/>
          </p:nvPr>
        </p:nvSpPr>
        <p:spPr>
          <a:xfrm>
            <a:off x="14785445" y="12730293"/>
            <a:ext cx="5417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9" name="Google Shape;79;g305c32e03f4_0_132"/>
          <p:cNvSpPr txBox="1"/>
          <p:nvPr>
            <p:ph idx="12" type="sldNum"/>
          </p:nvPr>
        </p:nvSpPr>
        <p:spPr>
          <a:xfrm>
            <a:off x="23355656" y="12730293"/>
            <a:ext cx="8865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g305c32e03f4_0_132"/>
          <p:cNvSpPr txBox="1"/>
          <p:nvPr>
            <p:ph idx="1" type="subTitle"/>
          </p:nvPr>
        </p:nvSpPr>
        <p:spPr>
          <a:xfrm>
            <a:off x="926317" y="1944304"/>
            <a:ext cx="20077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305c32e03f4_0_132"/>
          <p:cNvSpPr txBox="1"/>
          <p:nvPr>
            <p:ph type="title"/>
          </p:nvPr>
        </p:nvSpPr>
        <p:spPr>
          <a:xfrm>
            <a:off x="926315" y="958331"/>
            <a:ext cx="20077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305c32e03f4_0_132"/>
          <p:cNvSpPr txBox="1"/>
          <p:nvPr>
            <p:ph idx="2" type="body"/>
          </p:nvPr>
        </p:nvSpPr>
        <p:spPr>
          <a:xfrm>
            <a:off x="926317" y="3078651"/>
            <a:ext cx="10189500" cy="9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305c32e03f4_0_132"/>
          <p:cNvSpPr txBox="1"/>
          <p:nvPr>
            <p:ph idx="3" type="body"/>
          </p:nvPr>
        </p:nvSpPr>
        <p:spPr>
          <a:xfrm>
            <a:off x="11999016" y="3078651"/>
            <a:ext cx="10189500" cy="9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5" name="Google Shape;85;p69"/>
          <p:cNvPicPr preferRelativeResize="0"/>
          <p:nvPr/>
        </p:nvPicPr>
        <p:blipFill rotWithShape="1">
          <a:blip r:embed="rId2">
            <a:alphaModFix amt="25000"/>
          </a:blip>
          <a:srcRect b="7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6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87" name="Google Shape;87;p6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88" name="Google Shape;88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6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0" name="Google Shape;90;p6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69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6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93" name="Google Shape;9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2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5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0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50"/>
          <p:cNvSpPr txBox="1"/>
          <p:nvPr/>
        </p:nvSpPr>
        <p:spPr>
          <a:xfrm>
            <a:off x="487718" y="13036990"/>
            <a:ext cx="965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2024 Conference | 30 September, 04 October, 2024 | Lecce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0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0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C"/>
              </a:buClr>
              <a:buSzPts val="1200"/>
              <a:buFont typeface="DM Sans"/>
              <a:buNone/>
              <a:defRPr b="1" i="0" sz="1200" u="none" cap="none" strike="noStrike">
                <a:solidFill>
                  <a:srgbClr val="88888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" name="Google Shape;11;p5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8.png"/><Relationship Id="rId13" Type="http://schemas.openxmlformats.org/officeDocument/2006/relationships/image" Target="../media/image42.png"/><Relationship Id="rId12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"/>
          <p:cNvSpPr txBox="1"/>
          <p:nvPr>
            <p:ph idx="3" type="body"/>
          </p:nvPr>
        </p:nvSpPr>
        <p:spPr>
          <a:xfrm>
            <a:off x="1132982" y="92055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Marco Rorro</a:t>
            </a:r>
            <a:endParaRPr/>
          </a:p>
        </p:txBody>
      </p:sp>
      <p:sp>
        <p:nvSpPr>
          <p:cNvPr id="596" name="Google Shape;596;p1"/>
          <p:cNvSpPr txBox="1"/>
          <p:nvPr>
            <p:ph idx="4" type="body"/>
          </p:nvPr>
        </p:nvSpPr>
        <p:spPr>
          <a:xfrm>
            <a:off x="1132975" y="9972234"/>
            <a:ext cx="11318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AI Solutions Architect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marco.rorro@egi.eu</a:t>
            </a:r>
            <a:endParaRPr/>
          </a:p>
        </p:txBody>
      </p:sp>
      <p:sp>
        <p:nvSpPr>
          <p:cNvPr id="597" name="Google Shape;597;p1"/>
          <p:cNvSpPr txBox="1"/>
          <p:nvPr>
            <p:ph idx="7" type="body"/>
          </p:nvPr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EGI 2024 Conference - Lecce, Italy</a:t>
            </a:r>
            <a:endParaRPr/>
          </a:p>
        </p:txBody>
      </p:sp>
      <p:sp>
        <p:nvSpPr>
          <p:cNvPr id="598" name="Google Shape;598;p1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599" name="Google Shape;599;p1"/>
          <p:cNvGrpSpPr/>
          <p:nvPr/>
        </p:nvGrpSpPr>
        <p:grpSpPr>
          <a:xfrm>
            <a:off x="1079500" y="11411283"/>
            <a:ext cx="5760000" cy="754500"/>
            <a:chOff x="0" y="0"/>
            <a:chExt cx="5760000" cy="754500"/>
          </a:xfrm>
        </p:grpSpPr>
        <p:sp>
          <p:nvSpPr>
            <p:cNvPr id="600" name="Google Shape;600;p1"/>
            <p:cNvSpPr/>
            <p:nvPr/>
          </p:nvSpPr>
          <p:spPr>
            <a:xfrm>
              <a:off x="0" y="0"/>
              <a:ext cx="5760000" cy="754500"/>
            </a:xfrm>
            <a:prstGeom prst="roundRect">
              <a:avLst>
                <a:gd fmla="val 16667" name="adj"/>
              </a:avLst>
            </a:prstGeom>
            <a:solidFill>
              <a:srgbClr val="1C8E3D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400"/>
                <a:buFont typeface="DM Sans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1" name="Google Shape;601;p1"/>
            <p:cNvSpPr txBox="1"/>
            <p:nvPr/>
          </p:nvSpPr>
          <p:spPr>
            <a:xfrm>
              <a:off x="359999" y="123290"/>
              <a:ext cx="504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DM Sans"/>
                <a:buNone/>
              </a:pPr>
              <a:r>
                <a:rPr b="0" i="0" lang="en" sz="28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TLP: GREEN Limited disclosure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p1"/>
          <p:cNvSpPr txBox="1"/>
          <p:nvPr/>
        </p:nvSpPr>
        <p:spPr>
          <a:xfrm>
            <a:off x="1295400" y="5486400"/>
            <a:ext cx="22179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lang="en" sz="9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AI Landscape and Roadmap in EGI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079c32fbda_0_0"/>
          <p:cNvSpPr txBox="1"/>
          <p:nvPr>
            <p:ph idx="12" type="sldNum"/>
          </p:nvPr>
        </p:nvSpPr>
        <p:spPr>
          <a:xfrm>
            <a:off x="23212926" y="131078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g3079c32fbda_0_0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EGI AI infrastructure</a:t>
            </a:r>
            <a:endParaRPr/>
          </a:p>
        </p:txBody>
      </p:sp>
      <p:sp>
        <p:nvSpPr>
          <p:cNvPr id="782" name="Google Shape;782;g3079c32fbda_0_0"/>
          <p:cNvSpPr/>
          <p:nvPr/>
        </p:nvSpPr>
        <p:spPr>
          <a:xfrm>
            <a:off x="2355267" y="33306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Data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Preparation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83" name="Google Shape;783;g3079c32fbda_0_0"/>
          <p:cNvSpPr/>
          <p:nvPr/>
        </p:nvSpPr>
        <p:spPr>
          <a:xfrm>
            <a:off x="6899500" y="33306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Feature Store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84" name="Google Shape;784;g3079c32fbda_0_0"/>
          <p:cNvSpPr/>
          <p:nvPr/>
        </p:nvSpPr>
        <p:spPr>
          <a:xfrm>
            <a:off x="11443800" y="33306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Model Development ML Train/Tune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85" name="Google Shape;785;g3079c32fbda_0_0"/>
          <p:cNvSpPr/>
          <p:nvPr/>
        </p:nvSpPr>
        <p:spPr>
          <a:xfrm>
            <a:off x="15988067" y="33306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Model 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Storage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86" name="Google Shape;786;g3079c32fbda_0_0"/>
          <p:cNvSpPr/>
          <p:nvPr/>
        </p:nvSpPr>
        <p:spPr>
          <a:xfrm>
            <a:off x="20532333" y="33306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Model 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Serving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87" name="Google Shape;787;g3079c32fbda_0_0"/>
          <p:cNvSpPr/>
          <p:nvPr/>
        </p:nvSpPr>
        <p:spPr>
          <a:xfrm>
            <a:off x="15988067" y="998133"/>
            <a:ext cx="3552000" cy="1632000"/>
          </a:xfrm>
          <a:prstGeom prst="roundRect">
            <a:avLst>
              <a:gd fmla="val 16667" name="adj"/>
            </a:avLst>
          </a:prstGeom>
          <a:solidFill>
            <a:srgbClr val="1C8E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Repeat the Process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88" name="Google Shape;788;g3079c32fbda_0_0"/>
          <p:cNvSpPr/>
          <p:nvPr/>
        </p:nvSpPr>
        <p:spPr>
          <a:xfrm>
            <a:off x="6114200" y="39930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89" name="Google Shape;789;g3079c32fbda_0_0"/>
          <p:cNvSpPr/>
          <p:nvPr/>
        </p:nvSpPr>
        <p:spPr>
          <a:xfrm>
            <a:off x="10658467" y="39930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90" name="Google Shape;790;g3079c32fbda_0_0"/>
          <p:cNvSpPr/>
          <p:nvPr/>
        </p:nvSpPr>
        <p:spPr>
          <a:xfrm>
            <a:off x="15202733" y="39930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91" name="Google Shape;791;g3079c32fbda_0_0"/>
          <p:cNvSpPr/>
          <p:nvPr/>
        </p:nvSpPr>
        <p:spPr>
          <a:xfrm>
            <a:off x="19747000" y="39930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92" name="Google Shape;792;g3079c32fbda_0_0"/>
          <p:cNvSpPr/>
          <p:nvPr/>
        </p:nvSpPr>
        <p:spPr>
          <a:xfrm flipH="1">
            <a:off x="19747367" y="1627467"/>
            <a:ext cx="2588700" cy="15000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grpSp>
        <p:nvGrpSpPr>
          <p:cNvPr id="793" name="Google Shape;793;g3079c32fbda_0_0"/>
          <p:cNvGrpSpPr/>
          <p:nvPr/>
        </p:nvGrpSpPr>
        <p:grpSpPr>
          <a:xfrm flipH="1">
            <a:off x="8697807" y="4983527"/>
            <a:ext cx="13638170" cy="546407"/>
            <a:chOff x="2690275" y="1811650"/>
            <a:chExt cx="5114250" cy="204900"/>
          </a:xfrm>
        </p:grpSpPr>
        <p:sp>
          <p:nvSpPr>
            <p:cNvPr id="794" name="Google Shape;794;g3079c32fbda_0_0"/>
            <p:cNvSpPr/>
            <p:nvPr/>
          </p:nvSpPr>
          <p:spPr>
            <a:xfrm rot="10800000">
              <a:off x="6120025" y="1811650"/>
              <a:ext cx="1684500" cy="204900"/>
            </a:xfrm>
            <a:prstGeom prst="bentArrow">
              <a:avLst>
                <a:gd fmla="val 0" name="adj1"/>
                <a:gd fmla="val 0" name="adj2"/>
                <a:gd fmla="val 12924" name="adj3"/>
                <a:gd fmla="val 0" name="adj4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00"/>
            </a:p>
          </p:txBody>
        </p:sp>
        <p:sp>
          <p:nvSpPr>
            <p:cNvPr id="795" name="Google Shape;795;g3079c32fbda_0_0"/>
            <p:cNvSpPr/>
            <p:nvPr/>
          </p:nvSpPr>
          <p:spPr>
            <a:xfrm rot="-5400000">
              <a:off x="4306525" y="196300"/>
              <a:ext cx="204000" cy="3436500"/>
            </a:xfrm>
            <a:prstGeom prst="bentArrow">
              <a:avLst>
                <a:gd fmla="val 0" name="adj1"/>
                <a:gd fmla="val 10911" name="adj2"/>
                <a:gd fmla="val 12924" name="adj3"/>
                <a:gd fmla="val 0" name="adj4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00"/>
            </a:p>
          </p:txBody>
        </p:sp>
      </p:grpSp>
      <p:sp>
        <p:nvSpPr>
          <p:cNvPr id="796" name="Google Shape;796;g3079c32fbda_0_0"/>
          <p:cNvSpPr/>
          <p:nvPr/>
        </p:nvSpPr>
        <p:spPr>
          <a:xfrm flipH="1" rot="-5400000">
            <a:off x="9019267" y="-3357667"/>
            <a:ext cx="1456800" cy="117600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97" name="Google Shape;797;g3079c32fbda_0_0"/>
          <p:cNvSpPr/>
          <p:nvPr/>
        </p:nvSpPr>
        <p:spPr>
          <a:xfrm flipH="1" rot="-5400000">
            <a:off x="13752283" y="1158383"/>
            <a:ext cx="1456800" cy="27279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98" name="Google Shape;798;g3079c32fbda_0_0"/>
          <p:cNvSpPr/>
          <p:nvPr/>
        </p:nvSpPr>
        <p:spPr>
          <a:xfrm>
            <a:off x="2416325" y="5715075"/>
            <a:ext cx="21971100" cy="1456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4400">
                <a:solidFill>
                  <a:schemeClr val="dk1"/>
                </a:solidFill>
              </a:rPr>
              <a:t>AI platforms (e.g. AI4OS, itwinAI, OSCAR, AI4Life, AIoD, Horovod, etc.)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3079c32fbda_0_0"/>
          <p:cNvSpPr txBox="1"/>
          <p:nvPr/>
        </p:nvSpPr>
        <p:spPr>
          <a:xfrm>
            <a:off x="127450" y="11142750"/>
            <a:ext cx="1828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EGI Foundation</a:t>
            </a:r>
            <a:endParaRPr b="1" sz="2300"/>
          </a:p>
        </p:txBody>
      </p:sp>
      <p:sp>
        <p:nvSpPr>
          <p:cNvPr id="800" name="Google Shape;800;g3079c32fbda_0_0"/>
          <p:cNvSpPr txBox="1"/>
          <p:nvPr/>
        </p:nvSpPr>
        <p:spPr>
          <a:xfrm>
            <a:off x="127450" y="8125225"/>
            <a:ext cx="1828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EGI community</a:t>
            </a:r>
            <a:endParaRPr b="1" sz="2300"/>
          </a:p>
        </p:txBody>
      </p:sp>
      <p:graphicFrame>
        <p:nvGraphicFramePr>
          <p:cNvPr id="801" name="Google Shape;801;g3079c32fbda_0_0"/>
          <p:cNvGraphicFramePr/>
          <p:nvPr/>
        </p:nvGraphicFramePr>
        <p:xfrm>
          <a:off x="2247900" y="746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{946E8395-486C-47F7-BFC7-A88D670AEFCC}</a:tableStyleId>
              </a:tblPr>
              <a:tblGrid>
                <a:gridCol w="4394225"/>
                <a:gridCol w="4394225"/>
                <a:gridCol w="4394225"/>
                <a:gridCol w="4394225"/>
                <a:gridCol w="4394225"/>
              </a:tblGrid>
              <a:tr h="253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Data staging &amp; replication </a:t>
                      </a:r>
                      <a:endParaRPr sz="48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Storage and compute (GPU)</a:t>
                      </a:r>
                      <a:endParaRPr sz="4800"/>
                    </a:p>
                  </a:txBody>
                  <a:tcPr marT="91425" marB="91425" marR="91425" marL="91425" anchor="ctr"/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Cross-project model repository</a:t>
                      </a:r>
                      <a:endParaRPr sz="4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Storage and compute (CPU)</a:t>
                      </a:r>
                      <a:endParaRPr sz="4800"/>
                    </a:p>
                  </a:txBody>
                  <a:tcPr marT="91425" marB="91425" marR="91425" marL="91425" anchor="ctr"/>
                </a:tc>
              </a:tr>
              <a:tr h="253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Data/storage interoperability standards</a:t>
                      </a:r>
                      <a:endParaRPr sz="48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Federator</a:t>
                      </a:r>
                      <a:endParaRPr sz="4800"/>
                    </a:p>
                  </a:txBody>
                  <a:tcPr marT="91425" marB="91425" marR="91425" marL="91425" anchor="ctr"/>
                </a:tc>
                <a:tc h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/>
                        <a:t>Exploitation and service mgm</a:t>
                      </a:r>
                      <a:endParaRPr sz="48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802" name="Google Shape;802;g3079c32fbda_0_0"/>
          <p:cNvSpPr txBox="1"/>
          <p:nvPr/>
        </p:nvSpPr>
        <p:spPr>
          <a:xfrm>
            <a:off x="51250" y="6067825"/>
            <a:ext cx="2120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EGI/science community</a:t>
            </a:r>
            <a:endParaRPr b="1"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055cb9ee12_1_2924"/>
          <p:cNvSpPr txBox="1"/>
          <p:nvPr>
            <p:ph idx="2" type="body"/>
          </p:nvPr>
        </p:nvSpPr>
        <p:spPr>
          <a:xfrm>
            <a:off x="774700" y="5783373"/>
            <a:ext cx="230634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8600"/>
              <a:t>Conclusions</a:t>
            </a:r>
            <a:endParaRPr sz="8600"/>
          </a:p>
        </p:txBody>
      </p:sp>
      <p:sp>
        <p:nvSpPr>
          <p:cNvPr id="808" name="Google Shape;808;g3055cb9ee12_1_2924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09" name="Google Shape;809;g3055cb9ee12_1_2924"/>
          <p:cNvSpPr txBox="1"/>
          <p:nvPr>
            <p:ph idx="7" type="body"/>
          </p:nvPr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EGI 2024 Conference - Lecce, Italy</a:t>
            </a:r>
            <a:endParaRPr/>
          </a:p>
        </p:txBody>
      </p:sp>
      <p:sp>
        <p:nvSpPr>
          <p:cNvPr id="810" name="Google Shape;810;g3055cb9ee12_1_2924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0787d23c38_0_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816" name="Google Shape;816;g30787d23c38_0_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g30787d23c38_0_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818" name="Google Shape;818;g30787d23c38_0_3"/>
          <p:cNvSpPr txBox="1"/>
          <p:nvPr>
            <p:ph idx="2" type="body"/>
          </p:nvPr>
        </p:nvSpPr>
        <p:spPr>
          <a:xfrm>
            <a:off x="1016000" y="2903626"/>
            <a:ext cx="22578900" cy="9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000"/>
              <a:buChar char="•"/>
            </a:pPr>
            <a:r>
              <a:rPr b="0" lang="en" sz="5200">
                <a:solidFill>
                  <a:srgbClr val="0061B0"/>
                </a:solidFill>
              </a:rPr>
              <a:t>Challenges</a:t>
            </a:r>
            <a:endParaRPr b="0" sz="5200">
              <a:solidFill>
                <a:srgbClr val="0061B0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0" lang="en" sz="5200">
                <a:solidFill>
                  <a:schemeClr val="accent5"/>
                </a:solidFill>
              </a:rPr>
              <a:t>Shared instances of frameworks</a:t>
            </a:r>
            <a:endParaRPr b="0" sz="5200">
              <a:solidFill>
                <a:schemeClr val="accent5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0" lang="en" sz="5200"/>
              <a:t>Dynamic allocation and sharing of GPUs</a:t>
            </a:r>
            <a:endParaRPr b="0" sz="52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000"/>
              <a:buChar char="•"/>
            </a:pPr>
            <a:r>
              <a:rPr b="0" lang="en" sz="5200">
                <a:solidFill>
                  <a:srgbClr val="0061B0"/>
                </a:solidFill>
              </a:rPr>
              <a:t>Opportunities</a:t>
            </a:r>
            <a:endParaRPr b="0" sz="5200">
              <a:solidFill>
                <a:srgbClr val="0061B0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0" lang="en" sz="5200"/>
              <a:t>NLP interfaces for infrastructure provisioning and documentation</a:t>
            </a:r>
            <a:endParaRPr b="0" sz="5200"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0" lang="en" sz="5200"/>
              <a:t>Identifying patterns and predicting system threats</a:t>
            </a:r>
            <a:endParaRPr b="0" sz="52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000"/>
              <a:buChar char="•"/>
            </a:pPr>
            <a:r>
              <a:rPr b="0" lang="en" sz="5200">
                <a:solidFill>
                  <a:srgbClr val="0061B0"/>
                </a:solidFill>
              </a:rPr>
              <a:t>Trends</a:t>
            </a:r>
            <a:endParaRPr b="0" sz="5200">
              <a:solidFill>
                <a:srgbClr val="0061B0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b="0" lang="en" sz="5200"/>
              <a:t>Agentic workflow, with LLM iterating over problems</a:t>
            </a:r>
            <a:endParaRPr b="0"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200">
              <a:solidFill>
                <a:srgbClr val="F07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200">
                <a:solidFill>
                  <a:srgbClr val="F07E13"/>
                </a:solidFill>
              </a:rPr>
              <a:t>Let’s share ideas and build it together!</a:t>
            </a:r>
            <a:endParaRPr b="0" sz="5200">
              <a:solidFill>
                <a:srgbClr val="F07E13"/>
              </a:solidFill>
            </a:endParaRPr>
          </a:p>
        </p:txBody>
      </p:sp>
      <p:pic>
        <p:nvPicPr>
          <p:cNvPr id="819" name="Google Shape;819;g30787d23c38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074" y="10858343"/>
            <a:ext cx="1860802" cy="1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g30787d23c38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02975" y="10865850"/>
            <a:ext cx="2259024" cy="1707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 txBox="1"/>
          <p:nvPr>
            <p:ph idx="1" type="body"/>
          </p:nvPr>
        </p:nvSpPr>
        <p:spPr>
          <a:xfrm>
            <a:off x="2438050" y="5092234"/>
            <a:ext cx="1231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826" name="Google Shape;826;p36"/>
          <p:cNvSpPr txBox="1"/>
          <p:nvPr>
            <p:ph idx="2" type="body"/>
          </p:nvPr>
        </p:nvSpPr>
        <p:spPr>
          <a:xfrm>
            <a:off x="2438049" y="6667500"/>
            <a:ext cx="123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marco.rorro@egi.eu</a:t>
            </a:r>
            <a:endParaRPr/>
          </a:p>
        </p:txBody>
      </p:sp>
      <p:sp>
        <p:nvSpPr>
          <p:cNvPr id="827" name="Google Shape;827;p36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"/>
          <p:cNvSpPr txBox="1"/>
          <p:nvPr>
            <p:ph idx="1" type="body"/>
          </p:nvPr>
        </p:nvSpPr>
        <p:spPr>
          <a:xfrm>
            <a:off x="764600" y="3194050"/>
            <a:ext cx="226665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DM Sans"/>
              <a:buChar char="•"/>
            </a:pPr>
            <a:r>
              <a:rPr lang="en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DM Sans"/>
              <a:buChar char="•"/>
            </a:pPr>
            <a:r>
              <a:rPr lang="en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AI Landscape and Roadmap in EGI</a:t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DM Sans"/>
              <a:buChar char="•"/>
            </a:pPr>
            <a:r>
              <a:rPr lang="en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Conclusions</a:t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9" name="Google Shape;609;p2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0" lang="en" sz="5400">
                <a:latin typeface="DM Sans"/>
                <a:ea typeface="DM Sans"/>
                <a:cs typeface="DM Sans"/>
                <a:sym typeface="DM Sans"/>
              </a:rPr>
              <a:t>Outline</a:t>
            </a:r>
            <a:endParaRPr b="0" sz="5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0" name="Google Shape;610;p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2e4003c065_0_581"/>
          <p:cNvSpPr txBox="1"/>
          <p:nvPr>
            <p:ph idx="2" type="body"/>
          </p:nvPr>
        </p:nvSpPr>
        <p:spPr>
          <a:xfrm>
            <a:off x="774700" y="5783373"/>
            <a:ext cx="230634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8600"/>
              <a:t>Introduction</a:t>
            </a:r>
            <a:r>
              <a:rPr lang="en" sz="8600"/>
              <a:t> </a:t>
            </a:r>
            <a:endParaRPr sz="8600"/>
          </a:p>
        </p:txBody>
      </p:sp>
      <p:sp>
        <p:nvSpPr>
          <p:cNvPr id="616" name="Google Shape;616;g22e4003c065_0_581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17" name="Google Shape;617;g22e4003c065_0_581"/>
          <p:cNvSpPr txBox="1"/>
          <p:nvPr>
            <p:ph idx="7" type="body"/>
          </p:nvPr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EGI 2024 Conference - Lecce, Italy</a:t>
            </a:r>
            <a:endParaRPr/>
          </a:p>
        </p:txBody>
      </p:sp>
      <p:sp>
        <p:nvSpPr>
          <p:cNvPr id="618" name="Google Shape;618;g22e4003c065_0_581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0786002bbd_0_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GenAI already delivers real value to users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24" name="Google Shape;624;g30786002bbd_0_0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g30786002bbd_0_0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brief history of …</a:t>
            </a:r>
            <a:endParaRPr/>
          </a:p>
        </p:txBody>
      </p:sp>
      <p:sp>
        <p:nvSpPr>
          <p:cNvPr id="626" name="Google Shape;626;g30786002bbd_0_0"/>
          <p:cNvSpPr txBox="1"/>
          <p:nvPr/>
        </p:nvSpPr>
        <p:spPr>
          <a:xfrm>
            <a:off x="17104592" y="7268265"/>
            <a:ext cx="17622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Jun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7" name="Google Shape;627;g30786002bbd_0_0"/>
          <p:cNvGrpSpPr/>
          <p:nvPr/>
        </p:nvGrpSpPr>
        <p:grpSpPr>
          <a:xfrm>
            <a:off x="17858308" y="6045527"/>
            <a:ext cx="273504" cy="1222626"/>
            <a:chOff x="845575" y="2563700"/>
            <a:chExt cx="92400" cy="411825"/>
          </a:xfrm>
        </p:grpSpPr>
        <p:cxnSp>
          <p:nvCxnSpPr>
            <p:cNvPr id="628" name="Google Shape;628;g30786002bbd_0_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9" name="Google Shape;629;g30786002bbd_0_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30" name="Google Shape;630;g30786002bbd_0_0"/>
          <p:cNvCxnSpPr/>
          <p:nvPr/>
        </p:nvCxnSpPr>
        <p:spPr>
          <a:xfrm rot="10800000">
            <a:off x="19270704" y="6878085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1" name="Google Shape;631;g30786002bbd_0_0"/>
          <p:cNvCxnSpPr/>
          <p:nvPr/>
        </p:nvCxnSpPr>
        <p:spPr>
          <a:xfrm rot="10800000">
            <a:off x="17441904" y="6878085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2" name="Google Shape;632;g30786002bbd_0_0"/>
          <p:cNvCxnSpPr/>
          <p:nvPr/>
        </p:nvCxnSpPr>
        <p:spPr>
          <a:xfrm rot="10800000">
            <a:off x="21861504" y="6878085"/>
            <a:ext cx="0" cy="1067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33" name="Google Shape;633;g30786002bbd_0_0"/>
          <p:cNvGrpSpPr/>
          <p:nvPr/>
        </p:nvGrpSpPr>
        <p:grpSpPr>
          <a:xfrm>
            <a:off x="19963714" y="6045527"/>
            <a:ext cx="273504" cy="1222626"/>
            <a:chOff x="845575" y="2563700"/>
            <a:chExt cx="92400" cy="411825"/>
          </a:xfrm>
        </p:grpSpPr>
        <p:cxnSp>
          <p:nvCxnSpPr>
            <p:cNvPr id="634" name="Google Shape;634;g30786002bbd_0_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5" name="Google Shape;635;g30786002bbd_0_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g30786002bbd_0_0"/>
          <p:cNvSpPr/>
          <p:nvPr/>
        </p:nvSpPr>
        <p:spPr>
          <a:xfrm>
            <a:off x="16202369" y="6871194"/>
            <a:ext cx="5796900" cy="396300"/>
          </a:xfrm>
          <a:prstGeom prst="rect">
            <a:avLst/>
          </a:prstGeom>
          <a:solidFill>
            <a:srgbClr val="307AF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7" name="Google Shape;637;g30786002bbd_0_0"/>
          <p:cNvCxnSpPr/>
          <p:nvPr/>
        </p:nvCxnSpPr>
        <p:spPr>
          <a:xfrm>
            <a:off x="16217803" y="6536646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8" name="Google Shape;638;g30786002bbd_0_0"/>
          <p:cNvSpPr txBox="1"/>
          <p:nvPr/>
        </p:nvSpPr>
        <p:spPr>
          <a:xfrm>
            <a:off x="15247393" y="7359131"/>
            <a:ext cx="20502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2024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39" name="Google Shape;639;g30786002bbd_0_0"/>
          <p:cNvGrpSpPr/>
          <p:nvPr/>
        </p:nvGrpSpPr>
        <p:grpSpPr>
          <a:xfrm>
            <a:off x="8714308" y="6045527"/>
            <a:ext cx="273504" cy="1222626"/>
            <a:chOff x="845575" y="2563700"/>
            <a:chExt cx="92400" cy="411825"/>
          </a:xfrm>
        </p:grpSpPr>
        <p:cxnSp>
          <p:nvCxnSpPr>
            <p:cNvPr id="640" name="Google Shape;640;g30786002bbd_0_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1" name="Google Shape;641;g30786002bbd_0_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42" name="Google Shape;642;g30786002bbd_0_0"/>
          <p:cNvCxnSpPr/>
          <p:nvPr/>
        </p:nvCxnSpPr>
        <p:spPr>
          <a:xfrm rot="10800000">
            <a:off x="9826297" y="6871071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3" name="Google Shape;643;g30786002bbd_0_0"/>
          <p:cNvCxnSpPr/>
          <p:nvPr/>
        </p:nvCxnSpPr>
        <p:spPr>
          <a:xfrm rot="10800000">
            <a:off x="14732108" y="6871127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4" name="Google Shape;644;g30786002bbd_0_0"/>
          <p:cNvSpPr/>
          <p:nvPr/>
        </p:nvSpPr>
        <p:spPr>
          <a:xfrm rot="10800000">
            <a:off x="9689751" y="7819613"/>
            <a:ext cx="2733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0786002bbd_0_0"/>
          <p:cNvSpPr/>
          <p:nvPr/>
        </p:nvSpPr>
        <p:spPr>
          <a:xfrm>
            <a:off x="4608786" y="6871180"/>
            <a:ext cx="5796900" cy="396300"/>
          </a:xfrm>
          <a:prstGeom prst="rect">
            <a:avLst/>
          </a:prstGeom>
          <a:solidFill>
            <a:srgbClr val="307AF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30786002bbd_0_0"/>
          <p:cNvSpPr txBox="1"/>
          <p:nvPr/>
        </p:nvSpPr>
        <p:spPr>
          <a:xfrm>
            <a:off x="3316406" y="7359147"/>
            <a:ext cx="25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2022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7" name="Google Shape;647;g30786002bbd_0_0"/>
          <p:cNvCxnSpPr/>
          <p:nvPr/>
        </p:nvCxnSpPr>
        <p:spPr>
          <a:xfrm>
            <a:off x="13164775" y="6201264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g30786002bbd_0_0"/>
          <p:cNvCxnSpPr/>
          <p:nvPr/>
        </p:nvCxnSpPr>
        <p:spPr>
          <a:xfrm>
            <a:off x="4605794" y="6535852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g30786002bbd_0_0"/>
          <p:cNvSpPr txBox="1"/>
          <p:nvPr/>
        </p:nvSpPr>
        <p:spPr>
          <a:xfrm>
            <a:off x="6943519" y="4443000"/>
            <a:ext cx="38151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EGI Conference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1st AI Landscape Analysis Computer Vision &amp; NLP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g30786002bbd_0_0"/>
          <p:cNvSpPr txBox="1"/>
          <p:nvPr/>
        </p:nvSpPr>
        <p:spPr>
          <a:xfrm>
            <a:off x="7984640" y="7268265"/>
            <a:ext cx="17622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Sep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g30786002bbd_0_0"/>
          <p:cNvSpPr/>
          <p:nvPr/>
        </p:nvSpPr>
        <p:spPr>
          <a:xfrm>
            <a:off x="10405582" y="6871194"/>
            <a:ext cx="5796900" cy="396300"/>
          </a:xfrm>
          <a:prstGeom prst="rect">
            <a:avLst/>
          </a:prstGeom>
          <a:solidFill>
            <a:srgbClr val="0942A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30786002bbd_0_0"/>
          <p:cNvSpPr txBox="1"/>
          <p:nvPr/>
        </p:nvSpPr>
        <p:spPr>
          <a:xfrm>
            <a:off x="9324111" y="5667469"/>
            <a:ext cx="2207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2023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3" name="Google Shape;653;g30786002bbd_0_0"/>
          <p:cNvCxnSpPr/>
          <p:nvPr/>
        </p:nvCxnSpPr>
        <p:spPr>
          <a:xfrm rot="10800000">
            <a:off x="10427903" y="6535773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g30786002bbd_0_0"/>
          <p:cNvSpPr txBox="1"/>
          <p:nvPr/>
        </p:nvSpPr>
        <p:spPr>
          <a:xfrm>
            <a:off x="8945388" y="8093805"/>
            <a:ext cx="17619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ChatGPT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GPT 3.5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175B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g30786002bbd_0_0"/>
          <p:cNvSpPr txBox="1"/>
          <p:nvPr/>
        </p:nvSpPr>
        <p:spPr>
          <a:xfrm>
            <a:off x="9324119" y="6105700"/>
            <a:ext cx="10815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Nov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g30786002bbd_0_0"/>
          <p:cNvSpPr/>
          <p:nvPr/>
        </p:nvSpPr>
        <p:spPr>
          <a:xfrm>
            <a:off x="13028022" y="6045622"/>
            <a:ext cx="2736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30786002bbd_0_0"/>
          <p:cNvSpPr txBox="1"/>
          <p:nvPr/>
        </p:nvSpPr>
        <p:spPr>
          <a:xfrm>
            <a:off x="11390026" y="4443000"/>
            <a:ext cx="42375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EGI Conference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Everyone went crazy for LLMs but few open source models were available 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g30786002bbd_0_0"/>
          <p:cNvSpPr txBox="1"/>
          <p:nvPr/>
        </p:nvSpPr>
        <p:spPr>
          <a:xfrm>
            <a:off x="12283642" y="7268265"/>
            <a:ext cx="17622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Jun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g30786002bbd_0_0"/>
          <p:cNvSpPr/>
          <p:nvPr/>
        </p:nvSpPr>
        <p:spPr>
          <a:xfrm rot="10800000">
            <a:off x="21724958" y="7911460"/>
            <a:ext cx="273300" cy="27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30786002bbd_0_0"/>
          <p:cNvSpPr/>
          <p:nvPr/>
        </p:nvSpPr>
        <p:spPr>
          <a:xfrm rot="10800000">
            <a:off x="14595507" y="7819613"/>
            <a:ext cx="2733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30786002bbd_0_0"/>
          <p:cNvSpPr txBox="1"/>
          <p:nvPr/>
        </p:nvSpPr>
        <p:spPr>
          <a:xfrm>
            <a:off x="13648419" y="8093850"/>
            <a:ext cx="22074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Dall-E 3 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Multimodality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g30786002bbd_0_0"/>
          <p:cNvSpPr txBox="1"/>
          <p:nvPr/>
        </p:nvSpPr>
        <p:spPr>
          <a:xfrm>
            <a:off x="13893616" y="6105701"/>
            <a:ext cx="1607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Oct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g30786002bbd_0_0"/>
          <p:cNvSpPr txBox="1"/>
          <p:nvPr/>
        </p:nvSpPr>
        <p:spPr>
          <a:xfrm>
            <a:off x="18461044" y="4932800"/>
            <a:ext cx="42375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EGI Conference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AI Landscape and Roadmap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g30786002bbd_0_0"/>
          <p:cNvSpPr txBox="1"/>
          <p:nvPr/>
        </p:nvSpPr>
        <p:spPr>
          <a:xfrm>
            <a:off x="19407457" y="7268265"/>
            <a:ext cx="158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Oct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g30786002bbd_0_0"/>
          <p:cNvSpPr txBox="1"/>
          <p:nvPr/>
        </p:nvSpPr>
        <p:spPr>
          <a:xfrm>
            <a:off x="18418557" y="8093805"/>
            <a:ext cx="20502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OpenAI o1 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Agentic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g30786002bbd_0_0"/>
          <p:cNvSpPr txBox="1"/>
          <p:nvPr/>
        </p:nvSpPr>
        <p:spPr>
          <a:xfrm>
            <a:off x="18461044" y="6105701"/>
            <a:ext cx="1607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Sep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7" name="Google Shape;667;g30786002bbd_0_0"/>
          <p:cNvCxnSpPr/>
          <p:nvPr/>
        </p:nvCxnSpPr>
        <p:spPr>
          <a:xfrm rot="10800000">
            <a:off x="1672897" y="6871071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8" name="Google Shape;668;g30786002bbd_0_0"/>
          <p:cNvSpPr/>
          <p:nvPr/>
        </p:nvSpPr>
        <p:spPr>
          <a:xfrm rot="10800000">
            <a:off x="19134158" y="7911460"/>
            <a:ext cx="2733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30786002bbd_0_0"/>
          <p:cNvSpPr/>
          <p:nvPr/>
        </p:nvSpPr>
        <p:spPr>
          <a:xfrm>
            <a:off x="986735" y="6871200"/>
            <a:ext cx="1607100" cy="396300"/>
          </a:xfrm>
          <a:prstGeom prst="rect">
            <a:avLst/>
          </a:prstGeom>
          <a:solidFill>
            <a:srgbClr val="0942A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30786002bbd_0_0"/>
          <p:cNvSpPr txBox="1"/>
          <p:nvPr/>
        </p:nvSpPr>
        <p:spPr>
          <a:xfrm>
            <a:off x="-295744" y="7359147"/>
            <a:ext cx="2578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2017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1" name="Google Shape;671;g30786002bbd_0_0"/>
          <p:cNvCxnSpPr/>
          <p:nvPr/>
        </p:nvCxnSpPr>
        <p:spPr>
          <a:xfrm>
            <a:off x="993644" y="6535852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2" name="Google Shape;672;g30786002bbd_0_0"/>
          <p:cNvSpPr/>
          <p:nvPr/>
        </p:nvSpPr>
        <p:spPr>
          <a:xfrm rot="10800000">
            <a:off x="1536351" y="7819613"/>
            <a:ext cx="2733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30786002bbd_0_0"/>
          <p:cNvSpPr txBox="1"/>
          <p:nvPr/>
        </p:nvSpPr>
        <p:spPr>
          <a:xfrm>
            <a:off x="791995" y="8093800"/>
            <a:ext cx="20502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Transformer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Attention is all you need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g30786002bbd_0_0"/>
          <p:cNvSpPr txBox="1"/>
          <p:nvPr/>
        </p:nvSpPr>
        <p:spPr>
          <a:xfrm>
            <a:off x="834460" y="6105701"/>
            <a:ext cx="1607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Jun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5" name="Google Shape;675;g30786002bbd_0_0"/>
          <p:cNvGrpSpPr/>
          <p:nvPr/>
        </p:nvGrpSpPr>
        <p:grpSpPr>
          <a:xfrm>
            <a:off x="3304108" y="6045527"/>
            <a:ext cx="273504" cy="1222626"/>
            <a:chOff x="845575" y="2563700"/>
            <a:chExt cx="92400" cy="411825"/>
          </a:xfrm>
        </p:grpSpPr>
        <p:cxnSp>
          <p:nvCxnSpPr>
            <p:cNvPr id="676" name="Google Shape;676;g30786002bbd_0_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7" name="Google Shape;677;g30786002bbd_0_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g30786002bbd_0_0"/>
          <p:cNvSpPr/>
          <p:nvPr/>
        </p:nvSpPr>
        <p:spPr>
          <a:xfrm>
            <a:off x="2551396" y="6871175"/>
            <a:ext cx="1566600" cy="396300"/>
          </a:xfrm>
          <a:prstGeom prst="rect">
            <a:avLst/>
          </a:prstGeom>
          <a:solidFill>
            <a:srgbClr val="307AF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30786002bbd_0_0"/>
          <p:cNvSpPr txBox="1"/>
          <p:nvPr/>
        </p:nvSpPr>
        <p:spPr>
          <a:xfrm>
            <a:off x="1460136" y="5689244"/>
            <a:ext cx="2207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2018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0" name="Google Shape;680;g30786002bbd_0_0"/>
          <p:cNvCxnSpPr/>
          <p:nvPr/>
        </p:nvCxnSpPr>
        <p:spPr>
          <a:xfrm rot="10800000">
            <a:off x="2563928" y="6557548"/>
            <a:ext cx="0" cy="10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1" name="Google Shape;681;g30786002bbd_0_0"/>
          <p:cNvSpPr txBox="1"/>
          <p:nvPr/>
        </p:nvSpPr>
        <p:spPr>
          <a:xfrm>
            <a:off x="2842201" y="5117825"/>
            <a:ext cx="1275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GPT-1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 117M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30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g30786002bbd_0_0"/>
          <p:cNvSpPr txBox="1"/>
          <p:nvPr/>
        </p:nvSpPr>
        <p:spPr>
          <a:xfrm>
            <a:off x="2574440" y="7268265"/>
            <a:ext cx="17622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Jun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g30786002bbd_0_0"/>
          <p:cNvSpPr/>
          <p:nvPr/>
        </p:nvSpPr>
        <p:spPr>
          <a:xfrm>
            <a:off x="3873969" y="6871175"/>
            <a:ext cx="68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…</a:t>
            </a:r>
            <a:endParaRPr sz="3300"/>
          </a:p>
        </p:txBody>
      </p:sp>
      <p:sp>
        <p:nvSpPr>
          <p:cNvPr id="684" name="Google Shape;684;g30786002bbd_0_0"/>
          <p:cNvSpPr txBox="1"/>
          <p:nvPr/>
        </p:nvSpPr>
        <p:spPr>
          <a:xfrm>
            <a:off x="17330595" y="5270225"/>
            <a:ext cx="1275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AI Act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g30786002bbd_0_0"/>
          <p:cNvSpPr txBox="1"/>
          <p:nvPr/>
        </p:nvSpPr>
        <p:spPr>
          <a:xfrm>
            <a:off x="16589757" y="8093805"/>
            <a:ext cx="20502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Llama 3 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8,70, …405B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t/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g30786002bbd_0_0"/>
          <p:cNvSpPr txBox="1"/>
          <p:nvPr/>
        </p:nvSpPr>
        <p:spPr>
          <a:xfrm>
            <a:off x="16632244" y="6105701"/>
            <a:ext cx="1607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43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Apr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g30786002bbd_0_0"/>
          <p:cNvSpPr/>
          <p:nvPr/>
        </p:nvSpPr>
        <p:spPr>
          <a:xfrm rot="10800000">
            <a:off x="17305358" y="7911460"/>
            <a:ext cx="273300" cy="274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30786002bbd_0_0"/>
          <p:cNvSpPr txBox="1"/>
          <p:nvPr/>
        </p:nvSpPr>
        <p:spPr>
          <a:xfrm>
            <a:off x="20899444" y="8209400"/>
            <a:ext cx="42375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30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EGI Federation strategy 2025-2029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055cb9ee12_1_712"/>
          <p:cNvSpPr txBox="1"/>
          <p:nvPr>
            <p:ph idx="2" type="body"/>
          </p:nvPr>
        </p:nvSpPr>
        <p:spPr>
          <a:xfrm>
            <a:off x="774700" y="5783373"/>
            <a:ext cx="230634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8600"/>
              <a:t>AI Landscape and Roadmap in EGI</a:t>
            </a:r>
            <a:endParaRPr sz="8600"/>
          </a:p>
        </p:txBody>
      </p:sp>
      <p:sp>
        <p:nvSpPr>
          <p:cNvPr id="694" name="Google Shape;694;g3055cb9ee12_1_712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95" name="Google Shape;695;g3055cb9ee12_1_712"/>
          <p:cNvSpPr txBox="1"/>
          <p:nvPr>
            <p:ph idx="7" type="body"/>
          </p:nvPr>
        </p:nvSpPr>
        <p:spPr>
          <a:xfrm>
            <a:off x="7932279" y="12746850"/>
            <a:ext cx="9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EGI 2024 Conference - Lecce, Italy</a:t>
            </a:r>
            <a:endParaRPr/>
          </a:p>
        </p:txBody>
      </p:sp>
      <p:sp>
        <p:nvSpPr>
          <p:cNvPr id="696" name="Google Shape;696;g3055cb9ee12_1_712"/>
          <p:cNvSpPr txBox="1"/>
          <p:nvPr>
            <p:ph idx="12" type="sldNum"/>
          </p:nvPr>
        </p:nvSpPr>
        <p:spPr>
          <a:xfrm>
            <a:off x="22818090" y="12666269"/>
            <a:ext cx="14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1" name="Google Shape;701;g30787d23c38_0_23"/>
          <p:cNvGraphicFramePr/>
          <p:nvPr/>
        </p:nvGraphicFramePr>
        <p:xfrm>
          <a:off x="424933" y="126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{946E8395-486C-47F7-BFC7-A88D670AEFCC}</a:tableStyleId>
              </a:tblPr>
              <a:tblGrid>
                <a:gridCol w="4544325"/>
                <a:gridCol w="4544325"/>
                <a:gridCol w="4544325"/>
                <a:gridCol w="4544325"/>
                <a:gridCol w="4544325"/>
              </a:tblGrid>
              <a:tr h="438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Collection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Cleaning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Pre-processing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Feature Engineering</a:t>
                      </a:r>
                      <a:endParaRPr sz="3700"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Standardization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Metadata Catalogue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Governance</a:t>
                      </a:r>
                      <a:endParaRPr sz="3700"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Frameworks (e.g. Pytorch, TensorFlow)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lt1"/>
                          </a:solidFill>
                          <a:highlight>
                            <a:schemeClr val="accent1"/>
                          </a:highlight>
                        </a:rPr>
                        <a:t>Distributed Training</a:t>
                      </a:r>
                      <a:r>
                        <a:rPr lang="en" sz="2900">
                          <a:solidFill>
                            <a:schemeClr val="dk1"/>
                          </a:solidFill>
                        </a:rPr>
                        <a:t> (Pytorch DPP, Kubeflow operator)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lt1"/>
                          </a:solidFill>
                          <a:highlight>
                            <a:schemeClr val="accent1"/>
                          </a:highlight>
                        </a:rPr>
                        <a:t>Federated Learning</a:t>
                      </a:r>
                      <a:r>
                        <a:rPr lang="en" sz="2900">
                          <a:solidFill>
                            <a:schemeClr val="dk1"/>
                          </a:solidFill>
                        </a:rPr>
                        <a:t> (e.g Flower, NVFlare)</a:t>
                      </a:r>
                      <a:endParaRPr sz="3700"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Model Registry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Metadata Catalogue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Governance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Inference API (e.g. KServe, NVIDIA Triton)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</a:rPr>
                        <a:t>Governance</a:t>
                      </a:r>
                      <a:endParaRPr sz="2900">
                        <a:solidFill>
                          <a:schemeClr val="dk1"/>
                        </a:solidFill>
                      </a:endParaRPr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43800" marB="243800" marR="243800" marL="243800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2" name="Google Shape;702;g30787d23c38_0_23"/>
          <p:cNvSpPr txBox="1"/>
          <p:nvPr>
            <p:ph idx="12" type="sldNum"/>
          </p:nvPr>
        </p:nvSpPr>
        <p:spPr>
          <a:xfrm>
            <a:off x="23212926" y="131078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3" name="Google Shape;703;g30787d23c38_0_2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MLOps</a:t>
            </a:r>
            <a:endParaRPr/>
          </a:p>
        </p:txBody>
      </p:sp>
      <p:sp>
        <p:nvSpPr>
          <p:cNvPr id="704" name="Google Shape;704;g30787d23c38_0_23"/>
          <p:cNvSpPr/>
          <p:nvPr/>
        </p:nvSpPr>
        <p:spPr>
          <a:xfrm>
            <a:off x="831267" y="40164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Data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Preparation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05" name="Google Shape;705;g30787d23c38_0_23"/>
          <p:cNvSpPr/>
          <p:nvPr/>
        </p:nvSpPr>
        <p:spPr>
          <a:xfrm>
            <a:off x="5375500" y="40164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Feature Store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06" name="Google Shape;706;g30787d23c38_0_23"/>
          <p:cNvSpPr/>
          <p:nvPr/>
        </p:nvSpPr>
        <p:spPr>
          <a:xfrm>
            <a:off x="9919800" y="40164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Model Development ML Train/Tune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707" name="Google Shape;707;g30787d23c38_0_23"/>
          <p:cNvSpPr/>
          <p:nvPr/>
        </p:nvSpPr>
        <p:spPr>
          <a:xfrm>
            <a:off x="14464067" y="40164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Model 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Storage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08" name="Google Shape;708;g30787d23c38_0_23"/>
          <p:cNvSpPr/>
          <p:nvPr/>
        </p:nvSpPr>
        <p:spPr>
          <a:xfrm>
            <a:off x="19008333" y="4016467"/>
            <a:ext cx="3552000" cy="1632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Model 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Serving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09" name="Google Shape;709;g30787d23c38_0_23"/>
          <p:cNvSpPr/>
          <p:nvPr/>
        </p:nvSpPr>
        <p:spPr>
          <a:xfrm>
            <a:off x="14464067" y="1683933"/>
            <a:ext cx="3552000" cy="1632000"/>
          </a:xfrm>
          <a:prstGeom prst="roundRect">
            <a:avLst>
              <a:gd fmla="val 16667" name="adj"/>
            </a:avLst>
          </a:prstGeom>
          <a:solidFill>
            <a:srgbClr val="1C8E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Repeat the Process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10" name="Google Shape;710;g30787d23c38_0_23"/>
          <p:cNvSpPr/>
          <p:nvPr/>
        </p:nvSpPr>
        <p:spPr>
          <a:xfrm>
            <a:off x="4590200" y="46788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11" name="Google Shape;711;g30787d23c38_0_23"/>
          <p:cNvSpPr/>
          <p:nvPr/>
        </p:nvSpPr>
        <p:spPr>
          <a:xfrm>
            <a:off x="9134467" y="46788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12" name="Google Shape;712;g30787d23c38_0_23"/>
          <p:cNvSpPr/>
          <p:nvPr/>
        </p:nvSpPr>
        <p:spPr>
          <a:xfrm>
            <a:off x="13678733" y="46788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13" name="Google Shape;713;g30787d23c38_0_23"/>
          <p:cNvSpPr/>
          <p:nvPr/>
        </p:nvSpPr>
        <p:spPr>
          <a:xfrm>
            <a:off x="18223000" y="4678867"/>
            <a:ext cx="578400" cy="307200"/>
          </a:xfrm>
          <a:prstGeom prst="rightArrow">
            <a:avLst>
              <a:gd fmla="val 5267" name="adj1"/>
              <a:gd fmla="val 35068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14" name="Google Shape;714;g30787d23c38_0_23"/>
          <p:cNvSpPr/>
          <p:nvPr/>
        </p:nvSpPr>
        <p:spPr>
          <a:xfrm flipH="1">
            <a:off x="18223367" y="2313267"/>
            <a:ext cx="2588700" cy="15000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grpSp>
        <p:nvGrpSpPr>
          <p:cNvPr id="715" name="Google Shape;715;g30787d23c38_0_23"/>
          <p:cNvGrpSpPr/>
          <p:nvPr/>
        </p:nvGrpSpPr>
        <p:grpSpPr>
          <a:xfrm flipH="1">
            <a:off x="7173807" y="5745527"/>
            <a:ext cx="13638170" cy="546407"/>
            <a:chOff x="2690275" y="1811650"/>
            <a:chExt cx="5114250" cy="204900"/>
          </a:xfrm>
        </p:grpSpPr>
        <p:sp>
          <p:nvSpPr>
            <p:cNvPr id="716" name="Google Shape;716;g30787d23c38_0_23"/>
            <p:cNvSpPr/>
            <p:nvPr/>
          </p:nvSpPr>
          <p:spPr>
            <a:xfrm rot="10800000">
              <a:off x="6120025" y="1811650"/>
              <a:ext cx="1684500" cy="204900"/>
            </a:xfrm>
            <a:prstGeom prst="bentArrow">
              <a:avLst>
                <a:gd fmla="val 0" name="adj1"/>
                <a:gd fmla="val 0" name="adj2"/>
                <a:gd fmla="val 12924" name="adj3"/>
                <a:gd fmla="val 0" name="adj4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00"/>
            </a:p>
          </p:txBody>
        </p:sp>
        <p:sp>
          <p:nvSpPr>
            <p:cNvPr id="717" name="Google Shape;717;g30787d23c38_0_23"/>
            <p:cNvSpPr/>
            <p:nvPr/>
          </p:nvSpPr>
          <p:spPr>
            <a:xfrm rot="-5400000">
              <a:off x="4306525" y="196300"/>
              <a:ext cx="204000" cy="3436500"/>
            </a:xfrm>
            <a:prstGeom prst="bentArrow">
              <a:avLst>
                <a:gd fmla="val 0" name="adj1"/>
                <a:gd fmla="val 10911" name="adj2"/>
                <a:gd fmla="val 12924" name="adj3"/>
                <a:gd fmla="val 0" name="adj4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00"/>
            </a:p>
          </p:txBody>
        </p:sp>
      </p:grpSp>
      <p:sp>
        <p:nvSpPr>
          <p:cNvPr id="718" name="Google Shape;718;g30787d23c38_0_23"/>
          <p:cNvSpPr/>
          <p:nvPr/>
        </p:nvSpPr>
        <p:spPr>
          <a:xfrm>
            <a:off x="831267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Raw Data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Streaming and batch sources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19" name="Google Shape;719;g30787d23c38_0_23"/>
          <p:cNvSpPr/>
          <p:nvPr/>
        </p:nvSpPr>
        <p:spPr>
          <a:xfrm>
            <a:off x="5375533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Preprocessed Data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20" name="Google Shape;720;g30787d23c38_0_23"/>
          <p:cNvSpPr/>
          <p:nvPr/>
        </p:nvSpPr>
        <p:spPr>
          <a:xfrm>
            <a:off x="9615000" y="10694533"/>
            <a:ext cx="4337700" cy="1424100"/>
          </a:xfrm>
          <a:prstGeom prst="cube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Compute Continuum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HPC HTC Cloud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721" name="Google Shape;721;g30787d23c38_0_23"/>
          <p:cNvSpPr/>
          <p:nvPr/>
        </p:nvSpPr>
        <p:spPr>
          <a:xfrm>
            <a:off x="14464333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Model Registry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22" name="Google Shape;722;g30787d23c38_0_23"/>
          <p:cNvSpPr/>
          <p:nvPr/>
        </p:nvSpPr>
        <p:spPr>
          <a:xfrm>
            <a:off x="18703867" y="10755600"/>
            <a:ext cx="4337700" cy="1424100"/>
          </a:xfrm>
          <a:prstGeom prst="cube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Compute Continuum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HPC HTC Cloud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723" name="Google Shape;723;g30787d23c38_0_23"/>
          <p:cNvSpPr/>
          <p:nvPr/>
        </p:nvSpPr>
        <p:spPr>
          <a:xfrm flipH="1" rot="-5400000">
            <a:off x="7495267" y="-2671867"/>
            <a:ext cx="1456800" cy="117600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724" name="Google Shape;724;g30787d23c38_0_23"/>
          <p:cNvSpPr/>
          <p:nvPr/>
        </p:nvSpPr>
        <p:spPr>
          <a:xfrm flipH="1" rot="-5400000">
            <a:off x="12228283" y="1844183"/>
            <a:ext cx="1456800" cy="2727900"/>
          </a:xfrm>
          <a:prstGeom prst="bentArrow">
            <a:avLst>
              <a:gd fmla="val 0" name="adj1"/>
              <a:gd fmla="val 10911" name="adj2"/>
              <a:gd fmla="val 12924" name="adj3"/>
              <a:gd fmla="val 0" name="adj4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06d1017034_0_0"/>
          <p:cNvSpPr txBox="1"/>
          <p:nvPr>
            <p:ph idx="12" type="sldNum"/>
          </p:nvPr>
        </p:nvSpPr>
        <p:spPr>
          <a:xfrm>
            <a:off x="23212926" y="131078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0" name="Google Shape;730;g306d1017034_0_0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accent1"/>
                </a:solidFill>
              </a:rPr>
              <a:t>AI Architecture</a:t>
            </a:r>
            <a:endParaRPr/>
          </a:p>
        </p:txBody>
      </p:sp>
      <p:sp>
        <p:nvSpPr>
          <p:cNvPr id="731" name="Google Shape;731;g306d1017034_0_0"/>
          <p:cNvSpPr/>
          <p:nvPr/>
        </p:nvSpPr>
        <p:spPr>
          <a:xfrm>
            <a:off x="831267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Raw Data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Streaming and batch sources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32" name="Google Shape;732;g306d1017034_0_0"/>
          <p:cNvSpPr/>
          <p:nvPr/>
        </p:nvSpPr>
        <p:spPr>
          <a:xfrm>
            <a:off x="5375533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Preprocessed Data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33" name="Google Shape;733;g306d1017034_0_0"/>
          <p:cNvSpPr/>
          <p:nvPr/>
        </p:nvSpPr>
        <p:spPr>
          <a:xfrm>
            <a:off x="9615000" y="10694533"/>
            <a:ext cx="4337700" cy="1424100"/>
          </a:xfrm>
          <a:prstGeom prst="cube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Compute Continuum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HPC HTC Cloud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734" name="Google Shape;734;g306d1017034_0_0"/>
          <p:cNvSpPr/>
          <p:nvPr/>
        </p:nvSpPr>
        <p:spPr>
          <a:xfrm>
            <a:off x="14464333" y="10618533"/>
            <a:ext cx="3938400" cy="15000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Model Registry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35" name="Google Shape;735;g306d1017034_0_0"/>
          <p:cNvSpPr/>
          <p:nvPr/>
        </p:nvSpPr>
        <p:spPr>
          <a:xfrm>
            <a:off x="18703867" y="10755600"/>
            <a:ext cx="4337700" cy="1424100"/>
          </a:xfrm>
          <a:prstGeom prst="cube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Compute Continuum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HPC HTC Cloud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736" name="Google Shape;736;g306d1017034_0_0"/>
          <p:cNvSpPr/>
          <p:nvPr/>
        </p:nvSpPr>
        <p:spPr>
          <a:xfrm>
            <a:off x="358925" y="8322375"/>
            <a:ext cx="23194500" cy="1726800"/>
          </a:xfrm>
          <a:prstGeom prst="roundRect">
            <a:avLst>
              <a:gd fmla="val 16667" name="adj"/>
            </a:avLst>
          </a:prstGeom>
          <a:solidFill>
            <a:srgbClr val="326D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grpSp>
        <p:nvGrpSpPr>
          <p:cNvPr id="737" name="Google Shape;737;g306d1017034_0_0"/>
          <p:cNvGrpSpPr/>
          <p:nvPr/>
        </p:nvGrpSpPr>
        <p:grpSpPr>
          <a:xfrm>
            <a:off x="825384" y="8326637"/>
            <a:ext cx="6810153" cy="1726787"/>
            <a:chOff x="977763" y="6865263"/>
            <a:chExt cx="8521213" cy="2350010"/>
          </a:xfrm>
        </p:grpSpPr>
        <p:pic>
          <p:nvPicPr>
            <p:cNvPr id="738" name="Google Shape;738;g306d1017034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7763" y="6865263"/>
              <a:ext cx="2425206" cy="2350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g306d1017034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02975" y="7585088"/>
              <a:ext cx="6096000" cy="9103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0" name="Google Shape;740;g306d101703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4850" y="8706975"/>
            <a:ext cx="3242639" cy="16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306d1017034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21588" y="8324550"/>
            <a:ext cx="3925465" cy="16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306d1017034_0_0"/>
          <p:cNvSpPr/>
          <p:nvPr/>
        </p:nvSpPr>
        <p:spPr>
          <a:xfrm>
            <a:off x="11793725" y="6400050"/>
            <a:ext cx="9144000" cy="169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743" name="Google Shape;743;g306d1017034_0_0"/>
          <p:cNvSpPr/>
          <p:nvPr/>
        </p:nvSpPr>
        <p:spPr>
          <a:xfrm>
            <a:off x="2459600" y="6400050"/>
            <a:ext cx="9144000" cy="173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744" name="Google Shape;744;g306d1017034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6213" y="6500673"/>
            <a:ext cx="6060472" cy="152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306d1017034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42200" y="6501434"/>
            <a:ext cx="3925449" cy="1523841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306d1017034_0_0"/>
          <p:cNvSpPr/>
          <p:nvPr/>
        </p:nvSpPr>
        <p:spPr>
          <a:xfrm>
            <a:off x="3271200" y="4196250"/>
            <a:ext cx="5381700" cy="172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747" name="Google Shape;747;g306d1017034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3700" y="4516851"/>
            <a:ext cx="4856700" cy="10870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748" name="Google Shape;748;g306d1017034_0_0"/>
          <p:cNvSpPr/>
          <p:nvPr/>
        </p:nvSpPr>
        <p:spPr>
          <a:xfrm>
            <a:off x="8873700" y="4161175"/>
            <a:ext cx="5381700" cy="172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749" name="Google Shape;749;g306d1017034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36813" y="4434424"/>
            <a:ext cx="4855464" cy="118180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750" name="Google Shape;750;g306d1017034_0_0"/>
          <p:cNvSpPr/>
          <p:nvPr/>
        </p:nvSpPr>
        <p:spPr>
          <a:xfrm>
            <a:off x="14738700" y="4114100"/>
            <a:ext cx="5381700" cy="172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751" name="Google Shape;751;g306d1017034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907775" y="4323216"/>
            <a:ext cx="4855464" cy="131005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752" name="Google Shape;752;g306d1017034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3900" y="1498866"/>
            <a:ext cx="2781300" cy="164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g306d1017034_0_0"/>
          <p:cNvCxnSpPr>
            <a:stCxn id="752" idx="2"/>
            <a:endCxn id="748" idx="0"/>
          </p:cNvCxnSpPr>
          <p:nvPr/>
        </p:nvCxnSpPr>
        <p:spPr>
          <a:xfrm flipH="1" rot="-5400000">
            <a:off x="11057550" y="3653691"/>
            <a:ext cx="1014600" cy="600"/>
          </a:xfrm>
          <a:prstGeom prst="bentConnector3">
            <a:avLst>
              <a:gd fmla="val 4999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g306d1017034_0_0"/>
          <p:cNvCxnSpPr/>
          <p:nvPr/>
        </p:nvCxnSpPr>
        <p:spPr>
          <a:xfrm flipH="1" rot="10800000">
            <a:off x="5995625" y="3654975"/>
            <a:ext cx="5585100" cy="574800"/>
          </a:xfrm>
          <a:prstGeom prst="bentConnector3">
            <a:avLst>
              <a:gd fmla="val 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g306d1017034_0_0"/>
          <p:cNvCxnSpPr/>
          <p:nvPr/>
        </p:nvCxnSpPr>
        <p:spPr>
          <a:xfrm rot="10800000">
            <a:off x="11601000" y="3654725"/>
            <a:ext cx="5913600" cy="349200"/>
          </a:xfrm>
          <a:prstGeom prst="bentConnector3">
            <a:avLst>
              <a:gd fmla="val 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g306d1017034_0_0"/>
          <p:cNvCxnSpPr/>
          <p:nvPr/>
        </p:nvCxnSpPr>
        <p:spPr>
          <a:xfrm flipH="1" rot="10800000">
            <a:off x="2977275" y="3654850"/>
            <a:ext cx="3018600" cy="2730900"/>
          </a:xfrm>
          <a:prstGeom prst="bentConnector3">
            <a:avLst>
              <a:gd fmla="val 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" name="Google Shape;757;g306d1017034_0_0"/>
          <p:cNvCxnSpPr/>
          <p:nvPr/>
        </p:nvCxnSpPr>
        <p:spPr>
          <a:xfrm rot="10800000">
            <a:off x="17534875" y="3653372"/>
            <a:ext cx="2977200" cy="2710200"/>
          </a:xfrm>
          <a:prstGeom prst="bentConnector3">
            <a:avLst>
              <a:gd fmla="val 68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8" name="Google Shape;758;g306d1017034_0_0"/>
          <p:cNvCxnSpPr/>
          <p:nvPr/>
        </p:nvCxnSpPr>
        <p:spPr>
          <a:xfrm rot="-5400000">
            <a:off x="71825" y="5430900"/>
            <a:ext cx="4661100" cy="1108800"/>
          </a:xfrm>
          <a:prstGeom prst="bentConnector3">
            <a:avLst>
              <a:gd fmla="val 9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9" name="Google Shape;759;g306d1017034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26800" y="5427013"/>
            <a:ext cx="1440000" cy="41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05bec24e3f_0_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765" name="Google Shape;765;g305bec24e3f_0_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" name="Google Shape;766;g305bec24e3f_0_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RI-SCALE</a:t>
            </a:r>
            <a:endParaRPr/>
          </a:p>
        </p:txBody>
      </p:sp>
      <p:pic>
        <p:nvPicPr>
          <p:cNvPr id="767" name="Google Shape;767;g305bec24e3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030" y="3056026"/>
            <a:ext cx="17029939" cy="92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0787d23c38_0_1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773" name="Google Shape;773;g30787d23c38_0_1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g30787d23c38_0_1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EOSC Data Commons</a:t>
            </a:r>
            <a:endParaRPr/>
          </a:p>
        </p:txBody>
      </p:sp>
      <p:pic>
        <p:nvPicPr>
          <p:cNvPr id="775" name="Google Shape;775;g30787d23c3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266" y="2899900"/>
            <a:ext cx="16473468" cy="925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