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5" r:id="rId4"/>
    <p:sldId id="305" r:id="rId5"/>
    <p:sldId id="307" r:id="rId6"/>
    <p:sldId id="270" r:id="rId7"/>
    <p:sldId id="273" r:id="rId8"/>
    <p:sldId id="277" r:id="rId9"/>
    <p:sldId id="275" r:id="rId10"/>
    <p:sldId id="308" r:id="rId11"/>
    <p:sldId id="1182" r:id="rId12"/>
    <p:sldId id="309" r:id="rId13"/>
    <p:sldId id="278" r:id="rId14"/>
    <p:sldId id="260" r:id="rId15"/>
    <p:sldId id="1184" r:id="rId16"/>
    <p:sldId id="1183" r:id="rId17"/>
    <p:sldId id="264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0" roundtripDataSignature="AMtx7mjKzAaE+qLVwXonYVp6+gcHU6vx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23" d="100"/>
          <a:sy n="123" d="100"/>
        </p:scale>
        <p:origin x="1864" y="8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NBIS\Verksamhetsber&#228;ttelse\underlag%20VB2021%20ver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3F-4140-8A5B-331D4C43FBD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3F-4140-8A5B-331D4C43FBD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3F-4140-8A5B-331D4C43FBD0}"/>
              </c:ext>
            </c:extLst>
          </c:dPt>
          <c:dLbls>
            <c:dLbl>
              <c:idx val="0"/>
              <c:layout>
                <c:manualLayout>
                  <c:x val="-0.25291031038236883"/>
                  <c:y val="-0.11905942904734021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Support </a:t>
                    </a:r>
                    <a:fld id="{984C367A-C0E3-2E4E-8CBC-2EC49657E599}" type="VALUE">
                      <a:rPr lang="en-US" baseline="0"/>
                      <a:pPr/>
                      <a:t>[VALUE]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E3F-4140-8A5B-331D4C43FBD0}"/>
                </c:ext>
              </c:extLst>
            </c:dLbl>
            <c:dLbl>
              <c:idx val="1"/>
              <c:layout>
                <c:manualLayout>
                  <c:x val="0.2388888888888889"/>
                  <c:y val="-7.667833187518226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SE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194444444444445"/>
                      <c:h val="0.208333333333333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4E3F-4140-8A5B-331D4C43FB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S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'FTE 2021'!$A$31:$A$33</c:f>
              <c:strCache>
                <c:ptCount val="3"/>
                <c:pt idx="0">
                  <c:v>Project support</c:v>
                </c:pt>
                <c:pt idx="1">
                  <c:v>Infrastructure</c:v>
                </c:pt>
                <c:pt idx="2">
                  <c:v>Training</c:v>
                </c:pt>
              </c:strCache>
            </c:strRef>
          </c:cat>
          <c:val>
            <c:numRef>
              <c:f>'FTE 2021'!$C$31:$C$33</c:f>
              <c:numCache>
                <c:formatCode>0%</c:formatCode>
                <c:ptCount val="3"/>
                <c:pt idx="0">
                  <c:v>0.55941545256131486</c:v>
                </c:pt>
                <c:pt idx="1">
                  <c:v>0.28105632801384989</c:v>
                </c:pt>
                <c:pt idx="2">
                  <c:v>0.15952821942483528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E3F-4140-8A5B-331D4C43F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" name="Google Shape;2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" name="Google Shape;2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286752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98135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618856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25" name="Google Shape;52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204052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91093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714010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" name="Google Shape;3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4252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050403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4" name="Google Shape;2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dirty="0"/>
          </a:p>
        </p:txBody>
      </p:sp>
      <p:sp>
        <p:nvSpPr>
          <p:cNvPr id="360" name="Google Shape;36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08" name="Google Shape;5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76" name="Google Shape;47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without our host unis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"/>
          <p:cNvSpPr txBox="1">
            <a:spLocks noGrp="1"/>
          </p:cNvSpPr>
          <p:nvPr>
            <p:ph type="ctrTitle"/>
          </p:nvPr>
        </p:nvSpPr>
        <p:spPr>
          <a:xfrm>
            <a:off x="1143000" y="1200150"/>
            <a:ext cx="6858000" cy="14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3000"/>
              <a:buFont typeface="Aria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 sz="1800">
                <a:solidFill>
                  <a:srgbClr val="757070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1" name="Google Shape;11;p9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34576" y="128462"/>
            <a:ext cx="2704148" cy="587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9"/>
          <p:cNvCxnSpPr/>
          <p:nvPr/>
        </p:nvCxnSpPr>
        <p:spPr>
          <a:xfrm rot="10800000">
            <a:off x="0" y="5108777"/>
            <a:ext cx="9144000" cy="0"/>
          </a:xfrm>
          <a:prstGeom prst="straightConnector1">
            <a:avLst/>
          </a:prstGeom>
          <a:noFill/>
          <a:ln w="1016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Google Shape;1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471" y="128462"/>
            <a:ext cx="1414611" cy="754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_no bulletpoints">
  <p:cSld name="One column_no bulletpoint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0"/>
          <p:cNvSpPr txBox="1">
            <a:spLocks noGrp="1"/>
          </p:cNvSpPr>
          <p:nvPr>
            <p:ph type="body" idx="1"/>
          </p:nvPr>
        </p:nvSpPr>
        <p:spPr>
          <a:xfrm>
            <a:off x="323407" y="800973"/>
            <a:ext cx="8497200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1616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0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3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10" descr="A picture containing ligh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56317" y="4703614"/>
            <a:ext cx="379186" cy="3585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8;p10"/>
          <p:cNvCxnSpPr/>
          <p:nvPr/>
        </p:nvCxnSpPr>
        <p:spPr>
          <a:xfrm>
            <a:off x="323407" y="661361"/>
            <a:ext cx="84972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Google Shape;1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497" y="4703612"/>
            <a:ext cx="972281" cy="358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1892460" y="273844"/>
            <a:ext cx="4944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12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"/>
          <p:cNvSpPr txBox="1">
            <a:spLocks noGrp="1"/>
          </p:cNvSpPr>
          <p:nvPr>
            <p:ph type="ctrTitle"/>
          </p:nvPr>
        </p:nvSpPr>
        <p:spPr>
          <a:xfrm>
            <a:off x="1143000" y="1200150"/>
            <a:ext cx="6858000" cy="143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ts val="3000"/>
              <a:buFont typeface="Arial"/>
              <a:buNone/>
            </a:pPr>
            <a:r>
              <a:rPr lang="en-GB" noProof="1"/>
              <a:t>Advancing Research Frontiers: NBIS's Impact on Sweden's Computational Infrastructure and European Bioinformatics Collaborations</a:t>
            </a:r>
          </a:p>
        </p:txBody>
      </p:sp>
      <p:sp>
        <p:nvSpPr>
          <p:cNvPr id="26" name="Google Shape;26;p1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</a:pPr>
            <a:r>
              <a:rPr lang="en-GB" noProof="1"/>
              <a:t>Nanjiang Shu</a:t>
            </a: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</a:pPr>
            <a:r>
              <a:rPr lang="en-GB" noProof="1"/>
              <a:t>2024-10-02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76"/>
    </mc:Choice>
    <mc:Fallback>
      <p:transition spd="slow" advTm="352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232BB-4235-9DE8-7FDD-9DAD9C7B0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dirty="0"/>
              <a:t>Human data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Federated EGA, 1+MG, GDI, EHDS2 Pilot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 err="1"/>
              <a:t>Bigpicture</a:t>
            </a:r>
            <a:r>
              <a:rPr lang="en-GB" sz="1600" dirty="0"/>
              <a:t>, EUCAIM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dirty="0"/>
              <a:t>Data management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ELIXIR-CONVERGE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dirty="0"/>
              <a:t>Biodiversity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BGE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dirty="0"/>
              <a:t>Training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PHENET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sz="1800" dirty="0"/>
              <a:t>Integrative bioinformatics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GB" sz="1600" dirty="0"/>
              <a:t>EJP-RD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57E127-73E3-6FF2-08D4-7380AAB4C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International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46019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1"/>
    </mc:Choice>
    <mc:Fallback>
      <p:transition spd="slow" advTm="1320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582D1F-3A95-8159-7AA1-9EFE36674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407" y="1031183"/>
            <a:ext cx="5443079" cy="1629721"/>
          </a:xfrm>
          <a:noFill/>
          <a:ln>
            <a:solidFill>
              <a:schemeClr val="accent3">
                <a:lumMod val="75000"/>
                <a:alpha val="58000"/>
              </a:schemeClr>
            </a:solidFill>
          </a:ln>
        </p:spPr>
        <p:txBody>
          <a:bodyPr>
            <a:norm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EGA is a resource for permanent archiving and sharing of personally identifiable human genetic and phenotypic data - 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FAIR principle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EGA was launched in 2008 at EBI and further developed together with CRG from Spain since 2012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Tricky with sensitive data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A3ACFC-F099-5829-FAA2-0AB2799D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SE" dirty="0"/>
              <a:t>Federated EGA</a:t>
            </a:r>
          </a:p>
        </p:txBody>
      </p:sp>
      <p:pic>
        <p:nvPicPr>
          <p:cNvPr id="7" name="Google Shape;155;p27">
            <a:extLst>
              <a:ext uri="{FF2B5EF4-FFF2-40B4-BE49-F238E27FC236}">
                <a16:creationId xmlns:a16="http://schemas.microsoft.com/office/drawing/2014/main" id="{2DD6FCB9-8B72-B5E1-60CC-C7F822BEE6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616" y="1303726"/>
            <a:ext cx="2780131" cy="3347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8C6224-DB0D-23A6-1883-C7D2E71E9D45}"/>
              </a:ext>
            </a:extLst>
          </p:cNvPr>
          <p:cNvSpPr txBox="1"/>
          <p:nvPr/>
        </p:nvSpPr>
        <p:spPr>
          <a:xfrm>
            <a:off x="323407" y="72340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EGA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4E362-AC89-10C5-9A33-419249C92FEF}"/>
              </a:ext>
            </a:extLst>
          </p:cNvPr>
          <p:cNvSpPr txBox="1"/>
          <p:nvPr/>
        </p:nvSpPr>
        <p:spPr>
          <a:xfrm>
            <a:off x="292253" y="2764999"/>
            <a:ext cx="1912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/>
              <a:t>Extend to federation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4DA6860-20DB-5E56-6F61-30C3A2CA55CF}"/>
              </a:ext>
            </a:extLst>
          </p:cNvPr>
          <p:cNvSpPr txBox="1">
            <a:spLocks/>
          </p:cNvSpPr>
          <p:nvPr/>
        </p:nvSpPr>
        <p:spPr>
          <a:xfrm>
            <a:off x="292253" y="3072776"/>
            <a:ext cx="5443079" cy="1560056"/>
          </a:xfrm>
          <a:prstGeom prst="rect">
            <a:avLst/>
          </a:prstGeom>
          <a:noFill/>
          <a:ln>
            <a:solidFill>
              <a:schemeClr val="accent3">
                <a:lumMod val="75000"/>
                <a:alpha val="58000"/>
              </a:schemeClr>
            </a:solidFill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1616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71616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7161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Sensitive data stored locally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Metadata stored centrally and shared internationally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Access of data is requested on a case-by-case basis from a Data Access </a:t>
            </a:r>
            <a:r>
              <a:rPr lang="en-GB" dirty="0" err="1">
                <a:solidFill>
                  <a:srgbClr val="000000"/>
                </a:solidFill>
                <a:latin typeface="-webkit-standard"/>
              </a:rPr>
              <a:t>Committée</a:t>
            </a:r>
            <a:r>
              <a:rPr lang="en-GB" dirty="0">
                <a:solidFill>
                  <a:srgbClr val="000000"/>
                </a:solidFill>
                <a:latin typeface="-webkit-standard"/>
              </a:rPr>
              <a:t> (DAC)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-webkit-standard"/>
              </a:rPr>
              <a:t>NBIS is one of the leaders in developing the Federated EGA (since 2016)</a:t>
            </a:r>
          </a:p>
        </p:txBody>
      </p:sp>
      <p:pic>
        <p:nvPicPr>
          <p:cNvPr id="2" name="Google Shape;227;g284f3c1521d_0_0">
            <a:extLst>
              <a:ext uri="{FF2B5EF4-FFF2-40B4-BE49-F238E27FC236}">
                <a16:creationId xmlns:a16="http://schemas.microsoft.com/office/drawing/2014/main" id="{6554D4CF-19C8-D82A-7443-63DAF00059E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8645" y="863587"/>
            <a:ext cx="1701556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80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01"/>
    </mc:Choice>
    <mc:Fallback>
      <p:transition spd="slow" advTm="1439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E7E9F6-564B-820D-DC58-BF69F6CD2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500" noProof="0" dirty="0"/>
              <a:t>Aims to implement the infrastructure for the 1+ Million Genomes (1+MG) Initiative to enable secure access to genomic and clinical data across Europe</a:t>
            </a:r>
          </a:p>
          <a:p>
            <a:pPr marL="714375" lvl="1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noProof="0" dirty="0"/>
              <a:t>Sweden one of the first members of 1+MG since 2018</a:t>
            </a:r>
          </a:p>
          <a:p>
            <a:pPr marL="257175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500" noProof="0" dirty="0"/>
              <a:t>20 European countries with totally 54 partners</a:t>
            </a:r>
          </a:p>
          <a:p>
            <a:pPr marL="257175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500" noProof="0" dirty="0"/>
              <a:t>40 MEUR over 4 years (2022–2026)</a:t>
            </a:r>
          </a:p>
          <a:p>
            <a:pPr marL="257175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500" noProof="0" dirty="0"/>
              <a:t>NBIS together with ELIXIR-FI leads the work to deliver, deploy, operate and maintain the infrastructure and services defined by the 1+MG Proof of Concept that will provide the specifications and operational service model for federated national nodes</a:t>
            </a:r>
          </a:p>
          <a:p>
            <a:pPr marL="257175" indent="-257175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GB" sz="1500" noProof="0" dirty="0"/>
              <a:t>Upcoming European Health Data Space (EHDS) will hopefully provide a more clear regulation on access and secondary use of human data in healthcare, research and innovation</a:t>
            </a:r>
          </a:p>
          <a:p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DFDF7A-2436-2DB0-28A1-5E8FA308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sz="3200" b="1" noProof="0" dirty="0"/>
              <a:t>Genomic Data Infrastructure (GDI)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037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49"/>
    </mc:Choice>
    <mc:Fallback>
      <p:transition spd="slow" advTm="7844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ACF3A7-B7F4-41E8-B68D-F1D14B8D0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55" y="800973"/>
            <a:ext cx="2670778" cy="1234493"/>
          </a:xfrm>
          <a:prstGeom prst="rect">
            <a:avLst/>
          </a:prstGeom>
        </p:spPr>
      </p:pic>
      <p:sp>
        <p:nvSpPr>
          <p:cNvPr id="527" name="Google Shape;527;p23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184" cy="4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algn="l">
              <a:buSzPct val="100000"/>
            </a:pPr>
            <a:r>
              <a:rPr lang="en" dirty="0"/>
              <a:t>B</a:t>
            </a:r>
            <a:r>
              <a:rPr lang="en-GB" dirty="0" err="1"/>
              <a:t>igpicture</a:t>
            </a:r>
            <a:endParaRPr dirty="0"/>
          </a:p>
        </p:txBody>
      </p:sp>
      <p:sp>
        <p:nvSpPr>
          <p:cNvPr id="528" name="Google Shape;528;p23"/>
          <p:cNvSpPr txBox="1"/>
          <p:nvPr/>
        </p:nvSpPr>
        <p:spPr>
          <a:xfrm>
            <a:off x="323408" y="800973"/>
            <a:ext cx="8497125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>
              <a:solidFill>
                <a:srgbClr val="171616"/>
              </a:solidFill>
            </a:endParaRP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>
              <a:solidFill>
                <a:srgbClr val="171616"/>
              </a:solidFill>
            </a:endParaRPr>
          </a:p>
        </p:txBody>
      </p:sp>
      <p:sp>
        <p:nvSpPr>
          <p:cNvPr id="529" name="Google Shape;529;p23"/>
          <p:cNvSpPr txBox="1"/>
          <p:nvPr/>
        </p:nvSpPr>
        <p:spPr>
          <a:xfrm>
            <a:off x="4560572" y="2502844"/>
            <a:ext cx="4227750" cy="33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algn="ctr" defTabSz="914378">
              <a:lnSpc>
                <a:spcPct val="90000"/>
              </a:lnSpc>
              <a:buSzPts val="1400"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3"/>
          <p:cNvSpPr txBox="1"/>
          <p:nvPr/>
        </p:nvSpPr>
        <p:spPr>
          <a:xfrm>
            <a:off x="323408" y="800973"/>
            <a:ext cx="8497125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 dirty="0">
              <a:solidFill>
                <a:srgbClr val="171616"/>
              </a:solidFill>
            </a:endParaRP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r>
              <a:rPr lang="en-GB" sz="1500" dirty="0">
                <a:solidFill>
                  <a:srgbClr val="171616"/>
                </a:solidFill>
              </a:rPr>
              <a:t>Aims to create a central repository of digital pathology slides to boost the </a:t>
            </a: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r>
              <a:rPr lang="en-GB" sz="1500" dirty="0">
                <a:solidFill>
                  <a:srgbClr val="171616"/>
                </a:solidFill>
              </a:rPr>
              <a:t>development of artificial intelligence</a:t>
            </a: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 dirty="0">
              <a:solidFill>
                <a:srgbClr val="171616"/>
              </a:solidFill>
            </a:endParaRPr>
          </a:p>
          <a:p>
            <a:pPr marL="330192" indent="-247644" defTabSz="914378">
              <a:lnSpc>
                <a:spcPct val="90000"/>
              </a:lnSpc>
              <a:buClr>
                <a:srgbClr val="171616"/>
              </a:buClr>
              <a:buSzPts val="1500"/>
              <a:buFont typeface="Arial"/>
              <a:buChar char="•"/>
            </a:pPr>
            <a:r>
              <a:rPr lang="en" sz="1500" dirty="0">
                <a:solidFill>
                  <a:srgbClr val="171616"/>
                </a:solidFill>
              </a:rPr>
              <a:t>Petabyte of data with 3 million whole-slide images including metadata</a:t>
            </a:r>
            <a:endParaRPr sz="1100" dirty="0"/>
          </a:p>
          <a:p>
            <a:pPr marL="330192" indent="-247644" defTabSz="914378">
              <a:lnSpc>
                <a:spcPct val="90000"/>
              </a:lnSpc>
              <a:buClr>
                <a:srgbClr val="171616"/>
              </a:buClr>
              <a:buSzPts val="1500"/>
              <a:buFont typeface="Arial"/>
              <a:buChar char="•"/>
            </a:pPr>
            <a:r>
              <a:rPr lang="en" sz="1500" dirty="0">
                <a:solidFill>
                  <a:srgbClr val="171616"/>
                </a:solidFill>
              </a:rPr>
              <a:t>15 countries with 45 partners</a:t>
            </a:r>
            <a:endParaRPr sz="1100" dirty="0"/>
          </a:p>
          <a:p>
            <a:pPr marL="330192" indent="-247644" defTabSz="914378">
              <a:lnSpc>
                <a:spcPct val="90000"/>
              </a:lnSpc>
              <a:buClr>
                <a:srgbClr val="171616"/>
              </a:buClr>
              <a:buSzPts val="1500"/>
              <a:buFont typeface="Arial"/>
              <a:buChar char="•"/>
            </a:pPr>
            <a:r>
              <a:rPr lang="en" sz="1500" dirty="0">
                <a:solidFill>
                  <a:srgbClr val="171616"/>
                </a:solidFill>
              </a:rPr>
              <a:t>70 MEUR over 6 years (2021 – 2027)</a:t>
            </a:r>
            <a:endParaRPr sz="1100" dirty="0"/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 dirty="0">
              <a:solidFill>
                <a:srgbClr val="171616"/>
              </a:solidFill>
            </a:endParaRP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r>
              <a:rPr lang="en" sz="1500" dirty="0">
                <a:solidFill>
                  <a:srgbClr val="171616"/>
                </a:solidFill>
              </a:rPr>
              <a:t>The underlaying system is developed and maintained by NBIS in collab</a:t>
            </a:r>
            <a:r>
              <a:rPr lang="en-GB" sz="1500" dirty="0">
                <a:solidFill>
                  <a:srgbClr val="171616"/>
                </a:solidFill>
              </a:rPr>
              <a:t>o</a:t>
            </a:r>
            <a:r>
              <a:rPr lang="en" sz="1500" dirty="0">
                <a:solidFill>
                  <a:srgbClr val="171616"/>
                </a:solidFill>
              </a:rPr>
              <a:t>ration with Elixir-FI based on a similar technology used for Federated EGA</a:t>
            </a:r>
            <a:endParaRPr sz="1100" dirty="0"/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sz="1500" dirty="0">
              <a:solidFill>
                <a:srgbClr val="171616"/>
              </a:solidFill>
            </a:endParaRPr>
          </a:p>
        </p:txBody>
      </p:sp>
      <p:pic>
        <p:nvPicPr>
          <p:cNvPr id="531" name="Google Shape;53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2438" y="3296654"/>
            <a:ext cx="3321957" cy="12716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9579" y="3296654"/>
            <a:ext cx="3321911" cy="127168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4" name="Google Shape;534;p23"/>
          <p:cNvSpPr txBox="1"/>
          <p:nvPr/>
        </p:nvSpPr>
        <p:spPr>
          <a:xfrm>
            <a:off x="4351820" y="3645049"/>
            <a:ext cx="440325" cy="581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defTabSz="914378">
              <a:lnSpc>
                <a:spcPct val="90000"/>
              </a:lnSpc>
              <a:buClr>
                <a:srgbClr val="171616"/>
              </a:buClr>
              <a:buSzPts val="3200"/>
            </a:pPr>
            <a:r>
              <a:rPr lang="en" sz="3200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⇒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14"/>
    </mc:Choice>
    <mc:Fallback>
      <p:transition spd="slow" advTm="7841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body" idx="1"/>
          </p:nvPr>
        </p:nvSpPr>
        <p:spPr>
          <a:xfrm>
            <a:off x="323407" y="800973"/>
            <a:ext cx="8497200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514350" lvl="0" indent="-2857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dirty="0"/>
              <a:t>Started from January 2015 </a:t>
            </a:r>
          </a:p>
          <a:p>
            <a:pPr marL="514350" lvl="0" indent="-2857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dirty="0"/>
              <a:t>Became an </a:t>
            </a:r>
            <a:r>
              <a:rPr lang="en-GB" dirty="0"/>
              <a:t>associated participant of EGI since the end of 2022</a:t>
            </a:r>
            <a:endParaRPr dirty="0"/>
          </a:p>
          <a:p>
            <a:pPr marL="514350" lvl="0" indent="-2857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dirty="0"/>
              <a:t>NBIS develops and maintains web services using EGI cloud resources, e.g.</a:t>
            </a:r>
            <a:endParaRPr dirty="0"/>
          </a:p>
          <a:p>
            <a:pPr marL="781050" lvl="1" indent="-171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TOPCONS: a widely used membrane protein structure prediction server </a:t>
            </a:r>
            <a:endParaRPr dirty="0"/>
          </a:p>
          <a:p>
            <a:pPr marL="781050" lvl="1" indent="-1714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NBIS </a:t>
            </a:r>
            <a:r>
              <a:rPr lang="en" dirty="0" err="1"/>
              <a:t>Rshiny</a:t>
            </a:r>
            <a:r>
              <a:rPr lang="en" dirty="0"/>
              <a:t> server</a:t>
            </a:r>
            <a:endParaRPr dirty="0"/>
          </a:p>
          <a:p>
            <a:pPr marL="514350" lvl="0" indent="-2857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r>
              <a:rPr lang="en" dirty="0"/>
              <a:t>Resources provided by EGI</a:t>
            </a:r>
            <a:endParaRPr dirty="0"/>
          </a:p>
          <a:p>
            <a:pPr marL="85725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216 CPU cores and 768 GB RAM</a:t>
            </a:r>
            <a:endParaRPr dirty="0"/>
          </a:p>
          <a:p>
            <a:pPr marL="85725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1. RECAS-BARI (Italy): 68 CPU cores, 136 GB RAM</a:t>
            </a:r>
            <a:endParaRPr dirty="0"/>
          </a:p>
          <a:p>
            <a:pPr marL="85725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2. IN2P3 (France): 48 CPU cores, 96 GB RAM</a:t>
            </a:r>
            <a:endParaRPr dirty="0"/>
          </a:p>
          <a:p>
            <a:pPr marL="857250" lvl="1" indent="-17145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•"/>
            </a:pPr>
            <a:r>
              <a:rPr lang="en" dirty="0"/>
              <a:t>3. TR-FC1-ULAKBIM (Turkey): 100 CPU cores, 533 GB RAM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Collaboration between NBIS and EGI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10"/>
    </mc:Choice>
    <mc:Fallback>
      <p:transition spd="slow" advTm="982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045894-A994-D29B-9A5A-169F8446E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407" y="901269"/>
            <a:ext cx="4248593" cy="3826800"/>
          </a:xfrm>
        </p:spPr>
        <p:txBody>
          <a:bodyPr>
            <a:normAutofit/>
          </a:bodyPr>
          <a:lstStyle/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1600" dirty="0"/>
              <a:t>7 NBIS-services utilize the EGI resource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1600" dirty="0"/>
              <a:t>+7000 yearly users since 2020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1600" dirty="0"/>
              <a:t>9 publications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1600" dirty="0"/>
              <a:t> +1700 citations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BE950-A7F7-4F09-190E-8A2CD273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SE" dirty="0"/>
              <a:t>Impact of services using EGI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696CA-AC71-4C99-183A-1687B328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83" y="901269"/>
            <a:ext cx="3959193" cy="25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17"/>
    </mc:Choice>
    <mc:Fallback>
      <p:transition spd="slow" advTm="5981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0CC46-83F5-9CFE-1941-44E7604A0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SE" sz="1800" dirty="0"/>
              <a:t>NBIS is a distributed national infrastructure in Sweden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Bioinformatics support with expert knowledge and innovative data integration that makes bioinformatics easily accessible for life science researchers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Services and software development, efficient data publication for open science, and access to high-performance data analysis methods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Advanced training to boost the application of bioinformatics</a:t>
            </a:r>
          </a:p>
          <a:p>
            <a:pPr marL="5143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/>
              <a:t>Forming the Swedish node in ELIXIR and participating in relevant international projects 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800" dirty="0"/>
              <a:t>NBIS has a long-standing collaboration with EGI, which has yielded fruitful results</a:t>
            </a:r>
            <a:endParaRPr lang="en-SE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2336A5-FE5B-21E1-BAD1-23E7D72E1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S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0656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66"/>
    </mc:Choice>
    <mc:Fallback>
      <p:transition spd="slow" advTm="6486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7BB708-D540-7D46-E796-C7C7BBCA81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4A2C865-6D57-49F5-B418-3B919C43F0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215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"/>
    </mc:Choice>
    <mc:Fallback>
      <p:transition spd="slow" advTm="96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01" y="751375"/>
            <a:ext cx="5369734" cy="285592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2"/>
          <p:cNvSpPr/>
          <p:nvPr/>
        </p:nvSpPr>
        <p:spPr>
          <a:xfrm>
            <a:off x="4890735" y="751375"/>
            <a:ext cx="2023553" cy="19723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184" cy="4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1616"/>
              </a:buClr>
              <a:buSzPct val="100000"/>
              <a:buFont typeface="Arial"/>
              <a:buNone/>
            </a:pPr>
            <a:r>
              <a:rPr lang="en-GB" dirty="0"/>
              <a:t>Introduction to NBIS</a:t>
            </a:r>
          </a:p>
        </p:txBody>
      </p:sp>
      <p:sp>
        <p:nvSpPr>
          <p:cNvPr id="51" name="Google Shape;51;p2"/>
          <p:cNvSpPr txBox="1">
            <a:spLocks noGrp="1"/>
          </p:cNvSpPr>
          <p:nvPr>
            <p:ph type="body" idx="1"/>
          </p:nvPr>
        </p:nvSpPr>
        <p:spPr>
          <a:xfrm>
            <a:off x="5292825" y="1037725"/>
            <a:ext cx="1310413" cy="123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GB" sz="1100" dirty="0">
                <a:solidFill>
                  <a:schemeClr val="lt1"/>
                </a:solidFill>
              </a:rPr>
              <a:t>Distributed infrastructure at six major university towns across Sweden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endParaRPr lang="en-GB" sz="14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-GB" sz="1400" dirty="0">
                <a:solidFill>
                  <a:schemeClr val="lt1"/>
                </a:solidFill>
              </a:rPr>
              <a:t>~120 staff</a:t>
            </a:r>
            <a:endParaRPr lang="en-GB" sz="1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B9A399-4C2D-993B-6516-105C792F4314}"/>
              </a:ext>
            </a:extLst>
          </p:cNvPr>
          <p:cNvGrpSpPr/>
          <p:nvPr/>
        </p:nvGrpSpPr>
        <p:grpSpPr>
          <a:xfrm>
            <a:off x="6983476" y="547081"/>
            <a:ext cx="1560013" cy="2032383"/>
            <a:chOff x="2123728" y="808039"/>
            <a:chExt cx="4392488" cy="5709237"/>
          </a:xfrm>
        </p:grpSpPr>
        <p:sp>
          <p:nvSpPr>
            <p:cNvPr id="3" name="TextBox 15">
              <a:extLst>
                <a:ext uri="{FF2B5EF4-FFF2-40B4-BE49-F238E27FC236}">
                  <a16:creationId xmlns:a16="http://schemas.microsoft.com/office/drawing/2014/main" id="{C68B2BC6-2D54-8D27-47B5-86F28E128F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6437" y="808039"/>
              <a:ext cx="468140" cy="1011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295" tIns="41148" rIns="82295" bIns="41148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endParaRPr>
            </a:p>
          </p:txBody>
        </p:sp>
        <p:pic>
          <p:nvPicPr>
            <p:cNvPr id="4" name="Picture 3" descr="SverigeKarta_NY_Orginal.png">
              <a:extLst>
                <a:ext uri="{FF2B5EF4-FFF2-40B4-BE49-F238E27FC236}">
                  <a16:creationId xmlns:a16="http://schemas.microsoft.com/office/drawing/2014/main" id="{DF00CA3A-C97F-28B3-2273-8924BD4A3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23728" y="976546"/>
              <a:ext cx="4392488" cy="554073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9CB8B8-470E-4FA4-C2C2-77D1A3AFDAFD}"/>
                </a:ext>
              </a:extLst>
            </p:cNvPr>
            <p:cNvSpPr/>
            <p:nvPr/>
          </p:nvSpPr>
          <p:spPr>
            <a:xfrm rot="21283514">
              <a:off x="2507480" y="4380140"/>
              <a:ext cx="174334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1BCB4E-498B-5666-745D-71E5D434D12D}"/>
                </a:ext>
              </a:extLst>
            </p:cNvPr>
            <p:cNvSpPr/>
            <p:nvPr/>
          </p:nvSpPr>
          <p:spPr>
            <a:xfrm rot="17678213">
              <a:off x="4109078" y="3021478"/>
              <a:ext cx="1732473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8A4F3B-ED4E-F962-DD30-6217A5A99389}"/>
                </a:ext>
              </a:extLst>
            </p:cNvPr>
            <p:cNvSpPr/>
            <p:nvPr/>
          </p:nvSpPr>
          <p:spPr>
            <a:xfrm rot="16200000">
              <a:off x="2148825" y="5074006"/>
              <a:ext cx="1196779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55E3E0-D090-C01F-67F4-051CD6ADBF64}"/>
                </a:ext>
              </a:extLst>
            </p:cNvPr>
            <p:cNvSpPr/>
            <p:nvPr/>
          </p:nvSpPr>
          <p:spPr>
            <a:xfrm rot="20252314">
              <a:off x="3812575" y="4024628"/>
              <a:ext cx="1121207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F29FE4-A844-F578-67DF-4871F70EBAC4}"/>
                </a:ext>
              </a:extLst>
            </p:cNvPr>
            <p:cNvSpPr/>
            <p:nvPr/>
          </p:nvSpPr>
          <p:spPr>
            <a:xfrm rot="19153928">
              <a:off x="2479442" y="4941672"/>
              <a:ext cx="1983371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E893F16-4A39-4982-6E0E-EF45AE0CC69D}"/>
                </a:ext>
              </a:extLst>
            </p:cNvPr>
            <p:cNvSpPr/>
            <p:nvPr/>
          </p:nvSpPr>
          <p:spPr>
            <a:xfrm>
              <a:off x="2627784" y="558924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E583AD-5086-0060-0FCE-AB27025BD518}"/>
                </a:ext>
              </a:extLst>
            </p:cNvPr>
            <p:cNvSpPr/>
            <p:nvPr/>
          </p:nvSpPr>
          <p:spPr>
            <a:xfrm rot="18537883">
              <a:off x="3441018" y="3230266"/>
              <a:ext cx="2357936" cy="409752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  <a:ln>
              <a:solidFill>
                <a:srgbClr val="006327"/>
              </a:solidFill>
            </a:ln>
            <a:scene3d>
              <a:camera prst="isometricOffAxis1Top"/>
              <a:lightRig rig="balanced" dir="t"/>
            </a:scene3d>
            <a:sp3d prstMaterial="dkEdg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829D80B-4AD1-FF49-0402-1341DCB5D5FE}"/>
                </a:ext>
              </a:extLst>
            </p:cNvPr>
            <p:cNvSpPr/>
            <p:nvPr/>
          </p:nvSpPr>
          <p:spPr>
            <a:xfrm>
              <a:off x="3851920" y="414908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0A88992-A080-00A5-608B-4B48B60F6448}"/>
                </a:ext>
              </a:extLst>
            </p:cNvPr>
            <p:cNvSpPr/>
            <p:nvPr/>
          </p:nvSpPr>
          <p:spPr>
            <a:xfrm>
              <a:off x="5004048" y="2204864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5287BB-0EE9-CC77-14E3-5CC47E69FB81}"/>
                </a:ext>
              </a:extLst>
            </p:cNvPr>
            <p:cNvSpPr/>
            <p:nvPr/>
          </p:nvSpPr>
          <p:spPr>
            <a:xfrm>
              <a:off x="4572000" y="3717032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F724B1E-5CF4-7F7D-2E73-B4AFEA6502CD}"/>
                </a:ext>
              </a:extLst>
            </p:cNvPr>
            <p:cNvSpPr/>
            <p:nvPr/>
          </p:nvSpPr>
          <p:spPr>
            <a:xfrm>
              <a:off x="4644008" y="342900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B912C0-673E-CEF4-8305-C18AC569603F}"/>
                </a:ext>
              </a:extLst>
            </p:cNvPr>
            <p:cNvSpPr/>
            <p:nvPr/>
          </p:nvSpPr>
          <p:spPr>
            <a:xfrm>
              <a:off x="2411760" y="4509120"/>
              <a:ext cx="432048" cy="432048"/>
            </a:xfrm>
            <a:prstGeom prst="ellipse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scene3d>
              <a:camera prst="isometricOffAxis1Top"/>
              <a:lightRig rig="threePt" dir="t"/>
            </a:scene3d>
            <a:sp3d extrusionH="76200">
              <a:extrusionClr>
                <a:srgbClr val="006327"/>
              </a:extrusion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E9A1EA-5FFB-77A6-7F21-89DE2CAA077A}"/>
              </a:ext>
            </a:extLst>
          </p:cNvPr>
          <p:cNvSpPr txBox="1"/>
          <p:nvPr/>
        </p:nvSpPr>
        <p:spPr>
          <a:xfrm>
            <a:off x="5739503" y="3236812"/>
            <a:ext cx="315287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err="1"/>
              <a:t>SciLifeLab</a:t>
            </a:r>
            <a:r>
              <a:rPr lang="en-GB" dirty="0"/>
              <a:t> </a:t>
            </a:r>
            <a:r>
              <a:rPr lang="en-GB" sz="1400" dirty="0"/>
              <a:t>Bioinformatics Platform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The Swedish node in ELIXIR – the European infrastructure for biological information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57"/>
    </mc:Choice>
    <mc:Fallback>
      <p:transition spd="slow" advTm="5995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08E93-C70E-ACB2-ED1D-3C33601DE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3047" y="800972"/>
            <a:ext cx="5007560" cy="4209939"/>
          </a:xfrm>
        </p:spPr>
        <p:txBody>
          <a:bodyPr>
            <a:normAutofit fontScale="92500" lnSpcReduction="10000"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Support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Genomics/NGS/Metagenomics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Genome annotation and assembly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MS-Proteomics and Protein bioinformatics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Systems biology and Metabolomics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Bioimage informatics and spatial omics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Integrative bioinformatics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Biostatistics 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Data publication and </a:t>
            </a:r>
            <a:r>
              <a:rPr lang="en-GB" sz="1400" dirty="0" err="1"/>
              <a:t>FAIRification</a:t>
            </a:r>
            <a:r>
              <a:rPr lang="en-GB" sz="1400" dirty="0"/>
              <a:t> of data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Data management and Data stewardship (collaboration with </a:t>
            </a:r>
            <a:r>
              <a:rPr lang="en-GB" sz="1400" dirty="0" err="1"/>
              <a:t>SciLifeLab</a:t>
            </a:r>
            <a:r>
              <a:rPr lang="en-GB" sz="1400" dirty="0"/>
              <a:t> Data Centre)</a:t>
            </a:r>
            <a:br>
              <a:rPr lang="en-GB" sz="1400" dirty="0"/>
            </a:br>
            <a:endParaRPr lang="en-GB" sz="14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Infrastructure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Services, computational resources, data management, tools and guidelines</a:t>
            </a:r>
            <a:br>
              <a:rPr lang="en-GB" sz="1400" dirty="0"/>
            </a:br>
            <a:endParaRPr lang="en-GB" sz="14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Training</a:t>
            </a:r>
          </a:p>
          <a:p>
            <a:pPr marL="9715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Training in advanced and applied bioinformatics</a:t>
            </a:r>
            <a:endParaRPr lang="en-SE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46516-97CF-B105-2344-B9D0928A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SE" dirty="0"/>
              <a:t>Core activities of NBIS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7EE3FF-8250-EED0-88C9-6D279D945D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0890921"/>
              </p:ext>
            </p:extLst>
          </p:nvPr>
        </p:nvGraphicFramePr>
        <p:xfrm>
          <a:off x="0" y="925325"/>
          <a:ext cx="4270249" cy="3417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092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82"/>
    </mc:Choice>
    <mc:Fallback>
      <p:transition spd="slow" advTm="14218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C99527-B4B5-6085-7C2F-4768D737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Overview of NBIS activities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1F6707-96A7-7B55-4AE5-843113B097A9}"/>
              </a:ext>
            </a:extLst>
          </p:cNvPr>
          <p:cNvGrpSpPr/>
          <p:nvPr/>
        </p:nvGrpSpPr>
        <p:grpSpPr>
          <a:xfrm>
            <a:off x="5972331" y="3747316"/>
            <a:ext cx="552293" cy="571107"/>
            <a:chOff x="6059125" y="1604419"/>
            <a:chExt cx="1210804" cy="17188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F48BB71-C066-567D-2BA5-61FD7AA3F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125" y="1656251"/>
              <a:ext cx="654067" cy="1308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5377C0-7E27-154C-8522-2ECD410A2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0890" y="1604419"/>
              <a:ext cx="859039" cy="1718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C93AA63-0682-C7EC-90FA-7B27D0A11C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519" y="3459967"/>
            <a:ext cx="700093" cy="2180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E164AF-13AD-FACA-1CFA-3A1DE1010D7B}"/>
              </a:ext>
            </a:extLst>
          </p:cNvPr>
          <p:cNvSpPr txBox="1"/>
          <p:nvPr/>
        </p:nvSpPr>
        <p:spPr>
          <a:xfrm>
            <a:off x="5136351" y="3750802"/>
            <a:ext cx="753732" cy="65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buClrTx/>
              <a:defRPr/>
            </a:pPr>
            <a:r>
              <a:rPr lang="en-GB" sz="1050" kern="1200" dirty="0">
                <a:ea typeface="ＭＳ Ｐゴシック" charset="0"/>
              </a:rPr>
              <a:t>UPPMAX</a:t>
            </a:r>
          </a:p>
          <a:p>
            <a:pPr defTabSz="685800">
              <a:lnSpc>
                <a:spcPct val="120000"/>
              </a:lnSpc>
              <a:buClrTx/>
              <a:defRPr/>
            </a:pPr>
            <a:r>
              <a:rPr lang="en-GB" sz="1050" kern="1200" dirty="0">
                <a:ea typeface="ＭＳ Ｐゴシック" charset="0"/>
              </a:rPr>
              <a:t>Berzelius</a:t>
            </a:r>
          </a:p>
          <a:p>
            <a:pPr defTabSz="685800">
              <a:lnSpc>
                <a:spcPct val="120000"/>
              </a:lnSpc>
              <a:buClrTx/>
              <a:defRPr/>
            </a:pPr>
            <a:r>
              <a:rPr lang="en-GB" sz="1050" kern="1200" dirty="0">
                <a:ea typeface="ＭＳ Ｐゴシック" charset="0"/>
              </a:rPr>
              <a:t>Bianca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AF066DA-BB02-1CDB-0AED-8C3013ED0063}"/>
              </a:ext>
            </a:extLst>
          </p:cNvPr>
          <p:cNvSpPr/>
          <p:nvPr/>
        </p:nvSpPr>
        <p:spPr>
          <a:xfrm>
            <a:off x="6132784" y="1030026"/>
            <a:ext cx="1815597" cy="310693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 defTabSz="685800">
              <a:buClrTx/>
              <a:defRPr/>
            </a:pPr>
            <a:r>
              <a:rPr lang="en-GB" kern="1200" dirty="0">
                <a:solidFill>
                  <a:srgbClr val="FFFFFF"/>
                </a:solidFill>
                <a:latin typeface="Arial" panose="020B0604020202020204"/>
              </a:rPr>
              <a:t>Compute &amp; Storage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D8344-CB96-5AE9-B987-EF92EDAF8990}"/>
              </a:ext>
            </a:extLst>
          </p:cNvPr>
          <p:cNvSpPr txBox="1"/>
          <p:nvPr/>
        </p:nvSpPr>
        <p:spPr>
          <a:xfrm>
            <a:off x="6132784" y="1921532"/>
            <a:ext cx="171843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buClrTx/>
              <a:defRPr/>
            </a:pPr>
            <a:r>
              <a:rPr lang="en-GB" sz="1600" kern="1200" dirty="0">
                <a:ea typeface="ＭＳ Ｐゴシック" charset="0"/>
              </a:rPr>
              <a:t>700+ </a:t>
            </a:r>
            <a:r>
              <a:rPr lang="en-GB" sz="1050" kern="1200" dirty="0">
                <a:ea typeface="ＭＳ Ｐゴシック" charset="0"/>
              </a:rPr>
              <a:t>research groups</a:t>
            </a:r>
          </a:p>
          <a:p>
            <a:pPr algn="ctr" defTabSz="685800">
              <a:lnSpc>
                <a:spcPct val="90000"/>
              </a:lnSpc>
              <a:buClrTx/>
              <a:defRPr/>
            </a:pPr>
            <a:r>
              <a:rPr lang="en-GB" sz="1600" kern="1200" dirty="0">
                <a:ea typeface="ＭＳ Ｐゴシック" charset="0"/>
              </a:rPr>
              <a:t>  1000+</a:t>
            </a:r>
            <a:r>
              <a:rPr lang="en-GB" sz="1050" kern="1200" dirty="0">
                <a:ea typeface="ＭＳ Ｐゴシック" charset="0"/>
              </a:rPr>
              <a:t> software</a:t>
            </a:r>
          </a:p>
          <a:p>
            <a:pPr algn="ctr" defTabSz="685800">
              <a:lnSpc>
                <a:spcPct val="90000"/>
              </a:lnSpc>
              <a:buClrTx/>
              <a:defRPr/>
            </a:pPr>
            <a:r>
              <a:rPr lang="en-GB" sz="1600" kern="1200" dirty="0">
                <a:ea typeface="ＭＳ Ｐゴシック" charset="0"/>
              </a:rPr>
              <a:t>  50+ </a:t>
            </a:r>
            <a:r>
              <a:rPr lang="en-GB" sz="1050" kern="1200" dirty="0">
                <a:ea typeface="ＭＳ Ｐゴシック" charset="0"/>
              </a:rPr>
              <a:t>databases</a:t>
            </a:r>
          </a:p>
          <a:p>
            <a:pPr algn="ctr" defTabSz="685800">
              <a:lnSpc>
                <a:spcPct val="90000"/>
              </a:lnSpc>
              <a:buClrTx/>
              <a:defRPr/>
            </a:pPr>
            <a:r>
              <a:rPr lang="en-GB" sz="1600" kern="1200" dirty="0">
                <a:ea typeface="ＭＳ Ｐゴシック" charset="0"/>
              </a:rPr>
              <a:t>5000+</a:t>
            </a:r>
            <a:r>
              <a:rPr lang="en-GB" sz="1050" kern="1200" dirty="0">
                <a:ea typeface="ＭＳ Ｐゴシック" charset="0"/>
              </a:rPr>
              <a:t> tickets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69B76F-DFE0-837E-2501-7CB965833B58}"/>
              </a:ext>
            </a:extLst>
          </p:cNvPr>
          <p:cNvGrpSpPr/>
          <p:nvPr/>
        </p:nvGrpSpPr>
        <p:grpSpPr>
          <a:xfrm>
            <a:off x="1016465" y="987473"/>
            <a:ext cx="1795684" cy="2131095"/>
            <a:chOff x="4815129" y="3291685"/>
            <a:chExt cx="2394245" cy="284146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1A9BD2-07E2-FC4C-0887-3FB2011EA6C9}"/>
                </a:ext>
              </a:extLst>
            </p:cNvPr>
            <p:cNvSpPr txBox="1"/>
            <p:nvPr/>
          </p:nvSpPr>
          <p:spPr>
            <a:xfrm>
              <a:off x="4815129" y="4778929"/>
              <a:ext cx="2394245" cy="1354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100+ </a:t>
              </a:r>
              <a:r>
                <a:rPr lang="en-GB" sz="1200" kern="1200" dirty="0">
                  <a:ea typeface="ＭＳ Ｐゴシック" charset="0"/>
                </a:rPr>
                <a:t>consultations</a:t>
              </a:r>
            </a:p>
            <a:p>
              <a:pPr defTabSz="685800"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200+ </a:t>
              </a:r>
              <a:r>
                <a:rPr lang="en-GB" sz="1200" kern="1200" dirty="0">
                  <a:ea typeface="ＭＳ Ｐゴシック" charset="0"/>
                </a:rPr>
                <a:t>support projects</a:t>
              </a:r>
            </a:p>
            <a:p>
              <a:pPr defTabSz="685800"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Weekly</a:t>
              </a:r>
              <a:r>
                <a:rPr lang="en-GB" sz="1200" kern="1200" dirty="0">
                  <a:ea typeface="ＭＳ Ｐゴシック" charset="0"/>
                </a:rPr>
                <a:t> drop-in</a:t>
              </a:r>
            </a:p>
            <a:p>
              <a:pPr defTabSz="685800">
                <a:buClrTx/>
                <a:defRPr/>
              </a:pPr>
              <a:endParaRPr lang="en-GB" sz="1200" kern="1200" dirty="0">
                <a:ea typeface="ＭＳ Ｐゴシック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8735108-9988-4478-F5EC-B32CEB219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5022" y="3892835"/>
              <a:ext cx="951861" cy="739731"/>
            </a:xfrm>
            <a:prstGeom prst="rect">
              <a:avLst/>
            </a:prstGeom>
          </p:spPr>
        </p:pic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7A61DDE0-2A40-BE62-56A4-A71153F883A6}"/>
                </a:ext>
              </a:extLst>
            </p:cNvPr>
            <p:cNvSpPr/>
            <p:nvPr/>
          </p:nvSpPr>
          <p:spPr>
            <a:xfrm>
              <a:off x="5054001" y="3291685"/>
              <a:ext cx="1916500" cy="43678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600" kern="1200" dirty="0">
                  <a:solidFill>
                    <a:srgbClr val="FFFFFF"/>
                  </a:solidFill>
                  <a:latin typeface="Arial" panose="020B0604020202020204"/>
                </a:rPr>
                <a:t>Support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D4940C-1D1E-146F-205C-9B3D2ECEB0BA}"/>
              </a:ext>
            </a:extLst>
          </p:cNvPr>
          <p:cNvGrpSpPr/>
          <p:nvPr/>
        </p:nvGrpSpPr>
        <p:grpSpPr>
          <a:xfrm>
            <a:off x="3443368" y="1015234"/>
            <a:ext cx="1755609" cy="1961430"/>
            <a:chOff x="10337638" y="3165722"/>
            <a:chExt cx="2340812" cy="261523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759AAF2-1E5B-F2E3-B548-57561BDB1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89167" y="3668208"/>
              <a:ext cx="1542005" cy="89751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A59004-0497-9810-06FF-07F74C9D8ED1}"/>
                </a:ext>
              </a:extLst>
            </p:cNvPr>
            <p:cNvSpPr txBox="1"/>
            <p:nvPr/>
          </p:nvSpPr>
          <p:spPr>
            <a:xfrm>
              <a:off x="10337638" y="4734521"/>
              <a:ext cx="2340812" cy="1046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lnSpc>
                  <a:spcPct val="90000"/>
                </a:lnSpc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20 </a:t>
              </a:r>
              <a:r>
                <a:rPr lang="en-GB" sz="1200" kern="1200" dirty="0">
                  <a:ea typeface="ＭＳ Ｐゴシック" charset="0"/>
                </a:rPr>
                <a:t>national courses</a:t>
              </a:r>
            </a:p>
            <a:p>
              <a:pPr defTabSz="685800">
                <a:lnSpc>
                  <a:spcPct val="90000"/>
                </a:lnSpc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5</a:t>
              </a:r>
              <a:r>
                <a:rPr lang="en-GB" sz="1200" kern="1200" dirty="0">
                  <a:ea typeface="ＭＳ Ｐゴシック" charset="0"/>
                </a:rPr>
                <a:t> international courses</a:t>
              </a:r>
            </a:p>
            <a:p>
              <a:pPr defTabSz="685800">
                <a:lnSpc>
                  <a:spcPct val="90000"/>
                </a:lnSpc>
                <a:buClrTx/>
                <a:defRPr/>
              </a:pPr>
              <a:r>
                <a:rPr lang="en-GB" sz="1600" kern="1200" dirty="0">
                  <a:ea typeface="ＭＳ Ｐゴシック" charset="0"/>
                </a:rPr>
                <a:t>600</a:t>
              </a:r>
              <a:r>
                <a:rPr lang="en-GB" sz="1200" kern="1200" dirty="0">
                  <a:ea typeface="ＭＳ Ｐゴシック" charset="0"/>
                </a:rPr>
                <a:t> students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91E57118-EDC7-E6C0-7609-53E23F494BFA}"/>
                </a:ext>
              </a:extLst>
            </p:cNvPr>
            <p:cNvSpPr/>
            <p:nvPr/>
          </p:nvSpPr>
          <p:spPr>
            <a:xfrm>
              <a:off x="10737042" y="3165722"/>
              <a:ext cx="1542007" cy="39671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r>
                <a:rPr lang="en-GB" sz="1600" kern="1200" dirty="0">
                  <a:solidFill>
                    <a:srgbClr val="FFFFFF"/>
                  </a:solidFill>
                  <a:latin typeface="Arial" panose="020B0604020202020204"/>
                </a:rPr>
                <a:t>Training</a:t>
              </a: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E942446-05B2-C342-FD28-EBC84EEA5523}"/>
              </a:ext>
            </a:extLst>
          </p:cNvPr>
          <p:cNvSpPr/>
          <p:nvPr/>
        </p:nvSpPr>
        <p:spPr>
          <a:xfrm>
            <a:off x="3242683" y="961102"/>
            <a:ext cx="2096725" cy="20392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BC1F5C1-89FC-2878-3224-8CF0793ACFAD}"/>
              </a:ext>
            </a:extLst>
          </p:cNvPr>
          <p:cNvSpPr/>
          <p:nvPr/>
        </p:nvSpPr>
        <p:spPr>
          <a:xfrm>
            <a:off x="797471" y="950832"/>
            <a:ext cx="2096725" cy="203925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FD77F59-0972-F5BC-3F51-D982A7F7BDD6}"/>
              </a:ext>
            </a:extLst>
          </p:cNvPr>
          <p:cNvSpPr/>
          <p:nvPr/>
        </p:nvSpPr>
        <p:spPr>
          <a:xfrm>
            <a:off x="5831715" y="944126"/>
            <a:ext cx="2295820" cy="2056231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6C889F5-2055-DA7E-ADEB-E7BF728266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973" y="1457161"/>
            <a:ext cx="561206" cy="404618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540CE68-1FAD-376D-81A3-802737CC2D83}"/>
              </a:ext>
            </a:extLst>
          </p:cNvPr>
          <p:cNvSpPr/>
          <p:nvPr/>
        </p:nvSpPr>
        <p:spPr>
          <a:xfrm>
            <a:off x="5026018" y="3427492"/>
            <a:ext cx="1824609" cy="9879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BCE674A-8880-2FA5-154A-CEDEEA8807E8}"/>
              </a:ext>
            </a:extLst>
          </p:cNvPr>
          <p:cNvSpPr/>
          <p:nvPr/>
        </p:nvSpPr>
        <p:spPr>
          <a:xfrm>
            <a:off x="7078288" y="3450157"/>
            <a:ext cx="1480791" cy="55034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GB" sz="1350" kern="120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F7B1100-2C38-DADE-F409-9A173D5F777F}"/>
              </a:ext>
            </a:extLst>
          </p:cNvPr>
          <p:cNvSpPr/>
          <p:nvPr/>
        </p:nvSpPr>
        <p:spPr>
          <a:xfrm>
            <a:off x="7244562" y="3569662"/>
            <a:ext cx="1117614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sz="1350" kern="1200" dirty="0">
                <a:latin typeface="Arial" charset="0"/>
                <a:ea typeface="ＭＳ Ｐゴシック" charset="0"/>
              </a:rPr>
              <a:t>Data Centre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FC56804-DFD5-61DB-61C3-3C28F78ED350}"/>
              </a:ext>
            </a:extLst>
          </p:cNvPr>
          <p:cNvGrpSpPr>
            <a:grpSpLocks noChangeAspect="1"/>
          </p:cNvGrpSpPr>
          <p:nvPr/>
        </p:nvGrpSpPr>
        <p:grpSpPr>
          <a:xfrm>
            <a:off x="5908634" y="3484529"/>
            <a:ext cx="861971" cy="222971"/>
            <a:chOff x="2519368" y="5499216"/>
            <a:chExt cx="1436618" cy="37161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34F8DE0-F13E-6ED9-4F55-6F237BD4C49C}"/>
                </a:ext>
              </a:extLst>
            </p:cNvPr>
            <p:cNvSpPr/>
            <p:nvPr/>
          </p:nvSpPr>
          <p:spPr>
            <a:xfrm>
              <a:off x="2519368" y="5499216"/>
              <a:ext cx="1436618" cy="3716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 dirty="0"/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446B4486-4F1A-8D46-F034-74A5E508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94334" y="5564570"/>
              <a:ext cx="1290638" cy="242888"/>
            </a:xfrm>
            <a:prstGeom prst="rect">
              <a:avLst/>
            </a:prstGeom>
          </p:spPr>
        </p:pic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4FF959-84A4-6F29-2BFF-F936347E0B96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5972331" y="3000357"/>
            <a:ext cx="1007294" cy="449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6A65B2-8084-DB4D-24B5-565CFAF90B2D}"/>
              </a:ext>
            </a:extLst>
          </p:cNvPr>
          <p:cNvCxnSpPr>
            <a:cxnSpLocks/>
            <a:stCxn id="35" idx="2"/>
            <a:endCxn id="58" idx="0"/>
          </p:cNvCxnSpPr>
          <p:nvPr/>
        </p:nvCxnSpPr>
        <p:spPr>
          <a:xfrm>
            <a:off x="6979625" y="3000357"/>
            <a:ext cx="839059" cy="449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53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719"/>
    </mc:Choice>
    <mc:Fallback>
      <p:transition spd="slow" advTm="13971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"/>
          <p:cNvSpPr/>
          <p:nvPr/>
        </p:nvSpPr>
        <p:spPr>
          <a:xfrm rot="-2081266">
            <a:off x="4008243" y="2158668"/>
            <a:ext cx="1471787" cy="14692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17" name="Google Shape;217;p7"/>
          <p:cNvSpPr/>
          <p:nvPr/>
        </p:nvSpPr>
        <p:spPr>
          <a:xfrm rot="-2081192">
            <a:off x="2553803" y="1820539"/>
            <a:ext cx="1714048" cy="1469126"/>
          </a:xfrm>
          <a:custGeom>
            <a:avLst/>
            <a:gdLst/>
            <a:ahLst/>
            <a:cxnLst/>
            <a:rect l="l" t="t" r="r" b="b"/>
            <a:pathLst>
              <a:path w="248" h="213" extrusionOk="0">
                <a:moveTo>
                  <a:pt x="142" y="213"/>
                </a:moveTo>
                <a:cubicBezTo>
                  <a:pt x="152" y="188"/>
                  <a:pt x="170" y="167"/>
                  <a:pt x="194" y="153"/>
                </a:cubicBezTo>
                <a:cubicBezTo>
                  <a:pt x="211" y="143"/>
                  <a:pt x="230" y="137"/>
                  <a:pt x="248" y="136"/>
                </a:cubicBezTo>
                <a:cubicBezTo>
                  <a:pt x="247" y="87"/>
                  <a:pt x="234" y="41"/>
                  <a:pt x="212" y="0"/>
                </a:cubicBezTo>
                <a:cubicBezTo>
                  <a:pt x="106" y="17"/>
                  <a:pt x="22" y="99"/>
                  <a:pt x="0" y="203"/>
                </a:cubicBezTo>
                <a:cubicBezTo>
                  <a:pt x="46" y="195"/>
                  <a:pt x="95" y="198"/>
                  <a:pt x="142" y="213"/>
                </a:cubicBezTo>
                <a:close/>
              </a:path>
            </a:pathLst>
          </a:cu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18" name="Google Shape;218;p7"/>
          <p:cNvSpPr txBox="1"/>
          <p:nvPr/>
        </p:nvSpPr>
        <p:spPr>
          <a:xfrm rot="-4433316">
            <a:off x="2767899" y="2224837"/>
            <a:ext cx="1450781" cy="625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SzPts val="1000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BioImage Informatics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9" name="Google Shape;219;p7"/>
          <p:cNvSpPr/>
          <p:nvPr/>
        </p:nvSpPr>
        <p:spPr>
          <a:xfrm rot="-2081193">
            <a:off x="3499898" y="3124605"/>
            <a:ext cx="1266713" cy="1880035"/>
          </a:xfrm>
          <a:custGeom>
            <a:avLst/>
            <a:gdLst/>
            <a:ahLst/>
            <a:cxnLst/>
            <a:rect l="l" t="t" r="r" b="b"/>
            <a:pathLst>
              <a:path w="183" h="273" extrusionOk="0">
                <a:moveTo>
                  <a:pt x="156" y="108"/>
                </a:moveTo>
                <a:cubicBezTo>
                  <a:pt x="139" y="79"/>
                  <a:pt x="136" y="46"/>
                  <a:pt x="144" y="16"/>
                </a:cubicBezTo>
                <a:cubicBezTo>
                  <a:pt x="97" y="2"/>
                  <a:pt x="48" y="0"/>
                  <a:pt x="3" y="8"/>
                </a:cubicBezTo>
                <a:cubicBezTo>
                  <a:pt x="1" y="21"/>
                  <a:pt x="0" y="34"/>
                  <a:pt x="0" y="47"/>
                </a:cubicBezTo>
                <a:cubicBezTo>
                  <a:pt x="0" y="144"/>
                  <a:pt x="53" y="228"/>
                  <a:pt x="131" y="273"/>
                </a:cubicBezTo>
                <a:cubicBezTo>
                  <a:pt x="138" y="227"/>
                  <a:pt x="155" y="182"/>
                  <a:pt x="183" y="141"/>
                </a:cubicBezTo>
                <a:cubicBezTo>
                  <a:pt x="173" y="132"/>
                  <a:pt x="163" y="121"/>
                  <a:pt x="156" y="108"/>
                </a:cubicBezTo>
                <a:close/>
              </a:path>
            </a:pathLst>
          </a:custGeom>
          <a:solidFill>
            <a:srgbClr val="80B36D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0" name="Google Shape;220;p7"/>
          <p:cNvSpPr txBox="1"/>
          <p:nvPr/>
        </p:nvSpPr>
        <p:spPr>
          <a:xfrm rot="2156311">
            <a:off x="3250037" y="3633439"/>
            <a:ext cx="1450632" cy="62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SzPts val="1000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Cell &amp; Molecular biology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1" name="Google Shape;221;p7"/>
          <p:cNvSpPr/>
          <p:nvPr/>
        </p:nvSpPr>
        <p:spPr>
          <a:xfrm rot="-2081192">
            <a:off x="4612806" y="3257639"/>
            <a:ext cx="2019658" cy="1097877"/>
          </a:xfrm>
          <a:custGeom>
            <a:avLst/>
            <a:gdLst/>
            <a:ahLst/>
            <a:cxnLst/>
            <a:rect l="l" t="t" r="r" b="b"/>
            <a:pathLst>
              <a:path w="292" h="159" extrusionOk="0">
                <a:moveTo>
                  <a:pt x="182" y="1"/>
                </a:moveTo>
                <a:cubicBezTo>
                  <a:pt x="181" y="2"/>
                  <a:pt x="179" y="3"/>
                  <a:pt x="177" y="4"/>
                </a:cubicBezTo>
                <a:cubicBezTo>
                  <a:pt x="137" y="27"/>
                  <a:pt x="88" y="24"/>
                  <a:pt x="51" y="0"/>
                </a:cubicBezTo>
                <a:cubicBezTo>
                  <a:pt x="23" y="41"/>
                  <a:pt x="6" y="86"/>
                  <a:pt x="0" y="132"/>
                </a:cubicBezTo>
                <a:cubicBezTo>
                  <a:pt x="35" y="149"/>
                  <a:pt x="75" y="159"/>
                  <a:pt x="117" y="159"/>
                </a:cubicBezTo>
                <a:cubicBezTo>
                  <a:pt x="184" y="159"/>
                  <a:pt x="245" y="134"/>
                  <a:pt x="292" y="92"/>
                </a:cubicBezTo>
                <a:cubicBezTo>
                  <a:pt x="250" y="71"/>
                  <a:pt x="212" y="41"/>
                  <a:pt x="182" y="1"/>
                </a:cubicBezTo>
                <a:close/>
              </a:path>
            </a:pathLst>
          </a:custGeom>
          <a:solidFill>
            <a:schemeClr val="accent3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2" name="Google Shape;222;p7"/>
          <p:cNvSpPr txBox="1"/>
          <p:nvPr/>
        </p:nvSpPr>
        <p:spPr>
          <a:xfrm rot="-2244753">
            <a:off x="4815848" y="3607623"/>
            <a:ext cx="1450745" cy="62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SzPts val="1000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Microbiology, Immunology &amp; Structural biology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7"/>
          <p:cNvSpPr/>
          <p:nvPr/>
        </p:nvSpPr>
        <p:spPr>
          <a:xfrm rot="-2081191">
            <a:off x="3839072" y="885580"/>
            <a:ext cx="1786391" cy="1494509"/>
          </a:xfrm>
          <a:custGeom>
            <a:avLst/>
            <a:gdLst/>
            <a:ahLst/>
            <a:cxnLst/>
            <a:rect l="l" t="t" r="r" b="b"/>
            <a:pathLst>
              <a:path w="258" h="217" extrusionOk="0">
                <a:moveTo>
                  <a:pt x="132" y="200"/>
                </a:moveTo>
                <a:cubicBezTo>
                  <a:pt x="135" y="205"/>
                  <a:pt x="138" y="211"/>
                  <a:pt x="140" y="217"/>
                </a:cubicBezTo>
                <a:cubicBezTo>
                  <a:pt x="186" y="200"/>
                  <a:pt x="227" y="174"/>
                  <a:pt x="258" y="140"/>
                </a:cubicBezTo>
                <a:cubicBezTo>
                  <a:pt x="215" y="57"/>
                  <a:pt x="128" y="0"/>
                  <a:pt x="27" y="0"/>
                </a:cubicBezTo>
                <a:cubicBezTo>
                  <a:pt x="18" y="0"/>
                  <a:pt x="9" y="0"/>
                  <a:pt x="0" y="1"/>
                </a:cubicBezTo>
                <a:cubicBezTo>
                  <a:pt x="21" y="43"/>
                  <a:pt x="34" y="90"/>
                  <a:pt x="34" y="140"/>
                </a:cubicBezTo>
                <a:cubicBezTo>
                  <a:pt x="74" y="142"/>
                  <a:pt x="111" y="163"/>
                  <a:pt x="132" y="200"/>
                </a:cubicBezTo>
                <a:close/>
              </a:path>
            </a:pathLst>
          </a:custGeom>
          <a:solidFill>
            <a:schemeClr val="accent2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4015304" y="1288898"/>
            <a:ext cx="1450500" cy="62670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SzPts val="1000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Health &amp; Clinical research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5" name="Google Shape;225;p7"/>
          <p:cNvSpPr/>
          <p:nvPr/>
        </p:nvSpPr>
        <p:spPr>
          <a:xfrm rot="-2081192">
            <a:off x="2190457" y="1729604"/>
            <a:ext cx="1780931" cy="1730057"/>
          </a:xfrm>
          <a:custGeom>
            <a:avLst/>
            <a:gdLst/>
            <a:ahLst/>
            <a:cxnLst/>
            <a:rect l="l" t="t" r="r" b="b"/>
            <a:pathLst>
              <a:path w="246" h="240" extrusionOk="0">
                <a:moveTo>
                  <a:pt x="246" y="29"/>
                </a:moveTo>
                <a:cubicBezTo>
                  <a:pt x="241" y="19"/>
                  <a:pt x="235" y="9"/>
                  <a:pt x="228" y="0"/>
                </a:cubicBezTo>
                <a:cubicBezTo>
                  <a:pt x="111" y="25"/>
                  <a:pt x="19" y="120"/>
                  <a:pt x="0" y="240"/>
                </a:cubicBezTo>
                <a:cubicBezTo>
                  <a:pt x="11" y="237"/>
                  <a:pt x="22" y="234"/>
                  <a:pt x="34" y="232"/>
                </a:cubicBezTo>
                <a:cubicBezTo>
                  <a:pt x="56" y="128"/>
                  <a:pt x="140" y="46"/>
                  <a:pt x="246" y="29"/>
                </a:cubicBezTo>
                <a:close/>
              </a:path>
            </a:pathLst>
          </a:custGeom>
          <a:solidFill>
            <a:srgbClr val="684570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6" name="Google Shape;226;p7"/>
          <p:cNvSpPr/>
          <p:nvPr/>
        </p:nvSpPr>
        <p:spPr>
          <a:xfrm rot="-2081194">
            <a:off x="3353981" y="3338952"/>
            <a:ext cx="1180095" cy="2158846"/>
          </a:xfrm>
          <a:custGeom>
            <a:avLst/>
            <a:gdLst/>
            <a:ahLst/>
            <a:cxnLst/>
            <a:rect l="l" t="t" r="r" b="b"/>
            <a:pathLst>
              <a:path w="163" h="300" extrusionOk="0">
                <a:moveTo>
                  <a:pt x="32" y="39"/>
                </a:moveTo>
                <a:cubicBezTo>
                  <a:pt x="32" y="26"/>
                  <a:pt x="33" y="13"/>
                  <a:pt x="35" y="0"/>
                </a:cubicBezTo>
                <a:cubicBezTo>
                  <a:pt x="24" y="2"/>
                  <a:pt x="13" y="5"/>
                  <a:pt x="2" y="8"/>
                </a:cubicBezTo>
                <a:cubicBezTo>
                  <a:pt x="1" y="19"/>
                  <a:pt x="0" y="29"/>
                  <a:pt x="0" y="39"/>
                </a:cubicBezTo>
                <a:cubicBezTo>
                  <a:pt x="0" y="153"/>
                  <a:pt x="65" y="252"/>
                  <a:pt x="160" y="300"/>
                </a:cubicBezTo>
                <a:cubicBezTo>
                  <a:pt x="160" y="289"/>
                  <a:pt x="161" y="277"/>
                  <a:pt x="163" y="265"/>
                </a:cubicBezTo>
                <a:cubicBezTo>
                  <a:pt x="85" y="220"/>
                  <a:pt x="32" y="136"/>
                  <a:pt x="32" y="39"/>
                </a:cubicBezTo>
                <a:close/>
              </a:path>
            </a:pathLst>
          </a:custGeom>
          <a:solidFill>
            <a:srgbClr val="684570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7" name="Google Shape;227;p7"/>
          <p:cNvSpPr/>
          <p:nvPr/>
        </p:nvSpPr>
        <p:spPr>
          <a:xfrm rot="-2081192">
            <a:off x="4826100" y="3793993"/>
            <a:ext cx="2357111" cy="711889"/>
          </a:xfrm>
          <a:custGeom>
            <a:avLst/>
            <a:gdLst/>
            <a:ahLst/>
            <a:cxnLst/>
            <a:rect l="l" t="t" r="r" b="b"/>
            <a:pathLst>
              <a:path w="326" h="99" extrusionOk="0">
                <a:moveTo>
                  <a:pt x="119" y="67"/>
                </a:moveTo>
                <a:cubicBezTo>
                  <a:pt x="77" y="67"/>
                  <a:pt x="37" y="57"/>
                  <a:pt x="2" y="40"/>
                </a:cubicBezTo>
                <a:cubicBezTo>
                  <a:pt x="1" y="51"/>
                  <a:pt x="0" y="63"/>
                  <a:pt x="0" y="74"/>
                </a:cubicBezTo>
                <a:cubicBezTo>
                  <a:pt x="36" y="90"/>
                  <a:pt x="76" y="99"/>
                  <a:pt x="119" y="99"/>
                </a:cubicBezTo>
                <a:cubicBezTo>
                  <a:pt x="200" y="99"/>
                  <a:pt x="273" y="67"/>
                  <a:pt x="326" y="14"/>
                </a:cubicBezTo>
                <a:cubicBezTo>
                  <a:pt x="315" y="10"/>
                  <a:pt x="304" y="5"/>
                  <a:pt x="294" y="0"/>
                </a:cubicBezTo>
                <a:cubicBezTo>
                  <a:pt x="247" y="42"/>
                  <a:pt x="186" y="67"/>
                  <a:pt x="119" y="67"/>
                </a:cubicBezTo>
                <a:close/>
              </a:path>
            </a:pathLst>
          </a:custGeom>
          <a:solidFill>
            <a:srgbClr val="684570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8" name="Google Shape;228;p7"/>
          <p:cNvSpPr/>
          <p:nvPr/>
        </p:nvSpPr>
        <p:spPr>
          <a:xfrm rot="-2081191">
            <a:off x="3445255" y="624012"/>
            <a:ext cx="2161459" cy="1238356"/>
          </a:xfrm>
          <a:custGeom>
            <a:avLst/>
            <a:gdLst/>
            <a:ahLst/>
            <a:cxnLst/>
            <a:rect l="l" t="t" r="r" b="b"/>
            <a:pathLst>
              <a:path w="299" h="172" extrusionOk="0">
                <a:moveTo>
                  <a:pt x="45" y="32"/>
                </a:moveTo>
                <a:cubicBezTo>
                  <a:pt x="146" y="32"/>
                  <a:pt x="233" y="89"/>
                  <a:pt x="276" y="172"/>
                </a:cubicBezTo>
                <a:cubicBezTo>
                  <a:pt x="284" y="164"/>
                  <a:pt x="292" y="155"/>
                  <a:pt x="299" y="146"/>
                </a:cubicBezTo>
                <a:cubicBezTo>
                  <a:pt x="248" y="59"/>
                  <a:pt x="153" y="0"/>
                  <a:pt x="45" y="0"/>
                </a:cubicBezTo>
                <a:cubicBezTo>
                  <a:pt x="30" y="0"/>
                  <a:pt x="14" y="1"/>
                  <a:pt x="0" y="3"/>
                </a:cubicBezTo>
                <a:cubicBezTo>
                  <a:pt x="6" y="13"/>
                  <a:pt x="12" y="23"/>
                  <a:pt x="18" y="33"/>
                </a:cubicBezTo>
                <a:cubicBezTo>
                  <a:pt x="27" y="32"/>
                  <a:pt x="36" y="32"/>
                  <a:pt x="45" y="32"/>
                </a:cubicBezTo>
                <a:close/>
              </a:path>
            </a:pathLst>
          </a:custGeom>
          <a:solidFill>
            <a:srgbClr val="684570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29" name="Google Shape;229;p7"/>
          <p:cNvSpPr/>
          <p:nvPr/>
        </p:nvSpPr>
        <p:spPr>
          <a:xfrm rot="-2081192">
            <a:off x="5909760" y="945882"/>
            <a:ext cx="776461" cy="2355856"/>
          </a:xfrm>
          <a:custGeom>
            <a:avLst/>
            <a:gdLst/>
            <a:ahLst/>
            <a:cxnLst/>
            <a:rect l="l" t="t" r="r" b="b"/>
            <a:pathLst>
              <a:path w="107" h="328" extrusionOk="0">
                <a:moveTo>
                  <a:pt x="52" y="26"/>
                </a:moveTo>
                <a:cubicBezTo>
                  <a:pt x="67" y="59"/>
                  <a:pt x="75" y="95"/>
                  <a:pt x="75" y="132"/>
                </a:cubicBezTo>
                <a:cubicBezTo>
                  <a:pt x="75" y="204"/>
                  <a:pt x="46" y="268"/>
                  <a:pt x="0" y="315"/>
                </a:cubicBezTo>
                <a:cubicBezTo>
                  <a:pt x="10" y="320"/>
                  <a:pt x="21" y="325"/>
                  <a:pt x="32" y="328"/>
                </a:cubicBezTo>
                <a:cubicBezTo>
                  <a:pt x="78" y="276"/>
                  <a:pt x="107" y="208"/>
                  <a:pt x="107" y="132"/>
                </a:cubicBezTo>
                <a:cubicBezTo>
                  <a:pt x="107" y="85"/>
                  <a:pt x="95" y="40"/>
                  <a:pt x="75" y="0"/>
                </a:cubicBezTo>
                <a:cubicBezTo>
                  <a:pt x="68" y="9"/>
                  <a:pt x="60" y="18"/>
                  <a:pt x="52" y="26"/>
                </a:cubicBezTo>
                <a:close/>
              </a:path>
            </a:pathLst>
          </a:custGeom>
          <a:solidFill>
            <a:srgbClr val="684570"/>
          </a:solidFill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30" name="Google Shape;230;p7"/>
          <p:cNvSpPr/>
          <p:nvPr/>
        </p:nvSpPr>
        <p:spPr>
          <a:xfrm rot="-2081193">
            <a:off x="5217884" y="1473425"/>
            <a:ext cx="1277049" cy="1992678"/>
          </a:xfrm>
          <a:custGeom>
            <a:avLst/>
            <a:gdLst/>
            <a:ahLst/>
            <a:cxnLst/>
            <a:rect l="l" t="t" r="r" b="b"/>
            <a:pathLst>
              <a:path w="184" h="289" extrusionOk="0">
                <a:moveTo>
                  <a:pt x="161" y="0"/>
                </a:moveTo>
                <a:cubicBezTo>
                  <a:pt x="128" y="34"/>
                  <a:pt x="87" y="60"/>
                  <a:pt x="40" y="76"/>
                </a:cubicBezTo>
                <a:cubicBezTo>
                  <a:pt x="52" y="121"/>
                  <a:pt x="36" y="170"/>
                  <a:pt x="0" y="200"/>
                </a:cubicBezTo>
                <a:cubicBezTo>
                  <a:pt x="29" y="240"/>
                  <a:pt x="67" y="270"/>
                  <a:pt x="109" y="289"/>
                </a:cubicBezTo>
                <a:cubicBezTo>
                  <a:pt x="155" y="242"/>
                  <a:pt x="184" y="178"/>
                  <a:pt x="184" y="106"/>
                </a:cubicBezTo>
                <a:cubicBezTo>
                  <a:pt x="184" y="69"/>
                  <a:pt x="176" y="33"/>
                  <a:pt x="161" y="0"/>
                </a:cubicBezTo>
                <a:close/>
              </a:path>
            </a:pathLst>
          </a:custGeom>
          <a:solidFill>
            <a:srgbClr val="297A82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378">
              <a:buSzPts val="1400"/>
            </a:pPr>
            <a:endParaRPr/>
          </a:p>
        </p:txBody>
      </p:sp>
      <p:sp>
        <p:nvSpPr>
          <p:cNvPr id="231" name="Google Shape;231;p7"/>
          <p:cNvSpPr txBox="1"/>
          <p:nvPr/>
        </p:nvSpPr>
        <p:spPr>
          <a:xfrm rot="4352355">
            <a:off x="5253327" y="2196978"/>
            <a:ext cx="1450746" cy="62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78">
              <a:buSzPts val="1000"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Evolution &amp; Biodiversity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7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Autofit/>
          </a:bodyPr>
          <a:lstStyle/>
          <a:p>
            <a:pPr algn="l">
              <a:buSzPts val="2700"/>
            </a:pPr>
            <a:r>
              <a:rPr lang="en-GB" sz="2790" dirty="0"/>
              <a:t>Support advanced research in life sciences</a:t>
            </a:r>
            <a:endParaRPr sz="2790" dirty="0"/>
          </a:p>
        </p:txBody>
      </p:sp>
      <p:sp>
        <p:nvSpPr>
          <p:cNvPr id="233" name="Google Shape;233;p7"/>
          <p:cNvSpPr txBox="1"/>
          <p:nvPr/>
        </p:nvSpPr>
        <p:spPr>
          <a:xfrm>
            <a:off x="6480116" y="77153"/>
            <a:ext cx="1386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400"/>
            </a:pPr>
            <a:endParaRPr/>
          </a:p>
        </p:txBody>
      </p:sp>
      <p:pic>
        <p:nvPicPr>
          <p:cNvPr id="234" name="Google Shape;234;p7"/>
          <p:cNvPicPr preferRelativeResize="0"/>
          <p:nvPr/>
        </p:nvPicPr>
        <p:blipFill rotWithShape="1">
          <a:blip r:embed="rId3">
            <a:alphaModFix/>
          </a:blip>
          <a:srcRect l="-511"/>
          <a:stretch/>
        </p:blipFill>
        <p:spPr>
          <a:xfrm>
            <a:off x="3067728" y="3992318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r="-1049"/>
          <a:stretch/>
        </p:blipFill>
        <p:spPr>
          <a:xfrm>
            <a:off x="4905601" y="775905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 r="-1317"/>
          <a:stretch/>
        </p:blipFill>
        <p:spPr>
          <a:xfrm>
            <a:off x="6435466" y="2473533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7"/>
          <p:cNvPicPr preferRelativeResize="0"/>
          <p:nvPr/>
        </p:nvPicPr>
        <p:blipFill rotWithShape="1">
          <a:blip r:embed="rId6">
            <a:alphaModFix/>
          </a:blip>
          <a:srcRect l="-877"/>
          <a:stretch/>
        </p:blipFill>
        <p:spPr>
          <a:xfrm>
            <a:off x="6191504" y="3583659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08418" y="4425686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7"/>
          <p:cNvPicPr preferRelativeResize="0"/>
          <p:nvPr/>
        </p:nvPicPr>
        <p:blipFill rotWithShape="1">
          <a:blip r:embed="rId8">
            <a:alphaModFix/>
          </a:blip>
          <a:srcRect l="-1100" t="-1064" r="1100" b="15256"/>
          <a:stretch/>
        </p:blipFill>
        <p:spPr>
          <a:xfrm>
            <a:off x="3995047" y="4491050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9">
            <a:alphaModFix/>
          </a:blip>
          <a:srcRect t="4462" b="4461"/>
          <a:stretch/>
        </p:blipFill>
        <p:spPr>
          <a:xfrm>
            <a:off x="5922463" y="1336800"/>
            <a:ext cx="513000" cy="51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7"/>
          <p:cNvPicPr preferRelativeResize="0"/>
          <p:nvPr/>
        </p:nvPicPr>
        <p:blipFill rotWithShape="1">
          <a:blip r:embed="rId10">
            <a:alphaModFix/>
          </a:blip>
          <a:srcRect l="12901" t="3051" r="38632" b="24609"/>
          <a:stretch/>
        </p:blipFill>
        <p:spPr>
          <a:xfrm>
            <a:off x="2592108" y="2228275"/>
            <a:ext cx="485400" cy="483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42" name="Google Shape;242;p7"/>
          <p:cNvGrpSpPr/>
          <p:nvPr/>
        </p:nvGrpSpPr>
        <p:grpSpPr>
          <a:xfrm>
            <a:off x="8031924" y="172375"/>
            <a:ext cx="851984" cy="521034"/>
            <a:chOff x="6877939" y="4271277"/>
            <a:chExt cx="1551600" cy="762191"/>
          </a:xfrm>
        </p:grpSpPr>
        <p:pic>
          <p:nvPicPr>
            <p:cNvPr id="243" name="Google Shape;243;p7" descr="Users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414366" y="4271277"/>
              <a:ext cx="413308" cy="41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7"/>
            <p:cNvSpPr txBox="1"/>
            <p:nvPr/>
          </p:nvSpPr>
          <p:spPr>
            <a:xfrm>
              <a:off x="6877939" y="4684584"/>
              <a:ext cx="1551600" cy="3488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 defTabSz="914378">
                <a:buSzPts val="1100"/>
              </a:pPr>
              <a:r>
                <a:rPr lang="en" sz="1100"/>
                <a:t>Support</a:t>
              </a:r>
              <a:endParaRPr sz="1100"/>
            </a:p>
          </p:txBody>
        </p:sp>
      </p:grpSp>
      <p:sp>
        <p:nvSpPr>
          <p:cNvPr id="245" name="Google Shape;245;p7"/>
          <p:cNvSpPr txBox="1"/>
          <p:nvPr/>
        </p:nvSpPr>
        <p:spPr>
          <a:xfrm>
            <a:off x="4269713" y="2694260"/>
            <a:ext cx="10326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914378">
              <a:buSzPts val="1700"/>
            </a:pPr>
            <a:r>
              <a:rPr lang="en" sz="1700"/>
              <a:t>Support</a:t>
            </a:r>
            <a:endParaRPr sz="1700"/>
          </a:p>
        </p:txBody>
      </p:sp>
      <p:pic>
        <p:nvPicPr>
          <p:cNvPr id="246" name="Google Shape;246;p7"/>
          <p:cNvPicPr preferRelativeResize="0"/>
          <p:nvPr/>
        </p:nvPicPr>
        <p:blipFill rotWithShape="1">
          <a:blip r:embed="rId12">
            <a:alphaModFix/>
          </a:blip>
          <a:srcRect l="12720" t="6377" r="38391" b="20465"/>
          <a:stretch/>
        </p:blipFill>
        <p:spPr>
          <a:xfrm>
            <a:off x="3629085" y="868170"/>
            <a:ext cx="522000" cy="522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19"/>
    </mc:Choice>
    <mc:Fallback>
      <p:transition spd="slow" advTm="11331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184" cy="4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algn="l">
              <a:buSzPct val="100000"/>
            </a:pPr>
            <a:r>
              <a:rPr lang="en" dirty="0"/>
              <a:t>Bioimage informatics (BIIF)</a:t>
            </a:r>
            <a:endParaRPr dirty="0"/>
          </a:p>
        </p:txBody>
      </p:sp>
      <p:sp>
        <p:nvSpPr>
          <p:cNvPr id="363" name="Google Shape;363;p15"/>
          <p:cNvSpPr/>
          <p:nvPr/>
        </p:nvSpPr>
        <p:spPr>
          <a:xfrm>
            <a:off x="343578" y="1929370"/>
            <a:ext cx="2900700" cy="9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Clr>
                <a:srgbClr val="FFFFFF"/>
              </a:buClr>
              <a:buSzPts val="1500"/>
            </a:pPr>
            <a:r>
              <a:rPr lang="en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 and Training for </a:t>
            </a:r>
            <a:endParaRPr sz="1100"/>
          </a:p>
          <a:p>
            <a:pPr algn="ctr" defTabSz="914378">
              <a:buClr>
                <a:srgbClr val="FFFFFF"/>
              </a:buClr>
              <a:buSzPts val="1500"/>
            </a:pPr>
            <a:r>
              <a:rPr lang="en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 Data Analysis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>
            <a:off x="351277" y="893497"/>
            <a:ext cx="2900700" cy="99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ctr" defTabSz="914378">
              <a:buClr>
                <a:srgbClr val="FFFFFF"/>
              </a:buClr>
              <a:buSzPts val="1500"/>
            </a:pPr>
            <a:r>
              <a:rPr lang="en" sz="1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State-of-the-art analysis using computer vision, machine learning, and bioinformatics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/>
          <p:nvPr/>
        </p:nvSpPr>
        <p:spPr>
          <a:xfrm>
            <a:off x="343578" y="2974082"/>
            <a:ext cx="2900700" cy="89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1" algn="ctr" defTabSz="914378">
              <a:buClr>
                <a:srgbClr val="FFFFFF"/>
              </a:buClr>
              <a:buSzPts val="1500"/>
            </a:pPr>
            <a:r>
              <a:rPr lang="en"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Help to deploy computational methods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5"/>
          <p:cNvSpPr txBox="1"/>
          <p:nvPr/>
        </p:nvSpPr>
        <p:spPr>
          <a:xfrm>
            <a:off x="6273861" y="1767755"/>
            <a:ext cx="2367284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400"/>
            </a:pPr>
            <a:r>
              <a:rPr lang="en" b="1">
                <a:latin typeface="Calibri"/>
                <a:ea typeface="Calibri"/>
                <a:cs typeface="Calibri"/>
                <a:sym typeface="Calibri"/>
              </a:rPr>
              <a:t>TissUUMaps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6578" y="2064506"/>
            <a:ext cx="2126112" cy="15015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15"/>
          <p:cNvGrpSpPr/>
          <p:nvPr/>
        </p:nvGrpSpPr>
        <p:grpSpPr>
          <a:xfrm>
            <a:off x="3642391" y="1483298"/>
            <a:ext cx="2904166" cy="2332924"/>
            <a:chOff x="328515" y="46598"/>
            <a:chExt cx="3872223" cy="3110564"/>
          </a:xfrm>
        </p:grpSpPr>
        <p:sp>
          <p:nvSpPr>
            <p:cNvPr id="378" name="Google Shape;378;p15"/>
            <p:cNvSpPr txBox="1"/>
            <p:nvPr/>
          </p:nvSpPr>
          <p:spPr>
            <a:xfrm>
              <a:off x="700920" y="425876"/>
              <a:ext cx="3499818" cy="37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defTabSz="914378">
                <a:buSzPts val="1400"/>
              </a:pPr>
              <a:r>
                <a:rPr lang="en" b="1" dirty="0">
                  <a:latin typeface="Calibri"/>
                  <a:ea typeface="Calibri"/>
                  <a:cs typeface="Calibri"/>
                  <a:sym typeface="Calibri"/>
                </a:rPr>
                <a:t>Tracking of RBC in Zebrafish</a:t>
              </a:r>
              <a:endParaRPr b="1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" name="Google Shape;379;p15"/>
            <p:cNvPicPr preferRelativeResize="0"/>
            <p:nvPr/>
          </p:nvPicPr>
          <p:blipFill rotWithShape="1">
            <a:blip r:embed="rId4">
              <a:alphaModFix/>
            </a:blip>
            <a:srcRect l="4845" r="54790"/>
            <a:stretch/>
          </p:blipFill>
          <p:spPr>
            <a:xfrm>
              <a:off x="848228" y="1486385"/>
              <a:ext cx="2549687" cy="670235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380" name="Google Shape;380;p15"/>
            <p:cNvGrpSpPr/>
            <p:nvPr/>
          </p:nvGrpSpPr>
          <p:grpSpPr>
            <a:xfrm>
              <a:off x="328515" y="2156351"/>
              <a:ext cx="3033237" cy="1000811"/>
              <a:chOff x="253873" y="2156351"/>
              <a:chExt cx="3033237" cy="1000811"/>
            </a:xfrm>
          </p:grpSpPr>
          <p:grpSp>
            <p:nvGrpSpPr>
              <p:cNvPr id="381" name="Google Shape;381;p15"/>
              <p:cNvGrpSpPr/>
              <p:nvPr/>
            </p:nvGrpSpPr>
            <p:grpSpPr>
              <a:xfrm>
                <a:off x="253873" y="2156351"/>
                <a:ext cx="3033237" cy="1000811"/>
                <a:chOff x="399123" y="4428649"/>
                <a:chExt cx="3776449" cy="1246031"/>
              </a:xfrm>
            </p:grpSpPr>
            <p:pic>
              <p:nvPicPr>
                <p:cNvPr id="382" name="Google Shape;382;p15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898" t="22470" r="56894" b="22310"/>
                <a:stretch/>
              </p:blipFill>
              <p:spPr>
                <a:xfrm>
                  <a:off x="1001156" y="4484567"/>
                  <a:ext cx="3174416" cy="9282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83" name="Google Shape;383;p15"/>
                <p:cNvSpPr txBox="1"/>
                <p:nvPr/>
              </p:nvSpPr>
              <p:spPr>
                <a:xfrm>
                  <a:off x="2047622" y="5329860"/>
                  <a:ext cx="1077600" cy="3448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spAutoFit/>
                </a:bodyPr>
                <a:lstStyle/>
                <a:p>
                  <a:pPr defTabSz="914378">
                    <a:buSzPts val="900"/>
                  </a:pPr>
                  <a:r>
                    <a:rPr lang="en" sz="900">
                      <a:latin typeface="Calibri"/>
                      <a:ea typeface="Calibri"/>
                      <a:cs typeface="Calibri"/>
                      <a:sym typeface="Calibri"/>
                    </a:rPr>
                    <a:t>Time (sec)</a:t>
                  </a:r>
                  <a:endParaRPr sz="9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15"/>
                <p:cNvSpPr txBox="1"/>
                <p:nvPr/>
              </p:nvSpPr>
              <p:spPr>
                <a:xfrm rot="16200000">
                  <a:off x="197323" y="4630449"/>
                  <a:ext cx="978331" cy="5747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75" tIns="34275" rIns="68575" bIns="34275" anchor="t" anchorCtr="0">
                  <a:spAutoFit/>
                </a:bodyPr>
                <a:lstStyle/>
                <a:p>
                  <a:pPr defTabSz="914378">
                    <a:buSzPts val="900"/>
                  </a:pPr>
                  <a:r>
                    <a:rPr lang="en" sz="900">
                      <a:latin typeface="Calibri"/>
                      <a:ea typeface="Calibri"/>
                      <a:cs typeface="Calibri"/>
                      <a:sym typeface="Calibri"/>
                    </a:rPr>
                    <a:t>Velocity</a:t>
                  </a:r>
                  <a:endParaRPr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defTabSz="914378">
                    <a:buSzPts val="900"/>
                  </a:pPr>
                  <a:r>
                    <a:rPr lang="en" sz="900">
                      <a:latin typeface="Calibri"/>
                      <a:ea typeface="Calibri"/>
                      <a:cs typeface="Calibri"/>
                      <a:sym typeface="Calibri"/>
                    </a:rPr>
                    <a:t>(µm/sec)</a:t>
                  </a:r>
                  <a:endParaRPr sz="9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85" name="Google Shape;385;p15"/>
              <p:cNvCxnSpPr/>
              <p:nvPr/>
            </p:nvCxnSpPr>
            <p:spPr>
              <a:xfrm>
                <a:off x="3281360" y="2275274"/>
                <a:ext cx="0" cy="566791"/>
              </a:xfrm>
              <a:prstGeom prst="straightConnector1">
                <a:avLst/>
              </a:prstGeom>
              <a:noFill/>
              <a:ln w="9525" cap="flat" cmpd="sng">
                <a:solidFill>
                  <a:srgbClr val="222A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86" name="Google Shape;386;p15"/>
            <p:cNvSpPr txBox="1"/>
            <p:nvPr/>
          </p:nvSpPr>
          <p:spPr>
            <a:xfrm rot="16200000">
              <a:off x="-401182" y="960401"/>
              <a:ext cx="2145601" cy="31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defTabSz="914378">
                <a:buSzPts val="1100"/>
              </a:pPr>
              <a:r>
                <a:rPr lang="en" sz="1100">
                  <a:latin typeface="Calibri"/>
                  <a:ea typeface="Calibri"/>
                  <a:cs typeface="Calibri"/>
                  <a:sym typeface="Calibri"/>
                </a:rPr>
                <a:t>Data: M. den Hoed</a:t>
              </a:r>
              <a:endParaRPr sz="11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7" name="Google Shape;3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43580" y="2084067"/>
            <a:ext cx="1912265" cy="40765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5"/>
          <p:cNvSpPr txBox="1"/>
          <p:nvPr/>
        </p:nvSpPr>
        <p:spPr>
          <a:xfrm rot="-5400000">
            <a:off x="5372231" y="2484839"/>
            <a:ext cx="187785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defTabSz="914378">
              <a:buSzPts val="1100"/>
            </a:pPr>
            <a:r>
              <a:rPr lang="en" dirty="0" err="1">
                <a:latin typeface="Calibri"/>
                <a:ea typeface="Calibri"/>
                <a:cs typeface="Calibri"/>
                <a:sym typeface="Calibri"/>
              </a:rPr>
              <a:t>tissuumaps.github.io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p15"/>
          <p:cNvGrpSpPr/>
          <p:nvPr/>
        </p:nvGrpSpPr>
        <p:grpSpPr>
          <a:xfrm>
            <a:off x="8032171" y="172416"/>
            <a:ext cx="852055" cy="521038"/>
            <a:chOff x="6877939" y="4271277"/>
            <a:chExt cx="1551629" cy="762187"/>
          </a:xfrm>
        </p:grpSpPr>
        <p:pic>
          <p:nvPicPr>
            <p:cNvPr id="390" name="Google Shape;390;p15" descr="Users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414366" y="4271277"/>
              <a:ext cx="413308" cy="41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15"/>
            <p:cNvSpPr txBox="1"/>
            <p:nvPr/>
          </p:nvSpPr>
          <p:spPr>
            <a:xfrm>
              <a:off x="6877939" y="4684585"/>
              <a:ext cx="1551629" cy="3488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 defTabSz="914378">
                <a:buSzPts val="1100"/>
              </a:pPr>
              <a:r>
                <a:rPr lang="en" sz="1100"/>
                <a:t>Support</a:t>
              </a:r>
              <a:endParaRPr sz="1100"/>
            </a:p>
          </p:txBody>
        </p:sp>
      </p:grpSp>
      <p:pic>
        <p:nvPicPr>
          <p:cNvPr id="392" name="Google Shape;392;p15"/>
          <p:cNvPicPr preferRelativeResize="0"/>
          <p:nvPr/>
        </p:nvPicPr>
        <p:blipFill rotWithShape="1">
          <a:blip r:embed="rId8">
            <a:alphaModFix/>
          </a:blip>
          <a:srcRect l="12901" t="3051" r="38632" b="24608"/>
          <a:stretch/>
        </p:blipFill>
        <p:spPr>
          <a:xfrm>
            <a:off x="497894" y="3638054"/>
            <a:ext cx="722400" cy="7224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3" name="Google Shape;393;p15"/>
          <p:cNvSpPr txBox="1"/>
          <p:nvPr/>
        </p:nvSpPr>
        <p:spPr>
          <a:xfrm>
            <a:off x="340243" y="4360451"/>
            <a:ext cx="10377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200"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Anna</a:t>
            </a:r>
            <a:endParaRPr sz="11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048"/>
    </mc:Choice>
    <mc:Fallback>
      <p:transition spd="slow" advTm="1730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B67DDD2-7199-4004-9822-B2CD0FF91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01" y="3499525"/>
            <a:ext cx="1512233" cy="698987"/>
          </a:xfrm>
          <a:prstGeom prst="rect">
            <a:avLst/>
          </a:prstGeom>
        </p:spPr>
      </p:pic>
      <p:sp>
        <p:nvSpPr>
          <p:cNvPr id="428" name="Google Shape;428;p18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184" cy="4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algn="l">
              <a:buSzPct val="100000"/>
            </a:pPr>
            <a:r>
              <a:rPr lang="en" dirty="0"/>
              <a:t>Systems development</a:t>
            </a:r>
            <a:endParaRPr dirty="0"/>
          </a:p>
        </p:txBody>
      </p:sp>
      <p:sp>
        <p:nvSpPr>
          <p:cNvPr id="429" name="Google Shape;429;p18"/>
          <p:cNvSpPr/>
          <p:nvPr/>
        </p:nvSpPr>
        <p:spPr>
          <a:xfrm>
            <a:off x="4376756" y="1185233"/>
            <a:ext cx="1479338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SzPts val="1400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Infrastructure development and maintenance</a:t>
            </a:r>
            <a:endParaRPr sz="1100"/>
          </a:p>
        </p:txBody>
      </p:sp>
      <p:sp>
        <p:nvSpPr>
          <p:cNvPr id="430" name="Google Shape;430;p18"/>
          <p:cNvSpPr/>
          <p:nvPr/>
        </p:nvSpPr>
        <p:spPr>
          <a:xfrm>
            <a:off x="950638" y="1185233"/>
            <a:ext cx="1479338" cy="10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SzPts val="1400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Hosting of national resources</a:t>
            </a:r>
            <a:endParaRPr sz="1100"/>
          </a:p>
        </p:txBody>
      </p:sp>
      <p:sp>
        <p:nvSpPr>
          <p:cNvPr id="431" name="Google Shape;431;p18"/>
          <p:cNvSpPr/>
          <p:nvPr/>
        </p:nvSpPr>
        <p:spPr>
          <a:xfrm>
            <a:off x="2662171" y="1194568"/>
            <a:ext cx="1479338" cy="10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SzPts val="1400"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Development of software, workflows and services</a:t>
            </a:r>
            <a:endParaRPr sz="1100" dirty="0"/>
          </a:p>
        </p:txBody>
      </p:sp>
      <p:sp>
        <p:nvSpPr>
          <p:cNvPr id="432" name="Google Shape;432;p18"/>
          <p:cNvSpPr/>
          <p:nvPr/>
        </p:nvSpPr>
        <p:spPr>
          <a:xfrm>
            <a:off x="6118829" y="1174950"/>
            <a:ext cx="1479338" cy="10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SzPts val="1400"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Maintaining software</a:t>
            </a:r>
            <a:endParaRPr sz="1100" dirty="0"/>
          </a:p>
        </p:txBody>
      </p:sp>
      <p:pic>
        <p:nvPicPr>
          <p:cNvPr id="434" name="Google Shape;434;p18" descr="https://lh4.googleusercontent.com/wrGNpEV08T0d7b0pPAgKHlluJh0VWPyUTAz2EsFan9IrL48cjgW2uhpgOTNQptGNTF21ITEfguzkJb5NOFson7ZgIBp8MItMnBqVJeAkIvBDr-ehralhrUqY7BfUBS4pA2PcggqrW_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8100" y="2419562"/>
            <a:ext cx="799555" cy="52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8" descr="https://lh5.googleusercontent.com/aYZOQET1XDjHGas4ejA4tml0WeUbPXzEIR1_3NBWIxaiP6HBUePnBhFNcS_Hie7C9SPuBjdcLfGKHF6cJ43f9xcKH0JOyjdx7sAgwvjnzCRP04jV6G6h8fSd_e3nI7ktPzPSgAxAI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98523" y="3425899"/>
            <a:ext cx="1006633" cy="29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8" descr="https://lh6.googleusercontent.com/C1gv_bO4Y5Z4y47MhQXWtTDkgp_IeBYu7_27lxWv8p_6XhFLw1-p1ZC3cZw_kKeigUNhizl22R3DKvnWA5vDTNOgdrKaNyCcz6S2f5DF77ZwpF_uL2QFZ3i21hI_RL7JmrQd1N8TA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4172" y="2448271"/>
            <a:ext cx="1047786" cy="33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0778" y="2376293"/>
            <a:ext cx="491476" cy="82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38100" y="3046356"/>
            <a:ext cx="888486" cy="120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8" descr="https://lh4.googleusercontent.com/as5JkMj4YtplrENSpQ-7I-5pXWnUgU6EvmaSL88JWtBl5E2Pu9a3OV1S9KqArW49I66MKG1R-DcNBMnBYPwtbDYSfEL7kulm400htKGNTFE07HrPKKu6iEVkmNtRbCyvrWdmyoYFL4U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51909" y="2345553"/>
            <a:ext cx="1013177" cy="43363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8"/>
          <p:cNvSpPr txBox="1"/>
          <p:nvPr/>
        </p:nvSpPr>
        <p:spPr>
          <a:xfrm>
            <a:off x="7830362" y="1409016"/>
            <a:ext cx="10416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200"/>
            </a:pP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Dimitris</a:t>
            </a:r>
            <a:endParaRPr sz="1100" dirty="0"/>
          </a:p>
        </p:txBody>
      </p:sp>
      <p:grpSp>
        <p:nvGrpSpPr>
          <p:cNvPr id="454" name="Google Shape;454;p18"/>
          <p:cNvGrpSpPr/>
          <p:nvPr/>
        </p:nvGrpSpPr>
        <p:grpSpPr>
          <a:xfrm>
            <a:off x="7876308" y="200278"/>
            <a:ext cx="1080655" cy="476085"/>
            <a:chOff x="5721325" y="4725146"/>
            <a:chExt cx="1861275" cy="736071"/>
          </a:xfrm>
        </p:grpSpPr>
        <p:pic>
          <p:nvPicPr>
            <p:cNvPr id="455" name="Google Shape;455;p18" descr="Single gear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351690" y="4725146"/>
              <a:ext cx="413308" cy="41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8"/>
            <p:cNvSpPr txBox="1"/>
            <p:nvPr/>
          </p:nvSpPr>
          <p:spPr>
            <a:xfrm>
              <a:off x="5721325" y="5092479"/>
              <a:ext cx="1861275" cy="368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 defTabSz="914378">
                <a:buSzPts val="1100"/>
              </a:pPr>
              <a:r>
                <a:rPr lang="en" sz="1100" dirty="0"/>
                <a:t>Infrastructure</a:t>
              </a:r>
              <a:endParaRPr sz="1100" dirty="0"/>
            </a:p>
          </p:txBody>
        </p:sp>
      </p:grpSp>
      <p:pic>
        <p:nvPicPr>
          <p:cNvPr id="33" name="Google Shape;621;p57">
            <a:extLst>
              <a:ext uri="{FF2B5EF4-FFF2-40B4-BE49-F238E27FC236}">
                <a16:creationId xmlns:a16="http://schemas.microsoft.com/office/drawing/2014/main" id="{EA3136EC-3D97-47CE-8C3B-A764A83C873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78034" y="2896963"/>
            <a:ext cx="1492955" cy="52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85;p42">
            <a:extLst>
              <a:ext uri="{FF2B5EF4-FFF2-40B4-BE49-F238E27FC236}">
                <a16:creationId xmlns:a16="http://schemas.microsoft.com/office/drawing/2014/main" id="{E17F827E-D068-85CC-8048-CC86DD63EE6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t="16617" b="16617"/>
          <a:stretch/>
        </p:blipFill>
        <p:spPr>
          <a:xfrm>
            <a:off x="8092616" y="873237"/>
            <a:ext cx="517091" cy="5357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3567FD8-7DE1-2B2A-1960-E7252309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08" y="3735128"/>
            <a:ext cx="2286834" cy="152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36"/>
    </mc:Choice>
    <mc:Fallback>
      <p:transition spd="slow" advTm="16093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4493" y="3158344"/>
            <a:ext cx="1694058" cy="1269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1" name="Google Shape;511;p22"/>
          <p:cNvSpPr txBox="1">
            <a:spLocks noGrp="1"/>
          </p:cNvSpPr>
          <p:nvPr>
            <p:ph type="title"/>
          </p:nvPr>
        </p:nvSpPr>
        <p:spPr>
          <a:xfrm>
            <a:off x="323407" y="240992"/>
            <a:ext cx="8497184" cy="4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 fontScale="90000"/>
          </a:bodyPr>
          <a:lstStyle/>
          <a:p>
            <a:pPr algn="l">
              <a:buSzPct val="100000"/>
            </a:pPr>
            <a:r>
              <a:rPr lang="en-GB" noProof="0" dirty="0"/>
              <a:t>AIDA data hub</a:t>
            </a:r>
          </a:p>
        </p:txBody>
      </p:sp>
      <p:sp>
        <p:nvSpPr>
          <p:cNvPr id="512" name="Google Shape;512;p22"/>
          <p:cNvSpPr txBox="1"/>
          <p:nvPr/>
        </p:nvSpPr>
        <p:spPr>
          <a:xfrm>
            <a:off x="255845" y="725681"/>
            <a:ext cx="8497125" cy="3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lang="en-GB" sz="1500" noProof="0" dirty="0">
              <a:solidFill>
                <a:srgbClr val="171616"/>
              </a:solidFill>
            </a:endParaRPr>
          </a:p>
          <a:p>
            <a:pPr defTabSz="914378">
              <a:lnSpc>
                <a:spcPct val="90000"/>
              </a:lnSpc>
              <a:buClr>
                <a:srgbClr val="171616"/>
              </a:buClr>
              <a:buSzPts val="1500"/>
            </a:pPr>
            <a:endParaRPr lang="en-GB" sz="1500" noProof="0" dirty="0">
              <a:solidFill>
                <a:srgbClr val="171616"/>
              </a:solidFill>
            </a:endParaRPr>
          </a:p>
        </p:txBody>
      </p:sp>
      <p:pic>
        <p:nvPicPr>
          <p:cNvPr id="513" name="Google Shape;51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5945" y="1154365"/>
            <a:ext cx="2567306" cy="1289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779" y="894740"/>
            <a:ext cx="4245315" cy="192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11365" y="2277688"/>
            <a:ext cx="1864425" cy="12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2"/>
          <p:cNvSpPr txBox="1"/>
          <p:nvPr/>
        </p:nvSpPr>
        <p:spPr>
          <a:xfrm>
            <a:off x="4560572" y="2502844"/>
            <a:ext cx="4227750" cy="33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algn="ctr" defTabSz="914378">
              <a:lnSpc>
                <a:spcPct val="90000"/>
              </a:lnSpc>
              <a:buSzPts val="1400"/>
            </a:pPr>
            <a:endParaRPr lang="en-GB" noProof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2"/>
          <p:cNvSpPr txBox="1"/>
          <p:nvPr/>
        </p:nvSpPr>
        <p:spPr>
          <a:xfrm>
            <a:off x="391030" y="2910524"/>
            <a:ext cx="5027100" cy="140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342892" indent="-260344" defTabSz="914378">
              <a:lnSpc>
                <a:spcPct val="90000"/>
              </a:lnSpc>
              <a:spcBef>
                <a:spcPts val="600"/>
              </a:spcBef>
              <a:buClr>
                <a:srgbClr val="171616"/>
              </a:buClr>
              <a:buSzPts val="1500"/>
              <a:buFont typeface="Arial"/>
              <a:buChar char="•"/>
            </a:pPr>
            <a:r>
              <a:rPr lang="en-GB" sz="1500" noProof="0" dirty="0">
                <a:solidFill>
                  <a:srgbClr val="171616"/>
                </a:solidFill>
                <a:latin typeface="+mn-lt"/>
                <a:ea typeface="Calibri"/>
                <a:cs typeface="Calibri"/>
                <a:sym typeface="Calibri"/>
              </a:rPr>
              <a:t>Focusing on research and clinical innovation in data driven precision health</a:t>
            </a:r>
          </a:p>
          <a:p>
            <a:pPr marL="342892" indent="-260344" defTabSz="914378">
              <a:lnSpc>
                <a:spcPct val="90000"/>
              </a:lnSpc>
              <a:spcBef>
                <a:spcPts val="600"/>
              </a:spcBef>
              <a:buClr>
                <a:srgbClr val="171616"/>
              </a:buClr>
              <a:buSzPts val="1500"/>
              <a:buFont typeface="Arial"/>
              <a:buChar char="•"/>
            </a:pPr>
            <a:r>
              <a:rPr lang="en-GB" sz="1500" noProof="0" dirty="0">
                <a:solidFill>
                  <a:srgbClr val="171616"/>
                </a:solidFill>
                <a:latin typeface="+mn-lt"/>
                <a:ea typeface="Calibri"/>
                <a:cs typeface="Calibri"/>
                <a:sym typeface="Calibri"/>
              </a:rPr>
              <a:t>Providing compute services for sensitive personal data</a:t>
            </a:r>
          </a:p>
          <a:p>
            <a:pPr marL="342892" indent="-260344" defTabSz="914378">
              <a:lnSpc>
                <a:spcPct val="90000"/>
              </a:lnSpc>
              <a:spcBef>
                <a:spcPts val="600"/>
              </a:spcBef>
              <a:buClr>
                <a:srgbClr val="171616"/>
              </a:buClr>
              <a:buSzPts val="1500"/>
              <a:buFont typeface="Arial"/>
              <a:buChar char="•"/>
            </a:pPr>
            <a:r>
              <a:rPr lang="en-GB" sz="1500" noProof="0" dirty="0">
                <a:solidFill>
                  <a:srgbClr val="171616"/>
                </a:solidFill>
                <a:latin typeface="+mn-lt"/>
                <a:ea typeface="Calibri"/>
                <a:cs typeface="Calibri"/>
                <a:sym typeface="Calibri"/>
              </a:rPr>
              <a:t>Data sharing services for citable datasets</a:t>
            </a:r>
          </a:p>
        </p:txBody>
      </p:sp>
      <p:pic>
        <p:nvPicPr>
          <p:cNvPr id="518" name="Google Shape;51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6446" y="1109758"/>
            <a:ext cx="793836" cy="793836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9" name="Google Shape;519;p22"/>
          <p:cNvSpPr txBox="1"/>
          <p:nvPr/>
        </p:nvSpPr>
        <p:spPr>
          <a:xfrm>
            <a:off x="7959500" y="1859546"/>
            <a:ext cx="8478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100"/>
            </a:pPr>
            <a:r>
              <a:rPr lang="en-GB" sz="1100" noProof="0" dirty="0">
                <a:latin typeface="Calibri"/>
                <a:ea typeface="Calibri"/>
                <a:cs typeface="Calibri"/>
                <a:sym typeface="Calibri"/>
              </a:rPr>
              <a:t>Joel</a:t>
            </a:r>
            <a:endParaRPr lang="en-GB" sz="1100" noProof="0" dirty="0"/>
          </a:p>
        </p:txBody>
      </p:sp>
      <p:grpSp>
        <p:nvGrpSpPr>
          <p:cNvPr id="520" name="Google Shape;520;p22"/>
          <p:cNvGrpSpPr/>
          <p:nvPr/>
        </p:nvGrpSpPr>
        <p:grpSpPr>
          <a:xfrm>
            <a:off x="7876308" y="200278"/>
            <a:ext cx="1080655" cy="476085"/>
            <a:chOff x="5721325" y="4725146"/>
            <a:chExt cx="1861275" cy="736071"/>
          </a:xfrm>
        </p:grpSpPr>
        <p:pic>
          <p:nvPicPr>
            <p:cNvPr id="521" name="Google Shape;521;p22" descr="Single gea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51690" y="4725146"/>
              <a:ext cx="413308" cy="41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22"/>
            <p:cNvSpPr txBox="1"/>
            <p:nvPr/>
          </p:nvSpPr>
          <p:spPr>
            <a:xfrm>
              <a:off x="5721325" y="5092479"/>
              <a:ext cx="1861275" cy="368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 defTabSz="914378">
                <a:buSzPts val="1100"/>
              </a:pPr>
              <a:r>
                <a:rPr lang="en-GB" sz="1100" noProof="0" dirty="0"/>
                <a:t>Infrastructure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97"/>
    </mc:Choice>
    <mc:Fallback>
      <p:transition spd="slow" advTm="351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0"/>
          <p:cNvSpPr/>
          <p:nvPr/>
        </p:nvSpPr>
        <p:spPr>
          <a:xfrm>
            <a:off x="2711048" y="2836546"/>
            <a:ext cx="3816600" cy="75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892" lvl="1" algn="ctr" defTabSz="914378">
              <a:buSzPts val="1400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Application experts</a:t>
            </a:r>
            <a:endParaRPr sz="1100"/>
          </a:p>
          <a:p>
            <a:pPr marL="342892" lvl="1" algn="ctr" defTabSz="914378">
              <a:buSzPts val="1400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help users with software and resources</a:t>
            </a:r>
            <a:endParaRPr sz="1100"/>
          </a:p>
        </p:txBody>
      </p:sp>
      <p:sp>
        <p:nvSpPr>
          <p:cNvPr id="479" name="Google Shape;479;p20"/>
          <p:cNvSpPr txBox="1">
            <a:spLocks noGrp="1"/>
          </p:cNvSpPr>
          <p:nvPr>
            <p:ph type="title"/>
          </p:nvPr>
        </p:nvSpPr>
        <p:spPr>
          <a:xfrm>
            <a:off x="323400" y="241000"/>
            <a:ext cx="82182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5100" anchor="ctr" anchorCtr="0">
            <a:normAutofit/>
          </a:bodyPr>
          <a:lstStyle/>
          <a:p>
            <a:pPr algn="l">
              <a:buSzPct val="107999"/>
            </a:pPr>
            <a:r>
              <a:rPr lang="en" sz="2100" dirty="0"/>
              <a:t>Support for Computational Resources (</a:t>
            </a:r>
            <a:r>
              <a:rPr lang="en" sz="2100" dirty="0" err="1"/>
              <a:t>SCoRe</a:t>
            </a:r>
            <a:r>
              <a:rPr lang="en" sz="2100" dirty="0"/>
              <a:t>)</a:t>
            </a:r>
            <a:endParaRPr sz="2100" dirty="0"/>
          </a:p>
        </p:txBody>
      </p:sp>
      <p:sp>
        <p:nvSpPr>
          <p:cNvPr id="480" name="Google Shape;480;p20"/>
          <p:cNvSpPr/>
          <p:nvPr/>
        </p:nvSpPr>
        <p:spPr>
          <a:xfrm>
            <a:off x="2711049" y="1208176"/>
            <a:ext cx="3816600" cy="75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378">
              <a:buSzPts val="1400"/>
            </a:pP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bridge between NBIS and </a:t>
            </a: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NAISS,</a:t>
            </a:r>
            <a:b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i.e. </a:t>
            </a:r>
            <a:r>
              <a:rPr lang="en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UPPMAX</a:t>
            </a:r>
            <a:endParaRPr sz="1100" dirty="0"/>
          </a:p>
        </p:txBody>
      </p:sp>
      <p:sp>
        <p:nvSpPr>
          <p:cNvPr id="481" name="Google Shape;481;p20"/>
          <p:cNvSpPr/>
          <p:nvPr/>
        </p:nvSpPr>
        <p:spPr>
          <a:xfrm>
            <a:off x="2711049" y="2015546"/>
            <a:ext cx="3816600" cy="75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42892" lvl="1" algn="ctr" defTabSz="914378">
              <a:buSzPts val="1400"/>
            </a:pPr>
            <a:r>
              <a:rPr lang="en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Provides a digital research environment for hundreds of researchers</a:t>
            </a:r>
            <a:endParaRPr sz="1100"/>
          </a:p>
        </p:txBody>
      </p:sp>
      <p:pic>
        <p:nvPicPr>
          <p:cNvPr id="482" name="Google Shape;48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3361" y="2906968"/>
            <a:ext cx="15621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1604" y="1496155"/>
            <a:ext cx="1784286" cy="1773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0"/>
          <p:cNvPicPr preferRelativeResize="0"/>
          <p:nvPr/>
        </p:nvPicPr>
        <p:blipFill rotWithShape="1">
          <a:blip r:embed="rId5">
            <a:alphaModFix/>
          </a:blip>
          <a:srcRect r="-1123"/>
          <a:stretch/>
        </p:blipFill>
        <p:spPr>
          <a:xfrm>
            <a:off x="7932826" y="1212813"/>
            <a:ext cx="725700" cy="725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5" name="Google Shape;485;p20"/>
          <p:cNvSpPr txBox="1"/>
          <p:nvPr/>
        </p:nvSpPr>
        <p:spPr>
          <a:xfrm>
            <a:off x="7800137" y="1938526"/>
            <a:ext cx="108060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algn="ctr" defTabSz="914378">
              <a:buSzPts val="1100"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Marcus</a:t>
            </a:r>
            <a:endParaRPr sz="1100"/>
          </a:p>
        </p:txBody>
      </p:sp>
      <p:grpSp>
        <p:nvGrpSpPr>
          <p:cNvPr id="486" name="Google Shape;486;p20"/>
          <p:cNvGrpSpPr/>
          <p:nvPr/>
        </p:nvGrpSpPr>
        <p:grpSpPr>
          <a:xfrm>
            <a:off x="7876308" y="200278"/>
            <a:ext cx="1080655" cy="476085"/>
            <a:chOff x="5721325" y="4725146"/>
            <a:chExt cx="1861275" cy="736071"/>
          </a:xfrm>
        </p:grpSpPr>
        <p:pic>
          <p:nvPicPr>
            <p:cNvPr id="487" name="Google Shape;487;p20" descr="Single gea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51690" y="4725146"/>
              <a:ext cx="413308" cy="4133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20"/>
            <p:cNvSpPr txBox="1"/>
            <p:nvPr/>
          </p:nvSpPr>
          <p:spPr>
            <a:xfrm>
              <a:off x="5721325" y="5092479"/>
              <a:ext cx="1861275" cy="3687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 defTabSz="914378">
                <a:buSzPts val="1100"/>
              </a:pPr>
              <a:r>
                <a:rPr lang="en" sz="1100"/>
                <a:t>Infrastructure</a:t>
              </a:r>
              <a:endParaRPr sz="11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79"/>
    </mc:Choice>
    <mc:Fallback>
      <p:transition spd="slow" advTm="72979"/>
    </mc:Fallback>
  </mc:AlternateContent>
</p:sld>
</file>

<file path=ppt/theme/theme1.xml><?xml version="1.0" encoding="utf-8"?>
<a:theme xmlns:a="http://schemas.openxmlformats.org/drawingml/2006/main" name="SciLifeLab PPT_ligh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C947"/>
      </a:accent1>
      <a:accent2>
        <a:srgbClr val="045C64"/>
      </a:accent2>
      <a:accent3>
        <a:srgbClr val="4C979F"/>
      </a:accent3>
      <a:accent4>
        <a:srgbClr val="491F53"/>
      </a:accent4>
      <a:accent5>
        <a:srgbClr val="E5E5E5"/>
      </a:accent5>
      <a:accent6>
        <a:srgbClr val="A6A6A6"/>
      </a:accent6>
      <a:hlink>
        <a:srgbClr val="045B63"/>
      </a:hlink>
      <a:folHlink>
        <a:srgbClr val="045C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9866</TotalTime>
  <Words>867</Words>
  <Application>Microsoft Macintosh PowerPoint</Application>
  <PresentationFormat>On-screen Show (16:9)</PresentationFormat>
  <Paragraphs>155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-webkit-standard</vt:lpstr>
      <vt:lpstr>ＭＳ Ｐゴシック</vt:lpstr>
      <vt:lpstr>Arial</vt:lpstr>
      <vt:lpstr>Calibri</vt:lpstr>
      <vt:lpstr>Courier New</vt:lpstr>
      <vt:lpstr>Roboto</vt:lpstr>
      <vt:lpstr>SciLifeLab PPT_light</vt:lpstr>
      <vt:lpstr>Advancing Research Frontiers: NBIS's Impact on Sweden's Computational Infrastructure and European Bioinformatics Collaborations</vt:lpstr>
      <vt:lpstr>Introduction to NBIS</vt:lpstr>
      <vt:lpstr>Core activities of NBIS</vt:lpstr>
      <vt:lpstr>Overview of NBIS activities</vt:lpstr>
      <vt:lpstr>Support advanced research in life sciences</vt:lpstr>
      <vt:lpstr>Bioimage informatics (BIIF)</vt:lpstr>
      <vt:lpstr>Systems development</vt:lpstr>
      <vt:lpstr>AIDA data hub</vt:lpstr>
      <vt:lpstr>Support for Computational Resources (SCoRe)</vt:lpstr>
      <vt:lpstr>International collaborations</vt:lpstr>
      <vt:lpstr>Federated EGA</vt:lpstr>
      <vt:lpstr>Genomic Data Infrastructure (GDI)</vt:lpstr>
      <vt:lpstr>Bigpicture</vt:lpstr>
      <vt:lpstr>Collaboration between NBIS and EGI</vt:lpstr>
      <vt:lpstr>Impact of services using EGI resources</vt:lpstr>
      <vt:lpstr>Summary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Bioinformatics Infrastructure Sweden</dc:title>
  <cp:lastModifiedBy>Nanjiang Shu</cp:lastModifiedBy>
  <cp:revision>19</cp:revision>
  <cp:lastPrinted>2024-09-30T19:37:47Z</cp:lastPrinted>
  <dcterms:modified xsi:type="dcterms:W3CDTF">2024-10-07T06:24:17Z</dcterms:modified>
</cp:coreProperties>
</file>