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15"/>
  </p:notesMasterIdLst>
  <p:sldIdLst>
    <p:sldId id="256" r:id="rId3"/>
    <p:sldId id="2675" r:id="rId4"/>
    <p:sldId id="2672" r:id="rId5"/>
    <p:sldId id="263" r:id="rId6"/>
    <p:sldId id="264" r:id="rId7"/>
    <p:sldId id="2671" r:id="rId8"/>
    <p:sldId id="2677" r:id="rId9"/>
    <p:sldId id="2676" r:id="rId10"/>
    <p:sldId id="266" r:id="rId11"/>
    <p:sldId id="267" r:id="rId12"/>
    <p:sldId id="2674" r:id="rId13"/>
    <p:sldId id="268" r:id="rId14"/>
  </p:sldIdLst>
  <p:sldSz cx="9144000" cy="5143500" type="screen16x9"/>
  <p:notesSz cx="6858000" cy="9144000"/>
  <p:embeddedFontLst>
    <p:embeddedFont>
      <p:font typeface="DM Sans" pitchFamily="2" charset="77"/>
      <p:regular r:id="rId16"/>
      <p:bold r:id="rId17"/>
      <p:italic r:id="rId18"/>
      <p:boldItalic r:id="rId19"/>
    </p:embeddedFont>
    <p:embeddedFont>
      <p:font typeface="Helvetica Neue" panose="02000503000000020004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97"/>
    <p:restoredTop sz="94604"/>
  </p:normalViewPr>
  <p:slideViewPr>
    <p:cSldViewPr snapToGrid="0">
      <p:cViewPr varScale="1">
        <p:scale>
          <a:sx n="100" d="100"/>
          <a:sy n="100" d="100"/>
        </p:scale>
        <p:origin x="168" y="10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468deb6e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468deb6e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0560E492-1D57-3E0C-02E1-FFD697345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657c3a682_1_7:notes">
            <a:extLst>
              <a:ext uri="{FF2B5EF4-FFF2-40B4-BE49-F238E27FC236}">
                <a16:creationId xmlns:a16="http://schemas.microsoft.com/office/drawing/2014/main" id="{54833DD5-B531-3C18-F24C-6FD9D69EDF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657c3a682_1_7:notes">
            <a:extLst>
              <a:ext uri="{FF2B5EF4-FFF2-40B4-BE49-F238E27FC236}">
                <a16:creationId xmlns:a16="http://schemas.microsoft.com/office/drawing/2014/main" id="{682699F9-02C0-A6E3-37A6-A044F4B50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991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468deb6e1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468deb6e1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6308298f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06308298fb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06308298fb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4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468deb6e1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468deb6e1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7d4c8e41f_1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7d4c8e41f_1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468deb6e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468deb6e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75174" y="4703625"/>
            <a:ext cx="46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rgbClr val="595959"/>
                </a:solidFill>
              </a:defRPr>
            </a:lvl1pPr>
            <a:lvl2pPr lvl="1">
              <a:buNone/>
              <a:defRPr sz="800">
                <a:solidFill>
                  <a:srgbClr val="595959"/>
                </a:solidFill>
              </a:defRPr>
            </a:lvl2pPr>
            <a:lvl3pPr lvl="2">
              <a:buNone/>
              <a:defRPr sz="800">
                <a:solidFill>
                  <a:srgbClr val="595959"/>
                </a:solidFill>
              </a:defRPr>
            </a:lvl3pPr>
            <a:lvl4pPr lvl="3">
              <a:buNone/>
              <a:defRPr sz="800">
                <a:solidFill>
                  <a:srgbClr val="595959"/>
                </a:solidFill>
              </a:defRPr>
            </a:lvl4pPr>
            <a:lvl5pPr lvl="4">
              <a:buNone/>
              <a:defRPr sz="800">
                <a:solidFill>
                  <a:srgbClr val="595959"/>
                </a:solidFill>
              </a:defRPr>
            </a:lvl5pPr>
            <a:lvl6pPr lvl="5">
              <a:buNone/>
              <a:defRPr sz="800">
                <a:solidFill>
                  <a:srgbClr val="595959"/>
                </a:solidFill>
              </a:defRPr>
            </a:lvl6pPr>
            <a:lvl7pPr lvl="6">
              <a:buNone/>
              <a:defRPr sz="800">
                <a:solidFill>
                  <a:srgbClr val="595959"/>
                </a:solidFill>
              </a:defRPr>
            </a:lvl7pPr>
            <a:lvl8pPr lvl="7">
              <a:buNone/>
              <a:defRPr sz="800">
                <a:solidFill>
                  <a:srgbClr val="595959"/>
                </a:solidFill>
              </a:defRPr>
            </a:lvl8pPr>
            <a:lvl9pPr lvl="8">
              <a:buNone/>
              <a:defRPr sz="800"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75174" y="4703625"/>
            <a:ext cx="46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rgbClr val="595959"/>
                </a:solidFill>
              </a:defRPr>
            </a:lvl1pPr>
            <a:lvl2pPr lvl="1">
              <a:buNone/>
              <a:defRPr sz="800">
                <a:solidFill>
                  <a:srgbClr val="595959"/>
                </a:solidFill>
              </a:defRPr>
            </a:lvl2pPr>
            <a:lvl3pPr lvl="2">
              <a:buNone/>
              <a:defRPr sz="800">
                <a:solidFill>
                  <a:srgbClr val="595959"/>
                </a:solidFill>
              </a:defRPr>
            </a:lvl3pPr>
            <a:lvl4pPr lvl="3">
              <a:buNone/>
              <a:defRPr sz="800">
                <a:solidFill>
                  <a:srgbClr val="595959"/>
                </a:solidFill>
              </a:defRPr>
            </a:lvl4pPr>
            <a:lvl5pPr lvl="4">
              <a:buNone/>
              <a:defRPr sz="800">
                <a:solidFill>
                  <a:srgbClr val="595959"/>
                </a:solidFill>
              </a:defRPr>
            </a:lvl5pPr>
            <a:lvl6pPr lvl="5">
              <a:buNone/>
              <a:defRPr sz="800">
                <a:solidFill>
                  <a:srgbClr val="595959"/>
                </a:solidFill>
              </a:defRPr>
            </a:lvl6pPr>
            <a:lvl7pPr lvl="6">
              <a:buNone/>
              <a:defRPr sz="800">
                <a:solidFill>
                  <a:srgbClr val="595959"/>
                </a:solidFill>
              </a:defRPr>
            </a:lvl7pPr>
            <a:lvl8pPr lvl="7">
              <a:buNone/>
              <a:defRPr sz="800">
                <a:solidFill>
                  <a:srgbClr val="595959"/>
                </a:solidFill>
              </a:defRPr>
            </a:lvl8pPr>
            <a:lvl9pPr lvl="8">
              <a:buNone/>
              <a:defRPr sz="800"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322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311700" y="40127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870850"/>
            <a:ext cx="8520600" cy="11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2047689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/>
          <p:nvPr/>
        </p:nvSpPr>
        <p:spPr>
          <a:xfrm>
            <a:off x="2633950" y="4592400"/>
            <a:ext cx="3975300" cy="50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5" name="Google Shape;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1125" y="2526300"/>
            <a:ext cx="3541752" cy="19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/>
          <p:nvPr/>
        </p:nvSpPr>
        <p:spPr>
          <a:xfrm>
            <a:off x="2633950" y="4592400"/>
            <a:ext cx="3975300" cy="50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8" name="Google Shape;9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63400" y="2209325"/>
            <a:ext cx="4417224" cy="24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4"/>
          <p:cNvSpPr txBox="1">
            <a:spLocks noGrp="1"/>
          </p:cNvSpPr>
          <p:nvPr>
            <p:ph type="title" hasCustomPrompt="1"/>
          </p:nvPr>
        </p:nvSpPr>
        <p:spPr>
          <a:xfrm>
            <a:off x="311700" y="870850"/>
            <a:ext cx="8520600" cy="11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6"/>
          <p:cNvSpPr txBox="1"/>
          <p:nvPr/>
        </p:nvSpPr>
        <p:spPr>
          <a:xfrm>
            <a:off x="6588893" y="4738169"/>
            <a:ext cx="11499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1100" b="0" i="0" u="none" strike="noStrike" cap="none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6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1172240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●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E4E79"/>
              </a:buClr>
              <a:buSzPts val="1800"/>
              <a:buChar char="○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E4E79"/>
              </a:buClr>
              <a:buSzPts val="1500"/>
              <a:buChar char="■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E4E79"/>
              </a:buClr>
              <a:buSzPts val="1400"/>
              <a:buChar char="●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E4E79"/>
              </a:buClr>
              <a:buSzPts val="1400"/>
              <a:buChar char="○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1172240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72" y="688893"/>
            <a:ext cx="7421042" cy="32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1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9172" y="1175722"/>
            <a:ext cx="7421165" cy="3377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1083" y="4785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800">
                <a:solidFill>
                  <a:schemeClr val="dk2"/>
                </a:solidFill>
              </a:defRPr>
            </a:lvl1pPr>
            <a:lvl2pPr lvl="1" algn="r">
              <a:buNone/>
              <a:defRPr sz="800">
                <a:solidFill>
                  <a:schemeClr val="dk2"/>
                </a:solidFill>
              </a:defRPr>
            </a:lvl2pPr>
            <a:lvl3pPr lvl="2" algn="r">
              <a:buNone/>
              <a:defRPr sz="800">
                <a:solidFill>
                  <a:schemeClr val="dk2"/>
                </a:solidFill>
              </a:defRPr>
            </a:lvl3pPr>
            <a:lvl4pPr lvl="3" algn="r">
              <a:buNone/>
              <a:defRPr sz="800">
                <a:solidFill>
                  <a:schemeClr val="dk2"/>
                </a:solidFill>
              </a:defRPr>
            </a:lvl4pPr>
            <a:lvl5pPr lvl="4" algn="r">
              <a:buNone/>
              <a:defRPr sz="800">
                <a:solidFill>
                  <a:schemeClr val="dk2"/>
                </a:solidFill>
              </a:defRPr>
            </a:lvl5pPr>
            <a:lvl6pPr lvl="5" algn="r">
              <a:buNone/>
              <a:defRPr sz="800">
                <a:solidFill>
                  <a:schemeClr val="dk2"/>
                </a:solidFill>
              </a:defRPr>
            </a:lvl6pPr>
            <a:lvl7pPr lvl="6" algn="r">
              <a:buNone/>
              <a:defRPr sz="800">
                <a:solidFill>
                  <a:schemeClr val="dk2"/>
                </a:solidFill>
              </a:defRPr>
            </a:lvl7pPr>
            <a:lvl8pPr lvl="7" algn="r">
              <a:buNone/>
              <a:defRPr sz="800">
                <a:solidFill>
                  <a:schemeClr val="dk2"/>
                </a:solidFill>
              </a:defRPr>
            </a:lvl8pPr>
            <a:lvl9pPr lvl="8" algn="r">
              <a:buNone/>
              <a:defRPr sz="8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94925" y="4933975"/>
            <a:ext cx="49710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chemeClr val="dk2"/>
              </a:solidFill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18725" y="4797475"/>
            <a:ext cx="881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1">
                <a:solidFill>
                  <a:schemeClr val="dk2"/>
                </a:solidFill>
              </a:rPr>
              <a:t>EGI 2024 Closing Plenary, 03-10-2024	</a:t>
            </a:r>
            <a:r>
              <a:rPr lang="en-GB" sz="1000">
                <a:solidFill>
                  <a:schemeClr val="dk2"/>
                </a:solidFill>
              </a:rPr>
              <a:t>								</a:t>
            </a:r>
            <a:r>
              <a:rPr lang="en-GB" sz="1000" b="1" i="1">
                <a:solidFill>
                  <a:schemeClr val="dk2"/>
                </a:solidFill>
              </a:rPr>
              <a:t>e-Infra Assembly MoU Signature Ceremony</a:t>
            </a:r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Helvetica Neue"/>
              <a:buNone/>
              <a:defRPr sz="32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Helvetica Neue"/>
              <a:buChar char="●"/>
              <a:defRPr sz="16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lvetica Neue"/>
              <a:buChar char="○"/>
              <a:defRPr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elvetica Neue"/>
              <a:buChar char="■"/>
              <a:defRPr sz="12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Helvetica Neue"/>
              <a:buChar char="●"/>
              <a:defRPr sz="1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Helvetica Neue"/>
              <a:buChar char="○"/>
              <a:defRPr sz="10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55492" y="4717692"/>
            <a:ext cx="427100" cy="2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26758" y="4747080"/>
            <a:ext cx="370294" cy="2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94784" y="4733430"/>
            <a:ext cx="427100" cy="25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19617" y="4762554"/>
            <a:ext cx="1000550" cy="1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80325" y="4762166"/>
            <a:ext cx="548700" cy="1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11700" y="4747566"/>
            <a:ext cx="976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#EGI2024</a:t>
            </a:r>
            <a:endParaRPr sz="8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228800" y="4747566"/>
            <a:ext cx="1436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3rd 2024</a:t>
            </a:r>
            <a:endParaRPr sz="8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3"/>
          <p:cNvSpPr/>
          <p:nvPr/>
        </p:nvSpPr>
        <p:spPr>
          <a:xfrm rot="10800000">
            <a:off x="2806230" y="5071500"/>
            <a:ext cx="35370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7000">
                <a:schemeClr val="accent2"/>
              </a:gs>
              <a:gs pos="38000">
                <a:schemeClr val="accent3"/>
              </a:gs>
              <a:gs pos="58999">
                <a:schemeClr val="accent4"/>
              </a:gs>
              <a:gs pos="79000">
                <a:schemeClr val="accent5"/>
              </a:gs>
              <a:gs pos="100000">
                <a:srgbClr val="060E4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13"/>
          <p:cNvSpPr/>
          <p:nvPr/>
        </p:nvSpPr>
        <p:spPr>
          <a:xfrm rot="10800000">
            <a:off x="-4160" y="0"/>
            <a:ext cx="91524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7000">
                <a:schemeClr val="accent2"/>
              </a:gs>
              <a:gs pos="38000">
                <a:schemeClr val="accent3"/>
              </a:gs>
              <a:gs pos="58999">
                <a:schemeClr val="accent4"/>
              </a:gs>
              <a:gs pos="79000">
                <a:schemeClr val="accent5"/>
              </a:gs>
              <a:gs pos="100000">
                <a:srgbClr val="060E4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ctrTitle"/>
          </p:nvPr>
        </p:nvSpPr>
        <p:spPr>
          <a:xfrm>
            <a:off x="0" y="744575"/>
            <a:ext cx="914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European e-Infrastructures Assembly </a:t>
            </a:r>
            <a:br>
              <a:rPr lang="en-GB" sz="3900"/>
            </a:br>
            <a:r>
              <a:rPr lang="en-GB" sz="3900"/>
              <a:t>MoU Signature Ceremony</a:t>
            </a:r>
            <a:endParaRPr sz="3900"/>
          </a:p>
        </p:txBody>
      </p:sp>
      <p:sp>
        <p:nvSpPr>
          <p:cNvPr id="116" name="Google Shape;116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EGI 2024 Closing Plenary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</a:rPr>
              <a:t>Convenor: S. Andreozzi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8675174" y="4703625"/>
            <a:ext cx="46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0" y="102775"/>
            <a:ext cx="8981975" cy="4539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/>
        </p:nvSpPr>
        <p:spPr>
          <a:xfrm>
            <a:off x="257974" y="1671175"/>
            <a:ext cx="14403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Be a trusted service &amp; technology partner 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2048774" y="1671175"/>
            <a:ext cx="1440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Deliver technical innovation to meet the needs of researchers </a:t>
            </a:r>
            <a:r>
              <a:rPr lang="en-GB" sz="1800" b="1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800" b="1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3839574" y="1671175"/>
            <a:ext cx="14403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Improve skills of users and operators  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5437500" y="1670900"/>
            <a:ext cx="1562400" cy="22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Business models for better support of cross-border service provisioning     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7342500" y="1712450"/>
            <a:ext cx="15624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Be a recognised foundation of EOSC </a:t>
            </a:r>
            <a:endParaRPr sz="18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2" name="Google Shape;242;p39"/>
          <p:cNvSpPr/>
          <p:nvPr/>
        </p:nvSpPr>
        <p:spPr>
          <a:xfrm>
            <a:off x="132650" y="1398500"/>
            <a:ext cx="1644300" cy="28719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6B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39"/>
          <p:cNvSpPr/>
          <p:nvPr/>
        </p:nvSpPr>
        <p:spPr>
          <a:xfrm>
            <a:off x="1885250" y="1398500"/>
            <a:ext cx="1644300" cy="28719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6B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39"/>
          <p:cNvSpPr/>
          <p:nvPr/>
        </p:nvSpPr>
        <p:spPr>
          <a:xfrm>
            <a:off x="3637850" y="1398500"/>
            <a:ext cx="1394700" cy="28719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6B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39"/>
          <p:cNvSpPr/>
          <p:nvPr/>
        </p:nvSpPr>
        <p:spPr>
          <a:xfrm>
            <a:off x="5181325" y="1343450"/>
            <a:ext cx="1877400" cy="292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6B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39"/>
          <p:cNvSpPr/>
          <p:nvPr/>
        </p:nvSpPr>
        <p:spPr>
          <a:xfrm>
            <a:off x="7167250" y="1343450"/>
            <a:ext cx="1644300" cy="292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6B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2033854" y="400575"/>
            <a:ext cx="677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lt1"/>
                </a:solidFill>
              </a:rPr>
              <a:t>with the e-Infrastructure Assembly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181775" y="3808850"/>
            <a:ext cx="855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6B1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			      2				    3			        4				   5 	 	</a:t>
            </a:r>
            <a:endParaRPr sz="1600" b="1">
              <a:solidFill>
                <a:srgbClr val="FF6B1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D0C2-4B9B-99BA-9409-478C9BE0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FD853-B8FE-4F0A-FAA9-0E5407BE1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666FD-52DB-7147-6A0C-577F1220AD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49FCAC-3DA6-F262-D9C1-6420C9F5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97FCA6-B1FF-9389-FD77-E40166C5D248}"/>
              </a:ext>
            </a:extLst>
          </p:cNvPr>
          <p:cNvSpPr/>
          <p:nvPr/>
        </p:nvSpPr>
        <p:spPr>
          <a:xfrm>
            <a:off x="7667625" y="0"/>
            <a:ext cx="1476375" cy="53467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05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311700" y="870850"/>
            <a:ext cx="8520600" cy="11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927A5-6FC4-CD90-B68A-F2393998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4616-D627-F9C3-C854-BB8042DC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35827-BD65-AE48-B3C8-50B6B4721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98DED-1D41-F89B-2415-94473A4662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DCA287-B478-9A93-ABF3-F24CD531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589ADD-0AD5-DBE6-76DC-440651E0D624}"/>
              </a:ext>
            </a:extLst>
          </p:cNvPr>
          <p:cNvSpPr/>
          <p:nvPr/>
        </p:nvSpPr>
        <p:spPr>
          <a:xfrm>
            <a:off x="7667625" y="0"/>
            <a:ext cx="1476375" cy="53467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14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>
          <a:extLst>
            <a:ext uri="{FF2B5EF4-FFF2-40B4-BE49-F238E27FC236}">
              <a16:creationId xmlns:a16="http://schemas.microsoft.com/office/drawing/2014/main" id="{D05BA5DD-CC03-BA99-C32C-26A338A0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>
            <a:extLst>
              <a:ext uri="{FF2B5EF4-FFF2-40B4-BE49-F238E27FC236}">
                <a16:creationId xmlns:a16="http://schemas.microsoft.com/office/drawing/2014/main" id="{5AFEB32B-2D8B-DD31-BC45-9B2FDE335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200"/>
              <a:t>Position Statements</a:t>
            </a:r>
            <a:endParaRPr sz="5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5">
            <a:extLst>
              <a:ext uri="{FF2B5EF4-FFF2-40B4-BE49-F238E27FC236}">
                <a16:creationId xmlns:a16="http://schemas.microsoft.com/office/drawing/2014/main" id="{925E10FC-5F9B-6DAD-20E6-02D0681F2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50" y="3350290"/>
            <a:ext cx="17280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</a:rPr>
              <a:t>Serge Bogaerts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2"/>
                </a:solidFill>
              </a:rPr>
              <a:t>Managing Director</a:t>
            </a:r>
            <a:br>
              <a:rPr lang="en-GB" sz="1200" b="1" dirty="0">
                <a:solidFill>
                  <a:schemeClr val="dk2"/>
                </a:solidFill>
              </a:rPr>
            </a:br>
            <a:r>
              <a:rPr lang="en-GB" sz="1200" b="1" dirty="0">
                <a:solidFill>
                  <a:schemeClr val="dk2"/>
                </a:solidFill>
              </a:rPr>
              <a:t>     PRACE		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173" name="Google Shape;173;p35">
            <a:extLst>
              <a:ext uri="{FF2B5EF4-FFF2-40B4-BE49-F238E27FC236}">
                <a16:creationId xmlns:a16="http://schemas.microsoft.com/office/drawing/2014/main" id="{88BF5D4F-CDB4-F11D-859F-33D1DD65EE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694" y="1514475"/>
            <a:ext cx="1731125" cy="16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5">
            <a:extLst>
              <a:ext uri="{FF2B5EF4-FFF2-40B4-BE49-F238E27FC236}">
                <a16:creationId xmlns:a16="http://schemas.microsoft.com/office/drawing/2014/main" id="{9072FF78-7292-862A-D902-784CF3D02E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787" y="1514475"/>
            <a:ext cx="1731125" cy="169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5">
            <a:extLst>
              <a:ext uri="{FF2B5EF4-FFF2-40B4-BE49-F238E27FC236}">
                <a16:creationId xmlns:a16="http://schemas.microsoft.com/office/drawing/2014/main" id="{66F4D2B6-0A6C-38FF-63D5-5808FF0E8A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881" y="1514475"/>
            <a:ext cx="1835800" cy="17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>
            <a:extLst>
              <a:ext uri="{FF2B5EF4-FFF2-40B4-BE49-F238E27FC236}">
                <a16:creationId xmlns:a16="http://schemas.microsoft.com/office/drawing/2014/main" id="{536E1AF9-764F-C7C9-5D23-5E1A4799E0F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6975" y="1539717"/>
            <a:ext cx="1731600" cy="173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35">
            <a:extLst>
              <a:ext uri="{FF2B5EF4-FFF2-40B4-BE49-F238E27FC236}">
                <a16:creationId xmlns:a16="http://schemas.microsoft.com/office/drawing/2014/main" id="{BC6EAAF3-E147-6AD3-A8E6-9DBBF201F23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8493" b="23041"/>
          <a:stretch/>
        </p:blipFill>
        <p:spPr>
          <a:xfrm>
            <a:off x="36725" y="1495538"/>
            <a:ext cx="1728000" cy="1728000"/>
          </a:xfrm>
          <a:prstGeom prst="flowChartConnector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172;p35">
            <a:extLst>
              <a:ext uri="{FF2B5EF4-FFF2-40B4-BE49-F238E27FC236}">
                <a16:creationId xmlns:a16="http://schemas.microsoft.com/office/drawing/2014/main" id="{AC11A407-A108-E7A6-CF5E-AE589F4B2503}"/>
              </a:ext>
            </a:extLst>
          </p:cNvPr>
          <p:cNvSpPr txBox="1">
            <a:spLocks/>
          </p:cNvSpPr>
          <p:nvPr/>
        </p:nvSpPr>
        <p:spPr>
          <a:xfrm>
            <a:off x="1764725" y="3350290"/>
            <a:ext cx="17280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buFont typeface="Helvetica Neue"/>
              <a:buNone/>
            </a:pPr>
            <a:r>
              <a:rPr lang="en-GB" b="1" dirty="0">
                <a:solidFill>
                  <a:schemeClr val="accent1"/>
                </a:solidFill>
              </a:rPr>
              <a:t>Tiziana Ferrari</a:t>
            </a:r>
          </a:p>
          <a:p>
            <a:pPr marL="0" indent="0" algn="ctr">
              <a:buFont typeface="Helvetica Neue"/>
              <a:buNone/>
            </a:pPr>
            <a:r>
              <a:rPr lang="en-GB" sz="1200" b="1" dirty="0">
                <a:solidFill>
                  <a:schemeClr val="dk2"/>
                </a:solidFill>
              </a:rPr>
              <a:t>Director</a:t>
            </a:r>
            <a:br>
              <a:rPr lang="en-GB" sz="1200" b="1" dirty="0">
                <a:solidFill>
                  <a:schemeClr val="dk2"/>
                </a:solidFill>
              </a:rPr>
            </a:br>
            <a:r>
              <a:rPr lang="en-GB" sz="1200" b="1" dirty="0">
                <a:solidFill>
                  <a:schemeClr val="dk2"/>
                </a:solidFill>
              </a:rPr>
              <a:t>EGI Foundation		</a:t>
            </a:r>
            <a:endParaRPr lang="en-GB" dirty="0">
              <a:solidFill>
                <a:schemeClr val="dk2"/>
              </a:solidFill>
            </a:endParaRPr>
          </a:p>
        </p:txBody>
      </p:sp>
      <p:sp>
        <p:nvSpPr>
          <p:cNvPr id="3" name="Google Shape;172;p35">
            <a:extLst>
              <a:ext uri="{FF2B5EF4-FFF2-40B4-BE49-F238E27FC236}">
                <a16:creationId xmlns:a16="http://schemas.microsoft.com/office/drawing/2014/main" id="{615B8967-9C76-011B-238F-D1F77502F474}"/>
              </a:ext>
            </a:extLst>
          </p:cNvPr>
          <p:cNvSpPr txBox="1">
            <a:spLocks/>
          </p:cNvSpPr>
          <p:nvPr/>
        </p:nvSpPr>
        <p:spPr>
          <a:xfrm>
            <a:off x="3708000" y="3350290"/>
            <a:ext cx="17280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buFont typeface="Helvetica Neue"/>
              <a:buNone/>
            </a:pPr>
            <a:r>
              <a:rPr lang="en-GB" b="1" dirty="0">
                <a:solidFill>
                  <a:schemeClr val="accent1"/>
                </a:solidFill>
              </a:rPr>
              <a:t>Eric Huizer</a:t>
            </a:r>
          </a:p>
          <a:p>
            <a:pPr marL="0" indent="0" algn="ctr">
              <a:buFont typeface="Helvetica Neue"/>
              <a:buNone/>
            </a:pPr>
            <a:r>
              <a:rPr lang="en-GB" sz="1200" b="1" dirty="0">
                <a:solidFill>
                  <a:schemeClr val="dk2"/>
                </a:solidFill>
              </a:rPr>
              <a:t>CEO</a:t>
            </a:r>
          </a:p>
          <a:p>
            <a:pPr marL="0" indent="0" algn="ctr">
              <a:buFont typeface="Helvetica Neue"/>
              <a:buNone/>
            </a:pPr>
            <a:r>
              <a:rPr lang="en-GB" sz="1200" b="1" dirty="0">
                <a:solidFill>
                  <a:schemeClr val="dk2"/>
                </a:solidFill>
              </a:rPr>
              <a:t>     GÉANT		</a:t>
            </a:r>
            <a:endParaRPr lang="en-GB" dirty="0">
              <a:solidFill>
                <a:schemeClr val="dk2"/>
              </a:solidFill>
            </a:endParaRPr>
          </a:p>
        </p:txBody>
      </p:sp>
      <p:sp>
        <p:nvSpPr>
          <p:cNvPr id="4" name="Google Shape;172;p35">
            <a:extLst>
              <a:ext uri="{FF2B5EF4-FFF2-40B4-BE49-F238E27FC236}">
                <a16:creationId xmlns:a16="http://schemas.microsoft.com/office/drawing/2014/main" id="{8C8306A4-43A5-3492-144E-CF7BC0C937DE}"/>
              </a:ext>
            </a:extLst>
          </p:cNvPr>
          <p:cNvSpPr txBox="1">
            <a:spLocks/>
          </p:cNvSpPr>
          <p:nvPr/>
        </p:nvSpPr>
        <p:spPr>
          <a:xfrm>
            <a:off x="5549781" y="3350290"/>
            <a:ext cx="17280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buFont typeface="Helvetica Neue"/>
              <a:buNone/>
            </a:pPr>
            <a:r>
              <a:rPr lang="en-GB" b="1" dirty="0">
                <a:solidFill>
                  <a:schemeClr val="accent1"/>
                </a:solidFill>
              </a:rPr>
              <a:t>Yann Le Franc </a:t>
            </a:r>
            <a:r>
              <a:rPr lang="en-GB" sz="1200" b="1" dirty="0">
                <a:solidFill>
                  <a:schemeClr val="dk2"/>
                </a:solidFill>
              </a:rPr>
              <a:t>Head of Secretariat</a:t>
            </a:r>
          </a:p>
          <a:p>
            <a:pPr marL="0" indent="0" algn="ctr">
              <a:buFont typeface="Helvetica Neue"/>
              <a:buNone/>
            </a:pPr>
            <a:r>
              <a:rPr lang="en-GB" sz="1200" b="1" dirty="0">
                <a:solidFill>
                  <a:schemeClr val="dk2"/>
                </a:solidFill>
              </a:rPr>
              <a:t> EUDAT Ltd.		</a:t>
            </a:r>
            <a:endParaRPr lang="en-GB" dirty="0">
              <a:solidFill>
                <a:schemeClr val="dk2"/>
              </a:solidFill>
            </a:endParaRPr>
          </a:p>
        </p:txBody>
      </p:sp>
      <p:sp>
        <p:nvSpPr>
          <p:cNvPr id="5" name="Google Shape;172;p35">
            <a:extLst>
              <a:ext uri="{FF2B5EF4-FFF2-40B4-BE49-F238E27FC236}">
                <a16:creationId xmlns:a16="http://schemas.microsoft.com/office/drawing/2014/main" id="{8D03C98B-73FE-ACFA-DF51-12432A147C0C}"/>
              </a:ext>
            </a:extLst>
          </p:cNvPr>
          <p:cNvSpPr txBox="1">
            <a:spLocks/>
          </p:cNvSpPr>
          <p:nvPr/>
        </p:nvSpPr>
        <p:spPr>
          <a:xfrm>
            <a:off x="7277781" y="3350290"/>
            <a:ext cx="17280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●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○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Helvetica Neue"/>
              <a:buChar char="■"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buFont typeface="Helvetica Neue"/>
              <a:buNone/>
            </a:pPr>
            <a:r>
              <a:rPr lang="en-GB" b="1" dirty="0">
                <a:solidFill>
                  <a:schemeClr val="accent1"/>
                </a:solidFill>
              </a:rPr>
              <a:t>Natalia Manola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sz="1200" b="1" dirty="0">
                <a:solidFill>
                  <a:schemeClr val="dk2"/>
                </a:solidFill>
              </a:rPr>
              <a:t>CEO</a:t>
            </a:r>
          </a:p>
          <a:p>
            <a:pPr marL="0" indent="0" algn="ctr">
              <a:buFont typeface="Helvetica Neue"/>
              <a:buNone/>
            </a:pPr>
            <a:r>
              <a:rPr lang="en-GB" sz="1200" b="1" dirty="0">
                <a:solidFill>
                  <a:schemeClr val="dk2"/>
                </a:solidFill>
              </a:rPr>
              <a:t>  OpenAIRE AMKE	</a:t>
            </a:r>
            <a:endParaRPr lang="en-GB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>
            <a:off x="311700" y="842050"/>
            <a:ext cx="8520600" cy="3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Providing high quality and FAIR enabling data management, storage and preservation services to research communities, RIs and NRENs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Continuously improving the service offer to better match user’s needs.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Providing researchers and research infrastructure with cutting-edge consultancy and training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Developing partnerships with relevant partners to increase the added value of our services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Contributing actively to build EOSC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Role in e-Infra Assembly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Extending existing service integrations to create a connected set of services to provide a smooth and simple user experience.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Explore potential for joint e-infra service offerings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Proposing joint activities e.g. common training activities, joint conference and communication activities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Identifying areas for co-development of innovative services to optimise use of resources and avoid duplication of efforts	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675174" y="4703625"/>
            <a:ext cx="46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26" y="225375"/>
            <a:ext cx="2287974" cy="6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6"/>
          <p:cNvPicPr preferRelativeResize="0"/>
          <p:nvPr/>
        </p:nvPicPr>
        <p:blipFill rotWithShape="1">
          <a:blip r:embed="rId3">
            <a:alphaModFix/>
          </a:blip>
          <a:srcRect l="29115" t="13460" r="32412" b="53351"/>
          <a:stretch/>
        </p:blipFill>
        <p:spPr>
          <a:xfrm flipH="1">
            <a:off x="-76199" y="0"/>
            <a:ext cx="9205074" cy="51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6"/>
          <p:cNvSpPr txBox="1"/>
          <p:nvPr/>
        </p:nvSpPr>
        <p:spPr>
          <a:xfrm>
            <a:off x="271015" y="2008465"/>
            <a:ext cx="5629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GÉANT and the e-infra Assembly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>
            <a:off x="271015" y="3116028"/>
            <a:ext cx="37527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Erik Huizer</a:t>
            </a:r>
            <a:endParaRPr sz="1100" dirty="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</a:t>
            </a:r>
            <a:endParaRPr sz="1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6"/>
          <p:cNvSpPr txBox="1"/>
          <p:nvPr/>
        </p:nvSpPr>
        <p:spPr>
          <a:xfrm>
            <a:off x="271015" y="4302650"/>
            <a:ext cx="18282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4">
            <a:alphaModFix/>
          </a:blip>
          <a:srcRect b="-7434"/>
          <a:stretch/>
        </p:blipFill>
        <p:spPr>
          <a:xfrm>
            <a:off x="358001" y="804421"/>
            <a:ext cx="1189238" cy="72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sunset, outdoor, sun&#10;&#10;Description automatically generated">
            <a:extLst>
              <a:ext uri="{FF2B5EF4-FFF2-40B4-BE49-F238E27FC236}">
                <a16:creationId xmlns:a16="http://schemas.microsoft.com/office/drawing/2014/main" id="{F98C96EC-258C-84E0-3C62-4167A7861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37141" r="21276" b="1334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AD77A8-28A1-E0B7-1D27-6E6F4180206C}"/>
              </a:ext>
            </a:extLst>
          </p:cNvPr>
          <p:cNvGrpSpPr/>
          <p:nvPr/>
        </p:nvGrpSpPr>
        <p:grpSpPr>
          <a:xfrm>
            <a:off x="-1755511" y="-2919733"/>
            <a:ext cx="12897859" cy="5992420"/>
            <a:chOff x="-2340682" y="-3892978"/>
            <a:chExt cx="17197145" cy="7989893"/>
          </a:xfrm>
        </p:grpSpPr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445A203E-315D-9CDE-B443-D71201942617}"/>
                </a:ext>
              </a:extLst>
            </p:cNvPr>
            <p:cNvSpPr/>
            <p:nvPr/>
          </p:nvSpPr>
          <p:spPr>
            <a:xfrm rot="16200000">
              <a:off x="2262944" y="-8496604"/>
              <a:ext cx="7989893" cy="17197145"/>
            </a:xfrm>
            <a:prstGeom prst="chord">
              <a:avLst>
                <a:gd name="adj1" fmla="val 5072106"/>
                <a:gd name="adj2" fmla="val 16523012"/>
              </a:avLst>
            </a:prstGeom>
            <a:solidFill>
              <a:srgbClr val="FFDCA2">
                <a:alpha val="8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" name="Content Placeholder 6">
              <a:extLst>
                <a:ext uri="{FF2B5EF4-FFF2-40B4-BE49-F238E27FC236}">
                  <a16:creationId xmlns:a16="http://schemas.microsoft.com/office/drawing/2014/main" id="{8FF460F6-C3B4-7665-9AFA-05051A54E9FE}"/>
                </a:ext>
              </a:extLst>
            </p:cNvPr>
            <p:cNvSpPr txBox="1">
              <a:spLocks/>
            </p:cNvSpPr>
            <p:nvPr/>
          </p:nvSpPr>
          <p:spPr>
            <a:xfrm>
              <a:off x="49831" y="10580"/>
              <a:ext cx="12191999" cy="3824019"/>
            </a:xfrm>
            <a:prstGeom prst="rect">
              <a:avLst/>
            </a:prstGeom>
          </p:spPr>
          <p:txBody>
            <a:bodyPr spcFirstLastPara="1" vert="horz" lIns="68580" tIns="34290" rIns="68580" bIns="34290" numCol="1" rtlCol="0">
              <a:prstTxWarp prst="textArchDown">
                <a:avLst>
                  <a:gd name="adj" fmla="val 21580184"/>
                </a:avLst>
              </a:prstTxWarp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GB" sz="3000" b="1" dirty="0">
                  <a:latin typeface="Calibri" panose="020F0502020204030204"/>
                </a:rPr>
                <a:t>COMMUNITY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CA2417F-6983-5B02-2A92-DDF72890501A}"/>
              </a:ext>
            </a:extLst>
          </p:cNvPr>
          <p:cNvGrpSpPr/>
          <p:nvPr/>
        </p:nvGrpSpPr>
        <p:grpSpPr>
          <a:xfrm>
            <a:off x="-1839557" y="-2540627"/>
            <a:ext cx="12897858" cy="5112377"/>
            <a:chOff x="-2340682" y="-3387504"/>
            <a:chExt cx="17197144" cy="6816503"/>
          </a:xfrm>
        </p:grpSpPr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BA92D67D-2D42-D312-37FE-C2A1DEDAE46F}"/>
                </a:ext>
              </a:extLst>
            </p:cNvPr>
            <p:cNvSpPr/>
            <p:nvPr/>
          </p:nvSpPr>
          <p:spPr>
            <a:xfrm rot="16200000">
              <a:off x="2849638" y="-8577824"/>
              <a:ext cx="6816503" cy="17197144"/>
            </a:xfrm>
            <a:prstGeom prst="chord">
              <a:avLst>
                <a:gd name="adj1" fmla="val 5116398"/>
                <a:gd name="adj2" fmla="val 16474867"/>
              </a:avLst>
            </a:prstGeom>
            <a:solidFill>
              <a:srgbClr val="FEC96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Content Placeholder 6">
              <a:extLst>
                <a:ext uri="{FF2B5EF4-FFF2-40B4-BE49-F238E27FC236}">
                  <a16:creationId xmlns:a16="http://schemas.microsoft.com/office/drawing/2014/main" id="{5245BA2D-9672-B54E-D0B9-49652894D8FB}"/>
                </a:ext>
              </a:extLst>
            </p:cNvPr>
            <p:cNvSpPr txBox="1">
              <a:spLocks/>
            </p:cNvSpPr>
            <p:nvPr/>
          </p:nvSpPr>
          <p:spPr>
            <a:xfrm>
              <a:off x="69198" y="-419392"/>
              <a:ext cx="12191999" cy="3591431"/>
            </a:xfrm>
            <a:prstGeom prst="rect">
              <a:avLst/>
            </a:prstGeom>
          </p:spPr>
          <p:txBody>
            <a:bodyPr spcFirstLastPara="1" vert="horz" lIns="68580" tIns="34290" rIns="68580" bIns="34290" numCol="1" rtlCol="0">
              <a:prstTxWarp prst="textArchDown">
                <a:avLst>
                  <a:gd name="adj" fmla="val 527690"/>
                </a:avLst>
              </a:prstTxWarp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GB" sz="3000" b="1" dirty="0">
                  <a:latin typeface="Calibri" panose="020F0502020204030204"/>
                </a:rPr>
                <a:t>NETWORK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F054F9-42D4-179A-5DB9-138F8AA734FF}"/>
              </a:ext>
            </a:extLst>
          </p:cNvPr>
          <p:cNvGrpSpPr/>
          <p:nvPr/>
        </p:nvGrpSpPr>
        <p:grpSpPr>
          <a:xfrm>
            <a:off x="-1755508" y="-2213934"/>
            <a:ext cx="12897856" cy="4290854"/>
            <a:chOff x="-2340678" y="-2951912"/>
            <a:chExt cx="17197141" cy="5721139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0FEF4B0E-BDF1-9A88-88BA-A97DF190A781}"/>
                </a:ext>
              </a:extLst>
            </p:cNvPr>
            <p:cNvSpPr/>
            <p:nvPr/>
          </p:nvSpPr>
          <p:spPr>
            <a:xfrm rot="16200000">
              <a:off x="3397323" y="-8689913"/>
              <a:ext cx="5721139" cy="17197141"/>
            </a:xfrm>
            <a:prstGeom prst="chord">
              <a:avLst>
                <a:gd name="adj1" fmla="val 5174408"/>
                <a:gd name="adj2" fmla="val 16373016"/>
              </a:avLst>
            </a:prstGeom>
            <a:solidFill>
              <a:srgbClr val="FAA24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4" name="Content Placeholder 6">
              <a:extLst>
                <a:ext uri="{FF2B5EF4-FFF2-40B4-BE49-F238E27FC236}">
                  <a16:creationId xmlns:a16="http://schemas.microsoft.com/office/drawing/2014/main" id="{C7839C65-19F4-B505-94B2-AC2CCEB59745}"/>
                </a:ext>
              </a:extLst>
            </p:cNvPr>
            <p:cNvSpPr txBox="1">
              <a:spLocks/>
            </p:cNvSpPr>
            <p:nvPr/>
          </p:nvSpPr>
          <p:spPr>
            <a:xfrm>
              <a:off x="161890" y="-1294902"/>
              <a:ext cx="12191999" cy="3824019"/>
            </a:xfrm>
            <a:prstGeom prst="rect">
              <a:avLst/>
            </a:prstGeom>
          </p:spPr>
          <p:txBody>
            <a:bodyPr spcFirstLastPara="1" vert="horz" lIns="68580" tIns="34290" rIns="68580" bIns="34290" numCol="1" rtlCol="0">
              <a:prstTxWarp prst="textArchDown">
                <a:avLst>
                  <a:gd name="adj" fmla="val 540036"/>
                </a:avLst>
              </a:prstTxWarp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GB" sz="3000" b="1" dirty="0">
                  <a:latin typeface="Calibri" panose="020F0502020204030204"/>
                </a:rPr>
                <a:t>IDENTITY FEDERATION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712136-7402-D9A2-9E5A-AA8CD6455BB9}"/>
              </a:ext>
            </a:extLst>
          </p:cNvPr>
          <p:cNvGrpSpPr/>
          <p:nvPr/>
        </p:nvGrpSpPr>
        <p:grpSpPr>
          <a:xfrm>
            <a:off x="-1755510" y="-1749207"/>
            <a:ext cx="12897857" cy="3361401"/>
            <a:chOff x="-2340679" y="-2332276"/>
            <a:chExt cx="17197142" cy="4481868"/>
          </a:xfrm>
        </p:grpSpPr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44B53125-5590-9B3B-7F7D-35D466271486}"/>
                </a:ext>
              </a:extLst>
            </p:cNvPr>
            <p:cNvSpPr/>
            <p:nvPr/>
          </p:nvSpPr>
          <p:spPr>
            <a:xfrm rot="16200000">
              <a:off x="4016958" y="-8689913"/>
              <a:ext cx="4481868" cy="17197142"/>
            </a:xfrm>
            <a:prstGeom prst="chord">
              <a:avLst>
                <a:gd name="adj1" fmla="val 5221352"/>
                <a:gd name="adj2" fmla="val 16363341"/>
              </a:avLst>
            </a:prstGeom>
            <a:solidFill>
              <a:srgbClr val="C9750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584B3B-F475-BE04-8738-2CEF21710DFF}"/>
                </a:ext>
              </a:extLst>
            </p:cNvPr>
            <p:cNvGrpSpPr/>
            <p:nvPr/>
          </p:nvGrpSpPr>
          <p:grpSpPr>
            <a:xfrm>
              <a:off x="949944" y="250404"/>
              <a:ext cx="2060505" cy="1334914"/>
              <a:chOff x="1306755" y="472670"/>
              <a:chExt cx="2060505" cy="1334914"/>
            </a:xfrm>
          </p:grpSpPr>
          <p:sp>
            <p:nvSpPr>
              <p:cNvPr id="33" name="Content Placeholder 6">
                <a:extLst>
                  <a:ext uri="{FF2B5EF4-FFF2-40B4-BE49-F238E27FC236}">
                    <a16:creationId xmlns:a16="http://schemas.microsoft.com/office/drawing/2014/main" id="{8D924308-A97A-446E-05E9-2F871CD478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6755" y="472670"/>
                <a:ext cx="2060505" cy="498581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lnSpc>
                    <a:spcPts val="1395"/>
                  </a:lnSpc>
                  <a:spcBef>
                    <a:spcPts val="0"/>
                  </a:spcBef>
                  <a:buClrTx/>
                  <a:buNone/>
                  <a:defRPr/>
                </a:pPr>
                <a:r>
                  <a:rPr lang="en-US" sz="1350" b="1" dirty="0">
                    <a:solidFill>
                      <a:schemeClr val="bg1"/>
                    </a:solidFill>
                    <a:latin typeface="Calibri" panose="020F0502020204030204"/>
                  </a:rPr>
                  <a:t>Network Services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225707-5B22-CC48-3AFE-095738AA69E1}"/>
                  </a:ext>
                </a:extLst>
              </p:cNvPr>
              <p:cNvGrpSpPr/>
              <p:nvPr/>
            </p:nvGrpSpPr>
            <p:grpSpPr>
              <a:xfrm>
                <a:off x="1878069" y="906576"/>
                <a:ext cx="901008" cy="901008"/>
                <a:chOff x="3242598" y="2461421"/>
                <a:chExt cx="1056640" cy="1056640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BA991D7-A5C2-ED82-AF94-DBCD4D564041}"/>
                    </a:ext>
                  </a:extLst>
                </p:cNvPr>
                <p:cNvSpPr/>
                <p:nvPr/>
              </p:nvSpPr>
              <p:spPr>
                <a:xfrm>
                  <a:off x="3242598" y="2461421"/>
                  <a:ext cx="1056640" cy="105664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/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3CBDEAF-F210-0B67-47D4-4747461A2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79355"/>
                <a:stretch/>
              </p:blipFill>
              <p:spPr>
                <a:xfrm>
                  <a:off x="3425853" y="2635121"/>
                  <a:ext cx="709915" cy="63554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B7F9AA-933D-CA92-1788-522FBB7FB155}"/>
                </a:ext>
              </a:extLst>
            </p:cNvPr>
            <p:cNvGrpSpPr/>
            <p:nvPr/>
          </p:nvGrpSpPr>
          <p:grpSpPr>
            <a:xfrm>
              <a:off x="4259197" y="496532"/>
              <a:ext cx="1200369" cy="1346634"/>
              <a:chOff x="4140919" y="599413"/>
              <a:chExt cx="1200369" cy="1346634"/>
            </a:xfrm>
          </p:grpSpPr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8EC95BC1-F972-C38B-674E-D9290A523C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0919" y="599413"/>
                <a:ext cx="1200369" cy="41163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spcBef>
                    <a:spcPts val="750"/>
                  </a:spcBef>
                  <a:buClrTx/>
                  <a:buNone/>
                  <a:defRPr/>
                </a:pPr>
                <a:r>
                  <a:rPr lang="en-US" sz="1350" b="1" dirty="0">
                    <a:solidFill>
                      <a:schemeClr val="bg1"/>
                    </a:solidFill>
                    <a:latin typeface="Calibri" panose="020F0502020204030204"/>
                  </a:rPr>
                  <a:t>Security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DA8E8D1-B200-F958-2757-6A3D4DF79466}"/>
                  </a:ext>
                </a:extLst>
              </p:cNvPr>
              <p:cNvGrpSpPr/>
              <p:nvPr/>
            </p:nvGrpSpPr>
            <p:grpSpPr>
              <a:xfrm>
                <a:off x="4305802" y="1045039"/>
                <a:ext cx="901008" cy="901008"/>
                <a:chOff x="4664156" y="2461421"/>
                <a:chExt cx="1056640" cy="105664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08AF61F-1F9A-2826-9AD6-C8364661F9E1}"/>
                    </a:ext>
                  </a:extLst>
                </p:cNvPr>
                <p:cNvSpPr/>
                <p:nvPr/>
              </p:nvSpPr>
              <p:spPr>
                <a:xfrm>
                  <a:off x="4664156" y="2461421"/>
                  <a:ext cx="1056640" cy="10566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pic>
              <p:nvPicPr>
                <p:cNvPr id="32" name="Picture 3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16022A8-6733-F89E-FC54-919DE9C241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932" r="55423"/>
                <a:stretch/>
              </p:blipFill>
              <p:spPr>
                <a:xfrm>
                  <a:off x="4768874" y="2607786"/>
                  <a:ext cx="811550" cy="72652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5D4148-BDE1-6804-DA97-4D1D9E239E09}"/>
                </a:ext>
              </a:extLst>
            </p:cNvPr>
            <p:cNvGrpSpPr/>
            <p:nvPr/>
          </p:nvGrpSpPr>
          <p:grpSpPr>
            <a:xfrm>
              <a:off x="6531839" y="521687"/>
              <a:ext cx="2060504" cy="1318257"/>
              <a:chOff x="6504798" y="692721"/>
              <a:chExt cx="2060504" cy="1318257"/>
            </a:xfrm>
          </p:grpSpPr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8B574E53-4A63-9D3D-F5C9-59C19F3FCE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4798" y="692721"/>
                <a:ext cx="2060504" cy="53421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lnSpc>
                    <a:spcPts val="1395"/>
                  </a:lnSpc>
                  <a:spcBef>
                    <a:spcPts val="0"/>
                  </a:spcBef>
                  <a:buClrTx/>
                  <a:buNone/>
                  <a:defRPr/>
                </a:pPr>
                <a:r>
                  <a:rPr lang="en-US" sz="1350" b="1" dirty="0">
                    <a:solidFill>
                      <a:schemeClr val="bg1"/>
                    </a:solidFill>
                    <a:latin typeface="Calibri" panose="020F0502020204030204"/>
                  </a:rPr>
                  <a:t>Trust &amp; Identity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5DE16C2-668A-B7EA-0560-2C0BE7D3A777}"/>
                  </a:ext>
                </a:extLst>
              </p:cNvPr>
              <p:cNvGrpSpPr/>
              <p:nvPr/>
            </p:nvGrpSpPr>
            <p:grpSpPr>
              <a:xfrm>
                <a:off x="7121898" y="1109970"/>
                <a:ext cx="901008" cy="901008"/>
                <a:chOff x="6076396" y="2461421"/>
                <a:chExt cx="1056640" cy="105664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AA2D5CC9-9908-B008-8206-9E6C7EB46ACB}"/>
                    </a:ext>
                  </a:extLst>
                </p:cNvPr>
                <p:cNvSpPr/>
                <p:nvPr/>
              </p:nvSpPr>
              <p:spPr>
                <a:xfrm>
                  <a:off x="6076396" y="2461421"/>
                  <a:ext cx="1056640" cy="1056640"/>
                </a:xfrm>
                <a:prstGeom prst="ellipse">
                  <a:avLst/>
                </a:prstGeom>
                <a:solidFill>
                  <a:srgbClr val="00C25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91A9167-6779-ED89-FEEA-8815BEDFA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69" r="28686"/>
                <a:stretch/>
              </p:blipFill>
              <p:spPr>
                <a:xfrm>
                  <a:off x="6206451" y="2635121"/>
                  <a:ext cx="796530" cy="71308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CBC7AAC-F10B-AF05-93CC-0D70BE383C81}"/>
                </a:ext>
              </a:extLst>
            </p:cNvPr>
            <p:cNvGrpSpPr/>
            <p:nvPr/>
          </p:nvGrpSpPr>
          <p:grpSpPr>
            <a:xfrm>
              <a:off x="9550637" y="348080"/>
              <a:ext cx="1188720" cy="1281631"/>
              <a:chOff x="9517088" y="411041"/>
              <a:chExt cx="1188720" cy="1281631"/>
            </a:xfrm>
          </p:grpSpPr>
          <p:sp>
            <p:nvSpPr>
              <p:cNvPr id="21" name="Content Placeholder 6">
                <a:extLst>
                  <a:ext uri="{FF2B5EF4-FFF2-40B4-BE49-F238E27FC236}">
                    <a16:creationId xmlns:a16="http://schemas.microsoft.com/office/drawing/2014/main" id="{CFD9274D-CBA1-AD7B-029D-3386D5512E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17088" y="411041"/>
                <a:ext cx="1188720" cy="31091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spcBef>
                    <a:spcPts val="750"/>
                  </a:spcBef>
                  <a:buClrTx/>
                  <a:buNone/>
                  <a:defRPr/>
                </a:pPr>
                <a:r>
                  <a:rPr lang="en-US" sz="1350" b="1" dirty="0">
                    <a:solidFill>
                      <a:schemeClr val="bg1"/>
                    </a:solidFill>
                    <a:latin typeface="Calibri" panose="020F0502020204030204"/>
                  </a:rPr>
                  <a:t>Cloud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F73AA1-C71F-2308-4911-D8A0DF139A72}"/>
                  </a:ext>
                </a:extLst>
              </p:cNvPr>
              <p:cNvGrpSpPr/>
              <p:nvPr/>
            </p:nvGrpSpPr>
            <p:grpSpPr>
              <a:xfrm>
                <a:off x="9680534" y="791664"/>
                <a:ext cx="901008" cy="901008"/>
                <a:chOff x="7417516" y="2461421"/>
                <a:chExt cx="1056640" cy="105664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521627A-FE64-E3CC-A700-71FA253D4050}"/>
                    </a:ext>
                  </a:extLst>
                </p:cNvPr>
                <p:cNvSpPr/>
                <p:nvPr/>
              </p:nvSpPr>
              <p:spPr>
                <a:xfrm>
                  <a:off x="7417516" y="2461421"/>
                  <a:ext cx="1056640" cy="1056640"/>
                </a:xfrm>
                <a:prstGeom prst="ellipse">
                  <a:avLst/>
                </a:prstGeom>
                <a:solidFill>
                  <a:srgbClr val="C096D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423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pic>
              <p:nvPicPr>
                <p:cNvPr id="24" name="Picture 23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60F67E-90DA-73C9-D37A-F07997C05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6060" t="-11670" r="-1777" b="-12899"/>
                <a:stretch/>
              </p:blipFill>
              <p:spPr>
                <a:xfrm>
                  <a:off x="7522718" y="2605670"/>
                  <a:ext cx="846236" cy="75757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8776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CD5B-04B8-B30D-E6CB-71B7E4F9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4B56-DA60-9FB2-F9A9-347DFCE689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ED89ED-CE41-AE96-DD3B-88563902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33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DBA2E-CD67-7DE3-425B-B664D9BF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0547D-01BB-69B4-B5CE-B5E1C07C1C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0332F2C-8E75-F3C5-3701-30CAEE81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05" y="-6350"/>
            <a:ext cx="9408506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9526"/>
            <a:ext cx="1119251" cy="76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311700" y="1088675"/>
            <a:ext cx="85206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Acknowledging the gap in the new landscape to support users (Academia &amp; Industry)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Independent and beyond political frontiers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Acknowledging the Infrastructure and Political leadership is with EuroHPC which PRACE wants to support as a successful and performing infrastructure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Pillars and Principles </a:t>
            </a:r>
            <a:endParaRPr sz="21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PRACE adopts a </a:t>
            </a:r>
            <a:r>
              <a:rPr lang="en-GB" sz="1500" b="1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user-centric</a:t>
            </a: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 approach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PRACE </a:t>
            </a:r>
            <a:r>
              <a:rPr lang="en-GB" sz="1500" b="1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empowers</a:t>
            </a: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 User Communities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PRACE provides support for </a:t>
            </a:r>
            <a:r>
              <a:rPr lang="en-GB" sz="1500" b="1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best utilization </a:t>
            </a: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of European HPC Infrastructure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PRACE fosters </a:t>
            </a:r>
            <a:r>
              <a:rPr lang="en-GB" sz="1500" b="1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 Collaboration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6B19"/>
                </a:solidFill>
                <a:latin typeface="Arial"/>
                <a:ea typeface="Arial"/>
                <a:cs typeface="Arial"/>
                <a:sym typeface="Arial"/>
              </a:rPr>
              <a:t>PRACE role in the e-Infrastructure Assembly</a:t>
            </a:r>
            <a:endParaRPr sz="2100">
              <a:solidFill>
                <a:srgbClr val="FF6B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Collaboration with e-Infrastructures and and promote HPC 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GB" sz="1500">
                <a:solidFill>
                  <a:srgbClr val="19317B"/>
                </a:solidFill>
                <a:latin typeface="Arial"/>
                <a:ea typeface="Arial"/>
                <a:cs typeface="Arial"/>
                <a:sym typeface="Arial"/>
              </a:rPr>
              <a:t>Work on e-Infra services for the scientific and industry communities in Europe  </a:t>
            </a:r>
            <a:endParaRPr sz="1500">
              <a:solidFill>
                <a:srgbClr val="19317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50">
              <a:solidFill>
                <a:srgbClr val="FF6B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50">
              <a:solidFill>
                <a:srgbClr val="FF6B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50">
              <a:solidFill>
                <a:srgbClr val="FF6B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8"/>
          <p:cNvSpPr txBox="1">
            <a:spLocks noGrp="1"/>
          </p:cNvSpPr>
          <p:nvPr>
            <p:ph type="sldNum" idx="12"/>
          </p:nvPr>
        </p:nvSpPr>
        <p:spPr>
          <a:xfrm>
            <a:off x="8675174" y="4703625"/>
            <a:ext cx="46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227" name="Google Shape;227;p38"/>
          <p:cNvSpPr txBox="1"/>
          <p:nvPr/>
        </p:nvSpPr>
        <p:spPr>
          <a:xfrm>
            <a:off x="1119250" y="324750"/>
            <a:ext cx="8026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19317B"/>
                </a:solidFill>
              </a:rPr>
              <a:t>PRACE3 - </a:t>
            </a:r>
            <a:r>
              <a:rPr lang="en-GB" sz="2300" i="1">
                <a:solidFill>
                  <a:srgbClr val="FF6B19"/>
                </a:solidFill>
              </a:rPr>
              <a:t>Association of Users and HPC Centres in Europe</a:t>
            </a:r>
            <a:r>
              <a:rPr lang="en-GB" sz="15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chemeClr val="accent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9105900" y="590550"/>
            <a:ext cx="91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3125" y="2006600"/>
            <a:ext cx="1576100" cy="22287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 txBox="1"/>
          <p:nvPr/>
        </p:nvSpPr>
        <p:spPr>
          <a:xfrm rot="-1644030">
            <a:off x="7573686" y="3057818"/>
            <a:ext cx="1518228" cy="43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 2025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86AB3"/>
      </a:accent1>
      <a:accent2>
        <a:srgbClr val="04148D"/>
      </a:accent2>
      <a:accent3>
        <a:srgbClr val="E95C2D"/>
      </a:accent3>
      <a:accent4>
        <a:srgbClr val="013942"/>
      </a:accent4>
      <a:accent5>
        <a:srgbClr val="93D7E6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388</Words>
  <Application>Microsoft Macintosh PowerPoint</Application>
  <PresentationFormat>On-screen Show (16:9)</PresentationFormat>
  <Paragraphs>66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Helvetica Neue</vt:lpstr>
      <vt:lpstr>DM Sans</vt:lpstr>
      <vt:lpstr>Arial</vt:lpstr>
      <vt:lpstr>Simple Light</vt:lpstr>
      <vt:lpstr>Simple Light</vt:lpstr>
      <vt:lpstr>European e-Infrastructures Assembly  MoU Signature Ceremony</vt:lpstr>
      <vt:lpstr>PowerPoint Presentation</vt:lpstr>
      <vt:lpstr>Position Statements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the e-Infrastructure Assembly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Sergio Andreozzi</cp:lastModifiedBy>
  <cp:revision>5</cp:revision>
  <dcterms:modified xsi:type="dcterms:W3CDTF">2024-10-03T11:35:26Z</dcterms:modified>
</cp:coreProperties>
</file>