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24"/>
  </p:notesMasterIdLst>
  <p:sldIdLst>
    <p:sldId id="256" r:id="rId3"/>
    <p:sldId id="257" r:id="rId4"/>
    <p:sldId id="278" r:id="rId5"/>
    <p:sldId id="954" r:id="rId6"/>
    <p:sldId id="952" r:id="rId7"/>
    <p:sldId id="258" r:id="rId8"/>
    <p:sldId id="963" r:id="rId9"/>
    <p:sldId id="942" r:id="rId10"/>
    <p:sldId id="962" r:id="rId11"/>
    <p:sldId id="960" r:id="rId12"/>
    <p:sldId id="964" r:id="rId13"/>
    <p:sldId id="272" r:id="rId14"/>
    <p:sldId id="263" r:id="rId15"/>
    <p:sldId id="273" r:id="rId16"/>
    <p:sldId id="274" r:id="rId17"/>
    <p:sldId id="262" r:id="rId18"/>
    <p:sldId id="279" r:id="rId19"/>
    <p:sldId id="276" r:id="rId20"/>
    <p:sldId id="277" r:id="rId21"/>
    <p:sldId id="957" r:id="rId22"/>
    <p:sldId id="267" r:id="rId23"/>
  </p:sldIdLst>
  <p:sldSz cx="9144000" cy="5143500" type="screen16x9"/>
  <p:notesSz cx="6858000" cy="9144000"/>
  <p:embeddedFontLst>
    <p:embeddedFont>
      <p:font typeface="Barlow Semi Condensed Medium" panose="020F0502020204030204" pitchFamily="34" charset="0"/>
      <p:regular r:id="rId25"/>
      <p:bold r:id="rId26"/>
      <p:italic r:id="rId27"/>
      <p:boldItalic r:id="rId28"/>
    </p:embeddedFont>
    <p:embeddedFont>
      <p:font typeface="Barlow Semi Condensed SemiBold" panose="020F0502020204030204" pitchFamily="34" charset="0"/>
      <p:regular r:id="rId29"/>
      <p:bold r:id="rId30"/>
      <p:italic r:id="rId31"/>
      <p:boldItalic r:id="rId32"/>
    </p:embeddedFont>
    <p:embeddedFont>
      <p:font typeface="Proxima Nova" panose="02000506030000020004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Roboto Light" panose="02000000000000000000" pitchFamily="2" charset="0"/>
      <p:regular r:id="rId41"/>
      <p:bold r:id="rId42"/>
      <p:italic r:id="rId43"/>
      <p:boldItalic r:id="rId44"/>
    </p:embeddedFont>
    <p:embeddedFont>
      <p:font typeface="Roboto Medium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46"/>
    <p:restoredTop sz="94231"/>
  </p:normalViewPr>
  <p:slideViewPr>
    <p:cSldViewPr snapToGrid="0">
      <p:cViewPr varScale="1">
        <p:scale>
          <a:sx n="70" d="100"/>
          <a:sy n="70" d="100"/>
        </p:scale>
        <p:origin x="176" y="6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4E1BC-7D70-4BB9-A53B-BEBED3C8BC6F}" type="doc">
      <dgm:prSet loTypeId="urn:microsoft.com/office/officeart/2005/8/layout/hList7" loCatId="list" qsTypeId="urn:microsoft.com/office/officeart/2005/8/quickstyle/simple1" qsCatId="simple" csTypeId="urn:microsoft.com/office/officeart/2005/8/colors/accent6_5" csCatId="accent6" phldr="1"/>
      <dgm:spPr/>
    </dgm:pt>
    <dgm:pt modelId="{96354368-E643-4291-860E-53E99D959120}">
      <dgm:prSet phldrT="[Text]" custT="1"/>
      <dgm:spPr/>
      <dgm:t>
        <a:bodyPr/>
        <a:lstStyle/>
        <a:p>
          <a:pPr algn="ctr">
            <a:lnSpc>
              <a:spcPct val="90000"/>
            </a:lnSpc>
            <a:buClrTx/>
            <a:buSzTx/>
            <a:buFont typeface="Arial" panose="020B0604020202020204" pitchFamily="34" charset="0"/>
            <a:buNone/>
          </a:pPr>
          <a:endParaRPr kumimoji="0" lang="en-IT" altLang="en-IT" sz="1600" b="1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algn="ctr">
            <a:lnSpc>
              <a:spcPct val="90000"/>
            </a:lnSpc>
            <a:buClrTx/>
            <a:buSzTx/>
            <a:buFont typeface="Arial" panose="020B0604020202020204" pitchFamily="34" charset="0"/>
            <a:buNone/>
          </a:pPr>
          <a:endParaRPr kumimoji="0" lang="en-IT" altLang="en-IT" sz="1600" b="1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algn="ctr">
            <a:lnSpc>
              <a:spcPct val="9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IT" altLang="en-IT" sz="16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Risk Assessment</a:t>
          </a: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RA.1 Multi-hazard evaluation frameworks</a:t>
          </a:r>
          <a:endParaRPr kumimoji="0" lang="en-IT" sz="14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RA.2 Multi-level, multi-sector risk analysis</a:t>
          </a:r>
          <a:endParaRPr kumimoji="0" lang="en-IT" sz="14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RA.3 Exposure and vulnerability analysis</a:t>
          </a: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endParaRPr kumimoji="0" lang="en-US" sz="16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endParaRPr kumimoji="0" lang="en-US" sz="18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E21E15-24DD-4D36-87BA-7B45FE6BFD3C}" type="parTrans" cxnId="{A65117FB-4B63-404C-AC0D-22D08AAAF130}">
      <dgm:prSet/>
      <dgm:spPr/>
      <dgm:t>
        <a:bodyPr/>
        <a:lstStyle/>
        <a:p>
          <a:endParaRPr lang="en-IN"/>
        </a:p>
      </dgm:t>
    </dgm:pt>
    <dgm:pt modelId="{16CD84E2-2D89-4CF0-BD1D-B0CBF8BEB447}" type="sibTrans" cxnId="{A65117FB-4B63-404C-AC0D-22D08AAAF130}">
      <dgm:prSet/>
      <dgm:spPr/>
      <dgm:t>
        <a:bodyPr/>
        <a:lstStyle/>
        <a:p>
          <a:endParaRPr lang="en-IN"/>
        </a:p>
      </dgm:t>
    </dgm:pt>
    <dgm:pt modelId="{DD4C7732-6413-42E8-B7E2-B319F48A83EC}">
      <dgm:prSet phldrT="[Text]" custT="1"/>
      <dgm:spPr/>
      <dgm:t>
        <a:bodyPr/>
        <a:lstStyle/>
        <a:p>
          <a:pPr algn="ctr">
            <a:lnSpc>
              <a:spcPct val="90000"/>
            </a:lnSpc>
            <a:buClrTx/>
            <a:buSzTx/>
            <a:buFont typeface="Arial" panose="020B0604020202020204" pitchFamily="34" charset="0"/>
            <a:buNone/>
          </a:pPr>
          <a:endParaRPr kumimoji="0" lang="en-US" altLang="en-IT" sz="2400" b="1" i="0" u="none" strike="noStrike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algn="ctr">
            <a:lnSpc>
              <a:spcPct val="9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IT" altLang="en-IT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Risk Reduction</a:t>
          </a: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RR.1 Early warning systems (multi-hazard)</a:t>
          </a:r>
          <a:endParaRPr kumimoji="0" lang="en-IT" sz="1400" b="0" i="0" u="none" strike="noStrike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RR.2 Warning Dissemination &amp; Communication</a:t>
          </a:r>
          <a:endParaRPr kumimoji="0" lang="en-IT" sz="1400" b="0" i="0" u="none" strike="noStrike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RR.3 Preparedness &amp; Response</a:t>
          </a:r>
          <a:endParaRPr kumimoji="0" lang="en-IT" sz="1400" b="0" i="0" u="none" strike="noStrike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RR.4 Long term planning </a:t>
          </a: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RR.5 Nature Based Solutions</a:t>
          </a:r>
          <a:endParaRPr kumimoji="0" lang="en-IT" sz="1400" b="0" i="0" u="none" strike="noStrike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RR.6 Digital twins</a:t>
          </a:r>
          <a:r>
            <a:rPr kumimoji="0" lang="en-IT" sz="14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sz="1400" b="0" dirty="0">
            <a:solidFill>
              <a:schemeClr val="bg1"/>
            </a:solidFill>
          </a:endParaRPr>
        </a:p>
      </dgm:t>
    </dgm:pt>
    <dgm:pt modelId="{A59680B1-EC79-417F-94DA-D53AFA36639D}" type="parTrans" cxnId="{FFC6351E-0237-4326-868F-D4D9A643CF82}">
      <dgm:prSet/>
      <dgm:spPr/>
      <dgm:t>
        <a:bodyPr/>
        <a:lstStyle/>
        <a:p>
          <a:endParaRPr lang="en-IN"/>
        </a:p>
      </dgm:t>
    </dgm:pt>
    <dgm:pt modelId="{23E5C400-9E2B-4A4A-BE1D-4E84F8267DF6}" type="sibTrans" cxnId="{FFC6351E-0237-4326-868F-D4D9A643CF82}">
      <dgm:prSet/>
      <dgm:spPr/>
      <dgm:t>
        <a:bodyPr/>
        <a:lstStyle/>
        <a:p>
          <a:endParaRPr lang="en-IN"/>
        </a:p>
      </dgm:t>
    </dgm:pt>
    <dgm:pt modelId="{DB0E7FC0-1D59-441B-8397-F72407A460F6}">
      <dgm:prSet phldrT="[Text]" custT="1"/>
      <dgm:spPr/>
      <dgm:t>
        <a:bodyPr/>
        <a:lstStyle/>
        <a:p>
          <a:pPr algn="ctr">
            <a:buClrTx/>
            <a:buSzTx/>
            <a:buFont typeface="Arial" panose="020B0604020202020204" pitchFamily="34" charset="0"/>
            <a:buNone/>
          </a:pPr>
          <a:endParaRPr kumimoji="0" lang="en-IT" altLang="en-IT" sz="1600" b="1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algn="ctr">
            <a:buClrTx/>
            <a:buSzTx/>
            <a:buFont typeface="Arial" panose="020B0604020202020204" pitchFamily="34" charset="0"/>
            <a:buNone/>
          </a:pPr>
          <a:r>
            <a:rPr kumimoji="0" lang="en-IT" altLang="en-IT" sz="16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Governance</a:t>
          </a:r>
          <a:r>
            <a:rPr kumimoji="0" lang="en-US" altLang="en-IT" sz="16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IT" altLang="en-IT" sz="16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/Social Transformation</a:t>
          </a:r>
        </a:p>
        <a:p>
          <a:pPr algn="l"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GIS.1 Marine and Maritime Spatial Planning </a:t>
          </a:r>
          <a:endParaRPr kumimoji="0" lang="en-IT" sz="14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GIS.2 Governance Framework</a:t>
          </a:r>
          <a:endParaRPr kumimoji="0" lang="en-IT" sz="14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GIS.3 Disaster recovery planning</a:t>
          </a:r>
          <a:endParaRPr kumimoji="0" lang="en-IT" sz="14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GIS.4 Equitable coastal resilience</a:t>
          </a:r>
          <a:endParaRPr kumimoji="0" lang="en-IT" sz="14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GIS.5 investments, financing and insurance</a:t>
          </a:r>
          <a:endParaRPr kumimoji="0" lang="en-IT" sz="14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GIS.6 Capacity building</a:t>
          </a:r>
          <a:endParaRPr kumimoji="0" lang="en-IT" sz="1400" b="0" i="0" u="none" strike="noStrike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l"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GIS.7 Corporate responsibility</a:t>
          </a:r>
          <a:r>
            <a:rPr kumimoji="0" lang="en-IT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sz="1400" b="0" dirty="0"/>
        </a:p>
      </dgm:t>
    </dgm:pt>
    <dgm:pt modelId="{960CAA51-90C0-4798-BBD5-547C64FD7B4A}" type="parTrans" cxnId="{A2598ACC-E3E0-422B-BBC8-534A276264EF}">
      <dgm:prSet/>
      <dgm:spPr/>
      <dgm:t>
        <a:bodyPr/>
        <a:lstStyle/>
        <a:p>
          <a:endParaRPr lang="en-IN"/>
        </a:p>
      </dgm:t>
    </dgm:pt>
    <dgm:pt modelId="{EC0B0F14-E23A-48A6-9D90-1BBBDB407FEA}" type="sibTrans" cxnId="{A2598ACC-E3E0-422B-BBC8-534A276264EF}">
      <dgm:prSet/>
      <dgm:spPr/>
      <dgm:t>
        <a:bodyPr/>
        <a:lstStyle/>
        <a:p>
          <a:endParaRPr lang="en-IN"/>
        </a:p>
      </dgm:t>
    </dgm:pt>
    <dgm:pt modelId="{E82AD110-C598-49EC-B85E-B4B3392627C9}" type="pres">
      <dgm:prSet presAssocID="{AB14E1BC-7D70-4BB9-A53B-BEBED3C8BC6F}" presName="Name0" presStyleCnt="0">
        <dgm:presLayoutVars>
          <dgm:dir/>
          <dgm:resizeHandles val="exact"/>
        </dgm:presLayoutVars>
      </dgm:prSet>
      <dgm:spPr/>
    </dgm:pt>
    <dgm:pt modelId="{87A86AF9-697F-42D6-93B0-05C686A97243}" type="pres">
      <dgm:prSet presAssocID="{AB14E1BC-7D70-4BB9-A53B-BEBED3C8BC6F}" presName="fgShape" presStyleLbl="fgShp" presStyleIdx="0" presStyleCnt="1" custFlipVert="1" custScaleY="10478" custLinFactNeighborX="-3731" custLinFactNeighborY="82247"/>
      <dgm:spPr/>
    </dgm:pt>
    <dgm:pt modelId="{C5660D94-7B4B-46DF-BC8A-5F65825C5943}" type="pres">
      <dgm:prSet presAssocID="{AB14E1BC-7D70-4BB9-A53B-BEBED3C8BC6F}" presName="linComp" presStyleCnt="0"/>
      <dgm:spPr/>
    </dgm:pt>
    <dgm:pt modelId="{4B360116-A58E-48EF-A578-632C44710994}" type="pres">
      <dgm:prSet presAssocID="{96354368-E643-4291-860E-53E99D959120}" presName="compNode" presStyleCnt="0"/>
      <dgm:spPr/>
    </dgm:pt>
    <dgm:pt modelId="{EB3470E9-03B5-44BD-88ED-2CF8A4831DAE}" type="pres">
      <dgm:prSet presAssocID="{96354368-E643-4291-860E-53E99D959120}" presName="bkgdShape" presStyleLbl="node1" presStyleIdx="0" presStyleCnt="3" custScaleX="155969" custLinFactNeighborX="1162"/>
      <dgm:spPr/>
    </dgm:pt>
    <dgm:pt modelId="{7ACDF7F8-D5C2-4E38-9435-59CD39B4086D}" type="pres">
      <dgm:prSet presAssocID="{96354368-E643-4291-860E-53E99D959120}" presName="nodeTx" presStyleLbl="node1" presStyleIdx="0" presStyleCnt="3">
        <dgm:presLayoutVars>
          <dgm:bulletEnabled val="1"/>
        </dgm:presLayoutVars>
      </dgm:prSet>
      <dgm:spPr/>
    </dgm:pt>
    <dgm:pt modelId="{5A3A886B-CC07-4664-8463-FB624219EE85}" type="pres">
      <dgm:prSet presAssocID="{96354368-E643-4291-860E-53E99D959120}" presName="invisiNode" presStyleLbl="node1" presStyleIdx="0" presStyleCnt="3"/>
      <dgm:spPr/>
    </dgm:pt>
    <dgm:pt modelId="{00EE9664-1E2E-4B4F-847B-3C37BBB4D7EF}" type="pres">
      <dgm:prSet presAssocID="{96354368-E643-4291-860E-53E99D959120}" presName="imagNode" presStyleLbl="fgImgPlace1" presStyleIdx="0" presStyleCnt="3" custScaleX="73652" custScaleY="68706" custLinFactNeighborY="-23428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DCF5D89F-336C-499E-8C0D-39088AD0274C}" type="pres">
      <dgm:prSet presAssocID="{16CD84E2-2D89-4CF0-BD1D-B0CBF8BEB447}" presName="sibTrans" presStyleLbl="sibTrans2D1" presStyleIdx="0" presStyleCnt="0"/>
      <dgm:spPr/>
    </dgm:pt>
    <dgm:pt modelId="{801CE861-716E-445C-9D7A-5F03662EF44E}" type="pres">
      <dgm:prSet presAssocID="{DD4C7732-6413-42E8-B7E2-B319F48A83EC}" presName="compNode" presStyleCnt="0"/>
      <dgm:spPr/>
    </dgm:pt>
    <dgm:pt modelId="{F4BB1E4D-CFBF-4704-9925-5D55AC649ECB}" type="pres">
      <dgm:prSet presAssocID="{DD4C7732-6413-42E8-B7E2-B319F48A83EC}" presName="bkgdShape" presStyleLbl="node1" presStyleIdx="1" presStyleCnt="3" custScaleX="211231"/>
      <dgm:spPr/>
    </dgm:pt>
    <dgm:pt modelId="{46F49911-C9E7-4533-9E38-F22E4BF9BFBB}" type="pres">
      <dgm:prSet presAssocID="{DD4C7732-6413-42E8-B7E2-B319F48A83EC}" presName="nodeTx" presStyleLbl="node1" presStyleIdx="1" presStyleCnt="3">
        <dgm:presLayoutVars>
          <dgm:bulletEnabled val="1"/>
        </dgm:presLayoutVars>
      </dgm:prSet>
      <dgm:spPr/>
    </dgm:pt>
    <dgm:pt modelId="{F9FC7576-CB1F-4309-A905-219B30A2BF43}" type="pres">
      <dgm:prSet presAssocID="{DD4C7732-6413-42E8-B7E2-B319F48A83EC}" presName="invisiNode" presStyleLbl="node1" presStyleIdx="1" presStyleCnt="3"/>
      <dgm:spPr/>
    </dgm:pt>
    <dgm:pt modelId="{DA83E808-73D0-4980-B6B3-95B5F74E3CED}" type="pres">
      <dgm:prSet presAssocID="{DD4C7732-6413-42E8-B7E2-B319F48A83EC}" presName="imagNode" presStyleLbl="fgImgPlace1" presStyleIdx="1" presStyleCnt="3" custScaleX="71001" custScaleY="68706" custLinFactNeighborX="3821" custLinFactNeighborY="-25593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B2AEE114-2301-411B-9A65-8C221850B175}" type="pres">
      <dgm:prSet presAssocID="{23E5C400-9E2B-4A4A-BE1D-4E84F8267DF6}" presName="sibTrans" presStyleLbl="sibTrans2D1" presStyleIdx="0" presStyleCnt="0"/>
      <dgm:spPr/>
    </dgm:pt>
    <dgm:pt modelId="{DDC98052-AEEB-4000-BF0B-637C0A645627}" type="pres">
      <dgm:prSet presAssocID="{DB0E7FC0-1D59-441B-8397-F72407A460F6}" presName="compNode" presStyleCnt="0"/>
      <dgm:spPr/>
    </dgm:pt>
    <dgm:pt modelId="{F224CDDB-4065-418E-BEE4-93911FD4B10C}" type="pres">
      <dgm:prSet presAssocID="{DB0E7FC0-1D59-441B-8397-F72407A460F6}" presName="bkgdShape" presStyleLbl="node1" presStyleIdx="2" presStyleCnt="3" custScaleX="204821" custLinFactNeighborX="-789" custLinFactNeighborY="-318"/>
      <dgm:spPr/>
    </dgm:pt>
    <dgm:pt modelId="{517655ED-8394-4272-BA10-5A3D629A2E4F}" type="pres">
      <dgm:prSet presAssocID="{DB0E7FC0-1D59-441B-8397-F72407A460F6}" presName="nodeTx" presStyleLbl="node1" presStyleIdx="2" presStyleCnt="3">
        <dgm:presLayoutVars>
          <dgm:bulletEnabled val="1"/>
        </dgm:presLayoutVars>
      </dgm:prSet>
      <dgm:spPr/>
    </dgm:pt>
    <dgm:pt modelId="{E5D4BD46-9AF2-4055-A4B4-E1A783EBAB29}" type="pres">
      <dgm:prSet presAssocID="{DB0E7FC0-1D59-441B-8397-F72407A460F6}" presName="invisiNode" presStyleLbl="node1" presStyleIdx="2" presStyleCnt="3"/>
      <dgm:spPr/>
    </dgm:pt>
    <dgm:pt modelId="{2BE8B8C3-4983-4F80-8490-EAD054E549CF}" type="pres">
      <dgm:prSet presAssocID="{DB0E7FC0-1D59-441B-8397-F72407A460F6}" presName="imagNode" presStyleLbl="fgImgPlace1" presStyleIdx="2" presStyleCnt="3" custScaleX="65387" custScaleY="59960" custLinFactNeighborX="-250" custLinFactNeighborY="-25373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</dgm:ptLst>
  <dgm:cxnLst>
    <dgm:cxn modelId="{FFC6351E-0237-4326-868F-D4D9A643CF82}" srcId="{AB14E1BC-7D70-4BB9-A53B-BEBED3C8BC6F}" destId="{DD4C7732-6413-42E8-B7E2-B319F48A83EC}" srcOrd="1" destOrd="0" parTransId="{A59680B1-EC79-417F-94DA-D53AFA36639D}" sibTransId="{23E5C400-9E2B-4A4A-BE1D-4E84F8267DF6}"/>
    <dgm:cxn modelId="{EC861E2A-CF12-4A28-920A-D1D4B7853360}" type="presOf" srcId="{DD4C7732-6413-42E8-B7E2-B319F48A83EC}" destId="{F4BB1E4D-CFBF-4704-9925-5D55AC649ECB}" srcOrd="0" destOrd="0" presId="urn:microsoft.com/office/officeart/2005/8/layout/hList7"/>
    <dgm:cxn modelId="{2E35F12C-7E9C-4F88-A376-3D02A552B632}" type="presOf" srcId="{96354368-E643-4291-860E-53E99D959120}" destId="{EB3470E9-03B5-44BD-88ED-2CF8A4831DAE}" srcOrd="0" destOrd="0" presId="urn:microsoft.com/office/officeart/2005/8/layout/hList7"/>
    <dgm:cxn modelId="{5765BD49-0870-4CC2-83A5-5F52C10698AF}" type="presOf" srcId="{16CD84E2-2D89-4CF0-BD1D-B0CBF8BEB447}" destId="{DCF5D89F-336C-499E-8C0D-39088AD0274C}" srcOrd="0" destOrd="0" presId="urn:microsoft.com/office/officeart/2005/8/layout/hList7"/>
    <dgm:cxn modelId="{ECF86157-57CA-4BE2-9FB1-350B0DA82E40}" type="presOf" srcId="{23E5C400-9E2B-4A4A-BE1D-4E84F8267DF6}" destId="{B2AEE114-2301-411B-9A65-8C221850B175}" srcOrd="0" destOrd="0" presId="urn:microsoft.com/office/officeart/2005/8/layout/hList7"/>
    <dgm:cxn modelId="{E7A51688-6702-4B68-A5B4-51BB4B3A9162}" type="presOf" srcId="{DB0E7FC0-1D59-441B-8397-F72407A460F6}" destId="{F224CDDB-4065-418E-BEE4-93911FD4B10C}" srcOrd="0" destOrd="0" presId="urn:microsoft.com/office/officeart/2005/8/layout/hList7"/>
    <dgm:cxn modelId="{065E95A2-402E-456D-975E-44B94A6368C6}" type="presOf" srcId="{96354368-E643-4291-860E-53E99D959120}" destId="{7ACDF7F8-D5C2-4E38-9435-59CD39B4086D}" srcOrd="1" destOrd="0" presId="urn:microsoft.com/office/officeart/2005/8/layout/hList7"/>
    <dgm:cxn modelId="{FA80EEC1-E2E9-49D8-8D7C-E98F5E5A0075}" type="presOf" srcId="{DD4C7732-6413-42E8-B7E2-B319F48A83EC}" destId="{46F49911-C9E7-4533-9E38-F22E4BF9BFBB}" srcOrd="1" destOrd="0" presId="urn:microsoft.com/office/officeart/2005/8/layout/hList7"/>
    <dgm:cxn modelId="{A2598ACC-E3E0-422B-BBC8-534A276264EF}" srcId="{AB14E1BC-7D70-4BB9-A53B-BEBED3C8BC6F}" destId="{DB0E7FC0-1D59-441B-8397-F72407A460F6}" srcOrd="2" destOrd="0" parTransId="{960CAA51-90C0-4798-BBD5-547C64FD7B4A}" sibTransId="{EC0B0F14-E23A-48A6-9D90-1BBBDB407FEA}"/>
    <dgm:cxn modelId="{2C9372EB-F485-4C84-8418-10EBDF6395BD}" type="presOf" srcId="{AB14E1BC-7D70-4BB9-A53B-BEBED3C8BC6F}" destId="{E82AD110-C598-49EC-B85E-B4B3392627C9}" srcOrd="0" destOrd="0" presId="urn:microsoft.com/office/officeart/2005/8/layout/hList7"/>
    <dgm:cxn modelId="{2AD8DFF7-0AC3-4414-9F7D-58CFFEBF45CB}" type="presOf" srcId="{DB0E7FC0-1D59-441B-8397-F72407A460F6}" destId="{517655ED-8394-4272-BA10-5A3D629A2E4F}" srcOrd="1" destOrd="0" presId="urn:microsoft.com/office/officeart/2005/8/layout/hList7"/>
    <dgm:cxn modelId="{A65117FB-4B63-404C-AC0D-22D08AAAF130}" srcId="{AB14E1BC-7D70-4BB9-A53B-BEBED3C8BC6F}" destId="{96354368-E643-4291-860E-53E99D959120}" srcOrd="0" destOrd="0" parTransId="{56E21E15-24DD-4D36-87BA-7B45FE6BFD3C}" sibTransId="{16CD84E2-2D89-4CF0-BD1D-B0CBF8BEB447}"/>
    <dgm:cxn modelId="{080C2E4F-D0B1-47EE-BCF0-8BADB8B978C2}" type="presParOf" srcId="{E82AD110-C598-49EC-B85E-B4B3392627C9}" destId="{87A86AF9-697F-42D6-93B0-05C686A97243}" srcOrd="0" destOrd="0" presId="urn:microsoft.com/office/officeart/2005/8/layout/hList7"/>
    <dgm:cxn modelId="{87ABD9C2-E25F-4F92-A0BE-A0E27E02E14A}" type="presParOf" srcId="{E82AD110-C598-49EC-B85E-B4B3392627C9}" destId="{C5660D94-7B4B-46DF-BC8A-5F65825C5943}" srcOrd="1" destOrd="0" presId="urn:microsoft.com/office/officeart/2005/8/layout/hList7"/>
    <dgm:cxn modelId="{76DF1064-7582-4FBA-809F-59D40C1DD0CE}" type="presParOf" srcId="{C5660D94-7B4B-46DF-BC8A-5F65825C5943}" destId="{4B360116-A58E-48EF-A578-632C44710994}" srcOrd="0" destOrd="0" presId="urn:microsoft.com/office/officeart/2005/8/layout/hList7"/>
    <dgm:cxn modelId="{E709A651-4DDA-469B-84BA-33BF9333B380}" type="presParOf" srcId="{4B360116-A58E-48EF-A578-632C44710994}" destId="{EB3470E9-03B5-44BD-88ED-2CF8A4831DAE}" srcOrd="0" destOrd="0" presId="urn:microsoft.com/office/officeart/2005/8/layout/hList7"/>
    <dgm:cxn modelId="{0B436F37-6A0E-43A0-9724-B013E08217EF}" type="presParOf" srcId="{4B360116-A58E-48EF-A578-632C44710994}" destId="{7ACDF7F8-D5C2-4E38-9435-59CD39B4086D}" srcOrd="1" destOrd="0" presId="urn:microsoft.com/office/officeart/2005/8/layout/hList7"/>
    <dgm:cxn modelId="{4846C94D-8B12-4AFD-B230-7D8A1EE020F9}" type="presParOf" srcId="{4B360116-A58E-48EF-A578-632C44710994}" destId="{5A3A886B-CC07-4664-8463-FB624219EE85}" srcOrd="2" destOrd="0" presId="urn:microsoft.com/office/officeart/2005/8/layout/hList7"/>
    <dgm:cxn modelId="{8F4A6BEC-3B01-44C9-B033-6587F4C92E68}" type="presParOf" srcId="{4B360116-A58E-48EF-A578-632C44710994}" destId="{00EE9664-1E2E-4B4F-847B-3C37BBB4D7EF}" srcOrd="3" destOrd="0" presId="urn:microsoft.com/office/officeart/2005/8/layout/hList7"/>
    <dgm:cxn modelId="{AC8B15E4-3967-4002-8863-5E3723432F39}" type="presParOf" srcId="{C5660D94-7B4B-46DF-BC8A-5F65825C5943}" destId="{DCF5D89F-336C-499E-8C0D-39088AD0274C}" srcOrd="1" destOrd="0" presId="urn:microsoft.com/office/officeart/2005/8/layout/hList7"/>
    <dgm:cxn modelId="{067D4EA7-AD34-49C1-9581-3B90B8FEC2C4}" type="presParOf" srcId="{C5660D94-7B4B-46DF-BC8A-5F65825C5943}" destId="{801CE861-716E-445C-9D7A-5F03662EF44E}" srcOrd="2" destOrd="0" presId="urn:microsoft.com/office/officeart/2005/8/layout/hList7"/>
    <dgm:cxn modelId="{F4DBAA84-FCEA-49B7-8972-D7EEF6024477}" type="presParOf" srcId="{801CE861-716E-445C-9D7A-5F03662EF44E}" destId="{F4BB1E4D-CFBF-4704-9925-5D55AC649ECB}" srcOrd="0" destOrd="0" presId="urn:microsoft.com/office/officeart/2005/8/layout/hList7"/>
    <dgm:cxn modelId="{E78C5EEA-A947-4644-A39A-274067EE2ADA}" type="presParOf" srcId="{801CE861-716E-445C-9D7A-5F03662EF44E}" destId="{46F49911-C9E7-4533-9E38-F22E4BF9BFBB}" srcOrd="1" destOrd="0" presId="urn:microsoft.com/office/officeart/2005/8/layout/hList7"/>
    <dgm:cxn modelId="{A524085E-9B93-445C-A568-9757F588C958}" type="presParOf" srcId="{801CE861-716E-445C-9D7A-5F03662EF44E}" destId="{F9FC7576-CB1F-4309-A905-219B30A2BF43}" srcOrd="2" destOrd="0" presId="urn:microsoft.com/office/officeart/2005/8/layout/hList7"/>
    <dgm:cxn modelId="{A3F645E6-5990-4840-9B55-9422B412B3B8}" type="presParOf" srcId="{801CE861-716E-445C-9D7A-5F03662EF44E}" destId="{DA83E808-73D0-4980-B6B3-95B5F74E3CED}" srcOrd="3" destOrd="0" presId="urn:microsoft.com/office/officeart/2005/8/layout/hList7"/>
    <dgm:cxn modelId="{BC0EF0C5-F982-4CA8-BCF3-051DA0285D99}" type="presParOf" srcId="{C5660D94-7B4B-46DF-BC8A-5F65825C5943}" destId="{B2AEE114-2301-411B-9A65-8C221850B175}" srcOrd="3" destOrd="0" presId="urn:microsoft.com/office/officeart/2005/8/layout/hList7"/>
    <dgm:cxn modelId="{BAB5E7E8-C80F-481A-A062-FE1C775F2C44}" type="presParOf" srcId="{C5660D94-7B4B-46DF-BC8A-5F65825C5943}" destId="{DDC98052-AEEB-4000-BF0B-637C0A645627}" srcOrd="4" destOrd="0" presId="urn:microsoft.com/office/officeart/2005/8/layout/hList7"/>
    <dgm:cxn modelId="{B66A9058-9DF3-41EF-B0B4-F8B8A6358394}" type="presParOf" srcId="{DDC98052-AEEB-4000-BF0B-637C0A645627}" destId="{F224CDDB-4065-418E-BEE4-93911FD4B10C}" srcOrd="0" destOrd="0" presId="urn:microsoft.com/office/officeart/2005/8/layout/hList7"/>
    <dgm:cxn modelId="{955D7C8B-065E-4267-BC4F-4E2ACF87A19A}" type="presParOf" srcId="{DDC98052-AEEB-4000-BF0B-637C0A645627}" destId="{517655ED-8394-4272-BA10-5A3D629A2E4F}" srcOrd="1" destOrd="0" presId="urn:microsoft.com/office/officeart/2005/8/layout/hList7"/>
    <dgm:cxn modelId="{710F52F4-81A3-4539-82E4-96A2534671D9}" type="presParOf" srcId="{DDC98052-AEEB-4000-BF0B-637C0A645627}" destId="{E5D4BD46-9AF2-4055-A4B4-E1A783EBAB29}" srcOrd="2" destOrd="0" presId="urn:microsoft.com/office/officeart/2005/8/layout/hList7"/>
    <dgm:cxn modelId="{35A4455F-D12A-4E53-A481-C468285AC87D}" type="presParOf" srcId="{DDC98052-AEEB-4000-BF0B-637C0A645627}" destId="{2BE8B8C3-4983-4F80-8490-EAD054E549C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470E9-03B5-44BD-88ED-2CF8A4831DAE}">
      <dsp:nvSpPr>
        <dsp:cNvPr id="0" name=""/>
        <dsp:cNvSpPr/>
      </dsp:nvSpPr>
      <dsp:spPr>
        <a:xfrm>
          <a:off x="19784" y="0"/>
          <a:ext cx="2177603" cy="411968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kumimoji="0" lang="en-IT" altLang="en-IT" sz="1600" b="1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kumimoji="0" lang="en-IT" altLang="en-IT" sz="1600" b="1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altLang="en-IT" sz="16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Risk Assessment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RA.1 Multi-hazard evaluation frameworks</a:t>
          </a:r>
          <a:endParaRPr kumimoji="0" lang="en-IT" sz="14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RA.2 Multi-level, multi-sector risk analysis</a:t>
          </a:r>
          <a:endParaRPr kumimoji="0" lang="en-IT" sz="14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RA.3 Exposure and vulnerability analysis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kumimoji="0" lang="en-US" sz="16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kumimoji="0" lang="en-US" sz="18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84" y="1647872"/>
        <a:ext cx="2177603" cy="1647872"/>
      </dsp:txXfrm>
    </dsp:sp>
    <dsp:sp modelId="{00EE9664-1E2E-4B4F-847B-3C37BBB4D7EF}">
      <dsp:nvSpPr>
        <dsp:cNvPr id="0" name=""/>
        <dsp:cNvSpPr/>
      </dsp:nvSpPr>
      <dsp:spPr>
        <a:xfrm>
          <a:off x="609055" y="140436"/>
          <a:ext cx="966613" cy="94254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B1E4D-CFBF-4704-9925-5D55AC649ECB}">
      <dsp:nvSpPr>
        <dsp:cNvPr id="0" name=""/>
        <dsp:cNvSpPr/>
      </dsp:nvSpPr>
      <dsp:spPr>
        <a:xfrm>
          <a:off x="2223049" y="0"/>
          <a:ext cx="2949158" cy="411968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kumimoji="0" lang="en-US" altLang="en-IT" sz="2400" b="1" i="0" u="none" strike="noStrike" kern="1200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altLang="en-IT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Risk Reduction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RR.1 Early warning systems (multi-hazard)</a:t>
          </a:r>
          <a:endParaRPr kumimoji="0" lang="en-IT" sz="1400" b="0" i="0" u="none" strike="noStrike" kern="1200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RR.2 Warning Dissemination &amp; Communication</a:t>
          </a:r>
          <a:endParaRPr kumimoji="0" lang="en-IT" sz="1400" b="0" i="0" u="none" strike="noStrike" kern="1200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RR.3 Preparedness &amp; Response</a:t>
          </a:r>
          <a:endParaRPr kumimoji="0" lang="en-IT" sz="1400" b="0" i="0" u="none" strike="noStrike" kern="1200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RR.4 Long term planning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RR.5 Nature Based Solutions</a:t>
          </a:r>
          <a:endParaRPr kumimoji="0" lang="en-IT" sz="1400" b="0" i="0" u="none" strike="noStrike" kern="1200" cap="none" spc="0" normalizeH="0" baseline="0" noProof="0" dirty="0">
            <a:ln/>
            <a:solidFill>
              <a:schemeClr val="bg1"/>
            </a:solidFill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RR.6 Digital twins</a:t>
          </a:r>
          <a:r>
            <a:rPr kumimoji="0" lang="en-IT" sz="14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sz="1400" b="0" kern="1200" dirty="0">
            <a:solidFill>
              <a:schemeClr val="bg1"/>
            </a:solidFill>
          </a:endParaRPr>
        </a:p>
      </dsp:txBody>
      <dsp:txXfrm>
        <a:off x="2223049" y="1647872"/>
        <a:ext cx="2949158" cy="1647872"/>
      </dsp:txXfrm>
    </dsp:sp>
    <dsp:sp modelId="{DA83E808-73D0-4980-B6B3-95B5F74E3CED}">
      <dsp:nvSpPr>
        <dsp:cNvPr id="0" name=""/>
        <dsp:cNvSpPr/>
      </dsp:nvSpPr>
      <dsp:spPr>
        <a:xfrm>
          <a:off x="3281865" y="110736"/>
          <a:ext cx="931821" cy="942545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4CDDB-4065-418E-BEE4-93911FD4B10C}">
      <dsp:nvSpPr>
        <dsp:cNvPr id="0" name=""/>
        <dsp:cNvSpPr/>
      </dsp:nvSpPr>
      <dsp:spPr>
        <a:xfrm>
          <a:off x="5203077" y="0"/>
          <a:ext cx="2859663" cy="411968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kumimoji="0" lang="en-IT" altLang="en-IT" sz="1600" b="1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altLang="en-IT" sz="16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Governance</a:t>
          </a:r>
          <a:r>
            <a:rPr kumimoji="0" lang="en-US" altLang="en-IT" sz="16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en-IT" altLang="en-IT" sz="16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/Social Transformation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GIS.1 Marine and Maritime Spatial Planning </a:t>
          </a:r>
          <a:endParaRPr kumimoji="0" lang="en-IT" sz="14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GIS.2 Governance Framework</a:t>
          </a:r>
          <a:endParaRPr kumimoji="0" lang="en-IT" sz="14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GIS.3 Disaster recovery planning</a:t>
          </a:r>
          <a:endParaRPr kumimoji="0" lang="en-IT" sz="14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GIS.4 Equitable coastal resilience</a:t>
          </a:r>
          <a:endParaRPr kumimoji="0" lang="en-IT" sz="14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GIS.5 investments, financing and insurance</a:t>
          </a:r>
          <a:endParaRPr kumimoji="0" lang="en-IT" sz="14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GIS.6 Capacity building</a:t>
          </a:r>
          <a:endParaRPr kumimoji="0" lang="en-IT" sz="1400" b="0" i="0" u="none" strike="noStrike" kern="1200" cap="none" spc="0" normalizeH="0" baseline="0" noProof="0" dirty="0">
            <a:ln/>
            <a:effectLst/>
            <a:uLnTx/>
            <a:uFillTx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GIS.7 Corporate responsibility</a:t>
          </a:r>
          <a:r>
            <a:rPr kumimoji="0" lang="en-IT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sz="1400" b="0" kern="1200" dirty="0"/>
        </a:p>
      </dsp:txBody>
      <dsp:txXfrm>
        <a:off x="5203077" y="1647872"/>
        <a:ext cx="2859663" cy="1647872"/>
      </dsp:txXfrm>
    </dsp:sp>
    <dsp:sp modelId="{2BE8B8C3-4983-4F80-8490-EAD054E549CF}">
      <dsp:nvSpPr>
        <dsp:cNvPr id="0" name=""/>
        <dsp:cNvSpPr/>
      </dsp:nvSpPr>
      <dsp:spPr>
        <a:xfrm>
          <a:off x="6211572" y="173745"/>
          <a:ext cx="858143" cy="822563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A86AF9-697F-42D6-93B0-05C686A97243}">
      <dsp:nvSpPr>
        <dsp:cNvPr id="0" name=""/>
        <dsp:cNvSpPr/>
      </dsp:nvSpPr>
      <dsp:spPr>
        <a:xfrm flipV="1">
          <a:off x="45837" y="4054931"/>
          <a:ext cx="7431132" cy="64749"/>
        </a:xfrm>
        <a:prstGeom prst="left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0c92df71b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CoastPredict is one of the three GOOS Ocean Decade Programmes. The vision of the Programme is ‘A predicted global coastal ocean from events to climate’, this will require upgrade to a fit-for-purpose oceanographic information infrastructure that integrates latest technology and methods for coastal ocean observation and prediction. </a:t>
            </a:r>
            <a:endParaRPr/>
          </a:p>
        </p:txBody>
      </p:sp>
      <p:sp>
        <p:nvSpPr>
          <p:cNvPr id="168" name="Google Shape;168;g2e0c92df71b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e98c0481c2_1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1e98c0481c2_1_2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9" name="Google Shape;209;g1e98c0481c2_1_2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e29001fe2c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e29001fe2c_0_5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This is what we are here to talk about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Partnership in growing this capacity… </a:t>
            </a:r>
            <a:endParaRPr/>
          </a:p>
        </p:txBody>
      </p:sp>
      <p:sp>
        <p:nvSpPr>
          <p:cNvPr id="245" name="Google Shape;245;g2e29001fe2c_0_5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e29001fe2c_0_5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/>
              <a:t>Through the GlobalCoast survey we asked what the priority impact areas are for Pilot Sites, so we outlined 9 impact areas and sites could select up to three. And some of these on the next slide…</a:t>
            </a:r>
            <a:endParaRPr sz="3000"/>
          </a:p>
        </p:txBody>
      </p:sp>
      <p:sp>
        <p:nvSpPr>
          <p:cNvPr id="347" name="Google Shape;347;g2e29001fe2c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e46402352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2e464023528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1" name="Google Shape;371;g2e464023528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e29001fe2c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2e29001fe2c_0_4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5" name="Google Shape;235;g2e29001fe2c_0_4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1B6DC84E-B282-CB0B-C3FC-C0D95151B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29001fe2c_0_469:notes">
            <a:extLst>
              <a:ext uri="{FF2B5EF4-FFF2-40B4-BE49-F238E27FC236}">
                <a16:creationId xmlns:a16="http://schemas.microsoft.com/office/drawing/2014/main" id="{480C298A-1817-8864-25B3-FA6BC0325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e29001fe2c_0_469:notes">
            <a:extLst>
              <a:ext uri="{FF2B5EF4-FFF2-40B4-BE49-F238E27FC236}">
                <a16:creationId xmlns:a16="http://schemas.microsoft.com/office/drawing/2014/main" id="{F0A9AFEA-777B-59B4-297E-12BC134FE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Advancing tech (interest to Fugro)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Advancing modeling, climate and extremes for the coast, coupling modeling for estuaries and coast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New accessible tech/community science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Delivery solutions (model data is huge) - cloud computing</a:t>
            </a:r>
            <a:endParaRPr/>
          </a:p>
        </p:txBody>
      </p:sp>
      <p:sp>
        <p:nvSpPr>
          <p:cNvPr id="210" name="Google Shape;210;g2e29001fe2c_0_469:notes">
            <a:extLst>
              <a:ext uri="{FF2B5EF4-FFF2-40B4-BE49-F238E27FC236}">
                <a16:creationId xmlns:a16="http://schemas.microsoft.com/office/drawing/2014/main" id="{B9F01D8A-AFBD-4857-CCEC-DABC9668A9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904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e29001fe2c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2e29001fe2c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e29001fe2c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2e29001fe2c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e46402352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g2e46402352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7dd65b765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CoastPredict is one of the three GOOS Ocean Decade Programmes. The vision of the Programme is ‘A predicted global coastal ocean from events to climate’, this will require upgrade to a fit-for-purpose oceanographic information infrastructure that integrates latest technology and methods for coastal ocean observation and prediction. </a:t>
            </a:r>
            <a:endParaRPr/>
          </a:p>
        </p:txBody>
      </p:sp>
      <p:sp>
        <p:nvSpPr>
          <p:cNvPr id="178" name="Google Shape;178;g2e7dd65b765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0D0B728F-2260-3518-9761-C8FB19E59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29001fe2c_0_469:notes">
            <a:extLst>
              <a:ext uri="{FF2B5EF4-FFF2-40B4-BE49-F238E27FC236}">
                <a16:creationId xmlns:a16="http://schemas.microsoft.com/office/drawing/2014/main" id="{FD9897E8-4419-2F04-12A9-7350C63BA1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e29001fe2c_0_469:notes">
            <a:extLst>
              <a:ext uri="{FF2B5EF4-FFF2-40B4-BE49-F238E27FC236}">
                <a16:creationId xmlns:a16="http://schemas.microsoft.com/office/drawing/2014/main" id="{419BBDC5-3EB7-E179-3424-F954A1381F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10" name="Google Shape;210;g2e29001fe2c_0_469:notes">
            <a:extLst>
              <a:ext uri="{FF2B5EF4-FFF2-40B4-BE49-F238E27FC236}">
                <a16:creationId xmlns:a16="http://schemas.microsoft.com/office/drawing/2014/main" id="{E4CA37F2-1616-5515-5D1D-D1EF51C4DA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4CEB8551-AED5-3CA3-1716-946C4148A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29001fe2c_0_469:notes">
            <a:extLst>
              <a:ext uri="{FF2B5EF4-FFF2-40B4-BE49-F238E27FC236}">
                <a16:creationId xmlns:a16="http://schemas.microsoft.com/office/drawing/2014/main" id="{747A52FE-9A44-BB31-FCD3-D0D08230F4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e29001fe2c_0_469:notes">
            <a:extLst>
              <a:ext uri="{FF2B5EF4-FFF2-40B4-BE49-F238E27FC236}">
                <a16:creationId xmlns:a16="http://schemas.microsoft.com/office/drawing/2014/main" id="{28D8CE4E-28E8-5473-8F88-C4FA679E2A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Advancing tech (interest to Fugro)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Advancing modeling, climate and extremes for the coast, coupling modeling for estuaries and coast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New accessible tech/community science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Delivery solutions (model data is huge) - cloud computing</a:t>
            </a:r>
            <a:endParaRPr/>
          </a:p>
        </p:txBody>
      </p:sp>
      <p:sp>
        <p:nvSpPr>
          <p:cNvPr id="210" name="Google Shape;210;g2e29001fe2c_0_469:notes">
            <a:extLst>
              <a:ext uri="{FF2B5EF4-FFF2-40B4-BE49-F238E27FC236}">
                <a16:creationId xmlns:a16="http://schemas.microsoft.com/office/drawing/2014/main" id="{06D8BA5E-228B-866B-AF65-174C976BC8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349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1EF4EC81-A956-6BFD-C844-29E6B84CE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29001fe2c_0_469:notes">
            <a:extLst>
              <a:ext uri="{FF2B5EF4-FFF2-40B4-BE49-F238E27FC236}">
                <a16:creationId xmlns:a16="http://schemas.microsoft.com/office/drawing/2014/main" id="{661AA739-D49C-EF42-0131-511EEC5F4C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e29001fe2c_0_469:notes">
            <a:extLst>
              <a:ext uri="{FF2B5EF4-FFF2-40B4-BE49-F238E27FC236}">
                <a16:creationId xmlns:a16="http://schemas.microsoft.com/office/drawing/2014/main" id="{7EF3FE0C-93FA-FD71-3220-56CF775834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Advancing tech (interest to Fugro)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Advancing modeling, climate and extremes for the coast, coupling modeling for estuaries and coast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New accessible tech/community science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Delivery solutions (model data is huge) - cloud computing</a:t>
            </a:r>
            <a:endParaRPr dirty="0"/>
          </a:p>
        </p:txBody>
      </p:sp>
      <p:sp>
        <p:nvSpPr>
          <p:cNvPr id="210" name="Google Shape;210;g2e29001fe2c_0_469:notes">
            <a:extLst>
              <a:ext uri="{FF2B5EF4-FFF2-40B4-BE49-F238E27FC236}">
                <a16:creationId xmlns:a16="http://schemas.microsoft.com/office/drawing/2014/main" id="{A4377042-B564-96E9-DCC6-F39446CBF8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721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e0c92df71b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2e0c92df71b_0_3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9" name="Google Shape;189;g2e0c92df71b_0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B4B70E83-349F-8D5D-EC3F-B2D1F4A7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29001fe2c_0_469:notes">
            <a:extLst>
              <a:ext uri="{FF2B5EF4-FFF2-40B4-BE49-F238E27FC236}">
                <a16:creationId xmlns:a16="http://schemas.microsoft.com/office/drawing/2014/main" id="{6F767D11-A159-1982-389B-783B513A48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e29001fe2c_0_469:notes">
            <a:extLst>
              <a:ext uri="{FF2B5EF4-FFF2-40B4-BE49-F238E27FC236}">
                <a16:creationId xmlns:a16="http://schemas.microsoft.com/office/drawing/2014/main" id="{759CAC38-7757-8C9F-B65A-4E6C786648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Advancing tech (interest to Fugro)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Advancing modeling, climate and extremes for the coast, coupling modeling for estuaries and coast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New accessible tech/community science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Delivery solutions (model data is huge) - cloud computing</a:t>
            </a:r>
            <a:endParaRPr dirty="0"/>
          </a:p>
        </p:txBody>
      </p:sp>
      <p:sp>
        <p:nvSpPr>
          <p:cNvPr id="210" name="Google Shape;210;g2e29001fe2c_0_469:notes">
            <a:extLst>
              <a:ext uri="{FF2B5EF4-FFF2-40B4-BE49-F238E27FC236}">
                <a16:creationId xmlns:a16="http://schemas.microsoft.com/office/drawing/2014/main" id="{31CD25EA-8DF4-99C6-85CD-82A0FF6FDA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15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B2CB43A7-1F84-05FE-81FC-1DD32F938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29001fe2c_0_469:notes">
            <a:extLst>
              <a:ext uri="{FF2B5EF4-FFF2-40B4-BE49-F238E27FC236}">
                <a16:creationId xmlns:a16="http://schemas.microsoft.com/office/drawing/2014/main" id="{725259FE-3E9B-B544-C3C5-BB33796BC3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e29001fe2c_0_469:notes">
            <a:extLst>
              <a:ext uri="{FF2B5EF4-FFF2-40B4-BE49-F238E27FC236}">
                <a16:creationId xmlns:a16="http://schemas.microsoft.com/office/drawing/2014/main" id="{9A58DFEA-C123-EC9E-7E2F-4DFD957348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Advancing tech (interest to Fugro)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Advancing modeling, climate and extremes for the coast, coupling modeling for estuaries and coast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New accessible tech/community science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Delivery solutions (model data is huge) - cloud computing</a:t>
            </a:r>
            <a:endParaRPr dirty="0"/>
          </a:p>
        </p:txBody>
      </p:sp>
      <p:sp>
        <p:nvSpPr>
          <p:cNvPr id="210" name="Google Shape;210;g2e29001fe2c_0_469:notes">
            <a:extLst>
              <a:ext uri="{FF2B5EF4-FFF2-40B4-BE49-F238E27FC236}">
                <a16:creationId xmlns:a16="http://schemas.microsoft.com/office/drawing/2014/main" id="{FE8871B8-E2A8-C228-E25E-11EF8759D3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433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a57e08b2c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2a57e08b2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 1">
  <p:cSld name="Title Slide_1"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945000" y="945000"/>
            <a:ext cx="3203700" cy="22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945000" y="3442500"/>
            <a:ext cx="32037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000" y="4112100"/>
            <a:ext cx="923546" cy="55321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1932709" y="4335086"/>
            <a:ext cx="22161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Char char="―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400"/>
              <a:buChar char="―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>
            <a:spLocks noGrp="1"/>
          </p:cNvSpPr>
          <p:nvPr>
            <p:ph type="pic" idx="3"/>
          </p:nvPr>
        </p:nvSpPr>
        <p:spPr>
          <a:xfrm>
            <a:off x="4918500" y="0"/>
            <a:ext cx="4225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500" y="459000"/>
            <a:ext cx="2923800" cy="39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 Slide">
  <p:cSld name="Intro Slide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945000" y="1080000"/>
            <a:ext cx="5940000" cy="27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―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―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6554700" y="4495500"/>
            <a:ext cx="2589300" cy="6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77000" y="4698000"/>
            <a:ext cx="2093981" cy="278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Blue">
  <p:cSld name="Content and Image Blue">
    <p:bg>
      <p:bgPr>
        <a:solidFill>
          <a:schemeClr val="accen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91000" y="595313"/>
            <a:ext cx="3546600" cy="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4168120" y="469800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513160" y="4698000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>
            <a:spLocks noGrp="1"/>
          </p:cNvSpPr>
          <p:nvPr>
            <p:ph type="pic" idx="2"/>
          </p:nvPr>
        </p:nvSpPr>
        <p:spPr>
          <a:xfrm>
            <a:off x="4918500" y="0"/>
            <a:ext cx="4225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513160" y="1417501"/>
            <a:ext cx="3924300" cy="30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3pPr>
            <a:lvl4pPr marL="1828800" lvl="3" indent="-32385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―"/>
              <a:defRPr>
                <a:solidFill>
                  <a:schemeClr val="lt1"/>
                </a:solidFill>
              </a:defRPr>
            </a:lvl4pPr>
            <a:lvl5pPr marL="2286000" lvl="4" indent="-32385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―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 1">
  <p:cSld name="Title Slide_1">
    <p:bg>
      <p:bgPr>
        <a:solidFill>
          <a:schemeClr val="accen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ctrTitle"/>
          </p:nvPr>
        </p:nvSpPr>
        <p:spPr>
          <a:xfrm>
            <a:off x="945000" y="945000"/>
            <a:ext cx="3203700" cy="22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1"/>
          </p:nvPr>
        </p:nvSpPr>
        <p:spPr>
          <a:xfrm>
            <a:off x="945000" y="3442500"/>
            <a:ext cx="32037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56" name="Google Shape;15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000" y="4112100"/>
            <a:ext cx="923546" cy="55321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>
            <a:spLocks noGrp="1"/>
          </p:cNvSpPr>
          <p:nvPr>
            <p:ph type="body" idx="2"/>
          </p:nvPr>
        </p:nvSpPr>
        <p:spPr>
          <a:xfrm>
            <a:off x="1932709" y="4335086"/>
            <a:ext cx="22161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Char char="―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400"/>
              <a:buChar char="―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>
            <a:spLocks noGrp="1"/>
          </p:cNvSpPr>
          <p:nvPr>
            <p:ph type="pic" idx="3"/>
          </p:nvPr>
        </p:nvSpPr>
        <p:spPr>
          <a:xfrm>
            <a:off x="4918500" y="0"/>
            <a:ext cx="4225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59" name="Google Shape;15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500" y="459000"/>
            <a:ext cx="2923800" cy="39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891000" y="595313"/>
            <a:ext cx="3375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dt" idx="10"/>
          </p:nvPr>
        </p:nvSpPr>
        <p:spPr>
          <a:xfrm>
            <a:off x="4168120" y="469800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ftr" idx="11"/>
          </p:nvPr>
        </p:nvSpPr>
        <p:spPr>
          <a:xfrm>
            <a:off x="513160" y="4698000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>
            <a:spLocks noGrp="1"/>
          </p:cNvSpPr>
          <p:nvPr>
            <p:ph type="pic" idx="2"/>
          </p:nvPr>
        </p:nvSpPr>
        <p:spPr>
          <a:xfrm>
            <a:off x="4918500" y="0"/>
            <a:ext cx="4225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5" name="Google Shape;165;p30"/>
          <p:cNvSpPr txBox="1">
            <a:spLocks noGrp="1"/>
          </p:cNvSpPr>
          <p:nvPr>
            <p:ph type="body" idx="1"/>
          </p:nvPr>
        </p:nvSpPr>
        <p:spPr>
          <a:xfrm>
            <a:off x="513161" y="1189435"/>
            <a:ext cx="3753000" cy="3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100"/>
              <a:buNone/>
              <a:defRPr/>
            </a:lvl3pPr>
            <a:lvl4pPr marL="1828800" lvl="3" indent="-32385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500"/>
              <a:buChar char="―"/>
              <a:defRPr/>
            </a:lvl4pPr>
            <a:lvl5pPr marL="2286000" lvl="4" indent="-32385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―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image" Target="../media/image2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ctrTitle"/>
          </p:nvPr>
        </p:nvSpPr>
        <p:spPr>
          <a:xfrm>
            <a:off x="284981" y="939846"/>
            <a:ext cx="4337444" cy="138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GlobalCoast</a:t>
            </a:r>
            <a:r>
              <a:rPr lang="en-US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Cloud: enabling equitable coastal resilience for the future</a:t>
            </a:r>
            <a:br>
              <a:rPr lang="en-US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>
            <a:spLocks noGrp="1"/>
          </p:cNvSpPr>
          <p:nvPr>
            <p:ph type="body" idx="2"/>
          </p:nvPr>
        </p:nvSpPr>
        <p:spPr>
          <a:xfrm>
            <a:off x="335407" y="4339400"/>
            <a:ext cx="5703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</a:pPr>
            <a:r>
              <a:rPr lang="en"/>
              <a:t>This programme is endorsed by</a:t>
            </a:r>
            <a:endParaRPr/>
          </a:p>
        </p:txBody>
      </p:sp>
      <p:pic>
        <p:nvPicPr>
          <p:cNvPr id="172" name="Google Shape;172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4672850" y="1693800"/>
            <a:ext cx="3217303" cy="3449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173" name="Google Shape;1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857" y="0"/>
            <a:ext cx="2219387" cy="1693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 rotWithShape="1">
          <a:blip r:embed="rId5">
            <a:alphaModFix/>
          </a:blip>
          <a:srcRect l="18193" r="25392"/>
          <a:stretch/>
        </p:blipFill>
        <p:spPr>
          <a:xfrm>
            <a:off x="6892250" y="-3"/>
            <a:ext cx="2556549" cy="302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2240" y="3020750"/>
            <a:ext cx="2458931" cy="21227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5;p43">
            <a:extLst>
              <a:ext uri="{FF2B5EF4-FFF2-40B4-BE49-F238E27FC236}">
                <a16:creationId xmlns:a16="http://schemas.microsoft.com/office/drawing/2014/main" id="{F5A03736-6596-E4FB-C32F-F004B82C33D7}"/>
              </a:ext>
            </a:extLst>
          </p:cNvPr>
          <p:cNvSpPr txBox="1">
            <a:spLocks/>
          </p:cNvSpPr>
          <p:nvPr/>
        </p:nvSpPr>
        <p:spPr>
          <a:xfrm>
            <a:off x="284981" y="2242268"/>
            <a:ext cx="4387869" cy="1860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950"/>
              </a:lnSpc>
            </a:pPr>
            <a:r>
              <a:rPr lang="en-GB" sz="1200" b="1" dirty="0">
                <a:latin typeface="Roboto"/>
                <a:ea typeface="Roboto"/>
                <a:cs typeface="Roboto"/>
                <a:sym typeface="Roboto"/>
              </a:rPr>
              <a:t>BOARD</a:t>
            </a:r>
          </a:p>
          <a:p>
            <a:pPr>
              <a:lnSpc>
                <a:spcPct val="125950"/>
              </a:lnSpc>
              <a:buFont typeface="Arial"/>
              <a:buNone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Nadia Pinardi, University of Bologna</a:t>
            </a:r>
          </a:p>
          <a:p>
            <a:pPr>
              <a:lnSpc>
                <a:spcPct val="125950"/>
              </a:lnSpc>
            </a:pPr>
            <a:r>
              <a:rPr lang="en-GB" sz="1200" dirty="0" err="1">
                <a:latin typeface="Roboto"/>
                <a:ea typeface="Roboto"/>
                <a:cs typeface="Roboto"/>
                <a:sym typeface="Roboto"/>
              </a:rPr>
              <a:t>Villy</a:t>
            </a: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200" dirty="0" err="1">
                <a:latin typeface="Roboto"/>
                <a:ea typeface="Roboto"/>
                <a:cs typeface="Roboto"/>
                <a:sym typeface="Roboto"/>
              </a:rPr>
              <a:t>Kourafalou</a:t>
            </a: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, University of Miami</a:t>
            </a:r>
          </a:p>
          <a:p>
            <a:pPr>
              <a:lnSpc>
                <a:spcPct val="125950"/>
              </a:lnSpc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Joaquín </a:t>
            </a:r>
            <a:r>
              <a:rPr lang="en-GB" sz="1200" dirty="0" err="1">
                <a:latin typeface="Roboto"/>
                <a:ea typeface="Roboto"/>
                <a:cs typeface="Roboto"/>
                <a:sym typeface="Roboto"/>
              </a:rPr>
              <a:t>Tintoré</a:t>
            </a: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, SOCIB &amp; IMEDEA, Palma de Mallorca</a:t>
            </a:r>
            <a:endParaRPr lang="en-GB" sz="1200" b="1" dirty="0"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25950"/>
              </a:lnSpc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Emma Heslop, Global Ocean Observing System IOC/UNESCO</a:t>
            </a:r>
          </a:p>
          <a:p>
            <a:pPr>
              <a:lnSpc>
                <a:spcPct val="125950"/>
              </a:lnSpc>
            </a:pPr>
            <a:r>
              <a:rPr lang="en-GB" sz="1200" b="1" dirty="0">
                <a:latin typeface="Roboto"/>
                <a:ea typeface="Roboto"/>
                <a:cs typeface="Roboto"/>
                <a:sym typeface="Roboto"/>
              </a:rPr>
              <a:t>SECRETARIAT</a:t>
            </a:r>
          </a:p>
          <a:p>
            <a:pPr>
              <a:lnSpc>
                <a:spcPct val="125950"/>
              </a:lnSpc>
              <a:buFont typeface="Arial"/>
              <a:buNone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Giovanni </a:t>
            </a:r>
            <a:r>
              <a:rPr lang="en-GB" sz="1200" dirty="0" err="1">
                <a:latin typeface="Roboto"/>
                <a:ea typeface="Roboto"/>
                <a:cs typeface="Roboto"/>
                <a:sym typeface="Roboto"/>
              </a:rPr>
              <a:t>Coppini</a:t>
            </a: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GB" sz="1200" dirty="0" err="1">
                <a:latin typeface="Roboto"/>
                <a:ea typeface="Roboto"/>
                <a:cs typeface="Roboto"/>
                <a:sym typeface="Roboto"/>
              </a:rPr>
              <a:t>Mairéad</a:t>
            </a: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 O’Donovan, </a:t>
            </a:r>
            <a:r>
              <a:rPr lang="en-GB" sz="1200" dirty="0" err="1">
                <a:latin typeface="Roboto"/>
                <a:ea typeface="Roboto"/>
                <a:cs typeface="Roboto"/>
                <a:sym typeface="Roboto"/>
              </a:rPr>
              <a:t>Areeba</a:t>
            </a: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200" dirty="0" err="1">
                <a:latin typeface="Roboto"/>
                <a:ea typeface="Roboto"/>
                <a:cs typeface="Roboto"/>
                <a:sym typeface="Roboto"/>
              </a:rPr>
              <a:t>Meiz</a:t>
            </a:r>
            <a:endParaRPr lang="en-GB" sz="1200" dirty="0"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25950"/>
              </a:lnSpc>
              <a:buFont typeface="Arial"/>
              <a:buNone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Euro-Mediterranean Centre on Climate Change, Lecce</a:t>
            </a:r>
          </a:p>
          <a:p>
            <a:pPr>
              <a:lnSpc>
                <a:spcPct val="92009"/>
              </a:lnSpc>
            </a:pPr>
            <a:endParaRPr lang="en-GB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3D95D-E0A3-1325-F141-33E60636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10</a:t>
            </a:fld>
            <a:endParaRPr lang="en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75AF58-30D7-CAAC-0D3B-86C1B5E724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7000"/>
          </a:blip>
          <a:srcRect t="7627" r="85153" b="7627"/>
          <a:stretch/>
        </p:blipFill>
        <p:spPr>
          <a:xfrm>
            <a:off x="0" y="0"/>
            <a:ext cx="1433323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57EB17-A896-5AE0-6F98-F2541E789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32808"/>
            <a:ext cx="1314450" cy="9407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A44FEB-2188-1472-6AFD-9130B7490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5" y="4473543"/>
            <a:ext cx="1372109" cy="640318"/>
          </a:xfrm>
          <a:prstGeom prst="rect">
            <a:avLst/>
          </a:prstGeom>
        </p:spPr>
      </p:pic>
      <p:pic>
        <p:nvPicPr>
          <p:cNvPr id="2" name="Rich_47sec.mp4">
            <a:hlinkClick r:id="" action="ppaction://media"/>
            <a:extLst>
              <a:ext uri="{FF2B5EF4-FFF2-40B4-BE49-F238E27FC236}">
                <a16:creationId xmlns:a16="http://schemas.microsoft.com/office/drawing/2014/main" id="{FC5306D6-49E0-FEEA-20F4-900537797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2490" y="1654278"/>
            <a:ext cx="6150368" cy="3459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53EEF5-B5AB-B232-FCB6-C856A8A6DC82}"/>
              </a:ext>
            </a:extLst>
          </p:cNvPr>
          <p:cNvSpPr txBox="1"/>
          <p:nvPr/>
        </p:nvSpPr>
        <p:spPr>
          <a:xfrm>
            <a:off x="1433323" y="1057256"/>
            <a:ext cx="771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dirty="0"/>
              <a:t>Dr</a:t>
            </a:r>
            <a:r>
              <a:rPr lang="en-US" sz="1800" dirty="0"/>
              <a:t>. Richard </a:t>
            </a:r>
            <a:r>
              <a:rPr lang="en-US" sz="1800" dirty="0" err="1"/>
              <a:t>Signell</a:t>
            </a:r>
            <a:r>
              <a:rPr lang="en-IT" sz="1800" dirty="0"/>
              <a:t>, </a:t>
            </a:r>
            <a:r>
              <a:rPr lang="en-GB" sz="1800" dirty="0"/>
              <a:t>Open Science Computing, LLC, Massachusetts, USA</a:t>
            </a:r>
            <a:endParaRPr lang="en-IT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EDD71F-A0D7-0BD1-965C-FD9B82AD2D20}"/>
              </a:ext>
            </a:extLst>
          </p:cNvPr>
          <p:cNvSpPr txBox="1">
            <a:spLocks/>
          </p:cNvSpPr>
          <p:nvPr/>
        </p:nvSpPr>
        <p:spPr>
          <a:xfrm>
            <a:off x="1465602" y="143126"/>
            <a:ext cx="7444143" cy="77100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192E5B"/>
                </a:solidFill>
                <a:latin typeface="+mn-lt"/>
                <a:ea typeface="+mn-ea"/>
                <a:cs typeface="+mn-cs"/>
              </a:rPr>
              <a:t>The solution: </a:t>
            </a:r>
            <a:r>
              <a:rPr lang="en-GB" sz="2475" b="1" dirty="0">
                <a:solidFill>
                  <a:srgbClr val="192E5B"/>
                </a:solidFill>
                <a:latin typeface="+mn-lt"/>
                <a:ea typeface="+mn-ea"/>
                <a:cs typeface="+mn-cs"/>
              </a:rPr>
              <a:t>expand cloud-based computing and infrastructure to enhance accessibility</a:t>
            </a:r>
            <a:endParaRPr lang="en-IT" sz="2475" b="1" dirty="0">
              <a:solidFill>
                <a:srgbClr val="192E5B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9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57e08b2c6_0_0"/>
          <p:cNvSpPr txBox="1"/>
          <p:nvPr/>
        </p:nvSpPr>
        <p:spPr>
          <a:xfrm>
            <a:off x="396300" y="668609"/>
            <a:ext cx="8351401" cy="50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buSzPts val="4400"/>
            </a:pPr>
            <a:r>
              <a:rPr lang="en-US" sz="225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GlobalCoast</a:t>
            </a:r>
            <a:r>
              <a:rPr lang="en-US" sz="225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-  An experiment to demonstrate </a:t>
            </a:r>
            <a:r>
              <a:rPr lang="en-US" sz="225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CoastPredict</a:t>
            </a:r>
            <a:r>
              <a:rPr lang="en-US" sz="225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Solutions</a:t>
            </a:r>
            <a:endParaRPr sz="225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g2a57e08b2c6_0_0"/>
          <p:cNvSpPr/>
          <p:nvPr/>
        </p:nvSpPr>
        <p:spPr>
          <a:xfrm>
            <a:off x="396300" y="1783320"/>
            <a:ext cx="5671540" cy="2287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r>
              <a:rPr lang="en-US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Demonstrate, at Pilot Sites, an integrated observing and predicting system that will solve many of the gaps</a:t>
            </a:r>
          </a:p>
          <a:p>
            <a:pPr>
              <a:buSzPts val="1800"/>
            </a:pPr>
            <a:endParaRPr lang="en-US"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Design and use an innovative Cloud Computing Infrastructure for data exchange and analytics</a:t>
            </a:r>
          </a:p>
          <a:p>
            <a:pPr>
              <a:buSzPts val="1800"/>
            </a:pP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Create globally replicable solutions and services that enhance coastal resilience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SzPts val="1800"/>
            </a:pP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9" name="Google Shape;159;g2a57e08b2c6_0_0"/>
          <p:cNvPicPr preferRelativeResize="0"/>
          <p:nvPr/>
        </p:nvPicPr>
        <p:blipFill rotWithShape="1">
          <a:blip r:embed="rId3">
            <a:alphaModFix/>
          </a:blip>
          <a:srcRect l="-819" r="57482"/>
          <a:stretch/>
        </p:blipFill>
        <p:spPr>
          <a:xfrm>
            <a:off x="6325912" y="1174013"/>
            <a:ext cx="2818088" cy="343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a57e08b2c6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8902" y="144199"/>
            <a:ext cx="2052048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e98c0481c2_1_222"/>
          <p:cNvSpPr/>
          <p:nvPr/>
        </p:nvSpPr>
        <p:spPr>
          <a:xfrm>
            <a:off x="-158675" y="-457475"/>
            <a:ext cx="9413700" cy="1512300"/>
          </a:xfrm>
          <a:prstGeom prst="rect">
            <a:avLst/>
          </a:prstGeom>
          <a:solidFill>
            <a:srgbClr val="4472C4"/>
          </a:solidFill>
          <a:ln w="952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e98c0481c2_1_222"/>
          <p:cNvSpPr txBox="1">
            <a:spLocks noGrp="1"/>
          </p:cNvSpPr>
          <p:nvPr>
            <p:ph type="dt" idx="10"/>
          </p:nvPr>
        </p:nvSpPr>
        <p:spPr>
          <a:xfrm>
            <a:off x="3994895" y="463847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SzPts val="600"/>
            </a:pPr>
            <a:fld id="{00000000-1234-1234-1234-123412341234}" type="slidenum">
              <a:rPr lang="en-US"/>
              <a:pPr>
                <a:buSzPts val="600"/>
              </a:pPr>
              <a:t>12</a:t>
            </a:fld>
            <a:endParaRPr/>
          </a:p>
        </p:txBody>
      </p:sp>
      <p:pic>
        <p:nvPicPr>
          <p:cNvPr id="213" name="Google Shape;213;g1e98c0481c2_1_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9119" y="379417"/>
            <a:ext cx="2052049" cy="2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e98c0481c2_1_222"/>
          <p:cNvSpPr/>
          <p:nvPr/>
        </p:nvSpPr>
        <p:spPr>
          <a:xfrm>
            <a:off x="80556" y="4501225"/>
            <a:ext cx="8982900" cy="45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>
              <a:buSzPts val="1100"/>
            </a:pPr>
            <a:endParaRPr sz="1100"/>
          </a:p>
        </p:txBody>
      </p:sp>
      <p:sp>
        <p:nvSpPr>
          <p:cNvPr id="215" name="Google Shape;215;g1e98c0481c2_1_222"/>
          <p:cNvSpPr txBox="1"/>
          <p:nvPr/>
        </p:nvSpPr>
        <p:spPr>
          <a:xfrm>
            <a:off x="80556" y="228601"/>
            <a:ext cx="7008563" cy="84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  <a:buSzPts val="2800"/>
            </a:pPr>
            <a:r>
              <a:rPr lang="en-US" sz="24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GlobalCoast</a:t>
            </a:r>
            <a:r>
              <a:rPr lang="en-US" sz="2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Survey (July-October 2023) in numbers</a:t>
            </a:r>
            <a:endParaRPr sz="10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Google Shape;216;g1e98c0481c2_1_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115" y="2092558"/>
            <a:ext cx="1198375" cy="121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e98c0481c2_1_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9313" y="2002945"/>
            <a:ext cx="1405869" cy="139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1e98c0481c2_1_222"/>
          <p:cNvSpPr txBox="1"/>
          <p:nvPr/>
        </p:nvSpPr>
        <p:spPr>
          <a:xfrm>
            <a:off x="3570925" y="2615375"/>
            <a:ext cx="1933800" cy="1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5300"/>
            </a:pPr>
            <a:r>
              <a:rPr lang="en-US" sz="5300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130</a:t>
            </a:r>
            <a:endParaRPr sz="5300" b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2100"/>
            </a:pPr>
            <a:r>
              <a:rPr lang="en-US" sz="2100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Pilot Sites</a:t>
            </a:r>
            <a:endParaRPr sz="2100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g1e98c0481c2_1_222"/>
          <p:cNvSpPr txBox="1"/>
          <p:nvPr/>
        </p:nvSpPr>
        <p:spPr>
          <a:xfrm>
            <a:off x="32147" y="3316843"/>
            <a:ext cx="3045000" cy="1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5300"/>
            </a:pPr>
            <a:r>
              <a:rPr lang="en-US" sz="5300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30</a:t>
            </a:r>
            <a:endParaRPr sz="5300" b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2100"/>
            </a:pPr>
            <a:r>
              <a:rPr lang="en-US" sz="2100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Regions of the Global Coastal Ocean </a:t>
            </a:r>
            <a:endParaRPr sz="2100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g1e98c0481c2_1_222"/>
          <p:cNvSpPr txBox="1"/>
          <p:nvPr/>
        </p:nvSpPr>
        <p:spPr>
          <a:xfrm>
            <a:off x="6359849" y="3338275"/>
            <a:ext cx="2244797" cy="1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5300"/>
            </a:pPr>
            <a:r>
              <a:rPr lang="en-US" sz="5300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270</a:t>
            </a:r>
            <a:endParaRPr sz="5300" b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2100"/>
            </a:pPr>
            <a:r>
              <a:rPr lang="en-US" sz="2100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institutions</a:t>
            </a:r>
            <a:endParaRPr sz="2100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2100"/>
            </a:pPr>
            <a:r>
              <a:rPr lang="en-US" sz="2100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in 64 countries</a:t>
            </a:r>
            <a:endParaRPr sz="2100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" name="Google Shape;221;g1e98c0481c2_1_222"/>
          <p:cNvPicPr preferRelativeResize="0"/>
          <p:nvPr/>
        </p:nvPicPr>
        <p:blipFill>
          <a:blip r:embed="rId6"/>
          <a:srcRect/>
          <a:stretch/>
        </p:blipFill>
        <p:spPr>
          <a:xfrm>
            <a:off x="3276115" y="1280248"/>
            <a:ext cx="2499610" cy="13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298812" y="903775"/>
            <a:ext cx="2715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3200" b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3600" b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3600" b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14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8" name="Google Shape;2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695" y="0"/>
            <a:ext cx="671731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8"/>
          <p:cNvPicPr preferRelativeResize="0"/>
          <p:nvPr/>
        </p:nvPicPr>
        <p:blipFill rotWithShape="1">
          <a:blip r:embed="rId4">
            <a:alphaModFix/>
          </a:blip>
          <a:srcRect t="12812" b="22445"/>
          <a:stretch/>
        </p:blipFill>
        <p:spPr>
          <a:xfrm>
            <a:off x="299900" y="2550175"/>
            <a:ext cx="1698899" cy="155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625" y="235850"/>
            <a:ext cx="1924648" cy="2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>
            <a:spLocks noGrp="1"/>
          </p:cNvSpPr>
          <p:nvPr>
            <p:ph type="title"/>
          </p:nvPr>
        </p:nvSpPr>
        <p:spPr>
          <a:xfrm>
            <a:off x="364524" y="991800"/>
            <a:ext cx="2715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" sz="24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GlobalCoast Network</a:t>
            </a:r>
            <a:endParaRPr sz="2400" b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" sz="14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125 Pilot Sites</a:t>
            </a:r>
            <a:endParaRPr sz="14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" sz="14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60 countries</a:t>
            </a:r>
            <a:endParaRPr sz="14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8"/>
          <p:cNvSpPr txBox="1"/>
          <p:nvPr/>
        </p:nvSpPr>
        <p:spPr>
          <a:xfrm>
            <a:off x="77944" y="561377"/>
            <a:ext cx="5352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IMPACT AREA 1</a:t>
            </a:r>
            <a:endParaRPr sz="11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48"/>
          <p:cNvSpPr/>
          <p:nvPr/>
        </p:nvSpPr>
        <p:spPr>
          <a:xfrm>
            <a:off x="4258894" y="2308688"/>
            <a:ext cx="3819300" cy="30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8"/>
          <p:cNvSpPr/>
          <p:nvPr/>
        </p:nvSpPr>
        <p:spPr>
          <a:xfrm>
            <a:off x="3785006" y="4002675"/>
            <a:ext cx="3727800" cy="30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8"/>
          <p:cNvSpPr/>
          <p:nvPr/>
        </p:nvSpPr>
        <p:spPr>
          <a:xfrm>
            <a:off x="3633394" y="3138366"/>
            <a:ext cx="3819300" cy="30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3" name="Google Shape;353;p48"/>
          <p:cNvGrpSpPr/>
          <p:nvPr/>
        </p:nvGrpSpPr>
        <p:grpSpPr>
          <a:xfrm>
            <a:off x="1579888" y="144202"/>
            <a:ext cx="7864757" cy="4615778"/>
            <a:chOff x="300281" y="296606"/>
            <a:chExt cx="9144003" cy="5143501"/>
          </a:xfrm>
        </p:grpSpPr>
        <p:pic>
          <p:nvPicPr>
            <p:cNvPr id="354" name="Google Shape;354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0281" y="296606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48"/>
            <p:cNvSpPr txBox="1"/>
            <p:nvPr/>
          </p:nvSpPr>
          <p:spPr>
            <a:xfrm>
              <a:off x="4137892" y="1010025"/>
              <a:ext cx="489330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isaster risk reduction - real-time forecasting of extreme events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6" name="Google Shape;356;p48"/>
            <p:cNvSpPr txBox="1"/>
            <p:nvPr/>
          </p:nvSpPr>
          <p:spPr>
            <a:xfrm>
              <a:off x="4357225" y="1421766"/>
              <a:ext cx="4940700" cy="46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mpacts of climate change on coasts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7" name="Google Shape;357;p48"/>
            <p:cNvSpPr txBox="1"/>
            <p:nvPr/>
          </p:nvSpPr>
          <p:spPr>
            <a:xfrm>
              <a:off x="4868500" y="2282275"/>
              <a:ext cx="3630300" cy="325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C</a:t>
              </a:r>
              <a:r>
                <a:rPr lang="en" sz="1000" b="0" i="0" u="none" strike="noStrike" cap="none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limate &amp; shorter-term impacts on morphodynamics</a:t>
              </a:r>
              <a:endParaRPr sz="1000" b="0" i="0" u="none" strike="noStrike" cap="none">
                <a:solidFill>
                  <a:srgbClr val="18459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8" name="Google Shape;358;p48"/>
            <p:cNvSpPr txBox="1"/>
            <p:nvPr/>
          </p:nvSpPr>
          <p:spPr>
            <a:xfrm>
              <a:off x="4562640" y="1846554"/>
              <a:ext cx="1930200" cy="325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P</a:t>
              </a:r>
              <a:r>
                <a:rPr lang="en" sz="1000" b="0" i="0" u="none" strike="noStrike" cap="none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ollution impacts </a:t>
              </a:r>
              <a:endParaRPr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9" name="Google Shape;359;p48"/>
            <p:cNvSpPr txBox="1"/>
            <p:nvPr/>
          </p:nvSpPr>
          <p:spPr>
            <a:xfrm>
              <a:off x="2864068" y="2709825"/>
              <a:ext cx="3521400" cy="325800"/>
            </a:xfrm>
            <a:prstGeom prst="rect">
              <a:avLst/>
            </a:prstGeom>
            <a:solidFill>
              <a:srgbClr val="FDFDFE"/>
            </a:solidFill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U</a:t>
              </a:r>
              <a:r>
                <a:rPr lang="en" sz="1000" b="0" i="0" u="none" strike="noStrike" cap="none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rban oceanography science &amp; planning</a:t>
              </a:r>
              <a:endParaRPr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0" name="Google Shape;360;p48"/>
            <p:cNvSpPr txBox="1"/>
            <p:nvPr/>
          </p:nvSpPr>
          <p:spPr>
            <a:xfrm>
              <a:off x="3269197" y="3573988"/>
              <a:ext cx="2402400" cy="325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Sustainable food production</a:t>
              </a:r>
              <a:endParaRPr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1" name="Google Shape;361;p48"/>
            <p:cNvSpPr txBox="1"/>
            <p:nvPr/>
          </p:nvSpPr>
          <p:spPr>
            <a:xfrm>
              <a:off x="4306135" y="3986179"/>
              <a:ext cx="4192800" cy="325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O</a:t>
              </a:r>
              <a:r>
                <a:rPr lang="en" sz="1000" b="0" i="0" u="none" strike="noStrike" cap="none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perations at sea - maritime safety, Search and Rescue</a:t>
              </a:r>
              <a:endParaRPr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2" name="Google Shape;362;p48"/>
            <p:cNvSpPr txBox="1"/>
            <p:nvPr/>
          </p:nvSpPr>
          <p:spPr>
            <a:xfrm>
              <a:off x="4868514" y="4441439"/>
              <a:ext cx="4389600" cy="325800"/>
            </a:xfrm>
            <a:prstGeom prst="rect">
              <a:avLst/>
            </a:prstGeom>
            <a:solidFill>
              <a:srgbClr val="FDFDFE"/>
            </a:solidFill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Integrated Coastal Zone Management</a:t>
              </a:r>
              <a:r>
                <a:rPr lang="en" sz="1000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/</a:t>
              </a:r>
              <a:r>
                <a:rPr lang="en" sz="1000" b="0" i="0" u="none" strike="noStrike" cap="none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Marine Spatial Planning</a:t>
              </a:r>
              <a:endParaRPr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3" name="Google Shape;363;p48"/>
            <p:cNvSpPr txBox="1"/>
            <p:nvPr/>
          </p:nvSpPr>
          <p:spPr>
            <a:xfrm>
              <a:off x="4149034" y="3137366"/>
              <a:ext cx="4674000" cy="325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rgbClr val="184596"/>
                  </a:solidFill>
                  <a:latin typeface="Roboto"/>
                  <a:ea typeface="Roboto"/>
                  <a:cs typeface="Roboto"/>
                  <a:sym typeface="Roboto"/>
                </a:rPr>
                <a:t>Nature Based Solutions, restoration, blue carbon monitoring / uptake</a:t>
              </a:r>
              <a:endParaRPr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4" name="Google Shape;364;p48"/>
            <p:cNvSpPr txBox="1"/>
            <p:nvPr/>
          </p:nvSpPr>
          <p:spPr>
            <a:xfrm>
              <a:off x="668500" y="756925"/>
              <a:ext cx="1185600" cy="449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8</a:t>
              </a: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9</a:t>
              </a:r>
              <a:endParaRPr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5" name="Google Shape;365;p48"/>
            <p:cNvSpPr txBox="1"/>
            <p:nvPr/>
          </p:nvSpPr>
          <p:spPr>
            <a:xfrm rot="-5400000">
              <a:off x="-256550" y="2735224"/>
              <a:ext cx="3048000" cy="55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B5394"/>
                  </a:solidFill>
                  <a:latin typeface="Roboto"/>
                  <a:ea typeface="Roboto"/>
                  <a:cs typeface="Roboto"/>
                  <a:sym typeface="Roboto"/>
                </a:rPr>
                <a:t>Impact Area</a:t>
              </a:r>
              <a:endParaRPr sz="24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66" name="Google Shape;366;p48"/>
          <p:cNvSpPr txBox="1"/>
          <p:nvPr/>
        </p:nvSpPr>
        <p:spPr>
          <a:xfrm>
            <a:off x="298299" y="969450"/>
            <a:ext cx="2028973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GlobalCoast</a:t>
            </a:r>
            <a:r>
              <a:rPr lang="en" sz="24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: Focus on ‘Impact Areas’</a:t>
            </a:r>
            <a:br>
              <a:rPr lang="en" sz="32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" sz="32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What impact areas are most important for Pilot Sites?</a:t>
            </a:r>
            <a:endParaRPr dirty="0">
              <a:solidFill>
                <a:srgbClr val="0B5394"/>
              </a:solidFill>
            </a:endParaRPr>
          </a:p>
        </p:txBody>
      </p:sp>
      <p:pic>
        <p:nvPicPr>
          <p:cNvPr id="367" name="Google Shape;36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625" y="235850"/>
            <a:ext cx="1924648" cy="2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49"/>
          <p:cNvGrpSpPr/>
          <p:nvPr/>
        </p:nvGrpSpPr>
        <p:grpSpPr>
          <a:xfrm>
            <a:off x="-359100" y="235850"/>
            <a:ext cx="9162257" cy="5913975"/>
            <a:chOff x="-130500" y="235850"/>
            <a:chExt cx="9162257" cy="5913975"/>
          </a:xfrm>
        </p:grpSpPr>
        <p:pic>
          <p:nvPicPr>
            <p:cNvPr id="374" name="Google Shape;374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744" y="235850"/>
              <a:ext cx="8965012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p49"/>
            <p:cNvSpPr/>
            <p:nvPr/>
          </p:nvSpPr>
          <p:spPr>
            <a:xfrm>
              <a:off x="-130500" y="3840675"/>
              <a:ext cx="1563300" cy="1407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326 engaged institutions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49"/>
            <p:cNvSpPr/>
            <p:nvPr/>
          </p:nvSpPr>
          <p:spPr>
            <a:xfrm>
              <a:off x="1296275" y="4741925"/>
              <a:ext cx="1563300" cy="1407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326 engaged institutions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49"/>
          <p:cNvSpPr txBox="1"/>
          <p:nvPr/>
        </p:nvSpPr>
        <p:spPr>
          <a:xfrm>
            <a:off x="0" y="923151"/>
            <a:ext cx="2164466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GlobalCoast</a:t>
            </a:r>
            <a:r>
              <a:rPr lang="en" sz="24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: User focus</a:t>
            </a:r>
            <a:br>
              <a:rPr lang="en" sz="32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" sz="32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Most common ‘stakeholder’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categories</a:t>
            </a:r>
            <a:endParaRPr dirty="0">
              <a:solidFill>
                <a:srgbClr val="0B5394"/>
              </a:solidFill>
            </a:endParaRPr>
          </a:p>
        </p:txBody>
      </p:sp>
      <p:pic>
        <p:nvPicPr>
          <p:cNvPr id="378" name="Google Shape;37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625" y="235850"/>
            <a:ext cx="1924648" cy="2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9"/>
          <p:cNvSpPr/>
          <p:nvPr/>
        </p:nvSpPr>
        <p:spPr>
          <a:xfrm>
            <a:off x="7007350" y="3972025"/>
            <a:ext cx="365100" cy="4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9"/>
          <p:cNvSpPr txBox="1"/>
          <p:nvPr/>
        </p:nvSpPr>
        <p:spPr>
          <a:xfrm>
            <a:off x="6931150" y="3857850"/>
            <a:ext cx="12480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Insurance industry</a:t>
            </a:r>
            <a:endParaRPr sz="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/>
        </p:nvSpPr>
        <p:spPr>
          <a:xfrm>
            <a:off x="0" y="1998850"/>
            <a:ext cx="2528515" cy="1959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Roboto"/>
              <a:buChar char="●"/>
            </a:pPr>
            <a:r>
              <a:rPr lang="en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overcome tech barriers </a:t>
            </a:r>
            <a:endParaRPr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Roboto"/>
              <a:buChar char="●"/>
            </a:pPr>
            <a:r>
              <a:rPr lang="en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connect the work globally </a:t>
            </a:r>
            <a:endParaRPr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Roboto"/>
              <a:buChar char="●"/>
            </a:pPr>
            <a:r>
              <a:rPr lang="en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enable public-private collaboration</a:t>
            </a:r>
            <a:endParaRPr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Roboto"/>
              <a:buChar char="●"/>
            </a:pPr>
            <a:r>
              <a:rPr lang="en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replicable solutions</a:t>
            </a:r>
          </a:p>
          <a:p>
            <a:pPr marL="457200" indent="-317500">
              <a:buClr>
                <a:srgbClr val="0B5394"/>
              </a:buClr>
              <a:buSzPts val="1400"/>
              <a:buFont typeface="Roboto"/>
              <a:buChar char="●"/>
            </a:pPr>
            <a:r>
              <a:rPr lang="en-GB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harness opportunities</a:t>
            </a:r>
          </a:p>
        </p:txBody>
      </p:sp>
      <p:pic>
        <p:nvPicPr>
          <p:cNvPr id="239" name="Google Shape;239;p37"/>
          <p:cNvPicPr preferRelativeResize="0"/>
          <p:nvPr/>
        </p:nvPicPr>
        <p:blipFill rotWithShape="1">
          <a:blip r:embed="rId3">
            <a:alphaModFix/>
          </a:blip>
          <a:srcRect l="21449" t="14302" r="19786"/>
          <a:stretch/>
        </p:blipFill>
        <p:spPr>
          <a:xfrm>
            <a:off x="2528515" y="0"/>
            <a:ext cx="6397033" cy="53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364524" y="991799"/>
            <a:ext cx="2728200" cy="98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" sz="24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sz="24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GlobalCoast</a:t>
            </a:r>
            <a:br>
              <a:rPr lang="en" sz="24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Cloud is the solution</a:t>
            </a:r>
            <a:endParaRPr sz="2400" b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1" name="Google Shape;24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625" y="235850"/>
            <a:ext cx="1924648" cy="2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1">
          <a:extLst>
            <a:ext uri="{FF2B5EF4-FFF2-40B4-BE49-F238E27FC236}">
              <a16:creationId xmlns:a16="http://schemas.microsoft.com/office/drawing/2014/main" id="{9E8C8C09-1F27-4F4A-AB1A-CDA5A036F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>
            <a:extLst>
              <a:ext uri="{FF2B5EF4-FFF2-40B4-BE49-F238E27FC236}">
                <a16:creationId xmlns:a16="http://schemas.microsoft.com/office/drawing/2014/main" id="{EBCCAC38-B7FC-E67F-99D5-5461E0E1A359}"/>
              </a:ext>
            </a:extLst>
          </p:cNvPr>
          <p:cNvSpPr/>
          <p:nvPr/>
        </p:nvSpPr>
        <p:spPr>
          <a:xfrm>
            <a:off x="6150674" y="4774620"/>
            <a:ext cx="2850910" cy="365797"/>
          </a:xfrm>
          <a:custGeom>
            <a:avLst/>
            <a:gdLst/>
            <a:ahLst/>
            <a:cxnLst/>
            <a:rect l="l" t="t" r="r" b="b"/>
            <a:pathLst>
              <a:path w="7357188" h="982006" extrusionOk="0">
                <a:moveTo>
                  <a:pt x="0" y="0"/>
                </a:moveTo>
                <a:lnTo>
                  <a:pt x="7357188" y="0"/>
                </a:lnTo>
                <a:lnTo>
                  <a:pt x="7357188" y="982006"/>
                </a:lnTo>
                <a:lnTo>
                  <a:pt x="0" y="98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62E924-7938-7B3E-F373-F9E134E8A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" y="61236"/>
            <a:ext cx="9000877" cy="844450"/>
          </a:xfrm>
        </p:spPr>
        <p:txBody>
          <a:bodyPr/>
          <a:lstStyle/>
          <a:p>
            <a:pPr algn="ctr"/>
            <a:r>
              <a:rPr lang="en-IT" b="1" dirty="0">
                <a:solidFill>
                  <a:schemeClr val="bg1"/>
                </a:solidFill>
              </a:rPr>
              <a:t>T</a:t>
            </a:r>
            <a:r>
              <a:rPr lang="en-US" b="1" dirty="0">
                <a:solidFill>
                  <a:schemeClr val="bg1"/>
                </a:solidFill>
              </a:rPr>
              <a:t>he </a:t>
            </a:r>
            <a:r>
              <a:rPr lang="en-US" b="1" dirty="0" err="1">
                <a:solidFill>
                  <a:schemeClr val="bg1"/>
                </a:solidFill>
              </a:rPr>
              <a:t>GlobalCoast</a:t>
            </a:r>
            <a:r>
              <a:rPr lang="en-US" b="1" dirty="0">
                <a:solidFill>
                  <a:schemeClr val="bg1"/>
                </a:solidFill>
              </a:rPr>
              <a:t> Cloud will contain all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the pillars of the ocean value chain at Pilot Sites</a:t>
            </a:r>
            <a:endParaRPr lang="en-IT" b="1" dirty="0">
              <a:solidFill>
                <a:schemeClr val="bg1"/>
              </a:solidFill>
            </a:endParaRPr>
          </a:p>
        </p:txBody>
      </p:sp>
      <p:grpSp>
        <p:nvGrpSpPr>
          <p:cNvPr id="2" name="Google Shape;100;p44">
            <a:extLst>
              <a:ext uri="{FF2B5EF4-FFF2-40B4-BE49-F238E27FC236}">
                <a16:creationId xmlns:a16="http://schemas.microsoft.com/office/drawing/2014/main" id="{4397779A-305A-6889-AE04-26434588D6BC}"/>
              </a:ext>
            </a:extLst>
          </p:cNvPr>
          <p:cNvGrpSpPr/>
          <p:nvPr/>
        </p:nvGrpSpPr>
        <p:grpSpPr>
          <a:xfrm>
            <a:off x="1013268" y="987494"/>
            <a:ext cx="5827370" cy="4021183"/>
            <a:chOff x="1895" y="0"/>
            <a:chExt cx="6264763" cy="5418667"/>
          </a:xfrm>
        </p:grpSpPr>
        <p:sp>
          <p:nvSpPr>
            <p:cNvPr id="23" name="Google Shape;101;p44">
              <a:extLst>
                <a:ext uri="{FF2B5EF4-FFF2-40B4-BE49-F238E27FC236}">
                  <a16:creationId xmlns:a16="http://schemas.microsoft.com/office/drawing/2014/main" id="{5B247A51-8AD5-49D9-58CE-9B502CCFF001}"/>
                </a:ext>
              </a:extLst>
            </p:cNvPr>
            <p:cNvSpPr/>
            <p:nvPr/>
          </p:nvSpPr>
          <p:spPr>
            <a:xfrm>
              <a:off x="1895" y="0"/>
              <a:ext cx="1986359" cy="5418667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4" name="Google Shape;102;p44">
              <a:extLst>
                <a:ext uri="{FF2B5EF4-FFF2-40B4-BE49-F238E27FC236}">
                  <a16:creationId xmlns:a16="http://schemas.microsoft.com/office/drawing/2014/main" id="{C30BE801-381A-0F2D-AB4D-0EB66E749B4D}"/>
                </a:ext>
              </a:extLst>
            </p:cNvPr>
            <p:cNvSpPr txBox="1"/>
            <p:nvPr/>
          </p:nvSpPr>
          <p:spPr>
            <a:xfrm>
              <a:off x="1895" y="2167466"/>
              <a:ext cx="1986360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675" tIns="90675" rIns="90675" bIns="90675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700"/>
              </a:pPr>
              <a:r>
                <a:rPr lang="fr-FR" sz="240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Real time </a:t>
              </a:r>
              <a:endParaRPr sz="2400" dirty="0">
                <a:solidFill>
                  <a:srgbClr val="FFFF00"/>
                </a:solidFill>
              </a:endParaRPr>
            </a:p>
            <a:p>
              <a:pPr algn="ctr">
                <a:lnSpc>
                  <a:spcPct val="90000"/>
                </a:lnSpc>
                <a:spcBef>
                  <a:spcPts val="446"/>
                </a:spcBef>
                <a:spcAft>
                  <a:spcPts val="0"/>
                </a:spcAft>
                <a:buSzPts val="1700"/>
              </a:pPr>
              <a:r>
                <a:rPr lang="fr-FR" sz="240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Ocean</a:t>
              </a:r>
              <a:r>
                <a:rPr lang="fr-FR" sz="240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fr-FR" sz="240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Observing</a:t>
              </a:r>
              <a:endParaRPr sz="2400" dirty="0">
                <a:solidFill>
                  <a:srgbClr val="FFFF00"/>
                </a:solidFill>
              </a:endParaRPr>
            </a:p>
          </p:txBody>
        </p:sp>
        <p:sp>
          <p:nvSpPr>
            <p:cNvPr id="25" name="Google Shape;103;p44">
              <a:extLst>
                <a:ext uri="{FF2B5EF4-FFF2-40B4-BE49-F238E27FC236}">
                  <a16:creationId xmlns:a16="http://schemas.microsoft.com/office/drawing/2014/main" id="{D43CE103-FB53-63A9-4B0B-B4C961820FD8}"/>
                </a:ext>
              </a:extLst>
            </p:cNvPr>
            <p:cNvSpPr/>
            <p:nvPr/>
          </p:nvSpPr>
          <p:spPr>
            <a:xfrm>
              <a:off x="92866" y="261110"/>
              <a:ext cx="1804415" cy="1804416"/>
            </a:xfrm>
            <a:prstGeom prst="ellipse">
              <a:avLst/>
            </a:prstGeom>
            <a:solidFill>
              <a:srgbClr val="C3D4E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6" name="Google Shape;104;p44">
              <a:extLst>
                <a:ext uri="{FF2B5EF4-FFF2-40B4-BE49-F238E27FC236}">
                  <a16:creationId xmlns:a16="http://schemas.microsoft.com/office/drawing/2014/main" id="{BA55D23D-60CF-042F-8507-F267F2057EDC}"/>
                </a:ext>
              </a:extLst>
            </p:cNvPr>
            <p:cNvSpPr/>
            <p:nvPr/>
          </p:nvSpPr>
          <p:spPr>
            <a:xfrm>
              <a:off x="2047845" y="0"/>
              <a:ext cx="1986359" cy="5418667"/>
            </a:xfrm>
            <a:prstGeom prst="roundRect">
              <a:avLst>
                <a:gd name="adj" fmla="val 10000"/>
              </a:avLst>
            </a:prstGeom>
            <a:solidFill>
              <a:srgbClr val="50C9B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7" name="Google Shape;105;p44">
              <a:extLst>
                <a:ext uri="{FF2B5EF4-FFF2-40B4-BE49-F238E27FC236}">
                  <a16:creationId xmlns:a16="http://schemas.microsoft.com/office/drawing/2014/main" id="{38A637F9-E726-C6FB-CEFC-63096CC50342}"/>
                </a:ext>
              </a:extLst>
            </p:cNvPr>
            <p:cNvSpPr txBox="1"/>
            <p:nvPr/>
          </p:nvSpPr>
          <p:spPr>
            <a:xfrm>
              <a:off x="2054897" y="2252872"/>
              <a:ext cx="1986359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675" tIns="90675" rIns="90675" bIns="90675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700"/>
              </a:pPr>
              <a:r>
                <a:rPr lang="fr-FR" sz="240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Routine</a:t>
              </a:r>
            </a:p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700"/>
              </a:pPr>
              <a:r>
                <a:rPr lang="fr-FR" sz="240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multiscale</a:t>
              </a:r>
              <a:r>
                <a:rPr lang="fr-FR" sz="240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fr-FR" sz="240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ocean</a:t>
              </a:r>
              <a:r>
                <a:rPr lang="fr-FR" sz="240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fr-FR" sz="240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predicting</a:t>
              </a:r>
              <a:endParaRPr sz="2400" dirty="0">
                <a:solidFill>
                  <a:srgbClr val="FFFF00"/>
                </a:solidFill>
              </a:endParaRPr>
            </a:p>
          </p:txBody>
        </p:sp>
        <p:sp>
          <p:nvSpPr>
            <p:cNvPr id="28" name="Google Shape;106;p44">
              <a:extLst>
                <a:ext uri="{FF2B5EF4-FFF2-40B4-BE49-F238E27FC236}">
                  <a16:creationId xmlns:a16="http://schemas.microsoft.com/office/drawing/2014/main" id="{9D17562E-0783-206D-0B5E-4F78DD8E23C6}"/>
                </a:ext>
              </a:extLst>
            </p:cNvPr>
            <p:cNvSpPr/>
            <p:nvPr/>
          </p:nvSpPr>
          <p:spPr>
            <a:xfrm>
              <a:off x="2138816" y="261110"/>
              <a:ext cx="1804415" cy="1804416"/>
            </a:xfrm>
            <a:prstGeom prst="ellipse">
              <a:avLst/>
            </a:prstGeom>
            <a:solidFill>
              <a:srgbClr val="C1E5E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9" name="Google Shape;110;p44">
              <a:extLst>
                <a:ext uri="{FF2B5EF4-FFF2-40B4-BE49-F238E27FC236}">
                  <a16:creationId xmlns:a16="http://schemas.microsoft.com/office/drawing/2014/main" id="{8C7038A1-DFC8-E5C5-3751-B14FB575C0A6}"/>
                </a:ext>
              </a:extLst>
            </p:cNvPr>
            <p:cNvSpPr/>
            <p:nvPr/>
          </p:nvSpPr>
          <p:spPr>
            <a:xfrm>
              <a:off x="4063538" y="0"/>
              <a:ext cx="2203120" cy="5418667"/>
            </a:xfrm>
            <a:prstGeom prst="roundRect">
              <a:avLst>
                <a:gd name="adj" fmla="val 10000"/>
              </a:avLst>
            </a:prstGeom>
            <a:solidFill>
              <a:srgbClr val="6FAB4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0" name="Google Shape;111;p44">
              <a:extLst>
                <a:ext uri="{FF2B5EF4-FFF2-40B4-BE49-F238E27FC236}">
                  <a16:creationId xmlns:a16="http://schemas.microsoft.com/office/drawing/2014/main" id="{1CCDA378-1D19-639A-AE6F-99657991C7DF}"/>
                </a:ext>
              </a:extLst>
            </p:cNvPr>
            <p:cNvSpPr txBox="1"/>
            <p:nvPr/>
          </p:nvSpPr>
          <p:spPr>
            <a:xfrm>
              <a:off x="4049577" y="2188468"/>
              <a:ext cx="2154327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675" tIns="90675" rIns="90675" bIns="90675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700"/>
              </a:pPr>
              <a:r>
                <a:rPr lang="fr-FR" sz="2400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Customized</a:t>
              </a:r>
              <a:r>
                <a:rPr lang="fr-FR" sz="240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 applications</a:t>
              </a:r>
            </a:p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700"/>
              </a:pPr>
              <a:r>
                <a:rPr lang="fr-FR" sz="2400" dirty="0">
                  <a:solidFill>
                    <a:srgbClr val="FFFF00"/>
                  </a:solidFill>
                  <a:latin typeface="Arial"/>
                  <a:cs typeface="Arial"/>
                  <a:sym typeface="Arial"/>
                </a:rPr>
                <a:t>/Digital Twins</a:t>
              </a:r>
              <a:endParaRPr sz="2400" dirty="0">
                <a:solidFill>
                  <a:srgbClr val="FFFF00"/>
                </a:solidFill>
              </a:endParaRPr>
            </a:p>
          </p:txBody>
        </p:sp>
        <p:sp>
          <p:nvSpPr>
            <p:cNvPr id="31" name="Google Shape;112;p44">
              <a:extLst>
                <a:ext uri="{FF2B5EF4-FFF2-40B4-BE49-F238E27FC236}">
                  <a16:creationId xmlns:a16="http://schemas.microsoft.com/office/drawing/2014/main" id="{EF356772-2331-3689-BF30-47E0B8BA5308}"/>
                </a:ext>
              </a:extLst>
            </p:cNvPr>
            <p:cNvSpPr/>
            <p:nvPr/>
          </p:nvSpPr>
          <p:spPr>
            <a:xfrm>
              <a:off x="4250331" y="261110"/>
              <a:ext cx="1804415" cy="1804416"/>
            </a:xfrm>
            <a:prstGeom prst="ellipse">
              <a:avLst/>
            </a:prstGeom>
            <a:solidFill>
              <a:srgbClr val="C7D9B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2" name="Google Shape;113;p44">
              <a:extLst>
                <a:ext uri="{FF2B5EF4-FFF2-40B4-BE49-F238E27FC236}">
                  <a16:creationId xmlns:a16="http://schemas.microsoft.com/office/drawing/2014/main" id="{3B9C356E-5BA2-7DF0-1234-D10BEC31F138}"/>
                </a:ext>
              </a:extLst>
            </p:cNvPr>
            <p:cNvSpPr/>
            <p:nvPr/>
          </p:nvSpPr>
          <p:spPr>
            <a:xfrm>
              <a:off x="325120" y="4334934"/>
              <a:ext cx="5261623" cy="8128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CFDEE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33" name="Google Shape;114;p44">
            <a:extLst>
              <a:ext uri="{FF2B5EF4-FFF2-40B4-BE49-F238E27FC236}">
                <a16:creationId xmlns:a16="http://schemas.microsoft.com/office/drawing/2014/main" id="{D418AF0E-E0B5-01EE-0D50-69C7771CD8FE}"/>
              </a:ext>
            </a:extLst>
          </p:cNvPr>
          <p:cNvSpPr txBox="1"/>
          <p:nvPr/>
        </p:nvSpPr>
        <p:spPr>
          <a:xfrm>
            <a:off x="2581166" y="4347625"/>
            <a:ext cx="4196523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r>
              <a:rPr lang="fr-F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feedbacks</a:t>
            </a:r>
            <a:endParaRPr dirty="0"/>
          </a:p>
        </p:txBody>
      </p:sp>
      <p:pic>
        <p:nvPicPr>
          <p:cNvPr id="34" name="Google Shape;115;p44">
            <a:extLst>
              <a:ext uri="{FF2B5EF4-FFF2-40B4-BE49-F238E27FC236}">
                <a16:creationId xmlns:a16="http://schemas.microsoft.com/office/drawing/2014/main" id="{E534D068-7543-951A-FBE9-7CFD3D2732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4536" y="1102664"/>
            <a:ext cx="1586374" cy="154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16;p44">
            <a:extLst>
              <a:ext uri="{FF2B5EF4-FFF2-40B4-BE49-F238E27FC236}">
                <a16:creationId xmlns:a16="http://schemas.microsoft.com/office/drawing/2014/main" id="{11C564C9-6E44-BABD-E25C-DEEF2D147F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6542" y="1050985"/>
            <a:ext cx="1560457" cy="152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17;p44">
            <a:extLst>
              <a:ext uri="{FF2B5EF4-FFF2-40B4-BE49-F238E27FC236}">
                <a16:creationId xmlns:a16="http://schemas.microsoft.com/office/drawing/2014/main" id="{B761ECC4-5A71-F7E7-0B32-FE28CB3443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2272" y="1050985"/>
            <a:ext cx="1624064" cy="1582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30882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1"/>
          <p:cNvSpPr txBox="1">
            <a:spLocks noGrp="1"/>
          </p:cNvSpPr>
          <p:nvPr>
            <p:ph type="body" idx="1"/>
          </p:nvPr>
        </p:nvSpPr>
        <p:spPr>
          <a:xfrm>
            <a:off x="263050" y="708875"/>
            <a:ext cx="4364700" cy="43209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400" b="1">
                <a:solidFill>
                  <a:srgbClr val="1E689C"/>
                </a:solidFill>
                <a:latin typeface="Roboto"/>
                <a:ea typeface="Roboto"/>
                <a:cs typeface="Roboto"/>
                <a:sym typeface="Roboto"/>
              </a:rPr>
              <a:t>IMPACT AREA 1</a:t>
            </a:r>
            <a:endParaRPr sz="1400" b="1">
              <a:solidFill>
                <a:srgbClr val="1E689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400" b="1">
                <a:solidFill>
                  <a:srgbClr val="1E689C"/>
                </a:solidFill>
                <a:latin typeface="Roboto"/>
                <a:ea typeface="Roboto"/>
                <a:cs typeface="Roboto"/>
                <a:sym typeface="Roboto"/>
              </a:rPr>
              <a:t>Multi-risk early warning system for coastal extreme events: storm surge, marine heat wave</a:t>
            </a:r>
            <a:endParaRPr sz="1400" b="1">
              <a:solidFill>
                <a:srgbClr val="1E689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endParaRPr sz="1200" b="1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 b="1" i="1">
                <a:latin typeface="Roboto"/>
                <a:ea typeface="Roboto"/>
                <a:cs typeface="Roboto"/>
                <a:sym typeface="Roboto"/>
              </a:rPr>
              <a:t>Prototype: Savannah, Southeast US Continental Shelf</a:t>
            </a:r>
            <a:endParaRPr sz="1200" b="1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MVP components: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-SMART sea level sensors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-high-res satellite (40-60 m)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-limited area estuary-shelf models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To be expanded with T sensors &amp; waves</a:t>
            </a:r>
            <a:endParaRPr sz="1200" i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5" name="Google Shape;395;p51" descr="Graphical user interface, application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36390"/>
          <a:stretch/>
        </p:blipFill>
        <p:spPr>
          <a:xfrm>
            <a:off x="1370575" y="2969150"/>
            <a:ext cx="1934599" cy="203397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396" name="Google Shape;396;p51"/>
          <p:cNvSpPr txBox="1"/>
          <p:nvPr/>
        </p:nvSpPr>
        <p:spPr>
          <a:xfrm>
            <a:off x="332299" y="103722"/>
            <a:ext cx="84087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" sz="20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Customised</a:t>
            </a:r>
            <a:r>
              <a:rPr lang="en" sz="20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 Services and products for the </a:t>
            </a:r>
            <a:r>
              <a:rPr lang="en" sz="20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GlobalCoast</a:t>
            </a:r>
            <a:endParaRPr lang="en" sz="2000" b="1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" sz="20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Cloud (Impact Areas 1, 2)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1"/>
          <p:cNvSpPr txBox="1">
            <a:spLocks noGrp="1"/>
          </p:cNvSpPr>
          <p:nvPr>
            <p:ph type="body" idx="1"/>
          </p:nvPr>
        </p:nvSpPr>
        <p:spPr>
          <a:xfrm>
            <a:off x="4765050" y="708875"/>
            <a:ext cx="4264200" cy="4320900"/>
          </a:xfrm>
          <a:prstGeom prst="rect">
            <a:avLst/>
          </a:prstGeom>
          <a:solidFill>
            <a:srgbClr val="1E689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IMPACT AREA 2</a:t>
            </a:r>
            <a:endParaRPr sz="1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Downscaling for climate risk assessment</a:t>
            </a:r>
            <a:endParaRPr sz="1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endParaRPr sz="1000" b="1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endParaRPr sz="1000" b="1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 b="1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Prototype: Adriatic Sea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MVP Components: 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-30-40 years limited area simulations for different CMIP scenarios uncoupled/coupled atmo-hydro-ocean-biochemistry simulations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-historical data bases for validation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-ERDDAP data store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2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 be expanded for multiple downscaling</a:t>
            </a:r>
            <a:endParaRPr sz="1200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8" name="Google Shape;398;p51" descr="A map of the coas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631" t="5172" r="516" b="33394"/>
          <a:stretch/>
        </p:blipFill>
        <p:spPr>
          <a:xfrm>
            <a:off x="5130800" y="3425700"/>
            <a:ext cx="1354850" cy="12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1" descr="A graph of different types of temperatur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t="41465"/>
          <a:stretch/>
        </p:blipFill>
        <p:spPr>
          <a:xfrm>
            <a:off x="7304924" y="3414612"/>
            <a:ext cx="1436075" cy="129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1" descr="A white grid with black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8643" y="4743101"/>
            <a:ext cx="871029" cy="26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01837" y="190125"/>
            <a:ext cx="1924648" cy="2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2"/>
          <p:cNvSpPr txBox="1">
            <a:spLocks noGrp="1"/>
          </p:cNvSpPr>
          <p:nvPr>
            <p:ph type="body" idx="1"/>
          </p:nvPr>
        </p:nvSpPr>
        <p:spPr>
          <a:xfrm>
            <a:off x="4626900" y="724125"/>
            <a:ext cx="4364700" cy="43209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4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IMPACT AREA 6</a:t>
            </a:r>
            <a:endParaRPr sz="1400" b="1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endParaRPr sz="1400" b="1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4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Digital </a:t>
            </a:r>
            <a:r>
              <a:rPr lang="en" sz="14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Twinds</a:t>
            </a:r>
            <a:r>
              <a:rPr lang="en" sz="14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 for Seagrass Nature-Based Solutions</a:t>
            </a:r>
            <a:endParaRPr sz="1000" b="1" i="1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endParaRPr sz="1000" b="1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 b="1" i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Prototype: Emilia-Romagna region / Civitavecchia</a:t>
            </a:r>
            <a:endParaRPr sz="1000" i="1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-MVP components: </a:t>
            </a:r>
            <a:endParaRPr sz="1000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-wave buoys</a:t>
            </a:r>
            <a:endParaRPr sz="1000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-limited area wave modelling for seagrass landscaping scenarios</a:t>
            </a:r>
            <a:endParaRPr sz="1000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 i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To be expanded to mangroves</a:t>
            </a:r>
            <a:endParaRPr sz="1200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p52"/>
          <p:cNvSpPr txBox="1">
            <a:spLocks noGrp="1"/>
          </p:cNvSpPr>
          <p:nvPr>
            <p:ph type="body" idx="1"/>
          </p:nvPr>
        </p:nvSpPr>
        <p:spPr>
          <a:xfrm>
            <a:off x="313300" y="724125"/>
            <a:ext cx="4264200" cy="4320900"/>
          </a:xfrm>
          <a:prstGeom prst="rect">
            <a:avLst/>
          </a:prstGeom>
          <a:solidFill>
            <a:srgbClr val="1E689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IMPACT AREA 3</a:t>
            </a:r>
            <a:endParaRPr sz="1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endParaRPr sz="1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" sz="1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Oil spill pollution</a:t>
            </a:r>
            <a:endParaRPr sz="1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" sz="1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forecasting and hazard mapping</a:t>
            </a:r>
            <a:endParaRPr sz="1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endParaRPr sz="1000" b="1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 b="1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Prototype: North Atlantic/global Ocean</a:t>
            </a:r>
            <a:endParaRPr sz="1000" b="1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MVP Components: 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-Medslik II model coupled with CMEMS forecasts and analyses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-SAR imagery analysis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-hazard pollution index for coastal segments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" sz="10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 be re-formulated with AI for hazard mapping</a:t>
            </a:r>
            <a:endParaRPr sz="1400" b="1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Google Shape;408;p52"/>
          <p:cNvSpPr txBox="1"/>
          <p:nvPr/>
        </p:nvSpPr>
        <p:spPr>
          <a:xfrm>
            <a:off x="367650" y="112397"/>
            <a:ext cx="84087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" sz="20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Customised</a:t>
            </a:r>
            <a:r>
              <a:rPr lang="en" sz="20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 services and Digital Twins for the</a:t>
            </a: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" sz="20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GlobalCoast</a:t>
            </a:r>
            <a:r>
              <a:rPr lang="en" sz="20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 Cloud (Impact Areas 3, 6)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52" descr="A map of haiti and dominican republic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5195"/>
          <a:stretch/>
        </p:blipFill>
        <p:spPr>
          <a:xfrm>
            <a:off x="2512100" y="3184250"/>
            <a:ext cx="1663001" cy="171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2" descr="A screenshot of a grap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199" y="3523371"/>
            <a:ext cx="2033699" cy="9013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52"/>
          <p:cNvGrpSpPr/>
          <p:nvPr/>
        </p:nvGrpSpPr>
        <p:grpSpPr>
          <a:xfrm>
            <a:off x="5932761" y="2856287"/>
            <a:ext cx="2020637" cy="1117736"/>
            <a:chOff x="4059990" y="1610809"/>
            <a:chExt cx="4500341" cy="2488281"/>
          </a:xfrm>
        </p:grpSpPr>
        <p:pic>
          <p:nvPicPr>
            <p:cNvPr id="412" name="Google Shape;412;p52" descr="Graphical user interfac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r="58499" b="54607"/>
            <a:stretch/>
          </p:blipFill>
          <p:spPr>
            <a:xfrm>
              <a:off x="4059990" y="1610809"/>
              <a:ext cx="2407837" cy="2488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52" descr="Graphical user interfac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19518" t="44295" r="29624"/>
            <a:stretch/>
          </p:blipFill>
          <p:spPr>
            <a:xfrm>
              <a:off x="6243660" y="1610809"/>
              <a:ext cx="2316671" cy="23973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52" descr="A picture containing graphical user interfac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2649" t="20243" r="39779" b="60112"/>
          <a:stretch/>
        </p:blipFill>
        <p:spPr>
          <a:xfrm>
            <a:off x="5633938" y="3984161"/>
            <a:ext cx="2494751" cy="85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01837" y="190125"/>
            <a:ext cx="1924648" cy="2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>
            <a:spLocks noGrp="1"/>
          </p:cNvSpPr>
          <p:nvPr>
            <p:ph type="body" idx="2"/>
          </p:nvPr>
        </p:nvSpPr>
        <p:spPr>
          <a:xfrm>
            <a:off x="335407" y="4339400"/>
            <a:ext cx="5703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</a:pPr>
            <a:r>
              <a:rPr lang="en"/>
              <a:t>This programme is endorsed by</a:t>
            </a:r>
            <a:endParaRPr/>
          </a:p>
        </p:txBody>
      </p:sp>
      <p:pic>
        <p:nvPicPr>
          <p:cNvPr id="182" name="Google Shape;182;p3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6009500" y="0"/>
            <a:ext cx="3217303" cy="3449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183" name="Google Shape;1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4607" y="3449700"/>
            <a:ext cx="2219387" cy="1693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 rotWithShape="1">
          <a:blip r:embed="rId5">
            <a:alphaModFix/>
          </a:blip>
          <a:srcRect l="18193" r="27547"/>
          <a:stretch/>
        </p:blipFill>
        <p:spPr>
          <a:xfrm>
            <a:off x="4638750" y="2122750"/>
            <a:ext cx="2458926" cy="30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8740" y="0"/>
            <a:ext cx="2458931" cy="21227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1057AC-8C45-FB4A-E693-A7471CDC7CF1}"/>
              </a:ext>
            </a:extLst>
          </p:cNvPr>
          <p:cNvSpPr txBox="1"/>
          <p:nvPr/>
        </p:nvSpPr>
        <p:spPr>
          <a:xfrm>
            <a:off x="476766" y="1418375"/>
            <a:ext cx="3993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Outline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Ocean science is at the core of climate change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The UN Decade </a:t>
            </a:r>
            <a:r>
              <a:rPr lang="en-US" sz="1800" dirty="0" err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CoastPredict</a:t>
            </a:r>
            <a:r>
              <a:rPr lang="en-US" sz="18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program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-US" sz="1800" dirty="0" err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GlobalCoast</a:t>
            </a:r>
            <a:r>
              <a:rPr lang="en-US" sz="18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Experiment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Conclusions and outlook</a:t>
            </a:r>
            <a:endParaRPr lang="en-IT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C4D6D-1982-865B-6AB0-00030E32A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91" y="116110"/>
            <a:ext cx="5997038" cy="434988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r>
              <a:rPr lang="en-US" sz="24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How do we get to the ocean we want?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CF1D-DFD6-0C87-A9DD-D2561DD2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46" y="3777249"/>
            <a:ext cx="2848178" cy="13315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3D95D-E0A3-1325-F141-33E60636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4902200"/>
            <a:ext cx="2057400" cy="230196"/>
          </a:xfrm>
        </p:spPr>
        <p:txBody>
          <a:bodyPr spcFirstLastPara="1" vert="horz" wrap="square" lIns="68580" tIns="34290" rIns="68580" bIns="34290" rtlCol="0" anchor="ctr" anchorCtr="0">
            <a:normAutofit fontScale="92500" lnSpcReduction="20000"/>
          </a:bodyPr>
          <a:lstStyle/>
          <a:p>
            <a:pPr>
              <a:spcAft>
                <a:spcPts val="450"/>
              </a:spcAft>
            </a:pPr>
            <a:fld id="{382FE3B2-D654-DC4D-BF2E-7CDECCC5A15C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450"/>
                </a:spcAft>
              </a:pPr>
              <a:t>20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DEC2C-C2E4-8C6A-FCF7-3A05DA9A72E1}"/>
              </a:ext>
            </a:extLst>
          </p:cNvPr>
          <p:cNvGrpSpPr/>
          <p:nvPr/>
        </p:nvGrpSpPr>
        <p:grpSpPr>
          <a:xfrm>
            <a:off x="6108319" y="848716"/>
            <a:ext cx="2848488" cy="2848488"/>
            <a:chOff x="4533734" y="3984242"/>
            <a:chExt cx="2737233" cy="2737233"/>
          </a:xfrm>
        </p:grpSpPr>
        <p:pic>
          <p:nvPicPr>
            <p:cNvPr id="15" name="Picture 14" descr="A sea life with a whale and fish&#10;&#10;Description automatically generated with medium confidence">
              <a:extLst>
                <a:ext uri="{FF2B5EF4-FFF2-40B4-BE49-F238E27FC236}">
                  <a16:creationId xmlns:a16="http://schemas.microsoft.com/office/drawing/2014/main" id="{FC94E764-841B-F1F7-FB0E-B47400621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3734" y="3984242"/>
              <a:ext cx="2737233" cy="27372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A84FAD-896A-69F8-D6C5-0914B6C3554B}"/>
                </a:ext>
              </a:extLst>
            </p:cNvPr>
            <p:cNvSpPr txBox="1"/>
            <p:nvPr/>
          </p:nvSpPr>
          <p:spPr>
            <a:xfrm>
              <a:off x="4811685" y="4797575"/>
              <a:ext cx="2319216" cy="7013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defTabSz="946404">
                <a:spcAft>
                  <a:spcPts val="450"/>
                </a:spcAft>
              </a:pPr>
              <a:r>
                <a:rPr lang="en-IT" sz="1863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BE CREATIVE AND </a:t>
              </a:r>
            </a:p>
            <a:p>
              <a:pPr defTabSz="946404">
                <a:spcAft>
                  <a:spcPts val="450"/>
                </a:spcAft>
              </a:pPr>
              <a:r>
                <a:rPr lang="en-IT" sz="1863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USE THE CLOUD</a:t>
              </a:r>
              <a:endParaRPr lang="en-IT" sz="105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98E8AA-31C4-DB86-A821-EE2D9913F0FE}"/>
              </a:ext>
            </a:extLst>
          </p:cNvPr>
          <p:cNvGrpSpPr/>
          <p:nvPr/>
        </p:nvGrpSpPr>
        <p:grpSpPr>
          <a:xfrm>
            <a:off x="3151913" y="852102"/>
            <a:ext cx="2845103" cy="2845102"/>
            <a:chOff x="4533733" y="1301448"/>
            <a:chExt cx="2737233" cy="2737233"/>
          </a:xfrm>
        </p:grpSpPr>
        <p:pic>
          <p:nvPicPr>
            <p:cNvPr id="18" name="Picture 17" descr="A sailboat on the water&#10;&#10;Description automatically generated">
              <a:extLst>
                <a:ext uri="{FF2B5EF4-FFF2-40B4-BE49-F238E27FC236}">
                  <a16:creationId xmlns:a16="http://schemas.microsoft.com/office/drawing/2014/main" id="{A4D6D85B-5778-085D-69B1-FE213F683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3733" y="1301448"/>
              <a:ext cx="2737233" cy="27372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E6460F-EC5D-D46C-BF4A-A961F7419E45}"/>
                </a:ext>
              </a:extLst>
            </p:cNvPr>
            <p:cNvSpPr txBox="1"/>
            <p:nvPr/>
          </p:nvSpPr>
          <p:spPr>
            <a:xfrm>
              <a:off x="4828253" y="1747846"/>
              <a:ext cx="2399704" cy="364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46404">
                <a:spcAft>
                  <a:spcPts val="450"/>
                </a:spcAft>
              </a:pPr>
              <a:r>
                <a:rPr lang="en-IT" sz="1863" b="1" kern="1200" dirty="0">
                  <a:solidFill>
                    <a:schemeClr val="tx1"/>
                  </a:solidFill>
                  <a:highlight>
                    <a:srgbClr val="CDDAF2"/>
                  </a:highlight>
                  <a:latin typeface="+mn-lt"/>
                  <a:ea typeface="+mn-ea"/>
                  <a:cs typeface="+mn-cs"/>
                </a:rPr>
                <a:t>CHOOSE TO ADAPT</a:t>
              </a:r>
              <a:endParaRPr lang="en-IT" sz="1050" b="1" dirty="0">
                <a:highlight>
                  <a:srgbClr val="CDDAF2"/>
                </a:highlight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4BCC1E-2257-098C-D6F7-7746650AB367}"/>
              </a:ext>
            </a:extLst>
          </p:cNvPr>
          <p:cNvGrpSpPr/>
          <p:nvPr/>
        </p:nvGrpSpPr>
        <p:grpSpPr>
          <a:xfrm>
            <a:off x="332953" y="852102"/>
            <a:ext cx="2701871" cy="2818329"/>
            <a:chOff x="-34333" y="4086604"/>
            <a:chExt cx="2737233" cy="2737233"/>
          </a:xfrm>
        </p:grpSpPr>
        <p:pic>
          <p:nvPicPr>
            <p:cNvPr id="23" name="Picture 22" descr="A person standing in a water body&#10;&#10;Description automatically generated">
              <a:extLst>
                <a:ext uri="{FF2B5EF4-FFF2-40B4-BE49-F238E27FC236}">
                  <a16:creationId xmlns:a16="http://schemas.microsoft.com/office/drawing/2014/main" id="{663BE5F4-5ED5-136B-A7A9-15049448D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333" y="4086604"/>
              <a:ext cx="2737233" cy="27372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7329C5-A859-2699-EDF8-5C7776FE7DB6}"/>
                </a:ext>
              </a:extLst>
            </p:cNvPr>
            <p:cNvSpPr txBox="1"/>
            <p:nvPr/>
          </p:nvSpPr>
          <p:spPr>
            <a:xfrm>
              <a:off x="341477" y="4955078"/>
              <a:ext cx="1985612" cy="707943"/>
            </a:xfrm>
            <a:prstGeom prst="rect">
              <a:avLst/>
            </a:prstGeom>
            <a:solidFill>
              <a:srgbClr val="CDDAF2"/>
            </a:solidFill>
          </p:spPr>
          <p:txBody>
            <a:bodyPr wrap="none" rtlCol="0">
              <a:spAutoFit/>
            </a:bodyPr>
            <a:lstStyle/>
            <a:p>
              <a:pPr defTabSz="500634">
                <a:spcAft>
                  <a:spcPts val="450"/>
                </a:spcAft>
              </a:pPr>
              <a:r>
                <a:rPr lang="en-IT" sz="1860" b="1" kern="1200" dirty="0">
                  <a:solidFill>
                    <a:schemeClr val="tx1"/>
                  </a:solidFill>
                  <a:highlight>
                    <a:srgbClr val="CDDAF2"/>
                  </a:highlight>
                  <a:latin typeface="+mn-lt"/>
                  <a:ea typeface="+mn-ea"/>
                  <a:cs typeface="+mn-cs"/>
                </a:rPr>
                <a:t>DO MORE AND </a:t>
              </a:r>
            </a:p>
            <a:p>
              <a:pPr defTabSz="500634">
                <a:spcAft>
                  <a:spcPts val="450"/>
                </a:spcAft>
              </a:pPr>
              <a:r>
                <a:rPr lang="en-IT" sz="1860" b="1" kern="1200" dirty="0">
                  <a:solidFill>
                    <a:schemeClr val="tx1"/>
                  </a:solidFill>
                  <a:highlight>
                    <a:srgbClr val="CDDAF2"/>
                  </a:highlight>
                  <a:latin typeface="+mn-lt"/>
                  <a:ea typeface="+mn-ea"/>
                  <a:cs typeface="+mn-cs"/>
                </a:rPr>
                <a:t>EAT VEGGIES</a:t>
              </a:r>
              <a:endParaRPr lang="en-IT" sz="1860" b="1" dirty="0">
                <a:highlight>
                  <a:srgbClr val="CDDAF2"/>
                </a:highlight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88558A0-99E5-ECE7-613A-0C7C5398EF46}"/>
              </a:ext>
            </a:extLst>
          </p:cNvPr>
          <p:cNvSpPr txBox="1"/>
          <p:nvPr/>
        </p:nvSpPr>
        <p:spPr>
          <a:xfrm>
            <a:off x="2830978" y="3717519"/>
            <a:ext cx="34820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dirty="0">
                <a:solidFill>
                  <a:schemeClr val="tx1"/>
                </a:solidFill>
              </a:rPr>
              <a:t>From Prof. Syders AR, Delaware University, June 2024</a:t>
            </a:r>
          </a:p>
        </p:txBody>
      </p:sp>
    </p:spTree>
    <p:extLst>
      <p:ext uri="{BB962C8B-B14F-4D97-AF65-F5344CB8AC3E}">
        <p14:creationId xmlns:p14="http://schemas.microsoft.com/office/powerpoint/2010/main" val="7216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ctrTitle"/>
          </p:nvPr>
        </p:nvSpPr>
        <p:spPr>
          <a:xfrm>
            <a:off x="951881" y="2117438"/>
            <a:ext cx="5541000" cy="18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Thank you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 sz="24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 sz="24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 sz="9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2"/>
          </p:nvPr>
        </p:nvSpPr>
        <p:spPr>
          <a:xfrm>
            <a:off x="1949335" y="4335066"/>
            <a:ext cx="21987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</a:pPr>
            <a:r>
              <a:rPr lang="en"/>
              <a:t>This programme is endorsed by the </a:t>
            </a: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UN Decade of Ocean Science</a:t>
            </a:r>
            <a:endParaRPr/>
          </a:p>
        </p:txBody>
      </p:sp>
      <p:pic>
        <p:nvPicPr>
          <p:cNvPr id="289" name="Google Shape;2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275" y="974438"/>
            <a:ext cx="3211800" cy="32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5032800" y="4286906"/>
            <a:ext cx="34893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coastpredict.org</a:t>
            </a:r>
            <a:endParaRPr sz="110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1">
          <a:extLst>
            <a:ext uri="{FF2B5EF4-FFF2-40B4-BE49-F238E27FC236}">
              <a16:creationId xmlns:a16="http://schemas.microsoft.com/office/drawing/2014/main" id="{6E1FDB03-4432-A2EA-D139-6DFA7A037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>
            <a:extLst>
              <a:ext uri="{FF2B5EF4-FFF2-40B4-BE49-F238E27FC236}">
                <a16:creationId xmlns:a16="http://schemas.microsoft.com/office/drawing/2014/main" id="{1B52EFA9-5A9C-A14B-EAAC-F05962B1182B}"/>
              </a:ext>
            </a:extLst>
          </p:cNvPr>
          <p:cNvSpPr/>
          <p:nvPr/>
        </p:nvSpPr>
        <p:spPr>
          <a:xfrm>
            <a:off x="381000" y="226150"/>
            <a:ext cx="2850910" cy="365797"/>
          </a:xfrm>
          <a:custGeom>
            <a:avLst/>
            <a:gdLst/>
            <a:ahLst/>
            <a:cxnLst/>
            <a:rect l="l" t="t" r="r" b="b"/>
            <a:pathLst>
              <a:path w="7357188" h="982006" extrusionOk="0">
                <a:moveTo>
                  <a:pt x="0" y="0"/>
                </a:moveTo>
                <a:lnTo>
                  <a:pt x="7357188" y="0"/>
                </a:lnTo>
                <a:lnTo>
                  <a:pt x="7357188" y="982006"/>
                </a:lnTo>
                <a:lnTo>
                  <a:pt x="0" y="98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CD4304-94DD-A938-72F0-E0219CCE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8672"/>
            <a:ext cx="9595262" cy="594300"/>
          </a:xfrm>
        </p:spPr>
        <p:txBody>
          <a:bodyPr/>
          <a:lstStyle/>
          <a:p>
            <a:r>
              <a:rPr lang="en-GB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Oceanography is Central to Climate Change Impacts</a:t>
            </a:r>
            <a:endParaRPr lang="en-IT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0" name="Picture 29" descr="A graph showing the growth of the value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DDE9B8D6-BAA5-1839-BF2E-7A6443F6C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5" y="1315389"/>
            <a:ext cx="4958952" cy="2381968"/>
          </a:xfrm>
          <a:prstGeom prst="rect">
            <a:avLst/>
          </a:prstGeom>
        </p:spPr>
      </p:pic>
      <p:pic>
        <p:nvPicPr>
          <p:cNvPr id="32" name="Picture 3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8EFF86C-80EA-6DBA-3472-FE61AED12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809" y="2290002"/>
            <a:ext cx="3899485" cy="26686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2F4344-62D3-5AE2-CA21-3486AFD9DE2C}"/>
              </a:ext>
            </a:extLst>
          </p:cNvPr>
          <p:cNvSpPr txBox="1"/>
          <p:nvPr/>
        </p:nvSpPr>
        <p:spPr>
          <a:xfrm>
            <a:off x="752494" y="3759774"/>
            <a:ext cx="3297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From Melet et al., 2024, State of Planet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DE5D95-0443-AC13-1948-2A0520E91F40}"/>
              </a:ext>
            </a:extLst>
          </p:cNvPr>
          <p:cNvSpPr txBox="1"/>
          <p:nvPr/>
        </p:nvSpPr>
        <p:spPr>
          <a:xfrm>
            <a:off x="1974302" y="4609573"/>
            <a:ext cx="3058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From AR6, Fox-Kemper et al.., 2021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3B15D8-5E4F-EC1A-20FE-39D1C7066B0C}"/>
              </a:ext>
            </a:extLst>
          </p:cNvPr>
          <p:cNvSpPr txBox="1"/>
          <p:nvPr/>
        </p:nvSpPr>
        <p:spPr>
          <a:xfrm>
            <a:off x="2032115" y="1252972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satellite altimetry</a:t>
            </a:r>
          </a:p>
        </p:txBody>
      </p:sp>
    </p:spTree>
    <p:extLst>
      <p:ext uri="{BB962C8B-B14F-4D97-AF65-F5344CB8AC3E}">
        <p14:creationId xmlns:p14="http://schemas.microsoft.com/office/powerpoint/2010/main" val="48947038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1">
          <a:extLst>
            <a:ext uri="{FF2B5EF4-FFF2-40B4-BE49-F238E27FC236}">
              <a16:creationId xmlns:a16="http://schemas.microsoft.com/office/drawing/2014/main" id="{CFD11D47-E873-BAB6-6EBA-C322BA339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>
            <a:extLst>
              <a:ext uri="{FF2B5EF4-FFF2-40B4-BE49-F238E27FC236}">
                <a16:creationId xmlns:a16="http://schemas.microsoft.com/office/drawing/2014/main" id="{AF21EEF0-59AA-EA21-7A48-98EE44A24992}"/>
              </a:ext>
            </a:extLst>
          </p:cNvPr>
          <p:cNvSpPr/>
          <p:nvPr/>
        </p:nvSpPr>
        <p:spPr>
          <a:xfrm>
            <a:off x="381000" y="226150"/>
            <a:ext cx="2850910" cy="365797"/>
          </a:xfrm>
          <a:custGeom>
            <a:avLst/>
            <a:gdLst/>
            <a:ahLst/>
            <a:cxnLst/>
            <a:rect l="l" t="t" r="r" b="b"/>
            <a:pathLst>
              <a:path w="7357188" h="982006" extrusionOk="0">
                <a:moveTo>
                  <a:pt x="0" y="0"/>
                </a:moveTo>
                <a:lnTo>
                  <a:pt x="7357188" y="0"/>
                </a:lnTo>
                <a:lnTo>
                  <a:pt x="7357188" y="982006"/>
                </a:lnTo>
                <a:lnTo>
                  <a:pt x="0" y="98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C28DBB-3D4B-1E2A-1D40-ABB4E0D1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60" y="632664"/>
            <a:ext cx="8406140" cy="594300"/>
          </a:xfrm>
        </p:spPr>
        <p:txBody>
          <a:bodyPr/>
          <a:lstStyle/>
          <a:p>
            <a:r>
              <a:rPr lang="en-IT" b="1" dirty="0">
                <a:solidFill>
                  <a:schemeClr val="bg1"/>
                </a:solidFill>
              </a:rPr>
              <a:t>Oceanography is </a:t>
            </a:r>
            <a:r>
              <a:rPr lang="en-US" b="1" dirty="0">
                <a:solidFill>
                  <a:schemeClr val="bg1"/>
                </a:solidFill>
              </a:rPr>
              <a:t>at the core of risk science</a:t>
            </a:r>
            <a:endParaRPr lang="en-IT" b="1" dirty="0">
              <a:solidFill>
                <a:schemeClr val="bg1"/>
              </a:solidFill>
            </a:endParaRPr>
          </a:p>
        </p:txBody>
      </p:sp>
      <p:pic>
        <p:nvPicPr>
          <p:cNvPr id="23" name="Picture 22" descr="F:\Current_drafts\Projections_TWL_Global\ProcessingMC\RPevolutionPlots\RPchangeTWLscenario_med_ice.png">
            <a:extLst>
              <a:ext uri="{FF2B5EF4-FFF2-40B4-BE49-F238E27FC236}">
                <a16:creationId xmlns:a16="http://schemas.microsoft.com/office/drawing/2014/main" id="{207C7F55-6EBF-36A0-4318-7209CCAE11E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1" t="789" r="10048" b="51208"/>
          <a:stretch/>
        </p:blipFill>
        <p:spPr bwMode="auto">
          <a:xfrm>
            <a:off x="631884" y="1197264"/>
            <a:ext cx="6930212" cy="39198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ACA188-E596-F52E-DE91-19D1AAE5C907}"/>
              </a:ext>
            </a:extLst>
          </p:cNvPr>
          <p:cNvSpPr txBox="1"/>
          <p:nvPr/>
        </p:nvSpPr>
        <p:spPr>
          <a:xfrm>
            <a:off x="631884" y="4748073"/>
            <a:ext cx="51363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37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From: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37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Vousdoukas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37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et al., Nature communication, 2018</a:t>
            </a:r>
          </a:p>
        </p:txBody>
      </p:sp>
      <p:pic>
        <p:nvPicPr>
          <p:cNvPr id="25" name="Picture 24" descr="F:\Current_drafts\Projections_TWL_Global\ProcessingMC\RPevolutionPlots\RPchangeTWLscenario_med_ice.png">
            <a:extLst>
              <a:ext uri="{FF2B5EF4-FFF2-40B4-BE49-F238E27FC236}">
                <a16:creationId xmlns:a16="http://schemas.microsoft.com/office/drawing/2014/main" id="{D613C005-B707-9012-612D-5F19F2BAA80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9" t="-1885" r="166" b="2601"/>
          <a:stretch/>
        </p:blipFill>
        <p:spPr bwMode="auto">
          <a:xfrm>
            <a:off x="7562096" y="1489652"/>
            <a:ext cx="727143" cy="362750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C61D71-0D2C-CEFF-CECA-7923A7C19C69}"/>
              </a:ext>
            </a:extLst>
          </p:cNvPr>
          <p:cNvSpPr txBox="1"/>
          <p:nvPr/>
        </p:nvSpPr>
        <p:spPr>
          <a:xfrm>
            <a:off x="8123601" y="4028202"/>
            <a:ext cx="851515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1 year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F17DDA-0590-521C-5651-3FBBFED3CEE3}"/>
              </a:ext>
            </a:extLst>
          </p:cNvPr>
          <p:cNvSpPr txBox="1"/>
          <p:nvPr/>
        </p:nvSpPr>
        <p:spPr>
          <a:xfrm>
            <a:off x="8036004" y="3231637"/>
            <a:ext cx="9391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10 years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EEF76F-E9D1-6CDA-437C-8C0CFBC73120}"/>
              </a:ext>
            </a:extLst>
          </p:cNvPr>
          <p:cNvSpPr txBox="1"/>
          <p:nvPr/>
        </p:nvSpPr>
        <p:spPr>
          <a:xfrm>
            <a:off x="475467" y="1176843"/>
            <a:ext cx="79131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sz="2400" b="1" dirty="0">
                <a:solidFill>
                  <a:schemeClr val="accent6"/>
                </a:solidFill>
              </a:rPr>
              <a:t>Frequency of the 100 year storm surge event in 2100</a:t>
            </a:r>
          </a:p>
        </p:txBody>
      </p:sp>
    </p:spTree>
    <p:extLst>
      <p:ext uri="{BB962C8B-B14F-4D97-AF65-F5344CB8AC3E}">
        <p14:creationId xmlns:p14="http://schemas.microsoft.com/office/powerpoint/2010/main" val="344233807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1">
          <a:extLst>
            <a:ext uri="{FF2B5EF4-FFF2-40B4-BE49-F238E27FC236}">
              <a16:creationId xmlns:a16="http://schemas.microsoft.com/office/drawing/2014/main" id="{00D53EF4-F9B6-6864-2DF9-4B12B9047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54BB86-9912-8FFB-7DAB-E58DEA2464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917" t="21088" r="3697" b="6341"/>
          <a:stretch/>
        </p:blipFill>
        <p:spPr>
          <a:xfrm>
            <a:off x="6702140" y="179696"/>
            <a:ext cx="2329733" cy="4815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0C43AC-3FA8-9D21-5B93-3648640573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14" r="36738" b="74547"/>
          <a:stretch/>
        </p:blipFill>
        <p:spPr>
          <a:xfrm>
            <a:off x="2761013" y="179696"/>
            <a:ext cx="3621974" cy="2181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FF5CA-C784-FE90-47BB-8536BC34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09" t="27427" r="29008" b="4482"/>
          <a:stretch/>
        </p:blipFill>
        <p:spPr>
          <a:xfrm>
            <a:off x="120078" y="179696"/>
            <a:ext cx="2231887" cy="4801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77642-B53D-6A35-B433-9C788B1B6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9" t="15530" b="58733"/>
          <a:stretch/>
        </p:blipFill>
        <p:spPr>
          <a:xfrm>
            <a:off x="2351965" y="2407836"/>
            <a:ext cx="4359794" cy="17518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67F193-3A6B-8D83-0659-4733C5DEDFDB}"/>
              </a:ext>
            </a:extLst>
          </p:cNvPr>
          <p:cNvSpPr/>
          <p:nvPr/>
        </p:nvSpPr>
        <p:spPr>
          <a:xfrm>
            <a:off x="238539" y="2759104"/>
            <a:ext cx="1908313" cy="4929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5C44B-4A94-F2DA-BB70-FA675A996240}"/>
              </a:ext>
            </a:extLst>
          </p:cNvPr>
          <p:cNvSpPr/>
          <p:nvPr/>
        </p:nvSpPr>
        <p:spPr>
          <a:xfrm>
            <a:off x="6846120" y="3283782"/>
            <a:ext cx="1908313" cy="4929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AB0FC-C425-EFD5-CF04-2CCE40CFBE52}"/>
              </a:ext>
            </a:extLst>
          </p:cNvPr>
          <p:cNvSpPr txBox="1"/>
          <p:nvPr/>
        </p:nvSpPr>
        <p:spPr>
          <a:xfrm>
            <a:off x="3230088" y="4159729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b="1" dirty="0">
                <a:solidFill>
                  <a:schemeClr val="bg1"/>
                </a:solidFill>
              </a:rPr>
              <a:t>2021-2030</a:t>
            </a:r>
          </a:p>
        </p:txBody>
      </p:sp>
    </p:spTree>
    <p:extLst>
      <p:ext uri="{BB962C8B-B14F-4D97-AF65-F5344CB8AC3E}">
        <p14:creationId xmlns:p14="http://schemas.microsoft.com/office/powerpoint/2010/main" val="48630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364524" y="1144200"/>
            <a:ext cx="2829938" cy="117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" sz="30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CoastPredict</a:t>
            </a:r>
            <a:r>
              <a:rPr lang="en" sz="30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br>
              <a:rPr lang="en" sz="30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30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a UN Decade </a:t>
            </a:r>
            <a:r>
              <a:rPr lang="en" sz="3000" b="1" dirty="0" err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Programme</a:t>
            </a:r>
            <a:br>
              <a:rPr lang="en" sz="3600" b="1" dirty="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3600" b="1" dirty="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000" b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33"/>
          <p:cNvSpPr/>
          <p:nvPr/>
        </p:nvSpPr>
        <p:spPr>
          <a:xfrm>
            <a:off x="4365600" y="0"/>
            <a:ext cx="4778400" cy="5143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33"/>
          <p:cNvSpPr txBox="1"/>
          <p:nvPr/>
        </p:nvSpPr>
        <p:spPr>
          <a:xfrm>
            <a:off x="4672103" y="598937"/>
            <a:ext cx="4179051" cy="343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Objective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Provide decision-makers and coastal communities with integrated observing and predicting systems </a:t>
            </a:r>
            <a:r>
              <a:rPr lang="en" sz="2000" b="1" i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 identify solutions for managing risk in the short-term and planning for mitigation and adaptation in the longer-term</a:t>
            </a:r>
            <a:endParaRPr sz="20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625" y="235850"/>
            <a:ext cx="1924648" cy="2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3" title="ENGLISH_COLOUR_BLUE_BLACK-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48" y="2522899"/>
            <a:ext cx="2566401" cy="183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5;p34">
            <a:extLst>
              <a:ext uri="{FF2B5EF4-FFF2-40B4-BE49-F238E27FC236}">
                <a16:creationId xmlns:a16="http://schemas.microsoft.com/office/drawing/2014/main" id="{0B15D5B0-3C8C-59B4-CC55-E00E3DF379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6000" y="2685977"/>
            <a:ext cx="1619600" cy="1567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1">
          <a:extLst>
            <a:ext uri="{FF2B5EF4-FFF2-40B4-BE49-F238E27FC236}">
              <a16:creationId xmlns:a16="http://schemas.microsoft.com/office/drawing/2014/main" id="{FE1D6680-CCBD-E684-7E86-2CEFC5C97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FF4D44B-229C-2170-02BB-A3AE2C3B8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664" y="0"/>
            <a:ext cx="8806672" cy="522997"/>
          </a:xfrm>
        </p:spPr>
        <p:txBody>
          <a:bodyPr/>
          <a:lstStyle/>
          <a:p>
            <a:pPr algn="ctr"/>
            <a:r>
              <a:rPr lang="en-IT" sz="2800" dirty="0">
                <a:solidFill>
                  <a:schemeClr val="bg1"/>
                </a:solidFill>
              </a:rPr>
              <a:t>The GAP: make accessible the Digital Ocean</a:t>
            </a:r>
          </a:p>
        </p:txBody>
      </p:sp>
      <p:pic>
        <p:nvPicPr>
          <p:cNvPr id="2" name="Tirreno_v3_">
            <a:hlinkClick r:id="" action="ppaction://media"/>
            <a:extLst>
              <a:ext uri="{FF2B5EF4-FFF2-40B4-BE49-F238E27FC236}">
                <a16:creationId xmlns:a16="http://schemas.microsoft.com/office/drawing/2014/main" id="{BC88DF28-B883-E406-B3C8-D63DB12C10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897" y="450267"/>
            <a:ext cx="7446128" cy="46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80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2000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4C8FFC-4B38-70ED-1865-70965E790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018" y="60908"/>
            <a:ext cx="8671500" cy="522997"/>
          </a:xfrm>
        </p:spPr>
        <p:txBody>
          <a:bodyPr/>
          <a:lstStyle/>
          <a:p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The GAP: expand the Digital Twins for Nature Based Solutions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ED0B32-90F7-3195-AFEE-723881A8100D}"/>
              </a:ext>
            </a:extLst>
          </p:cNvPr>
          <p:cNvGrpSpPr/>
          <p:nvPr/>
        </p:nvGrpSpPr>
        <p:grpSpPr>
          <a:xfrm>
            <a:off x="0" y="495774"/>
            <a:ext cx="3745724" cy="3616675"/>
            <a:chOff x="49642" y="1780792"/>
            <a:chExt cx="3497445" cy="3657895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AFEAD-F807-A6F0-9F48-85B667229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" t="39705" r="75186" b="36307"/>
            <a:stretch/>
          </p:blipFill>
          <p:spPr>
            <a:xfrm>
              <a:off x="223118" y="3139059"/>
              <a:ext cx="3323969" cy="22996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0664EE-E196-FB2C-B69B-1E73CEF09699}"/>
                </a:ext>
              </a:extLst>
            </p:cNvPr>
            <p:cNvSpPr txBox="1"/>
            <p:nvPr/>
          </p:nvSpPr>
          <p:spPr>
            <a:xfrm>
              <a:off x="49642" y="1780792"/>
              <a:ext cx="3460121" cy="121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</a:rPr>
                <a:t>Are seagrass meadows </a:t>
              </a:r>
            </a:p>
            <a:p>
              <a:pPr algn="ctr"/>
              <a:r>
                <a:rPr lang="en-US" sz="2400" dirty="0">
                  <a:solidFill>
                    <a:srgbClr val="FFFF00"/>
                  </a:solidFill>
                </a:rPr>
                <a:t>capable of attenuating waves?</a:t>
              </a:r>
              <a:endParaRPr lang="en-IT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2D5EF8-A87C-F497-38FC-3FB2E778DBF6}"/>
              </a:ext>
            </a:extLst>
          </p:cNvPr>
          <p:cNvSpPr txBox="1"/>
          <p:nvPr/>
        </p:nvSpPr>
        <p:spPr>
          <a:xfrm>
            <a:off x="0" y="4319782"/>
            <a:ext cx="4818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Umesh</a:t>
            </a:r>
            <a:r>
              <a:rPr lang="en-IT" sz="2100" dirty="0">
                <a:solidFill>
                  <a:schemeClr val="bg1"/>
                </a:solidFill>
              </a:rPr>
              <a:t> et al., Sc. Total Env., 202</a:t>
            </a:r>
            <a:r>
              <a:rPr lang="en-US" sz="21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CFB7B1-262D-A6DA-EADD-1FC905408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20243" r="39780" b="60113"/>
          <a:stretch/>
        </p:blipFill>
        <p:spPr bwMode="auto">
          <a:xfrm>
            <a:off x="4572000" y="2983821"/>
            <a:ext cx="3776025" cy="1513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A62982-E37C-E4C6-DFBC-F1135E1FA1F9}"/>
              </a:ext>
            </a:extLst>
          </p:cNvPr>
          <p:cNvGrpSpPr/>
          <p:nvPr/>
        </p:nvGrpSpPr>
        <p:grpSpPr>
          <a:xfrm>
            <a:off x="3998044" y="426073"/>
            <a:ext cx="4923938" cy="2682725"/>
            <a:chOff x="3963279" y="1913263"/>
            <a:chExt cx="4497153" cy="2488281"/>
          </a:xfrm>
        </p:grpSpPr>
        <p:pic>
          <p:nvPicPr>
            <p:cNvPr id="12" name="Picture 1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2D17E59-E099-E145-A101-D03840805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499" b="54607"/>
            <a:stretch/>
          </p:blipFill>
          <p:spPr>
            <a:xfrm>
              <a:off x="3963279" y="1913263"/>
              <a:ext cx="2407837" cy="2488281"/>
            </a:xfrm>
            <a:prstGeom prst="rect">
              <a:avLst/>
            </a:prstGeom>
          </p:spPr>
        </p:pic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5355CF9-1EEF-3CFF-1D4C-4BC661790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7" t="44297" r="29626"/>
            <a:stretch/>
          </p:blipFill>
          <p:spPr>
            <a:xfrm>
              <a:off x="6146267" y="1913263"/>
              <a:ext cx="2314165" cy="2394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9386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1">
          <a:extLst>
            <a:ext uri="{FF2B5EF4-FFF2-40B4-BE49-F238E27FC236}">
              <a16:creationId xmlns:a16="http://schemas.microsoft.com/office/drawing/2014/main" id="{85B20733-B28A-4E2B-F96C-85A71B27B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44A5E88-46AC-344C-80B1-C892EDEE7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2364397"/>
              </p:ext>
            </p:extLst>
          </p:nvPr>
        </p:nvGraphicFramePr>
        <p:xfrm>
          <a:off x="451413" y="619519"/>
          <a:ext cx="8077318" cy="4119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AAD7558-3E97-F6B3-1295-A8E2C4CA4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664" y="0"/>
            <a:ext cx="8806672" cy="522997"/>
          </a:xfrm>
        </p:spPr>
        <p:txBody>
          <a:bodyPr/>
          <a:lstStyle/>
          <a:p>
            <a:r>
              <a:rPr lang="en-IT" sz="2800" dirty="0">
                <a:solidFill>
                  <a:schemeClr val="bg1"/>
                </a:solidFill>
              </a:rPr>
              <a:t>The GAP: Recast the problem in terms of multi-hazard risk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B6B28-267E-378D-97B4-283361D55415}"/>
              </a:ext>
            </a:extLst>
          </p:cNvPr>
          <p:cNvSpPr txBox="1"/>
          <p:nvPr/>
        </p:nvSpPr>
        <p:spPr>
          <a:xfrm>
            <a:off x="3552547" y="4835723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Pinardi et al, 2024</a:t>
            </a:r>
          </a:p>
        </p:txBody>
      </p:sp>
    </p:spTree>
    <p:extLst>
      <p:ext uri="{BB962C8B-B14F-4D97-AF65-F5344CB8AC3E}">
        <p14:creationId xmlns:p14="http://schemas.microsoft.com/office/powerpoint/2010/main" val="33210539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1265</Words>
  <Application>Microsoft Macintosh PowerPoint</Application>
  <PresentationFormat>On-screen Show (16:9)</PresentationFormat>
  <Paragraphs>231</Paragraphs>
  <Slides>21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Helvetica</vt:lpstr>
      <vt:lpstr>Roboto Light</vt:lpstr>
      <vt:lpstr>Roboto</vt:lpstr>
      <vt:lpstr>Proxima Nova</vt:lpstr>
      <vt:lpstr>Calibri</vt:lpstr>
      <vt:lpstr>Barlow Semi Condensed Medium</vt:lpstr>
      <vt:lpstr>Courier New</vt:lpstr>
      <vt:lpstr>Barlow Semi Condensed SemiBold</vt:lpstr>
      <vt:lpstr>Roboto Medium</vt:lpstr>
      <vt:lpstr>Arial</vt:lpstr>
      <vt:lpstr>Spearmint</vt:lpstr>
      <vt:lpstr>Office Theme</vt:lpstr>
      <vt:lpstr>GlobalCoast Cloud: enabling equitable coastal resilience for the future </vt:lpstr>
      <vt:lpstr>PowerPoint Presentation</vt:lpstr>
      <vt:lpstr>Oceanography is Central to Climate Change Impacts</vt:lpstr>
      <vt:lpstr>Oceanography is at the core of risk science</vt:lpstr>
      <vt:lpstr>PowerPoint Presentation</vt:lpstr>
      <vt:lpstr>CoastPredict:  a UN Decade Programme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</vt:lpstr>
      <vt:lpstr>PowerPoint Presentation</vt:lpstr>
      <vt:lpstr>PowerPoint Presentation</vt:lpstr>
      <vt:lpstr>The GlobalCoast Cloud is the solution</vt:lpstr>
      <vt:lpstr>The GlobalCoast Cloud will contain all  the pillars of the ocean value chain at Pilot Sites</vt:lpstr>
      <vt:lpstr>PowerPoint Presentation</vt:lpstr>
      <vt:lpstr>PowerPoint Presentation</vt:lpstr>
      <vt:lpstr>How do we get to the ocean we want?</vt:lpstr>
      <vt:lpstr>Thank you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Nadia Pinardi</cp:lastModifiedBy>
  <cp:revision>19</cp:revision>
  <dcterms:modified xsi:type="dcterms:W3CDTF">2024-10-02T05:20:06Z</dcterms:modified>
</cp:coreProperties>
</file>