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firstSlideNum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y="6858000" cx="12192000"/>
  <p:notesSz cx="6858000" cy="9144000"/>
  <p:embeddedFontLst>
    <p:embeddedFont>
      <p:font typeface="Roboto"/>
      <p:regular r:id="rId16"/>
      <p:bold r:id="rId17"/>
      <p:italic r:id="rId18"/>
      <p:boldItalic r:id="rId19"/>
    </p:embeddedFont>
    <p:embeddedFont>
      <p:font typeface="Quicksand"/>
      <p:regular r:id="rId20"/>
      <p:bold r:id="rId21"/>
    </p:embeddedFont>
    <p:embeddedFont>
      <p:font typeface="Roboto Light"/>
      <p:regular r:id="rId22"/>
      <p:bold r:id="rId23"/>
      <p:italic r:id="rId24"/>
      <p:boldItalic r:id="rId25"/>
    </p:embeddedFont>
    <p:embeddedFont>
      <p:font typeface="Quicksand SemiBold"/>
      <p:regular r:id="rId26"/>
      <p:bold r:id="rId2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28" roundtripDataSignature="AMtx7miZgciXBxJ2wY5S70M7pk96FFZBB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Quicksand-regular.fntdata"/><Relationship Id="rId22" Type="http://schemas.openxmlformats.org/officeDocument/2006/relationships/font" Target="fonts/RobotoLight-regular.fntdata"/><Relationship Id="rId21" Type="http://schemas.openxmlformats.org/officeDocument/2006/relationships/font" Target="fonts/Quicksand-bold.fntdata"/><Relationship Id="rId24" Type="http://schemas.openxmlformats.org/officeDocument/2006/relationships/font" Target="fonts/RobotoLight-italic.fntdata"/><Relationship Id="rId23" Type="http://schemas.openxmlformats.org/officeDocument/2006/relationships/font" Target="fonts/RobotoLight-bold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font" Target="fonts/QuicksandSemiBold-regular.fntdata"/><Relationship Id="rId25" Type="http://schemas.openxmlformats.org/officeDocument/2006/relationships/font" Target="fonts/RobotoLight-boldItalic.fntdata"/><Relationship Id="rId28" Type="http://customschemas.google.com/relationships/presentationmetadata" Target="metadata"/><Relationship Id="rId27" Type="http://schemas.openxmlformats.org/officeDocument/2006/relationships/font" Target="fonts/QuicksandSemiBold-bold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font" Target="fonts/Roboto-bold.fntdata"/><Relationship Id="rId16" Type="http://schemas.openxmlformats.org/officeDocument/2006/relationships/font" Target="fonts/Roboto-regular.fntdata"/><Relationship Id="rId19" Type="http://schemas.openxmlformats.org/officeDocument/2006/relationships/font" Target="fonts/Roboto-boldItalic.fntdata"/><Relationship Id="rId18" Type="http://schemas.openxmlformats.org/officeDocument/2006/relationships/font" Target="fonts/Roboto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nl-NL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3" name="Google Shape;113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302782977b0_0_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5" name="Google Shape;185;g302782977b0_0_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6" name="Google Shape;186;g302782977b0_0_1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4" name="Google Shape;194;p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95" name="Google Shape;195;p3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9" name="Google Shape;119;p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0" name="Google Shape;120;p2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302782977b0_0_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7" name="Google Shape;127;g302782977b0_0_9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8" name="Google Shape;128;g302782977b0_0_9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302782977b0_0_2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5" name="Google Shape;135;g302782977b0_0_2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6" name="Google Shape;136;g302782977b0_0_26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302782977b0_0_1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3" name="Google Shape;143;g302782977b0_0_1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4" name="Google Shape;144;g302782977b0_0_18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3046851768f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1" name="Google Shape;151;g3046851768f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2" name="Google Shape;152;g3046851768f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3046851768f_0_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9" name="Google Shape;159;g3046851768f_0_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0" name="Google Shape;160;g3046851768f_0_8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302782977b0_0_3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7" name="Google Shape;167;g302782977b0_0_3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8" name="Google Shape;168;g302782977b0_0_34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302782977b0_0_4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6" name="Google Shape;176;g302782977b0_0_4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7" name="Google Shape;177;g302782977b0_0_42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2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hyperlink" Target="http://www.eosc-beyond.eu" TargetMode="External"/><Relationship Id="rId4" Type="http://schemas.openxmlformats.org/officeDocument/2006/relationships/hyperlink" Target="https://www.linkedin.com/company/eosc-beyond/" TargetMode="External"/><Relationship Id="rId5" Type="http://schemas.openxmlformats.org/officeDocument/2006/relationships/hyperlink" Target="https://www.youtube.com/@EOSCBeyond" TargetMode="External"/><Relationship Id="rId6" Type="http://schemas.openxmlformats.org/officeDocument/2006/relationships/hyperlink" Target="mailto:eosc-beyond-po@mailman.egi.eu" TargetMode="External"/><Relationship Id="rId7" Type="http://schemas.openxmlformats.org/officeDocument/2006/relationships/image" Target="../media/image10.png"/><Relationship Id="rId8" Type="http://schemas.openxmlformats.org/officeDocument/2006/relationships/image" Target="../media/image6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6.png"/><Relationship Id="rId4" Type="http://schemas.openxmlformats.org/officeDocument/2006/relationships/image" Target="../media/image10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2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ver Page">
  <p:cSld name="TITLE_1">
    <p:bg>
      <p:bgPr>
        <a:solidFill>
          <a:srgbClr val="3363AC"/>
        </a:solid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5"/>
          <p:cNvSpPr txBox="1"/>
          <p:nvPr>
            <p:ph type="ctrTitle"/>
          </p:nvPr>
        </p:nvSpPr>
        <p:spPr>
          <a:xfrm>
            <a:off x="423013" y="1600200"/>
            <a:ext cx="9144000" cy="1006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500"/>
              <a:buFont typeface="Quicksand"/>
              <a:buNone/>
              <a:defRPr b="0" i="0" sz="6500">
                <a:solidFill>
                  <a:schemeClr val="lt1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5"/>
          <p:cNvSpPr txBox="1"/>
          <p:nvPr>
            <p:ph idx="1" type="subTitle"/>
          </p:nvPr>
        </p:nvSpPr>
        <p:spPr>
          <a:xfrm>
            <a:off x="423013" y="2825750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b="0" i="0" sz="3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6" name="Google Shape;16;p5"/>
          <p:cNvSpPr txBox="1"/>
          <p:nvPr/>
        </p:nvSpPr>
        <p:spPr>
          <a:xfrm>
            <a:off x="2160153" y="6229564"/>
            <a:ext cx="9144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None/>
            </a:pPr>
            <a:r>
              <a:rPr b="0" i="0" lang="nl-NL" sz="15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0</a:t>
            </a:r>
            <a:r>
              <a:rPr lang="nl-NL" sz="1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4</a:t>
            </a:r>
            <a:r>
              <a:rPr b="0" i="0" lang="nl-NL" sz="15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 | </a:t>
            </a:r>
            <a:r>
              <a:rPr lang="nl-NL" sz="1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10</a:t>
            </a:r>
            <a:r>
              <a:rPr b="0" i="0" lang="nl-NL" sz="15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 | 2024 by </a:t>
            </a:r>
            <a:r>
              <a:rPr lang="nl-NL" sz="1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John Shepherdson</a:t>
            </a:r>
            <a:endParaRPr b="0" i="0" sz="1500" u="none" cap="none" strike="noStrike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7" name="Google Shape;17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51250" y="398145"/>
            <a:ext cx="4403774" cy="617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Google Shape;18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809358" y="4832230"/>
            <a:ext cx="4833427" cy="27062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Google Shape;19;p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69500" y="6213234"/>
            <a:ext cx="1461950" cy="3263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ull Page Image">
  <p:cSld name="Full Page Image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/>
          <p:nvPr>
            <p:ph idx="2" type="pic"/>
          </p:nvPr>
        </p:nvSpPr>
        <p:spPr>
          <a:xfrm>
            <a:off x="0" y="0"/>
            <a:ext cx="12192000" cy="6857999"/>
          </a:xfrm>
          <a:prstGeom prst="rect">
            <a:avLst/>
          </a:prstGeom>
          <a:noFill/>
          <a:ln>
            <a:noFill/>
          </a:ln>
        </p:spPr>
      </p:sp>
      <p:pic>
        <p:nvPicPr>
          <p:cNvPr id="92" name="Google Shape;92;p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58725" y="364409"/>
            <a:ext cx="2858501" cy="400525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4"/>
          <p:cNvSpPr txBox="1"/>
          <p:nvPr>
            <p:ph idx="1" type="body"/>
          </p:nvPr>
        </p:nvSpPr>
        <p:spPr>
          <a:xfrm>
            <a:off x="-7773" y="1650342"/>
            <a:ext cx="5082300" cy="36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0" i="0" sz="2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Page 1">
  <p:cSld name="Divider Page 1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rgbClr val="3363A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C0C0C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96" name="Google Shape;96;p15"/>
          <p:cNvSpPr/>
          <p:nvPr>
            <p:ph idx="2" type="pic"/>
          </p:nvPr>
        </p:nvSpPr>
        <p:spPr>
          <a:xfrm>
            <a:off x="6096000" y="0"/>
            <a:ext cx="6096000" cy="6858000"/>
          </a:xfrm>
          <a:prstGeom prst="rect">
            <a:avLst/>
          </a:prstGeom>
          <a:noFill/>
          <a:ln>
            <a:noFill/>
          </a:ln>
        </p:spPr>
      </p:sp>
      <p:sp>
        <p:nvSpPr>
          <p:cNvPr id="97" name="Google Shape;97;p15"/>
          <p:cNvSpPr txBox="1"/>
          <p:nvPr>
            <p:ph type="title"/>
          </p:nvPr>
        </p:nvSpPr>
        <p:spPr>
          <a:xfrm>
            <a:off x="668192" y="940672"/>
            <a:ext cx="5082367" cy="6038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Quicksand"/>
              <a:buNone/>
              <a:defRPr b="0" i="0" sz="3500">
                <a:solidFill>
                  <a:schemeClr val="lt1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5"/>
          <p:cNvSpPr txBox="1"/>
          <p:nvPr>
            <p:ph idx="1" type="body"/>
          </p:nvPr>
        </p:nvSpPr>
        <p:spPr>
          <a:xfrm>
            <a:off x="668192" y="1650367"/>
            <a:ext cx="5082368" cy="3647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0" i="0" sz="2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99" name="Google Shape;99;p15"/>
          <p:cNvSpPr txBox="1"/>
          <p:nvPr>
            <p:ph idx="3" type="body"/>
          </p:nvPr>
        </p:nvSpPr>
        <p:spPr>
          <a:xfrm>
            <a:off x="668192" y="2270760"/>
            <a:ext cx="5082367" cy="36821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500"/>
              <a:buNone/>
              <a:defRPr b="0" i="0" sz="1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2385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500"/>
              <a:buChar char="•"/>
              <a:defRPr sz="1500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indent="-32385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500"/>
              <a:buChar char="•"/>
              <a:defRPr sz="1500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indent="-32385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500"/>
              <a:buChar char="•"/>
              <a:defRPr sz="1500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indent="-32385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500"/>
              <a:buChar char="•"/>
              <a:defRPr sz="1500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0" name="Google Shape;100;p15"/>
          <p:cNvSpPr txBox="1"/>
          <p:nvPr/>
        </p:nvSpPr>
        <p:spPr>
          <a:xfrm>
            <a:off x="282422" y="6441230"/>
            <a:ext cx="2727478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nl-NL" sz="900" u="none" cap="none" strike="noStrik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rPr>
              <a:t>Presentation title | Name Surname</a:t>
            </a:r>
            <a:endParaRPr b="0" i="0" sz="900" u="none" cap="none" strike="noStrik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pic>
        <p:nvPicPr>
          <p:cNvPr id="101" name="Google Shape;101;p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58725" y="364409"/>
            <a:ext cx="2858501" cy="400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Page 2">
  <p:cSld name="Divider Page 2"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6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3363A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C0C0C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104" name="Google Shape;104;p16"/>
          <p:cNvSpPr/>
          <p:nvPr>
            <p:ph idx="2" type="pic"/>
          </p:nvPr>
        </p:nvSpPr>
        <p:spPr>
          <a:xfrm>
            <a:off x="0" y="1"/>
            <a:ext cx="6096000" cy="6857999"/>
          </a:xfrm>
          <a:prstGeom prst="rect">
            <a:avLst/>
          </a:prstGeom>
          <a:noFill/>
          <a:ln>
            <a:noFill/>
          </a:ln>
        </p:spPr>
      </p:sp>
      <p:sp>
        <p:nvSpPr>
          <p:cNvPr id="105" name="Google Shape;105;p16"/>
          <p:cNvSpPr txBox="1"/>
          <p:nvPr/>
        </p:nvSpPr>
        <p:spPr>
          <a:xfrm>
            <a:off x="6398432" y="6441230"/>
            <a:ext cx="5102035" cy="233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nl-NL" sz="900" u="none" cap="none" strike="noStrik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rPr>
              <a:t>Presentation title | Name Surname</a:t>
            </a:r>
            <a:endParaRPr b="0" i="0" sz="900" u="none" cap="none" strike="noStrik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106" name="Google Shape;106;p16"/>
          <p:cNvSpPr txBox="1"/>
          <p:nvPr>
            <p:ph type="title"/>
          </p:nvPr>
        </p:nvSpPr>
        <p:spPr>
          <a:xfrm>
            <a:off x="6787052" y="940672"/>
            <a:ext cx="5082367" cy="6038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Quicksand"/>
              <a:buNone/>
              <a:defRPr b="0" i="0" sz="3500">
                <a:solidFill>
                  <a:schemeClr val="lt1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16"/>
          <p:cNvSpPr txBox="1"/>
          <p:nvPr>
            <p:ph idx="1" type="body"/>
          </p:nvPr>
        </p:nvSpPr>
        <p:spPr>
          <a:xfrm>
            <a:off x="6787052" y="1650367"/>
            <a:ext cx="5082368" cy="3647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0" i="0" sz="2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8" name="Google Shape;108;p16"/>
          <p:cNvSpPr txBox="1"/>
          <p:nvPr>
            <p:ph idx="3" type="body"/>
          </p:nvPr>
        </p:nvSpPr>
        <p:spPr>
          <a:xfrm>
            <a:off x="6787052" y="2270760"/>
            <a:ext cx="5082367" cy="36821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500"/>
              <a:buNone/>
              <a:defRPr b="0" i="0" sz="1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2385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500"/>
              <a:buChar char="•"/>
              <a:defRPr sz="1500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indent="-32385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500"/>
              <a:buChar char="•"/>
              <a:defRPr sz="1500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indent="-32385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500"/>
              <a:buChar char="•"/>
              <a:defRPr sz="1500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indent="-32385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500"/>
              <a:buChar char="•"/>
              <a:defRPr sz="1500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9pPr>
          </a:lstStyle>
          <a:p/>
        </p:txBody>
      </p:sp>
      <p:pic>
        <p:nvPicPr>
          <p:cNvPr id="109" name="Google Shape;109;p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58725" y="364409"/>
            <a:ext cx="2858501" cy="400525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16"/>
          <p:cNvSpPr txBox="1"/>
          <p:nvPr>
            <p:ph idx="4" type="body"/>
          </p:nvPr>
        </p:nvSpPr>
        <p:spPr>
          <a:xfrm>
            <a:off x="-7773" y="1650342"/>
            <a:ext cx="5082300" cy="36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0" i="0" sz="2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 Page 3">
  <p:cSld name="Text Page 3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Google Shape;21;p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809358" y="4832230"/>
            <a:ext cx="4833427" cy="2706224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Google Shape;22;p6"/>
          <p:cNvSpPr txBox="1"/>
          <p:nvPr>
            <p:ph idx="1" type="body"/>
          </p:nvPr>
        </p:nvSpPr>
        <p:spPr>
          <a:xfrm>
            <a:off x="331463" y="1670958"/>
            <a:ext cx="9830100" cy="438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0" i="0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2385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A3838"/>
              </a:buClr>
              <a:buSzPts val="1500"/>
              <a:buChar char="•"/>
              <a:defRPr sz="1500">
                <a:solidFill>
                  <a:srgbClr val="3A3838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indent="-32385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A3838"/>
              </a:buClr>
              <a:buSzPts val="1500"/>
              <a:buChar char="•"/>
              <a:defRPr sz="1500">
                <a:solidFill>
                  <a:srgbClr val="3A3838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indent="-32385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A3838"/>
              </a:buClr>
              <a:buSzPts val="1500"/>
              <a:buChar char="•"/>
              <a:defRPr sz="1500">
                <a:solidFill>
                  <a:srgbClr val="3A3838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indent="-32385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A3838"/>
              </a:buClr>
              <a:buSzPts val="1500"/>
              <a:buChar char="•"/>
              <a:defRPr sz="1500">
                <a:solidFill>
                  <a:srgbClr val="3A3838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3" name="Google Shape;23;p6"/>
          <p:cNvSpPr txBox="1"/>
          <p:nvPr>
            <p:ph type="title"/>
          </p:nvPr>
        </p:nvSpPr>
        <p:spPr>
          <a:xfrm>
            <a:off x="3635171" y="235625"/>
            <a:ext cx="6727500" cy="60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363AC"/>
              </a:buClr>
              <a:buSzPts val="3500"/>
              <a:buFont typeface="Quicksand"/>
              <a:buNone/>
              <a:defRPr b="0" i="0" sz="3500">
                <a:solidFill>
                  <a:srgbClr val="3363AC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7444"/>
              </a:buClr>
              <a:buSzPts val="1400"/>
              <a:buNone/>
              <a:defRPr>
                <a:solidFill>
                  <a:srgbClr val="EE7444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7444"/>
              </a:buClr>
              <a:buSzPts val="1400"/>
              <a:buNone/>
              <a:defRPr>
                <a:solidFill>
                  <a:srgbClr val="EE7444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7444"/>
              </a:buClr>
              <a:buSzPts val="1400"/>
              <a:buNone/>
              <a:defRPr>
                <a:solidFill>
                  <a:srgbClr val="EE7444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7444"/>
              </a:buClr>
              <a:buSzPts val="1400"/>
              <a:buNone/>
              <a:defRPr>
                <a:solidFill>
                  <a:srgbClr val="EE7444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7444"/>
              </a:buClr>
              <a:buSzPts val="1400"/>
              <a:buNone/>
              <a:defRPr>
                <a:solidFill>
                  <a:srgbClr val="EE7444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7444"/>
              </a:buClr>
              <a:buSzPts val="1400"/>
              <a:buNone/>
              <a:defRPr>
                <a:solidFill>
                  <a:srgbClr val="EE7444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7444"/>
              </a:buClr>
              <a:buSzPts val="1400"/>
              <a:buNone/>
              <a:defRPr>
                <a:solidFill>
                  <a:srgbClr val="EE7444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7444"/>
              </a:buClr>
              <a:buSzPts val="1400"/>
              <a:buNone/>
              <a:defRPr>
                <a:solidFill>
                  <a:srgbClr val="EE7444"/>
                </a:solidFill>
              </a:defRPr>
            </a:lvl9pPr>
          </a:lstStyle>
          <a:p/>
        </p:txBody>
      </p:sp>
      <p:sp>
        <p:nvSpPr>
          <p:cNvPr id="24" name="Google Shape;24;p6"/>
          <p:cNvSpPr txBox="1"/>
          <p:nvPr>
            <p:ph idx="12" type="sldNum"/>
          </p:nvPr>
        </p:nvSpPr>
        <p:spPr>
          <a:xfrm>
            <a:off x="9290222" y="6423497"/>
            <a:ext cx="2743200" cy="2308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  <p:sp>
        <p:nvSpPr>
          <p:cNvPr id="25" name="Google Shape;25;p6"/>
          <p:cNvSpPr txBox="1"/>
          <p:nvPr>
            <p:ph idx="2" type="body"/>
          </p:nvPr>
        </p:nvSpPr>
        <p:spPr>
          <a:xfrm>
            <a:off x="331466" y="995712"/>
            <a:ext cx="9830100" cy="36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C0C0C"/>
              </a:buClr>
              <a:buSzPts val="1900"/>
              <a:buNone/>
              <a:defRPr b="0" i="0" sz="1900">
                <a:solidFill>
                  <a:srgbClr val="0C0C0C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26" name="Google Shape;26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61900" y="366700"/>
            <a:ext cx="2850451" cy="39935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27;p6"/>
          <p:cNvSpPr txBox="1"/>
          <p:nvPr/>
        </p:nvSpPr>
        <p:spPr>
          <a:xfrm>
            <a:off x="282425" y="6441225"/>
            <a:ext cx="40038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nl-NL" sz="900" u="none" cap="none" strike="noStrike">
                <a:solidFill>
                  <a:srgbClr val="262626"/>
                </a:solidFill>
                <a:latin typeface="Roboto Light"/>
                <a:ea typeface="Roboto Light"/>
                <a:cs typeface="Roboto Light"/>
                <a:sym typeface="Roboto Light"/>
              </a:rPr>
              <a:t>Presentation title </a:t>
            </a:r>
            <a:r>
              <a:rPr b="0" i="0" lang="nl-NL" sz="900" u="none" cap="none" strike="noStrike">
                <a:solidFill>
                  <a:srgbClr val="008691"/>
                </a:solidFill>
                <a:latin typeface="Roboto Light"/>
                <a:ea typeface="Roboto Light"/>
                <a:cs typeface="Roboto Light"/>
                <a:sym typeface="Roboto Light"/>
              </a:rPr>
              <a:t>|</a:t>
            </a:r>
            <a:r>
              <a:rPr b="0" i="0" lang="nl-NL" sz="900" u="none" cap="none" strike="noStrike">
                <a:solidFill>
                  <a:srgbClr val="262626"/>
                </a:solidFill>
                <a:latin typeface="Roboto Light"/>
                <a:ea typeface="Roboto Light"/>
                <a:cs typeface="Roboto Light"/>
                <a:sym typeface="Roboto Light"/>
              </a:rPr>
              <a:t> Name Surname</a:t>
            </a:r>
            <a:endParaRPr b="0" i="0" sz="900" u="none" cap="none" strike="noStrike">
              <a:solidFill>
                <a:srgbClr val="262626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ekop">
  <p:cSld name="Sectiekop">
    <p:bg>
      <p:bgPr>
        <a:solidFill>
          <a:schemeClr val="lt1"/>
        </a:solidFill>
      </p:bgPr>
    </p:bg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Google Shape;29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54225" y="396910"/>
            <a:ext cx="4385602" cy="614425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Google Shape;30;p7"/>
          <p:cNvSpPr txBox="1"/>
          <p:nvPr/>
        </p:nvSpPr>
        <p:spPr>
          <a:xfrm>
            <a:off x="469500" y="1586225"/>
            <a:ext cx="3122700" cy="167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0" i="0" lang="nl-NL" sz="1300" u="none" cap="none" strike="noStrike">
                <a:solidFill>
                  <a:srgbClr val="EE7444"/>
                </a:solidFill>
                <a:latin typeface="Roboto Light"/>
                <a:ea typeface="Roboto Light"/>
                <a:cs typeface="Roboto Light"/>
                <a:sym typeface="Roboto Light"/>
              </a:rPr>
              <a:t>Website</a:t>
            </a:r>
            <a:r>
              <a:rPr b="0" i="0" lang="nl-NL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nl-NL" sz="1300" u="sng" cap="none" strike="noStrike">
                <a:solidFill>
                  <a:schemeClr val="hlink"/>
                </a:solidFill>
                <a:latin typeface="Roboto Light"/>
                <a:ea typeface="Roboto Light"/>
                <a:cs typeface="Roboto Light"/>
                <a:sym typeface="Roboto Light"/>
                <a:hlinkClick r:id="rId3"/>
              </a:rPr>
              <a:t>www.eosc-beyond.eu</a:t>
            </a:r>
            <a:r>
              <a:rPr b="0" i="0" lang="nl-NL" sz="13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rPr>
              <a:t> </a:t>
            </a:r>
            <a:r>
              <a:rPr b="0" i="0" lang="nl-NL" sz="1300" u="none" cap="none" strike="noStrike">
                <a:solidFill>
                  <a:srgbClr val="EE7444"/>
                </a:solidFill>
                <a:latin typeface="Roboto Light"/>
                <a:ea typeface="Roboto Light"/>
                <a:cs typeface="Roboto Light"/>
                <a:sym typeface="Roboto Light"/>
              </a:rPr>
              <a:t> </a:t>
            </a:r>
            <a:endParaRPr b="0" i="0" sz="1300" u="none" cap="none" strike="noStrike">
              <a:solidFill>
                <a:srgbClr val="EE7444"/>
              </a:solidFill>
              <a:latin typeface="Roboto Light"/>
              <a:ea typeface="Roboto Light"/>
              <a:cs typeface="Roboto Light"/>
              <a:sym typeface="Roboto Ligh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0" i="0" lang="nl-NL" sz="1300" u="none" cap="none" strike="noStrike">
                <a:solidFill>
                  <a:srgbClr val="EE7444"/>
                </a:solidFill>
                <a:latin typeface="Roboto Light"/>
                <a:ea typeface="Roboto Light"/>
                <a:cs typeface="Roboto Light"/>
                <a:sym typeface="Roboto Light"/>
              </a:rPr>
              <a:t>LinkedIn </a:t>
            </a:r>
            <a:r>
              <a:rPr b="0" i="0" lang="nl-NL" sz="1300" u="sng" cap="none" strike="noStrike">
                <a:solidFill>
                  <a:schemeClr val="hlink"/>
                </a:solidFill>
                <a:latin typeface="Roboto Light"/>
                <a:ea typeface="Roboto Light"/>
                <a:cs typeface="Roboto Light"/>
                <a:sym typeface="Roboto Light"/>
                <a:hlinkClick r:id="rId4"/>
              </a:rPr>
              <a:t>/company/eosc-beyond/</a:t>
            </a:r>
            <a:r>
              <a:rPr b="0" i="0" lang="nl-NL" sz="1300" u="none" cap="none" strike="noStrike">
                <a:solidFill>
                  <a:srgbClr val="EE7444"/>
                </a:solidFill>
                <a:latin typeface="Roboto Light"/>
                <a:ea typeface="Roboto Light"/>
                <a:cs typeface="Roboto Light"/>
                <a:sym typeface="Roboto Light"/>
              </a:rPr>
              <a:t> </a:t>
            </a:r>
            <a:endParaRPr b="0" i="0" sz="1300" u="none" cap="none" strike="noStrike">
              <a:solidFill>
                <a:srgbClr val="EE7444"/>
              </a:solidFill>
              <a:latin typeface="Roboto Light"/>
              <a:ea typeface="Roboto Light"/>
              <a:cs typeface="Roboto Light"/>
              <a:sym typeface="Roboto Ligh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0" i="0" lang="nl-NL" sz="1300" u="none" cap="none" strike="noStrike">
                <a:solidFill>
                  <a:srgbClr val="EE7444"/>
                </a:solidFill>
                <a:latin typeface="Roboto Light"/>
                <a:ea typeface="Roboto Light"/>
                <a:cs typeface="Roboto Light"/>
                <a:sym typeface="Roboto Light"/>
              </a:rPr>
              <a:t>YouTube </a:t>
            </a:r>
            <a:r>
              <a:rPr b="0" i="0" lang="nl-NL" sz="1300" u="sng" cap="none" strike="noStrike">
                <a:solidFill>
                  <a:schemeClr val="hlink"/>
                </a:solidFill>
                <a:latin typeface="Roboto Light"/>
                <a:ea typeface="Roboto Light"/>
                <a:cs typeface="Roboto Light"/>
                <a:sym typeface="Roboto Light"/>
                <a:hlinkClick r:id="rId5"/>
              </a:rPr>
              <a:t>/@EOSCBeyond</a:t>
            </a:r>
            <a:r>
              <a:rPr b="0" i="0" lang="nl-NL" sz="1300" u="none" cap="none" strike="noStrike">
                <a:solidFill>
                  <a:srgbClr val="EE7444"/>
                </a:solidFill>
                <a:latin typeface="Roboto Light"/>
                <a:ea typeface="Roboto Light"/>
                <a:cs typeface="Roboto Light"/>
                <a:sym typeface="Roboto Light"/>
              </a:rPr>
              <a:t> </a:t>
            </a:r>
            <a:endParaRPr b="0" i="0" sz="1300" u="none" cap="none" strike="noStrike">
              <a:solidFill>
                <a:srgbClr val="EE7444"/>
              </a:solidFill>
              <a:latin typeface="Roboto Light"/>
              <a:ea typeface="Roboto Light"/>
              <a:cs typeface="Roboto Light"/>
              <a:sym typeface="Roboto Ligh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0" i="0" lang="nl-NL" sz="1300" u="none" cap="none" strike="noStrike">
                <a:solidFill>
                  <a:srgbClr val="EE7444"/>
                </a:solidFill>
                <a:latin typeface="Roboto Light"/>
                <a:ea typeface="Roboto Light"/>
                <a:cs typeface="Roboto Light"/>
                <a:sym typeface="Roboto Light"/>
              </a:rPr>
              <a:t>Email </a:t>
            </a:r>
            <a:r>
              <a:rPr b="0" i="0" lang="nl-NL" sz="1300" u="sng" cap="none" strike="noStrike">
                <a:solidFill>
                  <a:schemeClr val="hlink"/>
                </a:solidFill>
                <a:latin typeface="Roboto Light"/>
                <a:ea typeface="Roboto Light"/>
                <a:cs typeface="Roboto Light"/>
                <a:sym typeface="Roboto Light"/>
                <a:hlinkClick r:id="rId6"/>
              </a:rPr>
              <a:t>eosc-beyond-po@mailman.egi.eu</a:t>
            </a:r>
            <a:r>
              <a:rPr b="0" i="0" lang="nl-NL" sz="1300" u="none" cap="none" strike="noStrike">
                <a:solidFill>
                  <a:srgbClr val="EE7444"/>
                </a:solidFill>
                <a:latin typeface="Roboto Light"/>
                <a:ea typeface="Roboto Light"/>
                <a:cs typeface="Roboto Light"/>
                <a:sym typeface="Roboto Light"/>
              </a:rPr>
              <a:t> </a:t>
            </a:r>
            <a:endParaRPr b="0" i="0" sz="1300" u="none" cap="none" strike="noStrike">
              <a:solidFill>
                <a:srgbClr val="EE7444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31" name="Google Shape;31;p7"/>
          <p:cNvSpPr txBox="1"/>
          <p:nvPr/>
        </p:nvSpPr>
        <p:spPr>
          <a:xfrm>
            <a:off x="460227" y="1160225"/>
            <a:ext cx="4385700" cy="42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nl-NL" sz="1800" u="none" cap="none" strike="noStrike">
                <a:solidFill>
                  <a:schemeClr val="dk1"/>
                </a:solidFill>
                <a:latin typeface="Quicksand SemiBold"/>
                <a:ea typeface="Quicksand SemiBold"/>
                <a:cs typeface="Quicksand SemiBold"/>
                <a:sym typeface="Quicksand SemiBold"/>
              </a:rPr>
              <a:t>Get in touch with us</a:t>
            </a:r>
            <a:endParaRPr b="0" i="0" sz="1800" u="none" cap="none" strike="noStrike">
              <a:solidFill>
                <a:schemeClr val="dk1"/>
              </a:solidFill>
              <a:latin typeface="Quicksand SemiBold"/>
              <a:ea typeface="Quicksand SemiBold"/>
              <a:cs typeface="Quicksand SemiBold"/>
              <a:sym typeface="Quicksand SemiBold"/>
            </a:endParaRPr>
          </a:p>
        </p:txBody>
      </p:sp>
      <p:pic>
        <p:nvPicPr>
          <p:cNvPr id="32" name="Google Shape;32;p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469500" y="6215250"/>
            <a:ext cx="1461950" cy="32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Google Shape;33;p7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6809358" y="4832230"/>
            <a:ext cx="4833427" cy="27062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ransition slide 1" type="title">
  <p:cSld name="TITLE">
    <p:bg>
      <p:bgPr>
        <a:solidFill>
          <a:srgbClr val="EE7444"/>
        </a:solidFill>
      </p:bgPr>
    </p:bg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/>
          <p:nvPr>
            <p:ph type="ctrTitle"/>
          </p:nvPr>
        </p:nvSpPr>
        <p:spPr>
          <a:xfrm>
            <a:off x="423025" y="1242075"/>
            <a:ext cx="11441100" cy="1891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500"/>
              <a:buFont typeface="Quicksand"/>
              <a:buNone/>
              <a:defRPr b="0" i="0" sz="6500">
                <a:solidFill>
                  <a:schemeClr val="lt1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8"/>
          <p:cNvSpPr txBox="1"/>
          <p:nvPr>
            <p:ph idx="1" type="subTitle"/>
          </p:nvPr>
        </p:nvSpPr>
        <p:spPr>
          <a:xfrm>
            <a:off x="423025" y="3342450"/>
            <a:ext cx="9144000" cy="542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b="0" i="0" sz="3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37" name="Google Shape;37;p8"/>
          <p:cNvSpPr txBox="1"/>
          <p:nvPr/>
        </p:nvSpPr>
        <p:spPr>
          <a:xfrm>
            <a:off x="2160153" y="6229564"/>
            <a:ext cx="9144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None/>
            </a:pPr>
            <a:r>
              <a:rPr b="0" i="0" lang="nl-NL" sz="15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01 | 01 | 2024 by Name Surname</a:t>
            </a:r>
            <a:endParaRPr b="0" i="0" sz="1500" u="none" cap="none" strike="noStrike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38" name="Google Shape;38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51250" y="398145"/>
            <a:ext cx="4403774" cy="617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39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809358" y="4832230"/>
            <a:ext cx="4833427" cy="27062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40;p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69500" y="6213234"/>
            <a:ext cx="1461950" cy="326374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Google Shape;41;p8"/>
          <p:cNvSpPr txBox="1"/>
          <p:nvPr>
            <p:ph idx="2" type="subTitle"/>
          </p:nvPr>
        </p:nvSpPr>
        <p:spPr>
          <a:xfrm>
            <a:off x="423025" y="4022038"/>
            <a:ext cx="9144000" cy="542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b="0" i="0" sz="3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42" name="Google Shape;42;p8"/>
          <p:cNvSpPr txBox="1"/>
          <p:nvPr>
            <p:ph idx="3" type="subTitle"/>
          </p:nvPr>
        </p:nvSpPr>
        <p:spPr>
          <a:xfrm>
            <a:off x="423025" y="4701625"/>
            <a:ext cx="9144000" cy="542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b="0" i="0" sz="3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ransition slide 2">
  <p:cSld name="TITLE_3">
    <p:bg>
      <p:bgPr>
        <a:noFill/>
      </p:bgPr>
    </p:bg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9"/>
          <p:cNvSpPr/>
          <p:nvPr/>
        </p:nvSpPr>
        <p:spPr>
          <a:xfrm>
            <a:off x="0" y="166450"/>
            <a:ext cx="12192000" cy="6691500"/>
          </a:xfrm>
          <a:prstGeom prst="rect">
            <a:avLst/>
          </a:prstGeom>
          <a:solidFill>
            <a:srgbClr val="EE744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45" name="Google Shape;45;p9"/>
          <p:cNvSpPr txBox="1"/>
          <p:nvPr>
            <p:ph type="ctrTitle"/>
          </p:nvPr>
        </p:nvSpPr>
        <p:spPr>
          <a:xfrm>
            <a:off x="423025" y="1242075"/>
            <a:ext cx="11441100" cy="1891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500"/>
              <a:buFont typeface="Quicksand"/>
              <a:buNone/>
              <a:defRPr b="0" i="0" sz="6500">
                <a:solidFill>
                  <a:schemeClr val="lt1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9"/>
          <p:cNvSpPr txBox="1"/>
          <p:nvPr>
            <p:ph idx="1" type="subTitle"/>
          </p:nvPr>
        </p:nvSpPr>
        <p:spPr>
          <a:xfrm>
            <a:off x="423025" y="3342450"/>
            <a:ext cx="9144000" cy="542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b="0" i="0" sz="3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47" name="Google Shape;47;p9"/>
          <p:cNvSpPr txBox="1"/>
          <p:nvPr/>
        </p:nvSpPr>
        <p:spPr>
          <a:xfrm>
            <a:off x="2160153" y="6229564"/>
            <a:ext cx="9144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None/>
            </a:pPr>
            <a:r>
              <a:rPr b="0" i="0" lang="nl-NL" sz="15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01 | 01 | 2024 by Name Surname</a:t>
            </a:r>
            <a:endParaRPr b="0" i="0" sz="1500" u="none" cap="none" strike="noStrike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48" name="Google Shape;48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51250" y="398145"/>
            <a:ext cx="4403774" cy="617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49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809358" y="4832230"/>
            <a:ext cx="4833427" cy="2706224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Google Shape;50;p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69500" y="6213234"/>
            <a:ext cx="1461950" cy="326374"/>
          </a:xfrm>
          <a:prstGeom prst="rect">
            <a:avLst/>
          </a:prstGeom>
          <a:noFill/>
          <a:ln>
            <a:noFill/>
          </a:ln>
        </p:spPr>
      </p:pic>
      <p:sp>
        <p:nvSpPr>
          <p:cNvPr id="51" name="Google Shape;51;p9"/>
          <p:cNvSpPr txBox="1"/>
          <p:nvPr>
            <p:ph idx="2" type="subTitle"/>
          </p:nvPr>
        </p:nvSpPr>
        <p:spPr>
          <a:xfrm>
            <a:off x="423025" y="4022038"/>
            <a:ext cx="9144000" cy="542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b="0" i="0" sz="3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52" name="Google Shape;52;p9"/>
          <p:cNvSpPr txBox="1"/>
          <p:nvPr>
            <p:ph idx="3" type="subTitle"/>
          </p:nvPr>
        </p:nvSpPr>
        <p:spPr>
          <a:xfrm>
            <a:off x="423025" y="4701625"/>
            <a:ext cx="9144000" cy="542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b="0" i="0" sz="3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ransition slide 3">
  <p:cSld name="TITLE_2"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0"/>
          <p:cNvSpPr/>
          <p:nvPr/>
        </p:nvSpPr>
        <p:spPr>
          <a:xfrm>
            <a:off x="0" y="25"/>
            <a:ext cx="6113400" cy="6858000"/>
          </a:xfrm>
          <a:prstGeom prst="rect">
            <a:avLst/>
          </a:prstGeom>
          <a:solidFill>
            <a:srgbClr val="EE744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55" name="Google Shape;55;p10"/>
          <p:cNvSpPr txBox="1"/>
          <p:nvPr>
            <p:ph idx="1" type="subTitle"/>
          </p:nvPr>
        </p:nvSpPr>
        <p:spPr>
          <a:xfrm>
            <a:off x="423025" y="3342450"/>
            <a:ext cx="5382300" cy="542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700"/>
              <a:buFont typeface="Roboto"/>
              <a:buNone/>
              <a:defRPr i="0" sz="27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Roboto"/>
              <a:buNone/>
              <a:defRPr sz="1700">
                <a:latin typeface="Roboto"/>
                <a:ea typeface="Roboto"/>
                <a:cs typeface="Roboto"/>
                <a:sym typeface="Roboto"/>
              </a:defRPr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oboto"/>
              <a:buNone/>
              <a:defRPr sz="1500">
                <a:latin typeface="Roboto"/>
                <a:ea typeface="Roboto"/>
                <a:cs typeface="Roboto"/>
                <a:sym typeface="Roboto"/>
              </a:defRPr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Roboto"/>
              <a:buNone/>
              <a:defRPr sz="1300">
                <a:latin typeface="Roboto"/>
                <a:ea typeface="Roboto"/>
                <a:cs typeface="Roboto"/>
                <a:sym typeface="Roboto"/>
              </a:defRPr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Roboto"/>
              <a:buNone/>
              <a:defRPr sz="1300">
                <a:latin typeface="Roboto"/>
                <a:ea typeface="Roboto"/>
                <a:cs typeface="Roboto"/>
                <a:sym typeface="Roboto"/>
              </a:defRPr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Roboto"/>
              <a:buNone/>
              <a:defRPr sz="1300">
                <a:latin typeface="Roboto"/>
                <a:ea typeface="Roboto"/>
                <a:cs typeface="Roboto"/>
                <a:sym typeface="Roboto"/>
              </a:defRPr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Roboto"/>
              <a:buNone/>
              <a:defRPr sz="1300">
                <a:latin typeface="Roboto"/>
                <a:ea typeface="Roboto"/>
                <a:cs typeface="Roboto"/>
                <a:sym typeface="Roboto"/>
              </a:defRPr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Roboto"/>
              <a:buNone/>
              <a:defRPr sz="1300">
                <a:latin typeface="Roboto"/>
                <a:ea typeface="Roboto"/>
                <a:cs typeface="Roboto"/>
                <a:sym typeface="Roboto"/>
              </a:defRPr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Roboto"/>
              <a:buNone/>
              <a:defRPr sz="1300"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56" name="Google Shape;56;p10"/>
          <p:cNvSpPr txBox="1"/>
          <p:nvPr/>
        </p:nvSpPr>
        <p:spPr>
          <a:xfrm>
            <a:off x="2160153" y="6229564"/>
            <a:ext cx="9144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None/>
            </a:pPr>
            <a:r>
              <a:rPr b="0" i="0" lang="nl-NL" sz="15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01 | 01 | 2024 by Name Surname</a:t>
            </a:r>
            <a:endParaRPr b="0" i="0" sz="1500" u="none" cap="none" strike="noStrike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57" name="Google Shape;57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51250" y="398145"/>
            <a:ext cx="4403774" cy="617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809358" y="4832230"/>
            <a:ext cx="4833427" cy="2706224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69500" y="6213234"/>
            <a:ext cx="1461950" cy="326374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p10"/>
          <p:cNvSpPr txBox="1"/>
          <p:nvPr>
            <p:ph idx="2" type="subTitle"/>
          </p:nvPr>
        </p:nvSpPr>
        <p:spPr>
          <a:xfrm>
            <a:off x="423025" y="4022038"/>
            <a:ext cx="5382300" cy="542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700"/>
              <a:buFont typeface="Roboto"/>
              <a:buNone/>
              <a:defRPr i="0" sz="27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Roboto"/>
              <a:buNone/>
              <a:defRPr sz="1700">
                <a:latin typeface="Roboto"/>
                <a:ea typeface="Roboto"/>
                <a:cs typeface="Roboto"/>
                <a:sym typeface="Roboto"/>
              </a:defRPr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oboto"/>
              <a:buNone/>
              <a:defRPr sz="1500">
                <a:latin typeface="Roboto"/>
                <a:ea typeface="Roboto"/>
                <a:cs typeface="Roboto"/>
                <a:sym typeface="Roboto"/>
              </a:defRPr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Roboto"/>
              <a:buNone/>
              <a:defRPr sz="1300">
                <a:latin typeface="Roboto"/>
                <a:ea typeface="Roboto"/>
                <a:cs typeface="Roboto"/>
                <a:sym typeface="Roboto"/>
              </a:defRPr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Roboto"/>
              <a:buNone/>
              <a:defRPr sz="1300">
                <a:latin typeface="Roboto"/>
                <a:ea typeface="Roboto"/>
                <a:cs typeface="Roboto"/>
                <a:sym typeface="Roboto"/>
              </a:defRPr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Roboto"/>
              <a:buNone/>
              <a:defRPr sz="1300">
                <a:latin typeface="Roboto"/>
                <a:ea typeface="Roboto"/>
                <a:cs typeface="Roboto"/>
                <a:sym typeface="Roboto"/>
              </a:defRPr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Roboto"/>
              <a:buNone/>
              <a:defRPr sz="1300">
                <a:latin typeface="Roboto"/>
                <a:ea typeface="Roboto"/>
                <a:cs typeface="Roboto"/>
                <a:sym typeface="Roboto"/>
              </a:defRPr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Roboto"/>
              <a:buNone/>
              <a:defRPr sz="1300">
                <a:latin typeface="Roboto"/>
                <a:ea typeface="Roboto"/>
                <a:cs typeface="Roboto"/>
                <a:sym typeface="Roboto"/>
              </a:defRPr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Roboto"/>
              <a:buNone/>
              <a:defRPr sz="1300"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61" name="Google Shape;61;p10"/>
          <p:cNvSpPr txBox="1"/>
          <p:nvPr>
            <p:ph idx="3" type="subTitle"/>
          </p:nvPr>
        </p:nvSpPr>
        <p:spPr>
          <a:xfrm>
            <a:off x="423025" y="4701625"/>
            <a:ext cx="5382300" cy="542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700"/>
              <a:buFont typeface="Roboto"/>
              <a:buNone/>
              <a:defRPr i="0" sz="27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Roboto"/>
              <a:buNone/>
              <a:defRPr sz="1700">
                <a:latin typeface="Roboto"/>
                <a:ea typeface="Roboto"/>
                <a:cs typeface="Roboto"/>
                <a:sym typeface="Roboto"/>
              </a:defRPr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oboto"/>
              <a:buNone/>
              <a:defRPr sz="1500">
                <a:latin typeface="Roboto"/>
                <a:ea typeface="Roboto"/>
                <a:cs typeface="Roboto"/>
                <a:sym typeface="Roboto"/>
              </a:defRPr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Roboto"/>
              <a:buNone/>
              <a:defRPr sz="1300">
                <a:latin typeface="Roboto"/>
                <a:ea typeface="Roboto"/>
                <a:cs typeface="Roboto"/>
                <a:sym typeface="Roboto"/>
              </a:defRPr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Roboto"/>
              <a:buNone/>
              <a:defRPr sz="1300">
                <a:latin typeface="Roboto"/>
                <a:ea typeface="Roboto"/>
                <a:cs typeface="Roboto"/>
                <a:sym typeface="Roboto"/>
              </a:defRPr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Roboto"/>
              <a:buNone/>
              <a:defRPr sz="1300">
                <a:latin typeface="Roboto"/>
                <a:ea typeface="Roboto"/>
                <a:cs typeface="Roboto"/>
                <a:sym typeface="Roboto"/>
              </a:defRPr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Roboto"/>
              <a:buNone/>
              <a:defRPr sz="1300">
                <a:latin typeface="Roboto"/>
                <a:ea typeface="Roboto"/>
                <a:cs typeface="Roboto"/>
                <a:sym typeface="Roboto"/>
              </a:defRPr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Roboto"/>
              <a:buNone/>
              <a:defRPr sz="1300">
                <a:latin typeface="Roboto"/>
                <a:ea typeface="Roboto"/>
                <a:cs typeface="Roboto"/>
                <a:sym typeface="Roboto"/>
              </a:defRPr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Roboto"/>
              <a:buNone/>
              <a:defRPr sz="1300"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62" name="Google Shape;62;p10"/>
          <p:cNvSpPr txBox="1"/>
          <p:nvPr>
            <p:ph idx="4" type="subTitle"/>
          </p:nvPr>
        </p:nvSpPr>
        <p:spPr>
          <a:xfrm>
            <a:off x="423025" y="2703525"/>
            <a:ext cx="5382300" cy="542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700"/>
              <a:buNone/>
              <a:defRPr b="0" i="0" sz="27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ransition slide 4">
  <p:cSld name="TITLE_2_1">
    <p:bg>
      <p:bgPr>
        <a:noFill/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Google Shape;64;p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51250" y="395350"/>
            <a:ext cx="4403962" cy="617000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1"/>
          <p:cNvSpPr/>
          <p:nvPr/>
        </p:nvSpPr>
        <p:spPr>
          <a:xfrm>
            <a:off x="6078600" y="25"/>
            <a:ext cx="6113400" cy="6858000"/>
          </a:xfrm>
          <a:prstGeom prst="rect">
            <a:avLst/>
          </a:prstGeom>
          <a:solidFill>
            <a:srgbClr val="EE744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66" name="Google Shape;66;p11"/>
          <p:cNvSpPr txBox="1"/>
          <p:nvPr>
            <p:ph idx="1" type="subTitle"/>
          </p:nvPr>
        </p:nvSpPr>
        <p:spPr>
          <a:xfrm>
            <a:off x="423025" y="3342450"/>
            <a:ext cx="5382300" cy="542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363AC"/>
              </a:buClr>
              <a:buSzPts val="2700"/>
              <a:buFont typeface="Roboto"/>
              <a:buNone/>
              <a:defRPr i="0" sz="2700">
                <a:solidFill>
                  <a:srgbClr val="3363AC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363AC"/>
              </a:buClr>
              <a:buSzPts val="1700"/>
              <a:buFont typeface="Roboto"/>
              <a:buNone/>
              <a:defRPr sz="1700">
                <a:solidFill>
                  <a:srgbClr val="3363AC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363AC"/>
              </a:buClr>
              <a:buSzPts val="1500"/>
              <a:buFont typeface="Roboto"/>
              <a:buNone/>
              <a:defRPr sz="1500">
                <a:solidFill>
                  <a:srgbClr val="3363AC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363AC"/>
              </a:buClr>
              <a:buSzPts val="1300"/>
              <a:buFont typeface="Roboto"/>
              <a:buNone/>
              <a:defRPr sz="1300">
                <a:solidFill>
                  <a:srgbClr val="3363AC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363AC"/>
              </a:buClr>
              <a:buSzPts val="1300"/>
              <a:buFont typeface="Roboto"/>
              <a:buNone/>
              <a:defRPr sz="1300">
                <a:solidFill>
                  <a:srgbClr val="3363AC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363AC"/>
              </a:buClr>
              <a:buSzPts val="1300"/>
              <a:buFont typeface="Roboto"/>
              <a:buNone/>
              <a:defRPr sz="1300">
                <a:solidFill>
                  <a:srgbClr val="3363AC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363AC"/>
              </a:buClr>
              <a:buSzPts val="1300"/>
              <a:buFont typeface="Roboto"/>
              <a:buNone/>
              <a:defRPr sz="1300">
                <a:solidFill>
                  <a:srgbClr val="3363AC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363AC"/>
              </a:buClr>
              <a:buSzPts val="1300"/>
              <a:buFont typeface="Roboto"/>
              <a:buNone/>
              <a:defRPr sz="1300">
                <a:solidFill>
                  <a:srgbClr val="3363AC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363AC"/>
              </a:buClr>
              <a:buSzPts val="1300"/>
              <a:buFont typeface="Roboto"/>
              <a:buNone/>
              <a:defRPr sz="1300">
                <a:solidFill>
                  <a:srgbClr val="3363AC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67" name="Google Shape;67;p11"/>
          <p:cNvSpPr txBox="1"/>
          <p:nvPr/>
        </p:nvSpPr>
        <p:spPr>
          <a:xfrm>
            <a:off x="2160153" y="6229564"/>
            <a:ext cx="9144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None/>
            </a:pPr>
            <a:r>
              <a:rPr b="0" i="0" lang="nl-NL" sz="1500" u="none" cap="none" strike="noStrike">
                <a:solidFill>
                  <a:srgbClr val="3363AC"/>
                </a:solidFill>
                <a:latin typeface="Roboto"/>
                <a:ea typeface="Roboto"/>
                <a:cs typeface="Roboto"/>
                <a:sym typeface="Roboto"/>
              </a:rPr>
              <a:t>01 | 01 | 2024 by Name Surname</a:t>
            </a:r>
            <a:endParaRPr b="0" i="0" sz="1500" u="none" cap="none" strike="noStrike">
              <a:solidFill>
                <a:srgbClr val="3363AC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68" name="Google Shape;68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809358" y="4832230"/>
            <a:ext cx="4833427" cy="2706224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1"/>
          <p:cNvSpPr txBox="1"/>
          <p:nvPr>
            <p:ph idx="2" type="subTitle"/>
          </p:nvPr>
        </p:nvSpPr>
        <p:spPr>
          <a:xfrm>
            <a:off x="423025" y="4022038"/>
            <a:ext cx="5382300" cy="542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363AC"/>
              </a:buClr>
              <a:buSzPts val="2700"/>
              <a:buFont typeface="Roboto"/>
              <a:buNone/>
              <a:defRPr i="0" sz="2700">
                <a:solidFill>
                  <a:srgbClr val="3363AC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363AC"/>
              </a:buClr>
              <a:buSzPts val="1700"/>
              <a:buFont typeface="Roboto"/>
              <a:buNone/>
              <a:defRPr sz="1700">
                <a:solidFill>
                  <a:srgbClr val="3363AC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363AC"/>
              </a:buClr>
              <a:buSzPts val="1500"/>
              <a:buFont typeface="Roboto"/>
              <a:buNone/>
              <a:defRPr sz="1500">
                <a:solidFill>
                  <a:srgbClr val="3363AC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363AC"/>
              </a:buClr>
              <a:buSzPts val="1300"/>
              <a:buFont typeface="Roboto"/>
              <a:buNone/>
              <a:defRPr sz="1300">
                <a:solidFill>
                  <a:srgbClr val="3363AC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363AC"/>
              </a:buClr>
              <a:buSzPts val="1300"/>
              <a:buFont typeface="Roboto"/>
              <a:buNone/>
              <a:defRPr sz="1300">
                <a:solidFill>
                  <a:srgbClr val="3363AC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363AC"/>
              </a:buClr>
              <a:buSzPts val="1300"/>
              <a:buFont typeface="Roboto"/>
              <a:buNone/>
              <a:defRPr sz="1300">
                <a:solidFill>
                  <a:srgbClr val="3363AC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363AC"/>
              </a:buClr>
              <a:buSzPts val="1300"/>
              <a:buFont typeface="Roboto"/>
              <a:buNone/>
              <a:defRPr sz="1300">
                <a:solidFill>
                  <a:srgbClr val="3363AC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363AC"/>
              </a:buClr>
              <a:buSzPts val="1300"/>
              <a:buFont typeface="Roboto"/>
              <a:buNone/>
              <a:defRPr sz="1300">
                <a:solidFill>
                  <a:srgbClr val="3363AC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363AC"/>
              </a:buClr>
              <a:buSzPts val="1300"/>
              <a:buFont typeface="Roboto"/>
              <a:buNone/>
              <a:defRPr sz="1300">
                <a:solidFill>
                  <a:srgbClr val="3363AC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0" name="Google Shape;70;p11"/>
          <p:cNvSpPr txBox="1"/>
          <p:nvPr>
            <p:ph idx="3" type="subTitle"/>
          </p:nvPr>
        </p:nvSpPr>
        <p:spPr>
          <a:xfrm>
            <a:off x="423025" y="4701625"/>
            <a:ext cx="5382300" cy="542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363AC"/>
              </a:buClr>
              <a:buSzPts val="2700"/>
              <a:buFont typeface="Roboto"/>
              <a:buNone/>
              <a:defRPr i="0" sz="2700">
                <a:solidFill>
                  <a:srgbClr val="3363AC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363AC"/>
              </a:buClr>
              <a:buSzPts val="1700"/>
              <a:buFont typeface="Roboto"/>
              <a:buNone/>
              <a:defRPr sz="1700">
                <a:solidFill>
                  <a:srgbClr val="3363AC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363AC"/>
              </a:buClr>
              <a:buSzPts val="1500"/>
              <a:buFont typeface="Roboto"/>
              <a:buNone/>
              <a:defRPr sz="1500">
                <a:solidFill>
                  <a:srgbClr val="3363AC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363AC"/>
              </a:buClr>
              <a:buSzPts val="1300"/>
              <a:buFont typeface="Roboto"/>
              <a:buNone/>
              <a:defRPr sz="1300">
                <a:solidFill>
                  <a:srgbClr val="3363AC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363AC"/>
              </a:buClr>
              <a:buSzPts val="1300"/>
              <a:buFont typeface="Roboto"/>
              <a:buNone/>
              <a:defRPr sz="1300">
                <a:solidFill>
                  <a:srgbClr val="3363AC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363AC"/>
              </a:buClr>
              <a:buSzPts val="1300"/>
              <a:buFont typeface="Roboto"/>
              <a:buNone/>
              <a:defRPr sz="1300">
                <a:solidFill>
                  <a:srgbClr val="3363AC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363AC"/>
              </a:buClr>
              <a:buSzPts val="1300"/>
              <a:buFont typeface="Roboto"/>
              <a:buNone/>
              <a:defRPr sz="1300">
                <a:solidFill>
                  <a:srgbClr val="3363AC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363AC"/>
              </a:buClr>
              <a:buSzPts val="1300"/>
              <a:buFont typeface="Roboto"/>
              <a:buNone/>
              <a:defRPr sz="1300">
                <a:solidFill>
                  <a:srgbClr val="3363AC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363AC"/>
              </a:buClr>
              <a:buSzPts val="1300"/>
              <a:buFont typeface="Roboto"/>
              <a:buNone/>
              <a:defRPr sz="1300">
                <a:solidFill>
                  <a:srgbClr val="3363AC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1" name="Google Shape;71;p11"/>
          <p:cNvSpPr txBox="1"/>
          <p:nvPr>
            <p:ph idx="4" type="subTitle"/>
          </p:nvPr>
        </p:nvSpPr>
        <p:spPr>
          <a:xfrm>
            <a:off x="423025" y="2703525"/>
            <a:ext cx="5382300" cy="542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363AC"/>
              </a:buClr>
              <a:buSzPts val="2700"/>
              <a:buNone/>
              <a:defRPr b="0" i="0" sz="2700">
                <a:solidFill>
                  <a:srgbClr val="3363AC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363AC"/>
              </a:buClr>
              <a:buSzPts val="1700"/>
              <a:buNone/>
              <a:defRPr sz="1700">
                <a:solidFill>
                  <a:srgbClr val="3363AC"/>
                </a:solidFill>
              </a:defRPr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363AC"/>
              </a:buClr>
              <a:buSzPts val="1500"/>
              <a:buNone/>
              <a:defRPr sz="1500">
                <a:solidFill>
                  <a:srgbClr val="3363AC"/>
                </a:solidFill>
              </a:defRPr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363AC"/>
              </a:buClr>
              <a:buSzPts val="1300"/>
              <a:buNone/>
              <a:defRPr sz="1300">
                <a:solidFill>
                  <a:srgbClr val="3363AC"/>
                </a:solidFill>
              </a:defRPr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363AC"/>
              </a:buClr>
              <a:buSzPts val="1300"/>
              <a:buNone/>
              <a:defRPr sz="1300">
                <a:solidFill>
                  <a:srgbClr val="3363AC"/>
                </a:solidFill>
              </a:defRPr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363AC"/>
              </a:buClr>
              <a:buSzPts val="1300"/>
              <a:buNone/>
              <a:defRPr sz="1300">
                <a:solidFill>
                  <a:srgbClr val="3363AC"/>
                </a:solidFill>
              </a:defRPr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363AC"/>
              </a:buClr>
              <a:buSzPts val="1300"/>
              <a:buNone/>
              <a:defRPr sz="1300">
                <a:solidFill>
                  <a:srgbClr val="3363AC"/>
                </a:solidFill>
              </a:defRPr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363AC"/>
              </a:buClr>
              <a:buSzPts val="1300"/>
              <a:buNone/>
              <a:defRPr sz="1300">
                <a:solidFill>
                  <a:srgbClr val="3363AC"/>
                </a:solidFill>
              </a:defRPr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363AC"/>
              </a:buClr>
              <a:buSzPts val="1300"/>
              <a:buNone/>
              <a:defRPr sz="1300">
                <a:solidFill>
                  <a:srgbClr val="3363AC"/>
                </a:solidFill>
              </a:defRPr>
            </a:lvl9pPr>
          </a:lstStyle>
          <a:p/>
        </p:txBody>
      </p:sp>
      <p:pic>
        <p:nvPicPr>
          <p:cNvPr id="72" name="Google Shape;72;p1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69500" y="6215250"/>
            <a:ext cx="1461950" cy="326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 + Image Page 2">
  <p:cSld name="Text + Image Page 2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Google Shape;74;p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809358" y="4832230"/>
            <a:ext cx="4833427" cy="2706224"/>
          </a:xfrm>
          <a:prstGeom prst="rect">
            <a:avLst/>
          </a:prstGeom>
          <a:noFill/>
          <a:ln>
            <a:noFill/>
          </a:ln>
        </p:spPr>
      </p:pic>
      <p:sp>
        <p:nvSpPr>
          <p:cNvPr id="75" name="Google Shape;75;p12"/>
          <p:cNvSpPr txBox="1"/>
          <p:nvPr>
            <p:ph idx="12" type="sldNum"/>
          </p:nvPr>
        </p:nvSpPr>
        <p:spPr>
          <a:xfrm>
            <a:off x="9290222" y="6423497"/>
            <a:ext cx="2743200" cy="2308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  <p:sp>
        <p:nvSpPr>
          <p:cNvPr id="76" name="Google Shape;76;p12"/>
          <p:cNvSpPr/>
          <p:nvPr>
            <p:ph idx="2" type="pic"/>
          </p:nvPr>
        </p:nvSpPr>
        <p:spPr>
          <a:xfrm>
            <a:off x="6624662" y="1570355"/>
            <a:ext cx="4927256" cy="4382570"/>
          </a:xfrm>
          <a:prstGeom prst="rect">
            <a:avLst/>
          </a:prstGeom>
          <a:noFill/>
          <a:ln>
            <a:noFill/>
          </a:ln>
        </p:spPr>
      </p:sp>
      <p:sp>
        <p:nvSpPr>
          <p:cNvPr id="77" name="Google Shape;77;p12"/>
          <p:cNvSpPr txBox="1"/>
          <p:nvPr/>
        </p:nvSpPr>
        <p:spPr>
          <a:xfrm>
            <a:off x="282422" y="6441230"/>
            <a:ext cx="60981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nl-NL" sz="900" u="none" cap="none" strike="noStrike">
                <a:solidFill>
                  <a:srgbClr val="262626"/>
                </a:solidFill>
                <a:latin typeface="Roboto Light"/>
                <a:ea typeface="Roboto Light"/>
                <a:cs typeface="Roboto Light"/>
                <a:sym typeface="Roboto Light"/>
              </a:rPr>
              <a:t>Presentation title </a:t>
            </a:r>
            <a:r>
              <a:rPr b="0" i="0" lang="nl-NL" sz="900" u="none" cap="none" strike="noStrike">
                <a:solidFill>
                  <a:srgbClr val="008691"/>
                </a:solidFill>
                <a:latin typeface="Roboto Light"/>
                <a:ea typeface="Roboto Light"/>
                <a:cs typeface="Roboto Light"/>
                <a:sym typeface="Roboto Light"/>
              </a:rPr>
              <a:t>|</a:t>
            </a:r>
            <a:r>
              <a:rPr b="0" i="0" lang="nl-NL" sz="900" u="none" cap="none" strike="noStrike">
                <a:solidFill>
                  <a:srgbClr val="262626"/>
                </a:solidFill>
                <a:latin typeface="Roboto Light"/>
                <a:ea typeface="Roboto Light"/>
                <a:cs typeface="Roboto Light"/>
                <a:sym typeface="Roboto Light"/>
              </a:rPr>
              <a:t> Name Surname</a:t>
            </a:r>
            <a:endParaRPr b="0" i="0" sz="900" u="none" cap="none" strike="noStrike">
              <a:solidFill>
                <a:srgbClr val="262626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78" name="Google Shape;78;p12"/>
          <p:cNvSpPr txBox="1"/>
          <p:nvPr>
            <p:ph type="title"/>
          </p:nvPr>
        </p:nvSpPr>
        <p:spPr>
          <a:xfrm>
            <a:off x="3635171" y="235625"/>
            <a:ext cx="6727500" cy="60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363AC"/>
              </a:buClr>
              <a:buSzPts val="3500"/>
              <a:buFont typeface="Quicksand"/>
              <a:buNone/>
              <a:defRPr b="0" i="0" sz="3500">
                <a:solidFill>
                  <a:srgbClr val="3363AC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7444"/>
              </a:buClr>
              <a:buSzPts val="1400"/>
              <a:buNone/>
              <a:defRPr>
                <a:solidFill>
                  <a:srgbClr val="EE7444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7444"/>
              </a:buClr>
              <a:buSzPts val="1400"/>
              <a:buNone/>
              <a:defRPr>
                <a:solidFill>
                  <a:srgbClr val="EE7444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7444"/>
              </a:buClr>
              <a:buSzPts val="1400"/>
              <a:buNone/>
              <a:defRPr>
                <a:solidFill>
                  <a:srgbClr val="EE7444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7444"/>
              </a:buClr>
              <a:buSzPts val="1400"/>
              <a:buNone/>
              <a:defRPr>
                <a:solidFill>
                  <a:srgbClr val="EE7444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7444"/>
              </a:buClr>
              <a:buSzPts val="1400"/>
              <a:buNone/>
              <a:defRPr>
                <a:solidFill>
                  <a:srgbClr val="EE7444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7444"/>
              </a:buClr>
              <a:buSzPts val="1400"/>
              <a:buNone/>
              <a:defRPr>
                <a:solidFill>
                  <a:srgbClr val="EE7444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7444"/>
              </a:buClr>
              <a:buSzPts val="1400"/>
              <a:buNone/>
              <a:defRPr>
                <a:solidFill>
                  <a:srgbClr val="EE7444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7444"/>
              </a:buClr>
              <a:buSzPts val="1400"/>
              <a:buNone/>
              <a:defRPr>
                <a:solidFill>
                  <a:srgbClr val="EE7444"/>
                </a:solidFill>
              </a:defRPr>
            </a:lvl9pPr>
          </a:lstStyle>
          <a:p/>
        </p:txBody>
      </p:sp>
      <p:pic>
        <p:nvPicPr>
          <p:cNvPr id="79" name="Google Shape;79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61900" y="366700"/>
            <a:ext cx="2850451" cy="399350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Google Shape;80;p12"/>
          <p:cNvSpPr txBox="1"/>
          <p:nvPr>
            <p:ph idx="1" type="body"/>
          </p:nvPr>
        </p:nvSpPr>
        <p:spPr>
          <a:xfrm>
            <a:off x="331463" y="1670958"/>
            <a:ext cx="9830100" cy="438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0" i="0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2385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A3838"/>
              </a:buClr>
              <a:buSzPts val="1500"/>
              <a:buChar char="•"/>
              <a:defRPr sz="1500">
                <a:solidFill>
                  <a:srgbClr val="3A3838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indent="-32385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A3838"/>
              </a:buClr>
              <a:buSzPts val="1500"/>
              <a:buChar char="•"/>
              <a:defRPr sz="1500">
                <a:solidFill>
                  <a:srgbClr val="3A3838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indent="-32385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A3838"/>
              </a:buClr>
              <a:buSzPts val="1500"/>
              <a:buChar char="•"/>
              <a:defRPr sz="1500">
                <a:solidFill>
                  <a:srgbClr val="3A3838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indent="-32385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A3838"/>
              </a:buClr>
              <a:buSzPts val="1500"/>
              <a:buChar char="•"/>
              <a:defRPr sz="1500">
                <a:solidFill>
                  <a:srgbClr val="3A3838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3" type="body"/>
          </p:nvPr>
        </p:nvSpPr>
        <p:spPr>
          <a:xfrm>
            <a:off x="331466" y="995712"/>
            <a:ext cx="9830100" cy="36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C0C0C"/>
              </a:buClr>
              <a:buSzPts val="1900"/>
              <a:buNone/>
              <a:defRPr b="0" i="0" sz="1900">
                <a:solidFill>
                  <a:srgbClr val="0C0C0C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Page 2">
  <p:cSld name="Image Page 2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" name="Google Shape;83;p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809358" y="4832230"/>
            <a:ext cx="4833427" cy="2706224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Google Shape;84;p13"/>
          <p:cNvSpPr/>
          <p:nvPr>
            <p:ph idx="2" type="pic"/>
          </p:nvPr>
        </p:nvSpPr>
        <p:spPr>
          <a:xfrm>
            <a:off x="1721736" y="1570354"/>
            <a:ext cx="9830180" cy="4382570"/>
          </a:xfrm>
          <a:prstGeom prst="rect">
            <a:avLst/>
          </a:prstGeom>
          <a:noFill/>
          <a:ln>
            <a:noFill/>
          </a:ln>
        </p:spPr>
      </p:sp>
      <p:sp>
        <p:nvSpPr>
          <p:cNvPr id="85" name="Google Shape;85;p13"/>
          <p:cNvSpPr txBox="1"/>
          <p:nvPr>
            <p:ph idx="12" type="sldNum"/>
          </p:nvPr>
        </p:nvSpPr>
        <p:spPr>
          <a:xfrm>
            <a:off x="9290222" y="6423497"/>
            <a:ext cx="2743200" cy="2308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  <p:sp>
        <p:nvSpPr>
          <p:cNvPr id="86" name="Google Shape;86;p13"/>
          <p:cNvSpPr txBox="1"/>
          <p:nvPr/>
        </p:nvSpPr>
        <p:spPr>
          <a:xfrm>
            <a:off x="282422" y="6441230"/>
            <a:ext cx="6098058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nl-NL" sz="900" u="none" cap="none" strike="noStrike">
                <a:solidFill>
                  <a:srgbClr val="262626"/>
                </a:solidFill>
                <a:latin typeface="Roboto Light"/>
                <a:ea typeface="Roboto Light"/>
                <a:cs typeface="Roboto Light"/>
                <a:sym typeface="Roboto Light"/>
              </a:rPr>
              <a:t>Presentation title </a:t>
            </a:r>
            <a:r>
              <a:rPr b="0" i="0" lang="nl-NL" sz="900" u="none" cap="none" strike="noStrike">
                <a:solidFill>
                  <a:srgbClr val="008691"/>
                </a:solidFill>
                <a:latin typeface="Roboto Light"/>
                <a:ea typeface="Roboto Light"/>
                <a:cs typeface="Roboto Light"/>
                <a:sym typeface="Roboto Light"/>
              </a:rPr>
              <a:t>|</a:t>
            </a:r>
            <a:r>
              <a:rPr b="0" i="0" lang="nl-NL" sz="900" u="none" cap="none" strike="noStrike">
                <a:solidFill>
                  <a:srgbClr val="262626"/>
                </a:solidFill>
                <a:latin typeface="Roboto Light"/>
                <a:ea typeface="Roboto Light"/>
                <a:cs typeface="Roboto Light"/>
                <a:sym typeface="Roboto Light"/>
              </a:rPr>
              <a:t> Name Surname</a:t>
            </a:r>
            <a:endParaRPr b="0" i="0" sz="900" u="none" cap="none" strike="noStrike">
              <a:solidFill>
                <a:srgbClr val="262626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87" name="Google Shape;87;p13"/>
          <p:cNvSpPr txBox="1"/>
          <p:nvPr>
            <p:ph idx="1" type="body"/>
          </p:nvPr>
        </p:nvSpPr>
        <p:spPr>
          <a:xfrm>
            <a:off x="1721741" y="895137"/>
            <a:ext cx="9830176" cy="3647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C0C0C"/>
              </a:buClr>
              <a:buSzPts val="1900"/>
              <a:buNone/>
              <a:defRPr b="0" i="0" sz="1900">
                <a:solidFill>
                  <a:srgbClr val="0C0C0C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" name="Google Shape;88;p13"/>
          <p:cNvSpPr txBox="1"/>
          <p:nvPr>
            <p:ph type="title"/>
          </p:nvPr>
        </p:nvSpPr>
        <p:spPr>
          <a:xfrm>
            <a:off x="3635171" y="235625"/>
            <a:ext cx="6727500" cy="60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363AC"/>
              </a:buClr>
              <a:buSzPts val="3500"/>
              <a:buFont typeface="Quicksand"/>
              <a:buNone/>
              <a:defRPr b="0" i="0" sz="3500">
                <a:solidFill>
                  <a:srgbClr val="3363AC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7444"/>
              </a:buClr>
              <a:buSzPts val="1400"/>
              <a:buNone/>
              <a:defRPr>
                <a:solidFill>
                  <a:srgbClr val="EE7444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7444"/>
              </a:buClr>
              <a:buSzPts val="1400"/>
              <a:buNone/>
              <a:defRPr>
                <a:solidFill>
                  <a:srgbClr val="EE7444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7444"/>
              </a:buClr>
              <a:buSzPts val="1400"/>
              <a:buNone/>
              <a:defRPr>
                <a:solidFill>
                  <a:srgbClr val="EE7444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7444"/>
              </a:buClr>
              <a:buSzPts val="1400"/>
              <a:buNone/>
              <a:defRPr>
                <a:solidFill>
                  <a:srgbClr val="EE7444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7444"/>
              </a:buClr>
              <a:buSzPts val="1400"/>
              <a:buNone/>
              <a:defRPr>
                <a:solidFill>
                  <a:srgbClr val="EE7444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7444"/>
              </a:buClr>
              <a:buSzPts val="1400"/>
              <a:buNone/>
              <a:defRPr>
                <a:solidFill>
                  <a:srgbClr val="EE7444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7444"/>
              </a:buClr>
              <a:buSzPts val="1400"/>
              <a:buNone/>
              <a:defRPr>
                <a:solidFill>
                  <a:srgbClr val="EE7444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7444"/>
              </a:buClr>
              <a:buSzPts val="1400"/>
              <a:buNone/>
              <a:defRPr>
                <a:solidFill>
                  <a:srgbClr val="EE7444"/>
                </a:solidFill>
              </a:defRPr>
            </a:lvl9pPr>
          </a:lstStyle>
          <a:p/>
        </p:txBody>
      </p:sp>
      <p:pic>
        <p:nvPicPr>
          <p:cNvPr id="89" name="Google Shape;89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61900" y="366700"/>
            <a:ext cx="2850451" cy="399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Roboto Light"/>
              <a:buNone/>
              <a:defRPr b="0" i="0" sz="4400" u="none" cap="none" strike="noStrik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4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"/>
          <p:cNvSpPr txBox="1"/>
          <p:nvPr>
            <p:ph type="ctrTitle"/>
          </p:nvPr>
        </p:nvSpPr>
        <p:spPr>
          <a:xfrm>
            <a:off x="423028" y="2434975"/>
            <a:ext cx="11469300" cy="1006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Quicksand"/>
              <a:buNone/>
            </a:pPr>
            <a:r>
              <a:rPr lang="nl-NL"/>
              <a:t>Empowering Open Science: EGI Community's Impact on EOSC.</a:t>
            </a:r>
            <a:endParaRPr/>
          </a:p>
        </p:txBody>
      </p:sp>
      <p:sp>
        <p:nvSpPr>
          <p:cNvPr id="116" name="Google Shape;116;p1"/>
          <p:cNvSpPr txBox="1"/>
          <p:nvPr>
            <p:ph idx="1" type="subTitle"/>
          </p:nvPr>
        </p:nvSpPr>
        <p:spPr>
          <a:xfrm>
            <a:off x="333113" y="3827475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nl-NL"/>
              <a:t>The CESSDA Pilot Node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302782977b0_0_1"/>
          <p:cNvSpPr txBox="1"/>
          <p:nvPr>
            <p:ph type="title"/>
          </p:nvPr>
        </p:nvSpPr>
        <p:spPr>
          <a:xfrm>
            <a:off x="3635171" y="235625"/>
            <a:ext cx="6727500" cy="60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</a:pPr>
            <a:r>
              <a:rPr lang="nl-NL"/>
              <a:t>Questions</a:t>
            </a:r>
            <a:endParaRPr/>
          </a:p>
        </p:txBody>
      </p:sp>
      <p:sp>
        <p:nvSpPr>
          <p:cNvPr id="189" name="Google Shape;189;g302782977b0_0_1"/>
          <p:cNvSpPr txBox="1"/>
          <p:nvPr>
            <p:ph idx="1" type="body"/>
          </p:nvPr>
        </p:nvSpPr>
        <p:spPr>
          <a:xfrm>
            <a:off x="331463" y="1670958"/>
            <a:ext cx="9830100" cy="438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800">
                <a:latin typeface="Arial"/>
                <a:ea typeface="Arial"/>
                <a:cs typeface="Arial"/>
                <a:sym typeface="Arial"/>
              </a:rPr>
              <a:t>CESSDA starting with AAI, PID and Accounting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-"/>
            </a:pPr>
            <a:r>
              <a:rPr lang="nl-NL" sz="1800">
                <a:latin typeface="Arial"/>
                <a:ea typeface="Arial"/>
                <a:cs typeface="Arial"/>
                <a:sym typeface="Arial"/>
              </a:rPr>
              <a:t>potential use of Monitoring, Helpdesk and other services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800">
                <a:latin typeface="Arial"/>
                <a:ea typeface="Arial"/>
                <a:cs typeface="Arial"/>
                <a:sym typeface="Arial"/>
              </a:rPr>
              <a:t>Exploration of integration between nodes and dataspaces 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-"/>
            </a:pPr>
            <a:r>
              <a:rPr lang="nl-NL" sz="1800">
                <a:latin typeface="Arial"/>
                <a:ea typeface="Arial"/>
                <a:cs typeface="Arial"/>
                <a:sym typeface="Arial"/>
              </a:rPr>
              <a:t>how can nodes make seamless use of dataspaces’ resources?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-"/>
            </a:pPr>
            <a:r>
              <a:rPr lang="nl-NL" sz="1800">
                <a:latin typeface="Arial"/>
                <a:ea typeface="Arial"/>
                <a:cs typeface="Arial"/>
                <a:sym typeface="Arial"/>
              </a:rPr>
              <a:t>e.g. Nodes providing analysis tools to use with content from Dataspaces?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</a:pPr>
            <a:r>
              <a:t/>
            </a:r>
            <a:endParaRPr/>
          </a:p>
        </p:txBody>
      </p:sp>
      <p:sp>
        <p:nvSpPr>
          <p:cNvPr id="190" name="Google Shape;190;g302782977b0_0_1"/>
          <p:cNvSpPr txBox="1"/>
          <p:nvPr>
            <p:ph idx="12" type="sldNum"/>
          </p:nvPr>
        </p:nvSpPr>
        <p:spPr>
          <a:xfrm>
            <a:off x="9290222" y="6423497"/>
            <a:ext cx="27432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  <p:sp>
        <p:nvSpPr>
          <p:cNvPr id="191" name="Google Shape;191;g302782977b0_0_1"/>
          <p:cNvSpPr txBox="1"/>
          <p:nvPr>
            <p:ph idx="2" type="body"/>
          </p:nvPr>
        </p:nvSpPr>
        <p:spPr>
          <a:xfrm>
            <a:off x="331466" y="995712"/>
            <a:ext cx="9830100" cy="36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Expectations from the federation (wishes, crystal ball), what would you bring forward , what would you leave behind 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"/>
          <p:cNvSpPr txBox="1"/>
          <p:nvPr>
            <p:ph type="title"/>
          </p:nvPr>
        </p:nvSpPr>
        <p:spPr>
          <a:xfrm>
            <a:off x="3635171" y="235625"/>
            <a:ext cx="6727500" cy="60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</a:pPr>
            <a:r>
              <a:rPr lang="nl-NL"/>
              <a:t>Summary</a:t>
            </a:r>
            <a:endParaRPr/>
          </a:p>
        </p:txBody>
      </p:sp>
      <p:sp>
        <p:nvSpPr>
          <p:cNvPr id="123" name="Google Shape;123;p2"/>
          <p:cNvSpPr txBox="1"/>
          <p:nvPr>
            <p:ph idx="1" type="body"/>
          </p:nvPr>
        </p:nvSpPr>
        <p:spPr>
          <a:xfrm>
            <a:off x="331463" y="1670958"/>
            <a:ext cx="9830100" cy="438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SzPts val="1500"/>
              <a:buNone/>
            </a:pPr>
            <a:r>
              <a:rPr lang="nl-NL" sz="1800">
                <a:latin typeface="Arial"/>
                <a:ea typeface="Arial"/>
                <a:cs typeface="Arial"/>
                <a:sym typeface="Arial"/>
              </a:rPr>
              <a:t>Scientific Content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SzPts val="1500"/>
              <a:buNone/>
            </a:pPr>
            <a:r>
              <a:rPr lang="nl-NL" sz="1800">
                <a:latin typeface="Arial"/>
                <a:ea typeface="Arial"/>
                <a:cs typeface="Arial"/>
                <a:sym typeface="Arial"/>
              </a:rPr>
              <a:t>Target Community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SzPts val="1500"/>
              <a:buNone/>
            </a:pPr>
            <a:r>
              <a:rPr lang="nl-NL" sz="1800">
                <a:latin typeface="Arial"/>
                <a:ea typeface="Arial"/>
                <a:cs typeface="Arial"/>
                <a:sym typeface="Arial"/>
              </a:rPr>
              <a:t>User Stories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SzPts val="1500"/>
              <a:buNone/>
            </a:pPr>
            <a:r>
              <a:rPr lang="nl-NL" sz="1800">
                <a:latin typeface="Arial"/>
                <a:ea typeface="Arial"/>
                <a:cs typeface="Arial"/>
                <a:sym typeface="Arial"/>
              </a:rPr>
              <a:t>Integration with Core Services/Sandbox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SzPts val="1500"/>
              <a:buNone/>
            </a:pPr>
            <a:r>
              <a:rPr lang="nl-NL" sz="1800">
                <a:latin typeface="Arial"/>
                <a:ea typeface="Arial"/>
                <a:cs typeface="Arial"/>
                <a:sym typeface="Arial"/>
              </a:rPr>
              <a:t>Federation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SzPts val="1500"/>
              <a:buNone/>
            </a:pPr>
            <a:r>
              <a:t/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45720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SzPts val="1500"/>
              <a:buNone/>
            </a:pPr>
            <a:r>
              <a:t/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4" name="Google Shape;124;p2"/>
          <p:cNvSpPr txBox="1"/>
          <p:nvPr>
            <p:ph idx="12" type="sldNum"/>
          </p:nvPr>
        </p:nvSpPr>
        <p:spPr>
          <a:xfrm>
            <a:off x="9290222" y="6423497"/>
            <a:ext cx="27432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302782977b0_0_9"/>
          <p:cNvSpPr txBox="1"/>
          <p:nvPr>
            <p:ph idx="1" type="body"/>
          </p:nvPr>
        </p:nvSpPr>
        <p:spPr>
          <a:xfrm>
            <a:off x="331463" y="1670958"/>
            <a:ext cx="9830100" cy="438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SzPts val="1500"/>
              <a:buNone/>
            </a:pPr>
            <a:r>
              <a:rPr lang="nl-NL" sz="1800">
                <a:latin typeface="Arial"/>
                <a:ea typeface="Arial"/>
                <a:cs typeface="Arial"/>
                <a:sym typeface="Arial"/>
              </a:rPr>
              <a:t>CESSDA provides a catalogue of Social Science digital objects held by its Service Providers which Researchers can freely access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SzPts val="1500"/>
              <a:buNone/>
            </a:pPr>
            <a:r>
              <a:rPr lang="nl-NL" sz="1800">
                <a:latin typeface="Arial"/>
                <a:ea typeface="Arial"/>
                <a:cs typeface="Arial"/>
                <a:sym typeface="Arial"/>
              </a:rPr>
              <a:t>It wants to provide: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SzPts val="1500"/>
              <a:buNone/>
            </a:pPr>
            <a:r>
              <a:rPr lang="nl-NL" sz="1800">
                <a:latin typeface="Arial"/>
                <a:ea typeface="Arial"/>
                <a:cs typeface="Arial"/>
                <a:sym typeface="Arial"/>
              </a:rPr>
              <a:t>Resource usage tracking and cost calculation for its Service Providers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SzPts val="1500"/>
              <a:buNone/>
            </a:pPr>
            <a:r>
              <a:rPr lang="nl-NL" sz="1800">
                <a:latin typeface="Arial"/>
                <a:ea typeface="Arial"/>
                <a:cs typeface="Arial"/>
                <a:sym typeface="Arial"/>
              </a:rPr>
              <a:t>Access to digital objects for Researchers using institutional credentials (SSO)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SzPts val="1500"/>
              <a:buNone/>
            </a:pPr>
            <a:r>
              <a:rPr lang="nl-NL" sz="1800">
                <a:latin typeface="Arial"/>
                <a:ea typeface="Arial"/>
                <a:cs typeface="Arial"/>
                <a:sym typeface="Arial"/>
              </a:rPr>
              <a:t>PID registration and resolution for digital objects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SzPts val="1500"/>
              <a:buNone/>
            </a:pPr>
            <a:r>
              <a:t/>
            </a:r>
            <a:endParaRPr/>
          </a:p>
        </p:txBody>
      </p:sp>
      <p:sp>
        <p:nvSpPr>
          <p:cNvPr id="131" name="Google Shape;131;g302782977b0_0_9"/>
          <p:cNvSpPr txBox="1"/>
          <p:nvPr>
            <p:ph type="title"/>
          </p:nvPr>
        </p:nvSpPr>
        <p:spPr>
          <a:xfrm>
            <a:off x="3635171" y="235625"/>
            <a:ext cx="6727500" cy="60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</a:pPr>
            <a:r>
              <a:rPr lang="nl-NL"/>
              <a:t>Scientific content</a:t>
            </a:r>
            <a:endParaRPr/>
          </a:p>
        </p:txBody>
      </p:sp>
      <p:sp>
        <p:nvSpPr>
          <p:cNvPr id="132" name="Google Shape;132;g302782977b0_0_9"/>
          <p:cNvSpPr txBox="1"/>
          <p:nvPr>
            <p:ph idx="12" type="sldNum"/>
          </p:nvPr>
        </p:nvSpPr>
        <p:spPr>
          <a:xfrm>
            <a:off x="9290222" y="6423497"/>
            <a:ext cx="27432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302782977b0_0_26"/>
          <p:cNvSpPr txBox="1"/>
          <p:nvPr>
            <p:ph idx="1" type="body"/>
          </p:nvPr>
        </p:nvSpPr>
        <p:spPr>
          <a:xfrm>
            <a:off x="331463" y="1670958"/>
            <a:ext cx="9830100" cy="438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5720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AutoNum type="arabicPeriod"/>
            </a:pPr>
            <a:r>
              <a:rPr i="1" lang="nl-NL" sz="1800">
                <a:latin typeface="Arial"/>
                <a:ea typeface="Arial"/>
                <a:cs typeface="Arial"/>
                <a:sym typeface="Arial"/>
              </a:rPr>
              <a:t>Resource usage tracking and cost calculation for Service Providers</a:t>
            </a:r>
            <a:endParaRPr i="1" sz="18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-NL" sz="1800">
                <a:latin typeface="Arial"/>
                <a:ea typeface="Arial"/>
                <a:cs typeface="Arial"/>
                <a:sym typeface="Arial"/>
              </a:rPr>
              <a:t>Service Providers, Commercial users, Researchers, Research projects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AutoNum type="arabicPeriod" startAt="2"/>
            </a:pPr>
            <a:r>
              <a:rPr i="1" lang="nl-NL" sz="1800">
                <a:latin typeface="Arial"/>
                <a:ea typeface="Arial"/>
                <a:cs typeface="Arial"/>
                <a:sym typeface="Arial"/>
              </a:rPr>
              <a:t>Access to digital objects for Researchers using institutional credentials</a:t>
            </a:r>
            <a:endParaRPr i="1" sz="18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-NL" sz="1800">
                <a:latin typeface="Arial"/>
                <a:ea typeface="Arial"/>
                <a:cs typeface="Arial"/>
                <a:sym typeface="Arial"/>
              </a:rPr>
              <a:t>Researchers, Research projects, Research communities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AutoNum type="arabicPeriod" startAt="3"/>
            </a:pPr>
            <a:r>
              <a:rPr i="1" lang="nl-NL" sz="1800">
                <a:latin typeface="Arial"/>
                <a:ea typeface="Arial"/>
                <a:cs typeface="Arial"/>
                <a:sym typeface="Arial"/>
              </a:rPr>
              <a:t>PID registration and resolution for digital objects</a:t>
            </a:r>
            <a:endParaRPr i="1" sz="18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-NL" sz="1800">
                <a:latin typeface="Arial"/>
                <a:ea typeface="Arial"/>
                <a:cs typeface="Arial"/>
                <a:sym typeface="Arial"/>
              </a:rPr>
              <a:t>Service Providers, Research projects, Institutional repositories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39" name="Google Shape;139;g302782977b0_0_26"/>
          <p:cNvSpPr txBox="1"/>
          <p:nvPr>
            <p:ph type="title"/>
          </p:nvPr>
        </p:nvSpPr>
        <p:spPr>
          <a:xfrm>
            <a:off x="3635171" y="235625"/>
            <a:ext cx="6727500" cy="60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</a:pPr>
            <a:r>
              <a:rPr lang="nl-NL"/>
              <a:t>Target communities</a:t>
            </a:r>
            <a:endParaRPr/>
          </a:p>
        </p:txBody>
      </p:sp>
      <p:sp>
        <p:nvSpPr>
          <p:cNvPr id="140" name="Google Shape;140;g302782977b0_0_26"/>
          <p:cNvSpPr txBox="1"/>
          <p:nvPr>
            <p:ph idx="12" type="sldNum"/>
          </p:nvPr>
        </p:nvSpPr>
        <p:spPr>
          <a:xfrm>
            <a:off x="9290222" y="6423497"/>
            <a:ext cx="27432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302782977b0_0_18"/>
          <p:cNvSpPr txBox="1"/>
          <p:nvPr>
            <p:ph idx="1" type="body"/>
          </p:nvPr>
        </p:nvSpPr>
        <p:spPr>
          <a:xfrm>
            <a:off x="331475" y="1085100"/>
            <a:ext cx="9830100" cy="496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SzPts val="1500"/>
              <a:buNone/>
            </a:pPr>
            <a:r>
              <a:rPr lang="nl-NL" sz="1800">
                <a:latin typeface="Arial"/>
                <a:ea typeface="Arial"/>
                <a:cs typeface="Arial"/>
                <a:sym typeface="Arial"/>
              </a:rPr>
              <a:t>User Story 1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●"/>
            </a:pPr>
            <a:r>
              <a:rPr lang="nl-NL" sz="1800">
                <a:latin typeface="Arial"/>
                <a:ea typeface="Arial"/>
                <a:cs typeface="Arial"/>
                <a:sym typeface="Arial"/>
              </a:rPr>
              <a:t>As a CESSDA Service Provider, I want to track the usage of my resources, calculate associated costs, so I can ensure they are used efficiently and (eventually) charge commercial users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SzPts val="1500"/>
              <a:buNone/>
            </a:pPr>
            <a:r>
              <a:rPr lang="nl-NL" sz="1800">
                <a:latin typeface="Arial"/>
                <a:ea typeface="Arial"/>
                <a:cs typeface="Arial"/>
                <a:sym typeface="Arial"/>
              </a:rPr>
              <a:t>User Journey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●"/>
            </a:pPr>
            <a:r>
              <a:rPr lang="nl-NL" sz="1800">
                <a:latin typeface="Arial"/>
                <a:ea typeface="Arial"/>
                <a:cs typeface="Arial"/>
                <a:sym typeface="Arial"/>
              </a:rPr>
              <a:t>The Service Provider registers their service at the EOSC Accounting Platform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●"/>
            </a:pPr>
            <a:r>
              <a:rPr lang="nl-NL" sz="1800">
                <a:latin typeface="Arial"/>
                <a:ea typeface="Arial"/>
                <a:cs typeface="Arial"/>
                <a:sym typeface="Arial"/>
              </a:rPr>
              <a:t>The Service Provider configures the exchange of access and usage data between their service and the EOSC Accounting Platform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●"/>
            </a:pPr>
            <a:r>
              <a:rPr lang="nl-NL" sz="1800">
                <a:latin typeface="Arial"/>
                <a:ea typeface="Arial"/>
                <a:cs typeface="Arial"/>
                <a:sym typeface="Arial"/>
              </a:rPr>
              <a:t>The Service Provider accesses dashboards with statistical reports on the usage of each resource/service to monitor and manage usage and costs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nl-NL" sz="1800">
                <a:latin typeface="Arial"/>
                <a:ea typeface="Arial"/>
                <a:cs typeface="Arial"/>
                <a:sym typeface="Arial"/>
              </a:rPr>
              <a:t>Challenges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●"/>
            </a:pPr>
            <a:r>
              <a:rPr lang="nl-NL" sz="1800">
                <a:latin typeface="Arial"/>
                <a:ea typeface="Arial"/>
                <a:cs typeface="Arial"/>
                <a:sym typeface="Arial"/>
              </a:rPr>
              <a:t>Like for like recording of dataset and service usage to allow comparison and aggregation </a:t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g302782977b0_0_18"/>
          <p:cNvSpPr txBox="1"/>
          <p:nvPr>
            <p:ph type="title"/>
          </p:nvPr>
        </p:nvSpPr>
        <p:spPr>
          <a:xfrm>
            <a:off x="3635171" y="235625"/>
            <a:ext cx="6727500" cy="60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</a:pPr>
            <a:r>
              <a:rPr lang="nl-NL"/>
              <a:t>User stories</a:t>
            </a:r>
            <a:endParaRPr/>
          </a:p>
        </p:txBody>
      </p:sp>
      <p:sp>
        <p:nvSpPr>
          <p:cNvPr id="148" name="Google Shape;148;g302782977b0_0_18"/>
          <p:cNvSpPr txBox="1"/>
          <p:nvPr>
            <p:ph idx="12" type="sldNum"/>
          </p:nvPr>
        </p:nvSpPr>
        <p:spPr>
          <a:xfrm>
            <a:off x="9290222" y="6423497"/>
            <a:ext cx="27432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3046851768f_0_0"/>
          <p:cNvSpPr txBox="1"/>
          <p:nvPr>
            <p:ph idx="1" type="body"/>
          </p:nvPr>
        </p:nvSpPr>
        <p:spPr>
          <a:xfrm>
            <a:off x="331475" y="1095325"/>
            <a:ext cx="9830100" cy="49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SzPts val="1500"/>
              <a:buNone/>
            </a:pPr>
            <a:r>
              <a:rPr lang="nl-NL" sz="1800">
                <a:latin typeface="Arial"/>
                <a:ea typeface="Arial"/>
                <a:cs typeface="Arial"/>
                <a:sym typeface="Arial"/>
              </a:rPr>
              <a:t>User Story 2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●"/>
            </a:pPr>
            <a:r>
              <a:rPr lang="nl-NL" sz="1800">
                <a:latin typeface="Arial"/>
                <a:ea typeface="Arial"/>
                <a:cs typeface="Arial"/>
                <a:sym typeface="Arial"/>
              </a:rPr>
              <a:t>As a Researcher, I want seamless and secure Single Sign-On access to digital objects both within and outside of my organisation, so I can collaborate more easily with other Researchers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SzPts val="1500"/>
              <a:buNone/>
            </a:pPr>
            <a:r>
              <a:rPr lang="nl-NL" sz="1800">
                <a:latin typeface="Arial"/>
                <a:ea typeface="Arial"/>
                <a:cs typeface="Arial"/>
                <a:sym typeface="Arial"/>
              </a:rPr>
              <a:t>User Journey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●"/>
            </a:pPr>
            <a:r>
              <a:rPr lang="nl-NL" sz="1800">
                <a:latin typeface="Arial"/>
                <a:ea typeface="Arial"/>
                <a:cs typeface="Arial"/>
                <a:sym typeface="Arial"/>
              </a:rPr>
              <a:t>The Researcher offers/joins a collaboration through the ‘My Projects’ page - their own or another Researcher’s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●"/>
            </a:pPr>
            <a:r>
              <a:rPr lang="nl-NL" sz="1800">
                <a:latin typeface="Arial"/>
                <a:ea typeface="Arial"/>
                <a:cs typeface="Arial"/>
                <a:sym typeface="Arial"/>
              </a:rPr>
              <a:t>The Researcher needs access to datasets stored in another institution's repository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●"/>
            </a:pPr>
            <a:r>
              <a:rPr lang="nl-NL" sz="1800">
                <a:latin typeface="Arial"/>
                <a:ea typeface="Arial"/>
                <a:cs typeface="Arial"/>
                <a:sym typeface="Arial"/>
              </a:rPr>
              <a:t>The Researcher accesses them using their institutional creden</a:t>
            </a:r>
            <a:r>
              <a:rPr lang="nl-NL" sz="1800">
                <a:latin typeface="Arial"/>
                <a:ea typeface="Arial"/>
                <a:cs typeface="Arial"/>
                <a:sym typeface="Arial"/>
              </a:rPr>
              <a:t>tials, via federated AAI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nl-NL" sz="1800">
                <a:latin typeface="Arial"/>
                <a:ea typeface="Arial"/>
                <a:cs typeface="Arial"/>
                <a:sym typeface="Arial"/>
              </a:rPr>
              <a:t>Challenges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●"/>
            </a:pPr>
            <a:r>
              <a:rPr lang="nl-NL" sz="1800">
                <a:latin typeface="Arial"/>
                <a:ea typeface="Arial"/>
                <a:cs typeface="Arial"/>
                <a:sym typeface="Arial"/>
              </a:rPr>
              <a:t>Secure and seamless integration of institutional credentials across different organisations</a:t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g3046851768f_0_0"/>
          <p:cNvSpPr txBox="1"/>
          <p:nvPr>
            <p:ph type="title"/>
          </p:nvPr>
        </p:nvSpPr>
        <p:spPr>
          <a:xfrm>
            <a:off x="3635171" y="235625"/>
            <a:ext cx="6727500" cy="60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</a:pPr>
            <a:r>
              <a:rPr lang="nl-NL"/>
              <a:t>User stories</a:t>
            </a:r>
            <a:endParaRPr/>
          </a:p>
        </p:txBody>
      </p:sp>
      <p:sp>
        <p:nvSpPr>
          <p:cNvPr id="156" name="Google Shape;156;g3046851768f_0_0"/>
          <p:cNvSpPr txBox="1"/>
          <p:nvPr>
            <p:ph idx="12" type="sldNum"/>
          </p:nvPr>
        </p:nvSpPr>
        <p:spPr>
          <a:xfrm>
            <a:off x="9290222" y="6423497"/>
            <a:ext cx="27432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3046851768f_0_8"/>
          <p:cNvSpPr txBox="1"/>
          <p:nvPr>
            <p:ph idx="1" type="body"/>
          </p:nvPr>
        </p:nvSpPr>
        <p:spPr>
          <a:xfrm>
            <a:off x="331475" y="1085100"/>
            <a:ext cx="9830100" cy="496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SzPts val="1500"/>
              <a:buNone/>
            </a:pPr>
            <a:r>
              <a:rPr lang="nl-NL" sz="1800">
                <a:latin typeface="Arial"/>
                <a:ea typeface="Arial"/>
                <a:cs typeface="Arial"/>
                <a:sym typeface="Arial"/>
              </a:rPr>
              <a:t>User Story 3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●"/>
            </a:pPr>
            <a:r>
              <a:rPr lang="nl-NL" sz="1800">
                <a:latin typeface="Arial"/>
                <a:ea typeface="Arial"/>
                <a:cs typeface="Arial"/>
                <a:sym typeface="Arial"/>
              </a:rPr>
              <a:t>As a CESSDA Service Provider, I want to register/resolve PIDs for digital objects managed within my infrastructure so I can ensure proper identification, access and citation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SzPts val="1500"/>
              <a:buNone/>
            </a:pPr>
            <a:r>
              <a:rPr lang="nl-NL" sz="1800">
                <a:latin typeface="Arial"/>
                <a:ea typeface="Arial"/>
                <a:cs typeface="Arial"/>
                <a:sym typeface="Arial"/>
              </a:rPr>
              <a:t>User Journey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●"/>
            </a:pPr>
            <a:r>
              <a:rPr lang="nl-NL" sz="1800">
                <a:latin typeface="Arial"/>
                <a:ea typeface="Arial"/>
                <a:cs typeface="Arial"/>
                <a:sym typeface="Arial"/>
              </a:rPr>
              <a:t>The Service Provider mints a PID and assigns it to a digital object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●"/>
            </a:pPr>
            <a:r>
              <a:rPr lang="nl-NL" sz="1800">
                <a:latin typeface="Arial"/>
                <a:ea typeface="Arial"/>
                <a:cs typeface="Arial"/>
                <a:sym typeface="Arial"/>
              </a:rPr>
              <a:t>The Service Provider includes PID in metadata describing the digital object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●"/>
            </a:pPr>
            <a:r>
              <a:rPr lang="nl-NL" sz="1800">
                <a:latin typeface="Arial"/>
                <a:ea typeface="Arial"/>
                <a:cs typeface="Arial"/>
                <a:sym typeface="Arial"/>
              </a:rPr>
              <a:t>A Researcher cites the data used in their research, which includes the PID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●"/>
            </a:pPr>
            <a:r>
              <a:rPr lang="nl-NL" sz="1800">
                <a:latin typeface="Arial"/>
                <a:ea typeface="Arial"/>
                <a:cs typeface="Arial"/>
                <a:sym typeface="Arial"/>
              </a:rPr>
              <a:t>The Service Provider uses citation tracking tools to see digital object usage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nl-NL" sz="1800">
                <a:latin typeface="Arial"/>
                <a:ea typeface="Arial"/>
                <a:cs typeface="Arial"/>
                <a:sym typeface="Arial"/>
              </a:rPr>
              <a:t>Challenges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●"/>
            </a:pPr>
            <a:r>
              <a:rPr lang="nl-NL" sz="1800">
                <a:latin typeface="Arial"/>
                <a:ea typeface="Arial"/>
                <a:cs typeface="Arial"/>
                <a:sym typeface="Arial"/>
              </a:rPr>
              <a:t>Technical challenges related to integrating PID systems with existing infrastructure</a:t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g3046851768f_0_8"/>
          <p:cNvSpPr txBox="1"/>
          <p:nvPr>
            <p:ph type="title"/>
          </p:nvPr>
        </p:nvSpPr>
        <p:spPr>
          <a:xfrm>
            <a:off x="3635171" y="235625"/>
            <a:ext cx="6727500" cy="60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</a:pPr>
            <a:r>
              <a:rPr lang="nl-NL"/>
              <a:t>User stories</a:t>
            </a:r>
            <a:endParaRPr/>
          </a:p>
        </p:txBody>
      </p:sp>
      <p:sp>
        <p:nvSpPr>
          <p:cNvPr id="164" name="Google Shape;164;g3046851768f_0_8"/>
          <p:cNvSpPr txBox="1"/>
          <p:nvPr>
            <p:ph idx="12" type="sldNum"/>
          </p:nvPr>
        </p:nvSpPr>
        <p:spPr>
          <a:xfrm>
            <a:off x="9290222" y="6423497"/>
            <a:ext cx="27432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302782977b0_0_34"/>
          <p:cNvSpPr txBox="1"/>
          <p:nvPr>
            <p:ph idx="1" type="body"/>
          </p:nvPr>
        </p:nvSpPr>
        <p:spPr>
          <a:xfrm>
            <a:off x="331463" y="1670958"/>
            <a:ext cx="9830100" cy="438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SzPts val="1500"/>
              <a:buNone/>
            </a:pPr>
            <a:r>
              <a:rPr lang="nl-NL" sz="1800">
                <a:latin typeface="Arial"/>
                <a:ea typeface="Arial"/>
                <a:cs typeface="Arial"/>
                <a:sym typeface="Arial"/>
              </a:rPr>
              <a:t>Integration with Core Services/Sandbox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AutoNum type="arabicPeriod"/>
            </a:pPr>
            <a:r>
              <a:rPr i="1" lang="nl-NL" sz="1800">
                <a:latin typeface="Arial"/>
                <a:ea typeface="Arial"/>
                <a:cs typeface="Arial"/>
                <a:sym typeface="Arial"/>
              </a:rPr>
              <a:t>Resource usage tracking</a:t>
            </a:r>
            <a:endParaRPr i="1" sz="1800">
              <a:latin typeface="Arial"/>
              <a:ea typeface="Arial"/>
              <a:cs typeface="Arial"/>
              <a:sym typeface="Arial"/>
            </a:endParaRPr>
          </a:p>
          <a:p>
            <a:pPr indent="457200" lvl="0" marL="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SzPts val="1500"/>
              <a:buNone/>
            </a:pPr>
            <a:r>
              <a:rPr lang="nl-NL" sz="1800">
                <a:latin typeface="Arial"/>
                <a:ea typeface="Arial"/>
                <a:cs typeface="Arial"/>
                <a:sym typeface="Arial"/>
              </a:rPr>
              <a:t>Service accounting, research products accounting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AutoNum type="arabicPeriod" startAt="2"/>
            </a:pPr>
            <a:r>
              <a:rPr i="1" lang="nl-NL" sz="1800">
                <a:latin typeface="Arial"/>
                <a:ea typeface="Arial"/>
                <a:cs typeface="Arial"/>
                <a:sym typeface="Arial"/>
              </a:rPr>
              <a:t>Access to digital objects using institutional credentials</a:t>
            </a:r>
            <a:endParaRPr i="1" sz="1800">
              <a:latin typeface="Arial"/>
              <a:ea typeface="Arial"/>
              <a:cs typeface="Arial"/>
              <a:sym typeface="Arial"/>
            </a:endParaRPr>
          </a:p>
          <a:p>
            <a:pPr indent="457200" lvl="0" marL="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SzPts val="1500"/>
              <a:buNone/>
            </a:pPr>
            <a:r>
              <a:rPr lang="nl-NL" sz="1800">
                <a:latin typeface="Arial"/>
                <a:ea typeface="Arial"/>
                <a:cs typeface="Arial"/>
                <a:sym typeface="Arial"/>
              </a:rPr>
              <a:t>AAI proxy, AAI federation discovery service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AutoNum type="arabicPeriod" startAt="3"/>
            </a:pPr>
            <a:r>
              <a:rPr i="1" lang="nl-NL" sz="1800">
                <a:latin typeface="Arial"/>
                <a:ea typeface="Arial"/>
                <a:cs typeface="Arial"/>
                <a:sym typeface="Arial"/>
              </a:rPr>
              <a:t>PID registration and resolution</a:t>
            </a:r>
            <a:endParaRPr i="1" sz="18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SzPts val="1500"/>
              <a:buNone/>
            </a:pPr>
            <a:r>
              <a:rPr lang="nl-NL" sz="1800">
                <a:latin typeface="Arial"/>
                <a:ea typeface="Arial"/>
                <a:cs typeface="Arial"/>
                <a:sym typeface="Arial"/>
              </a:rPr>
              <a:t>	PID Service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SzPts val="1500"/>
              <a:buNone/>
            </a:pPr>
            <a:r>
              <a:t/>
            </a:r>
            <a:endParaRPr/>
          </a:p>
        </p:txBody>
      </p:sp>
      <p:sp>
        <p:nvSpPr>
          <p:cNvPr id="171" name="Google Shape;171;g302782977b0_0_34"/>
          <p:cNvSpPr txBox="1"/>
          <p:nvPr>
            <p:ph type="title"/>
          </p:nvPr>
        </p:nvSpPr>
        <p:spPr>
          <a:xfrm>
            <a:off x="3635171" y="235625"/>
            <a:ext cx="6727500" cy="60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</a:pPr>
            <a:r>
              <a:rPr lang="nl-NL"/>
              <a:t>Integration</a:t>
            </a:r>
            <a:endParaRPr/>
          </a:p>
        </p:txBody>
      </p:sp>
      <p:sp>
        <p:nvSpPr>
          <p:cNvPr id="172" name="Google Shape;172;g302782977b0_0_34"/>
          <p:cNvSpPr txBox="1"/>
          <p:nvPr>
            <p:ph idx="12" type="sldNum"/>
          </p:nvPr>
        </p:nvSpPr>
        <p:spPr>
          <a:xfrm>
            <a:off x="9290222" y="6423497"/>
            <a:ext cx="27432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  <p:sp>
        <p:nvSpPr>
          <p:cNvPr id="173" name="Google Shape;173;g302782977b0_0_34"/>
          <p:cNvSpPr txBox="1"/>
          <p:nvPr>
            <p:ph idx="2" type="body"/>
          </p:nvPr>
        </p:nvSpPr>
        <p:spPr>
          <a:xfrm>
            <a:off x="331466" y="995712"/>
            <a:ext cx="9830100" cy="36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9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302782977b0_0_42"/>
          <p:cNvSpPr txBox="1"/>
          <p:nvPr>
            <p:ph idx="1" type="body"/>
          </p:nvPr>
        </p:nvSpPr>
        <p:spPr>
          <a:xfrm>
            <a:off x="331463" y="1670958"/>
            <a:ext cx="9830100" cy="438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SzPts val="1500"/>
              <a:buNone/>
            </a:pPr>
            <a:r>
              <a:rPr lang="nl-NL" sz="1800">
                <a:latin typeface="Arial"/>
                <a:ea typeface="Arial"/>
                <a:cs typeface="Arial"/>
                <a:sym typeface="Arial"/>
              </a:rPr>
              <a:t>CESSDA thematic catalogue, Controlled Vocabularies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●"/>
            </a:pPr>
            <a:r>
              <a:rPr lang="nl-NL" sz="1800">
                <a:latin typeface="Arial"/>
                <a:ea typeface="Arial"/>
                <a:cs typeface="Arial"/>
                <a:sym typeface="Arial"/>
              </a:rPr>
              <a:t>Makes more data and services available to the Social Science research community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●"/>
            </a:pPr>
            <a:r>
              <a:rPr lang="nl-NL" sz="1800">
                <a:latin typeface="Arial"/>
                <a:ea typeface="Arial"/>
                <a:cs typeface="Arial"/>
                <a:sym typeface="Arial"/>
              </a:rPr>
              <a:t>Makes Social Science data and services available to other scientific communities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SzPts val="1500"/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SzPts val="1500"/>
              <a:buNone/>
            </a:pPr>
            <a:r>
              <a:rPr lang="nl-NL" sz="1800">
                <a:latin typeface="Arial"/>
                <a:ea typeface="Arial"/>
                <a:cs typeface="Arial"/>
                <a:sym typeface="Arial"/>
              </a:rPr>
              <a:t>Availability of reliable core services plus numerous exchange services 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●"/>
            </a:pPr>
            <a:r>
              <a:rPr lang="nl-NL" sz="1800">
                <a:latin typeface="Arial"/>
                <a:ea typeface="Arial"/>
                <a:cs typeface="Arial"/>
                <a:sym typeface="Arial"/>
              </a:rPr>
              <a:t>Facilitates composition of novel services for one-off and/or repeated use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●"/>
            </a:pPr>
            <a:r>
              <a:rPr lang="nl-NL" sz="1800">
                <a:latin typeface="Arial"/>
                <a:ea typeface="Arial"/>
                <a:cs typeface="Arial"/>
                <a:sym typeface="Arial"/>
              </a:rPr>
              <a:t>Can facilitate service and data interoperability between communities</a:t>
            </a:r>
            <a:endParaRPr/>
          </a:p>
        </p:txBody>
      </p:sp>
      <p:sp>
        <p:nvSpPr>
          <p:cNvPr id="180" name="Google Shape;180;g302782977b0_0_42"/>
          <p:cNvSpPr txBox="1"/>
          <p:nvPr>
            <p:ph type="title"/>
          </p:nvPr>
        </p:nvSpPr>
        <p:spPr>
          <a:xfrm>
            <a:off x="3635171" y="235625"/>
            <a:ext cx="6727500" cy="60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</a:pPr>
            <a:r>
              <a:rPr lang="nl-NL"/>
              <a:t>Federation</a:t>
            </a:r>
            <a:endParaRPr/>
          </a:p>
        </p:txBody>
      </p:sp>
      <p:sp>
        <p:nvSpPr>
          <p:cNvPr id="181" name="Google Shape;181;g302782977b0_0_42"/>
          <p:cNvSpPr txBox="1"/>
          <p:nvPr>
            <p:ph idx="12" type="sldNum"/>
          </p:nvPr>
        </p:nvSpPr>
        <p:spPr>
          <a:xfrm>
            <a:off x="9290222" y="6423497"/>
            <a:ext cx="27432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  <p:sp>
        <p:nvSpPr>
          <p:cNvPr id="182" name="Google Shape;182;g302782977b0_0_42"/>
          <p:cNvSpPr txBox="1"/>
          <p:nvPr>
            <p:ph idx="2" type="body"/>
          </p:nvPr>
        </p:nvSpPr>
        <p:spPr>
          <a:xfrm>
            <a:off x="331466" y="995712"/>
            <a:ext cx="9830100" cy="36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9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Kantoorth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Kantoorth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