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firstSlideNum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Quicksand"/>
      <p:regular r:id="rId20"/>
      <p:bold r:id="rId21"/>
    </p:embeddedFont>
    <p:embeddedFont>
      <p:font typeface="Roboto Light"/>
      <p:regular r:id="rId22"/>
      <p:bold r:id="rId23"/>
      <p:italic r:id="rId24"/>
      <p:boldItalic r:id="rId25"/>
    </p:embeddedFont>
    <p:embeddedFont>
      <p:font typeface="Quicksand SemiBold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8" roundtripDataSignature="AMtx7miZgciXBxJ2wY5S70M7pk96FFZB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icksand-regular.fntdata"/><Relationship Id="rId22" Type="http://schemas.openxmlformats.org/officeDocument/2006/relationships/font" Target="fonts/RobotoLight-regular.fntdata"/><Relationship Id="rId21" Type="http://schemas.openxmlformats.org/officeDocument/2006/relationships/font" Target="fonts/Quicksand-bold.fntdata"/><Relationship Id="rId24" Type="http://schemas.openxmlformats.org/officeDocument/2006/relationships/font" Target="fonts/RobotoLight-italic.fntdata"/><Relationship Id="rId23" Type="http://schemas.openxmlformats.org/officeDocument/2006/relationships/font" Target="fonts/RobotoLigh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QuicksandSemiBold-regular.fntdata"/><Relationship Id="rId25" Type="http://schemas.openxmlformats.org/officeDocument/2006/relationships/font" Target="fonts/RobotoLight-boldItalic.fntdata"/><Relationship Id="rId28" Type="http://customschemas.google.com/relationships/presentationmetadata" Target="metadata"/><Relationship Id="rId27" Type="http://schemas.openxmlformats.org/officeDocument/2006/relationships/font" Target="fonts/QuicksandSemiBo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02782977b0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302782977b0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g302782977b0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02782977b0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302782977b0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g302782977b0_0_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02782977b0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302782977b0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g302782977b0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02782977b0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302782977b0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g302782977b0_0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046851768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3046851768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g3046851768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046851768f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3046851768f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g3046851768f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02782977b0_0_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302782977b0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g302782977b0_0_3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02782977b0_0_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302782977b0_0_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302782977b0_0_4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hyperlink" Target="http://www.eosc-beyond.eu" TargetMode="External"/><Relationship Id="rId4" Type="http://schemas.openxmlformats.org/officeDocument/2006/relationships/hyperlink" Target="https://www.linkedin.com/company/eosc-beyond/" TargetMode="External"/><Relationship Id="rId5" Type="http://schemas.openxmlformats.org/officeDocument/2006/relationships/hyperlink" Target="https://www.youtube.com/@EOSCBeyond" TargetMode="External"/><Relationship Id="rId6" Type="http://schemas.openxmlformats.org/officeDocument/2006/relationships/hyperlink" Target="mailto:eosc-beyond-po@mailman.egi.eu" TargetMode="External"/><Relationship Id="rId7" Type="http://schemas.openxmlformats.org/officeDocument/2006/relationships/image" Target="../media/image10.png"/><Relationship Id="rId8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">
  <p:cSld name="TITLE_1">
    <p:bg>
      <p:bgPr>
        <a:solidFill>
          <a:srgbClr val="3363AC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ctrTitle"/>
          </p:nvPr>
        </p:nvSpPr>
        <p:spPr>
          <a:xfrm>
            <a:off x="423013" y="1600200"/>
            <a:ext cx="91440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Quicksand"/>
              <a:buNone/>
              <a:defRPr b="0" i="0" sz="65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subTitle"/>
          </p:nvPr>
        </p:nvSpPr>
        <p:spPr>
          <a:xfrm>
            <a:off x="423013" y="2825750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i="0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5"/>
          <p:cNvSpPr txBox="1"/>
          <p:nvPr/>
        </p:nvSpPr>
        <p:spPr>
          <a:xfrm>
            <a:off x="2160153" y="6229564"/>
            <a:ext cx="914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b="0" i="0" lang="nl-NL" sz="15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0</a:t>
            </a:r>
            <a:r>
              <a:rPr lang="nl-NL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r>
              <a:rPr b="0" i="0" lang="nl-NL" sz="15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| </a:t>
            </a:r>
            <a:r>
              <a:rPr lang="nl-NL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10</a:t>
            </a:r>
            <a:r>
              <a:rPr b="0" i="0" lang="nl-NL" sz="15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| 2024 by </a:t>
            </a:r>
            <a:r>
              <a:rPr lang="nl-NL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John Shepherdson</a:t>
            </a:r>
            <a:endParaRPr b="0" i="0" sz="15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1250" y="398145"/>
            <a:ext cx="4403774" cy="61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500" y="6213234"/>
            <a:ext cx="1461950" cy="326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>
            <p:ph idx="2" type="pic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sp>
      <p:pic>
        <p:nvPicPr>
          <p:cNvPr id="92" name="Google Shape;9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8725" y="364409"/>
            <a:ext cx="2858501" cy="4005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-7773" y="1650342"/>
            <a:ext cx="5082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0" i="0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Page 1">
  <p:cSld name="Divider Page 1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3363A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C0C0C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6" name="Google Shape;96;p15"/>
          <p:cNvSpPr/>
          <p:nvPr>
            <p:ph idx="2" type="pic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5"/>
          <p:cNvSpPr txBox="1"/>
          <p:nvPr>
            <p:ph type="title"/>
          </p:nvPr>
        </p:nvSpPr>
        <p:spPr>
          <a:xfrm>
            <a:off x="668192" y="940672"/>
            <a:ext cx="5082367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icksand"/>
              <a:buNone/>
              <a:defRPr b="0" i="0" sz="35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668192" y="1650367"/>
            <a:ext cx="5082368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0" i="0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3" type="body"/>
          </p:nvPr>
        </p:nvSpPr>
        <p:spPr>
          <a:xfrm>
            <a:off x="668192" y="2270760"/>
            <a:ext cx="5082367" cy="3682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b="0" i="0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0" name="Google Shape;100;p15"/>
          <p:cNvSpPr txBox="1"/>
          <p:nvPr/>
        </p:nvSpPr>
        <p:spPr>
          <a:xfrm>
            <a:off x="282422" y="6441230"/>
            <a:ext cx="2727478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nl-NL" sz="9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Presentation title | Name Surname</a:t>
            </a:r>
            <a:endParaRPr b="0" i="0" sz="900" u="none" cap="none" strike="noStrik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8725" y="364409"/>
            <a:ext cx="2858501" cy="40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Page 2">
  <p:cSld name="Divider Page 2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3363A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C0C0C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4" name="Google Shape;104;p16"/>
          <p:cNvSpPr/>
          <p:nvPr>
            <p:ph idx="2" type="pic"/>
          </p:nvPr>
        </p:nvSpPr>
        <p:spPr>
          <a:xfrm>
            <a:off x="0" y="1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16"/>
          <p:cNvSpPr txBox="1"/>
          <p:nvPr/>
        </p:nvSpPr>
        <p:spPr>
          <a:xfrm>
            <a:off x="6398432" y="6441230"/>
            <a:ext cx="5102035" cy="233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nl-NL" sz="9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Presentation title | Name Surname</a:t>
            </a:r>
            <a:endParaRPr b="0" i="0" sz="900" u="none" cap="none" strike="noStrik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6" name="Google Shape;106;p16"/>
          <p:cNvSpPr txBox="1"/>
          <p:nvPr>
            <p:ph type="title"/>
          </p:nvPr>
        </p:nvSpPr>
        <p:spPr>
          <a:xfrm>
            <a:off x="6787052" y="940672"/>
            <a:ext cx="5082367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icksand"/>
              <a:buNone/>
              <a:defRPr b="0" i="0" sz="35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6787052" y="1650367"/>
            <a:ext cx="5082368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0" i="0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8" name="Google Shape;108;p16"/>
          <p:cNvSpPr txBox="1"/>
          <p:nvPr>
            <p:ph idx="3" type="body"/>
          </p:nvPr>
        </p:nvSpPr>
        <p:spPr>
          <a:xfrm>
            <a:off x="6787052" y="2270760"/>
            <a:ext cx="5082367" cy="3682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b="0" i="0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8725" y="364409"/>
            <a:ext cx="2858501" cy="400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/>
          <p:nvPr>
            <p:ph idx="4" type="body"/>
          </p:nvPr>
        </p:nvSpPr>
        <p:spPr>
          <a:xfrm>
            <a:off x="-7773" y="1650342"/>
            <a:ext cx="5082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0" i="0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Page 3">
  <p:cSld name="Text Page 3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31463" y="16709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0" i="0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63AC"/>
              </a:buClr>
              <a:buSzPts val="3500"/>
              <a:buFont typeface="Quicksand"/>
              <a:buNone/>
              <a:defRPr b="0" i="0" sz="3500">
                <a:solidFill>
                  <a:srgbClr val="3363AC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9290222" y="6423497"/>
            <a:ext cx="2743200" cy="230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331466" y="995712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  <a:defRPr b="0" i="0" sz="1900">
                <a:solidFill>
                  <a:srgbClr val="0C0C0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900" y="366700"/>
            <a:ext cx="2850451" cy="39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/>
          <p:nvPr/>
        </p:nvSpPr>
        <p:spPr>
          <a:xfrm>
            <a:off x="282425" y="6441225"/>
            <a:ext cx="40038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nl-NL" sz="900" u="none" cap="none" strike="noStrike">
                <a:solidFill>
                  <a:srgbClr val="262626"/>
                </a:solidFill>
                <a:latin typeface="Roboto Light"/>
                <a:ea typeface="Roboto Light"/>
                <a:cs typeface="Roboto Light"/>
                <a:sym typeface="Roboto Light"/>
              </a:rPr>
              <a:t>Presentation title </a:t>
            </a:r>
            <a:r>
              <a:rPr b="0" i="0" lang="nl-NL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rPr>
              <a:t>|</a:t>
            </a:r>
            <a:r>
              <a:rPr b="0" i="0" lang="nl-NL" sz="900" u="none" cap="none" strike="noStrike">
                <a:solidFill>
                  <a:srgbClr val="262626"/>
                </a:solidFill>
                <a:latin typeface="Roboto Light"/>
                <a:ea typeface="Roboto Light"/>
                <a:cs typeface="Roboto Light"/>
                <a:sym typeface="Roboto Light"/>
              </a:rPr>
              <a:t> Name Surname</a:t>
            </a:r>
            <a:endParaRPr b="0" i="0" sz="900" u="none" cap="none" strike="noStrike">
              <a:solidFill>
                <a:srgbClr val="262626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>
  <p:cSld name="Sectiekop"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4225" y="396910"/>
            <a:ext cx="4385602" cy="6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"/>
          <p:cNvSpPr txBox="1"/>
          <p:nvPr/>
        </p:nvSpPr>
        <p:spPr>
          <a:xfrm>
            <a:off x="469500" y="1586225"/>
            <a:ext cx="31227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nl-NL" sz="1300" u="none" cap="none" strike="noStrike">
                <a:solidFill>
                  <a:srgbClr val="EE7444"/>
                </a:solidFill>
                <a:latin typeface="Roboto Light"/>
                <a:ea typeface="Roboto Light"/>
                <a:cs typeface="Roboto Light"/>
                <a:sym typeface="Roboto Light"/>
              </a:rPr>
              <a:t>Website</a:t>
            </a:r>
            <a:r>
              <a:rPr b="0" i="0" lang="nl-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nl-NL" sz="1300" u="sng" cap="none" strike="noStrike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3"/>
              </a:rPr>
              <a:t>www.eosc-beyond.eu</a:t>
            </a:r>
            <a:r>
              <a:rPr b="0" i="0" lang="nl-NL" sz="13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r>
              <a:rPr b="0" i="0" lang="nl-NL" sz="1300" u="none" cap="none" strike="noStrike">
                <a:solidFill>
                  <a:srgbClr val="EE7444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b="0" i="0" sz="1300" u="none" cap="none" strike="noStrike">
              <a:solidFill>
                <a:srgbClr val="EE7444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nl-NL" sz="1300" u="none" cap="none" strike="noStrike">
                <a:solidFill>
                  <a:srgbClr val="EE7444"/>
                </a:solidFill>
                <a:latin typeface="Roboto Light"/>
                <a:ea typeface="Roboto Light"/>
                <a:cs typeface="Roboto Light"/>
                <a:sym typeface="Roboto Light"/>
              </a:rPr>
              <a:t>LinkedIn </a:t>
            </a:r>
            <a:r>
              <a:rPr b="0" i="0" lang="nl-NL" sz="1300" u="sng" cap="none" strike="noStrike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4"/>
              </a:rPr>
              <a:t>/company/eosc-beyond/</a:t>
            </a:r>
            <a:r>
              <a:rPr b="0" i="0" lang="nl-NL" sz="1300" u="none" cap="none" strike="noStrike">
                <a:solidFill>
                  <a:srgbClr val="EE7444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b="0" i="0" sz="1300" u="none" cap="none" strike="noStrike">
              <a:solidFill>
                <a:srgbClr val="EE7444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nl-NL" sz="1300" u="none" cap="none" strike="noStrike">
                <a:solidFill>
                  <a:srgbClr val="EE7444"/>
                </a:solidFill>
                <a:latin typeface="Roboto Light"/>
                <a:ea typeface="Roboto Light"/>
                <a:cs typeface="Roboto Light"/>
                <a:sym typeface="Roboto Light"/>
              </a:rPr>
              <a:t>YouTube </a:t>
            </a:r>
            <a:r>
              <a:rPr b="0" i="0" lang="nl-NL" sz="1300" u="sng" cap="none" strike="noStrike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5"/>
              </a:rPr>
              <a:t>/@EOSCBeyond</a:t>
            </a:r>
            <a:r>
              <a:rPr b="0" i="0" lang="nl-NL" sz="1300" u="none" cap="none" strike="noStrike">
                <a:solidFill>
                  <a:srgbClr val="EE7444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b="0" i="0" sz="1300" u="none" cap="none" strike="noStrike">
              <a:solidFill>
                <a:srgbClr val="EE7444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nl-NL" sz="1300" u="none" cap="none" strike="noStrike">
                <a:solidFill>
                  <a:srgbClr val="EE7444"/>
                </a:solidFill>
                <a:latin typeface="Roboto Light"/>
                <a:ea typeface="Roboto Light"/>
                <a:cs typeface="Roboto Light"/>
                <a:sym typeface="Roboto Light"/>
              </a:rPr>
              <a:t>Email </a:t>
            </a:r>
            <a:r>
              <a:rPr b="0" i="0" lang="nl-NL" sz="1300" u="sng" cap="none" strike="noStrike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6"/>
              </a:rPr>
              <a:t>eosc-beyond-po@mailman.egi.eu</a:t>
            </a:r>
            <a:r>
              <a:rPr b="0" i="0" lang="nl-NL" sz="1300" u="none" cap="none" strike="noStrike">
                <a:solidFill>
                  <a:srgbClr val="EE7444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b="0" i="0" sz="1300" u="none" cap="none" strike="noStrike">
              <a:solidFill>
                <a:srgbClr val="EE7444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460227" y="1160225"/>
            <a:ext cx="4385700" cy="4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nl-NL" sz="1800" u="none" cap="none" strike="noStrike">
                <a:solidFill>
                  <a:schemeClr val="dk1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Get in touch with us</a:t>
            </a:r>
            <a:endParaRPr b="0" i="0" sz="1800" u="none" cap="none" strike="noStrike">
              <a:solidFill>
                <a:schemeClr val="dk1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pic>
        <p:nvPicPr>
          <p:cNvPr id="32" name="Google Shape;32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69500" y="6215250"/>
            <a:ext cx="1461950" cy="32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 slide 1" type="title">
  <p:cSld name="TITLE">
    <p:bg>
      <p:bgPr>
        <a:solidFill>
          <a:srgbClr val="EE7444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ctrTitle"/>
          </p:nvPr>
        </p:nvSpPr>
        <p:spPr>
          <a:xfrm>
            <a:off x="423025" y="1242075"/>
            <a:ext cx="11441100" cy="18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Quicksand"/>
              <a:buNone/>
              <a:defRPr b="0" i="0" sz="65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subTitle"/>
          </p:nvPr>
        </p:nvSpPr>
        <p:spPr>
          <a:xfrm>
            <a:off x="423025" y="3342450"/>
            <a:ext cx="91440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i="0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7" name="Google Shape;37;p8"/>
          <p:cNvSpPr txBox="1"/>
          <p:nvPr/>
        </p:nvSpPr>
        <p:spPr>
          <a:xfrm>
            <a:off x="2160153" y="6229564"/>
            <a:ext cx="914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b="0" i="0" lang="nl-NL" sz="15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01 | 01 | 2024 by Name Surname</a:t>
            </a:r>
            <a:endParaRPr b="0" i="0" sz="15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8" name="Google Shape;3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1250" y="398145"/>
            <a:ext cx="4403774" cy="61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500" y="6213234"/>
            <a:ext cx="1461950" cy="32637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8"/>
          <p:cNvSpPr txBox="1"/>
          <p:nvPr>
            <p:ph idx="2" type="subTitle"/>
          </p:nvPr>
        </p:nvSpPr>
        <p:spPr>
          <a:xfrm>
            <a:off x="423025" y="4022038"/>
            <a:ext cx="91440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i="0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2" name="Google Shape;42;p8"/>
          <p:cNvSpPr txBox="1"/>
          <p:nvPr>
            <p:ph idx="3" type="subTitle"/>
          </p:nvPr>
        </p:nvSpPr>
        <p:spPr>
          <a:xfrm>
            <a:off x="423025" y="4701625"/>
            <a:ext cx="91440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i="0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 slide 2">
  <p:cSld name="TITLE_3">
    <p:bg>
      <p:bgPr>
        <a:noFill/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0" y="166450"/>
            <a:ext cx="12192000" cy="6691500"/>
          </a:xfrm>
          <a:prstGeom prst="rect">
            <a:avLst/>
          </a:prstGeom>
          <a:solidFill>
            <a:srgbClr val="EE74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45" name="Google Shape;45;p9"/>
          <p:cNvSpPr txBox="1"/>
          <p:nvPr>
            <p:ph type="ctrTitle"/>
          </p:nvPr>
        </p:nvSpPr>
        <p:spPr>
          <a:xfrm>
            <a:off x="423025" y="1242075"/>
            <a:ext cx="11441100" cy="18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Quicksand"/>
              <a:buNone/>
              <a:defRPr b="0" i="0" sz="65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423025" y="3342450"/>
            <a:ext cx="91440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i="0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7" name="Google Shape;47;p9"/>
          <p:cNvSpPr txBox="1"/>
          <p:nvPr/>
        </p:nvSpPr>
        <p:spPr>
          <a:xfrm>
            <a:off x="2160153" y="6229564"/>
            <a:ext cx="914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b="0" i="0" lang="nl-NL" sz="15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01 | 01 | 2024 by Name Surname</a:t>
            </a:r>
            <a:endParaRPr b="0" i="0" sz="15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8" name="Google Shape;48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1250" y="398145"/>
            <a:ext cx="4403774" cy="61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500" y="6213234"/>
            <a:ext cx="1461950" cy="326374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9"/>
          <p:cNvSpPr txBox="1"/>
          <p:nvPr>
            <p:ph idx="2" type="subTitle"/>
          </p:nvPr>
        </p:nvSpPr>
        <p:spPr>
          <a:xfrm>
            <a:off x="423025" y="4022038"/>
            <a:ext cx="91440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i="0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2" name="Google Shape;52;p9"/>
          <p:cNvSpPr txBox="1"/>
          <p:nvPr>
            <p:ph idx="3" type="subTitle"/>
          </p:nvPr>
        </p:nvSpPr>
        <p:spPr>
          <a:xfrm>
            <a:off x="423025" y="4701625"/>
            <a:ext cx="91440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i="0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 slide 3">
  <p:cSld name="TITLE_2"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/>
          <p:nvPr/>
        </p:nvSpPr>
        <p:spPr>
          <a:xfrm>
            <a:off x="0" y="25"/>
            <a:ext cx="6113400" cy="6858000"/>
          </a:xfrm>
          <a:prstGeom prst="rect">
            <a:avLst/>
          </a:prstGeom>
          <a:solidFill>
            <a:srgbClr val="EE74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5" name="Google Shape;55;p10"/>
          <p:cNvSpPr txBox="1"/>
          <p:nvPr>
            <p:ph idx="1" type="subTitle"/>
          </p:nvPr>
        </p:nvSpPr>
        <p:spPr>
          <a:xfrm>
            <a:off x="423025" y="3342450"/>
            <a:ext cx="53823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Roboto"/>
              <a:buNone/>
              <a:defRPr i="0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None/>
              <a:defRPr sz="1700"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None/>
              <a:defRPr sz="1500"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6" name="Google Shape;56;p10"/>
          <p:cNvSpPr txBox="1"/>
          <p:nvPr/>
        </p:nvSpPr>
        <p:spPr>
          <a:xfrm>
            <a:off x="2160153" y="6229564"/>
            <a:ext cx="914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b="0" i="0" lang="nl-NL" sz="15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01 | 01 | 2024 by Name Surname</a:t>
            </a:r>
            <a:endParaRPr b="0" i="0" sz="15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7" name="Google Shape;5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1250" y="398145"/>
            <a:ext cx="4403774" cy="61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500" y="6213234"/>
            <a:ext cx="1461950" cy="32637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0"/>
          <p:cNvSpPr txBox="1"/>
          <p:nvPr>
            <p:ph idx="2" type="subTitle"/>
          </p:nvPr>
        </p:nvSpPr>
        <p:spPr>
          <a:xfrm>
            <a:off x="423025" y="4022038"/>
            <a:ext cx="53823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Roboto"/>
              <a:buNone/>
              <a:defRPr i="0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None/>
              <a:defRPr sz="1700"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None/>
              <a:defRPr sz="1500"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3" type="subTitle"/>
          </p:nvPr>
        </p:nvSpPr>
        <p:spPr>
          <a:xfrm>
            <a:off x="423025" y="4701625"/>
            <a:ext cx="53823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Roboto"/>
              <a:buNone/>
              <a:defRPr i="0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None/>
              <a:defRPr sz="1700"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None/>
              <a:defRPr sz="1500"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None/>
              <a:defRPr sz="13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4" type="subTitle"/>
          </p:nvPr>
        </p:nvSpPr>
        <p:spPr>
          <a:xfrm>
            <a:off x="423025" y="2703525"/>
            <a:ext cx="53823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b="0" i="0" sz="2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 slide 4">
  <p:cSld name="TITLE_2_1">
    <p:bg>
      <p:bgPr>
        <a:noFill/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1250" y="395350"/>
            <a:ext cx="4403962" cy="61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1"/>
          <p:cNvSpPr/>
          <p:nvPr/>
        </p:nvSpPr>
        <p:spPr>
          <a:xfrm>
            <a:off x="6078600" y="25"/>
            <a:ext cx="6113400" cy="6858000"/>
          </a:xfrm>
          <a:prstGeom prst="rect">
            <a:avLst/>
          </a:prstGeom>
          <a:solidFill>
            <a:srgbClr val="EE74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" name="Google Shape;66;p11"/>
          <p:cNvSpPr txBox="1"/>
          <p:nvPr>
            <p:ph idx="1" type="subTitle"/>
          </p:nvPr>
        </p:nvSpPr>
        <p:spPr>
          <a:xfrm>
            <a:off x="423025" y="3342450"/>
            <a:ext cx="53823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63AC"/>
              </a:buClr>
              <a:buSzPts val="2700"/>
              <a:buFont typeface="Roboto"/>
              <a:buNone/>
              <a:defRPr i="0" sz="27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700"/>
              <a:buFont typeface="Roboto"/>
              <a:buNone/>
              <a:defRPr sz="17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500"/>
              <a:buFont typeface="Roboto"/>
              <a:buNone/>
              <a:defRPr sz="15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7" name="Google Shape;67;p11"/>
          <p:cNvSpPr txBox="1"/>
          <p:nvPr/>
        </p:nvSpPr>
        <p:spPr>
          <a:xfrm>
            <a:off x="2160153" y="6229564"/>
            <a:ext cx="914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b="0" i="0" lang="nl-NL" sz="1500" u="none" cap="none" strike="noStrike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rPr>
              <a:t>01 | 01 | 2024 by Name Surname</a:t>
            </a:r>
            <a:endParaRPr b="0" i="0" sz="1500" u="none" cap="none" strike="noStrike">
              <a:solidFill>
                <a:srgbClr val="3363A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8" name="Google Shape;6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1"/>
          <p:cNvSpPr txBox="1"/>
          <p:nvPr>
            <p:ph idx="2" type="subTitle"/>
          </p:nvPr>
        </p:nvSpPr>
        <p:spPr>
          <a:xfrm>
            <a:off x="423025" y="4022038"/>
            <a:ext cx="53823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63AC"/>
              </a:buClr>
              <a:buSzPts val="2700"/>
              <a:buFont typeface="Roboto"/>
              <a:buNone/>
              <a:defRPr i="0" sz="27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700"/>
              <a:buFont typeface="Roboto"/>
              <a:buNone/>
              <a:defRPr sz="17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500"/>
              <a:buFont typeface="Roboto"/>
              <a:buNone/>
              <a:defRPr sz="15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3" type="subTitle"/>
          </p:nvPr>
        </p:nvSpPr>
        <p:spPr>
          <a:xfrm>
            <a:off x="423025" y="4701625"/>
            <a:ext cx="53823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63AC"/>
              </a:buClr>
              <a:buSzPts val="2700"/>
              <a:buFont typeface="Roboto"/>
              <a:buNone/>
              <a:defRPr i="0" sz="27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700"/>
              <a:buFont typeface="Roboto"/>
              <a:buNone/>
              <a:defRPr sz="17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500"/>
              <a:buFont typeface="Roboto"/>
              <a:buNone/>
              <a:defRPr sz="15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Font typeface="Roboto"/>
              <a:buNone/>
              <a:defRPr sz="13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4" type="subTitle"/>
          </p:nvPr>
        </p:nvSpPr>
        <p:spPr>
          <a:xfrm>
            <a:off x="423025" y="2703525"/>
            <a:ext cx="53823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63AC"/>
              </a:buClr>
              <a:buSzPts val="2700"/>
              <a:buNone/>
              <a:defRPr b="0" i="0" sz="2700">
                <a:solidFill>
                  <a:srgbClr val="3363A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700"/>
              <a:buNone/>
              <a:defRPr sz="1700">
                <a:solidFill>
                  <a:srgbClr val="3363AC"/>
                </a:solidFill>
              </a:defRPr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500"/>
              <a:buNone/>
              <a:defRPr sz="1500">
                <a:solidFill>
                  <a:srgbClr val="3363AC"/>
                </a:solidFill>
              </a:defRPr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None/>
              <a:defRPr sz="1300">
                <a:solidFill>
                  <a:srgbClr val="3363AC"/>
                </a:solidFill>
              </a:defRPr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None/>
              <a:defRPr sz="1300">
                <a:solidFill>
                  <a:srgbClr val="3363AC"/>
                </a:solidFill>
              </a:defRPr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None/>
              <a:defRPr sz="1300">
                <a:solidFill>
                  <a:srgbClr val="3363AC"/>
                </a:solidFill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None/>
              <a:defRPr sz="1300">
                <a:solidFill>
                  <a:srgbClr val="3363AC"/>
                </a:solidFill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None/>
              <a:defRPr sz="1300">
                <a:solidFill>
                  <a:srgbClr val="3363AC"/>
                </a:solidFill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63AC"/>
              </a:buClr>
              <a:buSzPts val="1300"/>
              <a:buNone/>
              <a:defRPr sz="1300">
                <a:solidFill>
                  <a:srgbClr val="3363AC"/>
                </a:solidFill>
              </a:defRPr>
            </a:lvl9pPr>
          </a:lstStyle>
          <a:p/>
        </p:txBody>
      </p:sp>
      <p:pic>
        <p:nvPicPr>
          <p:cNvPr id="72" name="Google Shape;7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500" y="6215250"/>
            <a:ext cx="1461950" cy="32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+ Image Page 2">
  <p:cSld name="Text + Image Pag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9290222" y="6423497"/>
            <a:ext cx="2743200" cy="230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76" name="Google Shape;76;p12"/>
          <p:cNvSpPr/>
          <p:nvPr>
            <p:ph idx="2" type="pic"/>
          </p:nvPr>
        </p:nvSpPr>
        <p:spPr>
          <a:xfrm>
            <a:off x="6624662" y="1570355"/>
            <a:ext cx="4927256" cy="4382570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/>
          <p:nvPr/>
        </p:nvSpPr>
        <p:spPr>
          <a:xfrm>
            <a:off x="282422" y="6441230"/>
            <a:ext cx="6098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nl-NL" sz="900" u="none" cap="none" strike="noStrike">
                <a:solidFill>
                  <a:srgbClr val="262626"/>
                </a:solidFill>
                <a:latin typeface="Roboto Light"/>
                <a:ea typeface="Roboto Light"/>
                <a:cs typeface="Roboto Light"/>
                <a:sym typeface="Roboto Light"/>
              </a:rPr>
              <a:t>Presentation title </a:t>
            </a:r>
            <a:r>
              <a:rPr b="0" i="0" lang="nl-NL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rPr>
              <a:t>|</a:t>
            </a:r>
            <a:r>
              <a:rPr b="0" i="0" lang="nl-NL" sz="900" u="none" cap="none" strike="noStrike">
                <a:solidFill>
                  <a:srgbClr val="262626"/>
                </a:solidFill>
                <a:latin typeface="Roboto Light"/>
                <a:ea typeface="Roboto Light"/>
                <a:cs typeface="Roboto Light"/>
                <a:sym typeface="Roboto Light"/>
              </a:rPr>
              <a:t> Name Surname</a:t>
            </a:r>
            <a:endParaRPr b="0" i="0" sz="900" u="none" cap="none" strike="noStrike">
              <a:solidFill>
                <a:srgbClr val="262626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8" name="Google Shape;78;p12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63AC"/>
              </a:buClr>
              <a:buSzPts val="3500"/>
              <a:buFont typeface="Quicksand"/>
              <a:buNone/>
              <a:defRPr b="0" i="0" sz="3500">
                <a:solidFill>
                  <a:srgbClr val="3363AC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9pPr>
          </a:lstStyle>
          <a:p/>
        </p:txBody>
      </p:sp>
      <p:pic>
        <p:nvPicPr>
          <p:cNvPr id="79" name="Google Shape;7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900" y="366700"/>
            <a:ext cx="2850451" cy="3993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331463" y="16709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0" i="0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body"/>
          </p:nvPr>
        </p:nvSpPr>
        <p:spPr>
          <a:xfrm>
            <a:off x="331466" y="995712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  <a:defRPr b="0" i="0" sz="1900">
                <a:solidFill>
                  <a:srgbClr val="0C0C0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Page 2">
  <p:cSld name="Image Page 2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09358" y="4832230"/>
            <a:ext cx="4833427" cy="270622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/>
          <p:nvPr>
            <p:ph idx="2" type="pic"/>
          </p:nvPr>
        </p:nvSpPr>
        <p:spPr>
          <a:xfrm>
            <a:off x="1721736" y="1570354"/>
            <a:ext cx="9830180" cy="4382570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9290222" y="6423497"/>
            <a:ext cx="2743200" cy="230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282422" y="6441230"/>
            <a:ext cx="6098058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nl-NL" sz="900" u="none" cap="none" strike="noStrike">
                <a:solidFill>
                  <a:srgbClr val="262626"/>
                </a:solidFill>
                <a:latin typeface="Roboto Light"/>
                <a:ea typeface="Roboto Light"/>
                <a:cs typeface="Roboto Light"/>
                <a:sym typeface="Roboto Light"/>
              </a:rPr>
              <a:t>Presentation title </a:t>
            </a:r>
            <a:r>
              <a:rPr b="0" i="0" lang="nl-NL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rPr>
              <a:t>|</a:t>
            </a:r>
            <a:r>
              <a:rPr b="0" i="0" lang="nl-NL" sz="900" u="none" cap="none" strike="noStrike">
                <a:solidFill>
                  <a:srgbClr val="262626"/>
                </a:solidFill>
                <a:latin typeface="Roboto Light"/>
                <a:ea typeface="Roboto Light"/>
                <a:cs typeface="Roboto Light"/>
                <a:sym typeface="Roboto Light"/>
              </a:rPr>
              <a:t> Name Surname</a:t>
            </a:r>
            <a:endParaRPr b="0" i="0" sz="900" u="none" cap="none" strike="noStrike">
              <a:solidFill>
                <a:srgbClr val="262626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  <a:defRPr b="0" i="0" sz="1900">
                <a:solidFill>
                  <a:srgbClr val="0C0C0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63AC"/>
              </a:buClr>
              <a:buSzPts val="3500"/>
              <a:buFont typeface="Quicksand"/>
              <a:buNone/>
              <a:defRPr b="0" i="0" sz="3500">
                <a:solidFill>
                  <a:srgbClr val="3363AC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7444"/>
              </a:buClr>
              <a:buSzPts val="1400"/>
              <a:buNone/>
              <a:defRPr>
                <a:solidFill>
                  <a:srgbClr val="EE7444"/>
                </a:solidFill>
              </a:defRPr>
            </a:lvl9pPr>
          </a:lstStyle>
          <a:p/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900" y="366700"/>
            <a:ext cx="2850451" cy="39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Light"/>
              <a:buNone/>
              <a:defRPr b="0" i="0" sz="4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/>
          <p:nvPr>
            <p:ph type="ctrTitle"/>
          </p:nvPr>
        </p:nvSpPr>
        <p:spPr>
          <a:xfrm>
            <a:off x="423028" y="2434975"/>
            <a:ext cx="114693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Quicksand"/>
              <a:buNone/>
            </a:pPr>
            <a:r>
              <a:rPr lang="nl-NL"/>
              <a:t>Empowering Open Science: EGI Community's Impact on EOSC.</a:t>
            </a:r>
            <a:endParaRPr/>
          </a:p>
        </p:txBody>
      </p:sp>
      <p:sp>
        <p:nvSpPr>
          <p:cNvPr id="116" name="Google Shape;116;p1"/>
          <p:cNvSpPr txBox="1"/>
          <p:nvPr>
            <p:ph idx="1" type="subTitle"/>
          </p:nvPr>
        </p:nvSpPr>
        <p:spPr>
          <a:xfrm>
            <a:off x="333113" y="3827475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nl-NL"/>
              <a:t>The CESSDA Pilot Node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02782977b0_0_1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Questions</a:t>
            </a:r>
            <a:endParaRPr/>
          </a:p>
        </p:txBody>
      </p:sp>
      <p:sp>
        <p:nvSpPr>
          <p:cNvPr id="189" name="Google Shape;189;g302782977b0_0_1"/>
          <p:cNvSpPr txBox="1"/>
          <p:nvPr>
            <p:ph idx="1" type="body"/>
          </p:nvPr>
        </p:nvSpPr>
        <p:spPr>
          <a:xfrm>
            <a:off x="331463" y="16709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CESSDA starting with AAI, PID and Accounting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potential use of Monitoring, Helpdesk and other services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Exploration of integration between nodes and dataspaces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how can nodes make seamless use of dataspaces’ resources?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e.g. Nodes providing analysis tools to use with content from Dataspaces?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</p:txBody>
      </p:sp>
      <p:sp>
        <p:nvSpPr>
          <p:cNvPr id="190" name="Google Shape;190;g302782977b0_0_1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91" name="Google Shape;191;g302782977b0_0_1"/>
          <p:cNvSpPr txBox="1"/>
          <p:nvPr>
            <p:ph idx="2" type="body"/>
          </p:nvPr>
        </p:nvSpPr>
        <p:spPr>
          <a:xfrm>
            <a:off x="331466" y="995712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Expectations from the federation (wishes, crystal ball), what would you bring forward , what would you leave behind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Summary</a:t>
            </a:r>
            <a:endParaRPr/>
          </a:p>
        </p:txBody>
      </p:sp>
      <p:sp>
        <p:nvSpPr>
          <p:cNvPr id="123" name="Google Shape;123;p2"/>
          <p:cNvSpPr txBox="1"/>
          <p:nvPr>
            <p:ph idx="1" type="body"/>
          </p:nvPr>
        </p:nvSpPr>
        <p:spPr>
          <a:xfrm>
            <a:off x="331463" y="16709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Scientific Content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Target Community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User Stories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Integration with Core Services/Sandbox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Federation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2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02782977b0_0_9"/>
          <p:cNvSpPr txBox="1"/>
          <p:nvPr>
            <p:ph idx="1" type="body"/>
          </p:nvPr>
        </p:nvSpPr>
        <p:spPr>
          <a:xfrm>
            <a:off x="331463" y="16709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CESSDA provides a catalogue of Social Science digital objects held by its Service Providers which Researchers can freely access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It wants to provide: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Resource usage tracking and cost calculation for its Service Providers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Access to digital objects for Researchers using institutional credentials (SSO)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PID registration and resolution for digital objects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</p:txBody>
      </p:sp>
      <p:sp>
        <p:nvSpPr>
          <p:cNvPr id="131" name="Google Shape;131;g302782977b0_0_9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Scientific content</a:t>
            </a:r>
            <a:endParaRPr/>
          </a:p>
        </p:txBody>
      </p:sp>
      <p:sp>
        <p:nvSpPr>
          <p:cNvPr id="132" name="Google Shape;132;g302782977b0_0_9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02782977b0_0_26"/>
          <p:cNvSpPr txBox="1"/>
          <p:nvPr>
            <p:ph idx="1" type="body"/>
          </p:nvPr>
        </p:nvSpPr>
        <p:spPr>
          <a:xfrm>
            <a:off x="331463" y="16709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i="1" lang="nl-NL" sz="1800">
                <a:latin typeface="Arial"/>
                <a:ea typeface="Arial"/>
                <a:cs typeface="Arial"/>
                <a:sym typeface="Arial"/>
              </a:rPr>
              <a:t>Resource usage tracking and cost calculation for Service Providers</a:t>
            </a:r>
            <a:endParaRPr i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Service Providers, Commercial users, Researchers, Research projects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 startAt="2"/>
            </a:pPr>
            <a:r>
              <a:rPr i="1" lang="nl-NL" sz="1800">
                <a:latin typeface="Arial"/>
                <a:ea typeface="Arial"/>
                <a:cs typeface="Arial"/>
                <a:sym typeface="Arial"/>
              </a:rPr>
              <a:t>Access to digital objects for Researchers using institutional credentials</a:t>
            </a:r>
            <a:endParaRPr i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Researchers, Research projects, Research communities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 startAt="3"/>
            </a:pPr>
            <a:r>
              <a:rPr i="1" lang="nl-NL" sz="1800">
                <a:latin typeface="Arial"/>
                <a:ea typeface="Arial"/>
                <a:cs typeface="Arial"/>
                <a:sym typeface="Arial"/>
              </a:rPr>
              <a:t>PID registration and resolution for digital objects</a:t>
            </a:r>
            <a:endParaRPr i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Service Providers, Research projects, Institutional repositories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9" name="Google Shape;139;g302782977b0_0_26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Target communities</a:t>
            </a:r>
            <a:endParaRPr/>
          </a:p>
        </p:txBody>
      </p:sp>
      <p:sp>
        <p:nvSpPr>
          <p:cNvPr id="140" name="Google Shape;140;g302782977b0_0_26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02782977b0_0_18"/>
          <p:cNvSpPr txBox="1"/>
          <p:nvPr>
            <p:ph idx="1" type="body"/>
          </p:nvPr>
        </p:nvSpPr>
        <p:spPr>
          <a:xfrm>
            <a:off x="331475" y="1085100"/>
            <a:ext cx="9830100" cy="49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User Story 1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As a CESSDA Service Provider, I want to track the usage of my resources, calculate associated costs, so I can ensure they are used efficiently and (eventually) charge commercial users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User Journey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Service Provider registers their service at the EOSC Accounting Platform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Service Provider configures the exchange of access and usage data between their service and the EOSC Accounting Platform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Service Provider accesses dashboards with statistical reports on the usage of each resource/service to monitor and manage usage and costs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Challenges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Like for like recording of dataset and service usage to allow comparison and aggregation 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302782977b0_0_18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User stories</a:t>
            </a:r>
            <a:endParaRPr/>
          </a:p>
        </p:txBody>
      </p:sp>
      <p:sp>
        <p:nvSpPr>
          <p:cNvPr id="148" name="Google Shape;148;g302782977b0_0_18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046851768f_0_0"/>
          <p:cNvSpPr txBox="1"/>
          <p:nvPr>
            <p:ph idx="1" type="body"/>
          </p:nvPr>
        </p:nvSpPr>
        <p:spPr>
          <a:xfrm>
            <a:off x="331475" y="1095325"/>
            <a:ext cx="9830100" cy="49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User Story 2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As a Researcher, I want seamless and secure Single Sign-On access to digital objects both within and outside of my organisation, so I can collaborate more easily with other Researchers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User Journey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Researcher offers/joins a collaboration through the ‘My Projects’ page - their own or another Researcher’s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Researcher needs access to datasets stored in another institution's repository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Researcher accesses them using their institutional creden</a:t>
            </a:r>
            <a:r>
              <a:rPr lang="nl-NL" sz="1800">
                <a:latin typeface="Arial"/>
                <a:ea typeface="Arial"/>
                <a:cs typeface="Arial"/>
                <a:sym typeface="Arial"/>
              </a:rPr>
              <a:t>tials, via federated AAI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Challenges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Secure and seamless integration of institutional credentials across different organisations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3046851768f_0_0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User stories</a:t>
            </a:r>
            <a:endParaRPr/>
          </a:p>
        </p:txBody>
      </p:sp>
      <p:sp>
        <p:nvSpPr>
          <p:cNvPr id="156" name="Google Shape;156;g3046851768f_0_0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046851768f_0_8"/>
          <p:cNvSpPr txBox="1"/>
          <p:nvPr>
            <p:ph idx="1" type="body"/>
          </p:nvPr>
        </p:nvSpPr>
        <p:spPr>
          <a:xfrm>
            <a:off x="331475" y="1085100"/>
            <a:ext cx="9830100" cy="49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User Story 3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As a CESSDA Service Provider, I want to register/resolve PIDs for digital objects managed within my infrastructure so I can ensure proper identification, access and citation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User Journey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Service Provider mints a PID and assigns it to a digital object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Service Provider includes PID in metadata describing the digital object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A Researcher cites the data used in their research, which includes the PID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The Service Provider uses citation tracking tools to see digital object usage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Challenges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Technical challenges related to integrating PID systems with existing infrastructure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3046851768f_0_8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User stories</a:t>
            </a:r>
            <a:endParaRPr/>
          </a:p>
        </p:txBody>
      </p:sp>
      <p:sp>
        <p:nvSpPr>
          <p:cNvPr id="164" name="Google Shape;164;g3046851768f_0_8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02782977b0_0_34"/>
          <p:cNvSpPr txBox="1"/>
          <p:nvPr>
            <p:ph idx="1" type="body"/>
          </p:nvPr>
        </p:nvSpPr>
        <p:spPr>
          <a:xfrm>
            <a:off x="331463" y="16709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Integration with Core Services/Sandbox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i="1" lang="nl-NL" sz="1800">
                <a:latin typeface="Arial"/>
                <a:ea typeface="Arial"/>
                <a:cs typeface="Arial"/>
                <a:sym typeface="Arial"/>
              </a:rPr>
              <a:t>Resource usage tracking</a:t>
            </a:r>
            <a:endParaRPr i="1" sz="18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Service accounting, research products accounting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 startAt="2"/>
            </a:pPr>
            <a:r>
              <a:rPr i="1" lang="nl-NL" sz="1800">
                <a:latin typeface="Arial"/>
                <a:ea typeface="Arial"/>
                <a:cs typeface="Arial"/>
                <a:sym typeface="Arial"/>
              </a:rPr>
              <a:t>Access to digital objects using institutional credentials</a:t>
            </a:r>
            <a:endParaRPr i="1" sz="18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AAI proxy, AAI federation discovery service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 startAt="3"/>
            </a:pPr>
            <a:r>
              <a:rPr i="1" lang="nl-NL" sz="1800">
                <a:latin typeface="Arial"/>
                <a:ea typeface="Arial"/>
                <a:cs typeface="Arial"/>
                <a:sym typeface="Arial"/>
              </a:rPr>
              <a:t>PID registration and resolution</a:t>
            </a:r>
            <a:endParaRPr i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	PID Service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</p:txBody>
      </p:sp>
      <p:sp>
        <p:nvSpPr>
          <p:cNvPr id="171" name="Google Shape;171;g302782977b0_0_34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Integration</a:t>
            </a:r>
            <a:endParaRPr/>
          </a:p>
        </p:txBody>
      </p:sp>
      <p:sp>
        <p:nvSpPr>
          <p:cNvPr id="172" name="Google Shape;172;g302782977b0_0_34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73" name="Google Shape;173;g302782977b0_0_34"/>
          <p:cNvSpPr txBox="1"/>
          <p:nvPr>
            <p:ph idx="2" type="body"/>
          </p:nvPr>
        </p:nvSpPr>
        <p:spPr>
          <a:xfrm>
            <a:off x="331466" y="995712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02782977b0_0_42"/>
          <p:cNvSpPr txBox="1"/>
          <p:nvPr>
            <p:ph idx="1" type="body"/>
          </p:nvPr>
        </p:nvSpPr>
        <p:spPr>
          <a:xfrm>
            <a:off x="331463" y="16709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CESSDA thematic catalogue, Controlled Vocabularies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Makes more data and services available to the Social Science research community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Makes Social Science data and services available to other scientific communities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Availability of reliable core services plus numerous exchange services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Facilitates composition of novel services for one-off and/or repeated use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-NL" sz="1800">
                <a:latin typeface="Arial"/>
                <a:ea typeface="Arial"/>
                <a:cs typeface="Arial"/>
                <a:sym typeface="Arial"/>
              </a:rPr>
              <a:t>Can facilitate service and data interoperability between communities</a:t>
            </a:r>
            <a:endParaRPr/>
          </a:p>
        </p:txBody>
      </p:sp>
      <p:sp>
        <p:nvSpPr>
          <p:cNvPr id="180" name="Google Shape;180;g302782977b0_0_42"/>
          <p:cNvSpPr txBox="1"/>
          <p:nvPr>
            <p:ph type="title"/>
          </p:nvPr>
        </p:nvSpPr>
        <p:spPr>
          <a:xfrm>
            <a:off x="3635171" y="235625"/>
            <a:ext cx="67275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nl-NL"/>
              <a:t>Federation</a:t>
            </a:r>
            <a:endParaRPr/>
          </a:p>
        </p:txBody>
      </p:sp>
      <p:sp>
        <p:nvSpPr>
          <p:cNvPr id="181" name="Google Shape;181;g302782977b0_0_42"/>
          <p:cNvSpPr txBox="1"/>
          <p:nvPr>
            <p:ph idx="12" type="sldNum"/>
          </p:nvPr>
        </p:nvSpPr>
        <p:spPr>
          <a:xfrm>
            <a:off x="9290222" y="6423497"/>
            <a:ext cx="2743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82" name="Google Shape;182;g302782977b0_0_42"/>
          <p:cNvSpPr txBox="1"/>
          <p:nvPr>
            <p:ph idx="2" type="body"/>
          </p:nvPr>
        </p:nvSpPr>
        <p:spPr>
          <a:xfrm>
            <a:off x="331466" y="995712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