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13716000" cx="2438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Helvetica Neue"/>
      <p:regular r:id="rId43"/>
      <p:bold r:id="rId44"/>
      <p:italic r:id="rId45"/>
      <p:boldItalic r:id="rId46"/>
    </p:embeddedFont>
    <p:embeddedFont>
      <p:font typeface="DM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r:id="rId51" roundtripDataSignature="AMtx7miZjWG1hsumXah1WxV++kGzPbyi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HelveticaNeue-bold.fntdata"/><Relationship Id="rId43" Type="http://schemas.openxmlformats.org/officeDocument/2006/relationships/font" Target="fonts/HelveticaNeue-regular.fntdata"/><Relationship Id="rId46" Type="http://schemas.openxmlformats.org/officeDocument/2006/relationships/font" Target="fonts/HelveticaNeue-boldItalic.fntdata"/><Relationship Id="rId45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MSans-bold.fntdata"/><Relationship Id="rId47" Type="http://schemas.openxmlformats.org/officeDocument/2006/relationships/font" Target="fonts/DMSans-regular.fntdata"/><Relationship Id="rId49" Type="http://schemas.openxmlformats.org/officeDocument/2006/relationships/font" Target="fonts/DM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customschemas.google.com/relationships/presentationmetadata" Target="metadata"/><Relationship Id="rId50" Type="http://schemas.openxmlformats.org/officeDocument/2006/relationships/font" Target="fonts/DM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55ed657fc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g155ed657fc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078d017494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078d017494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055c2710cb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055c2710cb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06dbe11137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0" name="Google Shape;660;g306dbe11137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55ed657fc5_0_2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7" name="Google Shape;667;g155ed657fc5_0_2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b9e3e23449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9" name="Google Shape;679;g1b9e3e23449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05b864b1b9_0_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05b864b1b9_0_1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05b864b1b9_0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05b864b1b9_0_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05b864b1b9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05b864b1b9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05b864b1b9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05b864b1b9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05b864b1b9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05b864b1b9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ed657fc5_0_3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155ed657fc5_0_3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05b864b1b9_0_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05b864b1b9_0_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05b864b1b9_0_1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05b864b1b9_0_1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05b864b1b9_0_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05b864b1b9_0_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05b864b1b9_0_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05b864b1b9_0_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05b864b1b9_0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05b864b1b9_0_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05b864b1b9_0_1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05b864b1b9_0_1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05b864b1b9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05b864b1b9_0_1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05b864b1b9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05b864b1b9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078d017494_0_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078d017494_0_1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b9e3e23449_0_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1" name="Google Shape;811;g1b9e3e23449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ed657fc5_0_3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g155ed657fc5_0_3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078d017494_0_1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6" name="Google Shape;826;g3078d017494_0_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078d017494_0_12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078d017494_0_12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078d017494_0_8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078d017494_0_8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55ed657fc5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6" name="Google Shape;886;g155ed657fc5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569f9c1f7c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g1569f9c1f7c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569f9c1f7c_0_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4" name="Google Shape;574;g1569f9c1f7c_0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040df9a761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040df9a761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055c2710c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055c2710cb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06dbe11137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06dbe11137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06ffc7114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4" name="Google Shape;614;g306ffc7114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0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11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www.youtube.com/c/EGIFederation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11" Type="http://schemas.openxmlformats.org/officeDocument/2006/relationships/image" Target="../media/image11.png"/><Relationship Id="rId10" Type="http://schemas.openxmlformats.org/officeDocument/2006/relationships/image" Target="../media/image14.png"/><Relationship Id="rId9" Type="http://schemas.openxmlformats.org/officeDocument/2006/relationships/hyperlink" Target="https://www.youtube.com/c/EGIFederation" TargetMode="External"/><Relationship Id="rId5" Type="http://schemas.openxmlformats.org/officeDocument/2006/relationships/hyperlink" Target="https://twitter.com/EGI_eInfra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s://www.linkedin.com/company/1024536" TargetMode="External"/><Relationship Id="rId8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4" name="Google Shape;1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8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" name="Google Shape;16;p98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" name="Google Shape;17;p98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" name="Google Shape;18;p98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" name="Google Shape;19;p98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" name="Google Shape;20;p98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98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98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98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24" name="Google Shape;2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98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6" name="Google Shape;26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6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" name="Google Shape;104;p96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" name="Google Shape;105;p9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6" name="Google Shape;106;p9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7" name="Google Shape;107;p9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8" name="Google Shape;108;p96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109" name="Google Shape;109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9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1" name="Google Shape;111;p9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2" name="Google Shape;112;p9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3" name="Google Shape;113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115" name="Google Shape;11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7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7" name="Google Shape;117;p97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8" name="Google Shape;118;p97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9" name="Google Shape;119;p97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0" name="Google Shape;120;p97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1" name="Google Shape;121;p97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2" name="Google Shape;122;p97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3" name="Google Shape;123;p97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" name="Google Shape;124;p9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5" name="Google Shape;125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7" name="Google Shape;127;p99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9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9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132" name="Google Shape;132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33" name="Google Shape;133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1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5" name="Google Shape;135;p101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6" name="Google Shape;136;p10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10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8" name="Google Shape;138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40" name="Google Shape;14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2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142" name="Google Shape;142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43" name="Google Shape;143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2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5" name="Google Shape;145;p102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10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102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8" name="Google Shape;148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0" name="Google Shape;150;p105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0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2" name="Google Shape;152;p10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53" name="Google Shape;153;p10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10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5" name="Google Shape;155;p105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6" name="Google Shape;156;p105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7" name="Google Shape;157;p105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8" name="Google Shape;158;p105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9" name="Google Shape;159;p105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05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05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10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105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105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10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67" name="Google Shape;167;p106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6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3921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9" name="Google Shape;169;p106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3921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0" name="Google Shape;170;p106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3921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71" name="Google Shape;171;p10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2" name="Google Shape;172;p10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3" name="Google Shape;173;p10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10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5" name="Google Shape;175;p106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6" name="Google Shape;176;p106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7" name="Google Shape;177;p106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8" name="Google Shape;178;p106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106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06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10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p106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106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4" name="Google Shape;184;p106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10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87" name="Google Shape;187;p107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0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89" name="Google Shape;189;p10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0" name="Google Shape;190;p10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10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2" name="Google Shape;192;p107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3" name="Google Shape;193;p107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4" name="Google Shape;194;p107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0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5" name="Google Shape;195;p107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6" name="Google Shape;196;p107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7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107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10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10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01" name="Google Shape;201;p107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107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3" name="Google Shape;203;p107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4" name="Google Shape;204;p107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06" name="Google Shape;206;p108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10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08" name="Google Shape;208;p10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09" name="Google Shape;209;p1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10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1" name="Google Shape;211;p108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2" name="Google Shape;212;p108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3" name="Google Shape;213;p108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4" name="Google Shape;214;p108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5" name="Google Shape;215;p108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6" name="Google Shape;216;p108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7" name="Google Shape;217;p108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8" name="Google Shape;218;p108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9" name="Google Shape;219;p108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08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108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108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0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10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26" name="Google Shape;226;p109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0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28" name="Google Shape;228;p10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29" name="Google Shape;229;p1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10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109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2" name="Google Shape;232;p109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3" name="Google Shape;233;p109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09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5" name="Google Shape;235;p109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6" name="Google Shape;236;p109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09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8" name="Google Shape;238;p109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109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40" name="Google Shape;240;p109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41" name="Google Shape;241;p10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109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3" name="Google Shape;243;p10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" name="Google Shape;28;p104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10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0" name="Google Shape;30;p10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1" name="Google Shape;31;p10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32;p10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" name="Google Shape;33;p10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104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" name="Google Shape;35;p10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36" name="Google Shape;36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45" name="Google Shape;245;p110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1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47" name="Google Shape;247;p11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48" name="Google Shape;248;p1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" name="Google Shape;249;p11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110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110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52" name="Google Shape;252;p110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53" name="Google Shape;253;p110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54" name="Google Shape;254;p110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5" name="Google Shape;255;p110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6" name="Google Shape;256;p110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7" name="Google Shape;257;p11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110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9" name="Google Shape;259;p110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60" name="Google Shape;260;p110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110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110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4" name="Google Shape;264;p111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1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66" name="Google Shape;266;p11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67" name="Google Shape;267;p1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8" name="Google Shape;268;p111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1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0" name="Google Shape;270;p111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1" name="Google Shape;271;p111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2" name="Google Shape;272;p111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3" name="Google Shape;273;p111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111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111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111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11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11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11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0" name="Google Shape;280;p111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1" name="Google Shape;281;p111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2" name="Google Shape;282;p11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11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5" name="Google Shape;285;p113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7" name="Google Shape;287;p1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8" name="Google Shape;288;p1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11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113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113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2" name="Google Shape;292;p113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3" name="Google Shape;293;p113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113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113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113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7" name="Google Shape;297;p113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8" name="Google Shape;298;p11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11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01" name="Google Shape;301;p114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11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03" name="Google Shape;303;p11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04" name="Google Shape;304;p1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11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6" name="Google Shape;306;p114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114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114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114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114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114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114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114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4" name="Google Shape;314;p114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5" name="Google Shape;315;p114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6" name="Google Shape;316;p114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7" name="Google Shape;317;p114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8" name="Google Shape;318;p11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9" name="Google Shape;319;p11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5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" name="Google Shape;322;p115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115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4" name="Google Shape;324;p115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5" name="Google Shape;325;p115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6" name="Google Shape;326;p115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115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28" name="Google Shape;328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15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11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11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32" name="Google Shape;332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16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5" name="Google Shape;335;p116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116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7" name="Google Shape;337;p116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8" name="Google Shape;338;p116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9" name="Google Shape;339;p116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116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41" name="Google Shape;341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16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11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11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5" name="Google Shape;345;p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11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48" name="Google Shape;348;p11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49" name="Google Shape;349;p11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1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1" name="Google Shape;351;p117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2" name="Google Shape;352;p117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3" name="Google Shape;353;p117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117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55" name="Google Shape;355;p117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56" name="Google Shape;35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57" name="Google Shape;357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17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59" name="Google Shape;359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1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11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18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3921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4" name="Google Shape;364;p118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3921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5" name="Google Shape;365;p118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3921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6" name="Google Shape;366;p118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7" name="Google Shape;367;p118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8" name="Google Shape;368;p118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9" name="Google Shape;369;p118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0" name="Google Shape;370;p118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1" name="Google Shape;371;p118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72" name="Google Shape;372;p11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3" name="Google Shape;373;p11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4" name="Google Shape;374;p1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118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6" name="Google Shape;376;p118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7" name="Google Shape;377;p118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8" name="Google Shape;378;p118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9" name="Google Shape;379;p11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0" name="Google Shape;380;p11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83" name="Google Shape;383;p11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84" name="Google Shape;384;p1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5" name="Google Shape;385;p11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6" name="Google Shape;386;p119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387" name="Google Shape;387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19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9" name="Google Shape;389;p119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0" name="Google Shape;390;p11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1" name="Google Shape;391;p11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12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4" name="Google Shape;394;p12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95" name="Google Shape;395;p1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6" name="Google Shape;396;p12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120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8" name="Google Shape;398;p120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9" name="Google Shape;399;p120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0" name="Google Shape;400;p120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1" name="Google Shape;401;p120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2" name="Google Shape;402;p120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3" name="Google Shape;403;p12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4" name="Google Shape;404;p12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8" name="Google Shape;38;p103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10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" name="Google Shape;40;p10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1" name="Google Shape;41;p1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10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" name="Google Shape;43;p10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103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10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12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7" name="Google Shape;407;p12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08" name="Google Shape;408;p12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p12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0" name="Google Shape;410;p121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11" name="Google Shape;411;p121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12" name="Google Shape;412;p121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3" name="Google Shape;413;p121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4" name="Google Shape;414;p121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5" name="Google Shape;415;p121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6" name="Google Shape;416;p12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12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22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0" name="Google Shape;420;p122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1" name="Google Shape;421;p122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122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745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3" name="Google Shape;423;p122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424" name="Google Shape;424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12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6" name="Google Shape;426;p12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7" name="Google Shape;427;p1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8" name="Google Shape;428;p122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9" name="Google Shape;429;p12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122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2" name="Google Shape;432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23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4" name="Google Shape;434;p123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35" name="Google Shape;435;p123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745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36" name="Google Shape;436;p12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7" name="Google Shape;437;p12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8" name="Google Shape;438;p1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9" name="Google Shape;439;p123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0" name="Google Shape;440;p123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1" name="Google Shape;441;p12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43" name="Google Shape;443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24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5" name="Google Shape;445;p124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46" name="Google Shape;446;p12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7" name="Google Shape;447;p12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8" name="Google Shape;448;p1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9" name="Google Shape;449;p124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0" name="Google Shape;450;p12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p124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3" name="Google Shape;453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25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5" name="Google Shape;455;p125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56" name="Google Shape;456;p12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7" name="Google Shape;457;p12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58" name="Google Shape;458;p1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125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0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0" name="Google Shape;460;p12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125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1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64" name="Google Shape;464;p1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65" name="Google Shape;465;p1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6" name="Google Shape;466;p12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68" name="Google Shape;468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27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0" name="Google Shape;470;p127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1" name="Google Shape;471;p127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72" name="Google Shape;472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27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27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27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27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7" name="Google Shape;477;p127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8" name="Google Shape;478;p127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79" name="Google Shape;479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9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2" name="Google Shape;482;p129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3" name="Google Shape;483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4" name="Google Shape;484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29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486" name="Google Shape;486;p12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7" name="Google Shape;487;p12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8" name="Google Shape;488;p129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129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0" name="Google Shape;490;p129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9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2" name="Google Shape;492;p1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0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95" name="Google Shape;495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3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7" name="Google Shape;497;p130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8" name="Google Shape;498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0" name="Google Shape;500;p131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13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2" name="Google Shape;502;p13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03" name="Google Shape;503;p1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131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3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6" name="Google Shape;506;p131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7" name="Google Shape;507;p131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8" name="Google Shape;508;p131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9" name="Google Shape;509;p131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0" name="Google Shape;510;p131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1" name="Google Shape;511;p131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2" name="Google Shape;512;p131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31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31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31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6" name="Google Shape;516;p131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7" name="Google Shape;517;p131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8" name="Google Shape;518;p13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9" name="Google Shape;519;p131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p131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1" name="Google Shape;521;p131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2" name="Google Shape;522;p131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3" name="Google Shape;523;p13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7" name="Google Shape;47;p112"/>
          <p:cNvPicPr preferRelativeResize="0"/>
          <p:nvPr/>
        </p:nvPicPr>
        <p:blipFill rotWithShape="1">
          <a:blip r:embed="rId2">
            <a:alphaModFix amt="25000"/>
          </a:blip>
          <a:srcRect b="6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1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9" name="Google Shape;49;p1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0" name="Google Shape;50;p1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11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" name="Google Shape;52;p112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" name="Google Shape;53;p112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" name="Google Shape;54;p112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5" name="Google Shape;55;p112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6" name="Google Shape;56;p112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7" name="Google Shape;57;p112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8" name="Google Shape;58;p11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1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2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26" name="Google Shape;526;p132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7" name="Google Shape;527;p132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28" name="Google Shape;528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3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61" name="Google Shape;61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0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100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64" name="Google Shape;64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0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7" name="Google Shape;6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8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" name="Google Shape;70;p128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" name="Google Shape;71;p128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72" name="Google Shape;72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3" name="Google Shape;73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28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75" name="Google Shape;75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6" name="Google Shape;76;p12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7" name="Google Shape;77;p12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8" name="Google Shape;78;p128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28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" name="Google Shape;80;p128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1" name="Google Shape;81;p128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2" name="Google Shape;82;p128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3" name="Google Shape;83;p1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" name="Google Shape;86;p9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9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4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" name="Google Shape;90;p94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" name="Google Shape;91;p94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2" name="Google Shape;92;p94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" name="Google Shape;93;p94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94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5" name="Google Shape;95;p94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96" name="Google Shape;96;p94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" name="Google Shape;97;p94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98" name="Google Shape;98;p94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99" name="Google Shape;99;p9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9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2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9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0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92"/>
          <p:cNvSpPr txBox="1"/>
          <p:nvPr/>
        </p:nvSpPr>
        <p:spPr>
          <a:xfrm>
            <a:off x="487718" y="13036990"/>
            <a:ext cx="965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Oct</a:t>
            </a: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202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| EGI Conference 202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b="0" i="0" sz="2200" u="none" cap="none" strike="noStrik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9;p92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92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" name="Google Shape;11;p9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9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w3.org/TR/vc-data-model-2.0/" TargetMode="External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openid.net/specs/openid-4-verifiable-credential-issuance-1_0.html" TargetMode="External"/><Relationship Id="rId4" Type="http://schemas.openxmlformats.org/officeDocument/2006/relationships/hyperlink" Target="https://github.com/keycloak/keycloak/issues/25936" TargetMode="External"/><Relationship Id="rId5" Type="http://schemas.openxmlformats.org/officeDocument/2006/relationships/hyperlink" Target="https://github.com/FIWARE/data-space-connector" TargetMode="External"/><Relationship Id="rId6" Type="http://schemas.openxmlformats.org/officeDocument/2006/relationships/hyperlink" Target="https://gitlab.eclipse.org/eclipse/xfsc/authenticationauthorization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ai.egi.eu/federation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36.png"/><Relationship Id="rId6" Type="http://schemas.openxmlformats.org/officeDocument/2006/relationships/hyperlink" Target="https://aai.egi.eu/federation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rciam/keycloak-group-management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Relationship Id="rId4" Type="http://schemas.openxmlformats.org/officeDocument/2006/relationships/hyperlink" Target="https://aarc-community.org/guidelines/aarc-g069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Relationship Id="rId4" Type="http://schemas.openxmlformats.org/officeDocument/2006/relationships/image" Target="../media/image47.png"/><Relationship Id="rId5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5" Type="http://schemas.openxmlformats.org/officeDocument/2006/relationships/image" Target="../media/image60.png"/><Relationship Id="rId6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github.com/rciam/rciam-authmetrics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52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aarc-community.org/architecture" TargetMode="External"/><Relationship Id="rId4" Type="http://schemas.openxmlformats.org/officeDocument/2006/relationships/image" Target="../media/image32.png"/><Relationship Id="rId5" Type="http://schemas.openxmlformats.org/officeDocument/2006/relationships/image" Target="../media/image3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github.com/eosc-kc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hyperlink" Target="https://openid.net/specs/openid-federation-1_0.html" TargetMode="External"/><Relationship Id="rId5" Type="http://schemas.openxmlformats.org/officeDocument/2006/relationships/hyperlink" Target="https://openid.net/specs/openid-federation-1_0.html" TargetMode="External"/><Relationship Id="rId6" Type="http://schemas.openxmlformats.org/officeDocument/2006/relationships/hyperlink" Target="https://openid.net/specs/openid-federation-1_0.html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keycloak/keycloak/discussions/31027" TargetMode="External"/><Relationship Id="rId4" Type="http://schemas.openxmlformats.org/officeDocument/2006/relationships/hyperlink" Target="https://github.com/eosc-kc/keycloak-oidc-federation" TargetMode="External"/><Relationship Id="rId9" Type="http://schemas.openxmlformats.org/officeDocument/2006/relationships/hyperlink" Target="https://openid.net/specs/openid-federation-1_0.html" TargetMode="External"/><Relationship Id="rId5" Type="http://schemas.openxmlformats.org/officeDocument/2006/relationships/hyperlink" Target="https://github.com/thomasdarimont/keycloak-oidc-federation/tree/update/keycloak-25.0.x" TargetMode="External"/><Relationship Id="rId6" Type="http://schemas.openxmlformats.org/officeDocument/2006/relationships/image" Target="../media/image54.png"/><Relationship Id="rId7" Type="http://schemas.openxmlformats.org/officeDocument/2006/relationships/hyperlink" Target="https://openid.net/specs/openid-federation-1_0.html" TargetMode="External"/><Relationship Id="rId8" Type="http://schemas.openxmlformats.org/officeDocument/2006/relationships/hyperlink" Target="https://openid.net/specs/openid-federation-1_0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55ed657fc5_0_0"/>
          <p:cNvSpPr txBox="1"/>
          <p:nvPr>
            <p:ph idx="2" type="body"/>
          </p:nvPr>
        </p:nvSpPr>
        <p:spPr>
          <a:xfrm>
            <a:off x="1079499" y="5707173"/>
            <a:ext cx="23063400" cy="32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</a:pPr>
            <a:r>
              <a:rPr lang="en" sz="7800"/>
              <a:t>EGI Check-In: Evolving the Infrastructure for European Research</a:t>
            </a:r>
            <a:endParaRPr sz="7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</a:pPr>
            <a:r>
              <a:rPr lang="en" sz="4800"/>
              <a:t>Advancing Identity and Access Management for Researchers</a:t>
            </a:r>
            <a:endParaRPr sz="4800"/>
          </a:p>
        </p:txBody>
      </p:sp>
      <p:sp>
        <p:nvSpPr>
          <p:cNvPr id="535" name="Google Shape;535;g155ed657fc5_0_0"/>
          <p:cNvSpPr txBox="1"/>
          <p:nvPr>
            <p:ph idx="3" type="body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</a:pPr>
            <a:r>
              <a:rPr lang="en"/>
              <a:t>Nicolas Liampotis</a:t>
            </a:r>
            <a:endParaRPr/>
          </a:p>
        </p:txBody>
      </p:sp>
      <p:sp>
        <p:nvSpPr>
          <p:cNvPr id="536" name="Google Shape;536;g155ed657fc5_0_0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en"/>
              <a:t>GRNET</a:t>
            </a:r>
            <a:endParaRPr/>
          </a:p>
        </p:txBody>
      </p:sp>
      <p:sp>
        <p:nvSpPr>
          <p:cNvPr id="537" name="Google Shape;537;g155ed657fc5_0_0"/>
          <p:cNvSpPr txBox="1"/>
          <p:nvPr>
            <p:ph idx="5" type="body"/>
          </p:nvPr>
        </p:nvSpPr>
        <p:spPr>
          <a:xfrm>
            <a:off x="15133504" y="1080576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Oct 3, 2024</a:t>
            </a:r>
            <a:endParaRPr/>
          </a:p>
        </p:txBody>
      </p:sp>
      <p:sp>
        <p:nvSpPr>
          <p:cNvPr id="538" name="Google Shape;538;g155ed657fc5_0_0"/>
          <p:cNvSpPr txBox="1"/>
          <p:nvPr>
            <p:ph idx="6" type="body"/>
          </p:nvPr>
        </p:nvSpPr>
        <p:spPr>
          <a:xfrm>
            <a:off x="12057198" y="11648625"/>
            <a:ext cx="1120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EGI Conference 2024</a:t>
            </a:r>
            <a:endParaRPr/>
          </a:p>
        </p:txBody>
      </p:sp>
      <p:sp>
        <p:nvSpPr>
          <p:cNvPr id="539" name="Google Shape;539;g155ed657fc5_0_0"/>
          <p:cNvSpPr txBox="1"/>
          <p:nvPr>
            <p:ph idx="7" type="body"/>
          </p:nvPr>
        </p:nvSpPr>
        <p:spPr>
          <a:xfrm>
            <a:off x="6484470" y="12746860"/>
            <a:ext cx="580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40" name="Google Shape;540;g155ed657fc5_0_0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078d017494_0_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Current F</a:t>
            </a:r>
            <a:r>
              <a:rPr lang="en"/>
              <a:t>ederated Identity Model vs Decentralized Identities</a:t>
            </a:r>
            <a:endParaRPr/>
          </a:p>
        </p:txBody>
      </p:sp>
      <p:sp>
        <p:nvSpPr>
          <p:cNvPr id="624" name="Google Shape;624;g3078d017494_0_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5" name="Google Shape;625;g3078d017494_0_3"/>
          <p:cNvSpPr txBox="1"/>
          <p:nvPr>
            <p:ph idx="2" type="body"/>
          </p:nvPr>
        </p:nvSpPr>
        <p:spPr>
          <a:xfrm>
            <a:off x="1016000" y="2844800"/>
            <a:ext cx="9581400" cy="43029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228600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Relies on Identity Providers (IdPs) to authenticate users for multiple Service Providers  (Service Proxies or End- Services)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Identity attributes and authentication are passed through OIDC claims or SAML attribute assertions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626" name="Google Shape;626;g3078d017494_0_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Decentralised Identities &amp; Identity Wallets</a:t>
            </a:r>
            <a:endParaRPr/>
          </a:p>
        </p:txBody>
      </p:sp>
      <p:sp>
        <p:nvSpPr>
          <p:cNvPr id="627" name="Google Shape;627;g3078d017494_0_3"/>
          <p:cNvSpPr txBox="1"/>
          <p:nvPr>
            <p:ph idx="2" type="body"/>
          </p:nvPr>
        </p:nvSpPr>
        <p:spPr>
          <a:xfrm>
            <a:off x="13299275" y="2844800"/>
            <a:ext cx="9581400" cy="43029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91425" lIns="91425" spcFirstLastPara="1" rIns="91425" wrap="square" tIns="228600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Users control their identity data and manage it via wallets.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Verifiable Credentials (VCs): Credentials are issued by trusted entities and presented by users without central authentication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3600"/>
              <a:buChar char="•"/>
            </a:pPr>
            <a:r>
              <a:t/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628" name="Google Shape;628;g3078d017494_0_3"/>
          <p:cNvSpPr/>
          <p:nvPr/>
        </p:nvSpPr>
        <p:spPr>
          <a:xfrm>
            <a:off x="11122525" y="4461225"/>
            <a:ext cx="1727100" cy="100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3078d017494_0_3"/>
          <p:cNvSpPr/>
          <p:nvPr/>
        </p:nvSpPr>
        <p:spPr>
          <a:xfrm>
            <a:off x="11028950" y="7836980"/>
            <a:ext cx="3034800" cy="1240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Issuer</a:t>
            </a:r>
            <a:endParaRPr b="1"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lt1"/>
                </a:solidFill>
              </a:rPr>
              <a:t>Issues VCs</a:t>
            </a:r>
            <a:endParaRPr i="1" sz="2200">
              <a:solidFill>
                <a:schemeClr val="lt1"/>
              </a:solidFill>
            </a:endParaRPr>
          </a:p>
        </p:txBody>
      </p:sp>
      <p:sp>
        <p:nvSpPr>
          <p:cNvPr id="630" name="Google Shape;630;g3078d017494_0_3"/>
          <p:cNvSpPr/>
          <p:nvPr/>
        </p:nvSpPr>
        <p:spPr>
          <a:xfrm>
            <a:off x="16188145" y="7836974"/>
            <a:ext cx="3034800" cy="1240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Holder</a:t>
            </a:r>
            <a:endParaRPr b="1"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lt1"/>
                </a:solidFill>
              </a:rPr>
              <a:t>Acquires, stores, presents VCs</a:t>
            </a:r>
            <a:endParaRPr i="1" sz="2200">
              <a:solidFill>
                <a:schemeClr val="lt1"/>
              </a:solidFill>
            </a:endParaRPr>
          </a:p>
        </p:txBody>
      </p:sp>
      <p:sp>
        <p:nvSpPr>
          <p:cNvPr id="631" name="Google Shape;631;g3078d017494_0_3"/>
          <p:cNvSpPr/>
          <p:nvPr/>
        </p:nvSpPr>
        <p:spPr>
          <a:xfrm>
            <a:off x="21347333" y="7836980"/>
            <a:ext cx="3034800" cy="1240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Verifier</a:t>
            </a:r>
            <a:endParaRPr b="1"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Verifies VCs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632" name="Google Shape;632;g3078d017494_0_3"/>
          <p:cNvSpPr/>
          <p:nvPr/>
        </p:nvSpPr>
        <p:spPr>
          <a:xfrm>
            <a:off x="14063702" y="8173261"/>
            <a:ext cx="2124300" cy="567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Issue Credentials</a:t>
            </a:r>
            <a:endParaRPr sz="1600"/>
          </a:p>
        </p:txBody>
      </p:sp>
      <p:sp>
        <p:nvSpPr>
          <p:cNvPr id="633" name="Google Shape;633;g3078d017494_0_3"/>
          <p:cNvSpPr/>
          <p:nvPr/>
        </p:nvSpPr>
        <p:spPr>
          <a:xfrm>
            <a:off x="19222897" y="8173254"/>
            <a:ext cx="2124300" cy="567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Send Presentation</a:t>
            </a:r>
            <a:endParaRPr sz="1600"/>
          </a:p>
        </p:txBody>
      </p:sp>
      <p:sp>
        <p:nvSpPr>
          <p:cNvPr id="634" name="Google Shape;634;g3078d017494_0_3"/>
          <p:cNvSpPr/>
          <p:nvPr/>
        </p:nvSpPr>
        <p:spPr>
          <a:xfrm>
            <a:off x="15143450" y="10631886"/>
            <a:ext cx="5177100" cy="1240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Verifiable Data Registry</a:t>
            </a:r>
            <a:endParaRPr b="1"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lt1"/>
                </a:solidFill>
              </a:rPr>
              <a:t>Maintains identifiers and schemata</a:t>
            </a:r>
            <a:endParaRPr i="1" sz="2200">
              <a:solidFill>
                <a:schemeClr val="lt1"/>
              </a:solidFill>
            </a:endParaRPr>
          </a:p>
        </p:txBody>
      </p:sp>
      <p:cxnSp>
        <p:nvCxnSpPr>
          <p:cNvPr id="635" name="Google Shape;635;g3078d017494_0_3"/>
          <p:cNvCxnSpPr>
            <a:stCxn id="629" idx="2"/>
            <a:endCxn id="634" idx="1"/>
          </p:cNvCxnSpPr>
          <p:nvPr/>
        </p:nvCxnSpPr>
        <p:spPr>
          <a:xfrm flipH="1" rot="-5400000">
            <a:off x="12757700" y="8866430"/>
            <a:ext cx="2174400" cy="2597100"/>
          </a:xfrm>
          <a:prstGeom prst="bentConnector2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6" name="Google Shape;636;g3078d017494_0_3"/>
          <p:cNvCxnSpPr>
            <a:stCxn id="631" idx="2"/>
            <a:endCxn id="634" idx="3"/>
          </p:cNvCxnSpPr>
          <p:nvPr/>
        </p:nvCxnSpPr>
        <p:spPr>
          <a:xfrm rot="5400000">
            <a:off x="20505383" y="8892830"/>
            <a:ext cx="2174400" cy="2544300"/>
          </a:xfrm>
          <a:prstGeom prst="bentConnector2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7" name="Google Shape;637;g3078d017494_0_3"/>
          <p:cNvCxnSpPr>
            <a:stCxn id="630" idx="2"/>
            <a:endCxn id="634" idx="0"/>
          </p:cNvCxnSpPr>
          <p:nvPr/>
        </p:nvCxnSpPr>
        <p:spPr>
          <a:xfrm>
            <a:off x="17705545" y="9077774"/>
            <a:ext cx="26400" cy="155400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8" name="Google Shape;638;g3078d017494_0_3"/>
          <p:cNvSpPr txBox="1"/>
          <p:nvPr/>
        </p:nvSpPr>
        <p:spPr>
          <a:xfrm>
            <a:off x="11484125" y="9318622"/>
            <a:ext cx="21243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Verify Identifiers</a:t>
            </a:r>
            <a:br>
              <a:rPr lang="en" sz="1800"/>
            </a:br>
            <a:r>
              <a:rPr lang="en" sz="1800"/>
              <a:t>and use Schemata</a:t>
            </a:r>
            <a:endParaRPr sz="1800"/>
          </a:p>
        </p:txBody>
      </p:sp>
      <p:sp>
        <p:nvSpPr>
          <p:cNvPr id="639" name="Google Shape;639;g3078d017494_0_3"/>
          <p:cNvSpPr txBox="1"/>
          <p:nvPr/>
        </p:nvSpPr>
        <p:spPr>
          <a:xfrm>
            <a:off x="16669775" y="9318621"/>
            <a:ext cx="21243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Register Identifiers</a:t>
            </a:r>
            <a:br>
              <a:rPr lang="en" sz="1800"/>
            </a:br>
            <a:r>
              <a:rPr lang="en" sz="1800"/>
              <a:t>and use Schemata</a:t>
            </a:r>
            <a:endParaRPr sz="1800"/>
          </a:p>
        </p:txBody>
      </p:sp>
      <p:sp>
        <p:nvSpPr>
          <p:cNvPr id="640" name="Google Shape;640;g3078d017494_0_3"/>
          <p:cNvSpPr txBox="1"/>
          <p:nvPr/>
        </p:nvSpPr>
        <p:spPr>
          <a:xfrm>
            <a:off x="21855450" y="9318621"/>
            <a:ext cx="21243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Verify Identifiers</a:t>
            </a:r>
            <a:br>
              <a:rPr lang="en" sz="1800"/>
            </a:br>
            <a:r>
              <a:rPr lang="en" sz="1800"/>
              <a:t>and Schemata</a:t>
            </a:r>
            <a:endParaRPr sz="1800"/>
          </a:p>
        </p:txBody>
      </p:sp>
      <p:sp>
        <p:nvSpPr>
          <p:cNvPr id="641" name="Google Shape;641;g3078d017494_0_3"/>
          <p:cNvSpPr txBox="1"/>
          <p:nvPr/>
        </p:nvSpPr>
        <p:spPr>
          <a:xfrm>
            <a:off x="15875556" y="12091594"/>
            <a:ext cx="37131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chemeClr val="hlink"/>
                </a:solidFill>
                <a:hlinkClick r:id="rId3"/>
              </a:rPr>
              <a:t>Verifiable Credentials Data Model v2.0</a:t>
            </a:r>
            <a:endParaRPr sz="2800"/>
          </a:p>
        </p:txBody>
      </p:sp>
      <p:sp>
        <p:nvSpPr>
          <p:cNvPr id="642" name="Google Shape;642;g3078d017494_0_3"/>
          <p:cNvSpPr/>
          <p:nvPr/>
        </p:nvSpPr>
        <p:spPr>
          <a:xfrm>
            <a:off x="1016000" y="7836980"/>
            <a:ext cx="3034800" cy="1240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Identity Provider</a:t>
            </a:r>
            <a:endParaRPr i="1" sz="2200">
              <a:solidFill>
                <a:schemeClr val="lt1"/>
              </a:solidFill>
            </a:endParaRPr>
          </a:p>
        </p:txBody>
      </p:sp>
      <p:sp>
        <p:nvSpPr>
          <p:cNvPr id="643" name="Google Shape;643;g3078d017494_0_3"/>
          <p:cNvSpPr/>
          <p:nvPr/>
        </p:nvSpPr>
        <p:spPr>
          <a:xfrm>
            <a:off x="6781170" y="7836974"/>
            <a:ext cx="3034800" cy="1240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</a:rPr>
              <a:t>Service Provider</a:t>
            </a:r>
            <a:endParaRPr i="1" sz="2200">
              <a:solidFill>
                <a:schemeClr val="lt1"/>
              </a:solidFill>
            </a:endParaRPr>
          </a:p>
        </p:txBody>
      </p:sp>
      <p:pic>
        <p:nvPicPr>
          <p:cNvPr descr="User icon silhouette | Free SVG" id="644" name="Google Shape;644;g3078d017494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1000" y="10388724"/>
            <a:ext cx="1727100" cy="1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3078d017494_0_3"/>
          <p:cNvSpPr/>
          <p:nvPr/>
        </p:nvSpPr>
        <p:spPr>
          <a:xfrm>
            <a:off x="4050800" y="8190675"/>
            <a:ext cx="2730300" cy="533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Trust Relationship</a:t>
            </a:r>
            <a:endParaRPr sz="1600"/>
          </a:p>
        </p:txBody>
      </p:sp>
      <p:cxnSp>
        <p:nvCxnSpPr>
          <p:cNvPr id="646" name="Google Shape;646;g3078d017494_0_3"/>
          <p:cNvCxnSpPr/>
          <p:nvPr/>
        </p:nvCxnSpPr>
        <p:spPr>
          <a:xfrm rot="5400000">
            <a:off x="6063433" y="8892830"/>
            <a:ext cx="2174400" cy="2544300"/>
          </a:xfrm>
          <a:prstGeom prst="bentConnector2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647" name="Google Shape;647;g3078d017494_0_3"/>
          <p:cNvCxnSpPr/>
          <p:nvPr/>
        </p:nvCxnSpPr>
        <p:spPr>
          <a:xfrm flipH="1" rot="-5400000">
            <a:off x="2775175" y="8866430"/>
            <a:ext cx="2174400" cy="2597100"/>
          </a:xfrm>
          <a:prstGeom prst="bentConnector2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48" name="Google Shape;648;g3078d017494_0_3"/>
          <p:cNvSpPr txBox="1"/>
          <p:nvPr/>
        </p:nvSpPr>
        <p:spPr>
          <a:xfrm>
            <a:off x="1501925" y="9775822"/>
            <a:ext cx="21243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Authenticate</a:t>
            </a:r>
            <a:endParaRPr sz="1800"/>
          </a:p>
        </p:txBody>
      </p:sp>
      <p:sp>
        <p:nvSpPr>
          <p:cNvPr id="649" name="Google Shape;649;g3078d017494_0_3"/>
          <p:cNvSpPr txBox="1"/>
          <p:nvPr/>
        </p:nvSpPr>
        <p:spPr>
          <a:xfrm>
            <a:off x="7374675" y="9767047"/>
            <a:ext cx="21243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Access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055c2710cb_0_1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Keycloak status</a:t>
            </a:r>
            <a:endParaRPr/>
          </a:p>
        </p:txBody>
      </p:sp>
      <p:sp>
        <p:nvSpPr>
          <p:cNvPr id="655" name="Google Shape;655;g3055c2710cb_0_1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6" name="Google Shape;656;g3055c2710cb_0_15"/>
          <p:cNvSpPr txBox="1"/>
          <p:nvPr>
            <p:ph idx="2" type="body"/>
          </p:nvPr>
        </p:nvSpPr>
        <p:spPr>
          <a:xfrm>
            <a:off x="1016000" y="2844796"/>
            <a:ext cx="22578900" cy="95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Experimental support for OpenID for Verifiable Credential Issuance (</a:t>
            </a:r>
            <a:r>
              <a:rPr lang="en" sz="4800" u="sng">
                <a:solidFill>
                  <a:schemeClr val="hlink"/>
                </a:solidFill>
                <a:hlinkClick r:id="rId3"/>
              </a:rPr>
              <a:t>OID4VCI</a:t>
            </a:r>
            <a:r>
              <a:rPr lang="en" sz="4800">
                <a:solidFill>
                  <a:schemeClr val="accent5"/>
                </a:solidFill>
              </a:rPr>
              <a:t>) in Keycloak 25 (see </a:t>
            </a:r>
            <a:r>
              <a:rPr lang="en" sz="4800" u="sng">
                <a:solidFill>
                  <a:schemeClr val="hlink"/>
                </a:solidFill>
                <a:hlinkClick r:id="rId4"/>
              </a:rPr>
              <a:t>epic</a:t>
            </a:r>
            <a:r>
              <a:rPr lang="en" sz="4800">
                <a:solidFill>
                  <a:schemeClr val="accent5"/>
                </a:solidFill>
              </a:rPr>
              <a:t>) → Enables Keycloak to act as an issuer of Verifiable Credentials (VCs).</a:t>
            </a:r>
            <a:endParaRPr sz="48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Used by </a:t>
            </a:r>
            <a:r>
              <a:rPr lang="en" sz="4800" u="sng">
                <a:solidFill>
                  <a:schemeClr val="hlink"/>
                </a:solidFill>
                <a:hlinkClick r:id="rId5"/>
              </a:rPr>
              <a:t>FIWARE Data Space Connector</a:t>
            </a:r>
            <a:endParaRPr sz="48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 u="sng">
                <a:solidFill>
                  <a:schemeClr val="hlink"/>
                </a:solidFill>
                <a:hlinkClick r:id="rId6"/>
              </a:rPr>
              <a:t>Reference Implementation</a:t>
            </a:r>
            <a:r>
              <a:rPr lang="en" sz="4800">
                <a:solidFill>
                  <a:schemeClr val="accent5"/>
                </a:solidFill>
              </a:rPr>
              <a:t> of GAIA-X Authentication &amp; Authorization Service (decentralised, self-sovereign identity infrastructure)</a:t>
            </a:r>
            <a:endParaRPr sz="4800">
              <a:solidFill>
                <a:schemeClr val="accent5"/>
              </a:solidFill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Next steps</a:t>
            </a:r>
            <a:endParaRPr sz="48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Understand Check-in’s role in this new identity paradigm</a:t>
            </a:r>
            <a:endParaRPr sz="48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Feed into AARC TREE </a:t>
            </a:r>
            <a:r>
              <a:rPr lang="en" sz="4800">
                <a:solidFill>
                  <a:schemeClr val="accent5"/>
                </a:solidFill>
              </a:rPr>
              <a:t>architecture</a:t>
            </a:r>
            <a:r>
              <a:rPr lang="en" sz="4800">
                <a:solidFill>
                  <a:schemeClr val="accent5"/>
                </a:solidFill>
              </a:rPr>
              <a:t> task dedicated to Decentralised Identities &amp; Wallets</a:t>
            </a:r>
            <a:endParaRPr sz="48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Implementation e.g. RI-SCALE starting March 2025</a:t>
            </a:r>
            <a:endParaRPr sz="4800">
              <a:solidFill>
                <a:schemeClr val="accent5"/>
              </a:solidFill>
            </a:endParaRPr>
          </a:p>
        </p:txBody>
      </p:sp>
      <p:sp>
        <p:nvSpPr>
          <p:cNvPr id="657" name="Google Shape;657;g3055c2710cb_0_1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Support for Decentralised identities / wallets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06dbe11137_0_35"/>
          <p:cNvSpPr txBox="1"/>
          <p:nvPr>
            <p:ph idx="1" type="body"/>
          </p:nvPr>
        </p:nvSpPr>
        <p:spPr>
          <a:xfrm>
            <a:off x="1209182" y="9219545"/>
            <a:ext cx="113184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</a:pPr>
            <a:r>
              <a:rPr lang="en" sz="7200"/>
              <a:t>Migration to Keycloak</a:t>
            </a:r>
            <a:endParaRPr sz="7200"/>
          </a:p>
        </p:txBody>
      </p:sp>
      <p:sp>
        <p:nvSpPr>
          <p:cNvPr id="663" name="Google Shape;663;g306dbe11137_0_35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664" name="Google Shape;664;g306dbe11137_0_3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55ed657fc5_0_207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Migration to </a:t>
            </a:r>
            <a:r>
              <a:rPr lang="en">
                <a:solidFill>
                  <a:schemeClr val="accent1"/>
                </a:solidFill>
              </a:rPr>
              <a:t>Keycloak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670" name="Google Shape;670;g155ed657fc5_0_20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Service Registration &amp; Configuration Management</a:t>
            </a:r>
            <a:endParaRPr/>
          </a:p>
        </p:txBody>
      </p:sp>
      <p:sp>
        <p:nvSpPr>
          <p:cNvPr id="671" name="Google Shape;671;g155ed657fc5_0_20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2" name="Google Shape;672;g155ed657fc5_0_207"/>
          <p:cNvSpPr txBox="1"/>
          <p:nvPr>
            <p:ph idx="2" type="body"/>
          </p:nvPr>
        </p:nvSpPr>
        <p:spPr>
          <a:xfrm>
            <a:off x="1016000" y="2616200"/>
            <a:ext cx="10735800" cy="9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200"/>
              <a:buChar char="•"/>
            </a:pPr>
            <a:r>
              <a:rPr lang="en" sz="4200"/>
              <a:t>Support for managing the registration &amp; reconfiguration of OIDC &amp; SAML Service Providers in Keycloak through the </a:t>
            </a:r>
            <a:r>
              <a:rPr lang="en" sz="4200" u="sng">
                <a:solidFill>
                  <a:schemeClr val="hlink"/>
                </a:solidFill>
                <a:hlinkClick r:id="rId3"/>
              </a:rPr>
              <a:t>Federation Registry</a:t>
            </a:r>
            <a:endParaRPr sz="4200"/>
          </a:p>
          <a:p>
            <a:pPr indent="-495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New features:</a:t>
            </a:r>
            <a:endParaRPr sz="4200">
              <a:solidFill>
                <a:schemeClr val="accent5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Improved Self-Review Flow: Simplified process for service owners to review and update their own configurations</a:t>
            </a:r>
            <a:endParaRPr sz="3600">
              <a:solidFill>
                <a:schemeClr val="accent5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Enhanced Support for New Deployments: Streamlined onboarding for new tenants and instances</a:t>
            </a:r>
            <a:endParaRPr sz="3600"/>
          </a:p>
          <a:p>
            <a:pPr indent="-4953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200"/>
              <a:buChar char="•"/>
            </a:pPr>
            <a:r>
              <a:rPr lang="en" sz="4200"/>
              <a:t>SAML SP Migration progress:</a:t>
            </a:r>
            <a:endParaRPr sz="42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Char char="•"/>
            </a:pPr>
            <a:r>
              <a:rPr lang="en" sz="3600"/>
              <a:t>Demo SAML SPs migrated to Keycloak </a:t>
            </a:r>
            <a:r>
              <a:rPr lang="en" sz="3600">
                <a:solidFill>
                  <a:srgbClr val="1C8E3D"/>
                </a:solidFill>
              </a:rPr>
              <a:t>✔</a:t>
            </a:r>
            <a:endParaRPr sz="3600">
              <a:solidFill>
                <a:srgbClr val="1C8E3D"/>
              </a:solidFill>
            </a:endParaRPr>
          </a:p>
          <a:p>
            <a:pPr indent="-457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Production SAML SPs migrated to Keycloak </a:t>
            </a:r>
            <a:r>
              <a:rPr b="1" i="1" lang="en" sz="3600">
                <a:solidFill>
                  <a:schemeClr val="accent2"/>
                </a:solidFill>
              </a:rPr>
              <a:t>[12 out of 13]</a:t>
            </a:r>
            <a:endParaRPr b="1" i="1" sz="3600">
              <a:solidFill>
                <a:schemeClr val="accent2"/>
              </a:solidFill>
            </a:endParaRPr>
          </a:p>
        </p:txBody>
      </p:sp>
      <p:pic>
        <p:nvPicPr>
          <p:cNvPr id="673" name="Google Shape;673;g155ed657fc5_0_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75600" y="3215116"/>
            <a:ext cx="12327398" cy="9310682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4" name="Google Shape;674;g155ed657fc5_0_2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45350" y="239175"/>
            <a:ext cx="7750973" cy="47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155ed657fc5_0_207"/>
          <p:cNvSpPr txBox="1"/>
          <p:nvPr/>
        </p:nvSpPr>
        <p:spPr>
          <a:xfrm>
            <a:off x="13784675" y="12800654"/>
            <a:ext cx="847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https://aai.egi.eu/federation</a:t>
            </a:r>
            <a:endParaRPr b="1" i="0" sz="42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6" name="Google Shape;676;g155ed657fc5_0_207"/>
          <p:cNvSpPr/>
          <p:nvPr/>
        </p:nvSpPr>
        <p:spPr>
          <a:xfrm rot="-2399711">
            <a:off x="190489" y="6484894"/>
            <a:ext cx="1485710" cy="831105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</a:rPr>
              <a:t>NEW</a:t>
            </a:r>
            <a:endParaRPr b="1"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b9e3e23449_0_30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Migration to Keycloak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682" name="Google Shape;682;g1b9e3e23449_0_3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Advanced Group Management</a:t>
            </a:r>
            <a:endParaRPr/>
          </a:p>
        </p:txBody>
      </p:sp>
      <p:sp>
        <p:nvSpPr>
          <p:cNvPr id="683" name="Google Shape;683;g1b9e3e23449_0_3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4" name="Google Shape;684;g1b9e3e23449_0_30"/>
          <p:cNvSpPr txBox="1"/>
          <p:nvPr>
            <p:ph idx="2" type="body"/>
          </p:nvPr>
        </p:nvSpPr>
        <p:spPr>
          <a:xfrm>
            <a:off x="114300" y="3378200"/>
            <a:ext cx="10123500" cy="84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User-driven group enrollment flows:</a:t>
            </a:r>
            <a:endParaRPr sz="4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Users can request membership in groups</a:t>
            </a:r>
            <a:endParaRPr sz="3600"/>
          </a:p>
          <a:p>
            <a:pPr indent="-4064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Accept group Terms &amp; Conditions</a:t>
            </a:r>
            <a:endParaRPr sz="2800"/>
          </a:p>
          <a:p>
            <a:pPr indent="-4064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Provide comment/justification</a:t>
            </a:r>
            <a:endParaRPr sz="2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Admin-reviewed </a:t>
            </a:r>
            <a:r>
              <a:rPr lang="en" sz="3600">
                <a:solidFill>
                  <a:schemeClr val="accent5"/>
                </a:solidFill>
              </a:rPr>
              <a:t>enrollment</a:t>
            </a:r>
            <a:r>
              <a:rPr lang="en" sz="3600"/>
              <a:t> requests</a:t>
            </a:r>
            <a:endParaRPr sz="3600"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4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Time-based group membership: </a:t>
            </a:r>
            <a:endParaRPr sz="4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Automatic expiration of group membership</a:t>
            </a:r>
            <a:endParaRPr sz="36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Support for scheduled activation of membership</a:t>
            </a:r>
            <a:endParaRPr sz="4800"/>
          </a:p>
        </p:txBody>
      </p:sp>
      <p:sp>
        <p:nvSpPr>
          <p:cNvPr id="685" name="Google Shape;685;g1b9e3e23449_0_30"/>
          <p:cNvSpPr txBox="1"/>
          <p:nvPr/>
        </p:nvSpPr>
        <p:spPr>
          <a:xfrm>
            <a:off x="19020575" y="3378200"/>
            <a:ext cx="4465200" cy="1477500"/>
          </a:xfrm>
          <a:prstGeom prst="rect">
            <a:avLst/>
          </a:prstGeom>
          <a:noFill/>
          <a:ln cap="flat" cmpd="sng" w="38100">
            <a:solidFill>
              <a:srgbClr val="D830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28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https://github.com/rciam/keycloak-group-management</a:t>
            </a:r>
            <a:endParaRPr b="0" i="0" sz="28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6" name="Google Shape;686;g1b9e3e23449_0_30"/>
          <p:cNvSpPr txBox="1"/>
          <p:nvPr>
            <p:ph idx="2" type="body"/>
          </p:nvPr>
        </p:nvSpPr>
        <p:spPr>
          <a:xfrm>
            <a:off x="10441900" y="3378200"/>
            <a:ext cx="8265300" cy="84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Group Management Tools</a:t>
            </a:r>
            <a:r>
              <a:rPr lang="en" sz="4800"/>
              <a:t>:</a:t>
            </a:r>
            <a:endParaRPr sz="4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Invite group members or admins</a:t>
            </a:r>
            <a:endParaRPr sz="2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Edit group details and roles</a:t>
            </a:r>
            <a:endParaRPr sz="36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Suspend, activate, or remove members</a:t>
            </a:r>
            <a:endParaRPr sz="3600">
              <a:solidFill>
                <a:schemeClr val="accent5"/>
              </a:solidFill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Edit individual memberships</a:t>
            </a:r>
            <a:endParaRPr sz="3600">
              <a:solidFill>
                <a:schemeClr val="accent5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4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Group Hierarchy Management</a:t>
            </a:r>
            <a:r>
              <a:rPr lang="en" sz="4800"/>
              <a:t>: </a:t>
            </a:r>
            <a:endParaRPr sz="4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Create and manage group hierarchies</a:t>
            </a:r>
            <a:endParaRPr sz="36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Manage memberships through top-level groups</a:t>
            </a:r>
            <a:endParaRPr sz="4800"/>
          </a:p>
        </p:txBody>
      </p:sp>
      <p:pic>
        <p:nvPicPr>
          <p:cNvPr id="687" name="Google Shape;687;g1b9e3e23449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11288" y="4994275"/>
            <a:ext cx="4683750" cy="468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05b864b1b9_0_10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Editing group details and roles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305b864b1b9_0_10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4" name="Google Shape;694;g305b864b1b9_0_10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  <p:pic>
        <p:nvPicPr>
          <p:cNvPr id="695" name="Google Shape;695;g305b864b1b9_0_109"/>
          <p:cNvPicPr preferRelativeResize="0"/>
          <p:nvPr/>
        </p:nvPicPr>
        <p:blipFill rotWithShape="1">
          <a:blip r:embed="rId3">
            <a:alphaModFix/>
          </a:blip>
          <a:srcRect b="0" l="999" r="0" t="0"/>
          <a:stretch/>
        </p:blipFill>
        <p:spPr>
          <a:xfrm>
            <a:off x="2743200" y="3203575"/>
            <a:ext cx="17689526" cy="7905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96" name="Google Shape;696;g305b864b1b9_0_109"/>
          <p:cNvSpPr txBox="1"/>
          <p:nvPr/>
        </p:nvSpPr>
        <p:spPr>
          <a:xfrm>
            <a:off x="5448300" y="12023725"/>
            <a:ext cx="116586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URN entitlements compatible with </a:t>
            </a:r>
            <a:r>
              <a:rPr lang="en" sz="3200" u="sng">
                <a:solidFill>
                  <a:schemeClr val="hlink"/>
                </a:solidFill>
                <a:hlinkClick r:id="rId4"/>
              </a:rPr>
              <a:t>AARC-G069 Guidelines for Expressing Group Membership and Role Information</a:t>
            </a:r>
            <a:endParaRPr sz="3200"/>
          </a:p>
        </p:txBody>
      </p:sp>
      <p:sp>
        <p:nvSpPr>
          <p:cNvPr id="697" name="Google Shape;697;g305b864b1b9_0_109"/>
          <p:cNvSpPr/>
          <p:nvPr/>
        </p:nvSpPr>
        <p:spPr>
          <a:xfrm rot="-2699480">
            <a:off x="9620855" y="10989819"/>
            <a:ext cx="1401132" cy="872711"/>
          </a:xfrm>
          <a:prstGeom prst="rightArrow">
            <a:avLst>
              <a:gd fmla="val 25253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05b864b1b9_0_13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Viewing VO Members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305b864b1b9_0_13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4" name="Google Shape;704;g305b864b1b9_0_13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  <p:pic>
        <p:nvPicPr>
          <p:cNvPr id="705" name="Google Shape;705;g305b864b1b9_0_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702" y="2422825"/>
            <a:ext cx="21038592" cy="10608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05b864b1b9_0_4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Managing Memberships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305b864b1b9_0_4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2" name="Google Shape;712;g305b864b1b9_0_4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  <p:pic>
        <p:nvPicPr>
          <p:cNvPr id="713" name="Google Shape;713;g305b864b1b9_0_45"/>
          <p:cNvPicPr preferRelativeResize="0"/>
          <p:nvPr/>
        </p:nvPicPr>
        <p:blipFill rotWithShape="1">
          <a:blip r:embed="rId3">
            <a:alphaModFix/>
          </a:blip>
          <a:srcRect b="-730" l="310" r="-309" t="730"/>
          <a:stretch/>
        </p:blipFill>
        <p:spPr>
          <a:xfrm>
            <a:off x="0" y="2422825"/>
            <a:ext cx="24384000" cy="104470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05b864b1b9_0_5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9" name="Google Shape;719;g305b864b1b9_0_53"/>
          <p:cNvPicPr preferRelativeResize="0"/>
          <p:nvPr/>
        </p:nvPicPr>
        <p:blipFill rotWithShape="1">
          <a:blip r:embed="rId3">
            <a:alphaModFix/>
          </a:blip>
          <a:srcRect b="-730" l="310" r="-309" t="730"/>
          <a:stretch/>
        </p:blipFill>
        <p:spPr>
          <a:xfrm>
            <a:off x="0" y="2422825"/>
            <a:ext cx="24384000" cy="104470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0" name="Google Shape;720;g305b864b1b9_0_5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Managing Memberships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305b864b1b9_0_5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05b864b1b9_0_6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7" name="Google Shape;727;g305b864b1b9_0_61"/>
          <p:cNvPicPr preferRelativeResize="0"/>
          <p:nvPr/>
        </p:nvPicPr>
        <p:blipFill rotWithShape="1">
          <a:blip r:embed="rId3">
            <a:alphaModFix/>
          </a:blip>
          <a:srcRect b="-730" l="310" r="-309" t="730"/>
          <a:stretch/>
        </p:blipFill>
        <p:spPr>
          <a:xfrm>
            <a:off x="0" y="2422825"/>
            <a:ext cx="24384000" cy="10447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8" name="Google Shape;728;g305b864b1b9_0_6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Managing Memberships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g305b864b1b9_0_6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55ed657fc5_0_380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Check-in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46" name="Google Shape;546;g155ed657fc5_0_38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547" name="Google Shape;547;g155ed657fc5_0_38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8" name="Google Shape;548;g155ed657fc5_0_380"/>
          <p:cNvSpPr txBox="1"/>
          <p:nvPr>
            <p:ph idx="2" type="body"/>
          </p:nvPr>
        </p:nvSpPr>
        <p:spPr>
          <a:xfrm>
            <a:off x="4241850" y="2540000"/>
            <a:ext cx="18186300" cy="252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2"/>
                </a:solidFill>
              </a:rPr>
              <a:t>Single Sign-On (SSO): Access services using existing credentials</a:t>
            </a:r>
            <a:endParaRPr b="1" sz="4200">
              <a:solidFill>
                <a:schemeClr val="accent2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Academic (eduGAIN, ORCID)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Social media (Google, LinkedIn)</a:t>
            </a:r>
            <a:endParaRPr sz="3600"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Community identities (Research Infrastructures)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</p:txBody>
      </p:sp>
      <p:pic>
        <p:nvPicPr>
          <p:cNvPr descr="egi-icon-check-in.png" id="549" name="Google Shape;549;g155ed657fc5_0_3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" y="5418345"/>
            <a:ext cx="4246500" cy="42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155ed657fc5_0_380"/>
          <p:cNvSpPr txBox="1"/>
          <p:nvPr>
            <p:ph idx="2" type="body"/>
          </p:nvPr>
        </p:nvSpPr>
        <p:spPr>
          <a:xfrm>
            <a:off x="4241850" y="5346750"/>
            <a:ext cx="18186300" cy="14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2"/>
                </a:solidFill>
              </a:rPr>
              <a:t>Federated Access to Diverse Services</a:t>
            </a:r>
            <a:endParaRPr b="1" sz="4200">
              <a:solidFill>
                <a:schemeClr val="accent2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Web and non-web services using SAML, OpenID Connect/OAuth 2.0, X.509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551" name="Google Shape;551;g155ed657fc5_0_380"/>
          <p:cNvSpPr txBox="1"/>
          <p:nvPr>
            <p:ph idx="2" type="body"/>
          </p:nvPr>
        </p:nvSpPr>
        <p:spPr>
          <a:xfrm>
            <a:off x="4241850" y="7124800"/>
            <a:ext cx="18186300" cy="14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2"/>
                </a:solidFill>
              </a:rPr>
              <a:t>User Attribute Aggregation &amp; Harmonisation</a:t>
            </a:r>
            <a:endParaRPr b="1" sz="4200">
              <a:solidFill>
                <a:schemeClr val="accent2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Aggregate &amp; harmonise groups and roles from multiple sources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552" name="Google Shape;552;g155ed657fc5_0_380"/>
          <p:cNvSpPr txBox="1"/>
          <p:nvPr>
            <p:ph idx="2" type="body"/>
          </p:nvPr>
        </p:nvSpPr>
        <p:spPr>
          <a:xfrm>
            <a:off x="4241850" y="8902850"/>
            <a:ext cx="18186300" cy="191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2"/>
                </a:solidFill>
              </a:rPr>
              <a:t>Identity Linking</a:t>
            </a:r>
            <a:endParaRPr b="1" sz="4200">
              <a:solidFill>
                <a:schemeClr val="accent2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Link multiple authentication providers for accessing resources using different login credentials (institutional/social)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553" name="Google Shape;553;g155ed657fc5_0_380"/>
          <p:cNvSpPr txBox="1"/>
          <p:nvPr>
            <p:ph idx="2" type="body"/>
          </p:nvPr>
        </p:nvSpPr>
        <p:spPr>
          <a:xfrm>
            <a:off x="4241850" y="11100000"/>
            <a:ext cx="18186300" cy="14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2"/>
                </a:solidFill>
              </a:rPr>
              <a:t>Trust &amp; Assurance</a:t>
            </a:r>
            <a:endParaRPr b="1" sz="4200">
              <a:solidFill>
                <a:schemeClr val="accent2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</a:pPr>
            <a:r>
              <a:rPr lang="en" sz="3600">
                <a:solidFill>
                  <a:schemeClr val="lt1"/>
                </a:solidFill>
              </a:rPr>
              <a:t>Express trust levels and assurance in identity assertions</a:t>
            </a:r>
            <a:endParaRPr sz="3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05b864b1b9_0_6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5" name="Google Shape;735;g305b864b1b9_0_69"/>
          <p:cNvPicPr preferRelativeResize="0"/>
          <p:nvPr/>
        </p:nvPicPr>
        <p:blipFill rotWithShape="1">
          <a:blip r:embed="rId3">
            <a:alphaModFix/>
          </a:blip>
          <a:srcRect b="-730" l="310" r="-309" t="730"/>
          <a:stretch/>
        </p:blipFill>
        <p:spPr>
          <a:xfrm>
            <a:off x="0" y="2422825"/>
            <a:ext cx="24384000" cy="104470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36" name="Google Shape;736;g305b864b1b9_0_6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Managing Memberships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305b864b1b9_0_6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05b864b1b9_0_14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3" name="Google Shape;743;g305b864b1b9_0_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344" y="2422825"/>
            <a:ext cx="16881307" cy="106088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44" name="Google Shape;744;g305b864b1b9_0_14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Managing Memberships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305b864b1b9_0_14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05b864b1b9_0_7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1" name="Google Shape;751;g305b864b1b9_0_77"/>
          <p:cNvPicPr preferRelativeResize="0"/>
          <p:nvPr/>
        </p:nvPicPr>
        <p:blipFill rotWithShape="1">
          <a:blip r:embed="rId3">
            <a:alphaModFix/>
          </a:blip>
          <a:srcRect b="-720" l="-420" r="419" t="719"/>
          <a:stretch/>
        </p:blipFill>
        <p:spPr>
          <a:xfrm>
            <a:off x="3216013" y="2422831"/>
            <a:ext cx="17951984" cy="10608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52" name="Google Shape;752;g305b864b1b9_0_7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Inviting New Members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g305b864b1b9_0_7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05b864b1b9_0_8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9" name="Google Shape;759;g305b864b1b9_0_85"/>
          <p:cNvPicPr preferRelativeResize="0"/>
          <p:nvPr/>
        </p:nvPicPr>
        <p:blipFill rotWithShape="1">
          <a:blip r:embed="rId3">
            <a:alphaModFix/>
          </a:blip>
          <a:srcRect b="-720" l="-420" r="419" t="719"/>
          <a:stretch/>
        </p:blipFill>
        <p:spPr>
          <a:xfrm>
            <a:off x="3216125" y="2422828"/>
            <a:ext cx="17951753" cy="10608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60" name="Google Shape;760;g305b864b1b9_0_8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Inviting New Members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g305b864b1b9_0_8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05b864b1b9_0_9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7" name="Google Shape;767;g305b864b1b9_0_93"/>
          <p:cNvPicPr preferRelativeResize="0"/>
          <p:nvPr/>
        </p:nvPicPr>
        <p:blipFill rotWithShape="1">
          <a:blip r:embed="rId3">
            <a:alphaModFix/>
          </a:blip>
          <a:srcRect b="-720" l="-420" r="419" t="719"/>
          <a:stretch/>
        </p:blipFill>
        <p:spPr>
          <a:xfrm>
            <a:off x="3216125" y="2422825"/>
            <a:ext cx="17951755" cy="10608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68" name="Google Shape;768;g305b864b1b9_0_9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Inviting New Members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g305b864b1b9_0_9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05b864b1b9_0_11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5" name="Google Shape;775;g305b864b1b9_0_117"/>
          <p:cNvPicPr preferRelativeResize="0"/>
          <p:nvPr/>
        </p:nvPicPr>
        <p:blipFill rotWithShape="1">
          <a:blip r:embed="rId3">
            <a:alphaModFix/>
          </a:blip>
          <a:srcRect b="0" l="669" r="-669" t="0"/>
          <a:stretch/>
        </p:blipFill>
        <p:spPr>
          <a:xfrm>
            <a:off x="12603800" y="2422825"/>
            <a:ext cx="11448651" cy="1054209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6" name="Google Shape;776;g305b864b1b9_0_117"/>
          <p:cNvPicPr preferRelativeResize="0"/>
          <p:nvPr/>
        </p:nvPicPr>
        <p:blipFill rotWithShape="1">
          <a:blip r:embed="rId4">
            <a:alphaModFix/>
          </a:blip>
          <a:srcRect b="0" l="669" r="-669" t="0"/>
          <a:stretch/>
        </p:blipFill>
        <p:spPr>
          <a:xfrm>
            <a:off x="335975" y="2422825"/>
            <a:ext cx="11448651" cy="10542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7" name="Google Shape;777;g305b864b1b9_0_117"/>
          <p:cNvPicPr preferRelativeResize="0"/>
          <p:nvPr/>
        </p:nvPicPr>
        <p:blipFill rotWithShape="1">
          <a:blip r:embed="rId5">
            <a:alphaModFix/>
          </a:blip>
          <a:srcRect b="0" l="669" r="-669" t="0"/>
          <a:stretch/>
        </p:blipFill>
        <p:spPr>
          <a:xfrm>
            <a:off x="12603800" y="2422825"/>
            <a:ext cx="11448651" cy="105419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78" name="Google Shape;778;g305b864b1b9_0_11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Submitting Enrollment Requests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305b864b1b9_0_11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05b864b1b9_0_12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5" name="Google Shape;785;g305b864b1b9_0_125"/>
          <p:cNvPicPr preferRelativeResize="0"/>
          <p:nvPr/>
        </p:nvPicPr>
        <p:blipFill rotWithShape="1">
          <a:blip r:embed="rId3">
            <a:alphaModFix/>
          </a:blip>
          <a:srcRect b="0" l="226" r="1319" t="0"/>
          <a:stretch/>
        </p:blipFill>
        <p:spPr>
          <a:xfrm>
            <a:off x="521600" y="2422825"/>
            <a:ext cx="11291124" cy="105607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6" name="Google Shape;786;g305b864b1b9_0_125"/>
          <p:cNvPicPr preferRelativeResize="0"/>
          <p:nvPr/>
        </p:nvPicPr>
        <p:blipFill rotWithShape="1">
          <a:blip r:embed="rId4">
            <a:alphaModFix/>
          </a:blip>
          <a:srcRect b="0" l="659" r="-660" t="0"/>
          <a:stretch/>
        </p:blipFill>
        <p:spPr>
          <a:xfrm>
            <a:off x="12579800" y="2422825"/>
            <a:ext cx="11468925" cy="105607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7" name="Google Shape;787;g305b864b1b9_0_125"/>
          <p:cNvPicPr preferRelativeResize="0"/>
          <p:nvPr/>
        </p:nvPicPr>
        <p:blipFill rotWithShape="1">
          <a:blip r:embed="rId5">
            <a:alphaModFix/>
          </a:blip>
          <a:srcRect b="0" l="669" r="-669" t="0"/>
          <a:stretch/>
        </p:blipFill>
        <p:spPr>
          <a:xfrm>
            <a:off x="521600" y="2453125"/>
            <a:ext cx="11436116" cy="105304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8" name="Google Shape;788;g305b864b1b9_0_125"/>
          <p:cNvPicPr preferRelativeResize="0"/>
          <p:nvPr/>
        </p:nvPicPr>
        <p:blipFill rotWithShape="1">
          <a:blip r:embed="rId6">
            <a:alphaModFix/>
          </a:blip>
          <a:srcRect b="0" l="669" r="-669" t="0"/>
          <a:stretch/>
        </p:blipFill>
        <p:spPr>
          <a:xfrm>
            <a:off x="12579800" y="2453125"/>
            <a:ext cx="11436125" cy="105304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9" name="Google Shape;789;g305b864b1b9_0_12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Submitting Enrollment Requests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g305b864b1b9_0_12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05b864b1b9_0_10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6" name="Google Shape;796;g305b864b1b9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05" y="2429825"/>
            <a:ext cx="23458389" cy="10461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97" name="Google Shape;797;g305b864b1b9_0_10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Reviewing Enrollment Requests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g305b864b1b9_0_10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078d017494_0_10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4" name="Google Shape;804;g3078d017494_0_10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DM Sans"/>
              <a:buNone/>
            </a:pPr>
            <a:r>
              <a:rPr lang="en">
                <a:solidFill>
                  <a:schemeClr val="accent5"/>
                </a:solidFill>
              </a:rPr>
              <a:t>Advanced Group Management - Reviewing Enrollment Requests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g3078d017494_0_10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Migration to Keycloak</a:t>
            </a:r>
            <a:endParaRPr/>
          </a:p>
        </p:txBody>
      </p:sp>
      <p:pic>
        <p:nvPicPr>
          <p:cNvPr id="806" name="Google Shape;806;g3078d017494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150" y="2718300"/>
            <a:ext cx="10972800" cy="92171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07" name="Google Shape;807;g3078d017494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07923" y="7209638"/>
            <a:ext cx="812451" cy="68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3078d017494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22225" y="2663450"/>
            <a:ext cx="10972801" cy="93268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b9e3e23449_0_57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Migration to Keycloak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814" name="Google Shape;814;g1b9e3e23449_0_5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Metrics Engine &amp; Dashboard</a:t>
            </a:r>
            <a:endParaRPr/>
          </a:p>
        </p:txBody>
      </p:sp>
      <p:sp>
        <p:nvSpPr>
          <p:cNvPr id="815" name="Google Shape;815;g1b9e3e23449_0_5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6" name="Google Shape;816;g1b9e3e23449_0_57"/>
          <p:cNvSpPr txBox="1"/>
          <p:nvPr>
            <p:ph idx="2" type="body"/>
          </p:nvPr>
        </p:nvSpPr>
        <p:spPr>
          <a:xfrm>
            <a:off x="1016000" y="2844800"/>
            <a:ext cx="10428900" cy="10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Logins</a:t>
            </a:r>
            <a:endParaRPr sz="4800">
              <a:solidFill>
                <a:schemeClr val="accent5"/>
              </a:solidFill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Total</a:t>
            </a:r>
            <a:endParaRPr sz="3600">
              <a:solidFill>
                <a:schemeClr val="accent5"/>
              </a:solidFill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Unique</a:t>
            </a:r>
            <a:endParaRPr sz="3600">
              <a:solidFill>
                <a:schemeClr val="accent5"/>
              </a:solidFill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Per Identity Provider &amp; Service</a:t>
            </a:r>
            <a:endParaRPr sz="3600">
              <a:solidFill>
                <a:schemeClr val="accent5"/>
              </a:solidFill>
            </a:endParaRPr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600"/>
              <a:buChar char="•"/>
            </a:pPr>
            <a:r>
              <a:rPr lang="en" sz="3600">
                <a:solidFill>
                  <a:schemeClr val="accent5"/>
                </a:solidFill>
              </a:rPr>
              <a:t>Geographic distribution</a:t>
            </a:r>
            <a:endParaRPr sz="36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000">
              <a:solidFill>
                <a:schemeClr val="accent5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User registrations</a:t>
            </a:r>
            <a:endParaRPr sz="4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0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Communities/groups created</a:t>
            </a:r>
            <a:endParaRPr sz="48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Member status</a:t>
            </a:r>
            <a:endParaRPr sz="3600"/>
          </a:p>
          <a:p>
            <a:pPr indent="-457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" sz="3600"/>
              <a:t>Geographic distribution</a:t>
            </a:r>
            <a:endParaRPr sz="3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533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Migration Status</a:t>
            </a:r>
            <a:endParaRPr sz="4800"/>
          </a:p>
          <a:p>
            <a:pPr indent="-495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en" sz="4200"/>
              <a:t>Development </a:t>
            </a:r>
            <a:r>
              <a:rPr lang="en" sz="3600">
                <a:solidFill>
                  <a:srgbClr val="1C8E3D"/>
                </a:solidFill>
              </a:rPr>
              <a:t>✔</a:t>
            </a:r>
            <a:endParaRPr sz="4200"/>
          </a:p>
          <a:p>
            <a:pPr indent="-4953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en" sz="4200"/>
              <a:t>Demo </a:t>
            </a:r>
            <a:r>
              <a:rPr lang="en" sz="3600">
                <a:solidFill>
                  <a:srgbClr val="1C8E3D"/>
                </a:solidFill>
              </a:rPr>
              <a:t>✔</a:t>
            </a:r>
            <a:endParaRPr sz="4200"/>
          </a:p>
        </p:txBody>
      </p:sp>
      <p:sp>
        <p:nvSpPr>
          <p:cNvPr id="817" name="Google Shape;817;g1b9e3e23449_0_57"/>
          <p:cNvSpPr txBox="1"/>
          <p:nvPr/>
        </p:nvSpPr>
        <p:spPr>
          <a:xfrm>
            <a:off x="12192000" y="1758250"/>
            <a:ext cx="5669700" cy="1293000"/>
          </a:xfrm>
          <a:prstGeom prst="rect">
            <a:avLst/>
          </a:prstGeom>
          <a:noFill/>
          <a:ln cap="flat" cmpd="sng" w="38100">
            <a:solidFill>
              <a:srgbClr val="D830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https://github.com/rciam/rciam-authmetrics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8" name="Google Shape;818;g1b9e3e23449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61710" y="9362305"/>
            <a:ext cx="6089902" cy="435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1b9e3e23449_0_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05800" y="9057474"/>
            <a:ext cx="6089902" cy="435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1b9e3e23449_0_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5177" y="8664974"/>
            <a:ext cx="6089902" cy="435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1b9e3e23449_0_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90050" y="227150"/>
            <a:ext cx="4355200" cy="43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1b9e3e23449_0_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755342" y="5001138"/>
            <a:ext cx="6089902" cy="386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1b9e3e23449_0_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15579" y="4219649"/>
            <a:ext cx="6089902" cy="435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55ed657fc5_0_388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Check-in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59" name="Google Shape;559;g155ed657fc5_0_38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Architecture</a:t>
            </a:r>
            <a:endParaRPr/>
          </a:p>
        </p:txBody>
      </p:sp>
      <p:sp>
        <p:nvSpPr>
          <p:cNvPr id="560" name="Google Shape;560;g155ed657fc5_0_38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1" name="Google Shape;561;g155ed657fc5_0_388"/>
          <p:cNvSpPr/>
          <p:nvPr/>
        </p:nvSpPr>
        <p:spPr>
          <a:xfrm>
            <a:off x="10840042" y="6652799"/>
            <a:ext cx="2703900" cy="102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55ed657fc5_0_388"/>
          <p:cNvSpPr txBox="1"/>
          <p:nvPr/>
        </p:nvSpPr>
        <p:spPr>
          <a:xfrm>
            <a:off x="8880601" y="975475"/>
            <a:ext cx="6622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Implementation of the</a:t>
            </a:r>
            <a:br>
              <a:rPr b="0" i="0" lang="en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3600" u="sng" cap="none" strike="noStrike">
                <a:solidFill>
                  <a:srgbClr val="0563C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AARC Blueprint Architecture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3" name="Google Shape;563;g155ed657fc5_0_388"/>
          <p:cNvPicPr preferRelativeResize="0"/>
          <p:nvPr/>
        </p:nvPicPr>
        <p:blipFill rotWithShape="1">
          <a:blip r:embed="rId4">
            <a:alphaModFix/>
          </a:blip>
          <a:srcRect b="0" l="0" r="0" t="5338"/>
          <a:stretch/>
        </p:blipFill>
        <p:spPr>
          <a:xfrm>
            <a:off x="33200" y="2647600"/>
            <a:ext cx="11161124" cy="96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155ed657fc5_0_3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53692" y="3246166"/>
            <a:ext cx="10042635" cy="7833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078d017494_0_118"/>
          <p:cNvSpPr txBox="1"/>
          <p:nvPr>
            <p:ph idx="1" type="body"/>
          </p:nvPr>
        </p:nvSpPr>
        <p:spPr>
          <a:xfrm>
            <a:off x="1209182" y="9219545"/>
            <a:ext cx="113184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</a:pPr>
            <a:r>
              <a:rPr lang="en" sz="7200"/>
              <a:t>Looking Ahead</a:t>
            </a:r>
            <a:endParaRPr sz="7200"/>
          </a:p>
        </p:txBody>
      </p:sp>
      <p:sp>
        <p:nvSpPr>
          <p:cNvPr id="829" name="Google Shape;829;g3078d017494_0_118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830" name="Google Shape;830;g3078d017494_0_11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078d017494_0_128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New Check-in Architecture</a:t>
            </a:r>
            <a:endParaRPr/>
          </a:p>
        </p:txBody>
      </p:sp>
      <p:sp>
        <p:nvSpPr>
          <p:cNvPr id="836" name="Google Shape;836;g3078d017494_0_128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7" name="Google Shape;837;g3078d017494_0_128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Ahead</a:t>
            </a:r>
            <a:endParaRPr/>
          </a:p>
        </p:txBody>
      </p:sp>
      <p:pic>
        <p:nvPicPr>
          <p:cNvPr id="838" name="Google Shape;838;g3078d017494_0_1285"/>
          <p:cNvPicPr preferRelativeResize="0"/>
          <p:nvPr/>
        </p:nvPicPr>
        <p:blipFill rotWithShape="1">
          <a:blip r:embed="rId3">
            <a:alphaModFix/>
          </a:blip>
          <a:srcRect b="0" l="0" r="1341" t="0"/>
          <a:stretch/>
        </p:blipFill>
        <p:spPr>
          <a:xfrm>
            <a:off x="462125" y="3272825"/>
            <a:ext cx="11297576" cy="82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3078d017494_0_12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87704" y="2217749"/>
            <a:ext cx="9540719" cy="10376134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g3078d017494_0_1285"/>
          <p:cNvSpPr/>
          <p:nvPr/>
        </p:nvSpPr>
        <p:spPr>
          <a:xfrm>
            <a:off x="12672647" y="6895825"/>
            <a:ext cx="1754100" cy="102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3078d017494_0_87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846" name="Google Shape;846;g3078d017494_0_87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7" name="Google Shape;847;g3078d017494_0_87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Ahead</a:t>
            </a:r>
            <a:endParaRPr/>
          </a:p>
        </p:txBody>
      </p:sp>
      <p:sp>
        <p:nvSpPr>
          <p:cNvPr id="848" name="Google Shape;848;g3078d017494_0_871"/>
          <p:cNvSpPr/>
          <p:nvPr/>
        </p:nvSpPr>
        <p:spPr>
          <a:xfrm flipH="1" rot="984740">
            <a:off x="17546774" y="6817380"/>
            <a:ext cx="2978254" cy="154335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g3078d017494_0_871"/>
          <p:cNvSpPr/>
          <p:nvPr/>
        </p:nvSpPr>
        <p:spPr>
          <a:xfrm rot="-984740">
            <a:off x="14820250" y="6817380"/>
            <a:ext cx="2978254" cy="154335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g3078d017494_0_871"/>
          <p:cNvSpPr/>
          <p:nvPr/>
        </p:nvSpPr>
        <p:spPr>
          <a:xfrm flipH="1" rot="984740">
            <a:off x="12060658" y="6817380"/>
            <a:ext cx="2978254" cy="154335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g3078d017494_0_871"/>
          <p:cNvSpPr/>
          <p:nvPr/>
        </p:nvSpPr>
        <p:spPr>
          <a:xfrm rot="-984740">
            <a:off x="9334134" y="6817380"/>
            <a:ext cx="2978254" cy="154335"/>
          </a:xfrm>
          <a:prstGeom prst="roundRect">
            <a:avLst>
              <a:gd fmla="val 50000" name="adj"/>
            </a:avLst>
          </a:prstGeom>
          <a:solidFill>
            <a:srgbClr val="0D57D4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3078d017494_0_871"/>
          <p:cNvSpPr/>
          <p:nvPr/>
        </p:nvSpPr>
        <p:spPr>
          <a:xfrm flipH="1" rot="984740">
            <a:off x="6585519" y="6817380"/>
            <a:ext cx="2978254" cy="154335"/>
          </a:xfrm>
          <a:prstGeom prst="roundRect">
            <a:avLst>
              <a:gd fmla="val 50000" name="adj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3" name="Google Shape;853;g3078d017494_0_871"/>
          <p:cNvGrpSpPr/>
          <p:nvPr/>
        </p:nvGrpSpPr>
        <p:grpSpPr>
          <a:xfrm>
            <a:off x="7185030" y="6979585"/>
            <a:ext cx="4567257" cy="3281948"/>
            <a:chOff x="2683803" y="2543425"/>
            <a:chExt cx="1712700" cy="1230715"/>
          </a:xfrm>
        </p:grpSpPr>
        <p:sp>
          <p:nvSpPr>
            <p:cNvPr id="854" name="Google Shape;854;g3078d017494_0_871"/>
            <p:cNvSpPr txBox="1"/>
            <p:nvPr/>
          </p:nvSpPr>
          <p:spPr>
            <a:xfrm>
              <a:off x="3191705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" sz="21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Q3 </a:t>
              </a:r>
              <a:r>
                <a:rPr b="1" lang="en" sz="21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 b="1" sz="21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5" name="Google Shape;855;g3078d017494_0_871"/>
            <p:cNvSpPr/>
            <p:nvPr/>
          </p:nvSpPr>
          <p:spPr>
            <a:xfrm rot="-1789476">
              <a:off x="3457142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C5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g3078d017494_0_871"/>
            <p:cNvSpPr/>
            <p:nvPr/>
          </p:nvSpPr>
          <p:spPr>
            <a:xfrm>
              <a:off x="2683803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857" name="Google Shape;857;g3078d017494_0_871"/>
            <p:cNvSpPr txBox="1"/>
            <p:nvPr/>
          </p:nvSpPr>
          <p:spPr>
            <a:xfrm>
              <a:off x="2728053" y="310784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lang="en" sz="2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Complete Migration to Keycloak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858" name="Google Shape;858;g3078d017494_0_871"/>
            <p:cNvSpPr/>
            <p:nvPr/>
          </p:nvSpPr>
          <p:spPr>
            <a:xfrm>
              <a:off x="3495153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9" name="Google Shape;859;g3078d017494_0_871"/>
          <p:cNvGrpSpPr/>
          <p:nvPr/>
        </p:nvGrpSpPr>
        <p:grpSpPr>
          <a:xfrm>
            <a:off x="12652832" y="6979585"/>
            <a:ext cx="4567257" cy="3281948"/>
            <a:chOff x="4734203" y="2543425"/>
            <a:chExt cx="1712700" cy="1230715"/>
          </a:xfrm>
        </p:grpSpPr>
        <p:sp>
          <p:nvSpPr>
            <p:cNvPr id="860" name="Google Shape;860;g3078d017494_0_871"/>
            <p:cNvSpPr/>
            <p:nvPr/>
          </p:nvSpPr>
          <p:spPr>
            <a:xfrm rot="-1789476">
              <a:off x="5510320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g3078d017494_0_871"/>
            <p:cNvSpPr txBox="1"/>
            <p:nvPr/>
          </p:nvSpPr>
          <p:spPr>
            <a:xfrm>
              <a:off x="5234191" y="2737212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" sz="2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Q2 </a:t>
              </a:r>
              <a:r>
                <a:rPr b="1" lang="en" sz="2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2026</a:t>
              </a:r>
              <a:endParaRPr b="1" sz="21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2" name="Google Shape;862;g3078d017494_0_871"/>
            <p:cNvSpPr/>
            <p:nvPr/>
          </p:nvSpPr>
          <p:spPr>
            <a:xfrm>
              <a:off x="4734203" y="307064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863" name="Google Shape;863;g3078d017494_0_871"/>
            <p:cNvSpPr txBox="1"/>
            <p:nvPr/>
          </p:nvSpPr>
          <p:spPr>
            <a:xfrm>
              <a:off x="4778453" y="310784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lang="en" sz="2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Integrate Advanced Authorisation Framework (e.g. Open Policy Agent - OPA)</a:t>
              </a:r>
              <a:endParaRPr sz="2100">
                <a:solidFill>
                  <a:srgbClr val="5E5E5E"/>
                </a:solidFill>
              </a:endParaRPr>
            </a:p>
          </p:txBody>
        </p:sp>
        <p:sp>
          <p:nvSpPr>
            <p:cNvPr id="864" name="Google Shape;864;g3078d017494_0_871"/>
            <p:cNvSpPr/>
            <p:nvPr/>
          </p:nvSpPr>
          <p:spPr>
            <a:xfrm>
              <a:off x="5545553" y="3005991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5" name="Google Shape;865;g3078d017494_0_871"/>
          <p:cNvSpPr/>
          <p:nvPr/>
        </p:nvSpPr>
        <p:spPr>
          <a:xfrm rot="-984740">
            <a:off x="3858995" y="6817380"/>
            <a:ext cx="2978254" cy="154335"/>
          </a:xfrm>
          <a:prstGeom prst="roundRect">
            <a:avLst>
              <a:gd fmla="val 50000" name="adj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6" name="Google Shape;866;g3078d017494_0_871"/>
          <p:cNvGrpSpPr/>
          <p:nvPr/>
        </p:nvGrpSpPr>
        <p:grpSpPr>
          <a:xfrm>
            <a:off x="4406462" y="3454593"/>
            <a:ext cx="4567257" cy="3324718"/>
            <a:chOff x="1641853" y="1221570"/>
            <a:chExt cx="1712700" cy="1246754"/>
          </a:xfrm>
        </p:grpSpPr>
        <p:sp>
          <p:nvSpPr>
            <p:cNvPr id="867" name="Google Shape;867;g3078d017494_0_871"/>
            <p:cNvSpPr/>
            <p:nvPr/>
          </p:nvSpPr>
          <p:spPr>
            <a:xfrm>
              <a:off x="1641853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868" name="Google Shape;868;g3078d017494_0_871"/>
            <p:cNvSpPr txBox="1"/>
            <p:nvPr/>
          </p:nvSpPr>
          <p:spPr>
            <a:xfrm>
              <a:off x="2148922" y="198692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" sz="21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Q2 </a:t>
              </a:r>
              <a:r>
                <a:rPr b="1" lang="en" sz="21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 b="1" sz="21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9" name="Google Shape;869;g3078d017494_0_871"/>
            <p:cNvSpPr/>
            <p:nvPr/>
          </p:nvSpPr>
          <p:spPr>
            <a:xfrm rot="10800000">
              <a:off x="2453178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g3078d017494_0_871"/>
            <p:cNvSpPr txBox="1"/>
            <p:nvPr/>
          </p:nvSpPr>
          <p:spPr>
            <a:xfrm>
              <a:off x="1686103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lang="en" sz="2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Support Multi-Factor Authentication (multi-proxy environment)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871" name="Google Shape;871;g3078d017494_0_871"/>
            <p:cNvSpPr/>
            <p:nvPr/>
          </p:nvSpPr>
          <p:spPr>
            <a:xfrm rot="-1789476">
              <a:off x="2415143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C5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2" name="Google Shape;872;g3078d017494_0_871"/>
          <p:cNvGrpSpPr/>
          <p:nvPr/>
        </p:nvGrpSpPr>
        <p:grpSpPr>
          <a:xfrm>
            <a:off x="15359552" y="3454593"/>
            <a:ext cx="4567257" cy="3324718"/>
            <a:chOff x="5770307" y="1221570"/>
            <a:chExt cx="1712700" cy="1246754"/>
          </a:xfrm>
        </p:grpSpPr>
        <p:sp>
          <p:nvSpPr>
            <p:cNvPr id="873" name="Google Shape;873;g3078d017494_0_871"/>
            <p:cNvSpPr/>
            <p:nvPr/>
          </p:nvSpPr>
          <p:spPr>
            <a:xfrm rot="-1789476">
              <a:off x="6546711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g3078d017494_0_871"/>
            <p:cNvSpPr txBox="1"/>
            <p:nvPr/>
          </p:nvSpPr>
          <p:spPr>
            <a:xfrm>
              <a:off x="6290844" y="198692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" sz="2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Q4 </a:t>
              </a:r>
              <a:r>
                <a:rPr b="1" lang="en" sz="2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2026</a:t>
              </a:r>
              <a:endParaRPr b="1" sz="21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5" name="Google Shape;875;g3078d017494_0_871"/>
            <p:cNvSpPr/>
            <p:nvPr/>
          </p:nvSpPr>
          <p:spPr>
            <a:xfrm>
              <a:off x="5770307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876" name="Google Shape;876;g3078d017494_0_871"/>
            <p:cNvSpPr/>
            <p:nvPr/>
          </p:nvSpPr>
          <p:spPr>
            <a:xfrm rot="10800000">
              <a:off x="6581632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g3078d017494_0_871"/>
            <p:cNvSpPr txBox="1"/>
            <p:nvPr/>
          </p:nvSpPr>
          <p:spPr>
            <a:xfrm>
              <a:off x="5814557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lang="en" sz="2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Support Identity Wallet</a:t>
              </a:r>
              <a:endParaRPr sz="2100">
                <a:solidFill>
                  <a:srgbClr val="5E5E5E"/>
                </a:solidFill>
              </a:endParaRPr>
            </a:p>
          </p:txBody>
        </p:sp>
      </p:grpSp>
      <p:grpSp>
        <p:nvGrpSpPr>
          <p:cNvPr id="878" name="Google Shape;878;g3078d017494_0_871"/>
          <p:cNvGrpSpPr/>
          <p:nvPr/>
        </p:nvGrpSpPr>
        <p:grpSpPr>
          <a:xfrm>
            <a:off x="9908387" y="3454593"/>
            <a:ext cx="4567257" cy="3324718"/>
            <a:chOff x="1641853" y="1221570"/>
            <a:chExt cx="1712700" cy="1246754"/>
          </a:xfrm>
        </p:grpSpPr>
        <p:sp>
          <p:nvSpPr>
            <p:cNvPr id="879" name="Google Shape;879;g3078d017494_0_871"/>
            <p:cNvSpPr/>
            <p:nvPr/>
          </p:nvSpPr>
          <p:spPr>
            <a:xfrm>
              <a:off x="1641853" y="1221570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700"/>
            </a:p>
          </p:txBody>
        </p:sp>
        <p:sp>
          <p:nvSpPr>
            <p:cNvPr id="880" name="Google Shape;880;g3078d017494_0_871"/>
            <p:cNvSpPr txBox="1"/>
            <p:nvPr/>
          </p:nvSpPr>
          <p:spPr>
            <a:xfrm>
              <a:off x="2148922" y="1986924"/>
              <a:ext cx="696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b="1" lang="en" sz="21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Q4 </a:t>
              </a:r>
              <a:r>
                <a:rPr b="1" lang="en" sz="210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2025</a:t>
              </a:r>
              <a:endParaRPr b="1" sz="210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1" name="Google Shape;881;g3078d017494_0_871"/>
            <p:cNvSpPr/>
            <p:nvPr/>
          </p:nvSpPr>
          <p:spPr>
            <a:xfrm rot="10800000">
              <a:off x="2453178" y="1920663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g3078d017494_0_871"/>
            <p:cNvSpPr txBox="1"/>
            <p:nvPr/>
          </p:nvSpPr>
          <p:spPr>
            <a:xfrm>
              <a:off x="1686103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3800" lIns="243800" spcFirstLastPara="1" rIns="243800" wrap="square" tIns="2438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430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Support OpenID Federation (AARC Profile)</a:t>
              </a:r>
              <a:endParaRPr sz="2100">
                <a:solidFill>
                  <a:srgbClr val="FFFFFF"/>
                </a:solidFill>
              </a:endParaRPr>
            </a:p>
          </p:txBody>
        </p:sp>
        <p:sp>
          <p:nvSpPr>
            <p:cNvPr id="883" name="Google Shape;883;g3078d017494_0_871"/>
            <p:cNvSpPr/>
            <p:nvPr/>
          </p:nvSpPr>
          <p:spPr>
            <a:xfrm rot="-1789476">
              <a:off x="2415143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0C5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55ed657fc5_0_29"/>
          <p:cNvSpPr txBox="1"/>
          <p:nvPr>
            <p:ph idx="1" type="body"/>
          </p:nvPr>
        </p:nvSpPr>
        <p:spPr>
          <a:xfrm>
            <a:off x="2438050" y="4854090"/>
            <a:ext cx="9378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889" name="Google Shape;889;g155ed657fc5_0_29"/>
          <p:cNvSpPr txBox="1"/>
          <p:nvPr>
            <p:ph idx="2" type="body"/>
          </p:nvPr>
        </p:nvSpPr>
        <p:spPr>
          <a:xfrm>
            <a:off x="2438050" y="6909472"/>
            <a:ext cx="937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</a:pPr>
            <a:r>
              <a:rPr lang="en"/>
              <a:t>Nicolas Liampotis</a:t>
            </a:r>
            <a:endParaRPr/>
          </a:p>
        </p:txBody>
      </p:sp>
      <p:sp>
        <p:nvSpPr>
          <p:cNvPr id="890" name="Google Shape;890;g155ed657fc5_0_29"/>
          <p:cNvSpPr txBox="1"/>
          <p:nvPr>
            <p:ph idx="3" type="body"/>
          </p:nvPr>
        </p:nvSpPr>
        <p:spPr>
          <a:xfrm>
            <a:off x="2438050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lang="en"/>
              <a:t>www.egi.eu</a:t>
            </a:r>
            <a:endParaRPr/>
          </a:p>
        </p:txBody>
      </p:sp>
      <p:sp>
        <p:nvSpPr>
          <p:cNvPr id="891" name="Google Shape;891;g155ed657fc5_0_29"/>
          <p:cNvSpPr txBox="1"/>
          <p:nvPr>
            <p:ph idx="5" type="body"/>
          </p:nvPr>
        </p:nvSpPr>
        <p:spPr>
          <a:xfrm>
            <a:off x="3523255" y="8958500"/>
            <a:ext cx="11801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</a:pPr>
            <a:r>
              <a:rPr lang="en"/>
              <a:t>nliam@grnet.gr | check-in@egi.eu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569f9c1f7c_0_25"/>
          <p:cNvSpPr txBox="1"/>
          <p:nvPr>
            <p:ph idx="1" type="body"/>
          </p:nvPr>
        </p:nvSpPr>
        <p:spPr>
          <a:xfrm>
            <a:off x="1209182" y="9219545"/>
            <a:ext cx="11318400" cy="17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</a:pPr>
            <a:r>
              <a:rPr lang="en" sz="7200"/>
              <a:t>Challenges &amp; Opportunities</a:t>
            </a:r>
            <a:endParaRPr sz="7200"/>
          </a:p>
        </p:txBody>
      </p:sp>
      <p:sp>
        <p:nvSpPr>
          <p:cNvPr id="570" name="Google Shape;570;g1569f9c1f7c_0_25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</a:pPr>
            <a:r>
              <a:rPr lang="en"/>
              <a:t>Federations</a:t>
            </a:r>
            <a:endParaRPr/>
          </a:p>
        </p:txBody>
      </p:sp>
      <p:sp>
        <p:nvSpPr>
          <p:cNvPr id="571" name="Google Shape;571;g1569f9c1f7c_0_2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569f9c1f7c_0_76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Support for Federations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77" name="Google Shape;577;g1569f9c1f7c_0_7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SAML Federations with Keycloak</a:t>
            </a:r>
            <a:endParaRPr/>
          </a:p>
        </p:txBody>
      </p:sp>
      <p:sp>
        <p:nvSpPr>
          <p:cNvPr id="578" name="Google Shape;578;g1569f9c1f7c_0_7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9" name="Google Shape;579;g1569f9c1f7c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6625" y="-381000"/>
            <a:ext cx="18457504" cy="1315542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1569f9c1f7c_0_76"/>
          <p:cNvSpPr/>
          <p:nvPr/>
        </p:nvSpPr>
        <p:spPr>
          <a:xfrm rot="9900882">
            <a:off x="12426684" y="5642653"/>
            <a:ext cx="1212432" cy="2822143"/>
          </a:xfrm>
          <a:prstGeom prst="ellipse">
            <a:avLst/>
          </a:prstGeom>
          <a:noFill/>
          <a:ln cap="flat" cmpd="sng" w="76200">
            <a:solidFill>
              <a:srgbClr val="D830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1569f9c1f7c_0_76"/>
          <p:cNvSpPr txBox="1"/>
          <p:nvPr/>
        </p:nvSpPr>
        <p:spPr>
          <a:xfrm flipH="1" rot="-726752">
            <a:off x="12421942" y="6755069"/>
            <a:ext cx="1688490" cy="4618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D83025"/>
                </a:solidFill>
                <a:latin typeface="DM Sans"/>
                <a:ea typeface="DM Sans"/>
                <a:cs typeface="DM Sans"/>
                <a:sym typeface="DM Sans"/>
              </a:rPr>
              <a:t>Check-in</a:t>
            </a:r>
            <a:endParaRPr b="1" i="0" sz="1800" u="none" cap="none" strike="noStrike">
              <a:solidFill>
                <a:srgbClr val="D8302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2" name="Google Shape;582;g1569f9c1f7c_0_76"/>
          <p:cNvSpPr txBox="1"/>
          <p:nvPr>
            <p:ph idx="2" type="body"/>
          </p:nvPr>
        </p:nvSpPr>
        <p:spPr>
          <a:xfrm>
            <a:off x="1016000" y="2844800"/>
            <a:ext cx="4900500" cy="10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Support for </a:t>
            </a:r>
            <a:r>
              <a:rPr b="1" lang="en" sz="4800">
                <a:solidFill>
                  <a:schemeClr val="accent1"/>
                </a:solidFill>
              </a:rPr>
              <a:t>SAML IdP Federations</a:t>
            </a:r>
            <a:r>
              <a:rPr lang="en" sz="4800"/>
              <a:t> (e.g. 5700+ IdPs from eduGAIN)</a:t>
            </a:r>
            <a:endParaRPr sz="4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8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/>
              <a:t>Support for </a:t>
            </a:r>
            <a:r>
              <a:rPr b="1" lang="en" sz="4800">
                <a:solidFill>
                  <a:schemeClr val="accent2"/>
                </a:solidFill>
              </a:rPr>
              <a:t>SAML SP Federations</a:t>
            </a:r>
            <a:r>
              <a:rPr lang="en" sz="4800"/>
              <a:t> (e.g. EOSC AAI Federation)</a:t>
            </a:r>
            <a:endParaRPr sz="4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040df9a761_0_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8" name="Google Shape;588;g3040df9a761_0_0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Built-in Federation Support in </a:t>
            </a:r>
            <a:r>
              <a:rPr lang="en" sz="4800" u="sng">
                <a:solidFill>
                  <a:schemeClr val="hlink"/>
                </a:solidFill>
                <a:hlinkClick r:id="rId3"/>
              </a:rPr>
              <a:t>our Keycloak Fork</a:t>
            </a:r>
            <a:endParaRPr sz="4800">
              <a:solidFill>
                <a:schemeClr val="accent5"/>
              </a:solidFill>
            </a:endParaRPr>
          </a:p>
          <a:p>
            <a:pPr indent="-495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Enables integration with SAML Federations (e.g. eduGAIN, EOSC)</a:t>
            </a:r>
            <a:endParaRPr sz="4200">
              <a:solidFill>
                <a:schemeClr val="accent5"/>
              </a:solidFill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Upstream Keycloak (v26) Enhancements</a:t>
            </a:r>
            <a:endParaRPr sz="4800">
              <a:solidFill>
                <a:schemeClr val="accent5"/>
              </a:solidFill>
            </a:endParaRPr>
          </a:p>
          <a:p>
            <a:pPr indent="-495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Improves scalability for thousands of Identity Providers</a:t>
            </a:r>
            <a:endParaRPr sz="4200">
              <a:solidFill>
                <a:schemeClr val="accent5"/>
              </a:solidFill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Challenges &amp; Solutions</a:t>
            </a:r>
            <a:endParaRPr sz="4800">
              <a:solidFill>
                <a:schemeClr val="accent5"/>
              </a:solidFill>
            </a:endParaRPr>
          </a:p>
          <a:p>
            <a:pPr indent="-495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No upstream plan for full SAML Federation support</a:t>
            </a:r>
            <a:endParaRPr sz="4200">
              <a:solidFill>
                <a:schemeClr val="accent5"/>
              </a:solidFill>
            </a:endParaRPr>
          </a:p>
          <a:p>
            <a:pPr indent="-4699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>
                <a:solidFill>
                  <a:schemeClr val="accent5"/>
                </a:solidFill>
              </a:rPr>
              <a:t>Custom extensions maintained alongside upstream</a:t>
            </a:r>
            <a:endParaRPr sz="3800">
              <a:solidFill>
                <a:schemeClr val="accent5"/>
              </a:solidFill>
            </a:endParaRPr>
          </a:p>
          <a:p>
            <a:pPr indent="-4953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External plugin for IdP discovery </a:t>
            </a:r>
            <a:r>
              <a:rPr lang="en" sz="4200">
                <a:solidFill>
                  <a:schemeClr val="accent5"/>
                </a:solidFill>
              </a:rPr>
              <a:t>via email </a:t>
            </a:r>
            <a:r>
              <a:rPr lang="en" sz="4200">
                <a:solidFill>
                  <a:schemeClr val="accent5"/>
                </a:solidFill>
              </a:rPr>
              <a:t>for upstream v26 </a:t>
            </a:r>
            <a:endParaRPr sz="4200">
              <a:solidFill>
                <a:schemeClr val="accent5"/>
              </a:solidFill>
            </a:endParaRPr>
          </a:p>
          <a:p>
            <a:pPr indent="-4699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>
                <a:solidFill>
                  <a:schemeClr val="accent5"/>
                </a:solidFill>
              </a:rPr>
              <a:t>Our custom theme enables search by IdP name</a:t>
            </a:r>
            <a:endParaRPr sz="3800">
              <a:solidFill>
                <a:schemeClr val="accent5"/>
              </a:solidFill>
            </a:endParaRPr>
          </a:p>
        </p:txBody>
      </p:sp>
      <p:sp>
        <p:nvSpPr>
          <p:cNvPr id="589" name="Google Shape;589;g3040df9a761_0_0"/>
          <p:cNvSpPr txBox="1"/>
          <p:nvPr/>
        </p:nvSpPr>
        <p:spPr>
          <a:xfrm>
            <a:off x="0" y="0"/>
            <a:ext cx="30000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3040df9a761_0_0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Federation Support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91" name="Google Shape;591;g3040df9a761_0_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SAML Federations with Keycloak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055c2710cb_0_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7" name="Google Shape;597;g3055c2710cb_0_0"/>
          <p:cNvSpPr txBox="1"/>
          <p:nvPr>
            <p:ph idx="2" type="body"/>
          </p:nvPr>
        </p:nvSpPr>
        <p:spPr>
          <a:xfrm>
            <a:off x="1016000" y="2844800"/>
            <a:ext cx="13255500" cy="698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5"/>
                </a:solidFill>
              </a:rPr>
              <a:t>Motivation for OIDFED: </a:t>
            </a:r>
            <a:endParaRPr sz="48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Simplified Federation Connections</a:t>
            </a:r>
            <a:endParaRPr sz="4800">
              <a:solidFill>
                <a:schemeClr val="accent5"/>
              </a:solidFill>
            </a:endParaRPr>
          </a:p>
          <a:p>
            <a:pPr indent="-4953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No need for SAML to OAuth 2.0 proxy layer</a:t>
            </a:r>
            <a:endParaRPr sz="4200">
              <a:solidFill>
                <a:schemeClr val="accent5"/>
              </a:solidFill>
            </a:endParaRPr>
          </a:p>
          <a:p>
            <a:pPr indent="-533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Char char="•"/>
            </a:pPr>
            <a:r>
              <a:rPr lang="en" sz="4800">
                <a:solidFill>
                  <a:schemeClr val="accent5"/>
                </a:solidFill>
              </a:rPr>
              <a:t>OpenID Federation as the Trust Infrastructure for Decentralised Identity</a:t>
            </a:r>
            <a:endParaRPr sz="4800">
              <a:solidFill>
                <a:schemeClr val="accent5"/>
              </a:solidFill>
            </a:endParaRPr>
          </a:p>
          <a:p>
            <a:pPr indent="-4953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Already used for National eID in Italy</a:t>
            </a:r>
            <a:endParaRPr sz="4200">
              <a:solidFill>
                <a:schemeClr val="accent5"/>
              </a:solidFill>
            </a:endParaRPr>
          </a:p>
          <a:p>
            <a:pPr indent="-4953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Considered for other major initiatives like the EU’s EUDI Wallet</a:t>
            </a:r>
            <a:endParaRPr sz="4200">
              <a:solidFill>
                <a:schemeClr val="accent5"/>
              </a:solidFill>
            </a:endParaRPr>
          </a:p>
        </p:txBody>
      </p:sp>
      <p:sp>
        <p:nvSpPr>
          <p:cNvPr id="598" name="Google Shape;598;g3055c2710cb_0_0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Federation Support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99" name="Google Shape;599;g3055c2710cb_0_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OpenID Federations</a:t>
            </a:r>
            <a:endParaRPr/>
          </a:p>
        </p:txBody>
      </p:sp>
      <p:pic>
        <p:nvPicPr>
          <p:cNvPr id="600" name="Google Shape;600;g3055c2710c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6625" y="2571741"/>
            <a:ext cx="8496300" cy="85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3055c2710cb_0_0"/>
          <p:cNvSpPr txBox="1"/>
          <p:nvPr/>
        </p:nvSpPr>
        <p:spPr>
          <a:xfrm>
            <a:off x="16337775" y="11262875"/>
            <a:ext cx="6099000" cy="1293000"/>
          </a:xfrm>
          <a:prstGeom prst="rect">
            <a:avLst/>
          </a:prstGeom>
          <a:noFill/>
          <a:ln cap="flat" cmpd="sng" w="38100">
            <a:solidFill>
              <a:srgbClr val="D830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https://openid.net/specs/</a:t>
            </a:r>
            <a:br>
              <a:rPr lang="en" sz="3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</a:br>
            <a:r>
              <a:rPr lang="en" sz="3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6"/>
              </a:rPr>
              <a:t>openid-federation-1_0.html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06dbe11137_0_2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g306dbe11137_0_22"/>
          <p:cNvSpPr txBox="1"/>
          <p:nvPr>
            <p:ph idx="2" type="body"/>
          </p:nvPr>
        </p:nvSpPr>
        <p:spPr>
          <a:xfrm>
            <a:off x="1016000" y="2844800"/>
            <a:ext cx="13298100" cy="698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Upstream Keycloak OAuth SIG Team Interest</a:t>
            </a:r>
            <a:endParaRPr sz="4200">
              <a:solidFill>
                <a:schemeClr val="accent5"/>
              </a:solidFill>
            </a:endParaRPr>
          </a:p>
          <a:p>
            <a:pPr indent="-469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 u="sng">
                <a:solidFill>
                  <a:schemeClr val="hlink"/>
                </a:solidFill>
                <a:hlinkClick r:id="rId3"/>
              </a:rPr>
              <a:t>Active discussion</a:t>
            </a:r>
            <a:r>
              <a:rPr lang="en" sz="3800">
                <a:solidFill>
                  <a:schemeClr val="accent5"/>
                </a:solidFill>
              </a:rPr>
              <a:t> on supporting OpenID Federation</a:t>
            </a:r>
            <a:endParaRPr sz="3800">
              <a:solidFill>
                <a:schemeClr val="accent5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Existing PoCs:</a:t>
            </a:r>
            <a:endParaRPr sz="4200">
              <a:solidFill>
                <a:schemeClr val="accent5"/>
              </a:solidFill>
            </a:endParaRPr>
          </a:p>
          <a:p>
            <a:pPr indent="-469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 u="sng">
                <a:solidFill>
                  <a:schemeClr val="hlink"/>
                </a:solidFill>
                <a:hlinkClick r:id="rId4"/>
              </a:rPr>
              <a:t>Our early implementation as a keycloak extension</a:t>
            </a:r>
            <a:r>
              <a:rPr lang="en" sz="3800">
                <a:solidFill>
                  <a:schemeClr val="accent5"/>
                </a:solidFill>
              </a:rPr>
              <a:t> based on a previous OIDFED draft</a:t>
            </a:r>
            <a:endParaRPr sz="3800">
              <a:solidFill>
                <a:schemeClr val="accent5"/>
              </a:solidFill>
            </a:endParaRPr>
          </a:p>
          <a:p>
            <a:pPr indent="-469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 u="sng">
                <a:solidFill>
                  <a:schemeClr val="hlink"/>
                </a:solidFill>
                <a:hlinkClick r:id="rId5"/>
              </a:rPr>
              <a:t>Updated version based on Keycloak 25</a:t>
            </a:r>
            <a:endParaRPr sz="3800">
              <a:solidFill>
                <a:schemeClr val="accent5"/>
              </a:solidFill>
            </a:endParaRPr>
          </a:p>
          <a:p>
            <a:pPr indent="-495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Char char="•"/>
            </a:pPr>
            <a:r>
              <a:rPr lang="en" sz="4200">
                <a:solidFill>
                  <a:schemeClr val="accent5"/>
                </a:solidFill>
              </a:rPr>
              <a:t>Looking ahead:</a:t>
            </a:r>
            <a:endParaRPr sz="4200">
              <a:solidFill>
                <a:schemeClr val="accent5"/>
              </a:solidFill>
            </a:endParaRPr>
          </a:p>
          <a:p>
            <a:pPr indent="-469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>
                <a:solidFill>
                  <a:schemeClr val="accent5"/>
                </a:solidFill>
              </a:rPr>
              <a:t>Start development of OIDFED as a core Keycloak component</a:t>
            </a:r>
            <a:endParaRPr sz="3800">
              <a:solidFill>
                <a:schemeClr val="accent5"/>
              </a:solidFill>
            </a:endParaRPr>
          </a:p>
          <a:p>
            <a:pPr indent="-469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Char char="•"/>
            </a:pPr>
            <a:r>
              <a:rPr lang="en" sz="3800">
                <a:solidFill>
                  <a:schemeClr val="accent5"/>
                </a:solidFill>
              </a:rPr>
              <a:t>ETA: August 2025</a:t>
            </a:r>
            <a:endParaRPr sz="3800">
              <a:solidFill>
                <a:schemeClr val="accent5"/>
              </a:solidFill>
            </a:endParaRPr>
          </a:p>
        </p:txBody>
      </p:sp>
      <p:sp>
        <p:nvSpPr>
          <p:cNvPr id="608" name="Google Shape;608;g306dbe11137_0_22"/>
          <p:cNvSpPr txBox="1"/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en">
                <a:solidFill>
                  <a:schemeClr val="accent1"/>
                </a:solidFill>
              </a:rPr>
              <a:t>Federation Support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609" name="Google Shape;609;g306dbe11137_0_2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en"/>
              <a:t>OpenID Federations with Keycloak</a:t>
            </a:r>
            <a:endParaRPr/>
          </a:p>
        </p:txBody>
      </p:sp>
      <p:pic>
        <p:nvPicPr>
          <p:cNvPr id="610" name="Google Shape;610;g306dbe11137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16625" y="2571741"/>
            <a:ext cx="8496300" cy="85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06dbe11137_0_22"/>
          <p:cNvSpPr txBox="1"/>
          <p:nvPr/>
        </p:nvSpPr>
        <p:spPr>
          <a:xfrm>
            <a:off x="16337775" y="11262875"/>
            <a:ext cx="6099000" cy="1293000"/>
          </a:xfrm>
          <a:prstGeom prst="rect">
            <a:avLst/>
          </a:prstGeom>
          <a:noFill/>
          <a:ln cap="flat" cmpd="sng" w="38100">
            <a:solidFill>
              <a:srgbClr val="D830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7"/>
              </a:rPr>
              <a:t>https://openid.net/specs/</a:t>
            </a:r>
            <a:br>
              <a:rPr lang="en" sz="3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8"/>
              </a:rPr>
            </a:br>
            <a:r>
              <a:rPr lang="en" sz="3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9"/>
              </a:rPr>
              <a:t>openid-federation-1_0.html</a:t>
            </a:r>
            <a:endParaRPr b="0" i="0" sz="36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06ffc7114f_0_0"/>
          <p:cNvSpPr txBox="1"/>
          <p:nvPr>
            <p:ph idx="1" type="body"/>
          </p:nvPr>
        </p:nvSpPr>
        <p:spPr>
          <a:xfrm>
            <a:off x="1209182" y="9219545"/>
            <a:ext cx="11318400" cy="17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</a:pPr>
            <a:r>
              <a:rPr lang="en" sz="7200"/>
              <a:t>Challenges &amp; Opportunities</a:t>
            </a:r>
            <a:endParaRPr sz="7200"/>
          </a:p>
        </p:txBody>
      </p:sp>
      <p:sp>
        <p:nvSpPr>
          <p:cNvPr id="617" name="Google Shape;617;g306ffc7114f_0_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8" name="Google Shape;618;g306ffc7114f_0_0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</a:pPr>
            <a:r>
              <a:rPr lang="en"/>
              <a:t>Decentralised Identities &amp; Identity Wallets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