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0_0.xml" ContentType="application/vnd.ms-powerpoint.comments+xml"/>
  <Override PartName="/ppt/comments/modernComment_10F_F98DCBEA.xml" ContentType="application/vnd.ms-powerpoint.comments+xml"/>
  <Override PartName="/ppt/notesSlides/notesSlide1.xml" ContentType="application/vnd.openxmlformats-officedocument.presentationml.notesSlide+xml"/>
  <Override PartName="/ppt/comments/modernComment_110_D6068460.xml" ContentType="application/vnd.ms-powerpoint.comments+xml"/>
  <Override PartName="/ppt/comments/modernComment_113_1DFF7E69.xml" ContentType="application/vnd.ms-powerpoint.comments+xml"/>
  <Override PartName="/ppt/comments/modernComment_101_0.xml" ContentType="application/vnd.ms-powerpoint.comments+xml"/>
  <Override PartName="/ppt/comments/modernComment_102_2A83891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55CD6147.xml" ContentType="application/vnd.ms-powerpoint.comments+xml"/>
  <Override PartName="/ppt/notesSlides/notesSlide4.xml" ContentType="application/vnd.openxmlformats-officedocument.presentationml.notesSlide+xml"/>
  <Override PartName="/ppt/comments/modernComment_107_8FE23E54.xml" ContentType="application/vnd.ms-powerpoint.comment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70" r:id="rId6"/>
    <p:sldId id="271" r:id="rId7"/>
    <p:sldId id="272" r:id="rId8"/>
    <p:sldId id="275" r:id="rId9"/>
    <p:sldId id="257" r:id="rId10"/>
    <p:sldId id="258" r:id="rId11"/>
    <p:sldId id="259" r:id="rId12"/>
    <p:sldId id="260" r:id="rId13"/>
    <p:sldId id="261" r:id="rId14"/>
    <p:sldId id="262" r:id="rId15"/>
    <p:sldId id="263" r:id="rId16"/>
    <p:sldId id="276" r:id="rId17"/>
    <p:sldId id="265" r:id="rId18"/>
    <p:sldId id="277" r:id="rId1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590722-9232-F1BB-FF7E-283E640C7583}" name="Gionata Biavati" initials="GB" userId="S::gionata.biavati@ecmwf.int::f1f7eea2-4f8e-4bc3-a036-4d96af5518cf" providerId="AD"/>
  <p188:author id="{BA03D14F-46A2-3D9A-95C2-823A11F30A12}" name="Angel Lopez Alos" initials="AA" userId="S::angel.alos@ecmwf.int::9b41a1bf-5119-4594-a6b4-0cd9ee987149" providerId="AD"/>
  <p188:author id="{31E911CA-1D3A-9866-B077-E684354EF652}" name="Gionata Biavati" initials="" userId="S::Gionata.Biavati@ecmwf.int::f1f7eea2-4f8e-4bc3-a036-4d96af5518c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070C0"/>
    <a:srgbClr val="064E83"/>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15868-F58B-C04F-9463-CBC2774EF10A}" v="481" dt="2024-09-27T06:33:25.652"/>
    <p1510:client id="{4D95762A-4790-7C24-DDC1-77F71983C572}" v="22" dt="2024-09-26T14:49:45.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2"/>
    <p:restoredTop sz="94663"/>
  </p:normalViewPr>
  <p:slideViewPr>
    <p:cSldViewPr snapToGrid="0">
      <p:cViewPr varScale="1">
        <p:scale>
          <a:sx n="94" d="100"/>
          <a:sy n="94" d="100"/>
        </p:scale>
        <p:origin x="232" y="688"/>
      </p:cViewPr>
      <p:guideLst>
        <p:guide orient="horz" pos="2160"/>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D747C5D-F6D4-43C9-8565-C88E9CDC8B77}" authorId="{BA03D14F-46A2-3D9A-95C2-823A11F30A12}" created="2024-09-25T11:31:50.925">
    <ac:txMkLst xmlns:ac="http://schemas.microsoft.com/office/drawing/2013/main/command">
      <pc:docMk xmlns:pc="http://schemas.microsoft.com/office/powerpoint/2013/main/command"/>
      <pc:sldMk xmlns:pc="http://schemas.microsoft.com/office/powerpoint/2013/main/command" cId="0" sldId="256"/>
      <ac:spMk id="10" creationId="{00000000-0000-0000-0000-000000000000}"/>
      <ac:txMk cp="71">
        <ac:context len="80" hash="1500545801"/>
      </ac:txMk>
    </ac:txMkLst>
    <p188:pos x="1734453" y="1190625"/>
    <p188:txBody>
      <a:bodyPr/>
      <a:lstStyle/>
      <a:p>
        <a:r>
          <a:rPr lang="es-ES"/>
          <a:t>Probably we can remove the strategy reference even when it was included on the original title.</a:t>
        </a:r>
      </a:p>
    </p188:txBody>
    <p188:extLst>
      <p:ext xmlns:p="http://schemas.openxmlformats.org/presentationml/2006/main" uri="{57CB4572-C831-44C2-8A1C-0ADB6CCDFE69}">
        <p223:reactions xmlns:p223="http://schemas.microsoft.com/office/powerpoint/2022/03/main">
          <p223:rxn type="👍">
            <p223:instance time="2024-09-25T14:08:58.822" authorId="{D8590722-9232-F1BB-FF7E-283E640C7583}"/>
          </p223:rxn>
        </p223:reactions>
      </p:ext>
    </p188:extLst>
  </p188:cm>
</p188:cmLst>
</file>

<file path=ppt/comments/modernComment_101_0.xml><?xml version="1.0" encoding="utf-8"?>
<p188:cmLst xmlns:a="http://schemas.openxmlformats.org/drawingml/2006/main" xmlns:r="http://schemas.openxmlformats.org/officeDocument/2006/relationships" xmlns:p188="http://schemas.microsoft.com/office/powerpoint/2018/8/main">
  <p188:cm id="{9BE8ACCE-31CA-484B-B564-FA520281F27A}" authorId="{BA03D14F-46A2-3D9A-95C2-823A11F30A12}" created="2024-09-25T11:37:11.406">
    <ac:txMkLst xmlns:ac="http://schemas.microsoft.com/office/drawing/2013/main/command">
      <pc:docMk xmlns:pc="http://schemas.microsoft.com/office/powerpoint/2013/main/command"/>
      <pc:sldMk xmlns:pc="http://schemas.microsoft.com/office/powerpoint/2013/main/command" cId="0" sldId="257"/>
      <ac:spMk id="2" creationId="{00000000-0000-0000-0000-000000000000}"/>
      <ac:txMk cp="25" len="14">
        <ac:context len="40" hash="3034119320"/>
      </ac:txMk>
    </ac:txMkLst>
    <p188:pos x="3602326" y="190500"/>
    <p188:txBody>
      <a:bodyPr/>
      <a:lstStyle/>
      <a:p>
        <a:r>
          <a:rPr lang="es-ES"/>
          <a:t>Refer here directly to CCI where the DS Service is hosted.</a:t>
        </a:r>
      </a:p>
    </p188:txBody>
  </p188:cm>
</p188:cmLst>
</file>

<file path=ppt/comments/modernComment_102_2A838914.xml><?xml version="1.0" encoding="utf-8"?>
<p188:cmLst xmlns:a="http://schemas.openxmlformats.org/drawingml/2006/main" xmlns:r="http://schemas.openxmlformats.org/officeDocument/2006/relationships" xmlns:p188="http://schemas.microsoft.com/office/powerpoint/2018/8/main">
  <p188:cm id="{5BA1C364-E555-4D8E-BECB-B14561C98DF8}" authorId="{BA03D14F-46A2-3D9A-95C2-823A11F30A12}" created="2024-09-25T11:37:54.127">
    <ac:deMkLst xmlns:ac="http://schemas.microsoft.com/office/drawing/2013/main/command">
      <pc:docMk xmlns:pc="http://schemas.microsoft.com/office/powerpoint/2013/main/command"/>
      <pc:sldMk xmlns:pc="http://schemas.microsoft.com/office/powerpoint/2013/main/command" cId="713263380" sldId="258"/>
      <ac:spMk id="9" creationId="{7A55A502-7760-4B4E-4979-03D9C9A46838}"/>
    </ac:deMkLst>
    <p188:txBody>
      <a:bodyPr/>
      <a:lstStyle/>
      <a:p>
        <a:r>
          <a:rPr lang="es-ES"/>
          <a:t>You might include links, logos or images here of the new DSs</a:t>
        </a:r>
      </a:p>
    </p188:txBody>
  </p188:cm>
</p188:cmLst>
</file>

<file path=ppt/comments/modernComment_105_55CD6147.xml><?xml version="1.0" encoding="utf-8"?>
<p188:cmLst xmlns:a="http://schemas.openxmlformats.org/drawingml/2006/main" xmlns:r="http://schemas.openxmlformats.org/officeDocument/2006/relationships" xmlns:p188="http://schemas.microsoft.com/office/powerpoint/2018/8/main">
  <p188:cm id="{5DC278D6-DEA0-4E7F-8A5C-63AE3DA1DC6F}" authorId="{BA03D14F-46A2-3D9A-95C2-823A11F30A12}" created="2024-09-25T11:38:58.160">
    <ac:deMkLst xmlns:ac="http://schemas.microsoft.com/office/drawing/2013/main/command">
      <pc:docMk xmlns:pc="http://schemas.microsoft.com/office/powerpoint/2013/main/command"/>
      <pc:sldMk xmlns:pc="http://schemas.microsoft.com/office/powerpoint/2013/main/command" cId="1439523143" sldId="261"/>
      <ac:spMk id="6" creationId="{536805F5-CE16-313F-6432-2C2B94B8E3BE}"/>
    </ac:deMkLst>
    <p188:txBody>
      <a:bodyPr/>
      <a:lstStyle/>
      <a:p>
        <a:r>
          <a:rPr lang="es-ES"/>
          <a:t>Include refrences here to WEkEO. This is important as WEkEO is mainly funding this activity.</a:t>
        </a:r>
      </a:p>
    </p188:txBody>
  </p188:cm>
</p188:cmLst>
</file>

<file path=ppt/comments/modernComment_107_8FE23E54.xml><?xml version="1.0" encoding="utf-8"?>
<p188:cmLst xmlns:a="http://schemas.openxmlformats.org/drawingml/2006/main" xmlns:r="http://schemas.openxmlformats.org/officeDocument/2006/relationships" xmlns:p188="http://schemas.microsoft.com/office/powerpoint/2018/8/main">
  <p188:cm id="{C67A4E4D-D083-4D5D-8C99-0FF26B71E6CA}" authorId="{BA03D14F-46A2-3D9A-95C2-823A11F30A12}" created="2024-09-25T11:40:20.445">
    <ac:deMkLst xmlns:ac="http://schemas.microsoft.com/office/drawing/2013/main/command">
      <pc:docMk xmlns:pc="http://schemas.microsoft.com/office/powerpoint/2013/main/command"/>
      <pc:sldMk xmlns:pc="http://schemas.microsoft.com/office/powerpoint/2013/main/command" cId="2413968980" sldId="263"/>
      <ac:spMk id="2" creationId="{7A8C9595-E55A-7156-6FAD-68D4392FFF20}"/>
    </ac:deMkLst>
    <p188:txBody>
      <a:bodyPr/>
      <a:lstStyle/>
      <a:p>
        <a:r>
          <a:rPr lang="es-ES"/>
          <a:t>Refer tha this will be gradually open as it is expected to have hight demand, being demanding on resources and so on so for. Basically that we have to be cautious and manage user expectations.</a:t>
        </a:r>
      </a:p>
    </p188:txBody>
  </p188:cm>
</p188:cmLst>
</file>

<file path=ppt/comments/modernComment_10F_F98DCBEA.xml><?xml version="1.0" encoding="utf-8"?>
<p188:cmLst xmlns:a="http://schemas.openxmlformats.org/drawingml/2006/main" xmlns:r="http://schemas.openxmlformats.org/officeDocument/2006/relationships" xmlns:p188="http://schemas.microsoft.com/office/powerpoint/2018/8/main">
  <p188:cm id="{74D3163D-F546-46A9-B961-C395DCFF451B}" authorId="{BA03D14F-46A2-3D9A-95C2-823A11F30A12}" created="2024-09-25T11:33:31.148">
    <ac:txMkLst xmlns:ac="http://schemas.microsoft.com/office/drawing/2013/main/command">
      <pc:docMk xmlns:pc="http://schemas.microsoft.com/office/powerpoint/2013/main/command"/>
      <pc:sldMk xmlns:pc="http://schemas.microsoft.com/office/powerpoint/2013/main/command" cId="4186819562" sldId="271"/>
      <ac:spMk id="3" creationId="{8CFDD8F6-0C01-0FA5-0A7D-39330477B3BF}"/>
      <ac:txMk cp="6" len="33">
        <ac:context len="474" hash="913663234"/>
      </ac:txMk>
    </ac:txMkLst>
    <p188:pos x="4069294" y="200025"/>
    <p188:txBody>
      <a:bodyPr/>
      <a:lstStyle/>
      <a:p>
        <a:r>
          <a:rPr lang="es-ES"/>
          <a:t>Data Stores Service. </a:t>
        </a:r>
      </a:p>
    </p188:txBody>
  </p188:cm>
</p188:cmLst>
</file>

<file path=ppt/comments/modernComment_110_D6068460.xml><?xml version="1.0" encoding="utf-8"?>
<p188:cmLst xmlns:a="http://schemas.openxmlformats.org/drawingml/2006/main" xmlns:r="http://schemas.openxmlformats.org/officeDocument/2006/relationships" xmlns:p188="http://schemas.microsoft.com/office/powerpoint/2018/8/main">
  <p188:cm id="{FAF0EC24-59A0-41AD-8DA8-0EB203A60CAC}" authorId="{BA03D14F-46A2-3D9A-95C2-823A11F30A12}" created="2024-09-25T11:34:20.947">
    <ac:txMkLst xmlns:ac="http://schemas.microsoft.com/office/drawing/2013/main/command">
      <pc:docMk xmlns:pc="http://schemas.microsoft.com/office/powerpoint/2013/main/command"/>
      <pc:sldMk xmlns:pc="http://schemas.microsoft.com/office/powerpoint/2013/main/command" cId="3590751328" sldId="272"/>
      <ac:spMk id="3" creationId="{34340682-CEE7-215E-91F8-1F98C6A9ED77}"/>
      <ac:txMk cp="0" len="30">
        <ac:context len="418" hash="2208189537"/>
      </ac:txMk>
    </ac:txMkLst>
    <p188:pos x="1801163" y="190500"/>
    <p188:txBody>
      <a:bodyPr/>
      <a:lstStyle/>
      <a:p>
        <a:r>
          <a:rPr lang="es-ES"/>
          <a:t>Data Stores public interfaces</a:t>
        </a:r>
      </a:p>
    </p188:txBody>
  </p188:cm>
  <p188:cm id="{7BE5BB60-C51B-4D19-902B-DF10B005695D}" authorId="{BA03D14F-46A2-3D9A-95C2-823A11F30A12}" created="2024-09-25T11:35:48.825">
    <ac:deMkLst xmlns:ac="http://schemas.microsoft.com/office/drawing/2013/main/command">
      <pc:docMk xmlns:pc="http://schemas.microsoft.com/office/powerpoint/2013/main/command"/>
      <pc:sldMk xmlns:pc="http://schemas.microsoft.com/office/powerpoint/2013/main/command" cId="3590751328" sldId="272"/>
      <ac:picMk id="1044" creationId="{49535349-8348-6D85-D21B-6814792FC44F}"/>
    </ac:deMkLst>
    <p188:txBody>
      <a:bodyPr/>
      <a:lstStyle/>
      <a:p>
        <a:r>
          <a:rPr lang="es-ES"/>
          <a:t>hide the CDS-E references, replace by DS Service. Served and Powered references are important</a:t>
        </a:r>
      </a:p>
    </p188:txBody>
  </p188:cm>
</p188:cmLst>
</file>

<file path=ppt/comments/modernComment_113_1DFF7E69.xml><?xml version="1.0" encoding="utf-8"?>
<p188:cmLst xmlns:a="http://schemas.openxmlformats.org/drawingml/2006/main" xmlns:r="http://schemas.openxmlformats.org/officeDocument/2006/relationships" xmlns:p188="http://schemas.microsoft.com/office/powerpoint/2018/8/main">
  <p188:cm id="{36B4D79A-1A42-48A1-B5E4-8774C471711D}" authorId="{BA03D14F-46A2-3D9A-95C2-823A11F30A12}" created="2024-09-25T11:36:30.358">
    <ac:txMkLst xmlns:ac="http://schemas.microsoft.com/office/drawing/2013/main/command">
      <pc:docMk xmlns:pc="http://schemas.microsoft.com/office/powerpoint/2013/main/command"/>
      <pc:sldMk xmlns:pc="http://schemas.microsoft.com/office/powerpoint/2013/main/command" cId="503283305" sldId="275"/>
      <ac:spMk id="15" creationId="{D929FD7A-7419-94A7-CA73-0F935CC840AF}"/>
      <ac:txMk cp="0" len="18">
        <ac:context len="93" hash="3713681602"/>
      </ac:txMk>
    </ac:txMkLst>
    <p188:pos x="1458084" y="257175"/>
    <p188:txBody>
      <a:bodyPr/>
      <a:lstStyle/>
      <a:p>
        <a:r>
          <a:rPr lang="es-ES"/>
          <a:t>No CDS-E references. ECMWF DS Services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9/27/2024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9/27/2024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03270C-FB42-C54A-AC71-B4EEB4FA7F12}" type="slidenum">
              <a:rPr lang="en-US" smtClean="0"/>
              <a:pPr/>
              <a:t>4</a:t>
            </a:fld>
            <a:endParaRPr lang="en-US"/>
          </a:p>
        </p:txBody>
      </p:sp>
    </p:spTree>
    <p:extLst>
      <p:ext uri="{BB962C8B-B14F-4D97-AF65-F5344CB8AC3E}">
        <p14:creationId xmlns:p14="http://schemas.microsoft.com/office/powerpoint/2010/main" val="19669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03270C-FB42-C54A-AC71-B4EEB4FA7F12}" type="slidenum">
              <a:rPr lang="en-US" smtClean="0"/>
              <a:pPr/>
              <a:t>8</a:t>
            </a:fld>
            <a:endParaRPr lang="en-US"/>
          </a:p>
        </p:txBody>
      </p:sp>
    </p:spTree>
    <p:extLst>
      <p:ext uri="{BB962C8B-B14F-4D97-AF65-F5344CB8AC3E}">
        <p14:creationId xmlns:p14="http://schemas.microsoft.com/office/powerpoint/2010/main" val="401062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03270C-FB42-C54A-AC71-B4EEB4FA7F12}" type="slidenum">
              <a:rPr lang="en-US" smtClean="0"/>
              <a:pPr/>
              <a:t>9</a:t>
            </a:fld>
            <a:endParaRPr lang="en-US"/>
          </a:p>
        </p:txBody>
      </p:sp>
    </p:spTree>
    <p:extLst>
      <p:ext uri="{BB962C8B-B14F-4D97-AF65-F5344CB8AC3E}">
        <p14:creationId xmlns:p14="http://schemas.microsoft.com/office/powerpoint/2010/main" val="979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03270C-FB42-C54A-AC71-B4EEB4FA7F12}" type="slidenum">
              <a:rPr lang="en-US" smtClean="0"/>
              <a:pPr/>
              <a:t>12</a:t>
            </a:fld>
            <a:endParaRPr lang="en-US"/>
          </a:p>
        </p:txBody>
      </p:sp>
    </p:spTree>
    <p:extLst>
      <p:ext uri="{BB962C8B-B14F-4D97-AF65-F5344CB8AC3E}">
        <p14:creationId xmlns:p14="http://schemas.microsoft.com/office/powerpoint/2010/main" val="153745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03270C-FB42-C54A-AC71-B4EEB4FA7F12}" type="slidenum">
              <a:rPr lang="en-US" smtClean="0"/>
              <a:pPr/>
              <a:t>14</a:t>
            </a:fld>
            <a:endParaRPr lang="en-US"/>
          </a:p>
        </p:txBody>
      </p:sp>
    </p:spTree>
    <p:extLst>
      <p:ext uri="{BB962C8B-B14F-4D97-AF65-F5344CB8AC3E}">
        <p14:creationId xmlns:p14="http://schemas.microsoft.com/office/powerpoint/2010/main" val="4122390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September 27, 2024</a:t>
            </a:fld>
            <a:endParaRPr kumimoji="0" lang="en-US" sz="900" b="0" i="0" u="none" strike="noStrike" kern="1200" cap="none" spc="0" normalizeH="0" baseline="0" noProof="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err="1"/>
              <a:t>email@ddress</a:t>
            </a:r>
            <a:endParaRPr lang="en-GB"/>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GB"/>
              <a:t>Click to edit Master title style</a:t>
            </a:r>
            <a:endParaRPr lang="en-US"/>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GB"/>
              <a:t>Click to edit Master title style</a:t>
            </a:r>
            <a:endParaRPr lang="en-US"/>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GB"/>
              <a:t>Click to edit Master title style</a:t>
            </a:r>
            <a:endParaRPr lang="en-US"/>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0.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keo.eu/" TargetMode="External"/><Relationship Id="rId2" Type="http://schemas.microsoft.com/office/2018/10/relationships/comments" Target="../comments/modernComment_105_55CD614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ads.atmosphere.copernicus.eu/" TargetMode="External"/><Relationship Id="rId2" Type="http://schemas.openxmlformats.org/officeDocument/2006/relationships/hyperlink" Target="https://cds.climate.copernicus.eu/" TargetMode="External"/><Relationship Id="rId1" Type="http://schemas.openxmlformats.org/officeDocument/2006/relationships/slideLayout" Target="../slideLayouts/slideLayout4.xml"/><Relationship Id="rId4" Type="http://schemas.openxmlformats.org/officeDocument/2006/relationships/hyperlink" Target="https://ewds.climate.copernicus.eu/" TargetMode="Externa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7_8FE23E54.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F_F98DCBEA.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0_D6068460.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microsoft.com/office/2018/10/relationships/comments" Target="../comments/modernComment_113_1DFF7E69.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01_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ds.climate.copernicus.eu/" TargetMode="External"/><Relationship Id="rId7" Type="http://schemas.openxmlformats.org/officeDocument/2006/relationships/image" Target="../media/image6.png"/><Relationship Id="rId2" Type="http://schemas.microsoft.com/office/2018/10/relationships/comments" Target="../comments/modernComment_102_2A8389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ewds.climate.copernicus.eu/" TargetMode="External"/><Relationship Id="rId4" Type="http://schemas.openxmlformats.org/officeDocument/2006/relationships/hyperlink" Target="https://ads.atmosphere.copernicus.e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160000" y="275115"/>
            <a:ext cx="9711423" cy="1538883"/>
          </a:xfrm>
        </p:spPr>
        <p:txBody>
          <a:bodyPr/>
          <a:lstStyle/>
          <a:p>
            <a:r>
              <a:rPr lang="en-GB" b="1" i="0" u="none" strike="noStrike" dirty="0">
                <a:effectLst/>
                <a:latin typeface="Aptos"/>
              </a:rPr>
              <a:t>Copernicus Data Stores as part of the streamlined Cloud-based services at ECMWF</a:t>
            </a:r>
            <a:endParaRPr lang="en-US" dirty="0">
              <a:latin typeface="Aptos"/>
            </a:endParaRPr>
          </a:p>
        </p:txBody>
      </p:sp>
      <p:sp>
        <p:nvSpPr>
          <p:cNvPr id="11" name="Text Placeholder 10"/>
          <p:cNvSpPr>
            <a:spLocks noGrp="1"/>
          </p:cNvSpPr>
          <p:nvPr>
            <p:ph type="body" sz="quarter" idx="11"/>
          </p:nvPr>
        </p:nvSpPr>
        <p:spPr>
          <a:xfrm>
            <a:off x="2160000" y="1980000"/>
            <a:ext cx="7869600" cy="358560"/>
          </a:xfrm>
        </p:spPr>
        <p:txBody>
          <a:bodyPr/>
          <a:lstStyle/>
          <a:p>
            <a:r>
              <a:rPr lang="en-US"/>
              <a:t>EGI 2024 (Lecce Italy)</a:t>
            </a:r>
          </a:p>
        </p:txBody>
      </p:sp>
      <p:sp>
        <p:nvSpPr>
          <p:cNvPr id="12" name="Text Placeholder 11"/>
          <p:cNvSpPr>
            <a:spLocks noGrp="1"/>
          </p:cNvSpPr>
          <p:nvPr>
            <p:ph type="body" sz="quarter" idx="12"/>
          </p:nvPr>
        </p:nvSpPr>
        <p:spPr/>
        <p:txBody>
          <a:bodyPr vert="horz" wrap="square" lIns="0" tIns="0" rIns="0" bIns="0" anchor="t">
            <a:spAutoFit/>
          </a:bodyPr>
          <a:lstStyle/>
          <a:p>
            <a:r>
              <a:rPr lang="en-US" dirty="0"/>
              <a:t>Gionata Biavati, Angel Lopez </a:t>
            </a:r>
            <a:r>
              <a:rPr lang="en-US" dirty="0" err="1"/>
              <a:t>Alos</a:t>
            </a:r>
            <a:endParaRPr lang="en-US" dirty="0"/>
          </a:p>
        </p:txBody>
      </p:sp>
      <p:sp>
        <p:nvSpPr>
          <p:cNvPr id="13" name="Text Placeholder 12"/>
          <p:cNvSpPr>
            <a:spLocks noGrp="1"/>
          </p:cNvSpPr>
          <p:nvPr>
            <p:ph type="body" sz="quarter" idx="13"/>
          </p:nvPr>
        </p:nvSpPr>
        <p:spPr>
          <a:xfrm>
            <a:off x="2160000" y="3121224"/>
            <a:ext cx="7869600" cy="239040"/>
          </a:xfrm>
        </p:spPr>
        <p:txBody>
          <a:bodyPr/>
          <a:lstStyle/>
          <a:p>
            <a:r>
              <a:rPr lang="en-US"/>
              <a:t>ECMWF HQ (Reading UK)</a:t>
            </a:r>
          </a:p>
        </p:txBody>
      </p:sp>
      <p:sp>
        <p:nvSpPr>
          <p:cNvPr id="14" name="Text Placeholder 13"/>
          <p:cNvSpPr>
            <a:spLocks noGrp="1"/>
          </p:cNvSpPr>
          <p:nvPr>
            <p:ph type="body" sz="quarter" idx="14"/>
          </p:nvPr>
        </p:nvSpPr>
        <p:spPr>
          <a:xfrm>
            <a:off x="2160000" y="3429000"/>
            <a:ext cx="7869600" cy="213969"/>
          </a:xfrm>
        </p:spPr>
        <p:txBody>
          <a:bodyPr/>
          <a:lstStyle/>
          <a:p>
            <a:r>
              <a:rPr lang="en-US" dirty="0"/>
              <a:t>Gionata.Biavati@ecmwf.int</a:t>
            </a:r>
          </a:p>
        </p:txBody>
      </p:sp>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87AC-8D49-15F9-93A6-F2BCD4E0DAAE}"/>
              </a:ext>
            </a:extLst>
          </p:cNvPr>
          <p:cNvSpPr>
            <a:spLocks noGrp="1"/>
          </p:cNvSpPr>
          <p:nvPr>
            <p:ph type="title"/>
          </p:nvPr>
        </p:nvSpPr>
        <p:spPr/>
        <p:txBody>
          <a:bodyPr/>
          <a:lstStyle/>
          <a:p>
            <a:r>
              <a:rPr lang="en-GB" b="0" i="0" u="none" strike="noStrike">
                <a:solidFill>
                  <a:srgbClr val="000000"/>
                </a:solidFill>
                <a:effectLst/>
                <a:latin typeface="-webkit-standard"/>
              </a:rPr>
              <a:t>ARCO Data Lake</a:t>
            </a:r>
            <a:endParaRPr lang="en-US"/>
          </a:p>
        </p:txBody>
      </p:sp>
      <p:sp>
        <p:nvSpPr>
          <p:cNvPr id="6" name="Content Placeholder 5">
            <a:extLst>
              <a:ext uri="{FF2B5EF4-FFF2-40B4-BE49-F238E27FC236}">
                <a16:creationId xmlns:a16="http://schemas.microsoft.com/office/drawing/2014/main" id="{536805F5-CE16-313F-6432-2C2B94B8E3BE}"/>
              </a:ext>
            </a:extLst>
          </p:cNvPr>
          <p:cNvSpPr>
            <a:spLocks noGrp="1"/>
          </p:cNvSpPr>
          <p:nvPr>
            <p:ph sz="quarter" idx="14"/>
          </p:nvPr>
        </p:nvSpPr>
        <p:spPr>
          <a:xfrm>
            <a:off x="1079612" y="801244"/>
            <a:ext cx="4194753" cy="3015382"/>
          </a:xfrm>
        </p:spPr>
        <p:txBody>
          <a:bodyPr/>
          <a:lstStyle/>
          <a:p>
            <a:pPr indent="0">
              <a:buNone/>
            </a:pPr>
            <a:r>
              <a:rPr lang="en-GB" b="1">
                <a:solidFill>
                  <a:srgbClr val="0E0E0E"/>
                </a:solidFill>
                <a:effectLst/>
                <a:latin typeface=".SF NS"/>
              </a:rPr>
              <a:t>ARCO (Analysis Ready, Cloud Optimized) Data Lake</a:t>
            </a:r>
            <a:r>
              <a:rPr lang="en-GB" b="1">
                <a:solidFill>
                  <a:srgbClr val="0E0E0E"/>
                </a:solidFill>
                <a:latin typeface=".SF NS"/>
              </a:rPr>
              <a:t> </a:t>
            </a:r>
            <a:r>
              <a:rPr lang="en-US"/>
              <a:t>was implemented in first place to provide Visual maps to our partner WEkEO  (</a:t>
            </a:r>
            <a:r>
              <a:rPr lang="en-US">
                <a:hlinkClick r:id="rId3"/>
              </a:rPr>
              <a:t>https://www.wekeo.eu/</a:t>
            </a:r>
            <a:r>
              <a:rPr lang="en-US"/>
              <a:t>)</a:t>
            </a:r>
            <a:endParaRPr lang="en-GB">
              <a:solidFill>
                <a:srgbClr val="0E0E0E"/>
              </a:solidFill>
              <a:effectLst/>
              <a:latin typeface=".SF NS"/>
            </a:endParaRPr>
          </a:p>
          <a:p>
            <a:pPr indent="0">
              <a:buNone/>
            </a:pPr>
            <a:r>
              <a:rPr lang="en-GB">
                <a:solidFill>
                  <a:srgbClr val="0E0E0E"/>
                </a:solidFill>
                <a:effectLst/>
                <a:latin typeface=".SF NS"/>
              </a:rPr>
              <a:t>This initiative aims to:</a:t>
            </a:r>
          </a:p>
          <a:p>
            <a:pPr marL="285750" indent="-285750"/>
            <a:r>
              <a:rPr lang="en-GB">
                <a:solidFill>
                  <a:srgbClr val="0E0E0E"/>
                </a:solidFill>
                <a:effectLst/>
                <a:latin typeface=".SF NS"/>
              </a:rPr>
              <a:t>improve the </a:t>
            </a:r>
            <a:r>
              <a:rPr lang="en-GB" b="1">
                <a:solidFill>
                  <a:srgbClr val="0E0E0E"/>
                </a:solidFill>
                <a:effectLst/>
                <a:latin typeface=".SF NS"/>
              </a:rPr>
              <a:t>visualization and interactivity</a:t>
            </a:r>
            <a:r>
              <a:rPr lang="en-GB">
                <a:solidFill>
                  <a:srgbClr val="0E0E0E"/>
                </a:solidFill>
                <a:effectLst/>
                <a:latin typeface=".SF NS"/>
              </a:rPr>
              <a:t> of C3S (Copernicus Climate Change Service) and CAMS (Copernicus Atmosphere Monitoring Service) data.</a:t>
            </a:r>
          </a:p>
          <a:p>
            <a:r>
              <a:rPr lang="en-GB">
                <a:solidFill>
                  <a:srgbClr val="0E0E0E"/>
                </a:solidFill>
                <a:effectLst/>
                <a:latin typeface=".SF NS"/>
              </a:rPr>
              <a:t>Address the needs of demanding </a:t>
            </a:r>
            <a:r>
              <a:rPr lang="en-GB" b="1">
                <a:solidFill>
                  <a:srgbClr val="0E0E0E"/>
                </a:solidFill>
                <a:effectLst/>
                <a:latin typeface=".SF NS"/>
              </a:rPr>
              <a:t>machine learning (ML) and artificial intelligence (AI)</a:t>
            </a:r>
            <a:r>
              <a:rPr lang="en-GB">
                <a:solidFill>
                  <a:srgbClr val="0E0E0E"/>
                </a:solidFill>
                <a:effectLst/>
                <a:latin typeface=".SF NS"/>
              </a:rPr>
              <a:t> solutions.</a:t>
            </a:r>
          </a:p>
          <a:p>
            <a:endParaRPr lang="en-GB">
              <a:solidFill>
                <a:srgbClr val="0E0E0E"/>
              </a:solidFill>
              <a:effectLst/>
              <a:latin typeface=".SF NS"/>
            </a:endParaRPr>
          </a:p>
          <a:p>
            <a:endParaRPr lang="en-US"/>
          </a:p>
        </p:txBody>
      </p:sp>
      <p:sp>
        <p:nvSpPr>
          <p:cNvPr id="4" name="Slide Number Placeholder 3">
            <a:extLst>
              <a:ext uri="{FF2B5EF4-FFF2-40B4-BE49-F238E27FC236}">
                <a16:creationId xmlns:a16="http://schemas.microsoft.com/office/drawing/2014/main" id="{BF3D17D0-56FC-1892-EC4C-60309A761845}"/>
              </a:ext>
            </a:extLst>
          </p:cNvPr>
          <p:cNvSpPr>
            <a:spLocks noGrp="1"/>
          </p:cNvSpPr>
          <p:nvPr>
            <p:ph type="sldNum" sz="quarter" idx="10"/>
          </p:nvPr>
        </p:nvSpPr>
        <p:spPr/>
        <p:txBody>
          <a:bodyPr/>
          <a:lstStyle/>
          <a:p>
            <a:fld id="{6B3B0B0F-E794-1244-9699-107C60B9C23A}" type="slidenum">
              <a:rPr lang="en-US" smtClean="0"/>
              <a:pPr/>
              <a:t>10</a:t>
            </a:fld>
            <a:endParaRPr lang="en-US"/>
          </a:p>
        </p:txBody>
      </p:sp>
      <p:sp>
        <p:nvSpPr>
          <p:cNvPr id="5" name="Footer Placeholder 4">
            <a:extLst>
              <a:ext uri="{FF2B5EF4-FFF2-40B4-BE49-F238E27FC236}">
                <a16:creationId xmlns:a16="http://schemas.microsoft.com/office/drawing/2014/main" id="{96C79145-B0C4-A13D-40FC-F284B0210AB1}"/>
              </a:ext>
            </a:extLst>
          </p:cNvPr>
          <p:cNvSpPr>
            <a:spLocks noGrp="1"/>
          </p:cNvSpPr>
          <p:nvPr>
            <p:ph type="ftr" sz="quarter" idx="3"/>
          </p:nvPr>
        </p:nvSpPr>
        <p:spPr/>
        <p:txBody>
          <a:bodyPr/>
          <a:lstStyle/>
          <a:p>
            <a:pPr algn="ctr"/>
            <a:r>
              <a:rPr lang="en-US"/>
              <a:t>European Centre for Medium-Range Weather Forecasts</a:t>
            </a:r>
          </a:p>
        </p:txBody>
      </p:sp>
      <p:pic>
        <p:nvPicPr>
          <p:cNvPr id="3" name="Picture 2">
            <a:extLst>
              <a:ext uri="{FF2B5EF4-FFF2-40B4-BE49-F238E27FC236}">
                <a16:creationId xmlns:a16="http://schemas.microsoft.com/office/drawing/2014/main" id="{A3AFBFE1-B8B1-0CAC-A0B2-F92FEB247005}"/>
              </a:ext>
            </a:extLst>
          </p:cNvPr>
          <p:cNvPicPr>
            <a:picLocks noChangeAspect="1"/>
          </p:cNvPicPr>
          <p:nvPr/>
        </p:nvPicPr>
        <p:blipFill>
          <a:blip r:embed="rId4"/>
          <a:stretch>
            <a:fillRect/>
          </a:stretch>
        </p:blipFill>
        <p:spPr>
          <a:xfrm>
            <a:off x="5274365" y="801244"/>
            <a:ext cx="6798848" cy="3637542"/>
          </a:xfrm>
          <a:prstGeom prst="rect">
            <a:avLst/>
          </a:prstGeom>
        </p:spPr>
      </p:pic>
    </p:spTree>
    <p:extLst>
      <p:ext uri="{BB962C8B-B14F-4D97-AF65-F5344CB8AC3E}">
        <p14:creationId xmlns:p14="http://schemas.microsoft.com/office/powerpoint/2010/main" val="143952314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5CA-CB58-F1E7-5039-269E2C392A35}"/>
              </a:ext>
            </a:extLst>
          </p:cNvPr>
          <p:cNvSpPr>
            <a:spLocks noGrp="1"/>
          </p:cNvSpPr>
          <p:nvPr>
            <p:ph type="title"/>
          </p:nvPr>
        </p:nvSpPr>
        <p:spPr/>
        <p:txBody>
          <a:bodyPr/>
          <a:lstStyle/>
          <a:p>
            <a:r>
              <a:rPr lang="en-GB" b="0" i="0" u="none" strike="noStrike">
                <a:solidFill>
                  <a:srgbClr val="000000"/>
                </a:solidFill>
                <a:effectLst/>
                <a:latin typeface="-webkit-standard"/>
              </a:rPr>
              <a:t>Software Services Layer</a:t>
            </a:r>
            <a:endParaRPr lang="en-US"/>
          </a:p>
        </p:txBody>
      </p:sp>
      <p:sp>
        <p:nvSpPr>
          <p:cNvPr id="6" name="Content Placeholder 5">
            <a:extLst>
              <a:ext uri="{FF2B5EF4-FFF2-40B4-BE49-F238E27FC236}">
                <a16:creationId xmlns:a16="http://schemas.microsoft.com/office/drawing/2014/main" id="{D9581ED0-CEE9-6F3C-5684-7EEF9488C215}"/>
              </a:ext>
            </a:extLst>
          </p:cNvPr>
          <p:cNvSpPr>
            <a:spLocks noGrp="1"/>
          </p:cNvSpPr>
          <p:nvPr>
            <p:ph sz="quarter" idx="14"/>
          </p:nvPr>
        </p:nvSpPr>
        <p:spPr/>
        <p:txBody>
          <a:bodyPr/>
          <a:lstStyle/>
          <a:p>
            <a:pPr marL="285750" indent="-285750"/>
            <a:r>
              <a:rPr lang="en-US" dirty="0"/>
              <a:t>The elastic resource provided by ECMWF’s </a:t>
            </a:r>
            <a:r>
              <a:rPr lang="en-US" b="1" dirty="0"/>
              <a:t>CCI</a:t>
            </a:r>
            <a:r>
              <a:rPr lang="en-US" dirty="0"/>
              <a:t> facilitate the operational management of Public facing interfaces like </a:t>
            </a:r>
          </a:p>
          <a:p>
            <a:pPr marL="915750" lvl="1" indent="-285750"/>
            <a:r>
              <a:rPr lang="en-GB" dirty="0">
                <a:solidFill>
                  <a:srgbClr val="0E0E0E"/>
                </a:solidFill>
                <a:effectLst/>
                <a:latin typeface=".SF NS"/>
              </a:rPr>
              <a:t>The</a:t>
            </a:r>
            <a:r>
              <a:rPr lang="en-GB" b="1" dirty="0">
                <a:solidFill>
                  <a:srgbClr val="0E0E0E"/>
                </a:solidFill>
                <a:effectLst/>
                <a:latin typeface=".SF NS"/>
              </a:rPr>
              <a:t> Climate Data Store (CDS)</a:t>
            </a:r>
            <a:r>
              <a:rPr lang="en-GB" dirty="0">
                <a:solidFill>
                  <a:srgbClr val="0E0E0E"/>
                </a:solidFill>
                <a:effectLst/>
                <a:latin typeface=".SF NS"/>
              </a:rPr>
              <a:t> for C3S.    </a:t>
            </a:r>
            <a:r>
              <a:rPr lang="en-GB" dirty="0">
                <a:solidFill>
                  <a:srgbClr val="0E0E0E"/>
                </a:solidFill>
                <a:effectLst/>
                <a:latin typeface=".SF NS"/>
                <a:hlinkClick r:id="rId2"/>
              </a:rPr>
              <a:t>https://</a:t>
            </a:r>
            <a:r>
              <a:rPr lang="en-GB" dirty="0" err="1">
                <a:solidFill>
                  <a:srgbClr val="0E0E0E"/>
                </a:solidFill>
                <a:effectLst/>
                <a:latin typeface=".SF NS"/>
                <a:hlinkClick r:id="rId2"/>
              </a:rPr>
              <a:t>cds.climate.copernicus.eu</a:t>
            </a:r>
            <a:endParaRPr lang="en-GB" dirty="0">
              <a:solidFill>
                <a:srgbClr val="0E0E0E"/>
              </a:solidFill>
              <a:effectLst/>
              <a:latin typeface=".SF NS"/>
            </a:endParaRPr>
          </a:p>
          <a:p>
            <a:pPr marL="915750" lvl="1" indent="-285750"/>
            <a:r>
              <a:rPr lang="en-GB" dirty="0">
                <a:solidFill>
                  <a:srgbClr val="0E0E0E"/>
                </a:solidFill>
                <a:effectLst/>
                <a:latin typeface=".SF NS"/>
              </a:rPr>
              <a:t>The </a:t>
            </a:r>
            <a:r>
              <a:rPr lang="en-GB" b="1" dirty="0">
                <a:solidFill>
                  <a:srgbClr val="0E0E0E"/>
                </a:solidFill>
                <a:effectLst/>
                <a:latin typeface=".SF NS"/>
              </a:rPr>
              <a:t>Atmosphere Data Store (ADS)</a:t>
            </a:r>
            <a:r>
              <a:rPr lang="en-GB" dirty="0">
                <a:solidFill>
                  <a:srgbClr val="0E0E0E"/>
                </a:solidFill>
                <a:effectLst/>
                <a:latin typeface=".SF NS"/>
              </a:rPr>
              <a:t> for CAMS. </a:t>
            </a:r>
            <a:r>
              <a:rPr lang="en-GB" dirty="0">
                <a:solidFill>
                  <a:srgbClr val="0E0E0E"/>
                </a:solidFill>
                <a:effectLst/>
                <a:latin typeface=".SF NS"/>
                <a:hlinkClick r:id="rId3"/>
              </a:rPr>
              <a:t>https://</a:t>
            </a:r>
            <a:r>
              <a:rPr lang="en-GB" dirty="0" err="1">
                <a:solidFill>
                  <a:srgbClr val="0E0E0E"/>
                </a:solidFill>
                <a:effectLst/>
                <a:latin typeface=".SF NS"/>
                <a:hlinkClick r:id="rId3"/>
              </a:rPr>
              <a:t>ads.atmosphere.copernicus.eu</a:t>
            </a:r>
            <a:endParaRPr lang="en-GB" dirty="0">
              <a:solidFill>
                <a:srgbClr val="0E0E0E"/>
              </a:solidFill>
              <a:effectLst/>
              <a:latin typeface=".SF NS"/>
            </a:endParaRPr>
          </a:p>
          <a:p>
            <a:pPr marL="915750" lvl="1" indent="-285750"/>
            <a:r>
              <a:rPr lang="en-GB" dirty="0">
                <a:solidFill>
                  <a:srgbClr val="0E0E0E"/>
                </a:solidFill>
                <a:effectLst/>
                <a:latin typeface=".SF NS"/>
              </a:rPr>
              <a:t>The </a:t>
            </a:r>
            <a:r>
              <a:rPr lang="en-GB" b="1" dirty="0">
                <a:solidFill>
                  <a:srgbClr val="0E0E0E"/>
                </a:solidFill>
                <a:effectLst/>
                <a:latin typeface=".SF NS"/>
              </a:rPr>
              <a:t>Early Warning Data Store (EWDS)</a:t>
            </a:r>
            <a:r>
              <a:rPr lang="en-GB" dirty="0">
                <a:solidFill>
                  <a:srgbClr val="0E0E0E"/>
                </a:solidFill>
                <a:effectLst/>
                <a:latin typeface=".SF NS"/>
              </a:rPr>
              <a:t> for CEMS. </a:t>
            </a:r>
            <a:r>
              <a:rPr lang="en-GB" dirty="0">
                <a:solidFill>
                  <a:srgbClr val="0E0E0E"/>
                </a:solidFill>
                <a:effectLst/>
                <a:latin typeface=".SF NS"/>
                <a:hlinkClick r:id="rId4"/>
              </a:rPr>
              <a:t>https://</a:t>
            </a:r>
            <a:r>
              <a:rPr lang="en-GB" dirty="0" err="1">
                <a:solidFill>
                  <a:srgbClr val="0E0E0E"/>
                </a:solidFill>
                <a:effectLst/>
                <a:latin typeface=".SF NS"/>
                <a:hlinkClick r:id="rId4"/>
              </a:rPr>
              <a:t>ewds.climate.copernicus.eu</a:t>
            </a:r>
            <a:endParaRPr lang="en-GB" dirty="0">
              <a:solidFill>
                <a:srgbClr val="0E0E0E"/>
              </a:solidFill>
              <a:effectLst/>
              <a:latin typeface=".SF NS"/>
            </a:endParaRPr>
          </a:p>
          <a:p>
            <a:pPr marL="915750" lvl="1" indent="-285750"/>
            <a:endParaRPr lang="en-GB" dirty="0">
              <a:solidFill>
                <a:srgbClr val="0E0E0E"/>
              </a:solidFill>
              <a:latin typeface=".SF NS"/>
            </a:endParaRPr>
          </a:p>
          <a:p>
            <a:pPr marL="285750" indent="-285750"/>
            <a:r>
              <a:rPr lang="en-GB" dirty="0">
                <a:solidFill>
                  <a:srgbClr val="0E0E0E"/>
                </a:solidFill>
                <a:effectLst/>
                <a:latin typeface=".SF NS"/>
              </a:rPr>
              <a:t>The operational management of these services relies heavily on:</a:t>
            </a:r>
          </a:p>
          <a:p>
            <a:pPr marL="915750" lvl="1" indent="-285750"/>
            <a:r>
              <a:rPr lang="en-GB" b="1" dirty="0">
                <a:solidFill>
                  <a:srgbClr val="0E0E0E"/>
                </a:solidFill>
                <a:effectLst/>
                <a:latin typeface=".SF NS"/>
              </a:rPr>
              <a:t>Automatic Deployment:</a:t>
            </a:r>
            <a:r>
              <a:rPr lang="en-GB" dirty="0">
                <a:solidFill>
                  <a:srgbClr val="0E0E0E"/>
                </a:solidFill>
                <a:effectLst/>
                <a:latin typeface=".SF NS"/>
              </a:rPr>
              <a:t> Streamlining the setup of multiple instances to enhance efficiency.</a:t>
            </a:r>
          </a:p>
          <a:p>
            <a:pPr marL="915750" lvl="1" indent="-285750"/>
            <a:r>
              <a:rPr lang="en-GB" b="1" dirty="0">
                <a:solidFill>
                  <a:srgbClr val="0E0E0E"/>
                </a:solidFill>
                <a:effectLst/>
                <a:latin typeface=".SF NS"/>
              </a:rPr>
              <a:t>Configuration Management:</a:t>
            </a:r>
            <a:r>
              <a:rPr lang="en-GB" dirty="0">
                <a:solidFill>
                  <a:srgbClr val="0E0E0E"/>
                </a:solidFill>
                <a:effectLst/>
                <a:latin typeface=".SF NS"/>
              </a:rPr>
              <a:t> Ensuring that all instances are consistently configured for optimal performance.</a:t>
            </a:r>
          </a:p>
          <a:p>
            <a:pPr indent="0">
              <a:buNone/>
            </a:pPr>
            <a:endParaRPr lang="en-GB" dirty="0">
              <a:solidFill>
                <a:srgbClr val="0E0E0E"/>
              </a:solidFill>
              <a:effectLst/>
              <a:latin typeface=".SF NS"/>
            </a:endParaRPr>
          </a:p>
          <a:p>
            <a:pPr marL="285750" indent="-285750"/>
            <a:endParaRPr lang="en-GB" dirty="0">
              <a:solidFill>
                <a:srgbClr val="0E0E0E"/>
              </a:solidFill>
              <a:effectLst/>
              <a:latin typeface=".SF NS"/>
            </a:endParaRPr>
          </a:p>
          <a:p>
            <a:pPr marL="285750" indent="-285750"/>
            <a:endParaRPr lang="en-US" dirty="0"/>
          </a:p>
        </p:txBody>
      </p:sp>
      <p:sp>
        <p:nvSpPr>
          <p:cNvPr id="4" name="Slide Number Placeholder 3">
            <a:extLst>
              <a:ext uri="{FF2B5EF4-FFF2-40B4-BE49-F238E27FC236}">
                <a16:creationId xmlns:a16="http://schemas.microsoft.com/office/drawing/2014/main" id="{19113DF5-59A4-2ED4-E07E-35EB23434790}"/>
              </a:ext>
            </a:extLst>
          </p:cNvPr>
          <p:cNvSpPr>
            <a:spLocks noGrp="1"/>
          </p:cNvSpPr>
          <p:nvPr>
            <p:ph type="sldNum" sz="quarter" idx="10"/>
          </p:nvPr>
        </p:nvSpPr>
        <p:spPr/>
        <p:txBody>
          <a:bodyPr/>
          <a:lstStyle/>
          <a:p>
            <a:fld id="{6B3B0B0F-E794-1244-9699-107C60B9C23A}" type="slidenum">
              <a:rPr lang="en-US" smtClean="0"/>
              <a:pPr/>
              <a:t>11</a:t>
            </a:fld>
            <a:endParaRPr lang="en-US"/>
          </a:p>
        </p:txBody>
      </p:sp>
      <p:sp>
        <p:nvSpPr>
          <p:cNvPr id="5" name="Footer Placeholder 4">
            <a:extLst>
              <a:ext uri="{FF2B5EF4-FFF2-40B4-BE49-F238E27FC236}">
                <a16:creationId xmlns:a16="http://schemas.microsoft.com/office/drawing/2014/main" id="{2074F73E-7DF2-C6EB-30AD-2067F8264D5B}"/>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369186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19F3E4-F6B5-BE67-028D-8F486794B50F}"/>
              </a:ext>
            </a:extLst>
          </p:cNvPr>
          <p:cNvPicPr>
            <a:picLocks noChangeAspect="1"/>
          </p:cNvPicPr>
          <p:nvPr/>
        </p:nvPicPr>
        <p:blipFill>
          <a:blip r:embed="rId4"/>
          <a:stretch>
            <a:fillRect/>
          </a:stretch>
        </p:blipFill>
        <p:spPr>
          <a:xfrm>
            <a:off x="5753225" y="2909816"/>
            <a:ext cx="6435599" cy="3506439"/>
          </a:xfrm>
          <a:prstGeom prst="rect">
            <a:avLst/>
          </a:prstGeom>
        </p:spPr>
      </p:pic>
      <p:sp>
        <p:nvSpPr>
          <p:cNvPr id="2" name="Title 1">
            <a:extLst>
              <a:ext uri="{FF2B5EF4-FFF2-40B4-BE49-F238E27FC236}">
                <a16:creationId xmlns:a16="http://schemas.microsoft.com/office/drawing/2014/main" id="{7A8C9595-E55A-7156-6FAD-68D4392FFF20}"/>
              </a:ext>
            </a:extLst>
          </p:cNvPr>
          <p:cNvSpPr>
            <a:spLocks noGrp="1"/>
          </p:cNvSpPr>
          <p:nvPr>
            <p:ph type="title"/>
          </p:nvPr>
        </p:nvSpPr>
        <p:spPr/>
        <p:txBody>
          <a:bodyPr/>
          <a:lstStyle/>
          <a:p>
            <a:r>
              <a:rPr lang="en-GB" b="0" i="0" u="none" strike="noStrike" err="1">
                <a:solidFill>
                  <a:srgbClr val="000000"/>
                </a:solidFill>
                <a:effectLst/>
                <a:latin typeface="-webkit-standard"/>
              </a:rPr>
              <a:t>JupyterHub</a:t>
            </a:r>
            <a:r>
              <a:rPr lang="en-GB" b="0" i="0" u="none" strike="noStrike">
                <a:solidFill>
                  <a:srgbClr val="000000"/>
                </a:solidFill>
                <a:effectLst/>
                <a:latin typeface="-webkit-standard"/>
              </a:rPr>
              <a:t> Beta for User Computation</a:t>
            </a:r>
            <a:endParaRPr lang="en-US"/>
          </a:p>
        </p:txBody>
      </p:sp>
      <p:sp>
        <p:nvSpPr>
          <p:cNvPr id="6" name="Content Placeholder 5">
            <a:extLst>
              <a:ext uri="{FF2B5EF4-FFF2-40B4-BE49-F238E27FC236}">
                <a16:creationId xmlns:a16="http://schemas.microsoft.com/office/drawing/2014/main" id="{6D3FAAC3-E7E3-C3E1-F63E-971B47ED7DE2}"/>
              </a:ext>
            </a:extLst>
          </p:cNvPr>
          <p:cNvSpPr>
            <a:spLocks noGrp="1"/>
          </p:cNvSpPr>
          <p:nvPr>
            <p:ph sz="quarter" idx="14"/>
          </p:nvPr>
        </p:nvSpPr>
        <p:spPr>
          <a:xfrm>
            <a:off x="1080000" y="936000"/>
            <a:ext cx="8762499" cy="1885877"/>
          </a:xfrm>
        </p:spPr>
        <p:txBody>
          <a:bodyPr/>
          <a:lstStyle/>
          <a:p>
            <a:r>
              <a:rPr lang="en-GB" dirty="0">
                <a:solidFill>
                  <a:srgbClr val="0E0E0E"/>
                </a:solidFill>
                <a:effectLst/>
                <a:latin typeface=".SF NS"/>
              </a:rPr>
              <a:t>As we launch the </a:t>
            </a:r>
            <a:r>
              <a:rPr lang="en-GB" dirty="0" err="1">
                <a:solidFill>
                  <a:srgbClr val="0E0E0E"/>
                </a:solidFill>
                <a:effectLst/>
                <a:latin typeface=".SF NS"/>
              </a:rPr>
              <a:t>JupyterHub</a:t>
            </a:r>
            <a:r>
              <a:rPr lang="en-GB" dirty="0">
                <a:solidFill>
                  <a:srgbClr val="0E0E0E"/>
                </a:solidFill>
                <a:effectLst/>
                <a:latin typeface=".SF NS"/>
              </a:rPr>
              <a:t> service, we are aware of the significant interest and high demand it is likely to attract, especially due to its proximity to the data. </a:t>
            </a:r>
            <a:br>
              <a:rPr lang="en-GB" dirty="0">
                <a:solidFill>
                  <a:srgbClr val="0E0E0E"/>
                </a:solidFill>
                <a:effectLst/>
                <a:latin typeface=".SF NS"/>
              </a:rPr>
            </a:br>
            <a:r>
              <a:rPr lang="en-GB" dirty="0">
                <a:solidFill>
                  <a:srgbClr val="0E0E0E"/>
                </a:solidFill>
                <a:effectLst/>
                <a:latin typeface=".SF NS"/>
              </a:rPr>
              <a:t>It will offer:</a:t>
            </a:r>
          </a:p>
          <a:p>
            <a:pPr lvl="1"/>
            <a:r>
              <a:rPr lang="en-GB" dirty="0">
                <a:solidFill>
                  <a:srgbClr val="0E0E0E"/>
                </a:solidFill>
                <a:effectLst/>
                <a:latin typeface=".SF NS"/>
              </a:rPr>
              <a:t>Launch </a:t>
            </a:r>
            <a:r>
              <a:rPr lang="en-GB" b="1" dirty="0">
                <a:solidFill>
                  <a:srgbClr val="0E0E0E"/>
                </a:solidFill>
                <a:effectLst/>
                <a:latin typeface=".SF NS"/>
              </a:rPr>
              <a:t>temporal sessions</a:t>
            </a:r>
            <a:r>
              <a:rPr lang="en-GB" dirty="0">
                <a:solidFill>
                  <a:srgbClr val="0E0E0E"/>
                </a:solidFill>
                <a:effectLst/>
                <a:latin typeface=".SF NS"/>
              </a:rPr>
              <a:t> for data analysis.</a:t>
            </a:r>
          </a:p>
          <a:p>
            <a:pPr lvl="1"/>
            <a:r>
              <a:rPr lang="en-GB" dirty="0">
                <a:solidFill>
                  <a:srgbClr val="0E0E0E"/>
                </a:solidFill>
                <a:effectLst/>
                <a:latin typeface=".SF NS"/>
              </a:rPr>
              <a:t>Allocate computing and storage resources dynamically.</a:t>
            </a:r>
          </a:p>
          <a:p>
            <a:pPr lvl="1"/>
            <a:r>
              <a:rPr lang="en-GB" dirty="0">
                <a:solidFill>
                  <a:srgbClr val="0E0E0E"/>
                </a:solidFill>
                <a:effectLst/>
                <a:latin typeface=".SF NS"/>
              </a:rPr>
              <a:t>Perform computations and visualizations on data.</a:t>
            </a:r>
          </a:p>
          <a:p>
            <a:pPr lvl="1"/>
            <a:r>
              <a:rPr lang="en-GB" dirty="0">
                <a:solidFill>
                  <a:srgbClr val="0E0E0E"/>
                </a:solidFill>
                <a:effectLst/>
                <a:latin typeface=".SF NS"/>
              </a:rPr>
              <a:t>Utilize a set of </a:t>
            </a:r>
            <a:r>
              <a:rPr lang="en-GB" b="1" dirty="0">
                <a:solidFill>
                  <a:srgbClr val="0E0E0E"/>
                </a:solidFill>
                <a:effectLst/>
                <a:latin typeface=".SF NS"/>
              </a:rPr>
              <a:t>preconfigured expert tools</a:t>
            </a:r>
            <a:r>
              <a:rPr lang="en-GB" dirty="0">
                <a:solidFill>
                  <a:srgbClr val="0E0E0E"/>
                </a:solidFill>
                <a:effectLst/>
                <a:latin typeface=".SF NS"/>
              </a:rPr>
              <a:t>, primarily provided by </a:t>
            </a:r>
            <a:r>
              <a:rPr lang="en-GB" b="1" dirty="0" err="1">
                <a:solidFill>
                  <a:srgbClr val="0E0E0E"/>
                </a:solidFill>
                <a:effectLst/>
                <a:latin typeface=".SF NS"/>
              </a:rPr>
              <a:t>earthkit</a:t>
            </a:r>
            <a:r>
              <a:rPr lang="en-GB" dirty="0">
                <a:solidFill>
                  <a:srgbClr val="0E0E0E"/>
                </a:solidFill>
                <a:effectLst/>
                <a:latin typeface=".SF NS"/>
              </a:rPr>
              <a:t>, to enhance data interaction and analysis capabilities.</a:t>
            </a:r>
          </a:p>
          <a:p>
            <a:pPr indent="0">
              <a:buNone/>
            </a:pPr>
            <a:endParaRPr lang="en-US" dirty="0"/>
          </a:p>
        </p:txBody>
      </p:sp>
      <p:sp>
        <p:nvSpPr>
          <p:cNvPr id="4" name="Slide Number Placeholder 3">
            <a:extLst>
              <a:ext uri="{FF2B5EF4-FFF2-40B4-BE49-F238E27FC236}">
                <a16:creationId xmlns:a16="http://schemas.microsoft.com/office/drawing/2014/main" id="{7CAC916B-FD62-B6FB-9C13-6E1A44D12D8D}"/>
              </a:ext>
            </a:extLst>
          </p:cNvPr>
          <p:cNvSpPr>
            <a:spLocks noGrp="1"/>
          </p:cNvSpPr>
          <p:nvPr>
            <p:ph type="sldNum" sz="quarter" idx="10"/>
          </p:nvPr>
        </p:nvSpPr>
        <p:spPr/>
        <p:txBody>
          <a:bodyPr/>
          <a:lstStyle/>
          <a:p>
            <a:fld id="{6B3B0B0F-E794-1244-9699-107C60B9C23A}" type="slidenum">
              <a:rPr lang="en-US" smtClean="0"/>
              <a:pPr/>
              <a:t>12</a:t>
            </a:fld>
            <a:endParaRPr lang="en-US"/>
          </a:p>
        </p:txBody>
      </p:sp>
      <p:sp>
        <p:nvSpPr>
          <p:cNvPr id="5" name="Footer Placeholder 4">
            <a:extLst>
              <a:ext uri="{FF2B5EF4-FFF2-40B4-BE49-F238E27FC236}">
                <a16:creationId xmlns:a16="http://schemas.microsoft.com/office/drawing/2014/main" id="{677D224B-8355-53FB-8C25-07AE115821F9}"/>
              </a:ext>
            </a:extLst>
          </p:cNvPr>
          <p:cNvSpPr>
            <a:spLocks noGrp="1"/>
          </p:cNvSpPr>
          <p:nvPr>
            <p:ph type="ftr" sz="quarter" idx="3"/>
          </p:nvPr>
        </p:nvSpPr>
        <p:spPr/>
        <p:txBody>
          <a:bodyPr/>
          <a:lstStyle/>
          <a:p>
            <a:pPr algn="ctr"/>
            <a:r>
              <a:rPr lang="en-US"/>
              <a:t>European Centre for Medium-Range Weather Forecasts</a:t>
            </a:r>
          </a:p>
        </p:txBody>
      </p:sp>
      <p:sp>
        <p:nvSpPr>
          <p:cNvPr id="7" name="TextBox 6">
            <a:extLst>
              <a:ext uri="{FF2B5EF4-FFF2-40B4-BE49-F238E27FC236}">
                <a16:creationId xmlns:a16="http://schemas.microsoft.com/office/drawing/2014/main" id="{8E31A3DC-ED82-264B-E362-E6E547AAD5BD}"/>
              </a:ext>
            </a:extLst>
          </p:cNvPr>
          <p:cNvSpPr txBox="1"/>
          <p:nvPr/>
        </p:nvSpPr>
        <p:spPr>
          <a:xfrm>
            <a:off x="1079999" y="3591339"/>
            <a:ext cx="4790713" cy="1754326"/>
          </a:xfrm>
          <a:prstGeom prst="rect">
            <a:avLst/>
          </a:prstGeom>
          <a:noFill/>
        </p:spPr>
        <p:txBody>
          <a:bodyPr wrap="square" rtlCol="0">
            <a:spAutoFit/>
          </a:bodyPr>
          <a:lstStyle/>
          <a:p>
            <a:r>
              <a:rPr lang="en-GB" dirty="0">
                <a:solidFill>
                  <a:srgbClr val="0E0E0E"/>
                </a:solidFill>
                <a:effectLst/>
                <a:latin typeface=".SF NS"/>
              </a:rPr>
              <a:t>To ensure a smooth and efficient experience for all users, the rollout will be gradual. This phased approach allows us to carefully monitor resource allocation and performance, ensuring that the infrastructure remains robust and responsive.</a:t>
            </a:r>
          </a:p>
          <a:p>
            <a:endParaRPr lang="en-US" dirty="0"/>
          </a:p>
        </p:txBody>
      </p:sp>
    </p:spTree>
    <p:extLst>
      <p:ext uri="{BB962C8B-B14F-4D97-AF65-F5344CB8AC3E}">
        <p14:creationId xmlns:p14="http://schemas.microsoft.com/office/powerpoint/2010/main" val="241396898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9422-77D3-5FB1-8E22-1F91F0D4A9C0}"/>
              </a:ext>
            </a:extLst>
          </p:cNvPr>
          <p:cNvSpPr>
            <a:spLocks noGrp="1"/>
          </p:cNvSpPr>
          <p:nvPr>
            <p:ph type="title"/>
          </p:nvPr>
        </p:nvSpPr>
        <p:spPr/>
        <p:txBody>
          <a:bodyPr/>
          <a:lstStyle/>
          <a:p>
            <a:r>
              <a:rPr lang="en-US" dirty="0"/>
              <a:t>Future Directions of Common Data Store Service</a:t>
            </a:r>
          </a:p>
        </p:txBody>
      </p:sp>
      <p:sp>
        <p:nvSpPr>
          <p:cNvPr id="3" name="Content Placeholder 2">
            <a:extLst>
              <a:ext uri="{FF2B5EF4-FFF2-40B4-BE49-F238E27FC236}">
                <a16:creationId xmlns:a16="http://schemas.microsoft.com/office/drawing/2014/main" id="{18E24BC2-3E67-AC8E-7AFA-BE22AF005240}"/>
              </a:ext>
            </a:extLst>
          </p:cNvPr>
          <p:cNvSpPr>
            <a:spLocks noGrp="1"/>
          </p:cNvSpPr>
          <p:nvPr>
            <p:ph sz="quarter" idx="14"/>
          </p:nvPr>
        </p:nvSpPr>
        <p:spPr/>
        <p:txBody>
          <a:bodyPr/>
          <a:lstStyle/>
          <a:p>
            <a:r>
              <a:rPr lang="en-US" dirty="0"/>
              <a:t>More tuning, balancing and extension of the resources will improve user experience</a:t>
            </a:r>
          </a:p>
          <a:p>
            <a:r>
              <a:rPr lang="en-US" dirty="0"/>
              <a:t>Simple post processing  of the data will allow data reduction with one click (time and spatial averages and other statistics)</a:t>
            </a:r>
          </a:p>
          <a:p>
            <a:r>
              <a:rPr lang="en-US" dirty="0"/>
              <a:t>The ARCO service will be used for serving data and provide preview tools for the data present in the data stores</a:t>
            </a:r>
          </a:p>
          <a:p>
            <a:r>
              <a:rPr lang="en-US" dirty="0"/>
              <a:t>ARCO services will provide optimized datasets for training ML</a:t>
            </a:r>
          </a:p>
          <a:p>
            <a:r>
              <a:rPr lang="en-US" dirty="0"/>
              <a:t>A </a:t>
            </a:r>
            <a:r>
              <a:rPr lang="en-US" dirty="0" err="1"/>
              <a:t>JupyterHub</a:t>
            </a:r>
            <a:r>
              <a:rPr lang="en-US" dirty="0"/>
              <a:t> will allow users to perform data processing directly in the cloud.</a:t>
            </a:r>
          </a:p>
        </p:txBody>
      </p:sp>
      <p:sp>
        <p:nvSpPr>
          <p:cNvPr id="4" name="Slide Number Placeholder 3">
            <a:extLst>
              <a:ext uri="{FF2B5EF4-FFF2-40B4-BE49-F238E27FC236}">
                <a16:creationId xmlns:a16="http://schemas.microsoft.com/office/drawing/2014/main" id="{EF72814A-293F-39D3-F2E4-4E6471DD2D92}"/>
              </a:ext>
            </a:extLst>
          </p:cNvPr>
          <p:cNvSpPr>
            <a:spLocks noGrp="1"/>
          </p:cNvSpPr>
          <p:nvPr>
            <p:ph type="sldNum" sz="quarter" idx="10"/>
          </p:nvPr>
        </p:nvSpPr>
        <p:spPr/>
        <p:txBody>
          <a:bodyPr/>
          <a:lstStyle/>
          <a:p>
            <a:fld id="{E4AB80EA-DB86-D849-B86F-15DAF31F0474}" type="slidenum">
              <a:rPr lang="en-US" smtClean="0"/>
              <a:pPr/>
              <a:t>13</a:t>
            </a:fld>
            <a:endParaRPr lang="en-US"/>
          </a:p>
        </p:txBody>
      </p:sp>
      <p:sp>
        <p:nvSpPr>
          <p:cNvPr id="5" name="Footer Placeholder 4">
            <a:extLst>
              <a:ext uri="{FF2B5EF4-FFF2-40B4-BE49-F238E27FC236}">
                <a16:creationId xmlns:a16="http://schemas.microsoft.com/office/drawing/2014/main" id="{FD322AB1-11CE-47C0-8670-B3719BB7F040}"/>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266049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3DAA-7235-3599-F4C4-DAA18D44FCE9}"/>
              </a:ext>
            </a:extLst>
          </p:cNvPr>
          <p:cNvSpPr>
            <a:spLocks noGrp="1"/>
          </p:cNvSpPr>
          <p:nvPr>
            <p:ph type="title"/>
          </p:nvPr>
        </p:nvSpPr>
        <p:spPr/>
        <p:txBody>
          <a:bodyPr/>
          <a:lstStyle/>
          <a:p>
            <a:r>
              <a:rPr lang="en-GB" b="0" i="0" u="none" strike="noStrike" dirty="0">
                <a:solidFill>
                  <a:srgbClr val="000000"/>
                </a:solidFill>
                <a:effectLst/>
                <a:latin typeface="-webkit-standard"/>
              </a:rPr>
              <a:t>Conclusion</a:t>
            </a:r>
            <a:endParaRPr lang="en-US" dirty="0"/>
          </a:p>
        </p:txBody>
      </p:sp>
      <p:sp>
        <p:nvSpPr>
          <p:cNvPr id="6" name="Content Placeholder 5">
            <a:extLst>
              <a:ext uri="{FF2B5EF4-FFF2-40B4-BE49-F238E27FC236}">
                <a16:creationId xmlns:a16="http://schemas.microsoft.com/office/drawing/2014/main" id="{89207CE6-AE6D-BAB2-950E-5028F994BF31}"/>
              </a:ext>
            </a:extLst>
          </p:cNvPr>
          <p:cNvSpPr>
            <a:spLocks noGrp="1"/>
          </p:cNvSpPr>
          <p:nvPr>
            <p:ph sz="quarter" idx="14"/>
          </p:nvPr>
        </p:nvSpPr>
        <p:spPr/>
        <p:txBody>
          <a:bodyPr/>
          <a:lstStyle/>
          <a:p>
            <a:r>
              <a:rPr lang="en-GB" b="1" dirty="0">
                <a:solidFill>
                  <a:srgbClr val="0E0E0E"/>
                </a:solidFill>
                <a:effectLst/>
                <a:latin typeface=".SF NS"/>
              </a:rPr>
              <a:t>ECMWF CCI</a:t>
            </a:r>
            <a:r>
              <a:rPr lang="en-GB" dirty="0">
                <a:solidFill>
                  <a:srgbClr val="0E0E0E"/>
                </a:solidFill>
                <a:effectLst/>
                <a:latin typeface=".SF NS"/>
              </a:rPr>
              <a:t> provides a versatile and robust platform, supporting a wide range of cloud-based activities with high performance and scalability.</a:t>
            </a:r>
          </a:p>
          <a:p>
            <a:r>
              <a:rPr lang="en-GB" dirty="0">
                <a:solidFill>
                  <a:srgbClr val="0E0E0E"/>
                </a:solidFill>
                <a:effectLst/>
                <a:latin typeface=".SF NS"/>
              </a:rPr>
              <a:t>The new </a:t>
            </a:r>
            <a:r>
              <a:rPr lang="en-GB" b="1" dirty="0">
                <a:solidFill>
                  <a:srgbClr val="0E0E0E"/>
                </a:solidFill>
                <a:effectLst/>
                <a:latin typeface=".SF NS"/>
              </a:rPr>
              <a:t>Common Datastore Service</a:t>
            </a:r>
            <a:r>
              <a:rPr lang="en-GB" dirty="0">
                <a:solidFill>
                  <a:srgbClr val="0E0E0E"/>
                </a:solidFill>
                <a:effectLst/>
                <a:latin typeface=".SF NS"/>
              </a:rPr>
              <a:t> leverages cutting-edge technologies, enhancing efficiency and accessibility for users.</a:t>
            </a:r>
          </a:p>
          <a:p>
            <a:r>
              <a:rPr lang="en-GB" b="1" dirty="0">
                <a:solidFill>
                  <a:srgbClr val="0E0E0E"/>
                </a:solidFill>
                <a:effectLst/>
                <a:latin typeface=".SF NS"/>
              </a:rPr>
              <a:t>Proximity to the data layer</a:t>
            </a:r>
            <a:r>
              <a:rPr lang="en-GB" dirty="0">
                <a:solidFill>
                  <a:srgbClr val="0E0E0E"/>
                </a:solidFill>
                <a:effectLst/>
                <a:latin typeface=".SF NS"/>
              </a:rPr>
              <a:t> unlocks opportunities for real-time data interaction and more active data operations.</a:t>
            </a:r>
          </a:p>
          <a:p>
            <a:r>
              <a:rPr lang="en-GB" dirty="0">
                <a:solidFill>
                  <a:srgbClr val="0E0E0E"/>
                </a:solidFill>
                <a:effectLst/>
                <a:latin typeface=".SF NS"/>
              </a:rPr>
              <a:t>The user experience will significantly improve through </a:t>
            </a:r>
            <a:r>
              <a:rPr lang="en-GB" b="1" dirty="0">
                <a:solidFill>
                  <a:srgbClr val="0E0E0E"/>
                </a:solidFill>
                <a:effectLst/>
                <a:latin typeface=".SF NS"/>
              </a:rPr>
              <a:t>seamless, integrated access</a:t>
            </a:r>
            <a:r>
              <a:rPr lang="en-GB" dirty="0">
                <a:solidFill>
                  <a:srgbClr val="0E0E0E"/>
                </a:solidFill>
                <a:effectLst/>
                <a:latin typeface=".SF NS"/>
              </a:rPr>
              <a:t> to all services, ensuring a more cohesive and intuitive workflow.</a:t>
            </a:r>
          </a:p>
          <a:p>
            <a:endParaRPr lang="en-US" dirty="0"/>
          </a:p>
          <a:p>
            <a:endParaRPr lang="en-US" dirty="0"/>
          </a:p>
        </p:txBody>
      </p:sp>
      <p:sp>
        <p:nvSpPr>
          <p:cNvPr id="4" name="Slide Number Placeholder 3">
            <a:extLst>
              <a:ext uri="{FF2B5EF4-FFF2-40B4-BE49-F238E27FC236}">
                <a16:creationId xmlns:a16="http://schemas.microsoft.com/office/drawing/2014/main" id="{442C490E-0AE6-015D-AFCF-CA505A46C161}"/>
              </a:ext>
            </a:extLst>
          </p:cNvPr>
          <p:cNvSpPr>
            <a:spLocks noGrp="1"/>
          </p:cNvSpPr>
          <p:nvPr>
            <p:ph type="sldNum" sz="quarter" idx="10"/>
          </p:nvPr>
        </p:nvSpPr>
        <p:spPr/>
        <p:txBody>
          <a:bodyPr/>
          <a:lstStyle/>
          <a:p>
            <a:fld id="{6B3B0B0F-E794-1244-9699-107C60B9C23A}" type="slidenum">
              <a:rPr lang="en-US" smtClean="0"/>
              <a:pPr/>
              <a:t>14</a:t>
            </a:fld>
            <a:endParaRPr lang="en-US"/>
          </a:p>
        </p:txBody>
      </p:sp>
      <p:sp>
        <p:nvSpPr>
          <p:cNvPr id="5" name="Footer Placeholder 4">
            <a:extLst>
              <a:ext uri="{FF2B5EF4-FFF2-40B4-BE49-F238E27FC236}">
                <a16:creationId xmlns:a16="http://schemas.microsoft.com/office/drawing/2014/main" id="{304BA47F-CA4D-132D-AB4D-DA75D1F422A0}"/>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212726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29420D-B87D-D000-88B2-AAB9A7EE9BFC}"/>
              </a:ext>
            </a:extLst>
          </p:cNvPr>
          <p:cNvSpPr txBox="1"/>
          <p:nvPr/>
        </p:nvSpPr>
        <p:spPr>
          <a:xfrm>
            <a:off x="4007618" y="-1233815"/>
            <a:ext cx="4323806" cy="9325630"/>
          </a:xfrm>
          <a:prstGeom prst="rect">
            <a:avLst/>
          </a:prstGeom>
          <a:ln>
            <a:noFill/>
          </a:ln>
          <a:effectLst>
            <a:outerShdw blurRad="711793" dist="554601" dir="15382833" algn="ctr" rotWithShape="0">
              <a:srgbClr val="0070C0">
                <a:alpha val="0"/>
              </a:srgbClr>
            </a:outerShdw>
          </a:effectLst>
        </p:spPr>
        <p:txBody>
          <a:bodyPr wrap="square" rtlCol="0">
            <a:spAutoFit/>
          </a:bodyPr>
          <a:lstStyle/>
          <a:p>
            <a:r>
              <a:rPr lang="en-US" sz="60000" dirty="0">
                <a:solidFill>
                  <a:schemeClr val="tx2">
                    <a:lumMod val="60000"/>
                    <a:lumOff val="40000"/>
                    <a:alpha val="13807"/>
                  </a:schemeClr>
                </a:solidFill>
              </a:rPr>
              <a:t>?</a:t>
            </a:r>
          </a:p>
        </p:txBody>
      </p:sp>
      <p:sp>
        <p:nvSpPr>
          <p:cNvPr id="2" name="Title 1">
            <a:extLst>
              <a:ext uri="{FF2B5EF4-FFF2-40B4-BE49-F238E27FC236}">
                <a16:creationId xmlns:a16="http://schemas.microsoft.com/office/drawing/2014/main" id="{3C3A70AA-E0C1-D159-CBCC-51BEDEF16A04}"/>
              </a:ext>
            </a:extLst>
          </p:cNvPr>
          <p:cNvSpPr>
            <a:spLocks noGrp="1"/>
          </p:cNvSpPr>
          <p:nvPr>
            <p:ph type="title"/>
          </p:nvPr>
        </p:nvSpPr>
        <p:spPr>
          <a:xfrm>
            <a:off x="1080000" y="213762"/>
            <a:ext cx="10689634" cy="671966"/>
          </a:xfrm>
        </p:spPr>
        <p:txBody>
          <a:bodyPr/>
          <a:lstStyle/>
          <a:p>
            <a:r>
              <a:rPr lang="en-GB" b="1" i="0" u="none" strike="noStrike" dirty="0">
                <a:effectLst/>
                <a:latin typeface="Aptos"/>
              </a:rPr>
              <a:t>Copernicus Data Stores as part of the streamlined Cloud-based services at ECMWF</a:t>
            </a:r>
            <a:br>
              <a:rPr lang="en-US" dirty="0">
                <a:latin typeface="Aptos"/>
              </a:rPr>
            </a:br>
            <a:endParaRPr lang="en-US" dirty="0"/>
          </a:p>
        </p:txBody>
      </p:sp>
      <p:sp>
        <p:nvSpPr>
          <p:cNvPr id="3" name="Content Placeholder 2">
            <a:extLst>
              <a:ext uri="{FF2B5EF4-FFF2-40B4-BE49-F238E27FC236}">
                <a16:creationId xmlns:a16="http://schemas.microsoft.com/office/drawing/2014/main" id="{6A4B286C-2A44-0CBD-11AA-9A3525639FED}"/>
              </a:ext>
            </a:extLst>
          </p:cNvPr>
          <p:cNvSpPr>
            <a:spLocks noGrp="1"/>
          </p:cNvSpPr>
          <p:nvPr>
            <p:ph sz="quarter" idx="14"/>
          </p:nvPr>
        </p:nvSpPr>
        <p:spPr>
          <a:xfrm>
            <a:off x="2966035" y="2053311"/>
            <a:ext cx="6406971" cy="3087360"/>
          </a:xfrm>
        </p:spPr>
        <p:txBody>
          <a:bodyPr/>
          <a:lstStyle/>
          <a:p>
            <a:pPr indent="0" algn="ctr">
              <a:buNone/>
            </a:pPr>
            <a:r>
              <a:rPr lang="en-GB" sz="5400" b="1" dirty="0">
                <a:solidFill>
                  <a:srgbClr val="0E0E0E"/>
                </a:solidFill>
                <a:effectLst/>
                <a:latin typeface=".SF NS"/>
              </a:rPr>
              <a:t>Thank You!</a:t>
            </a:r>
            <a:endParaRPr lang="en-GB" sz="5400" dirty="0">
              <a:solidFill>
                <a:srgbClr val="0E0E0E"/>
              </a:solidFill>
              <a:effectLst/>
              <a:latin typeface=".SF NS"/>
            </a:endParaRPr>
          </a:p>
          <a:p>
            <a:pPr indent="0" algn="ctr">
              <a:buNone/>
            </a:pPr>
            <a:r>
              <a:rPr lang="en-GB" dirty="0">
                <a:solidFill>
                  <a:srgbClr val="0E0E0E"/>
                </a:solidFill>
                <a:effectLst/>
                <a:latin typeface=".SF NS"/>
              </a:rPr>
              <a:t>We appreciate your attention.</a:t>
            </a:r>
          </a:p>
          <a:p>
            <a:pPr indent="0" algn="ctr">
              <a:buNone/>
            </a:pPr>
            <a:endParaRPr lang="en-GB" dirty="0">
              <a:solidFill>
                <a:srgbClr val="0E0E0E"/>
              </a:solidFill>
              <a:latin typeface=".SF NS"/>
            </a:endParaRPr>
          </a:p>
          <a:p>
            <a:pPr indent="0" algn="ctr">
              <a:buNone/>
            </a:pPr>
            <a:endParaRPr lang="en-GB" dirty="0">
              <a:solidFill>
                <a:srgbClr val="0E0E0E"/>
              </a:solidFill>
              <a:effectLst/>
              <a:latin typeface=".SF NS"/>
            </a:endParaRPr>
          </a:p>
          <a:p>
            <a:pPr indent="0" algn="ctr">
              <a:buNone/>
            </a:pPr>
            <a:r>
              <a:rPr lang="en-GB" sz="2000" b="1" dirty="0">
                <a:solidFill>
                  <a:srgbClr val="0E0E0E"/>
                </a:solidFill>
                <a:effectLst/>
                <a:latin typeface=".SF NS"/>
              </a:rPr>
              <a:t>Looking forward to your feedback and thoughts.</a:t>
            </a:r>
            <a:endParaRPr lang="en-GB" sz="2000" dirty="0">
              <a:solidFill>
                <a:srgbClr val="0E0E0E"/>
              </a:solidFill>
              <a:effectLst/>
              <a:latin typeface=".SF NS"/>
            </a:endParaRPr>
          </a:p>
          <a:p>
            <a:pPr indent="0" algn="ctr">
              <a:buNone/>
            </a:pPr>
            <a:endParaRPr lang="en-GB" dirty="0">
              <a:solidFill>
                <a:srgbClr val="0E0E0E"/>
              </a:solidFill>
              <a:effectLst/>
              <a:latin typeface=".SF NS"/>
            </a:endParaRPr>
          </a:p>
        </p:txBody>
      </p:sp>
      <p:sp>
        <p:nvSpPr>
          <p:cNvPr id="4" name="Slide Number Placeholder 3">
            <a:extLst>
              <a:ext uri="{FF2B5EF4-FFF2-40B4-BE49-F238E27FC236}">
                <a16:creationId xmlns:a16="http://schemas.microsoft.com/office/drawing/2014/main" id="{06C0C2BE-2B8E-32EB-7EBF-F275B73E03B8}"/>
              </a:ext>
            </a:extLst>
          </p:cNvPr>
          <p:cNvSpPr>
            <a:spLocks noGrp="1"/>
          </p:cNvSpPr>
          <p:nvPr>
            <p:ph type="sldNum" sz="quarter" idx="10"/>
          </p:nvPr>
        </p:nvSpPr>
        <p:spPr/>
        <p:txBody>
          <a:bodyPr/>
          <a:lstStyle/>
          <a:p>
            <a:fld id="{E4AB80EA-DB86-D849-B86F-15DAF31F0474}" type="slidenum">
              <a:rPr lang="en-US" smtClean="0"/>
              <a:pPr/>
              <a:t>15</a:t>
            </a:fld>
            <a:endParaRPr lang="en-US"/>
          </a:p>
        </p:txBody>
      </p:sp>
      <p:sp>
        <p:nvSpPr>
          <p:cNvPr id="5" name="Footer Placeholder 4">
            <a:extLst>
              <a:ext uri="{FF2B5EF4-FFF2-40B4-BE49-F238E27FC236}">
                <a16:creationId xmlns:a16="http://schemas.microsoft.com/office/drawing/2014/main" id="{C4682B75-3660-D23B-7C3B-782F8AD21477}"/>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149180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2811-82FF-B43C-3A87-5D9D607A0031}"/>
              </a:ext>
            </a:extLst>
          </p:cNvPr>
          <p:cNvSpPr>
            <a:spLocks noGrp="1"/>
          </p:cNvSpPr>
          <p:nvPr>
            <p:ph type="title"/>
          </p:nvPr>
        </p:nvSpPr>
        <p:spPr/>
        <p:txBody>
          <a:bodyPr/>
          <a:lstStyle/>
          <a:p>
            <a:r>
              <a:rPr lang="en-GB" b="1">
                <a:solidFill>
                  <a:srgbClr val="0E0E0E"/>
                </a:solidFill>
                <a:effectLst/>
                <a:latin typeface=".SF NS"/>
              </a:rPr>
              <a:t>Introduction (Part 1) – Overview</a:t>
            </a:r>
            <a:br>
              <a:rPr lang="en-GB">
                <a:solidFill>
                  <a:srgbClr val="0E0E0E"/>
                </a:solidFill>
                <a:effectLst/>
                <a:latin typeface=".SF NS"/>
              </a:rPr>
            </a:br>
            <a:endParaRPr lang="en-US"/>
          </a:p>
        </p:txBody>
      </p:sp>
      <p:sp>
        <p:nvSpPr>
          <p:cNvPr id="3" name="Content Placeholder 2">
            <a:extLst>
              <a:ext uri="{FF2B5EF4-FFF2-40B4-BE49-F238E27FC236}">
                <a16:creationId xmlns:a16="http://schemas.microsoft.com/office/drawing/2014/main" id="{859D777D-C5EC-C7AC-D177-E5DAA9867A94}"/>
              </a:ext>
            </a:extLst>
          </p:cNvPr>
          <p:cNvSpPr>
            <a:spLocks noGrp="1"/>
          </p:cNvSpPr>
          <p:nvPr>
            <p:ph sz="quarter" idx="14"/>
          </p:nvPr>
        </p:nvSpPr>
        <p:spPr>
          <a:xfrm>
            <a:off x="1080000" y="935999"/>
            <a:ext cx="6411046" cy="5230339"/>
          </a:xfrm>
        </p:spPr>
        <p:txBody>
          <a:bodyPr/>
          <a:lstStyle/>
          <a:p>
            <a:r>
              <a:rPr lang="en-GB" b="1">
                <a:solidFill>
                  <a:srgbClr val="0E0E0E"/>
                </a:solidFill>
                <a:effectLst/>
                <a:latin typeface=".SF NS"/>
              </a:rPr>
              <a:t>ECMWF</a:t>
            </a:r>
            <a:r>
              <a:rPr lang="en-GB">
                <a:solidFill>
                  <a:srgbClr val="0E0E0E"/>
                </a:solidFill>
                <a:effectLst/>
                <a:latin typeface=".SF NS"/>
              </a:rPr>
              <a:t> along with medium range weather forecast provides state of the art reanalysis (global fields obtained merging all available data) for meteorological data (ERA5, ERA5-Land) and atmospheric composition, seasonal forecasts and atmospheric composition forecasts.</a:t>
            </a:r>
          </a:p>
          <a:p>
            <a:r>
              <a:rPr lang="en-GB" b="1">
                <a:solidFill>
                  <a:srgbClr val="0E0E0E"/>
                </a:solidFill>
                <a:effectLst/>
                <a:latin typeface=".SF NS"/>
              </a:rPr>
              <a:t>Copernicus Data Stores (CDS)</a:t>
            </a:r>
            <a:r>
              <a:rPr lang="en-GB">
                <a:solidFill>
                  <a:srgbClr val="0E0E0E"/>
                </a:solidFill>
                <a:effectLst/>
                <a:latin typeface=".SF NS"/>
              </a:rPr>
              <a:t> capitalize 5 years of experience gained with </a:t>
            </a:r>
            <a:r>
              <a:rPr lang="en-GB" b="1">
                <a:solidFill>
                  <a:srgbClr val="0E0E0E"/>
                </a:solidFill>
                <a:effectLst/>
                <a:latin typeface=".SF NS"/>
              </a:rPr>
              <a:t>Climate and Atmosphere Data Stores</a:t>
            </a:r>
            <a:r>
              <a:rPr lang="en-GB">
                <a:solidFill>
                  <a:srgbClr val="0E0E0E"/>
                </a:solidFill>
                <a:effectLst/>
                <a:latin typeface=".SF NS"/>
              </a:rPr>
              <a:t>  serving data from various data providers with an average of 160 TB/day</a:t>
            </a:r>
            <a:br>
              <a:rPr lang="en-GB">
                <a:solidFill>
                  <a:srgbClr val="0E0E0E"/>
                </a:solidFill>
                <a:effectLst/>
                <a:latin typeface=".SF NS"/>
              </a:rPr>
            </a:br>
            <a:br>
              <a:rPr lang="en-GB">
                <a:solidFill>
                  <a:srgbClr val="0E0E0E"/>
                </a:solidFill>
                <a:effectLst/>
                <a:latin typeface=".SF NS"/>
              </a:rPr>
            </a:br>
            <a:br>
              <a:rPr lang="en-GB">
                <a:solidFill>
                  <a:srgbClr val="0E0E0E"/>
                </a:solidFill>
                <a:effectLst/>
                <a:latin typeface=".SF NS"/>
              </a:rPr>
            </a:br>
            <a:br>
              <a:rPr lang="en-GB">
                <a:solidFill>
                  <a:srgbClr val="0E0E0E"/>
                </a:solidFill>
                <a:effectLst/>
                <a:latin typeface=".SF NS"/>
              </a:rPr>
            </a:br>
            <a:br>
              <a:rPr lang="en-GB">
                <a:solidFill>
                  <a:srgbClr val="0E0E0E"/>
                </a:solidFill>
                <a:effectLst/>
                <a:latin typeface=".SF NS"/>
              </a:rPr>
            </a:br>
            <a:endParaRPr lang="en-GB">
              <a:solidFill>
                <a:srgbClr val="0E0E0E"/>
              </a:solidFill>
              <a:effectLst/>
              <a:latin typeface=".SF NS"/>
            </a:endParaRPr>
          </a:p>
          <a:p>
            <a:r>
              <a:rPr lang="en-GB">
                <a:solidFill>
                  <a:srgbClr val="0E0E0E"/>
                </a:solidFill>
                <a:effectLst/>
                <a:latin typeface=".SF NS"/>
              </a:rPr>
              <a:t>The aim of this presentation is to introduce the scope and plans of the modernized Copernicus Data Stores (CDS) service, and to explain how it integrates within ECMWF’s streamlined services, hosted on the ECMWF Common Cloud Infrastructure (CCI).</a:t>
            </a:r>
          </a:p>
        </p:txBody>
      </p:sp>
      <p:sp>
        <p:nvSpPr>
          <p:cNvPr id="4" name="Slide Number Placeholder 3">
            <a:extLst>
              <a:ext uri="{FF2B5EF4-FFF2-40B4-BE49-F238E27FC236}">
                <a16:creationId xmlns:a16="http://schemas.microsoft.com/office/drawing/2014/main" id="{D00CDC6C-C54C-4C85-E032-B7C606B91531}"/>
              </a:ext>
            </a:extLst>
          </p:cNvPr>
          <p:cNvSpPr>
            <a:spLocks noGrp="1"/>
          </p:cNvSpPr>
          <p:nvPr>
            <p:ph type="sldNum" sz="quarter" idx="10"/>
          </p:nvPr>
        </p:nvSpPr>
        <p:spPr/>
        <p:txBody>
          <a:bodyPr/>
          <a:lstStyle/>
          <a:p>
            <a:fld id="{6B3B0B0F-E794-1244-9699-107C60B9C23A}" type="slidenum">
              <a:rPr lang="en-US" smtClean="0"/>
              <a:pPr/>
              <a:t>2</a:t>
            </a:fld>
            <a:endParaRPr lang="en-US"/>
          </a:p>
        </p:txBody>
      </p:sp>
      <p:sp>
        <p:nvSpPr>
          <p:cNvPr id="5" name="Footer Placeholder 4">
            <a:extLst>
              <a:ext uri="{FF2B5EF4-FFF2-40B4-BE49-F238E27FC236}">
                <a16:creationId xmlns:a16="http://schemas.microsoft.com/office/drawing/2014/main" id="{AE6422D7-DAEE-A929-B5D3-BF6228CE9AEB}"/>
              </a:ext>
            </a:extLst>
          </p:cNvPr>
          <p:cNvSpPr>
            <a:spLocks noGrp="1"/>
          </p:cNvSpPr>
          <p:nvPr>
            <p:ph type="ftr" sz="quarter" idx="3"/>
          </p:nvPr>
        </p:nvSpPr>
        <p:spPr/>
        <p:txBody>
          <a:bodyPr/>
          <a:lstStyle/>
          <a:p>
            <a:pPr algn="ctr"/>
            <a:r>
              <a:rPr lang="en-US"/>
              <a:t>European Centre for Medium-Range Weather Forecasts</a:t>
            </a:r>
          </a:p>
        </p:txBody>
      </p:sp>
      <p:pic>
        <p:nvPicPr>
          <p:cNvPr id="3074" name="Picture 2">
            <a:extLst>
              <a:ext uri="{FF2B5EF4-FFF2-40B4-BE49-F238E27FC236}">
                <a16:creationId xmlns:a16="http://schemas.microsoft.com/office/drawing/2014/main" id="{152B7D4F-6203-F724-6C63-C241B0A0C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011" y="2030817"/>
            <a:ext cx="5637642" cy="297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7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4E4C-7E89-B48F-844B-404561322229}"/>
              </a:ext>
            </a:extLst>
          </p:cNvPr>
          <p:cNvSpPr>
            <a:spLocks noGrp="1"/>
          </p:cNvSpPr>
          <p:nvPr>
            <p:ph type="title"/>
          </p:nvPr>
        </p:nvSpPr>
        <p:spPr/>
        <p:txBody>
          <a:bodyPr/>
          <a:lstStyle/>
          <a:p>
            <a:r>
              <a:rPr lang="en-GB" b="1">
                <a:solidFill>
                  <a:srgbClr val="0E0E0E"/>
                </a:solidFill>
                <a:effectLst/>
                <a:latin typeface=".SF NS"/>
              </a:rPr>
              <a:t>Introduction (Part 2) – Key Terminology</a:t>
            </a:r>
            <a:br>
              <a:rPr lang="en-GB">
                <a:solidFill>
                  <a:srgbClr val="0E0E0E"/>
                </a:solidFill>
                <a:effectLst/>
                <a:latin typeface=".SF NS"/>
              </a:rPr>
            </a:br>
            <a:endParaRPr lang="en-US"/>
          </a:p>
        </p:txBody>
      </p:sp>
      <p:sp>
        <p:nvSpPr>
          <p:cNvPr id="3" name="Content Placeholder 2">
            <a:extLst>
              <a:ext uri="{FF2B5EF4-FFF2-40B4-BE49-F238E27FC236}">
                <a16:creationId xmlns:a16="http://schemas.microsoft.com/office/drawing/2014/main" id="{8CFDD8F6-0C01-0FA5-0A7D-39330477B3BF}"/>
              </a:ext>
            </a:extLst>
          </p:cNvPr>
          <p:cNvSpPr>
            <a:spLocks noGrp="1"/>
          </p:cNvSpPr>
          <p:nvPr>
            <p:ph sz="quarter" idx="14"/>
          </p:nvPr>
        </p:nvSpPr>
        <p:spPr/>
        <p:txBody>
          <a:bodyPr lIns="0" tIns="0" rIns="0" bIns="0" anchor="t"/>
          <a:lstStyle/>
          <a:p>
            <a:pPr indent="-179705"/>
            <a:r>
              <a:rPr lang="en-GB" b="1">
                <a:solidFill>
                  <a:srgbClr val="0E0E0E"/>
                </a:solidFill>
                <a:effectLst/>
                <a:latin typeface=".SF NS"/>
              </a:rPr>
              <a:t>ECMWF Common Data Stores </a:t>
            </a:r>
            <a:r>
              <a:rPr lang="en-GB" b="1">
                <a:solidFill>
                  <a:srgbClr val="0E0E0E"/>
                </a:solidFill>
                <a:latin typeface=".SF NS"/>
              </a:rPr>
              <a:t>Service </a:t>
            </a:r>
            <a:r>
              <a:rPr lang="en-GB" b="1">
                <a:solidFill>
                  <a:srgbClr val="0E0E0E"/>
                </a:solidFill>
                <a:effectLst/>
                <a:latin typeface=".SF NS"/>
              </a:rPr>
              <a:t>(CDS*):</a:t>
            </a:r>
            <a:r>
              <a:rPr lang="en-GB">
                <a:solidFill>
                  <a:srgbClr val="0E0E0E"/>
                </a:solidFill>
                <a:effectLst/>
                <a:latin typeface=".SF NS"/>
              </a:rPr>
              <a:t> Generic name for the set of layers (Business, System, Data) that support the operational implementation of Copernicus Data Stores at ECMWF (C3S, CAMS, CEMS-EW).</a:t>
            </a:r>
            <a:endParaRPr lang="en-US"/>
          </a:p>
          <a:p>
            <a:r>
              <a:rPr lang="en-GB" b="1">
                <a:solidFill>
                  <a:srgbClr val="0E0E0E"/>
                </a:solidFill>
                <a:effectLst/>
                <a:latin typeface=".SF NS"/>
              </a:rPr>
              <a:t>ECMWF Common Cloud Infrastructure (CCI):</a:t>
            </a:r>
            <a:r>
              <a:rPr lang="en-GB">
                <a:solidFill>
                  <a:srgbClr val="0E0E0E"/>
                </a:solidFill>
                <a:effectLst/>
                <a:latin typeface=".SF NS"/>
              </a:rPr>
              <a:t> In-house cloud infrastructure at ECMWF’s Bologna Data </a:t>
            </a:r>
            <a:r>
              <a:rPr lang="en-GB" err="1">
                <a:solidFill>
                  <a:srgbClr val="0E0E0E"/>
                </a:solidFill>
                <a:effectLst/>
                <a:latin typeface=".SF NS"/>
              </a:rPr>
              <a:t>Center</a:t>
            </a:r>
            <a:r>
              <a:rPr lang="en-GB">
                <a:solidFill>
                  <a:srgbClr val="0E0E0E"/>
                </a:solidFill>
                <a:effectLst/>
                <a:latin typeface=".SF NS"/>
              </a:rPr>
              <a:t> that hosts CDS services and others like the European Weather Cloud (EWC).</a:t>
            </a:r>
          </a:p>
          <a:p>
            <a:r>
              <a:rPr lang="en-GB" b="1" err="1">
                <a:solidFill>
                  <a:srgbClr val="0E0E0E"/>
                </a:solidFill>
                <a:effectLst/>
                <a:latin typeface=".SF NS"/>
              </a:rPr>
              <a:t>earthkit</a:t>
            </a:r>
            <a:r>
              <a:rPr lang="en-GB" b="1">
                <a:solidFill>
                  <a:srgbClr val="0E0E0E"/>
                </a:solidFill>
                <a:effectLst/>
                <a:latin typeface=".SF NS"/>
              </a:rPr>
              <a:t>:</a:t>
            </a:r>
            <a:r>
              <a:rPr lang="en-GB">
                <a:solidFill>
                  <a:srgbClr val="0E0E0E"/>
                </a:solidFill>
                <a:effectLst/>
                <a:latin typeface=".SF NS"/>
              </a:rPr>
              <a:t> ECMWF’s open-source Python repository optimized for working with ECMWF and CDS data.</a:t>
            </a:r>
          </a:p>
          <a:p>
            <a:endParaRPr lang="en-US"/>
          </a:p>
        </p:txBody>
      </p:sp>
      <p:sp>
        <p:nvSpPr>
          <p:cNvPr id="4" name="Slide Number Placeholder 3">
            <a:extLst>
              <a:ext uri="{FF2B5EF4-FFF2-40B4-BE49-F238E27FC236}">
                <a16:creationId xmlns:a16="http://schemas.microsoft.com/office/drawing/2014/main" id="{FD0CAA63-F01F-EA7A-7D57-13DBB2F4C098}"/>
              </a:ext>
            </a:extLst>
          </p:cNvPr>
          <p:cNvSpPr>
            <a:spLocks noGrp="1"/>
          </p:cNvSpPr>
          <p:nvPr>
            <p:ph type="sldNum" sz="quarter" idx="10"/>
          </p:nvPr>
        </p:nvSpPr>
        <p:spPr/>
        <p:txBody>
          <a:bodyPr/>
          <a:lstStyle/>
          <a:p>
            <a:fld id="{6B3B0B0F-E794-1244-9699-107C60B9C23A}" type="slidenum">
              <a:rPr lang="en-US" smtClean="0"/>
              <a:pPr/>
              <a:t>3</a:t>
            </a:fld>
            <a:endParaRPr lang="en-US"/>
          </a:p>
        </p:txBody>
      </p:sp>
      <p:sp>
        <p:nvSpPr>
          <p:cNvPr id="5" name="Footer Placeholder 4">
            <a:extLst>
              <a:ext uri="{FF2B5EF4-FFF2-40B4-BE49-F238E27FC236}">
                <a16:creationId xmlns:a16="http://schemas.microsoft.com/office/drawing/2014/main" id="{4B0485E4-A1C1-08C9-1EB8-1B9B654831C4}"/>
              </a:ext>
            </a:extLst>
          </p:cNvPr>
          <p:cNvSpPr>
            <a:spLocks noGrp="1"/>
          </p:cNvSpPr>
          <p:nvPr>
            <p:ph type="ftr" sz="quarter" idx="3"/>
          </p:nvPr>
        </p:nvSpPr>
        <p:spPr/>
        <p:txBody>
          <a:bodyPr/>
          <a:lstStyle/>
          <a:p>
            <a:pPr algn="ctr"/>
            <a:r>
              <a:rPr lang="en-US"/>
              <a:t>European Centre for Medium-Range Weather Forecasts</a:t>
            </a:r>
          </a:p>
        </p:txBody>
      </p:sp>
      <p:pic>
        <p:nvPicPr>
          <p:cNvPr id="2050" name="Picture 2">
            <a:extLst>
              <a:ext uri="{FF2B5EF4-FFF2-40B4-BE49-F238E27FC236}">
                <a16:creationId xmlns:a16="http://schemas.microsoft.com/office/drawing/2014/main" id="{42CF853A-67C5-9A71-D619-962A4158C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103" y="4948440"/>
            <a:ext cx="1116341" cy="1265186"/>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653EAC30-2782-8575-6AB7-2CAAFE068908}"/>
              </a:ext>
            </a:extLst>
          </p:cNvPr>
          <p:cNvSpPr/>
          <p:nvPr/>
        </p:nvSpPr>
        <p:spPr>
          <a:xfrm>
            <a:off x="3780376" y="3164086"/>
            <a:ext cx="3563816" cy="284870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Common Cloud Infrastructure</a:t>
            </a:r>
          </a:p>
        </p:txBody>
      </p:sp>
      <p:pic>
        <p:nvPicPr>
          <p:cNvPr id="8" name="Picture 2" descr="C3S emblem">
            <a:extLst>
              <a:ext uri="{FF2B5EF4-FFF2-40B4-BE49-F238E27FC236}">
                <a16:creationId xmlns:a16="http://schemas.microsoft.com/office/drawing/2014/main" id="{DFB54422-6796-36D5-9858-C7B58DD5B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626" y="2840344"/>
            <a:ext cx="31115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MS emblem">
            <a:extLst>
              <a:ext uri="{FF2B5EF4-FFF2-40B4-BE49-F238E27FC236}">
                <a16:creationId xmlns:a16="http://schemas.microsoft.com/office/drawing/2014/main" id="{22490015-38CC-568D-071D-CBC335CB0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752" y="2765461"/>
            <a:ext cx="31115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B7FF970-3562-7637-C941-6FDFC36DA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507870"/>
            <a:ext cx="3111501" cy="70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1956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a:extLst>
              <a:ext uri="{FF2B5EF4-FFF2-40B4-BE49-F238E27FC236}">
                <a16:creationId xmlns:a16="http://schemas.microsoft.com/office/drawing/2014/main" id="{49535349-8348-6D85-D21B-6814792FC44F}"/>
              </a:ext>
            </a:extLst>
          </p:cNvPr>
          <p:cNvPicPr>
            <a:picLocks noChangeAspect="1" noChangeArrowheads="1"/>
          </p:cNvPicPr>
          <p:nvPr/>
        </p:nvPicPr>
        <p:blipFill rotWithShape="1">
          <a:blip r:embed="rId4">
            <a:clrChange>
              <a:clrFrom>
                <a:srgbClr val="FFFFFF"/>
              </a:clrFrom>
              <a:clrTo>
                <a:srgbClr val="FFFFFF">
                  <a:alpha val="0"/>
                </a:srgbClr>
              </a:clrTo>
            </a:clrChange>
            <a:alphaModFix/>
            <a:extLst>
              <a:ext uri="{28A0092B-C50C-407E-A947-70E740481C1C}">
                <a14:useLocalDpi xmlns:a14="http://schemas.microsoft.com/office/drawing/2010/main" val="0"/>
              </a:ext>
            </a:extLst>
          </a:blip>
          <a:srcRect t="10020"/>
          <a:stretch/>
        </p:blipFill>
        <p:spPr bwMode="auto">
          <a:xfrm>
            <a:off x="2329491" y="3048000"/>
            <a:ext cx="8779334" cy="355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8A3C21-65CC-51B9-7AAE-B678D1CA2167}"/>
              </a:ext>
            </a:extLst>
          </p:cNvPr>
          <p:cNvSpPr>
            <a:spLocks noGrp="1"/>
          </p:cNvSpPr>
          <p:nvPr>
            <p:ph type="title"/>
          </p:nvPr>
        </p:nvSpPr>
        <p:spPr/>
        <p:txBody>
          <a:bodyPr/>
          <a:lstStyle/>
          <a:p>
            <a:r>
              <a:rPr lang="en-GB" b="1" dirty="0">
                <a:solidFill>
                  <a:srgbClr val="0E0E0E"/>
                </a:solidFill>
                <a:effectLst/>
                <a:latin typeface=".SF NS"/>
              </a:rPr>
              <a:t>Introduction (Part 3) – </a:t>
            </a:r>
            <a:r>
              <a:rPr lang="en-GB" b="1" dirty="0">
                <a:solidFill>
                  <a:srgbClr val="0E0E0E"/>
                </a:solidFill>
                <a:latin typeface=".SF NS"/>
              </a:rPr>
              <a:t>Data Stores Service</a:t>
            </a:r>
            <a:r>
              <a:rPr lang="en-GB" b="1" dirty="0">
                <a:solidFill>
                  <a:srgbClr val="0E0E0E"/>
                </a:solidFill>
                <a:effectLst/>
                <a:latin typeface=".SF NS"/>
              </a:rPr>
              <a:t> Structure</a:t>
            </a:r>
            <a:br>
              <a:rPr lang="en-GB" dirty="0">
                <a:solidFill>
                  <a:srgbClr val="0E0E0E"/>
                </a:solidFill>
                <a:effectLst/>
                <a:latin typeface=".SF NS"/>
              </a:rPr>
            </a:br>
            <a:endParaRPr lang="en-US" dirty="0"/>
          </a:p>
        </p:txBody>
      </p:sp>
      <p:sp>
        <p:nvSpPr>
          <p:cNvPr id="3" name="Content Placeholder 2">
            <a:extLst>
              <a:ext uri="{FF2B5EF4-FFF2-40B4-BE49-F238E27FC236}">
                <a16:creationId xmlns:a16="http://schemas.microsoft.com/office/drawing/2014/main" id="{34340682-CEE7-215E-91F8-1F98C6A9ED77}"/>
              </a:ext>
            </a:extLst>
          </p:cNvPr>
          <p:cNvSpPr>
            <a:spLocks noGrp="1"/>
          </p:cNvSpPr>
          <p:nvPr>
            <p:ph sz="quarter" idx="14"/>
          </p:nvPr>
        </p:nvSpPr>
        <p:spPr>
          <a:xfrm>
            <a:off x="1080000" y="818769"/>
            <a:ext cx="10029600" cy="2029938"/>
          </a:xfrm>
        </p:spPr>
        <p:txBody>
          <a:bodyPr/>
          <a:lstStyle/>
          <a:p>
            <a:r>
              <a:rPr lang="en-GB" b="1">
                <a:solidFill>
                  <a:srgbClr val="0E0E0E"/>
                </a:solidFill>
                <a:effectLst/>
                <a:latin typeface=".SF NS"/>
              </a:rPr>
              <a:t>Data Stores Public Interfaces:</a:t>
            </a:r>
            <a:r>
              <a:rPr lang="en-GB">
                <a:solidFill>
                  <a:srgbClr val="0E0E0E"/>
                </a:solidFill>
                <a:effectLst/>
                <a:latin typeface=".SF NS"/>
              </a:rPr>
              <a:t> Branded interfaces (UI, APIs, endpoints) exposed to users, populated with </a:t>
            </a:r>
            <a:r>
              <a:rPr lang="en-GB" err="1">
                <a:solidFill>
                  <a:srgbClr val="0E0E0E"/>
                </a:solidFill>
                <a:effectLst/>
                <a:latin typeface=".SF NS"/>
              </a:rPr>
              <a:t>catalog</a:t>
            </a:r>
            <a:r>
              <a:rPr lang="en-GB">
                <a:solidFill>
                  <a:srgbClr val="0E0E0E"/>
                </a:solidFill>
                <a:effectLst/>
                <a:latin typeface=".SF NS"/>
              </a:rPr>
              <a:t> resources (metadata + configuration).</a:t>
            </a:r>
          </a:p>
          <a:p>
            <a:r>
              <a:rPr lang="en-GB" b="1">
                <a:solidFill>
                  <a:srgbClr val="0E0E0E"/>
                </a:solidFill>
                <a:effectLst/>
                <a:latin typeface=".SF NS"/>
              </a:rPr>
              <a:t>System Layer:</a:t>
            </a:r>
            <a:r>
              <a:rPr lang="en-GB">
                <a:solidFill>
                  <a:srgbClr val="0E0E0E"/>
                </a:solidFill>
                <a:effectLst/>
                <a:latin typeface=".SF NS"/>
              </a:rPr>
              <a:t> System built from software components that share interfaces and support the functionality of CDS.</a:t>
            </a:r>
          </a:p>
          <a:p>
            <a:r>
              <a:rPr lang="en-GB" b="1">
                <a:solidFill>
                  <a:srgbClr val="0E0E0E"/>
                </a:solidFill>
                <a:effectLst/>
                <a:latin typeface=".SF NS"/>
              </a:rPr>
              <a:t>Data Layer:</a:t>
            </a:r>
            <a:r>
              <a:rPr lang="en-GB">
                <a:solidFill>
                  <a:srgbClr val="0E0E0E"/>
                </a:solidFill>
                <a:effectLst/>
                <a:latin typeface=".SF NS"/>
              </a:rPr>
              <a:t> Data repositories served by CDS, both external (hosted outside CDS) and internal (managed within CDS and optimized for CDS-System components).</a:t>
            </a:r>
            <a:endParaRPr lang="en-US"/>
          </a:p>
        </p:txBody>
      </p:sp>
      <p:sp>
        <p:nvSpPr>
          <p:cNvPr id="4" name="Slide Number Placeholder 3">
            <a:extLst>
              <a:ext uri="{FF2B5EF4-FFF2-40B4-BE49-F238E27FC236}">
                <a16:creationId xmlns:a16="http://schemas.microsoft.com/office/drawing/2014/main" id="{8BE04C3D-A4E9-7431-71ED-21CB219DC75F}"/>
              </a:ext>
            </a:extLst>
          </p:cNvPr>
          <p:cNvSpPr>
            <a:spLocks noGrp="1"/>
          </p:cNvSpPr>
          <p:nvPr>
            <p:ph type="sldNum" sz="quarter" idx="10"/>
          </p:nvPr>
        </p:nvSpPr>
        <p:spPr/>
        <p:txBody>
          <a:bodyPr/>
          <a:lstStyle/>
          <a:p>
            <a:fld id="{6B3B0B0F-E794-1244-9699-107C60B9C23A}" type="slidenum">
              <a:rPr lang="en-US" smtClean="0"/>
              <a:pPr/>
              <a:t>4</a:t>
            </a:fld>
            <a:endParaRPr lang="en-US"/>
          </a:p>
        </p:txBody>
      </p:sp>
      <p:sp>
        <p:nvSpPr>
          <p:cNvPr id="5" name="Footer Placeholder 4">
            <a:extLst>
              <a:ext uri="{FF2B5EF4-FFF2-40B4-BE49-F238E27FC236}">
                <a16:creationId xmlns:a16="http://schemas.microsoft.com/office/drawing/2014/main" id="{54E8B14C-006B-3AEC-EFE3-742FB7060ECE}"/>
              </a:ext>
            </a:extLst>
          </p:cNvPr>
          <p:cNvSpPr>
            <a:spLocks noGrp="1"/>
          </p:cNvSpPr>
          <p:nvPr>
            <p:ph type="ftr" sz="quarter" idx="3"/>
          </p:nvPr>
        </p:nvSpPr>
        <p:spPr>
          <a:xfrm>
            <a:off x="2554776" y="6358835"/>
            <a:ext cx="4053639" cy="230657"/>
          </a:xfrm>
        </p:spPr>
        <p:txBody>
          <a:bodyPr/>
          <a:lstStyle/>
          <a:p>
            <a:pPr algn="ctr"/>
            <a:r>
              <a:rPr lang="en-US"/>
              <a:t>European Centre for Medium-Range Weather Forecasts</a:t>
            </a:r>
          </a:p>
        </p:txBody>
      </p:sp>
    </p:spTree>
    <p:extLst>
      <p:ext uri="{BB962C8B-B14F-4D97-AF65-F5344CB8AC3E}">
        <p14:creationId xmlns:p14="http://schemas.microsoft.com/office/powerpoint/2010/main" val="359075132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1CF36-A756-6156-FCD5-7FDE1E1C148A}"/>
              </a:ext>
            </a:extLst>
          </p:cNvPr>
          <p:cNvSpPr>
            <a:spLocks noGrp="1"/>
          </p:cNvSpPr>
          <p:nvPr>
            <p:ph type="title"/>
          </p:nvPr>
        </p:nvSpPr>
        <p:spPr/>
        <p:txBody>
          <a:bodyPr/>
          <a:lstStyle/>
          <a:p>
            <a:r>
              <a:rPr lang="en-GB" b="1" dirty="0">
                <a:solidFill>
                  <a:srgbClr val="0E0E0E"/>
                </a:solidFill>
                <a:effectLst/>
                <a:latin typeface=".SF NS"/>
              </a:rPr>
              <a:t>Introduction (Part 4) – Why Cloud Matters</a:t>
            </a:r>
            <a:br>
              <a:rPr lang="en-GB" dirty="0">
                <a:solidFill>
                  <a:srgbClr val="0E0E0E"/>
                </a:solidFill>
                <a:effectLst/>
                <a:latin typeface=".SF NS"/>
              </a:rPr>
            </a:br>
            <a:endParaRPr lang="en-US" dirty="0"/>
          </a:p>
        </p:txBody>
      </p:sp>
      <p:grpSp>
        <p:nvGrpSpPr>
          <p:cNvPr id="5" name="Group 4">
            <a:extLst>
              <a:ext uri="{FF2B5EF4-FFF2-40B4-BE49-F238E27FC236}">
                <a16:creationId xmlns:a16="http://schemas.microsoft.com/office/drawing/2014/main" id="{63953F88-C813-0BF8-8364-0B199DCB2285}"/>
              </a:ext>
            </a:extLst>
          </p:cNvPr>
          <p:cNvGrpSpPr/>
          <p:nvPr/>
        </p:nvGrpSpPr>
        <p:grpSpPr>
          <a:xfrm>
            <a:off x="196139" y="1298713"/>
            <a:ext cx="11370810" cy="4779590"/>
            <a:chOff x="125801" y="1552493"/>
            <a:chExt cx="11370810" cy="4779590"/>
          </a:xfrm>
        </p:grpSpPr>
        <p:pic>
          <p:nvPicPr>
            <p:cNvPr id="6" name="Picture 5">
              <a:extLst>
                <a:ext uri="{FF2B5EF4-FFF2-40B4-BE49-F238E27FC236}">
                  <a16:creationId xmlns:a16="http://schemas.microsoft.com/office/drawing/2014/main" id="{D7DDB916-84F0-30E8-380C-E7A5F18576B2}"/>
                </a:ext>
              </a:extLst>
            </p:cNvPr>
            <p:cNvPicPr>
              <a:picLocks noChangeAspect="1"/>
            </p:cNvPicPr>
            <p:nvPr/>
          </p:nvPicPr>
          <p:blipFill>
            <a:blip r:embed="rId3"/>
            <a:srcRect t="10156"/>
            <a:stretch/>
          </p:blipFill>
          <p:spPr>
            <a:xfrm>
              <a:off x="125801" y="1552493"/>
              <a:ext cx="11337997" cy="4590399"/>
            </a:xfrm>
            <a:prstGeom prst="rect">
              <a:avLst/>
            </a:prstGeom>
          </p:spPr>
        </p:pic>
        <p:sp>
          <p:nvSpPr>
            <p:cNvPr id="7" name="Diamond 6">
              <a:extLst>
                <a:ext uri="{FF2B5EF4-FFF2-40B4-BE49-F238E27FC236}">
                  <a16:creationId xmlns:a16="http://schemas.microsoft.com/office/drawing/2014/main" id="{44CA4803-22E0-1BDD-C065-000F83AFBE05}"/>
                </a:ext>
              </a:extLst>
            </p:cNvPr>
            <p:cNvSpPr/>
            <p:nvPr/>
          </p:nvSpPr>
          <p:spPr>
            <a:xfrm>
              <a:off x="819241" y="2438659"/>
              <a:ext cx="1063712" cy="1724640"/>
            </a:xfrm>
            <a:prstGeom prst="diamond">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MARS</a:t>
              </a:r>
            </a:p>
            <a:p>
              <a:pPr algn="ctr"/>
              <a:r>
                <a:rPr lang="en-US" sz="1100"/>
                <a:t>Era6</a:t>
              </a:r>
            </a:p>
          </p:txBody>
        </p:sp>
        <p:sp>
          <p:nvSpPr>
            <p:cNvPr id="8" name="Diamond 7">
              <a:extLst>
                <a:ext uri="{FF2B5EF4-FFF2-40B4-BE49-F238E27FC236}">
                  <a16:creationId xmlns:a16="http://schemas.microsoft.com/office/drawing/2014/main" id="{0003662F-1E53-EDA2-C631-3F5F96502A27}"/>
                </a:ext>
              </a:extLst>
            </p:cNvPr>
            <p:cNvSpPr/>
            <p:nvPr/>
          </p:nvSpPr>
          <p:spPr>
            <a:xfrm>
              <a:off x="3997811" y="2936670"/>
              <a:ext cx="588348" cy="949574"/>
            </a:xfrm>
            <a:prstGeom prst="diamond">
              <a:avLst/>
            </a:prstGeom>
            <a:solidFill>
              <a:srgbClr val="6B9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bg1"/>
                </a:solidFill>
              </a:endParaRPr>
            </a:p>
          </p:txBody>
        </p:sp>
        <p:sp>
          <p:nvSpPr>
            <p:cNvPr id="9" name="TextBox 8">
              <a:extLst>
                <a:ext uri="{FF2B5EF4-FFF2-40B4-BE49-F238E27FC236}">
                  <a16:creationId xmlns:a16="http://schemas.microsoft.com/office/drawing/2014/main" id="{9F7430CB-247D-E499-ED0A-FA782959D223}"/>
                </a:ext>
              </a:extLst>
            </p:cNvPr>
            <p:cNvSpPr txBox="1"/>
            <p:nvPr/>
          </p:nvSpPr>
          <p:spPr>
            <a:xfrm>
              <a:off x="2722684" y="2185913"/>
              <a:ext cx="3466713" cy="369108"/>
            </a:xfrm>
            <a:prstGeom prst="rect">
              <a:avLst/>
            </a:prstGeom>
            <a:noFill/>
            <a:ln>
              <a:noFill/>
            </a:ln>
          </p:spPr>
          <p:txBody>
            <a:bodyPr wrap="none" rtlCol="0">
              <a:spAutoFit/>
            </a:bodyPr>
            <a:lstStyle/>
            <a:p>
              <a:r>
                <a:rPr lang="en-US" sz="1799" b="1">
                  <a:solidFill>
                    <a:schemeClr val="bg1"/>
                  </a:solidFill>
                </a:rPr>
                <a:t>Plug-in (Modular) architecture</a:t>
              </a:r>
            </a:p>
          </p:txBody>
        </p:sp>
        <p:sp>
          <p:nvSpPr>
            <p:cNvPr id="10" name="TextBox 9">
              <a:extLst>
                <a:ext uri="{FF2B5EF4-FFF2-40B4-BE49-F238E27FC236}">
                  <a16:creationId xmlns:a16="http://schemas.microsoft.com/office/drawing/2014/main" id="{648A62A9-9F03-7A33-ECAE-C9B4E4E2EEB9}"/>
                </a:ext>
              </a:extLst>
            </p:cNvPr>
            <p:cNvSpPr txBox="1"/>
            <p:nvPr/>
          </p:nvSpPr>
          <p:spPr>
            <a:xfrm>
              <a:off x="3789553" y="2526720"/>
              <a:ext cx="1877013" cy="369108"/>
            </a:xfrm>
            <a:prstGeom prst="rect">
              <a:avLst/>
            </a:prstGeom>
            <a:noFill/>
            <a:ln>
              <a:noFill/>
            </a:ln>
          </p:spPr>
          <p:txBody>
            <a:bodyPr wrap="square" rtlCol="0">
              <a:spAutoFit/>
            </a:bodyPr>
            <a:lstStyle/>
            <a:p>
              <a:r>
                <a:rPr lang="en-US" sz="1799" b="1" dirty="0">
                  <a:solidFill>
                    <a:schemeClr val="bg1"/>
                  </a:solidFill>
                </a:rPr>
                <a:t>FAIR Principles</a:t>
              </a:r>
            </a:p>
          </p:txBody>
        </p:sp>
        <p:sp>
          <p:nvSpPr>
            <p:cNvPr id="11" name="TextBox 10">
              <a:extLst>
                <a:ext uri="{FF2B5EF4-FFF2-40B4-BE49-F238E27FC236}">
                  <a16:creationId xmlns:a16="http://schemas.microsoft.com/office/drawing/2014/main" id="{D1E9BA1C-0789-AC76-70E7-82B10FA83DAB}"/>
                </a:ext>
              </a:extLst>
            </p:cNvPr>
            <p:cNvSpPr txBox="1"/>
            <p:nvPr/>
          </p:nvSpPr>
          <p:spPr>
            <a:xfrm>
              <a:off x="3543226" y="1878563"/>
              <a:ext cx="2774396" cy="369108"/>
            </a:xfrm>
            <a:prstGeom prst="rect">
              <a:avLst/>
            </a:prstGeom>
            <a:noFill/>
            <a:ln>
              <a:noFill/>
            </a:ln>
          </p:spPr>
          <p:txBody>
            <a:bodyPr wrap="none" rtlCol="0">
              <a:spAutoFit/>
            </a:bodyPr>
            <a:lstStyle/>
            <a:p>
              <a:r>
                <a:rPr lang="en-US" sz="1799" b="1">
                  <a:solidFill>
                    <a:schemeClr val="bg1"/>
                  </a:solidFill>
                </a:rPr>
                <a:t>Scalability of resources</a:t>
              </a:r>
            </a:p>
          </p:txBody>
        </p:sp>
        <p:sp>
          <p:nvSpPr>
            <p:cNvPr id="12" name="TextBox 11">
              <a:extLst>
                <a:ext uri="{FF2B5EF4-FFF2-40B4-BE49-F238E27FC236}">
                  <a16:creationId xmlns:a16="http://schemas.microsoft.com/office/drawing/2014/main" id="{40AD7B8C-C6D4-4D50-6783-C936C6D4F8A2}"/>
                </a:ext>
              </a:extLst>
            </p:cNvPr>
            <p:cNvSpPr txBox="1"/>
            <p:nvPr/>
          </p:nvSpPr>
          <p:spPr>
            <a:xfrm>
              <a:off x="2697650" y="2859604"/>
              <a:ext cx="3146195" cy="369108"/>
            </a:xfrm>
            <a:prstGeom prst="rect">
              <a:avLst/>
            </a:prstGeom>
            <a:noFill/>
            <a:ln>
              <a:noFill/>
            </a:ln>
          </p:spPr>
          <p:txBody>
            <a:bodyPr wrap="none" rtlCol="0">
              <a:spAutoFit/>
            </a:bodyPr>
            <a:lstStyle/>
            <a:p>
              <a:r>
                <a:rPr lang="en-US" sz="1799" b="1" dirty="0">
                  <a:solidFill>
                    <a:schemeClr val="bg1"/>
                  </a:solidFill>
                </a:rPr>
                <a:t>Simplicity and consistency</a:t>
              </a:r>
            </a:p>
          </p:txBody>
        </p:sp>
        <p:sp>
          <p:nvSpPr>
            <p:cNvPr id="13" name="TextBox 12">
              <a:extLst>
                <a:ext uri="{FF2B5EF4-FFF2-40B4-BE49-F238E27FC236}">
                  <a16:creationId xmlns:a16="http://schemas.microsoft.com/office/drawing/2014/main" id="{90434B7B-DA56-B1EA-8289-F6ECBCC0ED34}"/>
                </a:ext>
              </a:extLst>
            </p:cNvPr>
            <p:cNvSpPr txBox="1"/>
            <p:nvPr/>
          </p:nvSpPr>
          <p:spPr>
            <a:xfrm>
              <a:off x="3719938" y="3167893"/>
              <a:ext cx="1851307" cy="369108"/>
            </a:xfrm>
            <a:prstGeom prst="rect">
              <a:avLst/>
            </a:prstGeom>
            <a:noFill/>
            <a:ln>
              <a:noFill/>
            </a:ln>
          </p:spPr>
          <p:txBody>
            <a:bodyPr wrap="none" rtlCol="0">
              <a:spAutoFit/>
            </a:bodyPr>
            <a:lstStyle/>
            <a:p>
              <a:r>
                <a:rPr lang="en-US" sz="1799" b="1" dirty="0">
                  <a:solidFill>
                    <a:schemeClr val="bg1"/>
                  </a:solidFill>
                </a:rPr>
                <a:t>Automatization</a:t>
              </a:r>
            </a:p>
          </p:txBody>
        </p:sp>
        <p:sp>
          <p:nvSpPr>
            <p:cNvPr id="14" name="TextBox 13">
              <a:extLst>
                <a:ext uri="{FF2B5EF4-FFF2-40B4-BE49-F238E27FC236}">
                  <a16:creationId xmlns:a16="http://schemas.microsoft.com/office/drawing/2014/main" id="{1575568F-ACDC-7C64-AFC5-1BE3744D2E52}"/>
                </a:ext>
              </a:extLst>
            </p:cNvPr>
            <p:cNvSpPr txBox="1"/>
            <p:nvPr/>
          </p:nvSpPr>
          <p:spPr>
            <a:xfrm>
              <a:off x="3754745" y="3513799"/>
              <a:ext cx="1812845" cy="369108"/>
            </a:xfrm>
            <a:prstGeom prst="rect">
              <a:avLst/>
            </a:prstGeom>
            <a:noFill/>
            <a:ln>
              <a:noFill/>
            </a:ln>
          </p:spPr>
          <p:txBody>
            <a:bodyPr wrap="none" rtlCol="0">
              <a:spAutoFit/>
            </a:bodyPr>
            <a:lstStyle/>
            <a:p>
              <a:r>
                <a:rPr lang="en-US" sz="1799" b="1" dirty="0">
                  <a:solidFill>
                    <a:schemeClr val="bg1"/>
                  </a:solidFill>
                </a:rPr>
                <a:t>Configurability</a:t>
              </a:r>
            </a:p>
          </p:txBody>
        </p:sp>
        <p:sp>
          <p:nvSpPr>
            <p:cNvPr id="15" name="TextBox 14">
              <a:extLst>
                <a:ext uri="{FF2B5EF4-FFF2-40B4-BE49-F238E27FC236}">
                  <a16:creationId xmlns:a16="http://schemas.microsoft.com/office/drawing/2014/main" id="{D929FD7A-7419-94A7-CA73-0F935CC840AF}"/>
                </a:ext>
              </a:extLst>
            </p:cNvPr>
            <p:cNvSpPr txBox="1"/>
            <p:nvPr/>
          </p:nvSpPr>
          <p:spPr>
            <a:xfrm>
              <a:off x="1247500" y="5962879"/>
              <a:ext cx="9905276" cy="369204"/>
            </a:xfrm>
            <a:prstGeom prst="rect">
              <a:avLst/>
            </a:prstGeom>
            <a:noFill/>
          </p:spPr>
          <p:txBody>
            <a:bodyPr wrap="none" rtlCol="0">
              <a:spAutoFit/>
            </a:bodyPr>
            <a:lstStyle/>
            <a:p>
              <a:r>
                <a:rPr lang="en-US" sz="1799" dirty="0"/>
                <a:t>ECMWF DS Services will break barriers to scale up and evolve accordingly to our environment </a:t>
              </a:r>
            </a:p>
          </p:txBody>
        </p:sp>
        <p:sp>
          <p:nvSpPr>
            <p:cNvPr id="16" name="Rectangle 15">
              <a:extLst>
                <a:ext uri="{FF2B5EF4-FFF2-40B4-BE49-F238E27FC236}">
                  <a16:creationId xmlns:a16="http://schemas.microsoft.com/office/drawing/2014/main" id="{0961F741-B724-FBE7-30EE-B69F1F835108}"/>
                </a:ext>
              </a:extLst>
            </p:cNvPr>
            <p:cNvSpPr/>
            <p:nvPr/>
          </p:nvSpPr>
          <p:spPr>
            <a:xfrm>
              <a:off x="2621836" y="5715060"/>
              <a:ext cx="5829849" cy="197089"/>
            </a:xfrm>
            <a:prstGeom prst="rect">
              <a:avLst/>
            </a:prstGeom>
            <a:solidFill>
              <a:srgbClr val="9AB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TextBox 16">
              <a:extLst>
                <a:ext uri="{FF2B5EF4-FFF2-40B4-BE49-F238E27FC236}">
                  <a16:creationId xmlns:a16="http://schemas.microsoft.com/office/drawing/2014/main" id="{97F9AB0F-6EA3-961B-6745-F7F47E2F5E0E}"/>
                </a:ext>
              </a:extLst>
            </p:cNvPr>
            <p:cNvSpPr txBox="1"/>
            <p:nvPr/>
          </p:nvSpPr>
          <p:spPr>
            <a:xfrm>
              <a:off x="2751943" y="3819403"/>
              <a:ext cx="3569278" cy="369108"/>
            </a:xfrm>
            <a:prstGeom prst="rect">
              <a:avLst/>
            </a:prstGeom>
            <a:noFill/>
            <a:ln>
              <a:noFill/>
            </a:ln>
          </p:spPr>
          <p:txBody>
            <a:bodyPr wrap="none" rtlCol="0">
              <a:spAutoFit/>
            </a:bodyPr>
            <a:lstStyle/>
            <a:p>
              <a:r>
                <a:rPr lang="en-US" sz="1799" b="1">
                  <a:solidFill>
                    <a:schemeClr val="bg1"/>
                  </a:solidFill>
                </a:rPr>
                <a:t>Synergies with other platforms</a:t>
              </a:r>
            </a:p>
          </p:txBody>
        </p:sp>
        <p:sp>
          <p:nvSpPr>
            <p:cNvPr id="18" name="TextBox 17">
              <a:extLst>
                <a:ext uri="{FF2B5EF4-FFF2-40B4-BE49-F238E27FC236}">
                  <a16:creationId xmlns:a16="http://schemas.microsoft.com/office/drawing/2014/main" id="{C34003E3-692D-428D-8189-0E210CD8E88E}"/>
                </a:ext>
              </a:extLst>
            </p:cNvPr>
            <p:cNvSpPr txBox="1"/>
            <p:nvPr/>
          </p:nvSpPr>
          <p:spPr>
            <a:xfrm>
              <a:off x="3455083" y="4163299"/>
              <a:ext cx="2800038" cy="369108"/>
            </a:xfrm>
            <a:prstGeom prst="rect">
              <a:avLst/>
            </a:prstGeom>
            <a:noFill/>
            <a:ln>
              <a:noFill/>
            </a:ln>
          </p:spPr>
          <p:txBody>
            <a:bodyPr wrap="none" rtlCol="0">
              <a:spAutoFit/>
            </a:bodyPr>
            <a:lstStyle/>
            <a:p>
              <a:r>
                <a:rPr lang="en-US" sz="1799" b="1">
                  <a:solidFill>
                    <a:schemeClr val="bg1"/>
                  </a:solidFill>
                </a:rPr>
                <a:t>Open and Collaboration</a:t>
              </a:r>
            </a:p>
          </p:txBody>
        </p:sp>
        <p:sp>
          <p:nvSpPr>
            <p:cNvPr id="20" name="Cube 19">
              <a:extLst>
                <a:ext uri="{FF2B5EF4-FFF2-40B4-BE49-F238E27FC236}">
                  <a16:creationId xmlns:a16="http://schemas.microsoft.com/office/drawing/2014/main" id="{B85EB72F-A8DF-FE52-21AE-E548387C0A0A}"/>
                </a:ext>
              </a:extLst>
            </p:cNvPr>
            <p:cNvSpPr/>
            <p:nvPr/>
          </p:nvSpPr>
          <p:spPr>
            <a:xfrm>
              <a:off x="3014181" y="4213416"/>
              <a:ext cx="339142" cy="369237"/>
            </a:xfrm>
            <a:prstGeom prst="cube">
              <a:avLst/>
            </a:prstGeom>
            <a:solidFill>
              <a:srgbClr val="4D7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Cube 20">
              <a:extLst>
                <a:ext uri="{FF2B5EF4-FFF2-40B4-BE49-F238E27FC236}">
                  <a16:creationId xmlns:a16="http://schemas.microsoft.com/office/drawing/2014/main" id="{77BE989C-699A-AD90-C625-326CC34D91DE}"/>
                </a:ext>
              </a:extLst>
            </p:cNvPr>
            <p:cNvSpPr/>
            <p:nvPr/>
          </p:nvSpPr>
          <p:spPr>
            <a:xfrm>
              <a:off x="2827400" y="4532534"/>
              <a:ext cx="263945" cy="269176"/>
            </a:xfrm>
            <a:prstGeom prst="cube">
              <a:avLst/>
            </a:prstGeom>
            <a:solidFill>
              <a:srgbClr val="4D7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2" name="Graphic 21" descr="Artificial Intelligence outline">
              <a:extLst>
                <a:ext uri="{FF2B5EF4-FFF2-40B4-BE49-F238E27FC236}">
                  <a16:creationId xmlns:a16="http://schemas.microsoft.com/office/drawing/2014/main" id="{E8BCFB0A-0C09-1D29-D420-CCB159AF59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1568" y="3402798"/>
              <a:ext cx="369236" cy="369236"/>
            </a:xfrm>
            <a:prstGeom prst="rect">
              <a:avLst/>
            </a:prstGeom>
          </p:spPr>
        </p:pic>
        <p:pic>
          <p:nvPicPr>
            <p:cNvPr id="23" name="Graphic 22" descr="Ui Ux outline">
              <a:extLst>
                <a:ext uri="{FF2B5EF4-FFF2-40B4-BE49-F238E27FC236}">
                  <a16:creationId xmlns:a16="http://schemas.microsoft.com/office/drawing/2014/main" id="{90F115E2-7285-3363-89ED-1EFBE79EC8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40354" y="2776989"/>
              <a:ext cx="462428" cy="462428"/>
            </a:xfrm>
            <a:prstGeom prst="rect">
              <a:avLst/>
            </a:prstGeom>
          </p:spPr>
        </p:pic>
        <p:pic>
          <p:nvPicPr>
            <p:cNvPr id="24" name="Graphic 23" descr="Target Audience with solid fill">
              <a:extLst>
                <a:ext uri="{FF2B5EF4-FFF2-40B4-BE49-F238E27FC236}">
                  <a16:creationId xmlns:a16="http://schemas.microsoft.com/office/drawing/2014/main" id="{D5F52F5E-78E9-82E3-BC34-4450B6D46D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11424" y="2084677"/>
              <a:ext cx="528930" cy="528930"/>
            </a:xfrm>
            <a:prstGeom prst="rect">
              <a:avLst/>
            </a:prstGeom>
          </p:spPr>
        </p:pic>
        <p:pic>
          <p:nvPicPr>
            <p:cNvPr id="25" name="Graphic 24" descr="Robot outline">
              <a:extLst>
                <a:ext uri="{FF2B5EF4-FFF2-40B4-BE49-F238E27FC236}">
                  <a16:creationId xmlns:a16="http://schemas.microsoft.com/office/drawing/2014/main" id="{8E3E25CB-476C-6EB1-3841-8A6E41D52B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68747" y="3885552"/>
              <a:ext cx="327864" cy="327864"/>
            </a:xfrm>
            <a:prstGeom prst="rect">
              <a:avLst/>
            </a:prstGeom>
          </p:spPr>
        </p:pic>
        <p:sp>
          <p:nvSpPr>
            <p:cNvPr id="19" name="TextBox 18">
              <a:extLst>
                <a:ext uri="{FF2B5EF4-FFF2-40B4-BE49-F238E27FC236}">
                  <a16:creationId xmlns:a16="http://schemas.microsoft.com/office/drawing/2014/main" id="{0BBAA85B-4F4B-59CB-D14D-A0332B867A6E}"/>
                </a:ext>
              </a:extLst>
            </p:cNvPr>
            <p:cNvSpPr txBox="1"/>
            <p:nvPr/>
          </p:nvSpPr>
          <p:spPr>
            <a:xfrm>
              <a:off x="2838006" y="4532407"/>
              <a:ext cx="3864154" cy="369108"/>
            </a:xfrm>
            <a:prstGeom prst="rect">
              <a:avLst/>
            </a:prstGeom>
            <a:noFill/>
            <a:ln>
              <a:noFill/>
            </a:ln>
          </p:spPr>
          <p:txBody>
            <a:bodyPr wrap="none" rtlCol="0">
              <a:spAutoFit/>
            </a:bodyPr>
            <a:lstStyle/>
            <a:p>
              <a:r>
                <a:rPr lang="en-US" sz="1799" b="1">
                  <a:solidFill>
                    <a:schemeClr val="bg1"/>
                  </a:solidFill>
                </a:rPr>
                <a:t>Evolving tools and functionalities</a:t>
              </a:r>
            </a:p>
          </p:txBody>
        </p:sp>
      </p:grpSp>
    </p:spTree>
    <p:extLst>
      <p:ext uri="{BB962C8B-B14F-4D97-AF65-F5344CB8AC3E}">
        <p14:creationId xmlns:p14="http://schemas.microsoft.com/office/powerpoint/2010/main" val="50328330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E0E0E"/>
                </a:solidFill>
                <a:effectLst/>
                <a:latin typeface=".SF NS"/>
              </a:rPr>
              <a:t>Common Datastore Service Cloud Strategy</a:t>
            </a:r>
            <a:endParaRPr lang="en-GB" dirty="0">
              <a:solidFill>
                <a:srgbClr val="0E0E0E"/>
              </a:solidFill>
              <a:effectLst/>
              <a:latin typeface=".SF NS"/>
            </a:endParaRPr>
          </a:p>
        </p:txBody>
      </p:sp>
      <p:sp>
        <p:nvSpPr>
          <p:cNvPr id="3" name="Content Placeholder 2"/>
          <p:cNvSpPr>
            <a:spLocks noGrp="1"/>
          </p:cNvSpPr>
          <p:nvPr>
            <p:ph sz="quarter" idx="14"/>
          </p:nvPr>
        </p:nvSpPr>
        <p:spPr>
          <a:xfrm>
            <a:off x="1080000" y="935999"/>
            <a:ext cx="5396011" cy="4995877"/>
          </a:xfrm>
        </p:spPr>
        <p:txBody>
          <a:bodyPr lIns="0" tIns="0" rIns="0" bIns="0" anchor="t"/>
          <a:lstStyle/>
          <a:p>
            <a:pPr indent="0">
              <a:buNone/>
            </a:pPr>
            <a:r>
              <a:rPr lang="en-GB" dirty="0">
                <a:solidFill>
                  <a:srgbClr val="0E0E0E"/>
                </a:solidFill>
                <a:effectLst/>
                <a:latin typeface=".SF NS"/>
              </a:rPr>
              <a:t>CDS is designed so that each software component can run on any cloud platform (CCI, WEkEO, CDSE, AWS, etc.), supporting distributed deployment where multiple instances of components can operate across different clouds. This design integrates seamlessly with the </a:t>
            </a:r>
            <a:r>
              <a:rPr lang="en-GB" b="1" dirty="0">
                <a:solidFill>
                  <a:srgbClr val="0E0E0E"/>
                </a:solidFill>
                <a:effectLst/>
                <a:latin typeface=".SF NS"/>
              </a:rPr>
              <a:t>Common Cloud Infrastructure (CCI)</a:t>
            </a:r>
            <a:r>
              <a:rPr lang="en-GB" dirty="0">
                <a:solidFill>
                  <a:srgbClr val="0E0E0E"/>
                </a:solidFill>
                <a:effectLst/>
                <a:latin typeface=".SF NS"/>
              </a:rPr>
              <a:t>, is the optimal cloud for serving ECMWF data. It provides users with smooth and uninterrupted access to services like data storage, processing, and software tools. It simplifies access to resources such as Copernicus data and the European Weather Cloud (EWC), allowing users to interact with ECMWF’s systems efficiently, without concern for the underlying complexity. Essentially, users experience all services and data as unified in a single, user-friendly environment, while still being able to generate standalone applications that can run anywhere.</a:t>
            </a:r>
          </a:p>
        </p:txBody>
      </p:sp>
      <p:sp>
        <p:nvSpPr>
          <p:cNvPr id="4" name="Slide Number Placeholder 3"/>
          <p:cNvSpPr>
            <a:spLocks noGrp="1"/>
          </p:cNvSpPr>
          <p:nvPr>
            <p:ph type="sldNum" sz="quarter" idx="10"/>
          </p:nvPr>
        </p:nvSpPr>
        <p:spPr/>
        <p:txBody>
          <a:bodyPr/>
          <a:lstStyle/>
          <a:p>
            <a:fld id="{6B3B0B0F-E794-1244-9699-107C60B9C23A}" type="slidenum">
              <a:rPr lang="en-US" smtClean="0"/>
              <a:pPr/>
              <a:t>6</a:t>
            </a:fld>
            <a:endParaRPr lang="en-US"/>
          </a:p>
        </p:txBody>
      </p:sp>
      <p:sp>
        <p:nvSpPr>
          <p:cNvPr id="5" name="Footer Placeholder 4"/>
          <p:cNvSpPr>
            <a:spLocks noGrp="1"/>
          </p:cNvSpPr>
          <p:nvPr>
            <p:ph type="ftr" sz="quarter" idx="3"/>
          </p:nvPr>
        </p:nvSpPr>
        <p:spPr/>
        <p:txBody>
          <a:bodyPr/>
          <a:lstStyle/>
          <a:p>
            <a:pPr algn="ctr"/>
            <a:r>
              <a:rPr lang="en-US"/>
              <a:t>European Centre for Medium-Range Weather Forecasts</a:t>
            </a:r>
          </a:p>
        </p:txBody>
      </p:sp>
      <p:pic>
        <p:nvPicPr>
          <p:cNvPr id="7" name="Picture 6">
            <a:extLst>
              <a:ext uri="{FF2B5EF4-FFF2-40B4-BE49-F238E27FC236}">
                <a16:creationId xmlns:a16="http://schemas.microsoft.com/office/drawing/2014/main" id="{4E6A6F4D-A764-B644-1D01-BA17B51872BD}"/>
              </a:ext>
            </a:extLst>
          </p:cNvPr>
          <p:cNvPicPr>
            <a:picLocks noChangeAspect="1"/>
          </p:cNvPicPr>
          <p:nvPr/>
        </p:nvPicPr>
        <p:blipFill>
          <a:blip r:embed="rId3"/>
          <a:stretch>
            <a:fillRect/>
          </a:stretch>
        </p:blipFill>
        <p:spPr>
          <a:xfrm>
            <a:off x="6657120" y="936000"/>
            <a:ext cx="4876800" cy="4876800"/>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4DE2-2C63-61DE-AAF6-579D3736992F}"/>
              </a:ext>
            </a:extLst>
          </p:cNvPr>
          <p:cNvSpPr>
            <a:spLocks noGrp="1"/>
          </p:cNvSpPr>
          <p:nvPr>
            <p:ph type="title"/>
          </p:nvPr>
        </p:nvSpPr>
        <p:spPr/>
        <p:txBody>
          <a:bodyPr/>
          <a:lstStyle/>
          <a:p>
            <a:r>
              <a:rPr lang="en-GB" b="0" i="0" u="none" strike="noStrike">
                <a:solidFill>
                  <a:srgbClr val="000000"/>
                </a:solidFill>
                <a:effectLst/>
                <a:latin typeface="-webkit-standard"/>
              </a:rPr>
              <a:t>Evolution of Copernicus Data Stores (CDS/ADS)</a:t>
            </a:r>
            <a:endParaRPr lang="en-US"/>
          </a:p>
        </p:txBody>
      </p:sp>
      <p:sp>
        <p:nvSpPr>
          <p:cNvPr id="4" name="Slide Number Placeholder 3">
            <a:extLst>
              <a:ext uri="{FF2B5EF4-FFF2-40B4-BE49-F238E27FC236}">
                <a16:creationId xmlns:a16="http://schemas.microsoft.com/office/drawing/2014/main" id="{F37233C0-5F51-1EF7-EF76-0624B3E7F132}"/>
              </a:ext>
            </a:extLst>
          </p:cNvPr>
          <p:cNvSpPr>
            <a:spLocks noGrp="1"/>
          </p:cNvSpPr>
          <p:nvPr>
            <p:ph type="sldNum" sz="quarter" idx="10"/>
          </p:nvPr>
        </p:nvSpPr>
        <p:spPr/>
        <p:txBody>
          <a:bodyPr/>
          <a:lstStyle/>
          <a:p>
            <a:fld id="{6B3B0B0F-E794-1244-9699-107C60B9C23A}" type="slidenum">
              <a:rPr lang="en-US" smtClean="0"/>
              <a:pPr/>
              <a:t>7</a:t>
            </a:fld>
            <a:endParaRPr lang="en-US"/>
          </a:p>
        </p:txBody>
      </p:sp>
      <p:sp>
        <p:nvSpPr>
          <p:cNvPr id="5" name="Footer Placeholder 4">
            <a:extLst>
              <a:ext uri="{FF2B5EF4-FFF2-40B4-BE49-F238E27FC236}">
                <a16:creationId xmlns:a16="http://schemas.microsoft.com/office/drawing/2014/main" id="{9CFF916A-4452-4ACD-85C4-FCE1FB7C9418}"/>
              </a:ext>
            </a:extLst>
          </p:cNvPr>
          <p:cNvSpPr>
            <a:spLocks noGrp="1"/>
          </p:cNvSpPr>
          <p:nvPr>
            <p:ph type="ftr" sz="quarter" idx="3"/>
          </p:nvPr>
        </p:nvSpPr>
        <p:spPr/>
        <p:txBody>
          <a:bodyPr/>
          <a:lstStyle/>
          <a:p>
            <a:pPr algn="ctr"/>
            <a:r>
              <a:rPr lang="en-US"/>
              <a:t>European Centre for Medium-Range Weather Forecasts</a:t>
            </a:r>
          </a:p>
        </p:txBody>
      </p:sp>
      <p:sp>
        <p:nvSpPr>
          <p:cNvPr id="9" name="Content Placeholder 8">
            <a:extLst>
              <a:ext uri="{FF2B5EF4-FFF2-40B4-BE49-F238E27FC236}">
                <a16:creationId xmlns:a16="http://schemas.microsoft.com/office/drawing/2014/main" id="{7A55A502-7760-4B4E-4979-03D9C9A46838}"/>
              </a:ext>
            </a:extLst>
          </p:cNvPr>
          <p:cNvSpPr>
            <a:spLocks noGrp="1"/>
          </p:cNvSpPr>
          <p:nvPr>
            <p:ph sz="quarter" idx="14"/>
          </p:nvPr>
        </p:nvSpPr>
        <p:spPr/>
        <p:txBody>
          <a:bodyPr lIns="0" tIns="0" rIns="0" bIns="0" anchor="t"/>
          <a:lstStyle/>
          <a:p>
            <a:pPr indent="-179705"/>
            <a:r>
              <a:rPr lang="en-US" dirty="0"/>
              <a:t>In earlier versions, the Climate Data Store (CDS) and Atmosphere Data Store (ADS) operated independently, each accessing the same data repository through separate infrastructures. This led to inefficiencies, bottlenecks, and the need for users to maintain accounts on different portals. </a:t>
            </a:r>
          </a:p>
          <a:p>
            <a:pPr indent="-179705"/>
            <a:r>
              <a:rPr lang="en-US" dirty="0"/>
              <a:t>Now, CDS and ADS and EWDS (Ealy Warning Data Store) fully share the same infrastructure, optimizing data access, reducing bottlenecks, and allowing users to access both services seamlessly through a unified system without needing separate accounts.</a:t>
            </a:r>
          </a:p>
          <a:p>
            <a:pPr indent="-179705"/>
            <a:endParaRPr lang="en-US" dirty="0">
              <a:cs typeface="Arial"/>
            </a:endParaRPr>
          </a:p>
          <a:p>
            <a:pPr marL="629920" lvl="1" indent="-269875">
              <a:buFont typeface="Courier New"/>
              <a:buChar char="o"/>
            </a:pPr>
            <a:r>
              <a:rPr lang="en-US" dirty="0">
                <a:cs typeface="Arial"/>
                <a:hlinkClick r:id="rId3"/>
              </a:rPr>
              <a:t>https://cds.climate.copernicus.eu</a:t>
            </a:r>
            <a:endParaRPr lang="en-US" dirty="0">
              <a:cs typeface="Arial"/>
            </a:endParaRPr>
          </a:p>
          <a:p>
            <a:pPr marL="360045" lvl="1" indent="0">
              <a:buNone/>
            </a:pPr>
            <a:endParaRPr lang="en-US" dirty="0">
              <a:cs typeface="Arial"/>
            </a:endParaRPr>
          </a:p>
          <a:p>
            <a:pPr marL="629920" lvl="1" indent="-269875">
              <a:buFont typeface="Courier New"/>
              <a:buChar char="o"/>
            </a:pPr>
            <a:r>
              <a:rPr lang="en-US" dirty="0">
                <a:cs typeface="Arial"/>
                <a:hlinkClick r:id="rId4"/>
              </a:rPr>
              <a:t>https://ads.atmosphere.copernicus.eu</a:t>
            </a:r>
            <a:endParaRPr lang="en-US" dirty="0">
              <a:cs typeface="Arial"/>
            </a:endParaRPr>
          </a:p>
          <a:p>
            <a:pPr marL="629920" lvl="1" indent="-269875">
              <a:buFont typeface="Courier New"/>
              <a:buChar char="o"/>
            </a:pPr>
            <a:endParaRPr lang="en-US" dirty="0">
              <a:cs typeface="Arial"/>
            </a:endParaRPr>
          </a:p>
          <a:p>
            <a:pPr marL="629920" lvl="1" indent="-269875">
              <a:buFont typeface="Courier New"/>
              <a:buChar char="o"/>
            </a:pPr>
            <a:r>
              <a:rPr lang="en-US" dirty="0">
                <a:cs typeface="Arial"/>
                <a:hlinkClick r:id="rId5"/>
              </a:rPr>
              <a:t>https://ewds.climate.copernicus.eu</a:t>
            </a:r>
            <a:r>
              <a:rPr lang="en-US" dirty="0">
                <a:cs typeface="Arial"/>
              </a:rPr>
              <a:t> </a:t>
            </a:r>
          </a:p>
          <a:p>
            <a:pPr indent="-179705"/>
            <a:endParaRPr lang="en-US" dirty="0">
              <a:cs typeface="Arial"/>
            </a:endParaRPr>
          </a:p>
          <a:p>
            <a:pPr indent="-179705"/>
            <a:endParaRPr lang="en-US" dirty="0">
              <a:cs typeface="Arial"/>
            </a:endParaRPr>
          </a:p>
        </p:txBody>
      </p:sp>
      <p:pic>
        <p:nvPicPr>
          <p:cNvPr id="1026" name="Picture 2" descr="C3S emblem">
            <a:extLst>
              <a:ext uri="{FF2B5EF4-FFF2-40B4-BE49-F238E27FC236}">
                <a16:creationId xmlns:a16="http://schemas.microsoft.com/office/drawing/2014/main" id="{1804C157-14E1-0FBC-1CBA-73B39D4FA7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8963" y="2619156"/>
            <a:ext cx="31115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S emblem">
            <a:extLst>
              <a:ext uri="{FF2B5EF4-FFF2-40B4-BE49-F238E27FC236}">
                <a16:creationId xmlns:a16="http://schemas.microsoft.com/office/drawing/2014/main" id="{3873D8DF-1845-1EB5-41F2-5558EE7FAD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8963" y="3659461"/>
            <a:ext cx="31115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MS logo">
            <a:extLst>
              <a:ext uri="{FF2B5EF4-FFF2-40B4-BE49-F238E27FC236}">
                <a16:creationId xmlns:a16="http://schemas.microsoft.com/office/drawing/2014/main" id="{D989BBE7-DF45-FD90-E783-9221DEE084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7712" y="4967561"/>
            <a:ext cx="4772195" cy="95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6338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4606-B74C-A91D-BA80-6D02B95717EF}"/>
              </a:ext>
            </a:extLst>
          </p:cNvPr>
          <p:cNvSpPr>
            <a:spLocks noGrp="1"/>
          </p:cNvSpPr>
          <p:nvPr>
            <p:ph type="title"/>
          </p:nvPr>
        </p:nvSpPr>
        <p:spPr/>
        <p:txBody>
          <a:bodyPr/>
          <a:lstStyle/>
          <a:p>
            <a:r>
              <a:rPr lang="en-GB" b="0" i="0" u="none" strike="noStrike">
                <a:solidFill>
                  <a:srgbClr val="000000"/>
                </a:solidFill>
                <a:effectLst/>
                <a:latin typeface="-webkit-standard"/>
              </a:rPr>
              <a:t>Data Store Growth and Capabilities</a:t>
            </a:r>
            <a:endParaRPr lang="en-US"/>
          </a:p>
        </p:txBody>
      </p:sp>
      <p:sp>
        <p:nvSpPr>
          <p:cNvPr id="6" name="Content Placeholder 5">
            <a:extLst>
              <a:ext uri="{FF2B5EF4-FFF2-40B4-BE49-F238E27FC236}">
                <a16:creationId xmlns:a16="http://schemas.microsoft.com/office/drawing/2014/main" id="{31A2C568-650C-525F-50D5-AB80E35AF895}"/>
              </a:ext>
            </a:extLst>
          </p:cNvPr>
          <p:cNvSpPr>
            <a:spLocks noGrp="1"/>
          </p:cNvSpPr>
          <p:nvPr>
            <p:ph sz="quarter" idx="14"/>
          </p:nvPr>
        </p:nvSpPr>
        <p:spPr/>
        <p:txBody>
          <a:bodyPr/>
          <a:lstStyle/>
          <a:p>
            <a:r>
              <a:rPr lang="en-US" b="1"/>
              <a:t>Personalized Access for Data Providers</a:t>
            </a:r>
            <a:r>
              <a:rPr lang="en-US"/>
              <a:t>: </a:t>
            </a:r>
            <a:br>
              <a:rPr lang="en-US"/>
            </a:br>
            <a:r>
              <a:rPr lang="en-US" i="1"/>
              <a:t>New features allow data providers to have personalized access points, offering better control and enhanced descriptions for their datasets, improving the user experience and data clarity.</a:t>
            </a:r>
            <a:endParaRPr lang="en-US"/>
          </a:p>
          <a:p>
            <a:r>
              <a:rPr lang="en-US" b="1"/>
              <a:t>Scalability for Future Datasets</a:t>
            </a:r>
            <a:r>
              <a:rPr lang="en-US"/>
              <a:t>:  </a:t>
            </a:r>
            <a:br>
              <a:rPr lang="en-US"/>
            </a:br>
            <a:r>
              <a:rPr lang="en-US" i="1"/>
              <a:t>Data hosted on fast-access infrastructure can easily scale to accommodate future large datasets, such as the upcoming ERA6 reanalysis, which is currently in preparation</a:t>
            </a:r>
            <a:endParaRPr lang="en-US"/>
          </a:p>
          <a:p>
            <a:r>
              <a:rPr lang="en-US" b="1"/>
              <a:t>Enhanced Data Delivery through S3-like Object Storage</a:t>
            </a:r>
            <a:r>
              <a:rPr lang="en-US"/>
              <a:t>:</a:t>
            </a:r>
            <a:br>
              <a:rPr lang="en-US"/>
            </a:br>
            <a:r>
              <a:rPr lang="en-US" i="1"/>
              <a:t>The use of S3-like object storage improves data serving options, offering increased flexibility, scalability, and performance in data distribution.</a:t>
            </a:r>
          </a:p>
          <a:p>
            <a:r>
              <a:rPr lang="en-GB" b="1">
                <a:solidFill>
                  <a:srgbClr val="0E0E0E"/>
                </a:solidFill>
                <a:effectLst/>
                <a:latin typeface="Arial" panose="020B0604020202020204" pitchFamily="34" charset="0"/>
                <a:cs typeface="Arial" panose="020B0604020202020204" pitchFamily="34" charset="0"/>
              </a:rPr>
              <a:t>Service Layer Scalability with Kubernetes</a:t>
            </a:r>
            <a:r>
              <a:rPr lang="en-US">
                <a:latin typeface="Arial" panose="020B0604020202020204" pitchFamily="34" charset="0"/>
                <a:cs typeface="Arial" panose="020B0604020202020204" pitchFamily="34" charset="0"/>
              </a:rPr>
              <a:t>:</a:t>
            </a:r>
            <a:br>
              <a:rPr lang="en-US">
                <a:latin typeface="Arial" panose="020B0604020202020204" pitchFamily="34" charset="0"/>
                <a:cs typeface="Arial" panose="020B0604020202020204" pitchFamily="34" charset="0"/>
              </a:rPr>
            </a:br>
            <a:r>
              <a:rPr lang="en-GB" i="1">
                <a:solidFill>
                  <a:srgbClr val="0E0E0E"/>
                </a:solidFill>
                <a:effectLst/>
                <a:latin typeface="Arial" panose="020B0604020202020204" pitchFamily="34" charset="0"/>
                <a:cs typeface="Arial" panose="020B0604020202020204" pitchFamily="34" charset="0"/>
              </a:rPr>
              <a:t>The adoption of Kubernetes in the service layer ensures automatic scaling, allowing the system to accommodate an ever-growing number of users while maintaining high availability and performance.</a:t>
            </a:r>
            <a:endParaRPr lang="en-GB">
              <a:solidFill>
                <a:srgbClr val="0E0E0E"/>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1DD3A16-3899-FD31-7216-0A23C10BD98A}"/>
              </a:ext>
            </a:extLst>
          </p:cNvPr>
          <p:cNvSpPr>
            <a:spLocks noGrp="1"/>
          </p:cNvSpPr>
          <p:nvPr>
            <p:ph type="sldNum" sz="quarter" idx="10"/>
          </p:nvPr>
        </p:nvSpPr>
        <p:spPr/>
        <p:txBody>
          <a:bodyPr/>
          <a:lstStyle/>
          <a:p>
            <a:fld id="{6B3B0B0F-E794-1244-9699-107C60B9C23A}" type="slidenum">
              <a:rPr lang="en-US" smtClean="0"/>
              <a:pPr/>
              <a:t>8</a:t>
            </a:fld>
            <a:endParaRPr lang="en-US"/>
          </a:p>
        </p:txBody>
      </p:sp>
      <p:sp>
        <p:nvSpPr>
          <p:cNvPr id="5" name="Footer Placeholder 4">
            <a:extLst>
              <a:ext uri="{FF2B5EF4-FFF2-40B4-BE49-F238E27FC236}">
                <a16:creationId xmlns:a16="http://schemas.microsoft.com/office/drawing/2014/main" id="{6DA70388-4EAD-A530-8AF3-944AF9A2400E}"/>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87637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D954-11F5-9083-61CC-8E91CE6E626B}"/>
              </a:ext>
            </a:extLst>
          </p:cNvPr>
          <p:cNvSpPr>
            <a:spLocks noGrp="1"/>
          </p:cNvSpPr>
          <p:nvPr>
            <p:ph type="title"/>
          </p:nvPr>
        </p:nvSpPr>
        <p:spPr/>
        <p:txBody>
          <a:bodyPr/>
          <a:lstStyle/>
          <a:p>
            <a:r>
              <a:rPr lang="en-GB" b="0" i="0" u="none" strike="noStrike">
                <a:solidFill>
                  <a:srgbClr val="000000"/>
                </a:solidFill>
                <a:effectLst/>
                <a:latin typeface="-webkit-standard"/>
              </a:rPr>
              <a:t>Cloud-Based Data Repositories</a:t>
            </a:r>
            <a:endParaRPr lang="en-US"/>
          </a:p>
        </p:txBody>
      </p:sp>
      <p:sp>
        <p:nvSpPr>
          <p:cNvPr id="6" name="Content Placeholder 5">
            <a:extLst>
              <a:ext uri="{FF2B5EF4-FFF2-40B4-BE49-F238E27FC236}">
                <a16:creationId xmlns:a16="http://schemas.microsoft.com/office/drawing/2014/main" id="{EC21F90F-176F-E83B-DAE5-180623F67AB6}"/>
              </a:ext>
            </a:extLst>
          </p:cNvPr>
          <p:cNvSpPr>
            <a:spLocks noGrp="1"/>
          </p:cNvSpPr>
          <p:nvPr>
            <p:ph sz="quarter" idx="14"/>
          </p:nvPr>
        </p:nvSpPr>
        <p:spPr/>
        <p:txBody>
          <a:bodyPr/>
          <a:lstStyle/>
          <a:p>
            <a:r>
              <a:rPr lang="en-US" dirty="0"/>
              <a:t>Data repositories serve as the foundational base for Data Services (DSs), providing essential storage and management for diverse datasets.</a:t>
            </a:r>
          </a:p>
          <a:p>
            <a:endParaRPr lang="en-US" dirty="0"/>
          </a:p>
          <a:p>
            <a:r>
              <a:rPr lang="en-US" dirty="0"/>
              <a:t>Diversity and Distribution:</a:t>
            </a:r>
            <a:br>
              <a:rPr lang="en-US" dirty="0"/>
            </a:br>
            <a:r>
              <a:rPr lang="en-US" dirty="0"/>
              <a:t>These repositories are distributed across various locations and come in different sizes, formats, and scopes. They include:</a:t>
            </a:r>
          </a:p>
          <a:p>
            <a:pPr lvl="1"/>
            <a:r>
              <a:rPr lang="en-US" dirty="0"/>
              <a:t>CDS-MARS Archive: A comprehensive archive of climate and weather data.</a:t>
            </a:r>
          </a:p>
          <a:p>
            <a:pPr lvl="1"/>
            <a:r>
              <a:rPr lang="en-US" dirty="0"/>
              <a:t>Modernized Observations Repository: A contemporary storage solution for observational data, enhancing accessibility and usability.</a:t>
            </a:r>
          </a:p>
          <a:p>
            <a:pPr lvl="1"/>
            <a:r>
              <a:rPr lang="en-US" dirty="0"/>
              <a:t>Smaller On-Disk Datasets: A variety of specialized datasets tailored for specific applications or research needs.</a:t>
            </a:r>
          </a:p>
        </p:txBody>
      </p:sp>
      <p:sp>
        <p:nvSpPr>
          <p:cNvPr id="4" name="Slide Number Placeholder 3">
            <a:extLst>
              <a:ext uri="{FF2B5EF4-FFF2-40B4-BE49-F238E27FC236}">
                <a16:creationId xmlns:a16="http://schemas.microsoft.com/office/drawing/2014/main" id="{DBDADDA5-CD36-09F4-5388-A1602D7A4897}"/>
              </a:ext>
            </a:extLst>
          </p:cNvPr>
          <p:cNvSpPr>
            <a:spLocks noGrp="1"/>
          </p:cNvSpPr>
          <p:nvPr>
            <p:ph type="sldNum" sz="quarter" idx="10"/>
          </p:nvPr>
        </p:nvSpPr>
        <p:spPr/>
        <p:txBody>
          <a:bodyPr/>
          <a:lstStyle/>
          <a:p>
            <a:fld id="{6B3B0B0F-E794-1244-9699-107C60B9C23A}" type="slidenum">
              <a:rPr lang="en-US" smtClean="0"/>
              <a:pPr/>
              <a:t>9</a:t>
            </a:fld>
            <a:endParaRPr lang="en-US"/>
          </a:p>
        </p:txBody>
      </p:sp>
      <p:sp>
        <p:nvSpPr>
          <p:cNvPr id="5" name="Footer Placeholder 4">
            <a:extLst>
              <a:ext uri="{FF2B5EF4-FFF2-40B4-BE49-F238E27FC236}">
                <a16:creationId xmlns:a16="http://schemas.microsoft.com/office/drawing/2014/main" id="{1C45A725-D5BC-25DE-A7C8-2FB5E5FBF36F}"/>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711762088"/>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d Pre-TAC template" id="{FD5821CB-FEB8-414D-812A-F0272F9EEC21}" vid="{991DAE84-C1A7-BB4A-9C7B-4631B7E4C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715c95-b911-42b3-8126-9e6d7eb3f0dc" xsi:nil="true"/>
    <lcf76f155ced4ddcb4097134ff3c332f xmlns="34da5c7c-42ce-4f97-8e89-5ab6a06752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E5B23F872F249BA78B9EED1161059" ma:contentTypeVersion="10" ma:contentTypeDescription="Create a new document." ma:contentTypeScope="" ma:versionID="1fa27b745351314d8010ee49ca2e49fe">
  <xsd:schema xmlns:xsd="http://www.w3.org/2001/XMLSchema" xmlns:xs="http://www.w3.org/2001/XMLSchema" xmlns:p="http://schemas.microsoft.com/office/2006/metadata/properties" xmlns:ns2="34da5c7c-42ce-4f97-8e89-5ab6a0675279" xmlns:ns3="3b715c95-b911-42b3-8126-9e6d7eb3f0dc" targetNamespace="http://schemas.microsoft.com/office/2006/metadata/properties" ma:root="true" ma:fieldsID="0e734e230ef03c0de02afe0ec1c58333" ns2:_="" ns3:_="">
    <xsd:import namespace="34da5c7c-42ce-4f97-8e89-5ab6a0675279"/>
    <xsd:import namespace="3b715c95-b911-42b3-8126-9e6d7eb3f0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a5c7c-42ce-4f97-8e89-5ab6a0675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cf7ce8-6a73-4870-b03b-717f0b586eb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715c95-b911-42b3-8126-9e6d7eb3f0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16a6648-1e96-4828-bd7b-a115050f65f6}" ma:internalName="TaxCatchAll" ma:showField="CatchAllData" ma:web="3b715c95-b911-42b3-8126-9e6d7eb3f0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7391A-24E9-458E-ACEF-7669EE83A25A}">
  <ds:schemaRefs>
    <ds:schemaRef ds:uri="http://schemas.microsoft.com/sharepoint/v3/contenttype/forms"/>
  </ds:schemaRefs>
</ds:datastoreItem>
</file>

<file path=customXml/itemProps2.xml><?xml version="1.0" encoding="utf-8"?>
<ds:datastoreItem xmlns:ds="http://schemas.openxmlformats.org/officeDocument/2006/customXml" ds:itemID="{C7940C50-C4CE-40EC-9E91-05D71EB15BD4}">
  <ds:schemaRefs>
    <ds:schemaRef ds:uri="http://www.w3.org/XML/1998/namespace"/>
    <ds:schemaRef ds:uri="http://purl.org/dc/elements/1.1/"/>
    <ds:schemaRef ds:uri="http://schemas.microsoft.com/office/2006/documentManagement/types"/>
    <ds:schemaRef ds:uri="http://purl.org/dc/dcmitype/"/>
    <ds:schemaRef ds:uri="34da5c7c-42ce-4f97-8e89-5ab6a0675279"/>
    <ds:schemaRef ds:uri="http://schemas.microsoft.com/office/infopath/2007/PartnerControls"/>
    <ds:schemaRef ds:uri="http://schemas.openxmlformats.org/package/2006/metadata/core-properties"/>
    <ds:schemaRef ds:uri="3b715c95-b911-42b3-8126-9e6d7eb3f0d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E24416E-2B5D-4B2C-94B2-6364BFC8F605}">
  <ds:schemaRefs>
    <ds:schemaRef ds:uri="34da5c7c-42ce-4f97-8e89-5ab6a0675279"/>
    <ds:schemaRef ds:uri="3b715c95-b911-42b3-8126-9e6d7eb3f0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ECMWF Light 16:9 blue</Template>
  <TotalTime>0</TotalTime>
  <Words>1525</Words>
  <Application>Microsoft Office PowerPoint</Application>
  <PresentationFormat>Custom</PresentationFormat>
  <Paragraphs>125</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ECMWF Light 16:9 blue</vt:lpstr>
      <vt:lpstr>PowerPoint Presentation</vt:lpstr>
      <vt:lpstr>Introduction (Part 1) – Overview </vt:lpstr>
      <vt:lpstr>Introduction (Part 2) – Key Terminology </vt:lpstr>
      <vt:lpstr>Introduction (Part 3) – Data Stores Service Structure </vt:lpstr>
      <vt:lpstr>Introduction (Part 4) – Why Cloud Matters </vt:lpstr>
      <vt:lpstr>Common Datastore Service Cloud Strategy</vt:lpstr>
      <vt:lpstr>Evolution of Copernicus Data Stores (CDS/ADS)</vt:lpstr>
      <vt:lpstr>Data Store Growth and Capabilities</vt:lpstr>
      <vt:lpstr>Cloud-Based Data Repositories</vt:lpstr>
      <vt:lpstr>ARCO Data Lake</vt:lpstr>
      <vt:lpstr>Software Services Layer</vt:lpstr>
      <vt:lpstr>JupyterHub Beta for User Computation</vt:lpstr>
      <vt:lpstr>Future Directions of Common Data Store Service</vt:lpstr>
      <vt:lpstr>Conclusion</vt:lpstr>
      <vt:lpstr>Copernicus Data Stores as part of the streamlined Cloud-based services at ECMWF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Gionata Biavati</dc:creator>
  <cp:lastModifiedBy>Gionata Biavati</cp:lastModifiedBy>
  <cp:revision>4</cp:revision>
  <cp:lastPrinted>2014-11-19T12:15:44Z</cp:lastPrinted>
  <dcterms:created xsi:type="dcterms:W3CDTF">2024-09-24T10:43:44Z</dcterms:created>
  <dcterms:modified xsi:type="dcterms:W3CDTF">2024-09-27T09:06:11Z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0x01010079BE5B23F872F249BA78B9EED1161059</vt:lpwstr>
  </property>
  <property fmtid="{D5CDD505-2E9C-101B-9397-08002B2CF9AE}" pid="3" name="Order">
    <vt:r8>1400</vt:r8>
  </property>
</Properties>
</file>