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60.jpg" ContentType="image/jpg"/>
  <Override PartName="/ppt/media/image61.jpg" ContentType="image/jpg"/>
  <Override PartName="/ppt/media/image6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635" r:id="rId3"/>
    <p:sldId id="636" r:id="rId4"/>
    <p:sldId id="634" r:id="rId5"/>
    <p:sldId id="258" r:id="rId6"/>
    <p:sldId id="259" r:id="rId7"/>
    <p:sldId id="264" r:id="rId8"/>
    <p:sldId id="265" r:id="rId9"/>
    <p:sldId id="639" r:id="rId10"/>
    <p:sldId id="261" r:id="rId11"/>
    <p:sldId id="263" r:id="rId12"/>
    <p:sldId id="63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B1"/>
    <a:srgbClr val="00BDEF"/>
    <a:srgbClr val="009BDD"/>
    <a:srgbClr val="EBF1EF"/>
    <a:srgbClr val="76D103"/>
    <a:srgbClr val="378CD5"/>
    <a:srgbClr val="72A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8" autoAdjust="0"/>
    <p:restoredTop sz="92313" autoAdjust="0"/>
  </p:normalViewPr>
  <p:slideViewPr>
    <p:cSldViewPr snapToGrid="0">
      <p:cViewPr varScale="1">
        <p:scale>
          <a:sx n="87" d="100"/>
          <a:sy n="87" d="100"/>
        </p:scale>
        <p:origin x="45" y="3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F9187-3C4A-4705-A16C-BAACD4FB7A3C}" type="datetimeFigureOut">
              <a:rPr lang="en-NL" smtClean="0"/>
              <a:t>02/10/2024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DA4DC-F67C-4618-BDD6-FC7D03F3398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943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4AB508B-9BEB-4243-B5AD-6A84860F4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1388"/>
            <a:ext cx="12182132" cy="685522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6498495-69EF-43AD-BE25-DC27442E2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1" y="2736056"/>
            <a:ext cx="5874216" cy="188330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0032B1"/>
                </a:solidFill>
              </a:defRPr>
            </a:lvl1pPr>
          </a:lstStyle>
          <a:p>
            <a:r>
              <a:rPr lang="it-IT" dirty="0"/>
              <a:t>Title </a:t>
            </a:r>
            <a:r>
              <a:rPr lang="it-IT" dirty="0" err="1"/>
              <a:t>here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2421EF-A588-4D8E-837A-BE9E34CAE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2101" y="4810336"/>
            <a:ext cx="5874215" cy="6689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rgbClr val="009BD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49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31B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S</a:t>
            </a:r>
            <a:r>
              <a:rPr dirty="0"/>
              <a:t>eptem</a:t>
            </a:r>
            <a:r>
              <a:rPr spc="5" dirty="0"/>
              <a:t>b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75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4F1006-386D-4673-A820-E3062DD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D1AA6A-8921-4BD8-8AA2-C2A6D985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426D19-9A37-40F5-B2CB-F0D8BE38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1A19E111-061F-D74D-A959-FB0B3265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331" y="315120"/>
            <a:ext cx="8128311" cy="2921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02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CE9356-BAA5-4AFF-BD30-58DFF299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312"/>
            <a:ext cx="10515600" cy="337502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9FEA30-C232-4E90-8270-7DB47641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" y="6471960"/>
            <a:ext cx="2743200" cy="365125"/>
          </a:xfrm>
        </p:spPr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0AF43-0404-40D9-917A-5F05E8DC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96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B40B85-0EA7-4CD4-9B82-FE7C4E16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283" y="6471960"/>
            <a:ext cx="2743200" cy="365125"/>
          </a:xfrm>
        </p:spPr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74E752C9-4910-D449-9A36-922BE6AC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780" y="236539"/>
            <a:ext cx="8074819" cy="4778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126208A-1F73-C748-A5A1-87C19ABDBD1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40919"/>
            <a:ext cx="10515600" cy="10675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32B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981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CE9356-BAA5-4AFF-BD30-58DFF299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6005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9FEA30-C232-4E90-8270-7DB47641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" y="6471960"/>
            <a:ext cx="2743200" cy="365125"/>
          </a:xfrm>
        </p:spPr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0AF43-0404-40D9-917A-5F05E8DC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96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B40B85-0EA7-4CD4-9B82-FE7C4E16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283" y="6471960"/>
            <a:ext cx="2743200" cy="365125"/>
          </a:xfrm>
        </p:spPr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74E752C9-4910-D449-9A36-922BE6AC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36539"/>
            <a:ext cx="8001000" cy="4778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4449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F1270D-9F1A-48E0-A7B4-C3595BA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620" y="1251743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F794E3-A3BB-4347-B61F-6D85136BA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220" y="1251744"/>
            <a:ext cx="3932237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F27506-59FA-468D-8B2B-2145FFBE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49DA7F-0D25-4030-B98A-42B94E85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CB6A11-5D45-493C-850B-B589471F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42F2A7C2-7048-B444-B5D1-13FAFE49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3719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56201F-70E1-4E01-BC82-2472776C0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96674"/>
            <a:ext cx="6172200" cy="4614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78AFBA-E67C-4DDD-A17E-0C3ABE21C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6674"/>
            <a:ext cx="3932237" cy="462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F25D9C-392F-4D60-8BCA-5188F8F6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AB83C0-C02C-43DC-A695-2366B241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1FEEDA-6292-42E0-850A-AB7A041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337AFA1-FCBE-874F-B752-3CE7EDB3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2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4F1006-386D-4673-A820-E3062DD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D1AA6A-8921-4BD8-8AA2-C2A6D985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426D19-9A37-40F5-B2CB-F0D8BE38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AAA94B-8263-9F4D-91AF-685F72CB47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5DA9C4-C76A-D443-92A3-88AAECCF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156" y="136525"/>
            <a:ext cx="7226643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BFBD60-43E3-1848-A702-B51F8127F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5297D1-23B4-5F4D-B4F4-78685DF3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186B-EEC4-D047-AF4D-50B90ADE4C78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9E94E-B176-4542-AF8A-8064A5C1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ADB636-BD17-0645-A235-D2ABEBE4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E07A-D544-5D47-8EE2-FB691007F0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09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S</a:t>
            </a:r>
            <a:r>
              <a:rPr dirty="0"/>
              <a:t>eptem</a:t>
            </a:r>
            <a:r>
              <a:rPr spc="5" dirty="0"/>
              <a:t>b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654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64FD194-A1DA-47B7-B4BF-DFA584637EA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" y="2776"/>
            <a:ext cx="12182132" cy="6855224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751975-F7EE-4B02-BFE8-237729FCB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CD9BC1-7123-43C4-A2DD-6591F9EA4888}" type="datetimeFigureOut">
              <a:rPr lang="en-GB" smtClean="0"/>
              <a:pPr/>
              <a:t>02/10/2024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598502-EC29-4ADE-9B4E-15005D82C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218" y="64966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DD5890-8A0C-461A-8AFA-C238D2F27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9189" y="6461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1CC2F43-96B8-4E30-91A6-FFF03D73E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egnaposto titolo 6">
            <a:extLst>
              <a:ext uri="{FF2B5EF4-FFF2-40B4-BE49-F238E27FC236}">
                <a16:creationId xmlns:a16="http://schemas.microsoft.com/office/drawing/2014/main" id="{FDD60C5E-B098-014A-91E0-6D836EBD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741" y="315120"/>
            <a:ext cx="8281901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DC796FD-CB4B-7D47-8595-C45A1C526CF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0031" y="301627"/>
            <a:ext cx="3121819" cy="3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61" r:id="rId4"/>
    <p:sldLayoutId id="2147483656" r:id="rId5"/>
    <p:sldLayoutId id="2147483657" r:id="rId6"/>
    <p:sldLayoutId id="2147483660" r:id="rId7"/>
    <p:sldLayoutId id="2147483662" r:id="rId8"/>
    <p:sldLayoutId id="2147483663" r:id="rId9"/>
    <p:sldLayoutId id="2147483664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9000"/>
        <a:buFontTx/>
        <a:buBlip>
          <a:blip r:embed="rId14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4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4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4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26" Type="http://schemas.openxmlformats.org/officeDocument/2006/relationships/image" Target="../media/image42.jpg"/><Relationship Id="rId39" Type="http://schemas.openxmlformats.org/officeDocument/2006/relationships/image" Target="../media/image55.jpg"/><Relationship Id="rId21" Type="http://schemas.openxmlformats.org/officeDocument/2006/relationships/image" Target="../media/image37.jpg"/><Relationship Id="rId34" Type="http://schemas.openxmlformats.org/officeDocument/2006/relationships/image" Target="../media/image50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29" Type="http://schemas.openxmlformats.org/officeDocument/2006/relationships/image" Target="../media/image45.jpg"/><Relationship Id="rId41" Type="http://schemas.openxmlformats.org/officeDocument/2006/relationships/image" Target="../media/image5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24" Type="http://schemas.openxmlformats.org/officeDocument/2006/relationships/image" Target="../media/image40.jpg"/><Relationship Id="rId32" Type="http://schemas.openxmlformats.org/officeDocument/2006/relationships/image" Target="../media/image48.jpg"/><Relationship Id="rId37" Type="http://schemas.openxmlformats.org/officeDocument/2006/relationships/image" Target="../media/image53.jpg"/><Relationship Id="rId40" Type="http://schemas.openxmlformats.org/officeDocument/2006/relationships/image" Target="../media/image56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23" Type="http://schemas.openxmlformats.org/officeDocument/2006/relationships/image" Target="../media/image39.jpg"/><Relationship Id="rId28" Type="http://schemas.openxmlformats.org/officeDocument/2006/relationships/image" Target="../media/image44.jpg"/><Relationship Id="rId36" Type="http://schemas.openxmlformats.org/officeDocument/2006/relationships/image" Target="../media/image52.jpg"/><Relationship Id="rId10" Type="http://schemas.openxmlformats.org/officeDocument/2006/relationships/image" Target="../media/image26.jpg"/><Relationship Id="rId19" Type="http://schemas.openxmlformats.org/officeDocument/2006/relationships/image" Target="../media/image35.jpg"/><Relationship Id="rId31" Type="http://schemas.openxmlformats.org/officeDocument/2006/relationships/image" Target="../media/image47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Relationship Id="rId22" Type="http://schemas.openxmlformats.org/officeDocument/2006/relationships/image" Target="../media/image38.jpg"/><Relationship Id="rId27" Type="http://schemas.openxmlformats.org/officeDocument/2006/relationships/image" Target="../media/image43.jpg"/><Relationship Id="rId30" Type="http://schemas.openxmlformats.org/officeDocument/2006/relationships/image" Target="../media/image46.jpg"/><Relationship Id="rId35" Type="http://schemas.openxmlformats.org/officeDocument/2006/relationships/image" Target="../media/image51.jpg"/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5" Type="http://schemas.openxmlformats.org/officeDocument/2006/relationships/image" Target="../media/image41.jpg"/><Relationship Id="rId33" Type="http://schemas.openxmlformats.org/officeDocument/2006/relationships/image" Target="../media/image49.jpg"/><Relationship Id="rId38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00933-4075-4E51-B5D2-E6906F1D9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6382" y="1688946"/>
            <a:ext cx="7983324" cy="2648162"/>
          </a:xfrm>
        </p:spPr>
        <p:txBody>
          <a:bodyPr/>
          <a:lstStyle/>
          <a:p>
            <a:pPr algn="l"/>
            <a:r>
              <a:rPr lang="en-US" sz="40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 from Blue-Cloud and </a:t>
            </a:r>
            <a:r>
              <a:rPr lang="en-US" sz="4000" b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SeaDataNet</a:t>
            </a:r>
            <a:endParaRPr lang="en-GB" sz="4000" b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C73E91-EC91-4CFF-A861-860C96B63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865" y="4604576"/>
            <a:ext cx="5874215" cy="1463598"/>
          </a:xfrm>
        </p:spPr>
        <p:txBody>
          <a:bodyPr/>
          <a:lstStyle/>
          <a:p>
            <a:r>
              <a:rPr lang="en-GB" sz="2000" dirty="0"/>
              <a:t>Dick M.A. Schaap, MARIS, Blue-Cloud 2026 Technical Coordinator and </a:t>
            </a:r>
            <a:r>
              <a:rPr lang="en-GB" sz="2000" dirty="0" err="1"/>
              <a:t>SeaDataNet</a:t>
            </a:r>
            <a:r>
              <a:rPr lang="en-GB" sz="2000" dirty="0"/>
              <a:t> Technical Coordinator</a:t>
            </a:r>
          </a:p>
          <a:p>
            <a:endParaRPr lang="en-GB" sz="2000" dirty="0"/>
          </a:p>
          <a:p>
            <a:r>
              <a:rPr lang="en-GB" sz="2000" dirty="0"/>
              <a:t>EGI 2024 Conference – Lecce – 2 October 2024</a:t>
            </a:r>
          </a:p>
        </p:txBody>
      </p:sp>
    </p:spTree>
    <p:extLst>
      <p:ext uri="{BB962C8B-B14F-4D97-AF65-F5344CB8AC3E}">
        <p14:creationId xmlns:p14="http://schemas.microsoft.com/office/powerpoint/2010/main" val="10002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B33429-C57F-C3A0-53FA-8457326C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9010"/>
            <a:ext cx="12192000" cy="1121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A16EF4-D4F7-8783-927E-9A06F0CA5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4" y="2035836"/>
            <a:ext cx="2160871" cy="11321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15B867-1C36-6A3C-158E-B8CF20791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26" y="1405384"/>
            <a:ext cx="7547384" cy="43079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C2092C-FA82-606E-9577-F32743C28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955" y="4093389"/>
            <a:ext cx="3415316" cy="1858574"/>
          </a:xfrm>
          <a:prstGeom prst="rect">
            <a:avLst/>
          </a:prstGeom>
        </p:spPr>
      </p:pic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71AACAF4-7B2C-9DB5-AF55-AF4C09B5D8CD}"/>
              </a:ext>
            </a:extLst>
          </p:cNvPr>
          <p:cNvSpPr txBox="1">
            <a:spLocks/>
          </p:cNvSpPr>
          <p:nvPr/>
        </p:nvSpPr>
        <p:spPr bwMode="auto">
          <a:xfrm>
            <a:off x="6749826" y="1603151"/>
            <a:ext cx="358408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475D73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475D73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75D73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475D73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475D73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475D73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475D73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475D73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475D73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2000" b="1" kern="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https://www.seadatanet.org</a:t>
            </a:r>
          </a:p>
          <a:p>
            <a:pPr algn="ctr"/>
            <a:endParaRPr lang="en-GB" sz="20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Giving access to </a:t>
            </a:r>
          </a:p>
          <a:p>
            <a:pPr algn="ctr"/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standards, tools, and services</a:t>
            </a:r>
          </a:p>
          <a:p>
            <a:pPr algn="ctr"/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metadata, data and products</a:t>
            </a:r>
          </a:p>
          <a:p>
            <a:pPr algn="ctr"/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data centres and users</a:t>
            </a:r>
            <a:endParaRPr lang="en-GB" sz="2400" kern="0" dirty="0"/>
          </a:p>
        </p:txBody>
      </p:sp>
      <p:graphicFrame>
        <p:nvGraphicFramePr>
          <p:cNvPr id="22" name="Tableau 56">
            <a:extLst>
              <a:ext uri="{FF2B5EF4-FFF2-40B4-BE49-F238E27FC236}">
                <a16:creationId xmlns:a16="http://schemas.microsoft.com/office/drawing/2014/main" id="{3D36E31E-477F-0AD6-79BA-08EB3025143B}"/>
              </a:ext>
            </a:extLst>
          </p:cNvPr>
          <p:cNvGraphicFramePr>
            <a:graphicFrameLocks noGrp="1"/>
          </p:cNvGraphicFramePr>
          <p:nvPr/>
        </p:nvGraphicFramePr>
        <p:xfrm>
          <a:off x="125508" y="3769870"/>
          <a:ext cx="4353117" cy="2328256"/>
        </p:xfrm>
        <a:graphic>
          <a:graphicData uri="http://schemas.openxmlformats.org/drawingml/2006/table">
            <a:tbl>
              <a:tblPr/>
              <a:tblGrid>
                <a:gridCol w="1470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90s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 Metadata directories</a:t>
                      </a:r>
                      <a:b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Medar</a:t>
                      </a:r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/MedAtlas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1998-2001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EuroNODIM</a:t>
                      </a:r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 (FP3)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42964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2002-2005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 Sea-Search (FP5)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2006-2011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 SeaDataNet (FP6)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2011-2015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 SeaDataNet II (FP7)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2016-2021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DM sans" pitchFamily="2" charset="0"/>
                          <a:cs typeface="Calibri" panose="020F0502020204030204" pitchFamily="34" charset="0"/>
                        </a:rPr>
                        <a:t> SeaDataCloud (H2020)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F17A8C4-4B2C-40C6-200E-E5D44CB963C3}"/>
              </a:ext>
            </a:extLst>
          </p:cNvPr>
          <p:cNvSpPr/>
          <p:nvPr/>
        </p:nvSpPr>
        <p:spPr>
          <a:xfrm>
            <a:off x="0" y="80084"/>
            <a:ext cx="12192000" cy="1187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itle 57">
            <a:extLst>
              <a:ext uri="{FF2B5EF4-FFF2-40B4-BE49-F238E27FC236}">
                <a16:creationId xmlns:a16="http://schemas.microsoft.com/office/drawing/2014/main" id="{AC779BDC-6CA9-B005-11D9-6DD8190A4B68}"/>
              </a:ext>
            </a:extLst>
          </p:cNvPr>
          <p:cNvSpPr txBox="1">
            <a:spLocks/>
          </p:cNvSpPr>
          <p:nvPr/>
        </p:nvSpPr>
        <p:spPr>
          <a:xfrm>
            <a:off x="1156649" y="399309"/>
            <a:ext cx="9666170" cy="9683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400" b="1" dirty="0">
                <a:solidFill>
                  <a:srgbClr val="0070C0"/>
                </a:solidFill>
                <a:latin typeface="+mn-lt"/>
              </a:rPr>
              <a:t>Pan-European infrastructure for  Marine Data Management</a:t>
            </a:r>
            <a:endParaRPr lang="en-GB" sz="4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B33429-C57F-C3A0-53FA-8457326C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9010"/>
            <a:ext cx="12192000" cy="1121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9484A3-0DA2-CA82-DD10-9B37F660E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99" y="1115976"/>
            <a:ext cx="2160871" cy="1132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F2CDC-DB67-8042-81C6-E2CB17956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041" y="1092460"/>
            <a:ext cx="7816147" cy="4626550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4FC7A5E-6931-F30A-ADA6-58E3E27E47A0}"/>
              </a:ext>
            </a:extLst>
          </p:cNvPr>
          <p:cNvSpPr txBox="1">
            <a:spLocks/>
          </p:cNvSpPr>
          <p:nvPr/>
        </p:nvSpPr>
        <p:spPr>
          <a:xfrm>
            <a:off x="0" y="5866942"/>
            <a:ext cx="4680520" cy="33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chemeClr val="bg1"/>
                </a:solidFill>
                <a:latin typeface="+mj-lt"/>
              </a:rPr>
              <a:t>https://cdi.seadatanet.org/search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60B59B-7A21-DCD9-4610-017EF1D184DC}"/>
              </a:ext>
            </a:extLst>
          </p:cNvPr>
          <p:cNvSpPr/>
          <p:nvPr/>
        </p:nvSpPr>
        <p:spPr>
          <a:xfrm>
            <a:off x="74210" y="2411260"/>
            <a:ext cx="2919831" cy="31440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3BB93-9721-6303-391B-E6DD60AD2DB3}"/>
              </a:ext>
            </a:extLst>
          </p:cNvPr>
          <p:cNvSpPr txBox="1"/>
          <p:nvPr/>
        </p:nvSpPr>
        <p:spPr>
          <a:xfrm>
            <a:off x="224620" y="2769957"/>
            <a:ext cx="284562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en-US" sz="2200" b="1" dirty="0">
                <a:solidFill>
                  <a:srgbClr val="0032B1"/>
                </a:solidFill>
                <a:ea typeface="Calibri" panose="020F0502020204030204" pitchFamily="34" charset="0"/>
              </a:rPr>
              <a:t>Providing harmonized discovery and access to marine and ocean data sets for physics, chemistry, geology, bathymetry, biology, and geophysics</a:t>
            </a:r>
            <a:endParaRPr lang="en-NL" sz="2200" b="1" dirty="0">
              <a:solidFill>
                <a:srgbClr val="0032B1"/>
              </a:solidFill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C5C19-69A3-CE80-F967-ED0AA9FDC5AA}"/>
              </a:ext>
            </a:extLst>
          </p:cNvPr>
          <p:cNvSpPr/>
          <p:nvPr/>
        </p:nvSpPr>
        <p:spPr>
          <a:xfrm>
            <a:off x="0" y="80085"/>
            <a:ext cx="12192000" cy="1035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57">
            <a:extLst>
              <a:ext uri="{FF2B5EF4-FFF2-40B4-BE49-F238E27FC236}">
                <a16:creationId xmlns:a16="http://schemas.microsoft.com/office/drawing/2014/main" id="{5254DCB8-1934-63D7-FBB7-1A1644DCCC5A}"/>
              </a:ext>
            </a:extLst>
          </p:cNvPr>
          <p:cNvSpPr txBox="1">
            <a:spLocks/>
          </p:cNvSpPr>
          <p:nvPr/>
        </p:nvSpPr>
        <p:spPr>
          <a:xfrm>
            <a:off x="595106" y="520487"/>
            <a:ext cx="11596894" cy="3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400" b="1" dirty="0">
                <a:solidFill>
                  <a:srgbClr val="0070C0"/>
                </a:solidFill>
                <a:latin typeface="+mn-lt"/>
              </a:rPr>
              <a:t>CDI Data Discovery &amp; Access Service</a:t>
            </a:r>
            <a:endParaRPr lang="en-GB" sz="4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87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10/05/2023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88DA4B6-4589-C54B-BB67-93AD3B6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Blue-Cloud Kick-Off Meeting</a:t>
            </a:r>
            <a:endParaRPr lang="it-IT" dirty="0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400" b="1" dirty="0">
                <a:cs typeface="Calibri" panose="020F0502020204030204" pitchFamily="34" charset="0"/>
              </a:rPr>
              <a:t>Blue-Cloud Virtual Research Environment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6" y="-52647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E6B5B-1B9A-1CA9-CE54-316DFE6F0748}"/>
              </a:ext>
            </a:extLst>
          </p:cNvPr>
          <p:cNvSpPr/>
          <p:nvPr/>
        </p:nvSpPr>
        <p:spPr>
          <a:xfrm>
            <a:off x="4603128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56281-BE79-15F5-8AB2-6E3157AE9DBC}"/>
              </a:ext>
            </a:extLst>
          </p:cNvPr>
          <p:cNvSpPr/>
          <p:nvPr/>
        </p:nvSpPr>
        <p:spPr>
          <a:xfrm>
            <a:off x="82361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E000F-EF1B-FE84-6A89-4F16ED3BC877}"/>
              </a:ext>
            </a:extLst>
          </p:cNvPr>
          <p:cNvSpPr/>
          <p:nvPr/>
        </p:nvSpPr>
        <p:spPr>
          <a:xfrm>
            <a:off x="0" y="80085"/>
            <a:ext cx="12192000" cy="1035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itle 57">
            <a:extLst>
              <a:ext uri="{FF2B5EF4-FFF2-40B4-BE49-F238E27FC236}">
                <a16:creationId xmlns:a16="http://schemas.microsoft.com/office/drawing/2014/main" id="{CEB9BC26-3F41-C0CB-B241-88E39F115A49}"/>
              </a:ext>
            </a:extLst>
          </p:cNvPr>
          <p:cNvSpPr txBox="1">
            <a:spLocks/>
          </p:cNvSpPr>
          <p:nvPr/>
        </p:nvSpPr>
        <p:spPr>
          <a:xfrm>
            <a:off x="595106" y="520487"/>
            <a:ext cx="11596894" cy="3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400" b="1" dirty="0">
                <a:solidFill>
                  <a:srgbClr val="0070C0"/>
                </a:solidFill>
                <a:latin typeface="+mn-lt"/>
              </a:rPr>
              <a:t>EGI-ACE project – WebODV service</a:t>
            </a:r>
            <a:endParaRPr lang="en-GB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86BFAA2-1FED-4D4A-7D5A-E82A7FAD72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5" y="1422324"/>
            <a:ext cx="5493943" cy="4019059"/>
          </a:xfrm>
          <a:prstGeom prst="rect">
            <a:avLst/>
          </a:prstGeom>
        </p:spPr>
      </p:pic>
      <p:pic>
        <p:nvPicPr>
          <p:cNvPr id="13" name="Immagine 13">
            <a:extLst>
              <a:ext uri="{FF2B5EF4-FFF2-40B4-BE49-F238E27FC236}">
                <a16:creationId xmlns:a16="http://schemas.microsoft.com/office/drawing/2014/main" id="{2A37CBD3-CBE3-1033-5730-CB3DBC9B9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803" y="1935803"/>
            <a:ext cx="5782852" cy="42047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54213A-9D77-8D00-CBD5-E707899FC66D}"/>
              </a:ext>
            </a:extLst>
          </p:cNvPr>
          <p:cNvSpPr txBox="1"/>
          <p:nvPr/>
        </p:nvSpPr>
        <p:spPr>
          <a:xfrm>
            <a:off x="595106" y="5549499"/>
            <a:ext cx="9724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Powerful application for scientists to explore ocean data collections and to generate maps</a:t>
            </a:r>
          </a:p>
          <a:p>
            <a:r>
              <a:rPr lang="en-US" sz="2000" b="1" dirty="0"/>
              <a:t> and graphics  </a:t>
            </a:r>
            <a:endParaRPr lang="en-NL" sz="2000" b="1" dirty="0"/>
          </a:p>
        </p:txBody>
      </p:sp>
    </p:spTree>
    <p:extLst>
      <p:ext uri="{BB962C8B-B14F-4D97-AF65-F5344CB8AC3E}">
        <p14:creationId xmlns:p14="http://schemas.microsoft.com/office/powerpoint/2010/main" val="297816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7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10/05/2023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88DA4B6-4589-C54B-BB67-93AD3B6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Blue-Cloud Kick-Off Meeting</a:t>
            </a:r>
            <a:endParaRPr lang="it-IT" dirty="0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EU H2020 Blue-Cloud project (2019 – 2023)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6" y="-52647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1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6BAA655-9117-A93C-BFE1-122451A2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490" y="1066801"/>
            <a:ext cx="8368145" cy="462049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explore and demonstrate the potential of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based open science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research for ocean sustainability, and UN Decade of the Oceans and G7 Future of the Oceans</a:t>
            </a:r>
          </a:p>
          <a:p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deploy a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platform with smart federation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multidisciplinary data repositories, analytical tools, and computing facilities </a:t>
            </a:r>
          </a:p>
          <a:p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a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marine thematic European Open Science Cloud (EOSC)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serving the blue economy, marine environment &amp; marine knowledge agendas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262A1D-BF8F-23C0-CA98-F23489E95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50" y="1426386"/>
            <a:ext cx="1346639" cy="1387947"/>
          </a:xfrm>
          <a:prstGeom prst="rect">
            <a:avLst/>
          </a:prstGeom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078F86A4-D0C8-792E-A75E-14A330F97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6" y="3194239"/>
            <a:ext cx="1287603" cy="12424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EB2E68-C614-E298-D539-7FBEC5297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2" y="4737640"/>
            <a:ext cx="1839944" cy="693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AD20A7-3C00-1565-8DE7-7487B50D1D4F}"/>
              </a:ext>
            </a:extLst>
          </p:cNvPr>
          <p:cNvSpPr/>
          <p:nvPr/>
        </p:nvSpPr>
        <p:spPr>
          <a:xfrm>
            <a:off x="4603128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88ED5-F8DA-C02D-3672-FB9C0A33839C}"/>
              </a:ext>
            </a:extLst>
          </p:cNvPr>
          <p:cNvSpPr/>
          <p:nvPr/>
        </p:nvSpPr>
        <p:spPr>
          <a:xfrm>
            <a:off x="64573" y="6503530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650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10/05/2023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88DA4B6-4589-C54B-BB67-93AD3B6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Blue-Cloud Kick-Off Meeting</a:t>
            </a:r>
            <a:endParaRPr lang="it-IT" dirty="0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400" b="1" dirty="0">
                <a:cs typeface="Calibri" panose="020F0502020204030204" pitchFamily="34" charset="0"/>
              </a:rPr>
              <a:t>Blue-Cloud overarching concept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6" y="-52647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311FE-6A66-CC55-2183-29A556BE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80" y="795265"/>
            <a:ext cx="5075718" cy="5666509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0E41A5F-32D3-A612-F09A-52104D00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43" y="1269783"/>
            <a:ext cx="6858541" cy="519199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and deploying a Virtual Research Environment (VRE) with an array of services for configuring and running virtual labs for specific analytical workflows, use cases and demonstrators</a:t>
            </a:r>
          </a:p>
          <a:p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common standards and interoperability solutions for providing harmonized metadata and data </a:t>
            </a:r>
          </a:p>
          <a:p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and deploying harmonized discovery and access to established European marine data management and processing infrastructures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2ECC2-311A-A942-1DD0-E14FB2AFE137}"/>
              </a:ext>
            </a:extLst>
          </p:cNvPr>
          <p:cNvSpPr/>
          <p:nvPr/>
        </p:nvSpPr>
        <p:spPr>
          <a:xfrm>
            <a:off x="4603128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0247E-05D1-7C99-DA41-49518D87A791}"/>
              </a:ext>
            </a:extLst>
          </p:cNvPr>
          <p:cNvSpPr/>
          <p:nvPr/>
        </p:nvSpPr>
        <p:spPr>
          <a:xfrm>
            <a:off x="70688" y="6524920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186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10/05/2023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88DA4B6-4589-C54B-BB67-93AD3B6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Blue-Cloud Kick-Off Meeting</a:t>
            </a:r>
            <a:endParaRPr lang="it-IT" dirty="0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400" b="1" dirty="0">
                <a:cs typeface="Calibri" panose="020F0502020204030204" pitchFamily="34" charset="0"/>
              </a:rPr>
              <a:t>Blue-Cloud key products and services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6" y="-52647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1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FA719C9-735B-250A-8BA7-8782E252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182" y="1226127"/>
            <a:ext cx="9081460" cy="48352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Blue-Cloud Data Discovery &amp; Access service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 federating key European data management infrastructures, </a:t>
            </a:r>
            <a:r>
              <a:rPr lang="it-IT" sz="2600" dirty="0">
                <a:solidFill>
                  <a:srgbClr val="0070C0"/>
                </a:solidFill>
                <a:cs typeface="Arial" panose="020B0604020202020204" pitchFamily="34" charset="0"/>
              </a:rPr>
              <a:t>to facilitate users in finding and retrieving multi-disciplinary datasets from multiple repositories </a:t>
            </a:r>
            <a:endParaRPr lang="en-GB" altLang="zh-CN" sz="2600" dirty="0">
              <a:solidFill>
                <a:srgbClr val="0070C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Blue-Cloud Virtual Research Environment infrastructure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600" dirty="0">
                <a:solidFill>
                  <a:srgbClr val="0070C0"/>
                </a:solidFill>
                <a:cs typeface="Arial" panose="020B0604020202020204" pitchFamily="34" charset="0"/>
              </a:rPr>
              <a:t>to provide a range of services and to facilitate orchestration of computing and analytical services for constructing, 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hosting and operating Virtual Labs for specific applications</a:t>
            </a:r>
          </a:p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Blue-Cloud Virtual Labs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600" dirty="0">
                <a:solidFill>
                  <a:srgbClr val="0070C0"/>
                </a:solidFill>
                <a:cs typeface="Arial" panose="020B0604020202020204" pitchFamily="34" charset="0"/>
              </a:rPr>
              <a:t>configured with specific analytical workflows to serve as </a:t>
            </a:r>
            <a:r>
              <a:rPr lang="en-US" sz="2600" b="1" dirty="0">
                <a:solidFill>
                  <a:srgbClr val="0070C0"/>
                </a:solidFill>
                <a:cs typeface="Arial" panose="020B0604020202020204" pitchFamily="34" charset="0"/>
              </a:rPr>
              <a:t>Demonstrators, 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which can be adopted and adapted for other inputs and analyses </a:t>
            </a:r>
            <a:r>
              <a:rPr lang="en-US" altLang="en-US" sz="2600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D88BE-1D98-916F-38C2-7277BCA3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6" y="1335027"/>
            <a:ext cx="1400857" cy="1266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DD94-8019-751E-75FB-38AE3F4B3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3" y="3023477"/>
            <a:ext cx="1125587" cy="11843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92AA8E-83CA-6045-974D-306BB04E0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3" y="4629691"/>
            <a:ext cx="941817" cy="619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81787D-09A3-ED28-1F15-B13A1473B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43" y="5328017"/>
            <a:ext cx="1150204" cy="810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E6B5B-1B9A-1CA9-CE54-316DFE6F0748}"/>
              </a:ext>
            </a:extLst>
          </p:cNvPr>
          <p:cNvSpPr/>
          <p:nvPr/>
        </p:nvSpPr>
        <p:spPr>
          <a:xfrm>
            <a:off x="4603128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56281-BE79-15F5-8AB2-6E3157AE9DBC}"/>
              </a:ext>
            </a:extLst>
          </p:cNvPr>
          <p:cNvSpPr/>
          <p:nvPr/>
        </p:nvSpPr>
        <p:spPr>
          <a:xfrm>
            <a:off x="82361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347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4709" y="247649"/>
            <a:ext cx="463931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</a:rPr>
              <a:t>Blue-Cloud</a:t>
            </a:r>
            <a:r>
              <a:rPr sz="2200" spc="1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2026</a:t>
            </a:r>
            <a:r>
              <a:rPr sz="2200" spc="-15" dirty="0">
                <a:solidFill>
                  <a:srgbClr val="FFFFFF"/>
                </a:solidFill>
              </a:rPr>
              <a:t> </a:t>
            </a:r>
            <a:r>
              <a:rPr lang="en-US" sz="2200" spc="-15" dirty="0">
                <a:solidFill>
                  <a:srgbClr val="FFFFFF"/>
                </a:solidFill>
              </a:rPr>
              <a:t>(2023 – 2026) 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21715" y="860287"/>
            <a:ext cx="12181840" cy="2064540"/>
          </a:xfrm>
          <a:custGeom>
            <a:avLst/>
            <a:gdLst/>
            <a:ahLst/>
            <a:cxnLst/>
            <a:rect l="l" t="t" r="r" b="b"/>
            <a:pathLst>
              <a:path w="12181840" h="2260600">
                <a:moveTo>
                  <a:pt x="0" y="2260092"/>
                </a:moveTo>
                <a:lnTo>
                  <a:pt x="12181332" y="2260092"/>
                </a:lnTo>
                <a:lnTo>
                  <a:pt x="12181332" y="0"/>
                </a:lnTo>
                <a:lnTo>
                  <a:pt x="0" y="0"/>
                </a:lnTo>
                <a:lnTo>
                  <a:pt x="0" y="2260092"/>
                </a:lnTo>
                <a:close/>
              </a:path>
            </a:pathLst>
          </a:custGeom>
          <a:solidFill>
            <a:srgbClr val="3B7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012" y="988828"/>
            <a:ext cx="11652885" cy="177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985" algn="ctr">
              <a:lnSpc>
                <a:spcPct val="114999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 Federated European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Ecosystem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FAIR &amp; Open data and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analytical services,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instrumental for deepening research of oceans, EU seas, coastal &amp; inland waters. 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indent="-6985" algn="ctr">
              <a:lnSpc>
                <a:spcPct val="114999"/>
              </a:lnSpc>
              <a:spcBef>
                <a:spcPts val="100"/>
              </a:spcBef>
            </a:pP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indent="-6985" algn="ctr">
              <a:lnSpc>
                <a:spcPct val="114999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evelop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thematic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marine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extension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EOSC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web-based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science,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serving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Blue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Economy,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Marine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Marine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agendas.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84" y="3094206"/>
            <a:ext cx="11940540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 MT"/>
                <a:cs typeface="Arial MT"/>
              </a:rPr>
              <a:t>Blue-Cloud 2026 </a:t>
            </a:r>
            <a:r>
              <a:rPr lang="en-US" sz="2000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expand</a:t>
            </a:r>
            <a:r>
              <a:rPr lang="en-US" sz="2000" dirty="0">
                <a:latin typeface="Arial MT"/>
                <a:cs typeface="Arial MT"/>
              </a:rPr>
              <a:t>ing</a:t>
            </a:r>
            <a:r>
              <a:rPr sz="2000" dirty="0">
                <a:latin typeface="Arial MT"/>
                <a:cs typeface="Arial MT"/>
              </a:rPr>
              <a:t> the federated approach</a:t>
            </a:r>
            <a:r>
              <a:rPr lang="en-US" sz="2000" dirty="0">
                <a:latin typeface="Arial MT"/>
                <a:cs typeface="Arial MT"/>
              </a:rPr>
              <a:t>, </a:t>
            </a:r>
            <a:r>
              <a:rPr sz="2000" dirty="0">
                <a:latin typeface="Arial MT"/>
                <a:cs typeface="Arial MT"/>
              </a:rPr>
              <a:t>involving more aquatic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data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stakeholders</a:t>
            </a:r>
            <a:r>
              <a:rPr lang="en-US" sz="2000" dirty="0">
                <a:latin typeface="Arial MT"/>
                <a:cs typeface="Arial MT"/>
              </a:rPr>
              <a:t> and integrating a semantic broker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 MT"/>
                <a:cs typeface="Arial MT"/>
              </a:rPr>
              <a:t>Blue-Cloud 2026 is upgrading and expanding the VRE with a new Cloud Computing Platform, uptake of GALAXY VRE technology, and others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 MT"/>
                <a:cs typeface="Arial MT"/>
              </a:rPr>
              <a:t>Blue-Cloud 2026 is upgrading existing Virtual Labs and adding new Virtual Lab developments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 MT"/>
                <a:cs typeface="Arial MT"/>
              </a:rPr>
              <a:t>Blue-Cloud 2026 is developing </a:t>
            </a:r>
            <a:r>
              <a:rPr lang="en-US" sz="2000" dirty="0" err="1">
                <a:latin typeface="Arial MT"/>
                <a:cs typeface="Arial MT"/>
              </a:rPr>
              <a:t>WorkBenches</a:t>
            </a:r>
            <a:r>
              <a:rPr lang="en-US" sz="2000" dirty="0">
                <a:latin typeface="Arial MT"/>
                <a:cs typeface="Arial MT"/>
              </a:rPr>
              <a:t> for generating EOV data collections for T&amp;S and Eutrophication, combining expertise from CMEMS, </a:t>
            </a:r>
            <a:r>
              <a:rPr lang="en-US" sz="2000" dirty="0" err="1">
                <a:latin typeface="Arial MT"/>
                <a:cs typeface="Arial MT"/>
              </a:rPr>
              <a:t>EMODnet</a:t>
            </a:r>
            <a:r>
              <a:rPr lang="en-US" sz="2000" dirty="0">
                <a:latin typeface="Arial MT"/>
                <a:cs typeface="Arial MT"/>
              </a:rPr>
              <a:t>, and </a:t>
            </a:r>
            <a:r>
              <a:rPr lang="en-US" sz="2000" dirty="0" err="1">
                <a:latin typeface="Arial MT"/>
                <a:cs typeface="Arial MT"/>
              </a:rPr>
              <a:t>SeaDataNet</a:t>
            </a:r>
            <a:r>
              <a:rPr lang="en-US" sz="2000" dirty="0">
                <a:latin typeface="Arial MT"/>
                <a:cs typeface="Arial MT"/>
              </a:rPr>
              <a:t>, and for plankton with expertise from VLIZ, ETHZ, and EBI-EMBL </a:t>
            </a:r>
          </a:p>
          <a:p>
            <a:pPr marL="354965" marR="5080" indent="-3429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 MT"/>
              <a:cs typeface="Arial MT"/>
            </a:endParaRPr>
          </a:p>
          <a:p>
            <a:pPr marL="354965" marR="5080" indent="-3429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 MT"/>
              <a:cs typeface="Arial MT"/>
            </a:endParaRPr>
          </a:p>
          <a:p>
            <a:pPr marL="354965" marR="5080" indent="-3429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 MT"/>
              <a:cs typeface="Arial M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E99E5-27F6-71B5-AEA4-4206ECCE4658}"/>
              </a:ext>
            </a:extLst>
          </p:cNvPr>
          <p:cNvSpPr/>
          <p:nvPr/>
        </p:nvSpPr>
        <p:spPr>
          <a:xfrm>
            <a:off x="0" y="5787025"/>
            <a:ext cx="12181840" cy="1070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interacting</a:t>
            </a:r>
            <a:r>
              <a:rPr lang="en-US" sz="1800" b="1" spc="-4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with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EOSC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developments,</a:t>
            </a:r>
            <a:r>
              <a:rPr lang="en-US" sz="1800" b="1" spc="-4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in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support</a:t>
            </a:r>
            <a:r>
              <a:rPr lang="en-US" sz="1800" b="1" spc="-4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of</a:t>
            </a:r>
            <a:r>
              <a:rPr lang="en-US" sz="1800" b="1" spc="-1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the</a:t>
            </a:r>
            <a:r>
              <a:rPr lang="en-US" sz="1800" b="1" spc="-1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EU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Green</a:t>
            </a:r>
            <a:r>
              <a:rPr lang="en-US" sz="1800" b="1" spc="-2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Deal,</a:t>
            </a:r>
            <a:r>
              <a:rPr lang="en-US" sz="1800" b="1" spc="-2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UN </a:t>
            </a:r>
            <a:r>
              <a:rPr lang="en-US" sz="1800" b="1" spc="-54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SDG, </a:t>
            </a:r>
            <a:r>
              <a:rPr lang="en-US" sz="1800" b="1" spc="-5" dirty="0">
                <a:solidFill>
                  <a:srgbClr val="0032B1"/>
                </a:solidFill>
                <a:latin typeface="Arial MT"/>
                <a:cs typeface="Arial MT"/>
              </a:rPr>
              <a:t>EU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Destination Earth, and the </a:t>
            </a:r>
            <a:r>
              <a:rPr lang="en-US" sz="1800" b="1" spc="-5" dirty="0">
                <a:solidFill>
                  <a:srgbClr val="0032B1"/>
                </a:solidFill>
                <a:latin typeface="Arial MT"/>
                <a:cs typeface="Arial MT"/>
              </a:rPr>
              <a:t>EU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Mission on healthy oceans, seas, coastal and inland 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waters,</a:t>
            </a:r>
            <a:r>
              <a:rPr lang="en-US" sz="1800" b="1" spc="-4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ultimately</a:t>
            </a:r>
            <a:r>
              <a:rPr lang="en-US" sz="1800" b="1" spc="-1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spc="-5" dirty="0">
                <a:solidFill>
                  <a:srgbClr val="0032B1"/>
                </a:solidFill>
                <a:latin typeface="Arial MT"/>
                <a:cs typeface="Arial MT"/>
              </a:rPr>
              <a:t>to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 provide</a:t>
            </a:r>
            <a:r>
              <a:rPr lang="en-US" sz="1800" b="1" spc="-3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a core</a:t>
            </a:r>
            <a:r>
              <a:rPr lang="en-US" sz="1800" b="1" spc="-3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data</a:t>
            </a:r>
            <a:r>
              <a:rPr lang="en-US" sz="1800" b="1" spc="-1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service</a:t>
            </a:r>
            <a:r>
              <a:rPr lang="en-US" sz="1800" b="1" spc="-3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for</a:t>
            </a:r>
            <a:r>
              <a:rPr lang="en-US" sz="1800" b="1" spc="-1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the</a:t>
            </a:r>
            <a:r>
              <a:rPr lang="en-US" sz="1800" b="1" spc="-2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Digital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Twin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of</a:t>
            </a:r>
            <a:r>
              <a:rPr lang="en-US" sz="1800" b="1" spc="-2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the</a:t>
            </a:r>
            <a:r>
              <a:rPr lang="en-US" sz="1800" b="1" spc="-2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Ocean.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217196"/>
            <a:ext cx="12181840" cy="6638290"/>
            <a:chOff x="7620" y="217196"/>
            <a:chExt cx="12181840" cy="6638290"/>
          </a:xfrm>
        </p:grpSpPr>
        <p:sp>
          <p:nvSpPr>
            <p:cNvPr id="3" name="object 3"/>
            <p:cNvSpPr/>
            <p:nvPr/>
          </p:nvSpPr>
          <p:spPr>
            <a:xfrm>
              <a:off x="80772" y="1034795"/>
              <a:ext cx="7287895" cy="1667510"/>
            </a:xfrm>
            <a:custGeom>
              <a:avLst/>
              <a:gdLst/>
              <a:ahLst/>
              <a:cxnLst/>
              <a:rect l="l" t="t" r="r" b="b"/>
              <a:pathLst>
                <a:path w="7287895" h="1667510">
                  <a:moveTo>
                    <a:pt x="7009892" y="0"/>
                  </a:moveTo>
                  <a:lnTo>
                    <a:pt x="277876" y="0"/>
                  </a:lnTo>
                  <a:lnTo>
                    <a:pt x="232803" y="3638"/>
                  </a:lnTo>
                  <a:lnTo>
                    <a:pt x="190045" y="14171"/>
                  </a:lnTo>
                  <a:lnTo>
                    <a:pt x="150175" y="31025"/>
                  </a:lnTo>
                  <a:lnTo>
                    <a:pt x="113765" y="53628"/>
                  </a:lnTo>
                  <a:lnTo>
                    <a:pt x="81387" y="81406"/>
                  </a:lnTo>
                  <a:lnTo>
                    <a:pt x="53613" y="113787"/>
                  </a:lnTo>
                  <a:lnTo>
                    <a:pt x="31015" y="150198"/>
                  </a:lnTo>
                  <a:lnTo>
                    <a:pt x="14166" y="190065"/>
                  </a:lnTo>
                  <a:lnTo>
                    <a:pt x="3636" y="232815"/>
                  </a:lnTo>
                  <a:lnTo>
                    <a:pt x="0" y="277875"/>
                  </a:lnTo>
                  <a:lnTo>
                    <a:pt x="0" y="1389379"/>
                  </a:lnTo>
                  <a:lnTo>
                    <a:pt x="3636" y="1434440"/>
                  </a:lnTo>
                  <a:lnTo>
                    <a:pt x="14166" y="1477190"/>
                  </a:lnTo>
                  <a:lnTo>
                    <a:pt x="31015" y="1517057"/>
                  </a:lnTo>
                  <a:lnTo>
                    <a:pt x="53613" y="1553468"/>
                  </a:lnTo>
                  <a:lnTo>
                    <a:pt x="81387" y="1585849"/>
                  </a:lnTo>
                  <a:lnTo>
                    <a:pt x="113765" y="1613627"/>
                  </a:lnTo>
                  <a:lnTo>
                    <a:pt x="150175" y="1636230"/>
                  </a:lnTo>
                  <a:lnTo>
                    <a:pt x="190045" y="1653084"/>
                  </a:lnTo>
                  <a:lnTo>
                    <a:pt x="232803" y="1663617"/>
                  </a:lnTo>
                  <a:lnTo>
                    <a:pt x="277876" y="1667255"/>
                  </a:lnTo>
                  <a:lnTo>
                    <a:pt x="7009892" y="1667255"/>
                  </a:lnTo>
                  <a:lnTo>
                    <a:pt x="7054952" y="1663617"/>
                  </a:lnTo>
                  <a:lnTo>
                    <a:pt x="7097702" y="1653084"/>
                  </a:lnTo>
                  <a:lnTo>
                    <a:pt x="7137569" y="1636230"/>
                  </a:lnTo>
                  <a:lnTo>
                    <a:pt x="7173980" y="1613627"/>
                  </a:lnTo>
                  <a:lnTo>
                    <a:pt x="7206361" y="1585848"/>
                  </a:lnTo>
                  <a:lnTo>
                    <a:pt x="7234139" y="1553468"/>
                  </a:lnTo>
                  <a:lnTo>
                    <a:pt x="7256742" y="1517057"/>
                  </a:lnTo>
                  <a:lnTo>
                    <a:pt x="7273596" y="1477190"/>
                  </a:lnTo>
                  <a:lnTo>
                    <a:pt x="7284129" y="1434440"/>
                  </a:lnTo>
                  <a:lnTo>
                    <a:pt x="7287768" y="1389379"/>
                  </a:lnTo>
                  <a:lnTo>
                    <a:pt x="7287768" y="277875"/>
                  </a:lnTo>
                  <a:lnTo>
                    <a:pt x="7284129" y="232815"/>
                  </a:lnTo>
                  <a:lnTo>
                    <a:pt x="7273596" y="190065"/>
                  </a:lnTo>
                  <a:lnTo>
                    <a:pt x="7256742" y="150198"/>
                  </a:lnTo>
                  <a:lnTo>
                    <a:pt x="7234139" y="113787"/>
                  </a:lnTo>
                  <a:lnTo>
                    <a:pt x="7206361" y="81406"/>
                  </a:lnTo>
                  <a:lnTo>
                    <a:pt x="7173980" y="53628"/>
                  </a:lnTo>
                  <a:lnTo>
                    <a:pt x="7137569" y="31025"/>
                  </a:lnTo>
                  <a:lnTo>
                    <a:pt x="7097702" y="14171"/>
                  </a:lnTo>
                  <a:lnTo>
                    <a:pt x="7054952" y="3638"/>
                  </a:lnTo>
                  <a:lnTo>
                    <a:pt x="7009892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772" y="1034795"/>
              <a:ext cx="7287895" cy="1667510"/>
            </a:xfrm>
            <a:custGeom>
              <a:avLst/>
              <a:gdLst/>
              <a:ahLst/>
              <a:cxnLst/>
              <a:rect l="l" t="t" r="r" b="b"/>
              <a:pathLst>
                <a:path w="7287895" h="1667510">
                  <a:moveTo>
                    <a:pt x="0" y="277875"/>
                  </a:moveTo>
                  <a:lnTo>
                    <a:pt x="3636" y="232815"/>
                  </a:lnTo>
                  <a:lnTo>
                    <a:pt x="14166" y="190065"/>
                  </a:lnTo>
                  <a:lnTo>
                    <a:pt x="31015" y="150198"/>
                  </a:lnTo>
                  <a:lnTo>
                    <a:pt x="53613" y="113787"/>
                  </a:lnTo>
                  <a:lnTo>
                    <a:pt x="81387" y="81406"/>
                  </a:lnTo>
                  <a:lnTo>
                    <a:pt x="113765" y="53628"/>
                  </a:lnTo>
                  <a:lnTo>
                    <a:pt x="150175" y="31025"/>
                  </a:lnTo>
                  <a:lnTo>
                    <a:pt x="190045" y="14171"/>
                  </a:lnTo>
                  <a:lnTo>
                    <a:pt x="232803" y="3638"/>
                  </a:lnTo>
                  <a:lnTo>
                    <a:pt x="277876" y="0"/>
                  </a:lnTo>
                  <a:lnTo>
                    <a:pt x="7009892" y="0"/>
                  </a:lnTo>
                  <a:lnTo>
                    <a:pt x="7054952" y="3638"/>
                  </a:lnTo>
                  <a:lnTo>
                    <a:pt x="7097702" y="14171"/>
                  </a:lnTo>
                  <a:lnTo>
                    <a:pt x="7137569" y="31025"/>
                  </a:lnTo>
                  <a:lnTo>
                    <a:pt x="7173980" y="53628"/>
                  </a:lnTo>
                  <a:lnTo>
                    <a:pt x="7206361" y="81406"/>
                  </a:lnTo>
                  <a:lnTo>
                    <a:pt x="7234139" y="113787"/>
                  </a:lnTo>
                  <a:lnTo>
                    <a:pt x="7256742" y="150198"/>
                  </a:lnTo>
                  <a:lnTo>
                    <a:pt x="7273596" y="190065"/>
                  </a:lnTo>
                  <a:lnTo>
                    <a:pt x="7284129" y="232815"/>
                  </a:lnTo>
                  <a:lnTo>
                    <a:pt x="7287768" y="277875"/>
                  </a:lnTo>
                  <a:lnTo>
                    <a:pt x="7287768" y="1389379"/>
                  </a:lnTo>
                  <a:lnTo>
                    <a:pt x="7284129" y="1434440"/>
                  </a:lnTo>
                  <a:lnTo>
                    <a:pt x="7273596" y="1477190"/>
                  </a:lnTo>
                  <a:lnTo>
                    <a:pt x="7256742" y="1517057"/>
                  </a:lnTo>
                  <a:lnTo>
                    <a:pt x="7234139" y="1553468"/>
                  </a:lnTo>
                  <a:lnTo>
                    <a:pt x="7206361" y="1585848"/>
                  </a:lnTo>
                  <a:lnTo>
                    <a:pt x="7173980" y="1613627"/>
                  </a:lnTo>
                  <a:lnTo>
                    <a:pt x="7137569" y="1636230"/>
                  </a:lnTo>
                  <a:lnTo>
                    <a:pt x="7097702" y="1653084"/>
                  </a:lnTo>
                  <a:lnTo>
                    <a:pt x="7054952" y="1663617"/>
                  </a:lnTo>
                  <a:lnTo>
                    <a:pt x="7009892" y="1667255"/>
                  </a:lnTo>
                  <a:lnTo>
                    <a:pt x="277876" y="1667255"/>
                  </a:lnTo>
                  <a:lnTo>
                    <a:pt x="232803" y="1663617"/>
                  </a:lnTo>
                  <a:lnTo>
                    <a:pt x="190045" y="1653084"/>
                  </a:lnTo>
                  <a:lnTo>
                    <a:pt x="150175" y="1636230"/>
                  </a:lnTo>
                  <a:lnTo>
                    <a:pt x="113765" y="1613627"/>
                  </a:lnTo>
                  <a:lnTo>
                    <a:pt x="81387" y="1585849"/>
                  </a:lnTo>
                  <a:lnTo>
                    <a:pt x="53613" y="1553468"/>
                  </a:lnTo>
                  <a:lnTo>
                    <a:pt x="31015" y="1517057"/>
                  </a:lnTo>
                  <a:lnTo>
                    <a:pt x="14166" y="1477190"/>
                  </a:lnTo>
                  <a:lnTo>
                    <a:pt x="3636" y="1434440"/>
                  </a:lnTo>
                  <a:lnTo>
                    <a:pt x="0" y="1389379"/>
                  </a:lnTo>
                  <a:lnTo>
                    <a:pt x="0" y="277875"/>
                  </a:lnTo>
                  <a:close/>
                </a:path>
              </a:pathLst>
            </a:custGeom>
            <a:ln w="9525">
              <a:solidFill>
                <a:srgbClr val="43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90894" y="247649"/>
            <a:ext cx="5450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</a:rPr>
              <a:t>Blue-Cloud</a:t>
            </a:r>
            <a:r>
              <a:rPr sz="2200" spc="1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2026</a:t>
            </a:r>
            <a:r>
              <a:rPr sz="2200" spc="-10" dirty="0">
                <a:solidFill>
                  <a:srgbClr val="FFFFFF"/>
                </a:solidFill>
              </a:rPr>
              <a:t> Consortium</a:t>
            </a:r>
            <a:endParaRPr sz="2200" dirty="0"/>
          </a:p>
        </p:txBody>
      </p:sp>
      <p:grpSp>
        <p:nvGrpSpPr>
          <p:cNvPr id="6" name="object 6"/>
          <p:cNvGrpSpPr/>
          <p:nvPr/>
        </p:nvGrpSpPr>
        <p:grpSpPr>
          <a:xfrm>
            <a:off x="252984" y="1104900"/>
            <a:ext cx="11856720" cy="5039995"/>
            <a:chOff x="252984" y="1104900"/>
            <a:chExt cx="11856720" cy="50399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611" y="1104900"/>
              <a:ext cx="1385315" cy="10424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6791" y="1318259"/>
              <a:ext cx="2665476" cy="615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1160" y="1188719"/>
              <a:ext cx="1537715" cy="8747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919" y="4616196"/>
              <a:ext cx="1028700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384" y="3677411"/>
              <a:ext cx="710184" cy="6400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7492" y="5503164"/>
              <a:ext cx="1156715" cy="574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8763" y="2880360"/>
              <a:ext cx="1697736" cy="480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4535" y="2868167"/>
              <a:ext cx="1591056" cy="5044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03932" y="4680203"/>
              <a:ext cx="1141475" cy="3124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0304" y="4643628"/>
              <a:ext cx="1028700" cy="3870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07807" y="1580387"/>
              <a:ext cx="915924" cy="6096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7675" y="4632959"/>
              <a:ext cx="1028700" cy="4084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18064" y="2688336"/>
              <a:ext cx="1537716" cy="7223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09060" y="4671059"/>
              <a:ext cx="1254252" cy="3307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5412" y="4602479"/>
              <a:ext cx="608076" cy="4678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21979" y="5490971"/>
              <a:ext cx="1156716" cy="5989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63000" y="1626108"/>
              <a:ext cx="1592579" cy="5196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94848" y="1624583"/>
              <a:ext cx="1385316" cy="5227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84764" y="3578351"/>
              <a:ext cx="1156716" cy="9189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95588" y="4599432"/>
              <a:ext cx="1336548" cy="4754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47687" y="2840735"/>
              <a:ext cx="990600" cy="5593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99091" y="5620511"/>
              <a:ext cx="1386840" cy="3413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02524" y="2795016"/>
              <a:ext cx="699516" cy="6507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81872" y="2805683"/>
              <a:ext cx="990600" cy="6294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69736" y="3768851"/>
              <a:ext cx="1120139" cy="457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95016" y="3810000"/>
              <a:ext cx="1612392" cy="3749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6339" y="3799332"/>
              <a:ext cx="1464563" cy="396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5384" y="2857500"/>
              <a:ext cx="569976" cy="5257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40324" y="5475732"/>
              <a:ext cx="1059179" cy="6294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38656" y="5513832"/>
              <a:ext cx="1292352" cy="5547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079991" y="3643883"/>
              <a:ext cx="1200911" cy="7071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94660" y="5548884"/>
              <a:ext cx="1156715" cy="4831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39" y="3733800"/>
              <a:ext cx="1504188" cy="5273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2984" y="5524500"/>
              <a:ext cx="1156716" cy="5318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85672" y="2875788"/>
              <a:ext cx="1444752" cy="4892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0416" y="4594859"/>
              <a:ext cx="681228" cy="4831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69707" y="3764279"/>
              <a:ext cx="1002792" cy="46634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411967" y="4664964"/>
              <a:ext cx="1697735" cy="3444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00672" y="5436108"/>
              <a:ext cx="1057655" cy="7086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885931" y="5524500"/>
              <a:ext cx="1156716" cy="53187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235711" y="2227580"/>
            <a:ext cx="23234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277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Scientific and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Administrative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Coordinator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12185" y="2335149"/>
            <a:ext cx="1693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Project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Coordinator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86502" y="2335149"/>
            <a:ext cx="1908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Technical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Coordinator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0580" y="320801"/>
            <a:ext cx="6439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Blue-Cloud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services: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Environment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 status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today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" y="943355"/>
            <a:ext cx="12056745" cy="5454650"/>
            <a:chOff x="114300" y="943355"/>
            <a:chExt cx="12056745" cy="5454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" y="949451"/>
              <a:ext cx="4945380" cy="2272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" y="3944137"/>
              <a:ext cx="10768584" cy="24533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2367" y="943355"/>
              <a:ext cx="6178295" cy="26629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3360" y="3464051"/>
              <a:ext cx="10625455" cy="480059"/>
            </a:xfrm>
            <a:custGeom>
              <a:avLst/>
              <a:gdLst/>
              <a:ahLst/>
              <a:cxnLst/>
              <a:rect l="l" t="t" r="r" b="b"/>
              <a:pathLst>
                <a:path w="10625455" h="480060">
                  <a:moveTo>
                    <a:pt x="10545318" y="0"/>
                  </a:moveTo>
                  <a:lnTo>
                    <a:pt x="80010" y="0"/>
                  </a:lnTo>
                  <a:lnTo>
                    <a:pt x="48868" y="6286"/>
                  </a:lnTo>
                  <a:lnTo>
                    <a:pt x="23436" y="23431"/>
                  </a:lnTo>
                  <a:lnTo>
                    <a:pt x="6288" y="48863"/>
                  </a:lnTo>
                  <a:lnTo>
                    <a:pt x="0" y="80010"/>
                  </a:lnTo>
                  <a:lnTo>
                    <a:pt x="0" y="480060"/>
                  </a:lnTo>
                  <a:lnTo>
                    <a:pt x="10625328" y="480060"/>
                  </a:lnTo>
                  <a:lnTo>
                    <a:pt x="10625328" y="80010"/>
                  </a:lnTo>
                  <a:lnTo>
                    <a:pt x="10619041" y="48863"/>
                  </a:lnTo>
                  <a:lnTo>
                    <a:pt x="10601896" y="23431"/>
                  </a:lnTo>
                  <a:lnTo>
                    <a:pt x="10576464" y="6286"/>
                  </a:lnTo>
                  <a:lnTo>
                    <a:pt x="10545318" y="0"/>
                  </a:lnTo>
                  <a:close/>
                </a:path>
              </a:pathLst>
            </a:custGeom>
            <a:solidFill>
              <a:srgbClr val="009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60" y="3464051"/>
              <a:ext cx="10625455" cy="480059"/>
            </a:xfrm>
            <a:custGeom>
              <a:avLst/>
              <a:gdLst/>
              <a:ahLst/>
              <a:cxnLst/>
              <a:rect l="l" t="t" r="r" b="b"/>
              <a:pathLst>
                <a:path w="10625455" h="480060">
                  <a:moveTo>
                    <a:pt x="80010" y="0"/>
                  </a:moveTo>
                  <a:lnTo>
                    <a:pt x="10545318" y="0"/>
                  </a:lnTo>
                  <a:lnTo>
                    <a:pt x="10576464" y="6286"/>
                  </a:lnTo>
                  <a:lnTo>
                    <a:pt x="10601896" y="23431"/>
                  </a:lnTo>
                  <a:lnTo>
                    <a:pt x="10619041" y="48863"/>
                  </a:lnTo>
                  <a:lnTo>
                    <a:pt x="10625328" y="80010"/>
                  </a:lnTo>
                  <a:lnTo>
                    <a:pt x="10625328" y="480060"/>
                  </a:lnTo>
                  <a:lnTo>
                    <a:pt x="0" y="480060"/>
                  </a:lnTo>
                  <a:lnTo>
                    <a:pt x="0" y="80010"/>
                  </a:lnTo>
                  <a:lnTo>
                    <a:pt x="6288" y="48863"/>
                  </a:lnTo>
                  <a:lnTo>
                    <a:pt x="23436" y="23431"/>
                  </a:lnTo>
                  <a:lnTo>
                    <a:pt x="48868" y="6286"/>
                  </a:lnTo>
                  <a:lnTo>
                    <a:pt x="80010" y="0"/>
                  </a:lnTo>
                  <a:close/>
                </a:path>
              </a:pathLst>
            </a:custGeom>
            <a:ln w="9525">
              <a:solidFill>
                <a:srgbClr val="43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51223" y="3496436"/>
            <a:ext cx="31496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sz="2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Laboratories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</a:t>
            </a:r>
            <a:r>
              <a:rPr dirty="0"/>
              <a:t>eptem</a:t>
            </a:r>
            <a:r>
              <a:rPr spc="5" dirty="0"/>
              <a:t>b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0811" y="1671828"/>
            <a:ext cx="4096511" cy="45521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04894" y="326516"/>
            <a:ext cx="78543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Blue-Cloud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services: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15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planned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developments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2859" y="994028"/>
            <a:ext cx="105879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6688E"/>
                </a:solidFill>
                <a:latin typeface="Arial"/>
                <a:cs typeface="Arial"/>
              </a:rPr>
              <a:t>It</a:t>
            </a:r>
            <a:r>
              <a:rPr sz="2600" spc="5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6688E"/>
                </a:solidFill>
                <a:latin typeface="Arial"/>
                <a:cs typeface="Arial"/>
              </a:rPr>
              <a:t>is</a:t>
            </a:r>
            <a:r>
              <a:rPr sz="2600" spc="5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6688E"/>
                </a:solidFill>
                <a:latin typeface="Arial"/>
                <a:cs typeface="Arial"/>
              </a:rPr>
              <a:t>implemented</a:t>
            </a:r>
            <a:r>
              <a:rPr sz="2600" spc="-15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6688E"/>
                </a:solidFill>
                <a:latin typeface="Arial"/>
                <a:cs typeface="Arial"/>
              </a:rPr>
              <a:t>as</a:t>
            </a:r>
            <a:r>
              <a:rPr sz="2600" spc="10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6688E"/>
                </a:solidFill>
                <a:latin typeface="Arial"/>
                <a:cs typeface="Arial"/>
              </a:rPr>
              <a:t>a</a:t>
            </a:r>
            <a:r>
              <a:rPr sz="2600" spc="15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6688E"/>
                </a:solidFill>
                <a:latin typeface="Arial"/>
                <a:cs typeface="Arial"/>
              </a:rPr>
              <a:t>System</a:t>
            </a:r>
            <a:r>
              <a:rPr sz="2600" spc="15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6688E"/>
                </a:solidFill>
                <a:latin typeface="Arial"/>
                <a:cs typeface="Arial"/>
              </a:rPr>
              <a:t>of</a:t>
            </a:r>
            <a:r>
              <a:rPr sz="2600" spc="5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6688E"/>
                </a:solidFill>
                <a:latin typeface="Arial"/>
                <a:cs typeface="Arial"/>
              </a:rPr>
              <a:t>Systems</a:t>
            </a:r>
            <a:r>
              <a:rPr sz="2600" spc="15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6688E"/>
                </a:solidFill>
                <a:latin typeface="Arial"/>
                <a:cs typeface="Arial"/>
              </a:rPr>
              <a:t>promoting</a:t>
            </a:r>
            <a:r>
              <a:rPr sz="2600" spc="-5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6688E"/>
                </a:solidFill>
                <a:latin typeface="Arial"/>
                <a:cs typeface="Arial"/>
              </a:rPr>
              <a:t>Open</a:t>
            </a:r>
            <a:r>
              <a:rPr sz="2600" spc="-35" dirty="0">
                <a:solidFill>
                  <a:srgbClr val="46688E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6688E"/>
                </a:solidFill>
                <a:latin typeface="Arial"/>
                <a:cs typeface="Arial"/>
              </a:rPr>
              <a:t>Science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528" y="1461516"/>
            <a:ext cx="8270875" cy="4772025"/>
            <a:chOff x="33528" y="1461516"/>
            <a:chExt cx="8270875" cy="47720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" y="1461516"/>
              <a:ext cx="8270748" cy="3090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223" y="4552188"/>
              <a:ext cx="8035417" cy="168118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</a:t>
            </a:r>
            <a:r>
              <a:rPr dirty="0"/>
              <a:t>eptem</a:t>
            </a:r>
            <a:r>
              <a:rPr spc="5" dirty="0"/>
              <a:t>b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10/05/2023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88DA4B6-4589-C54B-BB67-93AD3B6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Blue-Cloud Kick-Off Meeting</a:t>
            </a:r>
            <a:endParaRPr lang="it-IT" dirty="0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400" b="1" dirty="0">
                <a:cs typeface="Calibri" panose="020F0502020204030204" pitchFamily="34" charset="0"/>
              </a:rPr>
              <a:t>VRE – D4Science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6" y="-52647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1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FA719C9-735B-250A-8BA7-8782E252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745" y="1226127"/>
            <a:ext cx="9998897" cy="48352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Blue-Cloud Virtual Research Environment infrastructure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is based upon the D4Science e-infrastructure as built, maintained, and operated by CNR-ISTI</a:t>
            </a:r>
          </a:p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EGI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is partner in Blue-Cloud 2026 and provides the </a:t>
            </a:r>
            <a:r>
              <a:rPr lang="en-GB" altLang="zh-CN" sz="2600" b="1" dirty="0" err="1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Jupyter</a:t>
            </a: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Hub service 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on which the various </a:t>
            </a:r>
            <a:r>
              <a:rPr lang="en-GB" altLang="zh-CN" sz="2600" dirty="0" err="1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-Notebooks are deployed for the Blue-Cloud Virtual Labs 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Moreover </a:t>
            </a:r>
            <a:r>
              <a:rPr lang="en-GB" altLang="en-US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EGI</a:t>
            </a:r>
            <a:r>
              <a:rPr lang="en-GB" altLang="en-US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contributed its AAI expertise for the Blue-Cloud AAI which is federated through EGI-</a:t>
            </a:r>
            <a:r>
              <a:rPr lang="en-GB" altLang="en-US" sz="2600" dirty="0" err="1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Checkin</a:t>
            </a: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33DD94-8019-751E-75FB-38AE3F4B3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3" y="3023477"/>
            <a:ext cx="1125587" cy="11843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E6B5B-1B9A-1CA9-CE54-316DFE6F0748}"/>
              </a:ext>
            </a:extLst>
          </p:cNvPr>
          <p:cNvSpPr/>
          <p:nvPr/>
        </p:nvSpPr>
        <p:spPr>
          <a:xfrm>
            <a:off x="4603128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56281-BE79-15F5-8AB2-6E3157AE9DBC}"/>
              </a:ext>
            </a:extLst>
          </p:cNvPr>
          <p:cNvSpPr/>
          <p:nvPr/>
        </p:nvSpPr>
        <p:spPr>
          <a:xfrm>
            <a:off x="82361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89939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753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Arial MT</vt:lpstr>
      <vt:lpstr>Calibri</vt:lpstr>
      <vt:lpstr>Calibri Light</vt:lpstr>
      <vt:lpstr>DM sans</vt:lpstr>
      <vt:lpstr>Tema di Office</vt:lpstr>
      <vt:lpstr>Experience from Blue-Cloud and SeaDataNet</vt:lpstr>
      <vt:lpstr>EU H2020 Blue-Cloud project (2019 – 2023)</vt:lpstr>
      <vt:lpstr>Blue-Cloud overarching concept</vt:lpstr>
      <vt:lpstr>Blue-Cloud key products and services </vt:lpstr>
      <vt:lpstr>Blue-Cloud 2026 (2023 – 2026) </vt:lpstr>
      <vt:lpstr>Blue-Cloud 2026 Consortium</vt:lpstr>
      <vt:lpstr>PowerPoint Presentation</vt:lpstr>
      <vt:lpstr>It is implemented as a System of Systems promoting Open Science</vt:lpstr>
      <vt:lpstr>VRE – D4Science</vt:lpstr>
      <vt:lpstr>PowerPoint Presentation</vt:lpstr>
      <vt:lpstr>PowerPoint Presentation</vt:lpstr>
      <vt:lpstr>Blue-Cloud Virtual Research Environment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Dick Schaap</dc:creator>
  <cp:lastModifiedBy>Dick Schaap - MARIS</cp:lastModifiedBy>
  <cp:revision>137</cp:revision>
  <dcterms:created xsi:type="dcterms:W3CDTF">2022-06-16T09:41:17Z</dcterms:created>
  <dcterms:modified xsi:type="dcterms:W3CDTF">2024-10-02T12:58:12Z</dcterms:modified>
</cp:coreProperties>
</file>