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3716000" cx="24384000"/>
  <p:notesSz cx="6858000" cy="9144000"/>
  <p:embeddedFontLst>
    <p:embeddedFont>
      <p:font typeface="Helvetica Neue"/>
      <p:regular r:id="rId20"/>
      <p:bold r:id="rId21"/>
      <p:italic r:id="rId22"/>
      <p:boldItalic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nfdCKVcJUpz3qao2vxb5i1uf6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FDAFD3-8339-449D-A491-4570C9F7D509}">
  <a:tblStyle styleId="{A2FDAFD3-8339-449D-A491-4570C9F7D50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0506F72-8C62-491A-A590-E8AFE7A171A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HelveticaNeue-regular.fntdata"/><Relationship Id="rId22" Type="http://schemas.openxmlformats.org/officeDocument/2006/relationships/font" Target="fonts/HelveticaNeue-italic.fntdata"/><Relationship Id="rId21" Type="http://schemas.openxmlformats.org/officeDocument/2006/relationships/font" Target="fonts/HelveticaNeue-bold.fntdata"/><Relationship Id="rId24" Type="http://schemas.openxmlformats.org/officeDocument/2006/relationships/font" Target="fonts/DMSans-regular.fntdata"/><Relationship Id="rId23" Type="http://schemas.openxmlformats.org/officeDocument/2006/relationships/font" Target="fonts/HelveticaNeue-boldItalic.fntdata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8" Type="http://customschemas.google.com/relationships/presentationmetadata" Target="metadata"/><Relationship Id="rId27" Type="http://schemas.openxmlformats.org/officeDocument/2006/relationships/font" Target="fonts/DM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94f41b5f1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" name="Google Shape;568;g294f41b5f1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071b11952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071b11952c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05d32f518c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6" name="Google Shape;726;g305d32f518c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df8a22c283_1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3" name="Google Shape;733;g2df8a22c283_1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5383f2e2c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0" name="Google Shape;740;g25383f2e2cb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94f41b5f1a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9" name="Google Shape;579;g294f41b5f1a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e04914e3a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Google Shape;586;g2e04914e3a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05d0cdd276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Google Shape;592;g305d0cdd276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94f41b5f1a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0" name="Google Shape;600;g294f41b5f1a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05d32f518c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7" name="Google Shape;607;g305d32f518c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dddc2b94c0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Google Shape;615;g2dddc2b94c0_0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e0644d60fb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Google Shape;651;g2e0644d60fb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e0644d60fb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6" name="Google Shape;676;g2e0644d60fb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2.png"/><Relationship Id="rId9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s://www.youtube.com/c/EGIFederation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11" Type="http://schemas.openxmlformats.org/officeDocument/2006/relationships/image" Target="../media/image14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2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s://www.linkedin.com/company/1024536" TargetMode="Externa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" name="Google Shape;15;p34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" name="Google Shape;16;p34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" name="Google Shape;17;p34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18" name="Google Shape;1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4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" name="Google Shape;20;p34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3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2" name="Google Shape;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9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9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3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87" name="Google Shape;87;p3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88" name="Google Shape;88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3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0" name="Google Shape;90;p36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91" name="Google Shape;91;p36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92" name="Google Shape;92;p36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36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36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36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6" name="Google Shape;96;p3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3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3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0" name="Google Shape;100;p43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101" name="Google Shape;10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02" name="Google Shape;10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3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04" name="Google Shape;104;p4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05" name="Google Shape;105;p43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06" name="Google Shape;106;p4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43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43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3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0" name="Google Shape;110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3" name="Google Shape;113;p4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1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42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8" name="Google Shape;118;p42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9" name="Google Shape;119;p42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0" name="Google Shape;120;p42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1" name="Google Shape;121;p42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2" name="Google Shape;122;p42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123" name="Google Shape;123;p42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4" name="Google Shape;124;p42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125" name="Google Shape;125;p42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126" name="Google Shape;126;p4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4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130" name="Google Shape;13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2" name="Google Shape;132;p45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3" name="Google Shape;133;p4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4" name="Google Shape;134;p4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4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6" name="Google Shape;136;p45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7" name="Google Shape;137;p4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8" name="Google Shape;138;p4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9" name="Google Shape;139;p4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0" name="Google Shape;1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142" name="Google Shape;14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7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4" name="Google Shape;144;p47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145" name="Google Shape;14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4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8" name="Google Shape;14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50" name="Google Shape;15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9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152" name="Google Shape;15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153" name="Google Shape;15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9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5" name="Google Shape;155;p49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6" name="Google Shape;156;p4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49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8" name="Google Shape;15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60" name="Google Shape;160;p50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5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62" name="Google Shape;162;p5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63" name="Google Shape;163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5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5" name="Google Shape;165;p5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50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7" name="Google Shape;167;p5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68" name="Google Shape;16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">
  <p:cSld name="1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Noto Sans Symbols"/>
              <a:buChar char="▪"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Courier New"/>
              <a:buChar char="o"/>
              <a:defRPr b="0" i="0" sz="4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Char char="⮚"/>
              <a:defRPr b="0" i="0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8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8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0" name="Google Shape;170;p51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5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72" name="Google Shape;172;p5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73" name="Google Shape;17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5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5" name="Google Shape;175;p51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6" name="Google Shape;176;p51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7" name="Google Shape;177;p51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8" name="Google Shape;178;p51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9" name="Google Shape;179;p51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51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1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5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51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51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5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87" name="Google Shape;187;p52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2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784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9" name="Google Shape;189;p52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784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52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784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91" name="Google Shape;191;p5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2" name="Google Shape;192;p5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93" name="Google Shape;19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5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5" name="Google Shape;195;p52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6" name="Google Shape;196;p52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7" name="Google Shape;197;p52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8" name="Google Shape;198;p52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2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52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5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52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52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4" name="Google Shape;204;p52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5" name="Google Shape;205;p5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7" name="Google Shape;207;p53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5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09" name="Google Shape;209;p5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0" name="Google Shape;210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5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2" name="Google Shape;212;p53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3" name="Google Shape;213;p53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4" name="Google Shape;214;p53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0"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5" name="Google Shape;215;p53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6" name="Google Shape;216;p53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53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3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5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5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21" name="Google Shape;221;p53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26" name="Google Shape;226;p54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5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28" name="Google Shape;228;p5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29" name="Google Shape;229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5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2" name="Google Shape;232;p54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54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54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5" name="Google Shape;235;p54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6" name="Google Shape;236;p54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9" name="Google Shape;239;p54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54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54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54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5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5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46" name="Google Shape;246;p55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5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48" name="Google Shape;248;p5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49" name="Google Shape;24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0" name="Google Shape;250;p5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55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2" name="Google Shape;252;p55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3" name="Google Shape;253;p55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5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5" name="Google Shape;255;p55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6" name="Google Shape;256;p55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55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55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55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60" name="Google Shape;260;p55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61" name="Google Shape;261;p5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55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55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5" name="Google Shape;265;p56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5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67" name="Google Shape;267;p5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68" name="Google Shape;268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5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0" name="Google Shape;270;p56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1" name="Google Shape;271;p56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72" name="Google Shape;272;p56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73" name="Google Shape;273;p56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74" name="Google Shape;274;p56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56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56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" name="Google Shape;277;p5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56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56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80" name="Google Shape;280;p56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1" name="Google Shape;281;p56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2" name="Google Shape;282;p56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4" name="Google Shape;284;p57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5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6" name="Google Shape;286;p5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7" name="Google Shape;287;p5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Google Shape;288;p57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0" name="Google Shape;290;p57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57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57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57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57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5" name="Google Shape;295;p57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6" name="Google Shape;296;p57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7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7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57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57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1" name="Google Shape;301;p57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2" name="Google Shape;302;p5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5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05" name="Google Shape;305;p58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5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07" name="Google Shape;307;p5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08" name="Google Shape;308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5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0" name="Google Shape;310;p58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1" name="Google Shape;311;p58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2" name="Google Shape;312;p58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3" name="Google Shape;313;p58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4" name="Google Shape;314;p58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b="0"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b="0"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5" name="Google Shape;315;p58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6" name="Google Shape;316;p5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5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19" name="Google Shape;319;p59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5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21" name="Google Shape;321;p5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22" name="Google Shape;322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3" name="Google Shape;323;p5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4" name="Google Shape;324;p59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5" name="Google Shape;325;p59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6" name="Google Shape;326;p59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7" name="Google Shape;327;p59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8" name="Google Shape;328;p59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9" name="Google Shape;329;p59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0" name="Google Shape;330;p59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1" name="Google Shape;331;p59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2" name="Google Shape;332;p5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5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35" name="Google Shape;335;p60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6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7" name="Google Shape;337;p6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38" name="Google Shape;338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" name="Google Shape;339;p6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0" name="Google Shape;340;p60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1" name="Google Shape;341;p60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2" name="Google Shape;342;p60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3" name="Google Shape;343;p60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4" name="Google Shape;344;p60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5" name="Google Shape;345;p60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6" name="Google Shape;346;p60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7" name="Google Shape;347;p60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8" name="Google Shape;348;p60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9" name="Google Shape;349;p60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0" name="Google Shape;350;p60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1" name="Google Shape;351;p60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6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6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6"/>
          <p:cNvSpPr txBox="1"/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9" name="Google Shape;29;p76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6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463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6"/>
          <p:cNvSpPr txBox="1"/>
          <p:nvPr>
            <p:ph idx="12" type="sldNum"/>
          </p:nvPr>
        </p:nvSpPr>
        <p:spPr>
          <a:xfrm>
            <a:off x="22593221" y="12435245"/>
            <a:ext cx="14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6" name="Google Shape;356;p61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7" name="Google Shape;357;p61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8" name="Google Shape;358;p61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0" name="Google Shape;360;p61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61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62" name="Google Shape;36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1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6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6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66" name="Google Shape;366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2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9" name="Google Shape;369;p62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0" name="Google Shape;370;p62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1" name="Google Shape;371;p62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2" name="Google Shape;372;p62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3" name="Google Shape;373;p62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62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75" name="Google Shape;375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2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6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62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79" name="Google Shape;379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6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82" name="Google Shape;382;p6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83" name="Google Shape;383;p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4" name="Google Shape;384;p6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63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6" name="Google Shape;386;p63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7" name="Google Shape;387;p63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8" name="Google Shape;388;p63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89" name="Google Shape;389;p63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390" name="Google Shape;39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91" name="Google Shape;39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3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393" name="Google Shape;393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6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4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784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8" name="Google Shape;398;p64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784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9" name="Google Shape;399;p64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784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0" name="Google Shape;400;p64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1" name="Google Shape;401;p64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2" name="Google Shape;402;p64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3" name="Google Shape;403;p64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4" name="Google Shape;404;p64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5" name="Google Shape;405;p64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06" name="Google Shape;406;p6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07" name="Google Shape;407;p6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08" name="Google Shape;408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9" name="Google Shape;409;p64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0" name="Google Shape;410;p64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11" name="Google Shape;411;p64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12" name="Google Shape;412;p64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413" name="Google Shape;413;p6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6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17" name="Google Shape;417;p6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18" name="Google Shape;418;p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9" name="Google Shape;419;p6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0" name="Google Shape;420;p65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421" name="Google Shape;421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5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3" name="Google Shape;423;p65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4" name="Google Shape;424;p6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6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6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28" name="Google Shape;428;p6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29" name="Google Shape;429;p6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0" name="Google Shape;430;p6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1" name="Google Shape;431;p66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32" name="Google Shape;432;p66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433" name="Google Shape;433;p66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4" name="Google Shape;434;p66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5" name="Google Shape;435;p66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6" name="Google Shape;436;p66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7" name="Google Shape;437;p6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8" name="Google Shape;438;p6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7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1" name="Google Shape;441;p67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2" name="Google Shape;442;p67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43" name="Google Shape;443;p67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431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44" name="Google Shape;444;p67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445" name="Google Shape;44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6" name="Google Shape;446;p6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7" name="Google Shape;447;p6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8" name="Google Shape;448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67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0" name="Google Shape;450;p6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67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3" name="Google Shape;45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8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5" name="Google Shape;455;p68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56" name="Google Shape;456;p68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4313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57" name="Google Shape;457;p6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58" name="Google Shape;458;p6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59" name="Google Shape;459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0" name="Google Shape;460;p68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1" name="Google Shape;461;p68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2" name="Google Shape;462;p6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64" name="Google Shape;46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9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6" name="Google Shape;466;p69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67" name="Google Shape;467;p6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68" name="Google Shape;468;p6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69" name="Google Shape;469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0" name="Google Shape;470;p69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1" name="Google Shape;471;p6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2" name="Google Shape;472;p69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74" name="Google Shape;4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70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6" name="Google Shape;476;p70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77" name="Google Shape;477;p7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78" name="Google Shape;478;p7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79" name="Google Shape;479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70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0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1" name="Google Shape;481;p7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2" name="Google Shape;482;p70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33" name="Google Shape;3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6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" name="Google Shape;35;p46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46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0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" name="Google Shape;37;p4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" name="Google Shape;38;p4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4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46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4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4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43" name="Google Shape;4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5" name="Google Shape;4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84" name="Google Shape;484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1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6" name="Google Shape;486;p71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7" name="Google Shape;487;p71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8" name="Google Shape;48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71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1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71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71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3" name="Google Shape;493;p71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4" name="Google Shape;494;p71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5" name="Google Shape;49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2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0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8" name="Google Shape;498;p72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9" name="Google Shape;499;p72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00" name="Google Shape;50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1" name="Google Shape;50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2" name="Google Shape;502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2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 32x.png" id="504" name="Google Shape;50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5" name="Google Shape;505;p7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6" name="Google Shape;506;p72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507" name="Google Shape;507;p72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8" name="Google Shape;508;p72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9" name="Google Shape;509;p72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0" name="Google Shape;510;p72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72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2" name="Google Shape;512;p7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3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0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15" name="Google Shape;51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73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18" name="Google Shape;51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20" name="Google Shape;520;p74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7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22" name="Google Shape;522;p7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23" name="Google Shape;523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74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6" name="Google Shape;526;p74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7" name="Google Shape;527;p74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8" name="Google Shape;528;p74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9" name="Google Shape;529;p74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0" name="Google Shape;530;p74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1" name="Google Shape;531;p74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2" name="Google Shape;532;p74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74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4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4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6" name="Google Shape;536;p74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7" name="Google Shape;537;p74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8" name="Google Shape;538;p7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39" name="Google Shape;539;p74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74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1" name="Google Shape;541;p74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2" name="Google Shape;542;p74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3" name="Google Shape;543;p7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5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46" name="Google Shape;546;p75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0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7" name="Google Shape;547;p75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48" name="Google Shape;54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template)">
  <p:cSld name="1_Title and content (template)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8"/>
          <p:cNvSpPr txBox="1"/>
          <p:nvPr>
            <p:ph idx="1" type="subTitle"/>
          </p:nvPr>
        </p:nvSpPr>
        <p:spPr>
          <a:xfrm>
            <a:off x="1121632" y="2333603"/>
            <a:ext cx="201399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78"/>
          <p:cNvSpPr txBox="1"/>
          <p:nvPr>
            <p:ph type="title"/>
          </p:nvPr>
        </p:nvSpPr>
        <p:spPr>
          <a:xfrm>
            <a:off x="1121629" y="1220021"/>
            <a:ext cx="201399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3" name="Google Shape;553;p78"/>
          <p:cNvSpPr txBox="1"/>
          <p:nvPr>
            <p:ph idx="10" type="dt"/>
          </p:nvPr>
        </p:nvSpPr>
        <p:spPr>
          <a:xfrm>
            <a:off x="21063707" y="12747829"/>
            <a:ext cx="2144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78"/>
          <p:cNvSpPr txBox="1"/>
          <p:nvPr>
            <p:ph idx="11" type="ftr"/>
          </p:nvPr>
        </p:nvSpPr>
        <p:spPr>
          <a:xfrm>
            <a:off x="14785445" y="12730293"/>
            <a:ext cx="5417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5" name="Google Shape;555;p78"/>
          <p:cNvSpPr txBox="1"/>
          <p:nvPr>
            <p:ph idx="12" type="sldNum"/>
          </p:nvPr>
        </p:nvSpPr>
        <p:spPr>
          <a:xfrm>
            <a:off x="23355656" y="12730293"/>
            <a:ext cx="88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mplate)">
  <p:cSld name="Title and content (template)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9"/>
          <p:cNvSpPr txBox="1"/>
          <p:nvPr>
            <p:ph idx="1" type="subTitle"/>
          </p:nvPr>
        </p:nvSpPr>
        <p:spPr>
          <a:xfrm>
            <a:off x="926320" y="1944304"/>
            <a:ext cx="201417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9"/>
          <p:cNvSpPr txBox="1"/>
          <p:nvPr>
            <p:ph type="title"/>
          </p:nvPr>
        </p:nvSpPr>
        <p:spPr>
          <a:xfrm>
            <a:off x="926320" y="958331"/>
            <a:ext cx="20141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9" name="Google Shape;559;p79"/>
          <p:cNvSpPr txBox="1"/>
          <p:nvPr>
            <p:ph idx="10" type="dt"/>
          </p:nvPr>
        </p:nvSpPr>
        <p:spPr>
          <a:xfrm>
            <a:off x="21063707" y="12747829"/>
            <a:ext cx="2144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79"/>
          <p:cNvSpPr txBox="1"/>
          <p:nvPr>
            <p:ph idx="11" type="ftr"/>
          </p:nvPr>
        </p:nvSpPr>
        <p:spPr>
          <a:xfrm>
            <a:off x="14785445" y="12730293"/>
            <a:ext cx="5417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1" name="Google Shape;561;p79"/>
          <p:cNvSpPr txBox="1"/>
          <p:nvPr>
            <p:ph idx="12" type="sldNum"/>
          </p:nvPr>
        </p:nvSpPr>
        <p:spPr>
          <a:xfrm>
            <a:off x="23355656" y="12730293"/>
            <a:ext cx="88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2" name="Google Shape;562;p79"/>
          <p:cNvSpPr txBox="1"/>
          <p:nvPr>
            <p:ph idx="2" type="body"/>
          </p:nvPr>
        </p:nvSpPr>
        <p:spPr>
          <a:xfrm>
            <a:off x="927101" y="3175000"/>
            <a:ext cx="20011200" cy="9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F0801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3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○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■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635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□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635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Noto Sans Symbols"/>
              <a:buChar char="⮚"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4ec5c11eab_0_97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5" name="Google Shape;565;g24ec5c11eab_0_97"/>
          <p:cNvSpPr txBox="1"/>
          <p:nvPr>
            <p:ph idx="1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4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8" name="Google Shape;48;p4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9" name="Google Shape;49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4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52" name="Google Shape;5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53" name="Google Shape;5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8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0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" name="Google Shape;55;p48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" name="Google Shape;56;p4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48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8" name="Google Shape;5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2 columns">
  <p:cSld name="1_Text 2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7"/>
          <p:cNvSpPr txBox="1"/>
          <p:nvPr>
            <p:ph idx="10" type="dt"/>
          </p:nvPr>
        </p:nvSpPr>
        <p:spPr>
          <a:xfrm>
            <a:off x="21063707" y="12747829"/>
            <a:ext cx="2144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7"/>
          <p:cNvSpPr txBox="1"/>
          <p:nvPr>
            <p:ph idx="11" type="ftr"/>
          </p:nvPr>
        </p:nvSpPr>
        <p:spPr>
          <a:xfrm>
            <a:off x="14785445" y="12730293"/>
            <a:ext cx="5417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77"/>
          <p:cNvSpPr txBox="1"/>
          <p:nvPr>
            <p:ph idx="12" type="sldNum"/>
          </p:nvPr>
        </p:nvSpPr>
        <p:spPr>
          <a:xfrm>
            <a:off x="23355656" y="12730293"/>
            <a:ext cx="88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77"/>
          <p:cNvSpPr txBox="1"/>
          <p:nvPr>
            <p:ph idx="1" type="subTitle"/>
          </p:nvPr>
        </p:nvSpPr>
        <p:spPr>
          <a:xfrm>
            <a:off x="926317" y="1944304"/>
            <a:ext cx="20077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77"/>
          <p:cNvSpPr txBox="1"/>
          <p:nvPr>
            <p:ph type="title"/>
          </p:nvPr>
        </p:nvSpPr>
        <p:spPr>
          <a:xfrm>
            <a:off x="926315" y="958331"/>
            <a:ext cx="20077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77"/>
          <p:cNvSpPr txBox="1"/>
          <p:nvPr>
            <p:ph idx="2" type="body"/>
          </p:nvPr>
        </p:nvSpPr>
        <p:spPr>
          <a:xfrm>
            <a:off x="926317" y="3078651"/>
            <a:ext cx="10189500" cy="9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77"/>
          <p:cNvSpPr txBox="1"/>
          <p:nvPr>
            <p:ph idx="3" type="body"/>
          </p:nvPr>
        </p:nvSpPr>
        <p:spPr>
          <a:xfrm>
            <a:off x="11999016" y="3078651"/>
            <a:ext cx="10189500" cy="9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8" name="Google Shape;68;p35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3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70" name="Google Shape;70;p3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71" name="Google Shape;71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3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35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Arial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5" name="Google Shape;75;p3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77" name="Google Shape;77;p37"/>
          <p:cNvPicPr preferRelativeResize="0"/>
          <p:nvPr/>
        </p:nvPicPr>
        <p:blipFill rotWithShape="1">
          <a:blip r:embed="rId2">
            <a:alphaModFix amt="25000"/>
          </a:blip>
          <a:srcRect b="2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9" name="Google Shape;79;p3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3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3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0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33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94f41b5f1a_0_0"/>
          <p:cNvSpPr txBox="1"/>
          <p:nvPr>
            <p:ph idx="2" type="body"/>
          </p:nvPr>
        </p:nvSpPr>
        <p:spPr>
          <a:xfrm>
            <a:off x="1079500" y="5821648"/>
            <a:ext cx="23063400" cy="20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6400"/>
              <a:t>The EGI Trusted Research Environments landscape report </a:t>
            </a:r>
            <a:endParaRPr sz="6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6400"/>
              <a:t>- an overview</a:t>
            </a:r>
            <a:endParaRPr sz="6400"/>
          </a:p>
        </p:txBody>
      </p:sp>
      <p:sp>
        <p:nvSpPr>
          <p:cNvPr id="571" name="Google Shape;571;g294f41b5f1a_0_0"/>
          <p:cNvSpPr txBox="1"/>
          <p:nvPr>
            <p:ph idx="3" type="body"/>
          </p:nvPr>
        </p:nvSpPr>
        <p:spPr>
          <a:xfrm>
            <a:off x="1209182" y="10729563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EGI2024</a:t>
            </a:r>
            <a:endParaRPr/>
          </a:p>
        </p:txBody>
      </p:sp>
      <p:sp>
        <p:nvSpPr>
          <p:cNvPr id="572" name="Google Shape;572;g294f41b5f1a_0_0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1.10.2024</a:t>
            </a:r>
            <a:endParaRPr/>
          </a:p>
        </p:txBody>
      </p:sp>
      <p:sp>
        <p:nvSpPr>
          <p:cNvPr id="573" name="Google Shape;573;g294f41b5f1a_0_0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Ville Tenhunen</a:t>
            </a:r>
            <a:endParaRPr/>
          </a:p>
        </p:txBody>
      </p:sp>
      <p:sp>
        <p:nvSpPr>
          <p:cNvPr id="574" name="Google Shape;574;g294f41b5f1a_0_0"/>
          <p:cNvSpPr txBox="1"/>
          <p:nvPr>
            <p:ph idx="6" type="body"/>
          </p:nvPr>
        </p:nvSpPr>
        <p:spPr>
          <a:xfrm>
            <a:off x="15133505" y="11648613"/>
            <a:ext cx="81243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Data Solutions Architect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EGI Foundation</a:t>
            </a:r>
            <a:endParaRPr/>
          </a:p>
        </p:txBody>
      </p:sp>
      <p:sp>
        <p:nvSpPr>
          <p:cNvPr id="575" name="Google Shape;575;g294f41b5f1a_0_0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76" name="Google Shape;576;g294f41b5f1a_0_0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071b11952c_0_0"/>
          <p:cNvSpPr txBox="1"/>
          <p:nvPr>
            <p:ph type="title"/>
          </p:nvPr>
        </p:nvSpPr>
        <p:spPr>
          <a:xfrm>
            <a:off x="2396604" y="562396"/>
            <a:ext cx="201399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Integration scenarios in the EGI infrastructure</a:t>
            </a:r>
            <a:endParaRPr/>
          </a:p>
        </p:txBody>
      </p:sp>
      <p:graphicFrame>
        <p:nvGraphicFramePr>
          <p:cNvPr id="718" name="Google Shape;718;g3071b11952c_0_0"/>
          <p:cNvGraphicFramePr/>
          <p:nvPr/>
        </p:nvGraphicFramePr>
        <p:xfrm>
          <a:off x="952500" y="463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{20506F72-8C62-491A-A590-E8AFE7A171AD}</a:tableStyleId>
              </a:tblPr>
              <a:tblGrid>
                <a:gridCol w="3539525"/>
                <a:gridCol w="5807650"/>
                <a:gridCol w="6156575"/>
                <a:gridCol w="6975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700"/>
                        <a:buFont typeface="Arial"/>
                        <a:buNone/>
                      </a:pPr>
                      <a:r>
                        <a:rPr b="1" lang="en" sz="4900"/>
                        <a:t>Institutional</a:t>
                      </a:r>
                      <a:endParaRPr b="1"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700"/>
                        <a:t>Private Cloud</a:t>
                      </a:r>
                      <a:endParaRPr b="1"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700"/>
                        <a:t>Federation</a:t>
                      </a:r>
                      <a:endParaRPr b="1"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700"/>
                        <a:t>EGI Foundation</a:t>
                      </a:r>
                      <a:endParaRPr b="1"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700"/>
                        <a:t>Promotion, visibility, knowledge sharing</a:t>
                      </a:r>
                      <a:endParaRPr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700"/>
                        <a:t>Facilitation of deployment</a:t>
                      </a:r>
                      <a:endParaRPr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700"/>
                        <a:t>Federation (protocols, SLA/OLA etc.)</a:t>
                      </a:r>
                      <a:endParaRPr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4700"/>
                        <a:t>EGI sites</a:t>
                      </a:r>
                      <a:endParaRPr b="1"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700"/>
                        <a:t>Granular solutions </a:t>
                      </a:r>
                      <a:endParaRPr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700"/>
                        <a:t>Cloud backend</a:t>
                      </a:r>
                      <a:endParaRPr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700"/>
                        <a:t>SP, cloud provisioning</a:t>
                      </a:r>
                      <a:endParaRPr sz="4700"/>
                    </a:p>
                  </a:txBody>
                  <a:tcPr marT="91425" marB="91425" marR="91425" marL="91425">
                    <a:lnL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5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9" name="Google Shape;719;g3071b11952c_0_0"/>
          <p:cNvSpPr txBox="1"/>
          <p:nvPr>
            <p:ph idx="12" type="sldNum"/>
          </p:nvPr>
        </p:nvSpPr>
        <p:spPr>
          <a:xfrm>
            <a:off x="23355656" y="12730293"/>
            <a:ext cx="886500" cy="523200"/>
          </a:xfrm>
          <a:prstGeom prst="rect">
            <a:avLst/>
          </a:prstGeom>
        </p:spPr>
        <p:txBody>
          <a:bodyPr anchorCtr="0" anchor="ctr" bIns="121875" lIns="243800" spcFirstLastPara="1" rIns="243800" wrap="square" tIns="12187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0" name="Google Shape;720;g3071b11952c_0_0"/>
          <p:cNvSpPr txBox="1"/>
          <p:nvPr/>
        </p:nvSpPr>
        <p:spPr>
          <a:xfrm>
            <a:off x="1033400" y="2764675"/>
            <a:ext cx="22322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 sz="3600">
                <a:solidFill>
                  <a:schemeClr val="dk1"/>
                </a:solidFill>
              </a:rPr>
              <a:t>Integration scenarios </a:t>
            </a:r>
            <a:r>
              <a:rPr lang="en" sz="36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will be discussed in more detail in the next phase of the WG. Some preliminary directions:</a:t>
            </a:r>
            <a:endParaRPr sz="3600"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1" name="Google Shape;721;g3071b11952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000" y="8728825"/>
            <a:ext cx="79057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g3071b11952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0263" y="8442500"/>
            <a:ext cx="1552575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g3071b11952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8563" y="8272500"/>
            <a:ext cx="3523001" cy="533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05d32f518c_0_26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approach</a:t>
            </a:r>
            <a:endParaRPr b="1" sz="3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HORIZON-INFRA-2023-EOSC-01-06 projects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  (Trusted environments for sensitive data management in EOSC):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444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○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SIESTA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(Secure Interactive Environments for SensiTive data Analytics)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444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○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TITAN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 (Trusted envIronments for confidenTiAl computiNg and secure data sharing)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11"/>
                </a:ext>
              </a:extLst>
            </a:endParaRPr>
          </a:p>
          <a:p>
            <a:pPr indent="-444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○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EOSC-ENTRUST 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(A European Network of TRUSTed research environments)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14"/>
                </a:ext>
              </a:extLst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European Health Data Space (EHDS)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 will be a key pillar of the strong European Health Union and is the first common EU data space in a specific area to emerge from the European strategy for data.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17"/>
                </a:ext>
              </a:extLst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8"/>
                  </a:ext>
                </a:extLst>
              </a:rPr>
              <a:t>The EOSC Association Health Data TF; 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9"/>
                  </a:ext>
                </a:extLst>
              </a:rPr>
              <a:t>Themes of the task force are at least somehow related to the sensitive data management and European wide trusted research environment development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20"/>
                </a:ext>
              </a:extLs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21"/>
                </a:ext>
              </a:extLs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2"/>
                  </a:ext>
                </a:extLst>
              </a:rPr>
              <a:t>Generic approach</a:t>
            </a:r>
            <a:endParaRPr b="1" sz="37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23"/>
                </a:ext>
              </a:extLst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4"/>
                  </a:ext>
                </a:extLst>
              </a:rPr>
              <a:t>GÉANT Digital Health Data SIG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5"/>
                  </a:ext>
                </a:extLst>
              </a:rPr>
              <a:t> aims primarily at enhancing coordination, exchange of best practices and sharing knowledge among the National research and education networks (NRENs) and their implied eHealth institutions &amp; projects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26"/>
                </a:ext>
              </a:extLst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●"/>
            </a:pPr>
            <a:r>
              <a:rPr b="1"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7"/>
                  </a:ext>
                </a:extLst>
              </a:rPr>
              <a:t>RDA TRESD WG initiative</a:t>
            </a:r>
            <a:r>
              <a:rPr lang="en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8"/>
                  </a:ext>
                </a:extLst>
              </a:rPr>
              <a:t>; “Trusted Research Environments for Sensitive or Confidential Data:  FAIRness for Controlled Data and Processes” (for Blueprints, Interoperability and Risks)</a:t>
            </a:r>
            <a:endParaRPr sz="5000"/>
          </a:p>
        </p:txBody>
      </p:sp>
      <p:sp>
        <p:nvSpPr>
          <p:cNvPr id="729" name="Google Shape;729;g305d32f518c_0_26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Related activities and initiatives</a:t>
            </a:r>
            <a:endParaRPr/>
          </a:p>
        </p:txBody>
      </p:sp>
      <p:sp>
        <p:nvSpPr>
          <p:cNvPr id="730" name="Google Shape;730;g305d32f518c_0_26"/>
          <p:cNvSpPr txBox="1"/>
          <p:nvPr>
            <p:ph idx="2" type="subTitle"/>
          </p:nvPr>
        </p:nvSpPr>
        <p:spPr>
          <a:xfrm>
            <a:off x="6877536" y="1675621"/>
            <a:ext cx="1261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"/>
              <a:t>Some ongoing examples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df8a22c283_1_16"/>
          <p:cNvSpPr txBox="1"/>
          <p:nvPr>
            <p:ph idx="1" type="body"/>
          </p:nvPr>
        </p:nvSpPr>
        <p:spPr>
          <a:xfrm>
            <a:off x="390528" y="3127826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Drivers: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○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EHDS + Health sector projects and initiatives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○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EOSC development (incl. EOSC EU Node)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○"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Ongoing TRE projects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38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4000">
                <a:latin typeface="Arial"/>
                <a:ea typeface="Arial"/>
                <a:cs typeface="Arial"/>
                <a:sym typeface="Arial"/>
              </a:rPr>
              <a:t>ature requirements sets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SATRE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TEHDAS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National requirements for secondary usage of social and health data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●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Numerous TREs exists already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Institutional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National (NRENs)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●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Next level challenges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Cross border interoperability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○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Federative operation models are next challenges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82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●"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Next steps: Integrations with EGI infrastrcture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g2df8a22c283_1_16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737" name="Google Shape;737;g2df8a22c283_1_16"/>
          <p:cNvSpPr txBox="1"/>
          <p:nvPr>
            <p:ph idx="2" type="subTitle"/>
          </p:nvPr>
        </p:nvSpPr>
        <p:spPr>
          <a:xfrm>
            <a:off x="6877536" y="1675621"/>
            <a:ext cx="1261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5383f2e2cb_0_7"/>
          <p:cNvSpPr txBox="1"/>
          <p:nvPr>
            <p:ph idx="2" type="body"/>
          </p:nvPr>
        </p:nvSpPr>
        <p:spPr>
          <a:xfrm>
            <a:off x="1037749" y="4099673"/>
            <a:ext cx="23063400" cy="48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/>
              <a:t>Thank you!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</a:pPr>
            <a:r>
              <a:rPr lang="en" sz="6000"/>
              <a:t>Nb! Open meeting of the TRE WG will take place Thursday 3.10.2024 16:45 in Badisco (1st floor).</a:t>
            </a:r>
            <a:endParaRPr sz="6000"/>
          </a:p>
        </p:txBody>
      </p:sp>
      <p:sp>
        <p:nvSpPr>
          <p:cNvPr id="743" name="Google Shape;743;g25383f2e2cb_0_7"/>
          <p:cNvSpPr txBox="1"/>
          <p:nvPr>
            <p:ph idx="3" type="body"/>
          </p:nvPr>
        </p:nvSpPr>
        <p:spPr>
          <a:xfrm>
            <a:off x="1210145" y="9606750"/>
            <a:ext cx="190713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DM Sans"/>
              <a:buNone/>
            </a:pPr>
            <a:r>
              <a:rPr lang="en" sz="4000"/>
              <a:t>ville.tenhunen@egi.eu</a:t>
            </a:r>
            <a:endParaRPr b="0"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  <p:sp>
        <p:nvSpPr>
          <p:cNvPr id="744" name="Google Shape;744;g25383f2e2cb_0_7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45" name="Google Shape;745;g25383f2e2cb_0_7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94f41b5f1a_0_12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Arial"/>
              <a:buChar char="●"/>
            </a:pPr>
            <a:r>
              <a:rPr lang="en" sz="4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EGI WG on Trusted Research Environments and Sensitive Data Management</a:t>
            </a:r>
            <a:endParaRPr sz="4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Arial"/>
              <a:buChar char="●"/>
            </a:pPr>
            <a:r>
              <a:rPr lang="en" sz="4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The Landscaping report</a:t>
            </a:r>
            <a:endParaRPr sz="4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Arial"/>
              <a:buChar char="●"/>
            </a:pPr>
            <a:r>
              <a:rPr lang="en" sz="4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Definitions</a:t>
            </a:r>
            <a:endParaRPr sz="4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Arial"/>
              <a:buChar char="●"/>
            </a:pPr>
            <a:r>
              <a:rPr lang="en" sz="4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Basic architectures and requirements</a:t>
            </a:r>
            <a:endParaRPr sz="4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Arial"/>
              <a:buChar char="●"/>
            </a:pPr>
            <a:r>
              <a:rPr lang="en" sz="45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Discussion - Where are we going?</a:t>
            </a:r>
            <a:endParaRPr sz="45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94f41b5f1a_0_12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583" name="Google Shape;583;g294f41b5f1a_0_12"/>
          <p:cNvSpPr txBox="1"/>
          <p:nvPr>
            <p:ph idx="2" type="subTitle"/>
          </p:nvPr>
        </p:nvSpPr>
        <p:spPr>
          <a:xfrm>
            <a:off x="6877536" y="1675621"/>
            <a:ext cx="1261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e04914e3a7_0_0"/>
          <p:cNvSpPr txBox="1"/>
          <p:nvPr>
            <p:ph type="title"/>
          </p:nvPr>
        </p:nvSpPr>
        <p:spPr>
          <a:xfrm>
            <a:off x="3010524" y="451050"/>
            <a:ext cx="203076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EGI’s WG on Trusted Research Environments and Sensitive Data Management - in nutshell</a:t>
            </a:r>
            <a:endParaRPr/>
          </a:p>
        </p:txBody>
      </p:sp>
      <p:sp>
        <p:nvSpPr>
          <p:cNvPr id="589" name="Google Shape;589;g2e04914e3a7_0_0"/>
          <p:cNvSpPr txBox="1"/>
          <p:nvPr>
            <p:ph idx="1" type="body"/>
          </p:nvPr>
        </p:nvSpPr>
        <p:spPr>
          <a:xfrm>
            <a:off x="51960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Focus</a:t>
            </a:r>
            <a:r>
              <a:rPr b="1" lang="en" sz="4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800">
                <a:latin typeface="Arial"/>
                <a:ea typeface="Arial"/>
                <a:cs typeface="Arial"/>
                <a:sym typeface="Arial"/>
              </a:rPr>
              <a:t>of the Working Group will be driving the technical evolution in the areas of trusted research environment and sensitive data management, scouting the technology landscape and interacting with relevant stakeholders.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●"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WG started on October 2023 and have had monthly meetings discussing news and updates from communities and landscape report on TREs.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●"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The WG has a duration of one year (which can be extended)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Arial"/>
              <a:buChar char="●"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34 members from 17 organisations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05d0cdd276_0_2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Example from ADR (UK): “</a:t>
            </a:r>
            <a:r>
              <a:rPr b="1" lang="en"/>
              <a:t>Trusted Research Environments (TREs)</a:t>
            </a:r>
            <a:r>
              <a:rPr lang="en"/>
              <a:t> (also known as secure data environments) are highly secure computing environments containing de-identified data. Many operate under the principles of the Five Safes framework. Researchers and their projects must go through the TRE's rigorous accreditation process to access and use this data.”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Some other terms are also used in this context: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"/>
              <a:t>Secure processing environment</a:t>
            </a:r>
            <a:r>
              <a:rPr lang="en"/>
              <a:t> (EU), </a:t>
            </a:r>
            <a:r>
              <a:rPr b="1" lang="en"/>
              <a:t>Secure Research Environment</a:t>
            </a:r>
            <a:r>
              <a:rPr lang="en"/>
              <a:t>, </a:t>
            </a:r>
            <a:r>
              <a:rPr b="1" lang="en"/>
              <a:t>Secure Data Environment,</a:t>
            </a:r>
            <a:r>
              <a:rPr lang="en"/>
              <a:t> </a:t>
            </a:r>
            <a:r>
              <a:rPr b="1" lang="en"/>
              <a:t>Data visiting</a:t>
            </a:r>
            <a:r>
              <a:rPr lang="en"/>
              <a:t>, </a:t>
            </a:r>
            <a:r>
              <a:rPr b="1" lang="en"/>
              <a:t>Virtual Research Environment </a:t>
            </a:r>
            <a:r>
              <a:rPr lang="en"/>
              <a:t>(VRE) etc.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  <p:sp>
        <p:nvSpPr>
          <p:cNvPr id="595" name="Google Shape;595;g305d0cdd276_0_2"/>
          <p:cNvSpPr txBox="1"/>
          <p:nvPr>
            <p:ph type="title"/>
          </p:nvPr>
        </p:nvSpPr>
        <p:spPr>
          <a:xfrm>
            <a:off x="2840950" y="685675"/>
            <a:ext cx="20586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en"/>
              <a:t>There is no unequivocal definition of TRE</a:t>
            </a:r>
            <a:endParaRPr b="1"/>
          </a:p>
        </p:txBody>
      </p:sp>
      <p:sp>
        <p:nvSpPr>
          <p:cNvPr id="596" name="Google Shape;596;g305d0cdd276_0_2"/>
          <p:cNvSpPr txBox="1"/>
          <p:nvPr>
            <p:ph idx="12" type="sldNum"/>
          </p:nvPr>
        </p:nvSpPr>
        <p:spPr>
          <a:xfrm>
            <a:off x="22593221" y="12435245"/>
            <a:ext cx="14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g305d0cdd276_0_2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In the report “Trusted Research Environment” defined characteristics are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b="1" lang="en"/>
              <a:t>Computing and data management</a:t>
            </a:r>
            <a:r>
              <a:rPr lang="en"/>
              <a:t> environments are highly secure and controlled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en"/>
              <a:t>Environments allow approved users such as researchers </a:t>
            </a:r>
            <a:r>
              <a:rPr b="1" lang="en"/>
              <a:t>access store, and analyse sensitive data remotely</a:t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b="1" lang="en"/>
              <a:t>Data is held within a secure environment </a:t>
            </a:r>
            <a:r>
              <a:rPr lang="en"/>
              <a:t>and does not leave that environment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b="1" lang="en"/>
              <a:t>User management</a:t>
            </a:r>
            <a:r>
              <a:rPr lang="en"/>
              <a:t> (including aggregation in some cases) based on trusted AAI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94f41b5f1a_0_27"/>
          <p:cNvSpPr txBox="1"/>
          <p:nvPr>
            <p:ph type="title"/>
          </p:nvPr>
        </p:nvSpPr>
        <p:spPr>
          <a:xfrm>
            <a:off x="3245003" y="513675"/>
            <a:ext cx="165540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Five Safes vs. Governance vs. Technology</a:t>
            </a:r>
            <a:endParaRPr/>
          </a:p>
        </p:txBody>
      </p:sp>
      <p:sp>
        <p:nvSpPr>
          <p:cNvPr id="603" name="Google Shape;603;g294f41b5f1a_0_27"/>
          <p:cNvSpPr txBox="1"/>
          <p:nvPr>
            <p:ph idx="2" type="subTitle"/>
          </p:nvPr>
        </p:nvSpPr>
        <p:spPr>
          <a:xfrm>
            <a:off x="3244996" y="1550188"/>
            <a:ext cx="1679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" sz="3400"/>
              <a:t>Five Safes - a framework for helping make decisions about making effective use of data which is confidential or sensitive</a:t>
            </a:r>
            <a:endParaRPr sz="3400"/>
          </a:p>
        </p:txBody>
      </p:sp>
      <p:graphicFrame>
        <p:nvGraphicFramePr>
          <p:cNvPr id="604" name="Google Shape;604;g294f41b5f1a_0_27"/>
          <p:cNvGraphicFramePr/>
          <p:nvPr/>
        </p:nvGraphicFramePr>
        <p:xfrm>
          <a:off x="903925" y="296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{A2FDAFD3-8339-449D-A491-4570C9F7D509}</a:tableStyleId>
              </a:tblPr>
              <a:tblGrid>
                <a:gridCol w="2974950"/>
                <a:gridCol w="5283800"/>
                <a:gridCol w="7077850"/>
                <a:gridCol w="7191025"/>
              </a:tblGrid>
              <a:tr h="5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Safe</a:t>
                      </a:r>
                      <a:endParaRPr b="1" sz="24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Example</a:t>
                      </a:r>
                      <a:endParaRPr b="1" sz="24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Governance</a:t>
                      </a:r>
                      <a:endParaRPr b="1" sz="24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Technical aspects</a:t>
                      </a:r>
                      <a:endParaRPr b="1" sz="24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138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Safe projects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Is this use of the data appropriate? Is the data minimised?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Data is treated to protect any confidentiality concerns; GDPR, DMP, ISM, SMS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AAI (access), monitoring, reporting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87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Safe people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Can the users be trusted to use it in an appropriate manner?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Research projects are approved by data owners; ISM, accreditation, agreements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Virtual organisations, AAI (authorization), logging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9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Safe settings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Does the access facility limit unauthorised use? Are actions logged? Can the user see the data? Is the system encrypted?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Researchers are trained and authorised to use data safely; DMP, metadata, agreements, training. Logging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Data in use (processing environments), data in transit (networking), data at rest (storages, back-up), encryption, catalogues, AAI, physical security of environments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0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Safe data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Is there a disclosure risk in the data itself?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A processing environment prevents unauthorised use; ISM, data de-identification i.e. (pseudo)anonymization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Data in use (processing environments), data at rest (storages), encryption, de-identification, data disposal, AAI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1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Safe outputs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Are the results non-sensitive?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Approved outputs that are non-disclosive; reviews, metadata, PIDs, (pseudo)anonymization, agreements, FAIR principles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800" u="none" cap="none" strike="noStrike"/>
                        <a:t>Processing environments, repositories, catalogues</a:t>
                      </a:r>
                      <a:endParaRPr sz="2800" u="none" cap="none" strike="noStrike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05d32f518c_0_8"/>
          <p:cNvSpPr txBox="1"/>
          <p:nvPr>
            <p:ph type="title"/>
          </p:nvPr>
        </p:nvSpPr>
        <p:spPr>
          <a:xfrm>
            <a:off x="2605725" y="685683"/>
            <a:ext cx="22721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en"/>
              <a:t>Typical components of the TRE</a:t>
            </a:r>
            <a:endParaRPr b="1"/>
          </a:p>
        </p:txBody>
      </p:sp>
      <p:sp>
        <p:nvSpPr>
          <p:cNvPr id="610" name="Google Shape;610;g305d32f518c_0_8"/>
          <p:cNvSpPr txBox="1"/>
          <p:nvPr>
            <p:ph idx="2" type="body"/>
          </p:nvPr>
        </p:nvSpPr>
        <p:spPr>
          <a:xfrm>
            <a:off x="12802900" y="3866592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3200"/>
              <a:t>TRE Components</a:t>
            </a:r>
            <a:r>
              <a:rPr lang="en" sz="3200"/>
              <a:t>:</a:t>
            </a:r>
            <a:endParaRPr sz="320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Restricted and controlled access to the environment and to all components </a:t>
            </a:r>
            <a:endParaRPr sz="320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Secure infrastructure solutions (hardened servers, networking, firewalls)</a:t>
            </a:r>
            <a:endParaRPr sz="320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Permission management</a:t>
            </a:r>
            <a:endParaRPr sz="320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Activity monitoring</a:t>
            </a:r>
            <a:endParaRPr sz="320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Activity and operation logging</a:t>
            </a:r>
            <a:endParaRPr sz="3200"/>
          </a:p>
          <a:p>
            <a:pPr indent="-425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Data back-ups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Data management services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De-identified data, decryption and encryption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Data, software and AI model sharing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Data long term preservation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Metadata services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Computing services 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Analysing services and SW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" sz="3200"/>
              <a:t>Visualisation services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3200"/>
          </a:p>
        </p:txBody>
      </p:sp>
      <p:sp>
        <p:nvSpPr>
          <p:cNvPr id="611" name="Google Shape;611;g305d32f518c_0_8"/>
          <p:cNvSpPr txBox="1"/>
          <p:nvPr>
            <p:ph idx="12" type="sldNum"/>
          </p:nvPr>
        </p:nvSpPr>
        <p:spPr>
          <a:xfrm>
            <a:off x="22593221" y="12435245"/>
            <a:ext cx="1463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2" name="Google Shape;612;g305d32f518c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1250" y="2844800"/>
            <a:ext cx="9236199" cy="1065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dddc2b94c0_0_2"/>
          <p:cNvSpPr/>
          <p:nvPr/>
        </p:nvSpPr>
        <p:spPr>
          <a:xfrm>
            <a:off x="538875" y="3051100"/>
            <a:ext cx="9508500" cy="974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dddc2b94c0_0_2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Basic concepts of the TRE/SRE</a:t>
            </a:r>
            <a:endParaRPr/>
          </a:p>
        </p:txBody>
      </p:sp>
      <p:sp>
        <p:nvSpPr>
          <p:cNvPr id="619" name="Google Shape;619;g2dddc2b94c0_0_2"/>
          <p:cNvSpPr txBox="1"/>
          <p:nvPr>
            <p:ph idx="2" type="subTitle"/>
          </p:nvPr>
        </p:nvSpPr>
        <p:spPr>
          <a:xfrm>
            <a:off x="6877536" y="1675621"/>
            <a:ext cx="1261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"/>
              <a:t>Institutional</a:t>
            </a:r>
            <a:endParaRPr/>
          </a:p>
        </p:txBody>
      </p:sp>
      <p:sp>
        <p:nvSpPr>
          <p:cNvPr id="620" name="Google Shape;620;g2dddc2b94c0_0_2"/>
          <p:cNvSpPr/>
          <p:nvPr/>
        </p:nvSpPr>
        <p:spPr>
          <a:xfrm>
            <a:off x="1382700" y="8470475"/>
            <a:ext cx="3090300" cy="32805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2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dddc2b94c0_0_2"/>
          <p:cNvSpPr/>
          <p:nvPr/>
        </p:nvSpPr>
        <p:spPr>
          <a:xfrm>
            <a:off x="3557700" y="4082550"/>
            <a:ext cx="3090300" cy="32805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1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2dddc2b94c0_0_2"/>
          <p:cNvSpPr/>
          <p:nvPr/>
        </p:nvSpPr>
        <p:spPr>
          <a:xfrm>
            <a:off x="6314125" y="8485250"/>
            <a:ext cx="3090300" cy="32805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3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g2dddc2b94c0_0_2"/>
          <p:cNvCxnSpPr>
            <a:stCxn id="617" idx="1"/>
            <a:endCxn id="617" idx="3"/>
          </p:cNvCxnSpPr>
          <p:nvPr/>
        </p:nvCxnSpPr>
        <p:spPr>
          <a:xfrm>
            <a:off x="538875" y="7924150"/>
            <a:ext cx="95085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4" name="Google Shape;624;g2dddc2b94c0_0_2"/>
          <p:cNvCxnSpPr>
            <a:endCxn id="617" idx="2"/>
          </p:cNvCxnSpPr>
          <p:nvPr/>
        </p:nvCxnSpPr>
        <p:spPr>
          <a:xfrm>
            <a:off x="5281125" y="7971400"/>
            <a:ext cx="12000" cy="4825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5" name="Google Shape;625;g2dddc2b94c0_0_2"/>
          <p:cNvSpPr/>
          <p:nvPr/>
        </p:nvSpPr>
        <p:spPr>
          <a:xfrm>
            <a:off x="1929425" y="105861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2dddc2b94c0_0_2"/>
          <p:cNvSpPr/>
          <p:nvPr/>
        </p:nvSpPr>
        <p:spPr>
          <a:xfrm>
            <a:off x="6577625" y="106623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2dddc2b94c0_0_2"/>
          <p:cNvSpPr/>
          <p:nvPr/>
        </p:nvSpPr>
        <p:spPr>
          <a:xfrm>
            <a:off x="3072425" y="105861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2dddc2b94c0_0_2"/>
          <p:cNvSpPr/>
          <p:nvPr/>
        </p:nvSpPr>
        <p:spPr>
          <a:xfrm>
            <a:off x="7745600" y="106623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dddc2b94c0_0_2"/>
          <p:cNvSpPr/>
          <p:nvPr/>
        </p:nvSpPr>
        <p:spPr>
          <a:xfrm>
            <a:off x="2607000" y="9485075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2dddc2b94c0_0_2"/>
          <p:cNvSpPr/>
          <p:nvPr/>
        </p:nvSpPr>
        <p:spPr>
          <a:xfrm>
            <a:off x="7181400" y="9485075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2dddc2b94c0_0_2"/>
          <p:cNvSpPr/>
          <p:nvPr/>
        </p:nvSpPr>
        <p:spPr>
          <a:xfrm>
            <a:off x="4210500" y="6073500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dddc2b94c0_0_2"/>
          <p:cNvSpPr/>
          <p:nvPr/>
        </p:nvSpPr>
        <p:spPr>
          <a:xfrm>
            <a:off x="5353500" y="6073500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dddc2b94c0_0_2"/>
          <p:cNvSpPr/>
          <p:nvPr/>
        </p:nvSpPr>
        <p:spPr>
          <a:xfrm>
            <a:off x="4888075" y="4972450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4" name="Google Shape;634;g2dddc2b94c0_0_2"/>
          <p:cNvCxnSpPr/>
          <p:nvPr/>
        </p:nvCxnSpPr>
        <p:spPr>
          <a:xfrm flipH="1" rot="10800000">
            <a:off x="1905650" y="10277175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5" name="Google Shape;635;g2dddc2b94c0_0_2"/>
          <p:cNvCxnSpPr/>
          <p:nvPr/>
        </p:nvCxnSpPr>
        <p:spPr>
          <a:xfrm flipH="1" rot="10800000">
            <a:off x="6515700" y="10277175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6" name="Google Shape;636;g2dddc2b94c0_0_2"/>
          <p:cNvCxnSpPr/>
          <p:nvPr/>
        </p:nvCxnSpPr>
        <p:spPr>
          <a:xfrm flipH="1" rot="10800000">
            <a:off x="4116300" y="5831975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g2dddc2b94c0_0_2"/>
          <p:cNvCxnSpPr/>
          <p:nvPr/>
        </p:nvCxnSpPr>
        <p:spPr>
          <a:xfrm flipH="1">
            <a:off x="5090913" y="5842750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g2dddc2b94c0_0_2"/>
          <p:cNvCxnSpPr/>
          <p:nvPr/>
        </p:nvCxnSpPr>
        <p:spPr>
          <a:xfrm flipH="1">
            <a:off x="2802863" y="10279175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9" name="Google Shape;639;g2dddc2b94c0_0_2"/>
          <p:cNvCxnSpPr/>
          <p:nvPr/>
        </p:nvCxnSpPr>
        <p:spPr>
          <a:xfrm flipH="1">
            <a:off x="7463550" y="10277175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0" name="Google Shape;640;g2dddc2b94c0_0_2"/>
          <p:cNvSpPr/>
          <p:nvPr/>
        </p:nvSpPr>
        <p:spPr>
          <a:xfrm>
            <a:off x="1620400" y="8922125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dddc2b94c0_0_2"/>
          <p:cNvSpPr/>
          <p:nvPr/>
        </p:nvSpPr>
        <p:spPr>
          <a:xfrm>
            <a:off x="3650150" y="6792125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dddc2b94c0_0_2"/>
          <p:cNvSpPr/>
          <p:nvPr/>
        </p:nvSpPr>
        <p:spPr>
          <a:xfrm>
            <a:off x="8235000" y="9108050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dddc2b94c0_0_2"/>
          <p:cNvCxnSpPr>
            <a:stCxn id="641" idx="4"/>
            <a:endCxn id="640" idx="1"/>
          </p:cNvCxnSpPr>
          <p:nvPr/>
        </p:nvCxnSpPr>
        <p:spPr>
          <a:xfrm rot="5400000">
            <a:off x="2018000" y="7051625"/>
            <a:ext cx="1649400" cy="2256600"/>
          </a:xfrm>
          <a:prstGeom prst="bentConnector3">
            <a:avLst>
              <a:gd fmla="val 53204" name="adj1"/>
            </a:avLst>
          </a:prstGeom>
          <a:noFill/>
          <a:ln cap="flat" cmpd="sng" w="38100">
            <a:solidFill>
              <a:srgbClr val="0E94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4" name="Google Shape;644;g2dddc2b94c0_0_2"/>
          <p:cNvCxnSpPr>
            <a:stCxn id="641" idx="4"/>
            <a:endCxn id="642" idx="7"/>
          </p:cNvCxnSpPr>
          <p:nvPr/>
        </p:nvCxnSpPr>
        <p:spPr>
          <a:xfrm flipH="1" rot="-5400000">
            <a:off x="5459150" y="5867075"/>
            <a:ext cx="1835400" cy="4811700"/>
          </a:xfrm>
          <a:prstGeom prst="bentConnector3">
            <a:avLst>
              <a:gd fmla="val 47750" name="adj1"/>
            </a:avLst>
          </a:prstGeom>
          <a:noFill/>
          <a:ln cap="flat" cmpd="sng" w="38100">
            <a:solidFill>
              <a:srgbClr val="0E945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5" name="Google Shape;645;g2dddc2b94c0_0_2"/>
          <p:cNvSpPr/>
          <p:nvPr/>
        </p:nvSpPr>
        <p:spPr>
          <a:xfrm>
            <a:off x="5529775" y="8122913"/>
            <a:ext cx="641682" cy="3000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94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2dddc2b94c0_0_2"/>
          <p:cNvSpPr/>
          <p:nvPr/>
        </p:nvSpPr>
        <p:spPr>
          <a:xfrm>
            <a:off x="2607013" y="8047300"/>
            <a:ext cx="641682" cy="3000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94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2dddc2b94c0_0_2"/>
          <p:cNvSpPr/>
          <p:nvPr/>
        </p:nvSpPr>
        <p:spPr>
          <a:xfrm>
            <a:off x="3650163" y="7493588"/>
            <a:ext cx="641682" cy="300024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E94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2dddc2b94c0_0_2"/>
          <p:cNvSpPr txBox="1"/>
          <p:nvPr>
            <p:ph idx="1" type="body"/>
          </p:nvPr>
        </p:nvSpPr>
        <p:spPr>
          <a:xfrm>
            <a:off x="12458002" y="3651250"/>
            <a:ext cx="113580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Classic architecture where researchers process and manage data in their own environments. Only results or snapshots of the data is shared.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Researchers share only results or preprocessed and (pseudo)anonymised data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Quite typical institutional solution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policies and principles in institutions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technical solutions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common integrations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FAIR data based on manual work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security and privacy measurements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e0644d60fb_0_90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Basic concepts of the TRE/SRE</a:t>
            </a:r>
            <a:endParaRPr/>
          </a:p>
        </p:txBody>
      </p:sp>
      <p:sp>
        <p:nvSpPr>
          <p:cNvPr id="654" name="Google Shape;654;g2e0644d60fb_0_90"/>
          <p:cNvSpPr txBox="1"/>
          <p:nvPr>
            <p:ph idx="2" type="subTitle"/>
          </p:nvPr>
        </p:nvSpPr>
        <p:spPr>
          <a:xfrm>
            <a:off x="6877561" y="1675621"/>
            <a:ext cx="1261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"/>
              <a:t>Private Cloud TRE</a:t>
            </a:r>
            <a:endParaRPr/>
          </a:p>
        </p:txBody>
      </p:sp>
      <p:sp>
        <p:nvSpPr>
          <p:cNvPr id="655" name="Google Shape;655;g2e0644d60fb_0_90"/>
          <p:cNvSpPr/>
          <p:nvPr/>
        </p:nvSpPr>
        <p:spPr>
          <a:xfrm>
            <a:off x="4357100" y="4034125"/>
            <a:ext cx="3090300" cy="139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2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g2e0644d60fb_0_90"/>
          <p:cNvSpPr/>
          <p:nvPr/>
        </p:nvSpPr>
        <p:spPr>
          <a:xfrm>
            <a:off x="792025" y="4034125"/>
            <a:ext cx="3090300" cy="139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1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g2e0644d60fb_0_90"/>
          <p:cNvSpPr/>
          <p:nvPr/>
        </p:nvSpPr>
        <p:spPr>
          <a:xfrm>
            <a:off x="4984775" y="4611325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g2e0644d60fb_0_90"/>
          <p:cNvSpPr/>
          <p:nvPr/>
        </p:nvSpPr>
        <p:spPr>
          <a:xfrm>
            <a:off x="1393425" y="4664725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2e0644d60fb_0_90"/>
          <p:cNvSpPr txBox="1"/>
          <p:nvPr>
            <p:ph idx="1" type="body"/>
          </p:nvPr>
        </p:nvSpPr>
        <p:spPr>
          <a:xfrm>
            <a:off x="12458002" y="3651250"/>
            <a:ext cx="113580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ISP model or cloud model where services and resources are delivered by SP for all users. SP have own policies and providers have their own. 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for projects (such as LETHE).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measurements vary by organisation.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Centralised technical solutions and procedures are needed.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Char char="-"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FAIR data based on common agreements of data owners.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2e0644d60fb_0_90"/>
          <p:cNvSpPr/>
          <p:nvPr/>
        </p:nvSpPr>
        <p:spPr>
          <a:xfrm>
            <a:off x="4357100" y="7197138"/>
            <a:ext cx="3090300" cy="2984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provider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e0644d60fb_0_90"/>
          <p:cNvSpPr/>
          <p:nvPr/>
        </p:nvSpPr>
        <p:spPr>
          <a:xfrm>
            <a:off x="5002925" y="891887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g2e0644d60fb_0_90"/>
          <p:cNvSpPr/>
          <p:nvPr/>
        </p:nvSpPr>
        <p:spPr>
          <a:xfrm>
            <a:off x="6145925" y="891887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e0644d60fb_0_90"/>
          <p:cNvSpPr/>
          <p:nvPr/>
        </p:nvSpPr>
        <p:spPr>
          <a:xfrm>
            <a:off x="5680500" y="7817825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4" name="Google Shape;664;g2e0644d60fb_0_90"/>
          <p:cNvCxnSpPr/>
          <p:nvPr/>
        </p:nvCxnSpPr>
        <p:spPr>
          <a:xfrm flipH="1" rot="10800000">
            <a:off x="4908725" y="8677350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5" name="Google Shape;665;g2e0644d60fb_0_90"/>
          <p:cNvCxnSpPr/>
          <p:nvPr/>
        </p:nvCxnSpPr>
        <p:spPr>
          <a:xfrm flipH="1">
            <a:off x="5883338" y="8688125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6" name="Google Shape;666;g2e0644d60fb_0_90"/>
          <p:cNvSpPr/>
          <p:nvPr/>
        </p:nvSpPr>
        <p:spPr>
          <a:xfrm>
            <a:off x="7922175" y="4034125"/>
            <a:ext cx="3090300" cy="1398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</a:t>
            </a:r>
            <a:r>
              <a:rPr lang="en" sz="2200"/>
              <a:t>N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2e0644d60fb_0_90"/>
          <p:cNvSpPr/>
          <p:nvPr/>
        </p:nvSpPr>
        <p:spPr>
          <a:xfrm>
            <a:off x="8557925" y="4604125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e0644d60fb_0_90"/>
          <p:cNvSpPr/>
          <p:nvPr/>
        </p:nvSpPr>
        <p:spPr>
          <a:xfrm>
            <a:off x="6112875" y="45006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2e0644d60fb_0_90"/>
          <p:cNvSpPr/>
          <p:nvPr/>
        </p:nvSpPr>
        <p:spPr>
          <a:xfrm>
            <a:off x="9467325" y="44934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2e0644d60fb_0_90"/>
          <p:cNvSpPr/>
          <p:nvPr/>
        </p:nvSpPr>
        <p:spPr>
          <a:xfrm>
            <a:off x="2558450" y="45540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1" name="Google Shape;671;g2e0644d60fb_0_90"/>
          <p:cNvCxnSpPr>
            <a:stCxn id="656" idx="2"/>
            <a:endCxn id="660" idx="0"/>
          </p:cNvCxnSpPr>
          <p:nvPr/>
        </p:nvCxnSpPr>
        <p:spPr>
          <a:xfrm>
            <a:off x="2337175" y="5432425"/>
            <a:ext cx="3565200" cy="176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2" name="Google Shape;672;g2e0644d60fb_0_90"/>
          <p:cNvCxnSpPr>
            <a:stCxn id="655" idx="2"/>
            <a:endCxn id="660" idx="0"/>
          </p:cNvCxnSpPr>
          <p:nvPr/>
        </p:nvCxnSpPr>
        <p:spPr>
          <a:xfrm>
            <a:off x="5902250" y="5432425"/>
            <a:ext cx="0" cy="176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3" name="Google Shape;673;g2e0644d60fb_0_90"/>
          <p:cNvCxnSpPr>
            <a:stCxn id="666" idx="2"/>
            <a:endCxn id="660" idx="0"/>
          </p:cNvCxnSpPr>
          <p:nvPr/>
        </p:nvCxnSpPr>
        <p:spPr>
          <a:xfrm flipH="1">
            <a:off x="5902125" y="5432425"/>
            <a:ext cx="3565200" cy="176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e0644d60fb_0_16"/>
          <p:cNvSpPr txBox="1"/>
          <p:nvPr>
            <p:ph idx="1" type="body"/>
          </p:nvPr>
        </p:nvSpPr>
        <p:spPr>
          <a:xfrm>
            <a:off x="12458002" y="3651250"/>
            <a:ext cx="113580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Federated model contain several 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service providers and users. </a:t>
            </a: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and authentication management based on the federated AAI solution. This conceptual model gives possible to build services across national or organisational borders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Features: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principles, rules and standards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services, resources and usage across borders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security and privacy arrangements and implementation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API definitions and protocols to move data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FAIR data based on common agreements and measures</a:t>
            </a:r>
            <a:endParaRPr sz="3600"/>
          </a:p>
        </p:txBody>
      </p:sp>
      <p:sp>
        <p:nvSpPr>
          <p:cNvPr id="679" name="Google Shape;679;g2e0644d60fb_0_16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"/>
              <a:t>Basic concepts of the TRE/SRE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t/>
            </a:r>
            <a:endParaRPr/>
          </a:p>
        </p:txBody>
      </p:sp>
      <p:sp>
        <p:nvSpPr>
          <p:cNvPr id="680" name="Google Shape;680;g2e0644d60fb_0_16"/>
          <p:cNvSpPr txBox="1"/>
          <p:nvPr>
            <p:ph idx="2" type="subTitle"/>
          </p:nvPr>
        </p:nvSpPr>
        <p:spPr>
          <a:xfrm>
            <a:off x="6877536" y="1675621"/>
            <a:ext cx="12610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</a:pPr>
            <a:r>
              <a:rPr lang="en"/>
              <a:t>Federated</a:t>
            </a:r>
            <a:endParaRPr/>
          </a:p>
        </p:txBody>
      </p:sp>
      <p:sp>
        <p:nvSpPr>
          <p:cNvPr id="681" name="Google Shape;681;g2e0644d60fb_0_16"/>
          <p:cNvSpPr/>
          <p:nvPr/>
        </p:nvSpPr>
        <p:spPr>
          <a:xfrm>
            <a:off x="1198725" y="3336850"/>
            <a:ext cx="9508500" cy="97461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2e0644d60fb_0_16"/>
          <p:cNvSpPr/>
          <p:nvPr/>
        </p:nvSpPr>
        <p:spPr>
          <a:xfrm>
            <a:off x="1869875" y="8470475"/>
            <a:ext cx="3090300" cy="328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provider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2e0644d60fb_0_16"/>
          <p:cNvSpPr/>
          <p:nvPr/>
        </p:nvSpPr>
        <p:spPr>
          <a:xfrm>
            <a:off x="4502075" y="4082550"/>
            <a:ext cx="3090300" cy="328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1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2e0644d60fb_0_16"/>
          <p:cNvSpPr/>
          <p:nvPr/>
        </p:nvSpPr>
        <p:spPr>
          <a:xfrm>
            <a:off x="7058075" y="8470500"/>
            <a:ext cx="3090300" cy="328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Organisation 2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" name="Google Shape;685;g2e0644d60fb_0_16"/>
          <p:cNvCxnSpPr/>
          <p:nvPr/>
        </p:nvCxnSpPr>
        <p:spPr>
          <a:xfrm flipH="1" rot="10800000">
            <a:off x="2802500" y="7709875"/>
            <a:ext cx="6870000" cy="23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86" name="Google Shape;686;g2e0644d60fb_0_16"/>
          <p:cNvCxnSpPr/>
          <p:nvPr/>
        </p:nvCxnSpPr>
        <p:spPr>
          <a:xfrm>
            <a:off x="6035375" y="7757350"/>
            <a:ext cx="23700" cy="404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87" name="Google Shape;687;g2e0644d60fb_0_16"/>
          <p:cNvSpPr/>
          <p:nvPr/>
        </p:nvSpPr>
        <p:spPr>
          <a:xfrm>
            <a:off x="7369600" y="104930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e0644d60fb_0_16"/>
          <p:cNvSpPr/>
          <p:nvPr/>
        </p:nvSpPr>
        <p:spPr>
          <a:xfrm>
            <a:off x="8537550" y="104950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e0644d60fb_0_16"/>
          <p:cNvSpPr/>
          <p:nvPr/>
        </p:nvSpPr>
        <p:spPr>
          <a:xfrm>
            <a:off x="3475175" y="9485075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e0644d60fb_0_16"/>
          <p:cNvSpPr/>
          <p:nvPr/>
        </p:nvSpPr>
        <p:spPr>
          <a:xfrm>
            <a:off x="5154875" y="6073500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g2e0644d60fb_0_16"/>
          <p:cNvSpPr/>
          <p:nvPr/>
        </p:nvSpPr>
        <p:spPr>
          <a:xfrm>
            <a:off x="6297875" y="6073500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e0644d60fb_0_16"/>
          <p:cNvSpPr/>
          <p:nvPr/>
        </p:nvSpPr>
        <p:spPr>
          <a:xfrm>
            <a:off x="5796575" y="4972450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3" name="Google Shape;693;g2e0644d60fb_0_16"/>
          <p:cNvCxnSpPr/>
          <p:nvPr/>
        </p:nvCxnSpPr>
        <p:spPr>
          <a:xfrm flipH="1" rot="10800000">
            <a:off x="2392825" y="10277175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g2e0644d60fb_0_16"/>
          <p:cNvCxnSpPr/>
          <p:nvPr/>
        </p:nvCxnSpPr>
        <p:spPr>
          <a:xfrm flipH="1" rot="10800000">
            <a:off x="7307675" y="10277175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g2e0644d60fb_0_16"/>
          <p:cNvCxnSpPr/>
          <p:nvPr/>
        </p:nvCxnSpPr>
        <p:spPr>
          <a:xfrm flipH="1" rot="10800000">
            <a:off x="5060675" y="5831975"/>
            <a:ext cx="1973100" cy="2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6" name="Google Shape;696;g2e0644d60fb_0_16"/>
          <p:cNvCxnSpPr/>
          <p:nvPr/>
        </p:nvCxnSpPr>
        <p:spPr>
          <a:xfrm flipH="1">
            <a:off x="6035288" y="5842750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g2e0644d60fb_0_16"/>
          <p:cNvCxnSpPr/>
          <p:nvPr/>
        </p:nvCxnSpPr>
        <p:spPr>
          <a:xfrm flipH="1">
            <a:off x="3290038" y="10279175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g2e0644d60fb_0_16"/>
          <p:cNvCxnSpPr/>
          <p:nvPr/>
        </p:nvCxnSpPr>
        <p:spPr>
          <a:xfrm flipH="1">
            <a:off x="8255525" y="10277175"/>
            <a:ext cx="37800" cy="12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g2e0644d60fb_0_16"/>
          <p:cNvSpPr/>
          <p:nvPr/>
        </p:nvSpPr>
        <p:spPr>
          <a:xfrm>
            <a:off x="4823125" y="4658525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e0644d60fb_0_16"/>
          <p:cNvSpPr/>
          <p:nvPr/>
        </p:nvSpPr>
        <p:spPr>
          <a:xfrm>
            <a:off x="9026975" y="9108050"/>
            <a:ext cx="641700" cy="5631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1" name="Google Shape;701;g2e0644d60fb_0_16"/>
          <p:cNvCxnSpPr>
            <a:stCxn id="689" idx="4"/>
            <a:endCxn id="690" idx="3"/>
          </p:cNvCxnSpPr>
          <p:nvPr/>
        </p:nvCxnSpPr>
        <p:spPr>
          <a:xfrm flipH="1" rot="10800000">
            <a:off x="3956450" y="6857938"/>
            <a:ext cx="1519200" cy="3028200"/>
          </a:xfrm>
          <a:prstGeom prst="bentConnector2">
            <a:avLst/>
          </a:prstGeom>
          <a:noFill/>
          <a:ln cap="flat" cmpd="sng" w="38100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2" name="Google Shape;702;g2e0644d60fb_0_16"/>
          <p:cNvCxnSpPr>
            <a:stCxn id="703" idx="5"/>
            <a:endCxn id="691" idx="3"/>
          </p:cNvCxnSpPr>
          <p:nvPr/>
        </p:nvCxnSpPr>
        <p:spPr>
          <a:xfrm flipH="1" rot="10800000">
            <a:off x="4085363" y="6857863"/>
            <a:ext cx="2533500" cy="3949200"/>
          </a:xfrm>
          <a:prstGeom prst="bentConnector2">
            <a:avLst/>
          </a:prstGeom>
          <a:noFill/>
          <a:ln cap="flat" cmpd="sng" w="38100">
            <a:solidFill>
              <a:srgbClr val="0E67A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" name="Google Shape;704;g2e0644d60fb_0_16"/>
          <p:cNvCxnSpPr>
            <a:stCxn id="705" idx="3"/>
            <a:endCxn id="687" idx="3"/>
          </p:cNvCxnSpPr>
          <p:nvPr/>
        </p:nvCxnSpPr>
        <p:spPr>
          <a:xfrm flipH="1" rot="-5400000">
            <a:off x="5097838" y="8684825"/>
            <a:ext cx="69300" cy="5115900"/>
          </a:xfrm>
          <a:prstGeom prst="bentConnector3">
            <a:avLst>
              <a:gd fmla="val 443759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6" name="Google Shape;706;g2e0644d60fb_0_16"/>
          <p:cNvCxnSpPr>
            <a:stCxn id="692" idx="5"/>
            <a:endCxn id="691" idx="1"/>
          </p:cNvCxnSpPr>
          <p:nvPr/>
        </p:nvCxnSpPr>
        <p:spPr>
          <a:xfrm>
            <a:off x="6438275" y="5213088"/>
            <a:ext cx="180600" cy="860400"/>
          </a:xfrm>
          <a:prstGeom prst="bentConnector2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3" name="Google Shape;703;g2e0644d60fb_0_16"/>
          <p:cNvSpPr/>
          <p:nvPr/>
        </p:nvSpPr>
        <p:spPr>
          <a:xfrm>
            <a:off x="3443663" y="10566425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e0644d60fb_0_16"/>
          <p:cNvSpPr/>
          <p:nvPr/>
        </p:nvSpPr>
        <p:spPr>
          <a:xfrm>
            <a:off x="2333900" y="10566425"/>
            <a:ext cx="641700" cy="641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GPU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2e0644d60fb_0_16"/>
          <p:cNvSpPr/>
          <p:nvPr/>
        </p:nvSpPr>
        <p:spPr>
          <a:xfrm>
            <a:off x="2490050" y="941367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e0644d60fb_0_16"/>
          <p:cNvSpPr/>
          <p:nvPr/>
        </p:nvSpPr>
        <p:spPr>
          <a:xfrm>
            <a:off x="7973375" y="9300525"/>
            <a:ext cx="641700" cy="7845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9" name="Google Shape;709;g2e0644d60fb_0_16"/>
          <p:cNvCxnSpPr>
            <a:stCxn id="703" idx="0"/>
            <a:endCxn id="689" idx="3"/>
          </p:cNvCxnSpPr>
          <p:nvPr/>
        </p:nvCxnSpPr>
        <p:spPr>
          <a:xfrm rot="10800000">
            <a:off x="3715725" y="10126625"/>
            <a:ext cx="129000" cy="43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0" name="Google Shape;710;g2e0644d60fb_0_16"/>
          <p:cNvCxnSpPr>
            <a:stCxn id="703" idx="2"/>
            <a:endCxn id="705" idx="5"/>
          </p:cNvCxnSpPr>
          <p:nvPr/>
        </p:nvCxnSpPr>
        <p:spPr>
          <a:xfrm rot="10800000">
            <a:off x="2975663" y="10806988"/>
            <a:ext cx="468000" cy="16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1" name="Google Shape;711;g2e0644d60fb_0_16"/>
          <p:cNvCxnSpPr>
            <a:stCxn id="705" idx="0"/>
            <a:endCxn id="707" idx="3"/>
          </p:cNvCxnSpPr>
          <p:nvPr/>
        </p:nvCxnSpPr>
        <p:spPr>
          <a:xfrm flipH="1" rot="10800000">
            <a:off x="2734963" y="10198025"/>
            <a:ext cx="75900" cy="36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2" name="Google Shape;712;g2e0644d60fb_0_16"/>
          <p:cNvCxnSpPr>
            <a:stCxn id="707" idx="4"/>
            <a:endCxn id="689" idx="2"/>
          </p:cNvCxnSpPr>
          <p:nvPr/>
        </p:nvCxnSpPr>
        <p:spPr>
          <a:xfrm>
            <a:off x="3131750" y="9805925"/>
            <a:ext cx="343500" cy="8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