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7" r:id="rId2"/>
    <p:sldId id="273" r:id="rId3"/>
    <p:sldId id="282" r:id="rId4"/>
    <p:sldId id="322" r:id="rId5"/>
    <p:sldId id="302" r:id="rId6"/>
    <p:sldId id="304" r:id="rId7"/>
    <p:sldId id="281" r:id="rId8"/>
    <p:sldId id="259" r:id="rId9"/>
    <p:sldId id="323" r:id="rId10"/>
    <p:sldId id="290" r:id="rId11"/>
    <p:sldId id="280" r:id="rId12"/>
    <p:sldId id="324" r:id="rId1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19D"/>
    <a:srgbClr val="3087B2"/>
    <a:srgbClr val="FFFFFF"/>
    <a:srgbClr val="8DC0E3"/>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40" y="96"/>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19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3F0342-9D1E-4AD8-B670-4F11AF3992A2}" type="datetimeFigureOut">
              <a:rPr lang="pt-PT" smtClean="0"/>
              <a:pPr/>
              <a:t>26/09/2024</a:t>
            </a:fld>
            <a:endParaRPr lang="pt-P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5C9128-59E3-4DC4-964C-1DE7E0BA37D0}" type="slidenum">
              <a:rPr lang="pt-PT" smtClean="0"/>
              <a:pPr/>
              <a:t>‹#›</a:t>
            </a:fld>
            <a:endParaRPr lang="pt-PT"/>
          </a:p>
        </p:txBody>
      </p:sp>
    </p:spTree>
    <p:extLst>
      <p:ext uri="{BB962C8B-B14F-4D97-AF65-F5344CB8AC3E}">
        <p14:creationId xmlns:p14="http://schemas.microsoft.com/office/powerpoint/2010/main" val="383808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159B7-8441-46AA-8BA1-D30EA73AA7F2}" type="datetimeFigureOut">
              <a:rPr lang="pt-PT" smtClean="0"/>
              <a:pPr/>
              <a:t>26/09/2024</a:t>
            </a:fld>
            <a:endParaRPr lang="pt-PT"/>
          </a:p>
        </p:txBody>
      </p:sp>
      <p:sp>
        <p:nvSpPr>
          <p:cNvPr id="4" name="Marcador de Posição da Imagem do Diapositivo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5348C-73E9-46C0-868A-E2263F965DDF}" type="slidenum">
              <a:rPr lang="pt-PT" smtClean="0"/>
              <a:pPr/>
              <a:t>‹#›</a:t>
            </a:fld>
            <a:endParaRPr lang="pt-PT"/>
          </a:p>
        </p:txBody>
      </p:sp>
    </p:spTree>
    <p:extLst>
      <p:ext uri="{BB962C8B-B14F-4D97-AF65-F5344CB8AC3E}">
        <p14:creationId xmlns:p14="http://schemas.microsoft.com/office/powerpoint/2010/main" val="24457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2</a:t>
            </a:fld>
            <a:endParaRPr lang="pt-PT"/>
          </a:p>
        </p:txBody>
      </p:sp>
    </p:spTree>
    <p:extLst>
      <p:ext uri="{BB962C8B-B14F-4D97-AF65-F5344CB8AC3E}">
        <p14:creationId xmlns:p14="http://schemas.microsoft.com/office/powerpoint/2010/main" val="388585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3</a:t>
            </a:fld>
            <a:endParaRPr lang="pt-PT"/>
          </a:p>
        </p:txBody>
      </p:sp>
    </p:spTree>
    <p:extLst>
      <p:ext uri="{BB962C8B-B14F-4D97-AF65-F5344CB8AC3E}">
        <p14:creationId xmlns:p14="http://schemas.microsoft.com/office/powerpoint/2010/main" val="35647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4</a:t>
            </a:fld>
            <a:endParaRPr lang="pt-PT"/>
          </a:p>
        </p:txBody>
      </p:sp>
    </p:spTree>
    <p:extLst>
      <p:ext uri="{BB962C8B-B14F-4D97-AF65-F5344CB8AC3E}">
        <p14:creationId xmlns:p14="http://schemas.microsoft.com/office/powerpoint/2010/main" val="73436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5</a:t>
            </a:fld>
            <a:endParaRPr lang="pt-PT"/>
          </a:p>
        </p:txBody>
      </p:sp>
    </p:spTree>
    <p:extLst>
      <p:ext uri="{BB962C8B-B14F-4D97-AF65-F5344CB8AC3E}">
        <p14:creationId xmlns:p14="http://schemas.microsoft.com/office/powerpoint/2010/main" val="185676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4345348C-73E9-46C0-868A-E2263F965DDF}" type="slidenum">
              <a:rPr lang="pt-PT" smtClean="0"/>
              <a:pPr/>
              <a:t>6</a:t>
            </a:fld>
            <a:endParaRPr lang="pt-PT"/>
          </a:p>
        </p:txBody>
      </p:sp>
    </p:spTree>
    <p:extLst>
      <p:ext uri="{BB962C8B-B14F-4D97-AF65-F5344CB8AC3E}">
        <p14:creationId xmlns:p14="http://schemas.microsoft.com/office/powerpoint/2010/main" val="267327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45348C-73E9-46C0-868A-E2263F965DDF}" type="slidenum">
              <a:rPr lang="pt-PT" smtClean="0"/>
              <a:pPr/>
              <a:t>8</a:t>
            </a:fld>
            <a:endParaRPr lang="pt-PT"/>
          </a:p>
        </p:txBody>
      </p:sp>
    </p:spTree>
    <p:extLst>
      <p:ext uri="{BB962C8B-B14F-4D97-AF65-F5344CB8AC3E}">
        <p14:creationId xmlns:p14="http://schemas.microsoft.com/office/powerpoint/2010/main" val="3866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45348C-73E9-46C0-868A-E2263F965DDF}" type="slidenum">
              <a:rPr lang="pt-PT" smtClean="0"/>
              <a:pPr/>
              <a:t>9</a:t>
            </a:fld>
            <a:endParaRPr lang="pt-PT"/>
          </a:p>
        </p:txBody>
      </p:sp>
    </p:spTree>
    <p:extLst>
      <p:ext uri="{BB962C8B-B14F-4D97-AF65-F5344CB8AC3E}">
        <p14:creationId xmlns:p14="http://schemas.microsoft.com/office/powerpoint/2010/main" val="66657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5c8b4b20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100"/>
              <a:t>Opencoasts multisite deployment support</a:t>
            </a:r>
            <a:endParaRPr sz="1100"/>
          </a:p>
          <a:p>
            <a:pPr marL="0" lvl="0" indent="0" algn="l" rtl="0">
              <a:spcBef>
                <a:spcPts val="0"/>
              </a:spcBef>
              <a:spcAft>
                <a:spcPts val="0"/>
              </a:spcAft>
              <a:buClr>
                <a:schemeClr val="dk1"/>
              </a:buClr>
              <a:buSzPts val="1400"/>
              <a:buFont typeface="Arial"/>
              <a:buNone/>
            </a:pPr>
            <a:r>
              <a:rPr lang="en-GB" sz="1100"/>
              <a:t>EGI Data Transfer using StoRM WebDAV with OAuth support</a:t>
            </a:r>
            <a:endParaRPr sz="1100"/>
          </a:p>
          <a:p>
            <a:pPr marL="0" lvl="0" indent="0" algn="l" rtl="0">
              <a:spcBef>
                <a:spcPts val="0"/>
              </a:spcBef>
              <a:spcAft>
                <a:spcPts val="0"/>
              </a:spcAft>
              <a:buClr>
                <a:schemeClr val="dk1"/>
              </a:buClr>
              <a:buSzPts val="1400"/>
              <a:buFont typeface="Arial"/>
              <a:buNone/>
            </a:pPr>
            <a:r>
              <a:rPr lang="en-GB" sz="1100"/>
              <a:t>EGI Online Storage with EGI block storage for cloud and EGI file storage for GRID</a:t>
            </a:r>
            <a:endParaRPr sz="1100"/>
          </a:p>
          <a:p>
            <a:pPr marL="0" lvl="0" indent="0" algn="l" rtl="0">
              <a:spcBef>
                <a:spcPts val="0"/>
              </a:spcBef>
              <a:spcAft>
                <a:spcPts val="0"/>
              </a:spcAft>
              <a:buClr>
                <a:schemeClr val="dk1"/>
              </a:buClr>
              <a:buSzPts val="1400"/>
              <a:buFont typeface="Arial"/>
              <a:buNone/>
            </a:pPr>
            <a:r>
              <a:rPr lang="en-GB" sz="1100"/>
              <a:t>EGI Cloud Compute to deploy the required Virtual Machines</a:t>
            </a:r>
            <a:endParaRPr sz="1100"/>
          </a:p>
          <a:p>
            <a:pPr marL="0" lvl="0" indent="0" algn="l" rtl="0">
              <a:spcBef>
                <a:spcPts val="0"/>
              </a:spcBef>
              <a:spcAft>
                <a:spcPts val="0"/>
              </a:spcAft>
              <a:buClr>
                <a:schemeClr val="dk1"/>
              </a:buClr>
              <a:buSzPts val="1400"/>
              <a:buFont typeface="Arial"/>
              <a:buNone/>
            </a:pPr>
            <a:r>
              <a:rPr lang="en-GB" sz="1100"/>
              <a:t>EGI Cloud Container Compute for HPC computations that require dedicated hardware</a:t>
            </a:r>
            <a:endParaRPr sz="1100"/>
          </a:p>
          <a:p>
            <a:pPr marL="0" lvl="0" indent="0" algn="l" rtl="0">
              <a:spcBef>
                <a:spcPts val="0"/>
              </a:spcBef>
              <a:spcAft>
                <a:spcPts val="0"/>
              </a:spcAft>
              <a:buClr>
                <a:schemeClr val="dk1"/>
              </a:buClr>
              <a:buSzPts val="1400"/>
              <a:buFont typeface="Arial"/>
              <a:buNone/>
            </a:pPr>
            <a:r>
              <a:rPr lang="en-GB" sz="1100"/>
              <a:t>EGI Workload Manager to submit less urgent jobs to EGI HTC infrastructure</a:t>
            </a:r>
            <a:endParaRPr sz="1100"/>
          </a:p>
          <a:p>
            <a:pPr marL="0" lvl="0" indent="0" algn="l" rtl="0">
              <a:spcBef>
                <a:spcPts val="0"/>
              </a:spcBef>
              <a:spcAft>
                <a:spcPts val="0"/>
              </a:spcAft>
              <a:buSzPts val="1400"/>
              <a:buNone/>
            </a:pPr>
            <a:r>
              <a:rPr lang="en-GB" sz="1100"/>
              <a:t>Opencoasts service deployment now is only using VMs provided from EGI Cloud Services. In the scope of EGI ACE, OPENCoastS platform is being improved to offload the resources demand on computation to dedicated HPC infrastructure.</a:t>
            </a:r>
            <a:endParaRPr sz="1100"/>
          </a:p>
          <a:p>
            <a:pPr marL="0" lvl="0" indent="0" algn="l" rtl="0">
              <a:spcBef>
                <a:spcPts val="0"/>
              </a:spcBef>
              <a:spcAft>
                <a:spcPts val="0"/>
              </a:spcAft>
              <a:buClr>
                <a:schemeClr val="dk1"/>
              </a:buClr>
              <a:buSzPts val="1400"/>
              <a:buFont typeface="Arial"/>
              <a:buNone/>
            </a:pPr>
            <a:r>
              <a:rPr lang="en-GB" sz="1100"/>
              <a:t>The deployment of OPENCoastS platform also aims to be easily deployed on EGI using Infrastructure Manager and kubernetes receipts and EGI Check-in. </a:t>
            </a:r>
            <a:endParaRPr/>
          </a:p>
        </p:txBody>
      </p:sp>
      <p:sp>
        <p:nvSpPr>
          <p:cNvPr id="348" name="Google Shape;348;g155c8b4b20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162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5c8b4b20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100"/>
              <a:t>Opencoasts multisite deployment support</a:t>
            </a:r>
            <a:endParaRPr sz="1100"/>
          </a:p>
          <a:p>
            <a:pPr marL="0" lvl="0" indent="0" algn="l" rtl="0">
              <a:spcBef>
                <a:spcPts val="0"/>
              </a:spcBef>
              <a:spcAft>
                <a:spcPts val="0"/>
              </a:spcAft>
              <a:buClr>
                <a:schemeClr val="dk1"/>
              </a:buClr>
              <a:buSzPts val="1400"/>
              <a:buFont typeface="Arial"/>
              <a:buNone/>
            </a:pPr>
            <a:r>
              <a:rPr lang="en-GB" sz="1100"/>
              <a:t>EGI Data Transfer using StoRM WebDAV with OAuth support</a:t>
            </a:r>
            <a:endParaRPr sz="1100"/>
          </a:p>
          <a:p>
            <a:pPr marL="0" lvl="0" indent="0" algn="l" rtl="0">
              <a:spcBef>
                <a:spcPts val="0"/>
              </a:spcBef>
              <a:spcAft>
                <a:spcPts val="0"/>
              </a:spcAft>
              <a:buClr>
                <a:schemeClr val="dk1"/>
              </a:buClr>
              <a:buSzPts val="1400"/>
              <a:buFont typeface="Arial"/>
              <a:buNone/>
            </a:pPr>
            <a:r>
              <a:rPr lang="en-GB" sz="1100"/>
              <a:t>EGI Online Storage with EGI block storage for cloud and EGI file storage for GRID</a:t>
            </a:r>
            <a:endParaRPr sz="1100"/>
          </a:p>
          <a:p>
            <a:pPr marL="0" lvl="0" indent="0" algn="l" rtl="0">
              <a:spcBef>
                <a:spcPts val="0"/>
              </a:spcBef>
              <a:spcAft>
                <a:spcPts val="0"/>
              </a:spcAft>
              <a:buClr>
                <a:schemeClr val="dk1"/>
              </a:buClr>
              <a:buSzPts val="1400"/>
              <a:buFont typeface="Arial"/>
              <a:buNone/>
            </a:pPr>
            <a:r>
              <a:rPr lang="en-GB" sz="1100"/>
              <a:t>EGI Cloud Compute to deploy the required Virtual Machines</a:t>
            </a:r>
            <a:endParaRPr sz="1100"/>
          </a:p>
          <a:p>
            <a:pPr marL="0" lvl="0" indent="0" algn="l" rtl="0">
              <a:spcBef>
                <a:spcPts val="0"/>
              </a:spcBef>
              <a:spcAft>
                <a:spcPts val="0"/>
              </a:spcAft>
              <a:buClr>
                <a:schemeClr val="dk1"/>
              </a:buClr>
              <a:buSzPts val="1400"/>
              <a:buFont typeface="Arial"/>
              <a:buNone/>
            </a:pPr>
            <a:r>
              <a:rPr lang="en-GB" sz="1100"/>
              <a:t>EGI Cloud Container Compute for HPC computations that require dedicated hardware</a:t>
            </a:r>
            <a:endParaRPr sz="1100"/>
          </a:p>
          <a:p>
            <a:pPr marL="0" lvl="0" indent="0" algn="l" rtl="0">
              <a:spcBef>
                <a:spcPts val="0"/>
              </a:spcBef>
              <a:spcAft>
                <a:spcPts val="0"/>
              </a:spcAft>
              <a:buClr>
                <a:schemeClr val="dk1"/>
              </a:buClr>
              <a:buSzPts val="1400"/>
              <a:buFont typeface="Arial"/>
              <a:buNone/>
            </a:pPr>
            <a:r>
              <a:rPr lang="en-GB" sz="1100"/>
              <a:t>EGI Workload Manager to submit less urgent jobs to EGI HTC infrastructure</a:t>
            </a:r>
            <a:endParaRPr sz="1100"/>
          </a:p>
          <a:p>
            <a:pPr marL="0" lvl="0" indent="0" algn="l" rtl="0">
              <a:spcBef>
                <a:spcPts val="0"/>
              </a:spcBef>
              <a:spcAft>
                <a:spcPts val="0"/>
              </a:spcAft>
              <a:buSzPts val="1400"/>
              <a:buNone/>
            </a:pPr>
            <a:r>
              <a:rPr lang="en-GB" sz="1100"/>
              <a:t>Opencoasts service deployment now is only using VMs provided from EGI Cloud Services. In the scope of EGI ACE, OPENCoastS platform is being improved to offload the resources demand on computation to dedicated HPC infrastructure.</a:t>
            </a:r>
            <a:endParaRPr sz="1100"/>
          </a:p>
          <a:p>
            <a:pPr marL="0" lvl="0" indent="0" algn="l" rtl="0">
              <a:spcBef>
                <a:spcPts val="0"/>
              </a:spcBef>
              <a:spcAft>
                <a:spcPts val="0"/>
              </a:spcAft>
              <a:buClr>
                <a:schemeClr val="dk1"/>
              </a:buClr>
              <a:buSzPts val="1400"/>
              <a:buFont typeface="Arial"/>
              <a:buNone/>
            </a:pPr>
            <a:r>
              <a:rPr lang="en-GB" sz="1100"/>
              <a:t>The deployment of OPENCoastS platform also aims to be easily deployed on EGI using Infrastructure Manager and kubernetes receipts and EGI Check-in. </a:t>
            </a:r>
            <a:endParaRPr/>
          </a:p>
        </p:txBody>
      </p:sp>
      <p:sp>
        <p:nvSpPr>
          <p:cNvPr id="348" name="Google Shape;348;g155c8b4b20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261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3935413" y="908720"/>
            <a:ext cx="7417171" cy="3312368"/>
          </a:xfrm>
        </p:spPr>
        <p:txBody>
          <a:bodyPr lIns="0" tIns="0" rIns="0" bIns="72000" anchor="b" anchorCtr="0">
            <a:normAutofit/>
          </a:bodyPr>
          <a:lstStyle>
            <a:lvl1pPr algn="l">
              <a:defRPr sz="3200" b="1" cap="all" baseline="0">
                <a:solidFill>
                  <a:srgbClr val="E60000"/>
                </a:solidFill>
              </a:defRPr>
            </a:lvl1pPr>
          </a:lstStyle>
          <a:p>
            <a:r>
              <a:rPr lang="pt-PT" dirty="0"/>
              <a:t>Clique para inserir o titulo</a:t>
            </a:r>
          </a:p>
        </p:txBody>
      </p:sp>
      <p:sp>
        <p:nvSpPr>
          <p:cNvPr id="3" name="Marcador de Posição do Texto 2"/>
          <p:cNvSpPr>
            <a:spLocks noGrp="1"/>
          </p:cNvSpPr>
          <p:nvPr>
            <p:ph type="body" idx="1" hasCustomPrompt="1"/>
          </p:nvPr>
        </p:nvSpPr>
        <p:spPr>
          <a:xfrm>
            <a:off x="3935413" y="4221088"/>
            <a:ext cx="7417171" cy="2160240"/>
          </a:xfrm>
        </p:spPr>
        <p:txBody>
          <a:bodyPr lIns="0" tIns="180000" rIns="0" bIns="0"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dirty="0"/>
              <a:t>Clique para inserir o autor</a:t>
            </a:r>
          </a:p>
        </p:txBody>
      </p:sp>
    </p:spTree>
    <p:extLst>
      <p:ext uri="{BB962C8B-B14F-4D97-AF65-F5344CB8AC3E}">
        <p14:creationId xmlns:p14="http://schemas.microsoft.com/office/powerpoint/2010/main" val="4231797177"/>
      </p:ext>
    </p:extLst>
  </p:cSld>
  <p:clrMapOvr>
    <a:masterClrMapping/>
  </p:clrMapOvr>
  <p:extLst>
    <p:ext uri="{DCECCB84-F9BA-43D5-87BE-67443E8EF086}">
      <p15:sldGuideLst xmlns:p15="http://schemas.microsoft.com/office/powerpoint/2012/main">
        <p15:guide id="1" pos="2479" userDrawn="1">
          <p15:clr>
            <a:srgbClr val="FBAE40"/>
          </p15:clr>
        </p15:guide>
        <p15:guide id="2"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lvl1pPr>
              <a:defRPr baseline="0">
                <a:solidFill>
                  <a:srgbClr val="E60000"/>
                </a:solidFill>
              </a:defRPr>
            </a:lvl1pPr>
          </a:lstStyle>
          <a:p>
            <a:r>
              <a:rPr lang="pt-PT" dirty="0"/>
              <a:t>Clique para editar o estilo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7" name="Marcador de Posição do Rodapé 6"/>
          <p:cNvSpPr>
            <a:spLocks noGrp="1"/>
          </p:cNvSpPr>
          <p:nvPr>
            <p:ph type="ftr" sz="quarter" idx="10"/>
          </p:nvPr>
        </p:nvSpPr>
        <p:spPr/>
        <p:txBody>
          <a:bodyPr/>
          <a:lstStyle/>
          <a:p>
            <a:endParaRPr lang="pt-PT" dirty="0"/>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a:t>
            </a:fld>
            <a:endParaRPr lang="pt-PT" dirty="0"/>
          </a:p>
        </p:txBody>
      </p:sp>
    </p:spTree>
    <p:extLst>
      <p:ext uri="{BB962C8B-B14F-4D97-AF65-F5344CB8AC3E}">
        <p14:creationId xmlns:p14="http://schemas.microsoft.com/office/powerpoint/2010/main" val="333263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pt-PT" dirty="0"/>
              <a:t>Clique para editar o estilo</a:t>
            </a:r>
          </a:p>
        </p:txBody>
      </p:sp>
      <p:sp>
        <p:nvSpPr>
          <p:cNvPr id="3" name="Marcador de Posição de Conteúdo 2"/>
          <p:cNvSpPr>
            <a:spLocks noGrp="1"/>
          </p:cNvSpPr>
          <p:nvPr>
            <p:ph idx="1"/>
          </p:nvPr>
        </p:nvSpPr>
        <p:spPr>
          <a:xfrm>
            <a:off x="609600" y="1600201"/>
            <a:ext cx="10972800" cy="44210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o Rodapé 6"/>
          <p:cNvSpPr>
            <a:spLocks noGrp="1"/>
          </p:cNvSpPr>
          <p:nvPr>
            <p:ph type="ftr" sz="quarter" idx="10"/>
          </p:nvPr>
        </p:nvSpPr>
        <p:spPr/>
        <p:txBody>
          <a:bodyPr/>
          <a:lstStyle/>
          <a:p>
            <a:endParaRPr lang="pt-PT" dirty="0"/>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a:t>
            </a:fld>
            <a:endParaRPr lang="pt-PT" dirty="0"/>
          </a:p>
        </p:txBody>
      </p:sp>
    </p:spTree>
    <p:extLst>
      <p:ext uri="{BB962C8B-B14F-4D97-AF65-F5344CB8AC3E}">
        <p14:creationId xmlns:p14="http://schemas.microsoft.com/office/powerpoint/2010/main" val="226339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aseline="0">
                <a:solidFill>
                  <a:srgbClr val="E60000"/>
                </a:solidFill>
              </a:defRPr>
            </a:lvl1pPr>
          </a:lstStyle>
          <a:p>
            <a:r>
              <a:rPr lang="pt-PT" dirty="0"/>
              <a:t>Clique para editar o estilo</a:t>
            </a:r>
          </a:p>
        </p:txBody>
      </p:sp>
      <p:sp>
        <p:nvSpPr>
          <p:cNvPr id="6" name="Marcador de Posição do Rodapé 5"/>
          <p:cNvSpPr>
            <a:spLocks noGrp="1"/>
          </p:cNvSpPr>
          <p:nvPr>
            <p:ph type="ftr" sz="quarter" idx="10"/>
          </p:nvPr>
        </p:nvSpPr>
        <p:spPr/>
        <p:txBody>
          <a:bodyPr/>
          <a:lstStyle/>
          <a:p>
            <a:endParaRPr lang="pt-PT" dirty="0"/>
          </a:p>
        </p:txBody>
      </p:sp>
      <p:sp>
        <p:nvSpPr>
          <p:cNvPr id="7" name="Marcador de Posição do Número do Diapositivo 6"/>
          <p:cNvSpPr>
            <a:spLocks noGrp="1"/>
          </p:cNvSpPr>
          <p:nvPr>
            <p:ph type="sldNum" sz="quarter" idx="11"/>
          </p:nvPr>
        </p:nvSpPr>
        <p:spPr/>
        <p:txBody>
          <a:bodyPr/>
          <a:lstStyle/>
          <a:p>
            <a:r>
              <a:rPr lang="pt-PT" b="1"/>
              <a:t>LNEC</a:t>
            </a:r>
            <a:r>
              <a:rPr lang="pt-PT"/>
              <a:t> | </a:t>
            </a:r>
            <a:fld id="{41B9C9E2-D41C-4EEA-8BD4-26935379B328}" type="slidenum">
              <a:rPr lang="pt-PT" smtClean="0"/>
              <a:pPr/>
              <a:t>‹#›</a:t>
            </a:fld>
            <a:endParaRPr lang="pt-PT" dirty="0"/>
          </a:p>
        </p:txBody>
      </p:sp>
    </p:spTree>
    <p:extLst>
      <p:ext uri="{BB962C8B-B14F-4D97-AF65-F5344CB8AC3E}">
        <p14:creationId xmlns:p14="http://schemas.microsoft.com/office/powerpoint/2010/main" val="6721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5" name="Marcador de Posição do Rodapé 4"/>
          <p:cNvSpPr>
            <a:spLocks noGrp="1"/>
          </p:cNvSpPr>
          <p:nvPr>
            <p:ph type="ftr" sz="quarter" idx="10"/>
          </p:nvPr>
        </p:nvSpPr>
        <p:spPr/>
        <p:txBody>
          <a:bodyPr/>
          <a:lstStyle/>
          <a:p>
            <a:endParaRPr lang="pt-PT" dirty="0"/>
          </a:p>
        </p:txBody>
      </p:sp>
      <p:sp>
        <p:nvSpPr>
          <p:cNvPr id="6" name="Marcador de Posição do Número do Diapositivo 5"/>
          <p:cNvSpPr>
            <a:spLocks noGrp="1"/>
          </p:cNvSpPr>
          <p:nvPr>
            <p:ph type="sldNum" sz="quarter" idx="11"/>
          </p:nvPr>
        </p:nvSpPr>
        <p:spPr/>
        <p:txBody>
          <a:bodyPr/>
          <a:lstStyle/>
          <a:p>
            <a:r>
              <a:rPr lang="pt-PT" b="1"/>
              <a:t>LNEC</a:t>
            </a:r>
            <a:r>
              <a:rPr lang="pt-PT"/>
              <a:t> | </a:t>
            </a:r>
            <a:fld id="{41B9C9E2-D41C-4EEA-8BD4-26935379B328}" type="slidenum">
              <a:rPr lang="pt-PT" smtClean="0"/>
              <a:pPr/>
              <a:t>‹#›</a:t>
            </a:fld>
            <a:endParaRPr lang="pt-PT" dirty="0"/>
          </a:p>
        </p:txBody>
      </p:sp>
    </p:spTree>
    <p:extLst>
      <p:ext uri="{BB962C8B-B14F-4D97-AF65-F5344CB8AC3E}">
        <p14:creationId xmlns:p14="http://schemas.microsoft.com/office/powerpoint/2010/main" val="23875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emplate)">
  <p:cSld name="Title and content (template)">
    <p:spTree>
      <p:nvGrpSpPr>
        <p:cNvPr id="1" name="Shape 37"/>
        <p:cNvGrpSpPr/>
        <p:nvPr/>
      </p:nvGrpSpPr>
      <p:grpSpPr>
        <a:xfrm>
          <a:off x="0" y="0"/>
          <a:ext cx="0" cy="0"/>
          <a:chOff x="0" y="0"/>
          <a:chExt cx="0" cy="0"/>
        </a:xfrm>
      </p:grpSpPr>
      <p:sp>
        <p:nvSpPr>
          <p:cNvPr id="38" name="Google Shape;38;p19"/>
          <p:cNvSpPr txBox="1">
            <a:spLocks noGrp="1"/>
          </p:cNvSpPr>
          <p:nvPr>
            <p:ph type="subTitle" idx="1"/>
          </p:nvPr>
        </p:nvSpPr>
        <p:spPr>
          <a:xfrm>
            <a:off x="463160" y="972152"/>
            <a:ext cx="10070987" cy="492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2000"/>
              <a:buFont typeface="Arial"/>
              <a:buNone/>
              <a:defRPr sz="2667" b="0" i="1" u="none" strike="noStrike" cap="none">
                <a:solidFill>
                  <a:srgbClr val="7F7F7F"/>
                </a:solidFill>
                <a:latin typeface="Arial"/>
                <a:ea typeface="Arial"/>
                <a:cs typeface="Arial"/>
                <a:sym typeface="Arial"/>
              </a:defRPr>
            </a:lvl1pPr>
            <a:lvl2pPr marR="0" lvl="1" algn="ctr"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35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9" name="Google Shape;39;p19"/>
          <p:cNvSpPr txBox="1">
            <a:spLocks noGrp="1"/>
          </p:cNvSpPr>
          <p:nvPr>
            <p:ph type="title"/>
          </p:nvPr>
        </p:nvSpPr>
        <p:spPr>
          <a:xfrm>
            <a:off x="463160" y="479165"/>
            <a:ext cx="10070987" cy="455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3333"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0" name="Google Shape;40;p19"/>
          <p:cNvSpPr txBox="1">
            <a:spLocks noGrp="1"/>
          </p:cNvSpPr>
          <p:nvPr>
            <p:ph type="dt" idx="10"/>
          </p:nvPr>
        </p:nvSpPr>
        <p:spPr>
          <a:xfrm>
            <a:off x="10531854" y="6373915"/>
            <a:ext cx="1072041" cy="3661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7392723" y="6365147"/>
            <a:ext cx="2708931" cy="37887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11677829" y="6365147"/>
            <a:ext cx="443167" cy="381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a:p>
        </p:txBody>
      </p:sp>
      <p:sp>
        <p:nvSpPr>
          <p:cNvPr id="43" name="Google Shape;43;p19"/>
          <p:cNvSpPr txBox="1">
            <a:spLocks noGrp="1"/>
          </p:cNvSpPr>
          <p:nvPr>
            <p:ph type="body" idx="2"/>
          </p:nvPr>
        </p:nvSpPr>
        <p:spPr>
          <a:xfrm>
            <a:off x="463551" y="1587500"/>
            <a:ext cx="10005483" cy="4656667"/>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0"/>
              </a:spcBef>
              <a:spcAft>
                <a:spcPts val="0"/>
              </a:spcAft>
              <a:buClr>
                <a:srgbClr val="000000"/>
              </a:buClr>
              <a:buSzPts val="1400"/>
              <a:buFont typeface="Arial"/>
              <a:buNone/>
              <a:defRPr sz="1867" b="0" i="0" u="none" strike="noStrike" cap="none">
                <a:solidFill>
                  <a:srgbClr val="F0801A"/>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5" name="Google Shape;45;p19" descr="LIP - Laboratório de Instrumentação e Física Experimental de Partículas -  Home | Facebook"/>
          <p:cNvSpPr/>
          <p:nvPr/>
        </p:nvSpPr>
        <p:spPr>
          <a:xfrm>
            <a:off x="207433" y="-192617"/>
            <a:ext cx="406400" cy="406401"/>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 name="Google Shape;46;p19" descr="Objetivos – Masterclasses – com as mãos nas partículas"/>
          <p:cNvSpPr/>
          <p:nvPr/>
        </p:nvSpPr>
        <p:spPr>
          <a:xfrm>
            <a:off x="410633" y="10584"/>
            <a:ext cx="406400" cy="406401"/>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 name="Google Shape;47;p19" descr="Objetivos – Masterclasses – com as mãos nas partículas"/>
          <p:cNvSpPr/>
          <p:nvPr/>
        </p:nvSpPr>
        <p:spPr>
          <a:xfrm>
            <a:off x="613833" y="213784"/>
            <a:ext cx="406400" cy="406401"/>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 name="Google Shape;48;p19" descr="LIP - Laboratório de Instrumentação e Física Experimental de Partículas -  Home | Facebook"/>
          <p:cNvSpPr/>
          <p:nvPr/>
        </p:nvSpPr>
        <p:spPr>
          <a:xfrm>
            <a:off x="817033" y="416984"/>
            <a:ext cx="406400" cy="406401"/>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390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60000"/>
              </a:buClr>
              <a:buSzPts val="4000"/>
              <a:buFont typeface="Arial"/>
              <a:buNone/>
              <a:defRPr>
                <a:solidFill>
                  <a:srgbClr val="E6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solidFill>
                  <a:srgbClr val="595959"/>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31"/>
          <p:cNvSpPr txBox="1">
            <a:spLocks noGrp="1"/>
          </p:cNvSpPr>
          <p:nvPr>
            <p:ph type="body" idx="2"/>
          </p:nvPr>
        </p:nvSpPr>
        <p:spPr>
          <a:xfrm>
            <a:off x="609600" y="2174877"/>
            <a:ext cx="5386917" cy="38464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31"/>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solidFill>
                  <a:srgbClr val="595959"/>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31"/>
          <p:cNvSpPr txBox="1">
            <a:spLocks noGrp="1"/>
          </p:cNvSpPr>
          <p:nvPr>
            <p:ph type="body" idx="4"/>
          </p:nvPr>
        </p:nvSpPr>
        <p:spPr>
          <a:xfrm>
            <a:off x="6193369" y="2174877"/>
            <a:ext cx="5389033" cy="38464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31"/>
          <p:cNvSpPr txBox="1">
            <a:spLocks noGrp="1"/>
          </p:cNvSpPr>
          <p:nvPr>
            <p:ph type="ftr" idx="11"/>
          </p:nvPr>
        </p:nvSpPr>
        <p:spPr>
          <a:xfrm>
            <a:off x="3480000" y="6210000"/>
            <a:ext cx="5232000" cy="648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9936428" y="6210000"/>
            <a:ext cx="2255573" cy="648000"/>
          </a:xfrm>
          <a:prstGeom prst="rect">
            <a:avLst/>
          </a:prstGeom>
          <a:noFill/>
          <a:ln>
            <a:noFill/>
          </a:ln>
        </p:spPr>
        <p:txBody>
          <a:bodyPr spcFirstLastPara="1" wrap="square" lIns="0" tIns="0" rIns="180000" bIns="0" anchor="ctr" anchorCtr="0">
            <a:noAutofit/>
          </a:bodyPr>
          <a:lstStyle>
            <a:lvl1pPr marL="0" lvl="0" indent="0" algn="r">
              <a:spcBef>
                <a:spcPts val="0"/>
              </a:spcBef>
              <a:buNone/>
              <a:defRPr b="1"/>
            </a:lvl1pPr>
            <a:lvl2pPr marL="0" lvl="1" indent="0" algn="r">
              <a:spcBef>
                <a:spcPts val="0"/>
              </a:spcBef>
              <a:buNone/>
              <a:defRPr b="1"/>
            </a:lvl2pPr>
            <a:lvl3pPr marL="0" lvl="2" indent="0" algn="r">
              <a:spcBef>
                <a:spcPts val="0"/>
              </a:spcBef>
              <a:buNone/>
              <a:defRPr b="1"/>
            </a:lvl3pPr>
            <a:lvl4pPr marL="0" lvl="3" indent="0" algn="r">
              <a:spcBef>
                <a:spcPts val="0"/>
              </a:spcBef>
              <a:buNone/>
              <a:defRPr b="1"/>
            </a:lvl4pPr>
            <a:lvl5pPr marL="0" lvl="4" indent="0" algn="r">
              <a:spcBef>
                <a:spcPts val="0"/>
              </a:spcBef>
              <a:buNone/>
              <a:defRPr b="1"/>
            </a:lvl5pPr>
            <a:lvl6pPr marL="0" lvl="5" indent="0" algn="r">
              <a:spcBef>
                <a:spcPts val="0"/>
              </a:spcBef>
              <a:buNone/>
              <a:defRPr b="1"/>
            </a:lvl6pPr>
            <a:lvl7pPr marL="0" lvl="6" indent="0" algn="r">
              <a:spcBef>
                <a:spcPts val="0"/>
              </a:spcBef>
              <a:buNone/>
              <a:defRPr b="1"/>
            </a:lvl7pPr>
            <a:lvl8pPr marL="0" lvl="7" indent="0" algn="r">
              <a:spcBef>
                <a:spcPts val="0"/>
              </a:spcBef>
              <a:buNone/>
              <a:defRPr b="1"/>
            </a:lvl8pPr>
            <a:lvl9pPr marL="0" lvl="8" indent="0" algn="r">
              <a:spcBef>
                <a:spcPts val="0"/>
              </a:spcBef>
              <a:buNone/>
              <a:defRPr b="1"/>
            </a:lvl9pPr>
          </a:lstStyle>
          <a:p>
            <a:pPr marL="0" lvl="0" indent="0" algn="r" rtl="0">
              <a:spcBef>
                <a:spcPts val="0"/>
              </a:spcBef>
              <a:spcAft>
                <a:spcPts val="0"/>
              </a:spcAft>
              <a:buNone/>
            </a:pPr>
            <a:r>
              <a:rPr lang="pt-PT"/>
              <a:t>LNEC | </a:t>
            </a:r>
            <a:fld id="{00000000-1234-1234-1234-123412341234}" type="slidenum">
              <a:rPr lang="pt-PT"/>
              <a:t>‹#›</a:t>
            </a:fld>
            <a:endParaRPr/>
          </a:p>
        </p:txBody>
      </p:sp>
    </p:spTree>
    <p:extLst>
      <p:ext uri="{BB962C8B-B14F-4D97-AF65-F5344CB8AC3E}">
        <p14:creationId xmlns:p14="http://schemas.microsoft.com/office/powerpoint/2010/main" val="184442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o Rodapé 4"/>
          <p:cNvSpPr>
            <a:spLocks noGrp="1"/>
          </p:cNvSpPr>
          <p:nvPr>
            <p:ph type="ftr" sz="quarter" idx="3"/>
          </p:nvPr>
        </p:nvSpPr>
        <p:spPr>
          <a:xfrm>
            <a:off x="2207568" y="6308730"/>
            <a:ext cx="8208912" cy="549269"/>
          </a:xfrm>
          <a:prstGeom prst="rect">
            <a:avLst/>
          </a:prstGeom>
        </p:spPr>
        <p:txBody>
          <a:bodyPr vert="horz" lIns="91440" tIns="45720" rIns="91440" bIns="45720" rtlCol="0" anchor="ctr"/>
          <a:lstStyle>
            <a:lvl1pPr algn="ctr">
              <a:defRPr sz="1000" b="0">
                <a:solidFill>
                  <a:schemeClr val="bg1">
                    <a:lumMod val="50000"/>
                  </a:schemeClr>
                </a:solidFill>
                <a:latin typeface="Arial" pitchFamily="34" charset="0"/>
                <a:cs typeface="Arial" pitchFamily="34" charset="0"/>
              </a:defRPr>
            </a:lvl1pPr>
          </a:lstStyle>
          <a:p>
            <a:endParaRPr lang="pt-PT" dirty="0"/>
          </a:p>
        </p:txBody>
      </p:sp>
      <p:sp>
        <p:nvSpPr>
          <p:cNvPr id="6" name="Marcador de Posição do Número do Diapositivo 5"/>
          <p:cNvSpPr>
            <a:spLocks noGrp="1"/>
          </p:cNvSpPr>
          <p:nvPr>
            <p:ph type="sldNum" sz="quarter" idx="4"/>
          </p:nvPr>
        </p:nvSpPr>
        <p:spPr>
          <a:xfrm>
            <a:off x="11064552" y="6308730"/>
            <a:ext cx="1127449" cy="549270"/>
          </a:xfrm>
          <a:prstGeom prst="rect">
            <a:avLst/>
          </a:prstGeom>
        </p:spPr>
        <p:txBody>
          <a:bodyPr vert="horz" lIns="0" tIns="0" rIns="180000" bIns="0" rtlCol="0" anchor="ctr"/>
          <a:lstStyle>
            <a:lvl1pPr algn="r">
              <a:defRPr sz="1000">
                <a:solidFill>
                  <a:schemeClr val="bg1">
                    <a:lumMod val="50000"/>
                  </a:schemeClr>
                </a:solidFill>
                <a:latin typeface="Arial Narrow" pitchFamily="34" charset="0"/>
              </a:defRPr>
            </a:lvl1pPr>
          </a:lstStyle>
          <a:p>
            <a:r>
              <a:rPr lang="pt-PT" b="1" dirty="0"/>
              <a:t>LNEC</a:t>
            </a:r>
            <a:r>
              <a:rPr lang="pt-PT" dirty="0"/>
              <a:t> | </a:t>
            </a:r>
            <a:fld id="{41B9C9E2-D41C-4EEA-8BD4-26935379B328}" type="slidenum">
              <a:rPr lang="pt-PT" smtClean="0"/>
              <a:pPr/>
              <a:t>‹#›</a:t>
            </a:fld>
            <a:endParaRPr lang="pt-PT" dirty="0"/>
          </a:p>
        </p:txBody>
      </p:sp>
    </p:spTree>
    <p:extLst>
      <p:ext uri="{BB962C8B-B14F-4D97-AF65-F5344CB8AC3E}">
        <p14:creationId xmlns:p14="http://schemas.microsoft.com/office/powerpoint/2010/main" val="295058310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4" r:id="rId4"/>
    <p:sldLayoutId id="2147483655" r:id="rId5"/>
    <p:sldLayoutId id="2147483656" r:id="rId6"/>
    <p:sldLayoutId id="2147483657" r:id="rId7"/>
  </p:sldLayoutIdLst>
  <p:hf hdr="0" dt="0"/>
  <p:txStyles>
    <p:titleStyle>
      <a:lvl1pPr algn="ctr" defTabSz="914400" rtl="0" eaLnBrk="1" latinLnBrk="0" hangingPunct="1">
        <a:spcBef>
          <a:spcPct val="0"/>
        </a:spcBef>
        <a:buNone/>
        <a:defRPr sz="4000" kern="1200">
          <a:solidFill>
            <a:srgbClr val="FF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7AAD-20D1-08D7-D133-7FB835440283}"/>
              </a:ext>
            </a:extLst>
          </p:cNvPr>
          <p:cNvSpPr>
            <a:spLocks noGrp="1"/>
          </p:cNvSpPr>
          <p:nvPr>
            <p:ph type="title"/>
          </p:nvPr>
        </p:nvSpPr>
        <p:spPr/>
        <p:txBody>
          <a:bodyPr/>
          <a:lstStyle/>
          <a:p>
            <a:r>
              <a:rPr lang="en-US" dirty="0" err="1"/>
              <a:t>OPENCOastS</a:t>
            </a:r>
            <a:r>
              <a:rPr lang="en-US" baseline="30000" dirty="0"/>
              <a:t>+</a:t>
            </a:r>
            <a:r>
              <a:rPr lang="en-US" dirty="0"/>
              <a:t>: overview and new features</a:t>
            </a:r>
            <a:endParaRPr lang="pt-PT" dirty="0"/>
          </a:p>
        </p:txBody>
      </p:sp>
      <p:sp>
        <p:nvSpPr>
          <p:cNvPr id="3" name="Text Placeholder 2">
            <a:extLst>
              <a:ext uri="{FF2B5EF4-FFF2-40B4-BE49-F238E27FC236}">
                <a16:creationId xmlns:a16="http://schemas.microsoft.com/office/drawing/2014/main" id="{7593C537-6D55-09D0-4BA4-424AEB3BFAF2}"/>
              </a:ext>
            </a:extLst>
          </p:cNvPr>
          <p:cNvSpPr>
            <a:spLocks noGrp="1"/>
          </p:cNvSpPr>
          <p:nvPr>
            <p:ph type="body" idx="1"/>
          </p:nvPr>
        </p:nvSpPr>
        <p:spPr/>
        <p:txBody>
          <a:bodyPr/>
          <a:lstStyle/>
          <a:p>
            <a:r>
              <a:rPr lang="en-US" u="sng" dirty="0">
                <a:solidFill>
                  <a:schemeClr val="tx1">
                    <a:lumMod val="65000"/>
                    <a:lumOff val="35000"/>
                  </a:schemeClr>
                </a:solidFill>
              </a:rPr>
              <a:t>Anabela Oliveira</a:t>
            </a:r>
            <a:r>
              <a:rPr lang="en-US" baseline="30000" dirty="0">
                <a:solidFill>
                  <a:schemeClr val="tx1">
                    <a:lumMod val="65000"/>
                    <a:lumOff val="35000"/>
                  </a:schemeClr>
                </a:solidFill>
              </a:rPr>
              <a:t>1</a:t>
            </a:r>
            <a:r>
              <a:rPr lang="en-US" dirty="0">
                <a:solidFill>
                  <a:schemeClr val="tx1">
                    <a:lumMod val="65000"/>
                    <a:lumOff val="35000"/>
                  </a:schemeClr>
                </a:solidFill>
              </a:rPr>
              <a:t>, Marta Rodrigues</a:t>
            </a:r>
            <a:r>
              <a:rPr lang="en-US" baseline="30000" dirty="0">
                <a:solidFill>
                  <a:schemeClr val="tx1">
                    <a:lumMod val="65000"/>
                    <a:lumOff val="35000"/>
                  </a:schemeClr>
                </a:solidFill>
              </a:rPr>
              <a:t>2</a:t>
            </a:r>
            <a:r>
              <a:rPr lang="en-US" dirty="0">
                <a:solidFill>
                  <a:schemeClr val="tx1">
                    <a:lumMod val="65000"/>
                    <a:lumOff val="35000"/>
                  </a:schemeClr>
                </a:solidFill>
              </a:rPr>
              <a:t>, André Fortunato</a:t>
            </a:r>
            <a:r>
              <a:rPr lang="en-US" baseline="30000" dirty="0">
                <a:solidFill>
                  <a:schemeClr val="tx1">
                    <a:lumMod val="65000"/>
                    <a:lumOff val="35000"/>
                  </a:schemeClr>
                </a:solidFill>
              </a:rPr>
              <a:t>2</a:t>
            </a:r>
            <a:r>
              <a:rPr lang="en-US" dirty="0">
                <a:solidFill>
                  <a:schemeClr val="tx1">
                    <a:lumMod val="65000"/>
                    <a:lumOff val="35000"/>
                  </a:schemeClr>
                </a:solidFill>
              </a:rPr>
              <a:t>, </a:t>
            </a:r>
            <a:r>
              <a:rPr lang="en-US" dirty="0" err="1">
                <a:solidFill>
                  <a:schemeClr val="tx1">
                    <a:lumMod val="65000"/>
                    <a:lumOff val="35000"/>
                  </a:schemeClr>
                </a:solidFill>
              </a:rPr>
              <a:t>Gonçalo</a:t>
            </a:r>
            <a:r>
              <a:rPr lang="en-US" dirty="0">
                <a:solidFill>
                  <a:schemeClr val="tx1">
                    <a:lumMod val="65000"/>
                    <a:lumOff val="35000"/>
                  </a:schemeClr>
                </a:solidFill>
              </a:rPr>
              <a:t> de Jesus</a:t>
            </a:r>
            <a:r>
              <a:rPr lang="en-US" baseline="30000" dirty="0">
                <a:solidFill>
                  <a:schemeClr val="tx1">
                    <a:lumMod val="65000"/>
                    <a:lumOff val="35000"/>
                  </a:schemeClr>
                </a:solidFill>
              </a:rPr>
              <a:t>1</a:t>
            </a:r>
            <a:r>
              <a:rPr lang="en-US" dirty="0">
                <a:solidFill>
                  <a:schemeClr val="tx1">
                    <a:lumMod val="65000"/>
                    <a:lumOff val="35000"/>
                  </a:schemeClr>
                </a:solidFill>
              </a:rPr>
              <a:t>, Ricardo Martins</a:t>
            </a:r>
            <a:r>
              <a:rPr lang="en-US" baseline="30000" dirty="0">
                <a:solidFill>
                  <a:schemeClr val="tx1">
                    <a:lumMod val="65000"/>
                    <a:lumOff val="35000"/>
                  </a:schemeClr>
                </a:solidFill>
              </a:rPr>
              <a:t>1</a:t>
            </a:r>
            <a:endParaRPr lang="en-US" dirty="0">
              <a:solidFill>
                <a:schemeClr val="tx1">
                  <a:lumMod val="65000"/>
                  <a:lumOff val="35000"/>
                </a:schemeClr>
              </a:solidFill>
            </a:endParaRPr>
          </a:p>
          <a:p>
            <a:pPr algn="r"/>
            <a:r>
              <a:rPr lang="en-US" i="1" baseline="30000" dirty="0"/>
              <a:t>1 </a:t>
            </a:r>
            <a:r>
              <a:rPr lang="en-US" i="1" dirty="0"/>
              <a:t>Information Technology and Computer Infrastructure division</a:t>
            </a:r>
          </a:p>
          <a:p>
            <a:pPr algn="r"/>
            <a:r>
              <a:rPr lang="en-US" i="1" baseline="30000" dirty="0"/>
              <a:t>2 </a:t>
            </a:r>
            <a:r>
              <a:rPr lang="en-US" i="1" dirty="0"/>
              <a:t>Estuaries and Coastal Zones Division</a:t>
            </a:r>
          </a:p>
          <a:p>
            <a:pPr algn="r"/>
            <a:r>
              <a:rPr lang="en-US" i="1" dirty="0"/>
              <a:t>LNEC</a:t>
            </a:r>
            <a:endParaRPr lang="pt-PT" i="1" dirty="0"/>
          </a:p>
        </p:txBody>
      </p:sp>
    </p:spTree>
    <p:extLst>
      <p:ext uri="{BB962C8B-B14F-4D97-AF65-F5344CB8AC3E}">
        <p14:creationId xmlns:p14="http://schemas.microsoft.com/office/powerpoint/2010/main" val="377650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55c8b4b20e_0_1"/>
          <p:cNvSpPr txBox="1">
            <a:spLocks noGrp="1"/>
          </p:cNvSpPr>
          <p:nvPr>
            <p:ph type="title"/>
          </p:nvPr>
        </p:nvSpPr>
        <p:spPr>
          <a:xfrm>
            <a:off x="407368" y="476672"/>
            <a:ext cx="12241360" cy="455600"/>
          </a:xfrm>
          <a:prstGeom prst="rect">
            <a:avLst/>
          </a:prstGeom>
          <a:noFill/>
          <a:ln>
            <a:noFill/>
          </a:ln>
        </p:spPr>
        <p:txBody>
          <a:bodyPr spcFirstLastPara="1" vert="horz" wrap="square" lIns="121900" tIns="60933" rIns="121900" bIns="60933" rtlCol="0" anchor="t" anchorCtr="0">
            <a:noAutofit/>
          </a:bodyPr>
          <a:lstStyle/>
          <a:p>
            <a:pPr algn="ctr">
              <a:spcBef>
                <a:spcPct val="0"/>
              </a:spcBef>
            </a:pPr>
            <a:r>
              <a:rPr lang="en-GB" sz="4000" b="0" dirty="0" err="1">
                <a:solidFill>
                  <a:srgbClr val="E60000"/>
                </a:solidFill>
                <a:latin typeface="Arial" pitchFamily="34" charset="0"/>
                <a:ea typeface="+mj-ea"/>
                <a:cs typeface="Arial" pitchFamily="34" charset="0"/>
              </a:rPr>
              <a:t>OPENCoastS</a:t>
            </a:r>
            <a:r>
              <a:rPr lang="en-GB" sz="4000" b="0" dirty="0">
                <a:solidFill>
                  <a:srgbClr val="E60000"/>
                </a:solidFill>
                <a:latin typeface="Arial" pitchFamily="34" charset="0"/>
                <a:ea typeface="+mj-ea"/>
                <a:cs typeface="Arial" pitchFamily="34" charset="0"/>
              </a:rPr>
              <a:t> Platform Overview</a:t>
            </a:r>
            <a:endParaRPr sz="4000" b="0" dirty="0">
              <a:solidFill>
                <a:srgbClr val="E60000"/>
              </a:solidFill>
              <a:latin typeface="Arial" pitchFamily="34" charset="0"/>
              <a:ea typeface="+mj-ea"/>
              <a:cs typeface="Arial" pitchFamily="34" charset="0"/>
            </a:endParaRPr>
          </a:p>
        </p:txBody>
      </p:sp>
      <p:sp>
        <p:nvSpPr>
          <p:cNvPr id="351" name="Google Shape;351;g155c8b4b20e_0_1"/>
          <p:cNvSpPr txBox="1">
            <a:spLocks noGrp="1"/>
          </p:cNvSpPr>
          <p:nvPr>
            <p:ph type="sldNum" idx="12"/>
          </p:nvPr>
        </p:nvSpPr>
        <p:spPr>
          <a:xfrm>
            <a:off x="11677828" y="6365147"/>
            <a:ext cx="443200" cy="3816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en-GB">
                <a:solidFill>
                  <a:srgbClr val="FFFFFF"/>
                </a:solidFill>
              </a:rPr>
              <a:pPr/>
              <a:t>10</a:t>
            </a:fld>
            <a:endParaRPr>
              <a:solidFill>
                <a:srgbClr val="FFFFFF"/>
              </a:solidFill>
            </a:endParaRPr>
          </a:p>
        </p:txBody>
      </p:sp>
      <p:grpSp>
        <p:nvGrpSpPr>
          <p:cNvPr id="9" name="Group 8">
            <a:extLst>
              <a:ext uri="{FF2B5EF4-FFF2-40B4-BE49-F238E27FC236}">
                <a16:creationId xmlns:a16="http://schemas.microsoft.com/office/drawing/2014/main" id="{7BDA1357-09BD-54AC-0ACB-2E86F3B5845F}"/>
              </a:ext>
            </a:extLst>
          </p:cNvPr>
          <p:cNvGrpSpPr/>
          <p:nvPr/>
        </p:nvGrpSpPr>
        <p:grpSpPr>
          <a:xfrm>
            <a:off x="5746813" y="1412776"/>
            <a:ext cx="5101715" cy="4464496"/>
            <a:chOff x="1991544" y="1412776"/>
            <a:chExt cx="5101715" cy="4464496"/>
          </a:xfrm>
        </p:grpSpPr>
        <p:pic>
          <p:nvPicPr>
            <p:cNvPr id="1026" name="Picture 2">
              <a:extLst>
                <a:ext uri="{FF2B5EF4-FFF2-40B4-BE49-F238E27FC236}">
                  <a16:creationId xmlns:a16="http://schemas.microsoft.com/office/drawing/2014/main" id="{3021812C-96D2-4EDF-A482-8E65D141D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412776"/>
              <a:ext cx="5101715" cy="4365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651C831-4CF0-134B-ACC2-30B0F01A1316}"/>
                </a:ext>
              </a:extLst>
            </p:cNvPr>
            <p:cNvSpPr/>
            <p:nvPr/>
          </p:nvSpPr>
          <p:spPr>
            <a:xfrm>
              <a:off x="2423592" y="4869160"/>
              <a:ext cx="122413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err="1"/>
                <a:t>OPENMesh</a:t>
              </a:r>
              <a:endParaRPr lang="en-US" sz="1400" b="1" dirty="0"/>
            </a:p>
            <a:p>
              <a:pPr algn="ctr"/>
              <a:r>
                <a:rPr lang="en-US" sz="1400" dirty="0"/>
                <a:t>Grid generation</a:t>
              </a:r>
              <a:endParaRPr lang="pt-PT" sz="1400" dirty="0"/>
            </a:p>
          </p:txBody>
        </p:sp>
        <p:cxnSp>
          <p:nvCxnSpPr>
            <p:cNvPr id="6" name="Straight Arrow Connector 5">
              <a:extLst>
                <a:ext uri="{FF2B5EF4-FFF2-40B4-BE49-F238E27FC236}">
                  <a16:creationId xmlns:a16="http://schemas.microsoft.com/office/drawing/2014/main" id="{70719168-1FF4-552C-A72B-FBA2D9A54455}"/>
                </a:ext>
              </a:extLst>
            </p:cNvPr>
            <p:cNvCxnSpPr/>
            <p:nvPr/>
          </p:nvCxnSpPr>
          <p:spPr>
            <a:xfrm flipV="1">
              <a:off x="3215680" y="2996952"/>
              <a:ext cx="792088"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96DB795-E8EC-E91D-2FAF-9F5E22B4497A}"/>
                </a:ext>
              </a:extLst>
            </p:cNvPr>
            <p:cNvCxnSpPr/>
            <p:nvPr/>
          </p:nvCxnSpPr>
          <p:spPr>
            <a:xfrm flipV="1">
              <a:off x="3503712" y="3861048"/>
              <a:ext cx="504056"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054A40D6-C763-4334-54D6-289333F88D33}"/>
              </a:ext>
            </a:extLst>
          </p:cNvPr>
          <p:cNvPicPr>
            <a:picLocks noChangeAspect="1"/>
          </p:cNvPicPr>
          <p:nvPr/>
        </p:nvPicPr>
        <p:blipFill>
          <a:blip r:embed="rId4"/>
          <a:srcRect l="37006" t="29123" r="34644" b="34391"/>
          <a:stretch/>
        </p:blipFill>
        <p:spPr>
          <a:xfrm>
            <a:off x="263353" y="1546220"/>
            <a:ext cx="4491232" cy="3106916"/>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3C1F1C5B-5851-6AD2-8762-5DB244787624}"/>
              </a:ext>
            </a:extLst>
          </p:cNvPr>
          <p:cNvCxnSpPr>
            <a:stCxn id="2" idx="1"/>
          </p:cNvCxnSpPr>
          <p:nvPr/>
        </p:nvCxnSpPr>
        <p:spPr>
          <a:xfrm flipH="1" flipV="1">
            <a:off x="4727848" y="4221088"/>
            <a:ext cx="1451013"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6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55c8b4b20e_0_1"/>
          <p:cNvSpPr txBox="1">
            <a:spLocks noGrp="1"/>
          </p:cNvSpPr>
          <p:nvPr>
            <p:ph type="title"/>
          </p:nvPr>
        </p:nvSpPr>
        <p:spPr>
          <a:xfrm>
            <a:off x="-672752" y="476672"/>
            <a:ext cx="13321480" cy="455600"/>
          </a:xfrm>
          <a:prstGeom prst="rect">
            <a:avLst/>
          </a:prstGeom>
          <a:noFill/>
          <a:ln>
            <a:noFill/>
          </a:ln>
        </p:spPr>
        <p:txBody>
          <a:bodyPr spcFirstLastPara="1" vert="horz" wrap="square" lIns="121900" tIns="60933" rIns="121900" bIns="60933" rtlCol="0" anchor="t" anchorCtr="0">
            <a:noAutofit/>
          </a:bodyPr>
          <a:lstStyle/>
          <a:p>
            <a:pPr algn="ctr">
              <a:spcBef>
                <a:spcPct val="0"/>
              </a:spcBef>
            </a:pPr>
            <a:r>
              <a:rPr lang="en-GB" sz="3200" b="0" dirty="0" err="1">
                <a:solidFill>
                  <a:srgbClr val="E60000"/>
                </a:solidFill>
                <a:latin typeface="Arial" pitchFamily="34" charset="0"/>
                <a:ea typeface="+mj-ea"/>
                <a:cs typeface="Arial" pitchFamily="34" charset="0"/>
              </a:rPr>
              <a:t>OPENCoastS</a:t>
            </a:r>
            <a:r>
              <a:rPr lang="en-GB" sz="3200" b="0" dirty="0">
                <a:solidFill>
                  <a:srgbClr val="E60000"/>
                </a:solidFill>
                <a:latin typeface="Arial" pitchFamily="34" charset="0"/>
                <a:ea typeface="+mj-ea"/>
                <a:cs typeface="Arial" pitchFamily="34" charset="0"/>
              </a:rPr>
              <a:t> deployment over EGI resources (@INCD)</a:t>
            </a:r>
            <a:endParaRPr sz="3200" b="0" dirty="0">
              <a:solidFill>
                <a:srgbClr val="E60000"/>
              </a:solidFill>
              <a:latin typeface="Arial" pitchFamily="34" charset="0"/>
              <a:ea typeface="+mj-ea"/>
              <a:cs typeface="Arial" pitchFamily="34" charset="0"/>
            </a:endParaRPr>
          </a:p>
        </p:txBody>
      </p:sp>
      <p:sp>
        <p:nvSpPr>
          <p:cNvPr id="351" name="Google Shape;351;g155c8b4b20e_0_1"/>
          <p:cNvSpPr txBox="1">
            <a:spLocks noGrp="1"/>
          </p:cNvSpPr>
          <p:nvPr>
            <p:ph type="sldNum" idx="12"/>
          </p:nvPr>
        </p:nvSpPr>
        <p:spPr>
          <a:xfrm>
            <a:off x="11677828" y="6365147"/>
            <a:ext cx="443200" cy="3816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en-GB">
                <a:solidFill>
                  <a:srgbClr val="FFFFFF"/>
                </a:solidFill>
              </a:rPr>
              <a:pPr/>
              <a:t>11</a:t>
            </a:fld>
            <a:endParaRPr>
              <a:solidFill>
                <a:srgbClr val="FFFFFF"/>
              </a:solidFill>
            </a:endParaRPr>
          </a:p>
        </p:txBody>
      </p:sp>
      <p:pic>
        <p:nvPicPr>
          <p:cNvPr id="352" name="Google Shape;352;g155c8b4b20e_0_1"/>
          <p:cNvPicPr preferRelativeResize="0"/>
          <p:nvPr/>
        </p:nvPicPr>
        <p:blipFill>
          <a:blip r:embed="rId3">
            <a:alphaModFix/>
          </a:blip>
          <a:stretch>
            <a:fillRect/>
          </a:stretch>
        </p:blipFill>
        <p:spPr>
          <a:xfrm>
            <a:off x="2" y="1539583"/>
            <a:ext cx="12191999" cy="4220724"/>
          </a:xfrm>
          <a:prstGeom prst="rect">
            <a:avLst/>
          </a:prstGeom>
          <a:noFill/>
          <a:ln>
            <a:noFill/>
          </a:ln>
        </p:spPr>
      </p:pic>
    </p:spTree>
    <p:extLst>
      <p:ext uri="{BB962C8B-B14F-4D97-AF65-F5344CB8AC3E}">
        <p14:creationId xmlns:p14="http://schemas.microsoft.com/office/powerpoint/2010/main" val="192819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CE14-9875-8E23-78F6-CA1BE8AD1B84}"/>
              </a:ext>
            </a:extLst>
          </p:cNvPr>
          <p:cNvSpPr>
            <a:spLocks noGrp="1"/>
          </p:cNvSpPr>
          <p:nvPr>
            <p:ph type="title"/>
          </p:nvPr>
        </p:nvSpPr>
        <p:spPr/>
        <p:txBody>
          <a:bodyPr/>
          <a:lstStyle/>
          <a:p>
            <a:pPr>
              <a:buClr>
                <a:srgbClr val="FF0000"/>
              </a:buClr>
            </a:pPr>
            <a:r>
              <a:rPr lang="en-US" sz="3600" dirty="0">
                <a:solidFill>
                  <a:srgbClr val="182B76"/>
                </a:solidFill>
              </a:rPr>
              <a:t>Acknowledgements</a:t>
            </a:r>
            <a:endParaRPr lang="pt-PT" sz="3600" dirty="0">
              <a:solidFill>
                <a:srgbClr val="182B76"/>
              </a:solidFill>
            </a:endParaRPr>
          </a:p>
        </p:txBody>
      </p:sp>
      <p:sp>
        <p:nvSpPr>
          <p:cNvPr id="4" name="Slide Number Placeholder 3">
            <a:extLst>
              <a:ext uri="{FF2B5EF4-FFF2-40B4-BE49-F238E27FC236}">
                <a16:creationId xmlns:a16="http://schemas.microsoft.com/office/drawing/2014/main" id="{02A9B159-CCF7-278B-F9AD-980A31BFB63B}"/>
              </a:ext>
            </a:extLst>
          </p:cNvPr>
          <p:cNvSpPr>
            <a:spLocks noGrp="1"/>
          </p:cNvSpPr>
          <p:nvPr>
            <p:ph type="sldNum" idx="12"/>
          </p:nvPr>
        </p:nvSpPr>
        <p:spPr/>
        <p:txBody>
          <a:bodyPr/>
          <a:lstStyle/>
          <a:p>
            <a:fld id="{58768E1A-8455-4611-8763-3FA1B747F6B6}" type="slidenum">
              <a:rPr lang="en-US" smtClean="0"/>
              <a:pPr/>
              <a:t>12</a:t>
            </a:fld>
            <a:endParaRPr lang="en-US" dirty="0"/>
          </a:p>
        </p:txBody>
      </p:sp>
      <p:sp>
        <p:nvSpPr>
          <p:cNvPr id="5" name="TextBox 4">
            <a:extLst>
              <a:ext uri="{FF2B5EF4-FFF2-40B4-BE49-F238E27FC236}">
                <a16:creationId xmlns:a16="http://schemas.microsoft.com/office/drawing/2014/main" id="{45118986-2572-7259-8B6D-C95A47D5A6ED}"/>
              </a:ext>
            </a:extLst>
          </p:cNvPr>
          <p:cNvSpPr txBox="1"/>
          <p:nvPr/>
        </p:nvSpPr>
        <p:spPr>
          <a:xfrm>
            <a:off x="6612621" y="5157192"/>
            <a:ext cx="4512501" cy="666977"/>
          </a:xfrm>
          <a:prstGeom prst="rect">
            <a:avLst/>
          </a:prstGeom>
          <a:solidFill>
            <a:schemeClr val="bg1"/>
          </a:solidFill>
        </p:spPr>
        <p:txBody>
          <a:bodyPr wrap="square" lIns="48000" rIns="48000" rtlCol="0">
            <a:spAutoFit/>
          </a:bodyPr>
          <a:lstStyle/>
          <a:p>
            <a:pPr algn="r"/>
            <a:r>
              <a:rPr lang="en-GB" sz="1867" b="1" dirty="0">
                <a:solidFill>
                  <a:srgbClr val="182B76"/>
                </a:solidFill>
                <a:latin typeface="+mj-lt"/>
                <a:cs typeface="Arial" panose="020B0604020202020204" pitchFamily="34" charset="0"/>
              </a:rPr>
              <a:t>Thank you for your attention!</a:t>
            </a:r>
          </a:p>
          <a:p>
            <a:pPr algn="r"/>
            <a:r>
              <a:rPr lang="en-GB" sz="1867" b="1" dirty="0">
                <a:solidFill>
                  <a:srgbClr val="182B76"/>
                </a:solidFill>
                <a:latin typeface="+mj-lt"/>
                <a:cs typeface="Arial" panose="020B0604020202020204" pitchFamily="34" charset="0"/>
              </a:rPr>
              <a:t>aoliveira@lnec.pt</a:t>
            </a:r>
            <a:endParaRPr lang="en-GB" sz="1867" dirty="0">
              <a:solidFill>
                <a:srgbClr val="182B76"/>
              </a:solidFill>
              <a:latin typeface="+mj-lt"/>
              <a:cs typeface="Arial" panose="020B0604020202020204" pitchFamily="34" charset="0"/>
            </a:endParaRPr>
          </a:p>
        </p:txBody>
      </p:sp>
      <p:sp>
        <p:nvSpPr>
          <p:cNvPr id="6" name="Google Shape;289;p23">
            <a:extLst>
              <a:ext uri="{FF2B5EF4-FFF2-40B4-BE49-F238E27FC236}">
                <a16:creationId xmlns:a16="http://schemas.microsoft.com/office/drawing/2014/main" id="{84EAD636-9680-A7DE-5829-D2E9D70E2235}"/>
              </a:ext>
            </a:extLst>
          </p:cNvPr>
          <p:cNvSpPr/>
          <p:nvPr/>
        </p:nvSpPr>
        <p:spPr>
          <a:xfrm>
            <a:off x="911424" y="4555501"/>
            <a:ext cx="2688299" cy="697701"/>
          </a:xfrm>
          <a:prstGeom prst="rect">
            <a:avLst/>
          </a:prstGeom>
          <a:noFill/>
          <a:ln>
            <a:noFill/>
          </a:ln>
        </p:spPr>
        <p:txBody>
          <a:bodyPr spcFirstLastPara="1" wrap="square" lIns="121900" tIns="60933" rIns="121900" bIns="60933" anchor="t" anchorCtr="0">
            <a:spAutoFit/>
          </a:bodyPr>
          <a:lstStyle/>
          <a:p>
            <a:pPr lvl="0"/>
            <a:r>
              <a:rPr lang="pt-PT" sz="1867" b="1" dirty="0">
                <a:solidFill>
                  <a:srgbClr val="727272"/>
                </a:solidFill>
                <a:latin typeface="+mj-lt"/>
                <a:ea typeface="Arial Narrow"/>
                <a:cs typeface="Arial Narrow"/>
                <a:sym typeface="Arial Narrow"/>
              </a:rPr>
              <a:t>More </a:t>
            </a:r>
            <a:r>
              <a:rPr lang="pt-PT" sz="1867" b="1" dirty="0" err="1">
                <a:solidFill>
                  <a:srgbClr val="727272"/>
                </a:solidFill>
                <a:latin typeface="+mj-lt"/>
                <a:ea typeface="Arial Narrow"/>
                <a:cs typeface="Arial Narrow"/>
                <a:sym typeface="Arial Narrow"/>
              </a:rPr>
              <a:t>info</a:t>
            </a:r>
            <a:r>
              <a:rPr lang="pt-PT" sz="1867" b="1" dirty="0">
                <a:solidFill>
                  <a:srgbClr val="727272"/>
                </a:solidFill>
                <a:latin typeface="+mj-lt"/>
                <a:ea typeface="Arial Narrow"/>
                <a:cs typeface="Arial Narrow"/>
                <a:sym typeface="Arial Narrow"/>
              </a:rPr>
              <a:t> </a:t>
            </a:r>
            <a:r>
              <a:rPr lang="pt-PT" sz="1867" b="1" dirty="0" err="1">
                <a:solidFill>
                  <a:srgbClr val="727272"/>
                </a:solidFill>
                <a:latin typeface="+mj-lt"/>
                <a:ea typeface="Arial Narrow"/>
                <a:cs typeface="Arial Narrow"/>
                <a:sym typeface="Arial Narrow"/>
              </a:rPr>
              <a:t>here</a:t>
            </a:r>
            <a:r>
              <a:rPr lang="pt-PT" sz="1867" b="1" dirty="0">
                <a:solidFill>
                  <a:srgbClr val="727272"/>
                </a:solidFill>
                <a:latin typeface="+mj-lt"/>
                <a:ea typeface="Arial Narrow"/>
                <a:cs typeface="Arial Narrow"/>
                <a:sym typeface="Arial Narrow"/>
              </a:rPr>
              <a:t>:</a:t>
            </a:r>
          </a:p>
          <a:p>
            <a:pPr lvl="0"/>
            <a:r>
              <a:rPr lang="pt-PT" sz="1867" b="1" dirty="0">
                <a:solidFill>
                  <a:srgbClr val="0070C0"/>
                </a:solidFill>
                <a:latin typeface="+mj-lt"/>
                <a:ea typeface="Arial Narrow"/>
                <a:cs typeface="Arial Narrow"/>
                <a:sym typeface="Arial Narrow"/>
              </a:rPr>
              <a:t>opencoasts.lnec.pt</a:t>
            </a:r>
            <a:endParaRPr sz="1867" b="1" dirty="0">
              <a:solidFill>
                <a:srgbClr val="0070C0"/>
              </a:solidFill>
              <a:latin typeface="+mj-lt"/>
              <a:ea typeface="Arial Narrow"/>
              <a:cs typeface="Arial Narrow"/>
              <a:sym typeface="Arial Narrow"/>
            </a:endParaRPr>
          </a:p>
        </p:txBody>
      </p:sp>
      <p:sp>
        <p:nvSpPr>
          <p:cNvPr id="7" name="Google Shape;289;p23">
            <a:extLst>
              <a:ext uri="{FF2B5EF4-FFF2-40B4-BE49-F238E27FC236}">
                <a16:creationId xmlns:a16="http://schemas.microsoft.com/office/drawing/2014/main" id="{1B6F31BB-5ADD-EB2D-F382-D42EF91D25CB}"/>
              </a:ext>
            </a:extLst>
          </p:cNvPr>
          <p:cNvSpPr/>
          <p:nvPr/>
        </p:nvSpPr>
        <p:spPr>
          <a:xfrm>
            <a:off x="2826928" y="2948888"/>
            <a:ext cx="7109500" cy="954053"/>
          </a:xfrm>
          <a:prstGeom prst="rect">
            <a:avLst/>
          </a:prstGeom>
          <a:noFill/>
          <a:ln>
            <a:noFill/>
          </a:ln>
        </p:spPr>
        <p:txBody>
          <a:bodyPr spcFirstLastPara="1" wrap="square" lIns="121900" tIns="60933" rIns="121900" bIns="60933" anchor="t" anchorCtr="0">
            <a:spAutoFit/>
          </a:bodyPr>
          <a:lstStyle/>
          <a:p>
            <a:pPr lvl="0"/>
            <a:r>
              <a:rPr lang="pt-PT" b="1" dirty="0">
                <a:solidFill>
                  <a:schemeClr val="dk1"/>
                </a:solidFill>
                <a:latin typeface="+mj-lt"/>
                <a:ea typeface="Arial Narrow"/>
                <a:cs typeface="Arial Narrow"/>
                <a:sym typeface="Arial Narrow"/>
              </a:rPr>
              <a:t>Project CONNECT</a:t>
            </a:r>
          </a:p>
          <a:p>
            <a:pPr lvl="0"/>
            <a:r>
              <a:rPr lang="pt-PT" dirty="0" err="1">
                <a:solidFill>
                  <a:schemeClr val="dk1"/>
                </a:solidFill>
                <a:latin typeface="+mj-lt"/>
                <a:ea typeface="Arial Narrow"/>
                <a:cs typeface="Arial Narrow"/>
                <a:sym typeface="Arial Narrow"/>
              </a:rPr>
              <a:t>Copernicus</a:t>
            </a:r>
            <a:r>
              <a:rPr lang="pt-PT" dirty="0">
                <a:solidFill>
                  <a:schemeClr val="dk1"/>
                </a:solidFill>
                <a:latin typeface="+mj-lt"/>
                <a:ea typeface="Arial Narrow"/>
                <a:cs typeface="Arial Narrow"/>
                <a:sym typeface="Arial Narrow"/>
              </a:rPr>
              <a:t> Marine </a:t>
            </a:r>
            <a:r>
              <a:rPr lang="pt-PT" dirty="0" err="1">
                <a:solidFill>
                  <a:schemeClr val="dk1"/>
                </a:solidFill>
                <a:latin typeface="+mj-lt"/>
                <a:ea typeface="Arial Narrow"/>
                <a:cs typeface="Arial Narrow"/>
                <a:sym typeface="Arial Narrow"/>
              </a:rPr>
              <a:t>Service</a:t>
            </a:r>
            <a:br>
              <a:rPr lang="pt-PT" dirty="0">
                <a:solidFill>
                  <a:schemeClr val="dk1"/>
                </a:solidFill>
                <a:latin typeface="+mj-lt"/>
                <a:ea typeface="Arial Narrow"/>
                <a:cs typeface="Arial Narrow"/>
                <a:sym typeface="Arial Narrow"/>
              </a:rPr>
            </a:br>
            <a:r>
              <a:rPr lang="pt-PT" dirty="0" err="1">
                <a:solidFill>
                  <a:schemeClr val="dk1"/>
                </a:solidFill>
                <a:latin typeface="+mj-lt"/>
                <a:ea typeface="Arial Narrow"/>
                <a:cs typeface="Arial Narrow"/>
                <a:sym typeface="Arial Narrow"/>
              </a:rPr>
              <a:t>National</a:t>
            </a:r>
            <a:r>
              <a:rPr lang="pt-PT" dirty="0">
                <a:solidFill>
                  <a:schemeClr val="dk1"/>
                </a:solidFill>
                <a:latin typeface="+mj-lt"/>
                <a:ea typeface="Arial Narrow"/>
                <a:cs typeface="Arial Narrow"/>
                <a:sym typeface="Arial Narrow"/>
              </a:rPr>
              <a:t> </a:t>
            </a:r>
            <a:r>
              <a:rPr lang="pt-PT" dirty="0" err="1">
                <a:solidFill>
                  <a:schemeClr val="dk1"/>
                </a:solidFill>
                <a:latin typeface="+mj-lt"/>
                <a:ea typeface="Arial Narrow"/>
                <a:cs typeface="Arial Narrow"/>
                <a:sym typeface="Arial Narrow"/>
              </a:rPr>
              <a:t>Collaboration</a:t>
            </a:r>
            <a:r>
              <a:rPr lang="pt-PT" dirty="0">
                <a:solidFill>
                  <a:schemeClr val="dk1"/>
                </a:solidFill>
                <a:latin typeface="+mj-lt"/>
                <a:ea typeface="Arial Narrow"/>
                <a:cs typeface="Arial Narrow"/>
                <a:sym typeface="Arial Narrow"/>
              </a:rPr>
              <a:t> </a:t>
            </a:r>
            <a:r>
              <a:rPr lang="pt-PT" dirty="0" err="1">
                <a:solidFill>
                  <a:schemeClr val="dk1"/>
                </a:solidFill>
                <a:latin typeface="+mj-lt"/>
                <a:ea typeface="Arial Narrow"/>
                <a:cs typeface="Arial Narrow"/>
                <a:sym typeface="Arial Narrow"/>
              </a:rPr>
              <a:t>Programme</a:t>
            </a:r>
            <a:r>
              <a:rPr lang="pt-PT" dirty="0">
                <a:solidFill>
                  <a:schemeClr val="dk1"/>
                </a:solidFill>
                <a:latin typeface="+mj-lt"/>
                <a:ea typeface="Arial Narrow"/>
                <a:cs typeface="Arial Narrow"/>
                <a:sym typeface="Arial Narrow"/>
              </a:rPr>
              <a:t> 2022-2028</a:t>
            </a:r>
            <a:endParaRPr dirty="0">
              <a:solidFill>
                <a:schemeClr val="dk1"/>
              </a:solidFill>
              <a:latin typeface="+mj-lt"/>
              <a:ea typeface="Arial Narrow"/>
              <a:cs typeface="Arial Narrow"/>
              <a:sym typeface="Arial Narrow"/>
            </a:endParaRPr>
          </a:p>
        </p:txBody>
      </p:sp>
      <p:pic>
        <p:nvPicPr>
          <p:cNvPr id="8" name="Image 5" descr="Une image contenant texte, Police, cercle, logo&#10;&#10;Description générée automatiquement">
            <a:extLst>
              <a:ext uri="{FF2B5EF4-FFF2-40B4-BE49-F238E27FC236}">
                <a16:creationId xmlns:a16="http://schemas.microsoft.com/office/drawing/2014/main" id="{AAA897B2-6719-ED06-0884-F8B0ADFD7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472" y="2890599"/>
            <a:ext cx="1296093" cy="1296093"/>
          </a:xfrm>
          <a:prstGeom prst="rect">
            <a:avLst/>
          </a:prstGeom>
        </p:spPr>
      </p:pic>
      <p:sp>
        <p:nvSpPr>
          <p:cNvPr id="3" name="Google Shape;289;p23">
            <a:extLst>
              <a:ext uri="{FF2B5EF4-FFF2-40B4-BE49-F238E27FC236}">
                <a16:creationId xmlns:a16="http://schemas.microsoft.com/office/drawing/2014/main" id="{5A320A38-15ED-E5BF-BB26-45A8CD7C36F5}"/>
              </a:ext>
            </a:extLst>
          </p:cNvPr>
          <p:cNvSpPr/>
          <p:nvPr/>
        </p:nvSpPr>
        <p:spPr>
          <a:xfrm>
            <a:off x="2826928" y="1567737"/>
            <a:ext cx="7109500" cy="1231052"/>
          </a:xfrm>
          <a:prstGeom prst="rect">
            <a:avLst/>
          </a:prstGeom>
          <a:noFill/>
          <a:ln>
            <a:noFill/>
          </a:ln>
        </p:spPr>
        <p:txBody>
          <a:bodyPr spcFirstLastPara="1" wrap="square" lIns="121900" tIns="60933" rIns="121900" bIns="60933" anchor="t" anchorCtr="0">
            <a:spAutoFit/>
          </a:bodyPr>
          <a:lstStyle/>
          <a:p>
            <a:pPr lvl="0"/>
            <a:r>
              <a:rPr lang="pt-PT" b="1" dirty="0">
                <a:solidFill>
                  <a:schemeClr val="dk1"/>
                </a:solidFill>
                <a:latin typeface="+mj-lt"/>
                <a:ea typeface="Arial Narrow"/>
                <a:cs typeface="Arial Narrow"/>
                <a:sym typeface="Arial Narrow"/>
              </a:rPr>
              <a:t>Project ATTRACT-DIH</a:t>
            </a:r>
          </a:p>
          <a:p>
            <a:pPr lvl="0"/>
            <a:r>
              <a:rPr lang="en-US" dirty="0">
                <a:solidFill>
                  <a:schemeClr val="dk1"/>
                </a:solidFill>
                <a:latin typeface="+mj-lt"/>
                <a:ea typeface="Arial Narrow"/>
                <a:cs typeface="Arial Narrow"/>
                <a:sym typeface="Arial Narrow"/>
              </a:rPr>
              <a:t>Digital Innovation Hub for Artificial Intelligence and High-Performance Computing</a:t>
            </a:r>
            <a:br>
              <a:rPr lang="pt-PT" dirty="0">
                <a:solidFill>
                  <a:schemeClr val="dk1"/>
                </a:solidFill>
                <a:latin typeface="+mj-lt"/>
                <a:ea typeface="Arial Narrow"/>
                <a:cs typeface="Arial Narrow"/>
                <a:sym typeface="Arial Narrow"/>
              </a:rPr>
            </a:br>
            <a:endParaRPr dirty="0">
              <a:solidFill>
                <a:schemeClr val="dk1"/>
              </a:solidFill>
              <a:latin typeface="+mj-lt"/>
              <a:ea typeface="Arial Narrow"/>
              <a:cs typeface="Arial Narrow"/>
              <a:sym typeface="Arial Narrow"/>
            </a:endParaRPr>
          </a:p>
        </p:txBody>
      </p:sp>
      <p:pic>
        <p:nvPicPr>
          <p:cNvPr id="4098" name="Picture 2" descr="Digital Innovation Hub Attract">
            <a:extLst>
              <a:ext uri="{FF2B5EF4-FFF2-40B4-BE49-F238E27FC236}">
                <a16:creationId xmlns:a16="http://schemas.microsoft.com/office/drawing/2014/main" id="{C98E2451-1521-B8E7-E4A2-90C012879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90" y="1816981"/>
            <a:ext cx="1895475"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6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23392" y="57394"/>
            <a:ext cx="10972800" cy="1058221"/>
          </a:xfrm>
        </p:spPr>
        <p:txBody>
          <a:bodyPr/>
          <a:lstStyle/>
          <a:p>
            <a:pPr algn="l"/>
            <a:r>
              <a:rPr lang="en-US" dirty="0"/>
              <a:t>Digital Twins for coastal areas</a:t>
            </a:r>
            <a:endParaRPr lang="pt-PT" dirty="0"/>
          </a:p>
        </p:txBody>
      </p:sp>
      <p:sp>
        <p:nvSpPr>
          <p:cNvPr id="7" name="Marcador de Posição do Rodapé 6"/>
          <p:cNvSpPr>
            <a:spLocks noGrp="1"/>
          </p:cNvSpPr>
          <p:nvPr>
            <p:ph type="ftr" sz="quarter" idx="10"/>
          </p:nvPr>
        </p:nvSpPr>
        <p:spPr/>
        <p:txBody>
          <a:bodyPr/>
          <a:lstStyle/>
          <a:p>
            <a:endParaRPr lang="pt-PT"/>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2</a:t>
            </a:fld>
            <a:endParaRPr lang="pt-PT"/>
          </a:p>
        </p:txBody>
      </p:sp>
      <p:sp>
        <p:nvSpPr>
          <p:cNvPr id="5" name="Google Shape;101;p2">
            <a:extLst>
              <a:ext uri="{FF2B5EF4-FFF2-40B4-BE49-F238E27FC236}">
                <a16:creationId xmlns:a16="http://schemas.microsoft.com/office/drawing/2014/main" id="{9F5FBFDF-2D1B-7BD5-2C3A-F093FDC0D4D6}"/>
              </a:ext>
            </a:extLst>
          </p:cNvPr>
          <p:cNvSpPr/>
          <p:nvPr/>
        </p:nvSpPr>
        <p:spPr>
          <a:xfrm>
            <a:off x="4384698" y="5366521"/>
            <a:ext cx="7705319" cy="923121"/>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buSzPts val="1400"/>
            </a:pPr>
            <a:endParaRPr sz="1867">
              <a:highlight>
                <a:srgbClr val="EF8200"/>
              </a:highlight>
            </a:endParaRPr>
          </a:p>
        </p:txBody>
      </p:sp>
      <p:pic>
        <p:nvPicPr>
          <p:cNvPr id="6" name="Google Shape;104;p2">
            <a:extLst>
              <a:ext uri="{FF2B5EF4-FFF2-40B4-BE49-F238E27FC236}">
                <a16:creationId xmlns:a16="http://schemas.microsoft.com/office/drawing/2014/main" id="{DF40DF5A-0FC9-D3A3-BE3C-4F12F65189E1}"/>
              </a:ext>
            </a:extLst>
          </p:cNvPr>
          <p:cNvPicPr preferRelativeResize="0"/>
          <p:nvPr/>
        </p:nvPicPr>
        <p:blipFill rotWithShape="1">
          <a:blip r:embed="rId3">
            <a:alphaModFix/>
          </a:blip>
          <a:srcRect/>
          <a:stretch/>
        </p:blipFill>
        <p:spPr>
          <a:xfrm>
            <a:off x="7062762" y="5628289"/>
            <a:ext cx="3065686" cy="589498"/>
          </a:xfrm>
          <a:prstGeom prst="rect">
            <a:avLst/>
          </a:prstGeom>
          <a:noFill/>
          <a:ln>
            <a:noFill/>
          </a:ln>
        </p:spPr>
      </p:pic>
      <p:sp>
        <p:nvSpPr>
          <p:cNvPr id="10" name="Google Shape;105;p2">
            <a:extLst>
              <a:ext uri="{FF2B5EF4-FFF2-40B4-BE49-F238E27FC236}">
                <a16:creationId xmlns:a16="http://schemas.microsoft.com/office/drawing/2014/main" id="{0F281111-183B-DA3D-6040-C8E2F92EDEB1}"/>
              </a:ext>
            </a:extLst>
          </p:cNvPr>
          <p:cNvSpPr/>
          <p:nvPr/>
        </p:nvSpPr>
        <p:spPr>
          <a:xfrm>
            <a:off x="2323570" y="1701523"/>
            <a:ext cx="1799961" cy="3286197"/>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60933" rIns="121900" bIns="60933" anchor="t" anchorCtr="0">
            <a:noAutofit/>
          </a:bodyPr>
          <a:lstStyle/>
          <a:p>
            <a:pPr algn="ctr">
              <a:buSzPts val="1600"/>
            </a:pPr>
            <a:endParaRPr sz="2133">
              <a:solidFill>
                <a:srgbClr val="0067B1"/>
              </a:solidFill>
            </a:endParaRPr>
          </a:p>
          <a:p>
            <a:pPr algn="ctr">
              <a:buSzPts val="1600"/>
            </a:pPr>
            <a:endParaRPr sz="2133">
              <a:solidFill>
                <a:srgbClr val="0067B1"/>
              </a:solidFill>
            </a:endParaRPr>
          </a:p>
          <a:p>
            <a:pPr algn="ctr">
              <a:buSzPts val="1600"/>
            </a:pPr>
            <a:endParaRPr sz="2133">
              <a:solidFill>
                <a:srgbClr val="0067B1"/>
              </a:solidFill>
            </a:endParaRPr>
          </a:p>
          <a:p>
            <a:pPr algn="ctr">
              <a:buSzPts val="1400"/>
            </a:pPr>
            <a:r>
              <a:rPr lang="en-US">
                <a:solidFill>
                  <a:schemeClr val="accent5">
                    <a:lumMod val="50000"/>
                  </a:schemeClr>
                </a:solidFill>
              </a:rPr>
              <a:t>Managers</a:t>
            </a:r>
            <a:endParaRPr>
              <a:solidFill>
                <a:schemeClr val="accent5">
                  <a:lumMod val="50000"/>
                </a:schemeClr>
              </a:solidFill>
            </a:endParaRPr>
          </a:p>
          <a:p>
            <a:pPr algn="ctr">
              <a:buSzPts val="700"/>
            </a:pPr>
            <a:endParaRPr sz="933">
              <a:solidFill>
                <a:schemeClr val="accent5">
                  <a:lumMod val="50000"/>
                </a:schemeClr>
              </a:solidFill>
            </a:endParaRPr>
          </a:p>
          <a:p>
            <a:pPr algn="ctr">
              <a:buSzPts val="1400"/>
            </a:pPr>
            <a:r>
              <a:rPr lang="en-GB">
                <a:solidFill>
                  <a:schemeClr val="accent5">
                    <a:lumMod val="50000"/>
                  </a:schemeClr>
                </a:solidFill>
              </a:rPr>
              <a:t>Private companies</a:t>
            </a:r>
            <a:endParaRPr>
              <a:solidFill>
                <a:schemeClr val="accent5">
                  <a:lumMod val="50000"/>
                </a:schemeClr>
              </a:solidFill>
            </a:endParaRPr>
          </a:p>
          <a:p>
            <a:pPr algn="ctr">
              <a:buSzPts val="800"/>
            </a:pPr>
            <a:endParaRPr sz="1067">
              <a:solidFill>
                <a:schemeClr val="accent5">
                  <a:lumMod val="50000"/>
                </a:schemeClr>
              </a:solidFill>
            </a:endParaRPr>
          </a:p>
          <a:p>
            <a:pPr algn="ctr">
              <a:buSzPts val="1400"/>
            </a:pPr>
            <a:r>
              <a:rPr lang="en-GB">
                <a:solidFill>
                  <a:schemeClr val="accent5">
                    <a:lumMod val="50000"/>
                  </a:schemeClr>
                </a:solidFill>
              </a:rPr>
              <a:t>Researchers</a:t>
            </a:r>
            <a:endParaRPr>
              <a:solidFill>
                <a:schemeClr val="accent5">
                  <a:lumMod val="50000"/>
                </a:schemeClr>
              </a:solidFill>
            </a:endParaRPr>
          </a:p>
          <a:p>
            <a:pPr algn="ctr">
              <a:buSzPts val="900"/>
            </a:pPr>
            <a:endParaRPr sz="1200">
              <a:solidFill>
                <a:schemeClr val="accent5">
                  <a:lumMod val="50000"/>
                </a:schemeClr>
              </a:solidFill>
            </a:endParaRPr>
          </a:p>
          <a:p>
            <a:pPr algn="ctr">
              <a:buSzPts val="1400"/>
            </a:pPr>
            <a:r>
              <a:rPr lang="en-GB">
                <a:solidFill>
                  <a:schemeClr val="accent5">
                    <a:lumMod val="50000"/>
                  </a:schemeClr>
                </a:solidFill>
              </a:rPr>
              <a:t>Citizens</a:t>
            </a:r>
            <a:endParaRPr>
              <a:solidFill>
                <a:schemeClr val="accent5">
                  <a:lumMod val="50000"/>
                </a:schemeClr>
              </a:solidFill>
            </a:endParaRPr>
          </a:p>
          <a:p>
            <a:pPr algn="ctr">
              <a:buSzPts val="1600"/>
            </a:pPr>
            <a:r>
              <a:rPr lang="en-GB" sz="2133">
                <a:solidFill>
                  <a:schemeClr val="accent5">
                    <a:lumMod val="50000"/>
                  </a:schemeClr>
                </a:solidFill>
              </a:rPr>
              <a:t>….</a:t>
            </a:r>
            <a:endParaRPr sz="2133">
              <a:solidFill>
                <a:schemeClr val="accent5">
                  <a:lumMod val="50000"/>
                </a:schemeClr>
              </a:solidFill>
            </a:endParaRPr>
          </a:p>
        </p:txBody>
      </p:sp>
      <p:sp>
        <p:nvSpPr>
          <p:cNvPr id="11" name="Google Shape;106;p2">
            <a:extLst>
              <a:ext uri="{FF2B5EF4-FFF2-40B4-BE49-F238E27FC236}">
                <a16:creationId xmlns:a16="http://schemas.microsoft.com/office/drawing/2014/main" id="{D04B7F75-35EF-66E8-C7C5-26448EF51BC1}"/>
              </a:ext>
            </a:extLst>
          </p:cNvPr>
          <p:cNvSpPr/>
          <p:nvPr/>
        </p:nvSpPr>
        <p:spPr>
          <a:xfrm>
            <a:off x="4384698" y="1708479"/>
            <a:ext cx="2652777" cy="3502860"/>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highlight>
                <a:srgbClr val="EF8200"/>
              </a:highlight>
            </a:endParaRPr>
          </a:p>
        </p:txBody>
      </p:sp>
      <p:sp>
        <p:nvSpPr>
          <p:cNvPr id="12" name="Google Shape;107;p2">
            <a:extLst>
              <a:ext uri="{FF2B5EF4-FFF2-40B4-BE49-F238E27FC236}">
                <a16:creationId xmlns:a16="http://schemas.microsoft.com/office/drawing/2014/main" id="{1B93F364-196E-C27A-145D-2B1320AB4DFC}"/>
              </a:ext>
            </a:extLst>
          </p:cNvPr>
          <p:cNvSpPr/>
          <p:nvPr/>
        </p:nvSpPr>
        <p:spPr>
          <a:xfrm>
            <a:off x="7235185" y="1762663"/>
            <a:ext cx="2271747" cy="3430463"/>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highlight>
                <a:srgbClr val="EF8200"/>
              </a:highlight>
            </a:endParaRPr>
          </a:p>
        </p:txBody>
      </p:sp>
      <p:sp>
        <p:nvSpPr>
          <p:cNvPr id="13" name="Google Shape;108;p2">
            <a:extLst>
              <a:ext uri="{FF2B5EF4-FFF2-40B4-BE49-F238E27FC236}">
                <a16:creationId xmlns:a16="http://schemas.microsoft.com/office/drawing/2014/main" id="{0935B06C-6F80-B673-6BD7-0C8D5BD580E9}"/>
              </a:ext>
            </a:extLst>
          </p:cNvPr>
          <p:cNvSpPr/>
          <p:nvPr/>
        </p:nvSpPr>
        <p:spPr>
          <a:xfrm>
            <a:off x="9738302" y="1711439"/>
            <a:ext cx="2351716" cy="3481687"/>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highlight>
                <a:srgbClr val="EF8200"/>
              </a:highlight>
            </a:endParaRPr>
          </a:p>
        </p:txBody>
      </p:sp>
      <p:grpSp>
        <p:nvGrpSpPr>
          <p:cNvPr id="14" name="Google Shape;109;p2">
            <a:extLst>
              <a:ext uri="{FF2B5EF4-FFF2-40B4-BE49-F238E27FC236}">
                <a16:creationId xmlns:a16="http://schemas.microsoft.com/office/drawing/2014/main" id="{832FD3E9-231C-821F-2BC0-FCFFDBD81257}"/>
              </a:ext>
            </a:extLst>
          </p:cNvPr>
          <p:cNvGrpSpPr/>
          <p:nvPr/>
        </p:nvGrpSpPr>
        <p:grpSpPr>
          <a:xfrm>
            <a:off x="4520693" y="2064800"/>
            <a:ext cx="2419139" cy="1246956"/>
            <a:chOff x="915975" y="1866875"/>
            <a:chExt cx="1900450" cy="1042851"/>
          </a:xfrm>
        </p:grpSpPr>
        <p:pic>
          <p:nvPicPr>
            <p:cNvPr id="15" name="Google Shape;110;p2">
              <a:extLst>
                <a:ext uri="{FF2B5EF4-FFF2-40B4-BE49-F238E27FC236}">
                  <a16:creationId xmlns:a16="http://schemas.microsoft.com/office/drawing/2014/main" id="{6CB07FCB-07ED-96D6-980B-2A0CD0C4C5E6}"/>
                </a:ext>
              </a:extLst>
            </p:cNvPr>
            <p:cNvPicPr preferRelativeResize="0"/>
            <p:nvPr/>
          </p:nvPicPr>
          <p:blipFill rotWithShape="1">
            <a:blip r:embed="rId4">
              <a:alphaModFix/>
            </a:blip>
            <a:srcRect/>
            <a:stretch/>
          </p:blipFill>
          <p:spPr>
            <a:xfrm>
              <a:off x="915975" y="1866876"/>
              <a:ext cx="1900450" cy="1042850"/>
            </a:xfrm>
            <a:prstGeom prst="roundRect">
              <a:avLst>
                <a:gd name="adj" fmla="val 16667"/>
              </a:avLst>
            </a:prstGeom>
            <a:noFill/>
            <a:ln w="38100" cap="flat" cmpd="sng">
              <a:noFill/>
              <a:prstDash val="solid"/>
              <a:round/>
              <a:headEnd type="none" w="sm" len="sm"/>
              <a:tailEnd type="none" w="sm" len="sm"/>
            </a:ln>
          </p:spPr>
        </p:pic>
        <p:pic>
          <p:nvPicPr>
            <p:cNvPr id="16" name="Google Shape;111;p2">
              <a:extLst>
                <a:ext uri="{FF2B5EF4-FFF2-40B4-BE49-F238E27FC236}">
                  <a16:creationId xmlns:a16="http://schemas.microsoft.com/office/drawing/2014/main" id="{012B3177-FC5D-CA06-7F4E-7DE62A6AF9F7}"/>
                </a:ext>
              </a:extLst>
            </p:cNvPr>
            <p:cNvPicPr preferRelativeResize="0"/>
            <p:nvPr/>
          </p:nvPicPr>
          <p:blipFill rotWithShape="1">
            <a:blip r:embed="rId5">
              <a:alphaModFix/>
            </a:blip>
            <a:srcRect l="15654"/>
            <a:stretch/>
          </p:blipFill>
          <p:spPr>
            <a:xfrm>
              <a:off x="999595" y="2400900"/>
              <a:ext cx="1733205" cy="341700"/>
            </a:xfrm>
            <a:prstGeom prst="rect">
              <a:avLst/>
            </a:prstGeom>
            <a:noFill/>
            <a:ln>
              <a:noFill/>
            </a:ln>
          </p:spPr>
        </p:pic>
        <p:pic>
          <p:nvPicPr>
            <p:cNvPr id="17" name="Google Shape;112;p2">
              <a:extLst>
                <a:ext uri="{FF2B5EF4-FFF2-40B4-BE49-F238E27FC236}">
                  <a16:creationId xmlns:a16="http://schemas.microsoft.com/office/drawing/2014/main" id="{0CB0E945-7B60-3E01-7E11-B45602F15E30}"/>
                </a:ext>
              </a:extLst>
            </p:cNvPr>
            <p:cNvPicPr preferRelativeResize="0"/>
            <p:nvPr/>
          </p:nvPicPr>
          <p:blipFill rotWithShape="1">
            <a:blip r:embed="rId5">
              <a:alphaModFix/>
            </a:blip>
            <a:srcRect r="84089"/>
            <a:stretch/>
          </p:blipFill>
          <p:spPr>
            <a:xfrm>
              <a:off x="1591213" y="1866875"/>
              <a:ext cx="549974" cy="574825"/>
            </a:xfrm>
            <a:prstGeom prst="rect">
              <a:avLst/>
            </a:prstGeom>
            <a:noFill/>
            <a:ln>
              <a:noFill/>
            </a:ln>
          </p:spPr>
        </p:pic>
      </p:grpSp>
      <p:pic>
        <p:nvPicPr>
          <p:cNvPr id="18" name="Google Shape;113;p2">
            <a:extLst>
              <a:ext uri="{FF2B5EF4-FFF2-40B4-BE49-F238E27FC236}">
                <a16:creationId xmlns:a16="http://schemas.microsoft.com/office/drawing/2014/main" id="{9D1DB893-6CE7-A465-3AEE-41FC5989B6AD}"/>
              </a:ext>
            </a:extLst>
          </p:cNvPr>
          <p:cNvPicPr preferRelativeResize="0"/>
          <p:nvPr/>
        </p:nvPicPr>
        <p:blipFill rotWithShape="1">
          <a:blip r:embed="rId6">
            <a:alphaModFix/>
          </a:blip>
          <a:srcRect l="22092" t="23078" r="24207" b="23618"/>
          <a:stretch/>
        </p:blipFill>
        <p:spPr>
          <a:xfrm>
            <a:off x="9842835" y="1906929"/>
            <a:ext cx="1132924" cy="1121316"/>
          </a:xfrm>
          <a:prstGeom prst="rect">
            <a:avLst/>
          </a:prstGeom>
          <a:noFill/>
          <a:ln>
            <a:noFill/>
          </a:ln>
        </p:spPr>
      </p:pic>
      <p:pic>
        <p:nvPicPr>
          <p:cNvPr id="19" name="Google Shape;114;p2">
            <a:extLst>
              <a:ext uri="{FF2B5EF4-FFF2-40B4-BE49-F238E27FC236}">
                <a16:creationId xmlns:a16="http://schemas.microsoft.com/office/drawing/2014/main" id="{C245E608-5D79-3F40-C8BC-B88C1743FB04}"/>
              </a:ext>
            </a:extLst>
          </p:cNvPr>
          <p:cNvPicPr preferRelativeResize="0"/>
          <p:nvPr/>
        </p:nvPicPr>
        <p:blipFill rotWithShape="1">
          <a:blip r:embed="rId7">
            <a:alphaModFix/>
          </a:blip>
          <a:srcRect l="62556" t="5822" b="34586"/>
          <a:stretch/>
        </p:blipFill>
        <p:spPr>
          <a:xfrm>
            <a:off x="11143202" y="2020562"/>
            <a:ext cx="806308" cy="698345"/>
          </a:xfrm>
          <a:prstGeom prst="rect">
            <a:avLst/>
          </a:prstGeom>
          <a:noFill/>
          <a:ln>
            <a:noFill/>
          </a:ln>
        </p:spPr>
      </p:pic>
      <p:pic>
        <p:nvPicPr>
          <p:cNvPr id="20" name="Google Shape;115;p2">
            <a:extLst>
              <a:ext uri="{FF2B5EF4-FFF2-40B4-BE49-F238E27FC236}">
                <a16:creationId xmlns:a16="http://schemas.microsoft.com/office/drawing/2014/main" id="{7C80CFCA-1D95-78AD-D1CC-B6E71DC36F41}"/>
              </a:ext>
            </a:extLst>
          </p:cNvPr>
          <p:cNvPicPr preferRelativeResize="0"/>
          <p:nvPr/>
        </p:nvPicPr>
        <p:blipFill rotWithShape="1">
          <a:blip r:embed="rId8">
            <a:alphaModFix/>
          </a:blip>
          <a:srcRect l="10394"/>
          <a:stretch/>
        </p:blipFill>
        <p:spPr>
          <a:xfrm>
            <a:off x="9870688" y="3802566"/>
            <a:ext cx="888928" cy="872157"/>
          </a:xfrm>
          <a:prstGeom prst="rect">
            <a:avLst/>
          </a:prstGeom>
          <a:noFill/>
          <a:ln>
            <a:noFill/>
          </a:ln>
        </p:spPr>
      </p:pic>
      <p:pic>
        <p:nvPicPr>
          <p:cNvPr id="21" name="Google Shape;116;p2">
            <a:extLst>
              <a:ext uri="{FF2B5EF4-FFF2-40B4-BE49-F238E27FC236}">
                <a16:creationId xmlns:a16="http://schemas.microsoft.com/office/drawing/2014/main" id="{57A509A8-C770-A825-26E0-D16B5038E4A1}"/>
              </a:ext>
            </a:extLst>
          </p:cNvPr>
          <p:cNvPicPr preferRelativeResize="0"/>
          <p:nvPr/>
        </p:nvPicPr>
        <p:blipFill rotWithShape="1">
          <a:blip r:embed="rId9">
            <a:alphaModFix/>
          </a:blip>
          <a:srcRect/>
          <a:stretch/>
        </p:blipFill>
        <p:spPr>
          <a:xfrm>
            <a:off x="7641694" y="2093287"/>
            <a:ext cx="1586609" cy="1250435"/>
          </a:xfrm>
          <a:prstGeom prst="rect">
            <a:avLst/>
          </a:prstGeom>
          <a:noFill/>
          <a:ln>
            <a:noFill/>
          </a:ln>
        </p:spPr>
      </p:pic>
      <p:pic>
        <p:nvPicPr>
          <p:cNvPr id="22" name="Google Shape;117;p2">
            <a:extLst>
              <a:ext uri="{FF2B5EF4-FFF2-40B4-BE49-F238E27FC236}">
                <a16:creationId xmlns:a16="http://schemas.microsoft.com/office/drawing/2014/main" id="{D4556AA6-FC02-8FF8-74FE-91F3F29C2ACB}"/>
              </a:ext>
            </a:extLst>
          </p:cNvPr>
          <p:cNvPicPr preferRelativeResize="0"/>
          <p:nvPr/>
        </p:nvPicPr>
        <p:blipFill rotWithShape="1">
          <a:blip r:embed="rId10">
            <a:alphaModFix/>
          </a:blip>
          <a:srcRect/>
          <a:stretch/>
        </p:blipFill>
        <p:spPr>
          <a:xfrm>
            <a:off x="767408" y="2151512"/>
            <a:ext cx="1294995" cy="2684563"/>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pic>
      <p:pic>
        <p:nvPicPr>
          <p:cNvPr id="23" name="Google Shape;118;p2">
            <a:extLst>
              <a:ext uri="{FF2B5EF4-FFF2-40B4-BE49-F238E27FC236}">
                <a16:creationId xmlns:a16="http://schemas.microsoft.com/office/drawing/2014/main" id="{BD8D39F1-85D6-A7B7-EE12-6ADA87A60FF3}"/>
              </a:ext>
            </a:extLst>
          </p:cNvPr>
          <p:cNvPicPr preferRelativeResize="0"/>
          <p:nvPr/>
        </p:nvPicPr>
        <p:blipFill rotWithShape="1">
          <a:blip r:embed="rId11">
            <a:alphaModFix/>
          </a:blip>
          <a:srcRect l="16778" t="26838" r="48739" b="26047"/>
          <a:stretch/>
        </p:blipFill>
        <p:spPr>
          <a:xfrm>
            <a:off x="7634711" y="3411585"/>
            <a:ext cx="1672740" cy="1433660"/>
          </a:xfrm>
          <a:prstGeom prst="rect">
            <a:avLst/>
          </a:prstGeom>
          <a:noFill/>
          <a:ln>
            <a:noFill/>
          </a:ln>
        </p:spPr>
      </p:pic>
      <p:sp>
        <p:nvSpPr>
          <p:cNvPr id="24" name="Google Shape;119;p2">
            <a:extLst>
              <a:ext uri="{FF2B5EF4-FFF2-40B4-BE49-F238E27FC236}">
                <a16:creationId xmlns:a16="http://schemas.microsoft.com/office/drawing/2014/main" id="{E6CFD797-189B-27B2-8FBE-AF218F7CAC98}"/>
              </a:ext>
            </a:extLst>
          </p:cNvPr>
          <p:cNvSpPr/>
          <p:nvPr/>
        </p:nvSpPr>
        <p:spPr>
          <a:xfrm>
            <a:off x="4384698" y="1121425"/>
            <a:ext cx="7705319" cy="542192"/>
          </a:xfrm>
          <a:prstGeom prst="roundRect">
            <a:avLst>
              <a:gd name="adj" fmla="val 16667"/>
            </a:avLst>
          </a:prstGeom>
          <a:noFill/>
          <a:ln w="9525"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buSzPts val="1600"/>
            </a:pPr>
            <a:r>
              <a:rPr lang="en-GB" sz="2133">
                <a:solidFill>
                  <a:schemeClr val="accent5">
                    <a:lumMod val="50000"/>
                  </a:schemeClr>
                </a:solidFill>
              </a:rPr>
              <a:t>Digital infrastructures</a:t>
            </a:r>
            <a:endParaRPr sz="2133">
              <a:solidFill>
                <a:schemeClr val="accent5">
                  <a:lumMod val="50000"/>
                </a:schemeClr>
              </a:solidFill>
            </a:endParaRPr>
          </a:p>
        </p:txBody>
      </p:sp>
      <p:sp>
        <p:nvSpPr>
          <p:cNvPr id="25" name="Google Shape;120;p2">
            <a:extLst>
              <a:ext uri="{FF2B5EF4-FFF2-40B4-BE49-F238E27FC236}">
                <a16:creationId xmlns:a16="http://schemas.microsoft.com/office/drawing/2014/main" id="{FD72A721-9094-6CBB-FF42-F6FE7693BB22}"/>
              </a:ext>
            </a:extLst>
          </p:cNvPr>
          <p:cNvSpPr/>
          <p:nvPr/>
        </p:nvSpPr>
        <p:spPr>
          <a:xfrm rot="5400000">
            <a:off x="5562988" y="1661922"/>
            <a:ext cx="410917" cy="23269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26" name="Google Shape;121;p2">
            <a:extLst>
              <a:ext uri="{FF2B5EF4-FFF2-40B4-BE49-F238E27FC236}">
                <a16:creationId xmlns:a16="http://schemas.microsoft.com/office/drawing/2014/main" id="{7CD157A3-D24D-71CD-D906-0BDED360FF5E}"/>
              </a:ext>
            </a:extLst>
          </p:cNvPr>
          <p:cNvSpPr/>
          <p:nvPr/>
        </p:nvSpPr>
        <p:spPr>
          <a:xfrm rot="5400000">
            <a:off x="10853544" y="1697957"/>
            <a:ext cx="410471" cy="223983"/>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pic>
        <p:nvPicPr>
          <p:cNvPr id="27" name="Google Shape;122;p2">
            <a:extLst>
              <a:ext uri="{FF2B5EF4-FFF2-40B4-BE49-F238E27FC236}">
                <a16:creationId xmlns:a16="http://schemas.microsoft.com/office/drawing/2014/main" id="{5DC2DAC9-7B29-9478-67FD-9B9F4E8CC526}"/>
              </a:ext>
            </a:extLst>
          </p:cNvPr>
          <p:cNvPicPr preferRelativeResize="0"/>
          <p:nvPr/>
        </p:nvPicPr>
        <p:blipFill rotWithShape="1">
          <a:blip r:embed="rId12">
            <a:alphaModFix/>
            <a:duotone>
              <a:schemeClr val="accent5">
                <a:shade val="45000"/>
                <a:satMod val="135000"/>
              </a:schemeClr>
              <a:prstClr val="white"/>
            </a:duotone>
          </a:blip>
          <a:srcRect/>
          <a:stretch/>
        </p:blipFill>
        <p:spPr>
          <a:xfrm>
            <a:off x="2777776" y="1801030"/>
            <a:ext cx="902316" cy="902316"/>
          </a:xfrm>
          <a:prstGeom prst="rect">
            <a:avLst/>
          </a:prstGeom>
          <a:noFill/>
          <a:ln>
            <a:noFill/>
          </a:ln>
        </p:spPr>
      </p:pic>
      <p:sp>
        <p:nvSpPr>
          <p:cNvPr id="28" name="Google Shape;123;p2">
            <a:extLst>
              <a:ext uri="{FF2B5EF4-FFF2-40B4-BE49-F238E27FC236}">
                <a16:creationId xmlns:a16="http://schemas.microsoft.com/office/drawing/2014/main" id="{746CFC94-1B4D-6210-FC68-B65C85698693}"/>
              </a:ext>
            </a:extLst>
          </p:cNvPr>
          <p:cNvSpPr txBox="1"/>
          <p:nvPr/>
        </p:nvSpPr>
        <p:spPr>
          <a:xfrm>
            <a:off x="4799297" y="4556745"/>
            <a:ext cx="1823576" cy="410379"/>
          </a:xfrm>
          <a:prstGeom prst="rect">
            <a:avLst/>
          </a:prstGeom>
          <a:noFill/>
          <a:ln>
            <a:noFill/>
          </a:ln>
        </p:spPr>
        <p:txBody>
          <a:bodyPr spcFirstLastPara="1" wrap="square" lIns="121900" tIns="60933" rIns="121900" bIns="60933" anchor="t" anchorCtr="0">
            <a:spAutoFit/>
          </a:bodyPr>
          <a:lstStyle/>
          <a:p>
            <a:pPr algn="ctr">
              <a:buSzPts val="1400"/>
            </a:pPr>
            <a:r>
              <a:rPr lang="en-US" sz="1867"/>
              <a:t>Services</a:t>
            </a:r>
            <a:endParaRPr sz="1867"/>
          </a:p>
        </p:txBody>
      </p:sp>
      <p:sp>
        <p:nvSpPr>
          <p:cNvPr id="29" name="Google Shape;124;p2">
            <a:extLst>
              <a:ext uri="{FF2B5EF4-FFF2-40B4-BE49-F238E27FC236}">
                <a16:creationId xmlns:a16="http://schemas.microsoft.com/office/drawing/2014/main" id="{652F4B58-29CA-EE8B-C18D-134A459C1508}"/>
              </a:ext>
            </a:extLst>
          </p:cNvPr>
          <p:cNvSpPr txBox="1"/>
          <p:nvPr/>
        </p:nvSpPr>
        <p:spPr>
          <a:xfrm>
            <a:off x="7869060" y="4836076"/>
            <a:ext cx="1178100" cy="410379"/>
          </a:xfrm>
          <a:prstGeom prst="rect">
            <a:avLst/>
          </a:prstGeom>
          <a:noFill/>
          <a:ln>
            <a:noFill/>
          </a:ln>
        </p:spPr>
        <p:txBody>
          <a:bodyPr spcFirstLastPara="1" wrap="square" lIns="121900" tIns="60933" rIns="121900" bIns="60933" anchor="t" anchorCtr="0">
            <a:spAutoFit/>
          </a:bodyPr>
          <a:lstStyle/>
          <a:p>
            <a:pPr algn="ctr">
              <a:buSzPts val="1400"/>
            </a:pPr>
            <a:r>
              <a:rPr lang="en-GB" sz="1867"/>
              <a:t>Models</a:t>
            </a:r>
            <a:endParaRPr sz="1867"/>
          </a:p>
        </p:txBody>
      </p:sp>
      <p:sp>
        <p:nvSpPr>
          <p:cNvPr id="30" name="Google Shape;125;p2">
            <a:extLst>
              <a:ext uri="{FF2B5EF4-FFF2-40B4-BE49-F238E27FC236}">
                <a16:creationId xmlns:a16="http://schemas.microsoft.com/office/drawing/2014/main" id="{D9E3CE91-7B3E-CD06-C454-6F38494427F7}"/>
              </a:ext>
            </a:extLst>
          </p:cNvPr>
          <p:cNvSpPr txBox="1"/>
          <p:nvPr/>
        </p:nvSpPr>
        <p:spPr>
          <a:xfrm>
            <a:off x="9923209" y="4741500"/>
            <a:ext cx="2037505" cy="410379"/>
          </a:xfrm>
          <a:prstGeom prst="rect">
            <a:avLst/>
          </a:prstGeom>
          <a:noFill/>
          <a:ln>
            <a:noFill/>
          </a:ln>
        </p:spPr>
        <p:txBody>
          <a:bodyPr spcFirstLastPara="1" wrap="square" lIns="121900" tIns="60933" rIns="121900" bIns="60933" anchor="t" anchorCtr="0">
            <a:spAutoFit/>
          </a:bodyPr>
          <a:lstStyle/>
          <a:p>
            <a:pPr algn="ctr">
              <a:buSzPts val="1400"/>
            </a:pPr>
            <a:r>
              <a:rPr lang="en-GB" sz="1867"/>
              <a:t>Observations</a:t>
            </a:r>
            <a:endParaRPr sz="1867"/>
          </a:p>
        </p:txBody>
      </p:sp>
      <p:pic>
        <p:nvPicPr>
          <p:cNvPr id="31" name="Google Shape;126;p2">
            <a:extLst>
              <a:ext uri="{FF2B5EF4-FFF2-40B4-BE49-F238E27FC236}">
                <a16:creationId xmlns:a16="http://schemas.microsoft.com/office/drawing/2014/main" id="{F2DE88E5-3BE8-A50E-003D-C65875CF4A46}"/>
              </a:ext>
            </a:extLst>
          </p:cNvPr>
          <p:cNvPicPr preferRelativeResize="0"/>
          <p:nvPr/>
        </p:nvPicPr>
        <p:blipFill rotWithShape="1">
          <a:blip r:embed="rId13">
            <a:alphaModFix/>
          </a:blip>
          <a:srcRect/>
          <a:stretch/>
        </p:blipFill>
        <p:spPr>
          <a:xfrm>
            <a:off x="11105186" y="3419124"/>
            <a:ext cx="882339" cy="1303949"/>
          </a:xfrm>
          <a:prstGeom prst="roundRect">
            <a:avLst/>
          </a:prstGeom>
          <a:noFill/>
          <a:ln>
            <a:noFill/>
          </a:ln>
        </p:spPr>
      </p:pic>
      <p:sp>
        <p:nvSpPr>
          <p:cNvPr id="32" name="Google Shape;127;p2">
            <a:extLst>
              <a:ext uri="{FF2B5EF4-FFF2-40B4-BE49-F238E27FC236}">
                <a16:creationId xmlns:a16="http://schemas.microsoft.com/office/drawing/2014/main" id="{5ED29891-C0B3-F337-A299-EAB762BE2AD0}"/>
              </a:ext>
            </a:extLst>
          </p:cNvPr>
          <p:cNvSpPr/>
          <p:nvPr/>
        </p:nvSpPr>
        <p:spPr>
          <a:xfrm rot="10800000">
            <a:off x="7013978" y="2694920"/>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33" name="Google Shape;128;p2">
            <a:extLst>
              <a:ext uri="{FF2B5EF4-FFF2-40B4-BE49-F238E27FC236}">
                <a16:creationId xmlns:a16="http://schemas.microsoft.com/office/drawing/2014/main" id="{3995A56A-1687-B7B4-4ED1-E84C01F571B7}"/>
              </a:ext>
            </a:extLst>
          </p:cNvPr>
          <p:cNvSpPr/>
          <p:nvPr/>
        </p:nvSpPr>
        <p:spPr>
          <a:xfrm rot="5400000">
            <a:off x="8169708" y="1674524"/>
            <a:ext cx="410917" cy="23269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34" name="Google Shape;129;p2">
            <a:extLst>
              <a:ext uri="{FF2B5EF4-FFF2-40B4-BE49-F238E27FC236}">
                <a16:creationId xmlns:a16="http://schemas.microsoft.com/office/drawing/2014/main" id="{D3F7F727-7B83-CFFF-6CCF-5A9C24FFF7F7}"/>
              </a:ext>
            </a:extLst>
          </p:cNvPr>
          <p:cNvSpPr/>
          <p:nvPr/>
        </p:nvSpPr>
        <p:spPr>
          <a:xfrm>
            <a:off x="9399358" y="4034753"/>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35" name="Google Shape;130;p2">
            <a:extLst>
              <a:ext uri="{FF2B5EF4-FFF2-40B4-BE49-F238E27FC236}">
                <a16:creationId xmlns:a16="http://schemas.microsoft.com/office/drawing/2014/main" id="{8B31BA2D-8DBD-2325-F732-110A702CC368}"/>
              </a:ext>
            </a:extLst>
          </p:cNvPr>
          <p:cNvSpPr/>
          <p:nvPr/>
        </p:nvSpPr>
        <p:spPr>
          <a:xfrm rot="10800000">
            <a:off x="9352244" y="2688279"/>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36" name="Google Shape;131;p2">
            <a:extLst>
              <a:ext uri="{FF2B5EF4-FFF2-40B4-BE49-F238E27FC236}">
                <a16:creationId xmlns:a16="http://schemas.microsoft.com/office/drawing/2014/main" id="{06FA6E23-826B-57FF-6689-7D052202F629}"/>
              </a:ext>
            </a:extLst>
          </p:cNvPr>
          <p:cNvSpPr/>
          <p:nvPr/>
        </p:nvSpPr>
        <p:spPr>
          <a:xfrm>
            <a:off x="6925242" y="4033577"/>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pic>
        <p:nvPicPr>
          <p:cNvPr id="37" name="Google Shape;132;p2">
            <a:extLst>
              <a:ext uri="{FF2B5EF4-FFF2-40B4-BE49-F238E27FC236}">
                <a16:creationId xmlns:a16="http://schemas.microsoft.com/office/drawing/2014/main" id="{EF85EAE8-091D-0E3B-D365-838FD900AEC0}"/>
              </a:ext>
            </a:extLst>
          </p:cNvPr>
          <p:cNvPicPr preferRelativeResize="0"/>
          <p:nvPr/>
        </p:nvPicPr>
        <p:blipFill rotWithShape="1">
          <a:blip r:embed="rId14">
            <a:alphaModFix/>
          </a:blip>
          <a:srcRect t="4553" b="9239"/>
          <a:stretch/>
        </p:blipFill>
        <p:spPr>
          <a:xfrm>
            <a:off x="4989225" y="3458677"/>
            <a:ext cx="1420653" cy="1128889"/>
          </a:xfrm>
          <a:prstGeom prst="roundRect">
            <a:avLst>
              <a:gd name="adj" fmla="val 16667"/>
            </a:avLst>
          </a:prstGeom>
          <a:noFill/>
          <a:ln w="9525" cap="flat" cmpd="sng">
            <a:noFill/>
            <a:prstDash val="solid"/>
            <a:round/>
            <a:headEnd type="none" w="sm" len="sm"/>
            <a:tailEnd type="none" w="sm" len="sm"/>
          </a:ln>
        </p:spPr>
      </p:pic>
      <p:sp>
        <p:nvSpPr>
          <p:cNvPr id="38" name="Google Shape;133;p2">
            <a:extLst>
              <a:ext uri="{FF2B5EF4-FFF2-40B4-BE49-F238E27FC236}">
                <a16:creationId xmlns:a16="http://schemas.microsoft.com/office/drawing/2014/main" id="{932CC8EC-749F-3883-D635-0F3F6B69F8C0}"/>
              </a:ext>
            </a:extLst>
          </p:cNvPr>
          <p:cNvSpPr/>
          <p:nvPr/>
        </p:nvSpPr>
        <p:spPr>
          <a:xfrm rot="10800000">
            <a:off x="2024643" y="3375360"/>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39" name="Google Shape;135;p2">
            <a:extLst>
              <a:ext uri="{FF2B5EF4-FFF2-40B4-BE49-F238E27FC236}">
                <a16:creationId xmlns:a16="http://schemas.microsoft.com/office/drawing/2014/main" id="{551C3B21-C337-5F15-A125-862EF52AC8D1}"/>
              </a:ext>
            </a:extLst>
          </p:cNvPr>
          <p:cNvSpPr/>
          <p:nvPr/>
        </p:nvSpPr>
        <p:spPr>
          <a:xfrm rot="5400000">
            <a:off x="8128884" y="5292811"/>
            <a:ext cx="364540" cy="223983"/>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40" name="Google Shape;136;p2">
            <a:extLst>
              <a:ext uri="{FF2B5EF4-FFF2-40B4-BE49-F238E27FC236}">
                <a16:creationId xmlns:a16="http://schemas.microsoft.com/office/drawing/2014/main" id="{2A3C5222-3D42-84EB-8871-2ED72C584A08}"/>
              </a:ext>
            </a:extLst>
          </p:cNvPr>
          <p:cNvSpPr/>
          <p:nvPr/>
        </p:nvSpPr>
        <p:spPr>
          <a:xfrm rot="10800000">
            <a:off x="3989447" y="3375360"/>
            <a:ext cx="465879" cy="205067"/>
          </a:xfrm>
          <a:prstGeom prst="chevron">
            <a:avLst>
              <a:gd name="adj" fmla="val 50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41" name="Google Shape;138;p2">
            <a:extLst>
              <a:ext uri="{FF2B5EF4-FFF2-40B4-BE49-F238E27FC236}">
                <a16:creationId xmlns:a16="http://schemas.microsoft.com/office/drawing/2014/main" id="{20947823-1D52-3A27-AD2F-F23667035958}"/>
              </a:ext>
            </a:extLst>
          </p:cNvPr>
          <p:cNvSpPr/>
          <p:nvPr/>
        </p:nvSpPr>
        <p:spPr>
          <a:xfrm>
            <a:off x="8129578" y="600801"/>
            <a:ext cx="308812" cy="609351"/>
          </a:xfrm>
          <a:prstGeom prst="curvedRightArrow">
            <a:avLst>
              <a:gd name="adj1" fmla="val 25000"/>
              <a:gd name="adj2" fmla="val 50000"/>
              <a:gd name="adj3" fmla="val 25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sp>
        <p:nvSpPr>
          <p:cNvPr id="42" name="Google Shape;139;p2">
            <a:extLst>
              <a:ext uri="{FF2B5EF4-FFF2-40B4-BE49-F238E27FC236}">
                <a16:creationId xmlns:a16="http://schemas.microsoft.com/office/drawing/2014/main" id="{3C6ABE31-C211-1149-40D9-93EA5237990B}"/>
              </a:ext>
            </a:extLst>
          </p:cNvPr>
          <p:cNvSpPr/>
          <p:nvPr/>
        </p:nvSpPr>
        <p:spPr>
          <a:xfrm flipH="1">
            <a:off x="9401536" y="611318"/>
            <a:ext cx="255115" cy="609351"/>
          </a:xfrm>
          <a:prstGeom prst="curvedRightArrow">
            <a:avLst>
              <a:gd name="adj1" fmla="val 25000"/>
              <a:gd name="adj2" fmla="val 50000"/>
              <a:gd name="adj3" fmla="val 25000"/>
            </a:avLst>
          </a:prstGeom>
          <a:solidFill>
            <a:schemeClr val="accent5">
              <a:lumMod val="60000"/>
              <a:lumOff val="40000"/>
            </a:schemeClr>
          </a:solidFill>
          <a:ln w="2857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buSzPts val="1100"/>
            </a:pPr>
            <a:endParaRPr sz="1467"/>
          </a:p>
        </p:txBody>
      </p:sp>
      <p:pic>
        <p:nvPicPr>
          <p:cNvPr id="43" name="Google Shape;140;p2">
            <a:extLst>
              <a:ext uri="{FF2B5EF4-FFF2-40B4-BE49-F238E27FC236}">
                <a16:creationId xmlns:a16="http://schemas.microsoft.com/office/drawing/2014/main" id="{19A96FDA-92BB-F255-A5DD-5C7F46D0087B}"/>
              </a:ext>
            </a:extLst>
          </p:cNvPr>
          <p:cNvPicPr preferRelativeResize="0"/>
          <p:nvPr/>
        </p:nvPicPr>
        <p:blipFill rotWithShape="1">
          <a:blip r:embed="rId15">
            <a:alphaModFix/>
          </a:blip>
          <a:srcRect t="15166" b="11479"/>
          <a:stretch/>
        </p:blipFill>
        <p:spPr>
          <a:xfrm>
            <a:off x="9959203" y="3080485"/>
            <a:ext cx="984353" cy="722081"/>
          </a:xfrm>
          <a:prstGeom prst="rect">
            <a:avLst/>
          </a:prstGeom>
          <a:noFill/>
          <a:ln>
            <a:noFill/>
          </a:ln>
        </p:spPr>
      </p:pic>
      <p:sp>
        <p:nvSpPr>
          <p:cNvPr id="44" name="Google Shape;123;p2">
            <a:extLst>
              <a:ext uri="{FF2B5EF4-FFF2-40B4-BE49-F238E27FC236}">
                <a16:creationId xmlns:a16="http://schemas.microsoft.com/office/drawing/2014/main" id="{85520792-58CB-5A0B-91AF-0EC1A863DBC1}"/>
              </a:ext>
            </a:extLst>
          </p:cNvPr>
          <p:cNvSpPr txBox="1"/>
          <p:nvPr/>
        </p:nvSpPr>
        <p:spPr>
          <a:xfrm>
            <a:off x="6905000" y="1741134"/>
            <a:ext cx="1823576" cy="410379"/>
          </a:xfrm>
          <a:prstGeom prst="rect">
            <a:avLst/>
          </a:prstGeom>
          <a:noFill/>
          <a:ln>
            <a:noFill/>
          </a:ln>
        </p:spPr>
        <p:txBody>
          <a:bodyPr spcFirstLastPara="1" wrap="square" lIns="121900" tIns="60933" rIns="121900" bIns="60933" anchor="t" anchorCtr="0">
            <a:spAutoFit/>
          </a:bodyPr>
          <a:lstStyle/>
          <a:p>
            <a:pPr algn="ctr">
              <a:buSzPts val="1400"/>
            </a:pPr>
            <a:r>
              <a:rPr lang="en-US" sz="1867" b="1">
                <a:solidFill>
                  <a:schemeClr val="accent5">
                    <a:lumMod val="50000"/>
                  </a:schemeClr>
                </a:solidFill>
              </a:rPr>
              <a:t>WIFF</a:t>
            </a:r>
            <a:endParaRPr sz="1867" b="1">
              <a:solidFill>
                <a:schemeClr val="accent5">
                  <a:lumMod val="50000"/>
                </a:schemeClr>
              </a:solidFill>
            </a:endParaRPr>
          </a:p>
        </p:txBody>
      </p:sp>
      <p:pic>
        <p:nvPicPr>
          <p:cNvPr id="45" name="Google Shape;100;p2">
            <a:extLst>
              <a:ext uri="{FF2B5EF4-FFF2-40B4-BE49-F238E27FC236}">
                <a16:creationId xmlns:a16="http://schemas.microsoft.com/office/drawing/2014/main" id="{C6B3F815-40CF-D51D-D3AA-34B6281AFD59}"/>
              </a:ext>
            </a:extLst>
          </p:cNvPr>
          <p:cNvPicPr preferRelativeResize="0"/>
          <p:nvPr/>
        </p:nvPicPr>
        <p:blipFill rotWithShape="1">
          <a:blip r:embed="rId16">
            <a:alphaModFix/>
          </a:blip>
          <a:srcRect/>
          <a:stretch/>
        </p:blipFill>
        <p:spPr>
          <a:xfrm>
            <a:off x="5457184" y="5111827"/>
            <a:ext cx="1476000" cy="1476000"/>
          </a:xfrm>
          <a:prstGeom prst="rect">
            <a:avLst/>
          </a:prstGeom>
          <a:noFill/>
          <a:ln>
            <a:noFill/>
          </a:ln>
        </p:spPr>
      </p:pic>
      <p:pic>
        <p:nvPicPr>
          <p:cNvPr id="46" name="Google Shape;134;p2">
            <a:extLst>
              <a:ext uri="{FF2B5EF4-FFF2-40B4-BE49-F238E27FC236}">
                <a16:creationId xmlns:a16="http://schemas.microsoft.com/office/drawing/2014/main" id="{48C959D8-708B-F97B-9B63-FBC124C91AC6}"/>
              </a:ext>
            </a:extLst>
          </p:cNvPr>
          <p:cNvPicPr preferRelativeResize="0"/>
          <p:nvPr/>
        </p:nvPicPr>
        <p:blipFill rotWithShape="1">
          <a:blip r:embed="rId12">
            <a:alphaModFix/>
            <a:duotone>
              <a:schemeClr val="accent5">
                <a:shade val="45000"/>
                <a:satMod val="135000"/>
              </a:schemeClr>
              <a:prstClr val="white"/>
            </a:duotone>
          </a:blip>
          <a:srcRect/>
          <a:stretch/>
        </p:blipFill>
        <p:spPr>
          <a:xfrm>
            <a:off x="8489230" y="312554"/>
            <a:ext cx="902316" cy="902316"/>
          </a:xfrm>
          <a:prstGeom prst="rect">
            <a:avLst/>
          </a:prstGeom>
          <a:noFill/>
          <a:ln>
            <a:noFill/>
          </a:ln>
        </p:spPr>
      </p:pic>
      <p:sp>
        <p:nvSpPr>
          <p:cNvPr id="47" name="Rectangle: Rounded Corners 46">
            <a:extLst>
              <a:ext uri="{FF2B5EF4-FFF2-40B4-BE49-F238E27FC236}">
                <a16:creationId xmlns:a16="http://schemas.microsoft.com/office/drawing/2014/main" id="{AB54E065-60C2-3992-7E0C-2166A77ADF75}"/>
              </a:ext>
            </a:extLst>
          </p:cNvPr>
          <p:cNvSpPr/>
          <p:nvPr/>
        </p:nvSpPr>
        <p:spPr>
          <a:xfrm>
            <a:off x="4504791" y="2085097"/>
            <a:ext cx="2451765" cy="1207762"/>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12293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23392" y="274638"/>
            <a:ext cx="10972800" cy="1143000"/>
          </a:xfrm>
        </p:spPr>
        <p:txBody>
          <a:bodyPr/>
          <a:lstStyle/>
          <a:p>
            <a:pPr algn="l"/>
            <a:r>
              <a:rPr lang="en-US" dirty="0" err="1"/>
              <a:t>OPENCoastS</a:t>
            </a:r>
            <a:r>
              <a:rPr lang="en-US" dirty="0"/>
              <a:t> computational service</a:t>
            </a:r>
            <a:endParaRPr lang="pt-PT" dirty="0"/>
          </a:p>
        </p:txBody>
      </p:sp>
      <p:sp>
        <p:nvSpPr>
          <p:cNvPr id="7" name="Marcador de Posição do Rodapé 6"/>
          <p:cNvSpPr>
            <a:spLocks noGrp="1"/>
          </p:cNvSpPr>
          <p:nvPr>
            <p:ph type="ftr" sz="quarter" idx="10"/>
          </p:nvPr>
        </p:nvSpPr>
        <p:spPr/>
        <p:txBody>
          <a:bodyPr/>
          <a:lstStyle/>
          <a:p>
            <a:endParaRPr lang="pt-PT"/>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3</a:t>
            </a:fld>
            <a:endParaRPr lang="pt-PT"/>
          </a:p>
        </p:txBody>
      </p:sp>
      <p:grpSp>
        <p:nvGrpSpPr>
          <p:cNvPr id="2" name="Group 1">
            <a:extLst>
              <a:ext uri="{FF2B5EF4-FFF2-40B4-BE49-F238E27FC236}">
                <a16:creationId xmlns:a16="http://schemas.microsoft.com/office/drawing/2014/main" id="{EBDF48F2-D199-D150-4170-48F4769D356D}"/>
              </a:ext>
            </a:extLst>
          </p:cNvPr>
          <p:cNvGrpSpPr/>
          <p:nvPr/>
        </p:nvGrpSpPr>
        <p:grpSpPr>
          <a:xfrm>
            <a:off x="7084728" y="1398222"/>
            <a:ext cx="4771716" cy="4119010"/>
            <a:chOff x="7498891" y="2833117"/>
            <a:chExt cx="3651000" cy="3076551"/>
          </a:xfrm>
        </p:grpSpPr>
        <p:pic>
          <p:nvPicPr>
            <p:cNvPr id="3" name="Google Shape;221;g18f878dcbe4_0_46">
              <a:extLst>
                <a:ext uri="{FF2B5EF4-FFF2-40B4-BE49-F238E27FC236}">
                  <a16:creationId xmlns:a16="http://schemas.microsoft.com/office/drawing/2014/main" id="{02996551-0B15-4692-BA65-337301FEBBB5}"/>
                </a:ext>
              </a:extLst>
            </p:cNvPr>
            <p:cNvPicPr preferRelativeResize="0"/>
            <p:nvPr/>
          </p:nvPicPr>
          <p:blipFill rotWithShape="1">
            <a:blip r:embed="rId3">
              <a:alphaModFix/>
            </a:blip>
            <a:srcRect t="4970"/>
            <a:stretch/>
          </p:blipFill>
          <p:spPr>
            <a:xfrm>
              <a:off x="7498891" y="2833117"/>
              <a:ext cx="3651000" cy="2642400"/>
            </a:xfrm>
            <a:prstGeom prst="roundRect">
              <a:avLst>
                <a:gd name="adj" fmla="val 16667"/>
              </a:avLst>
            </a:prstGeom>
            <a:noFill/>
            <a:ln>
              <a:noFill/>
            </a:ln>
          </p:spPr>
        </p:pic>
        <p:sp>
          <p:nvSpPr>
            <p:cNvPr id="4" name="Google Shape;223;g18f878dcbe4_0_46">
              <a:extLst>
                <a:ext uri="{FF2B5EF4-FFF2-40B4-BE49-F238E27FC236}">
                  <a16:creationId xmlns:a16="http://schemas.microsoft.com/office/drawing/2014/main" id="{7D94B2FE-8392-6F58-BC0F-9B25E8EE2023}"/>
                </a:ext>
              </a:extLst>
            </p:cNvPr>
            <p:cNvSpPr txBox="1"/>
            <p:nvPr/>
          </p:nvSpPr>
          <p:spPr>
            <a:xfrm>
              <a:off x="9135966" y="5475518"/>
              <a:ext cx="1904700" cy="369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Grid generation </a:t>
              </a:r>
              <a:endParaRPr sz="1200" b="1" i="0" u="none" strike="noStrike" cap="none">
                <a:solidFill>
                  <a:srgbClr val="000000"/>
                </a:solidFill>
                <a:latin typeface="Arial"/>
                <a:ea typeface="Arial"/>
                <a:cs typeface="Arial"/>
                <a:sym typeface="Arial"/>
              </a:endParaRPr>
            </a:p>
          </p:txBody>
        </p:sp>
        <p:pic>
          <p:nvPicPr>
            <p:cNvPr id="5" name="Google Shape;224;g18f878dcbe4_0_46">
              <a:extLst>
                <a:ext uri="{FF2B5EF4-FFF2-40B4-BE49-F238E27FC236}">
                  <a16:creationId xmlns:a16="http://schemas.microsoft.com/office/drawing/2014/main" id="{927B6F11-D8AE-C8CE-969F-98C23BF8D8B8}"/>
                </a:ext>
              </a:extLst>
            </p:cNvPr>
            <p:cNvPicPr preferRelativeResize="0"/>
            <p:nvPr/>
          </p:nvPicPr>
          <p:blipFill rotWithShape="1">
            <a:blip r:embed="rId4">
              <a:alphaModFix/>
            </a:blip>
            <a:srcRect l="18698" t="26732" r="35572" b="16496"/>
            <a:stretch/>
          </p:blipFill>
          <p:spPr>
            <a:xfrm>
              <a:off x="8258516" y="5139268"/>
              <a:ext cx="827400" cy="770400"/>
            </a:xfrm>
            <a:prstGeom prst="ellipse">
              <a:avLst/>
            </a:prstGeom>
            <a:noFill/>
            <a:ln w="9525" cap="flat" cmpd="sng">
              <a:solidFill>
                <a:srgbClr val="000000"/>
              </a:solidFill>
              <a:prstDash val="solid"/>
              <a:round/>
              <a:headEnd type="none" w="sm" len="sm"/>
              <a:tailEnd type="none" w="sm" len="sm"/>
            </a:ln>
          </p:spPr>
        </p:pic>
      </p:grpSp>
      <p:sp>
        <p:nvSpPr>
          <p:cNvPr id="13" name="TextBox 12">
            <a:extLst>
              <a:ext uri="{FF2B5EF4-FFF2-40B4-BE49-F238E27FC236}">
                <a16:creationId xmlns:a16="http://schemas.microsoft.com/office/drawing/2014/main" id="{414E769A-35A1-C93C-99C6-2859148D3C56}"/>
              </a:ext>
            </a:extLst>
          </p:cNvPr>
          <p:cNvSpPr txBox="1"/>
          <p:nvPr/>
        </p:nvSpPr>
        <p:spPr>
          <a:xfrm>
            <a:off x="335556" y="1448087"/>
            <a:ext cx="6264696" cy="5650778"/>
          </a:xfrm>
          <a:prstGeom prst="rect">
            <a:avLst/>
          </a:prstGeom>
        </p:spPr>
        <p:txBody>
          <a:bodyPr/>
          <a:lstStyle>
            <a:defPPr>
              <a:defRPr lang="pt-PT"/>
            </a:defPPr>
            <a:lvl1pPr marL="342900" indent="-342900">
              <a:spcBef>
                <a:spcPts val="600"/>
              </a:spcBef>
              <a:spcAft>
                <a:spcPts val="1200"/>
              </a:spcAft>
              <a:buClr>
                <a:srgbClr val="FF0000"/>
              </a:buClr>
              <a:buFont typeface="Arial" pitchFamily="34" charset="0"/>
              <a:buChar char="•"/>
              <a:defRPr sz="2400">
                <a:latin typeface="+mj-lt"/>
              </a:defRPr>
            </a:lvl1pPr>
            <a:lvl2pPr marL="742950" indent="-285750">
              <a:spcBef>
                <a:spcPct val="20000"/>
              </a:spcBef>
              <a:buClr>
                <a:srgbClr val="FF0000"/>
              </a:buClr>
              <a:buFont typeface="Wingdings" pitchFamily="2" charset="2"/>
              <a:buChar char="§"/>
              <a:defRPr sz="2400">
                <a:latin typeface="Arial Narrow" pitchFamily="34" charset="0"/>
              </a:defRPr>
            </a:lvl2pPr>
            <a:lvl3pPr marL="1143000" indent="-228600">
              <a:spcBef>
                <a:spcPct val="20000"/>
              </a:spcBef>
              <a:buClr>
                <a:schemeClr val="tx1">
                  <a:lumMod val="50000"/>
                  <a:lumOff val="50000"/>
                </a:schemeClr>
              </a:buClr>
              <a:buFont typeface="Arial" pitchFamily="34" charset="0"/>
              <a:buChar char="•"/>
              <a:defRPr sz="2000">
                <a:latin typeface="Arial Narrow" pitchFamily="34" charset="0"/>
              </a:defRPr>
            </a:lvl3pPr>
            <a:lvl4pPr marL="1600200" indent="-228600">
              <a:spcBef>
                <a:spcPct val="20000"/>
              </a:spcBef>
              <a:buClr>
                <a:schemeClr val="tx1">
                  <a:lumMod val="50000"/>
                  <a:lumOff val="50000"/>
                </a:schemeClr>
              </a:buClr>
              <a:buFont typeface="Wingdings" pitchFamily="2" charset="2"/>
              <a:buChar char="§"/>
              <a:defRPr>
                <a:latin typeface="Arial Narrow" pitchFamily="34" charset="0"/>
              </a:defRPr>
            </a:lvl4pPr>
            <a:lvl5pPr marL="2057400" indent="-228600">
              <a:spcBef>
                <a:spcPct val="20000"/>
              </a:spcBef>
              <a:buClr>
                <a:schemeClr val="tx1">
                  <a:lumMod val="50000"/>
                  <a:lumOff val="50000"/>
                </a:schemeClr>
              </a:buClr>
              <a:buFont typeface="Arial" pitchFamily="34" charset="0"/>
              <a:buChar char="–"/>
              <a:defRPr>
                <a:latin typeface="Arial Narrow"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Aft>
                <a:spcPts val="600"/>
              </a:spcAft>
            </a:pPr>
            <a:r>
              <a:rPr lang="pt-PT" dirty="0" err="1"/>
              <a:t>Create</a:t>
            </a:r>
            <a:r>
              <a:rPr lang="pt-PT" dirty="0"/>
              <a:t> </a:t>
            </a:r>
            <a:r>
              <a:rPr lang="pt-PT" dirty="0" err="1"/>
              <a:t>and</a:t>
            </a:r>
            <a:r>
              <a:rPr lang="pt-PT" dirty="0"/>
              <a:t> </a:t>
            </a:r>
            <a:r>
              <a:rPr lang="pt-PT" dirty="0" err="1"/>
              <a:t>maintain</a:t>
            </a:r>
            <a:r>
              <a:rPr lang="pt-PT" dirty="0"/>
              <a:t> </a:t>
            </a:r>
            <a:r>
              <a:rPr lang="pt-PT" dirty="0" err="1"/>
              <a:t>an</a:t>
            </a:r>
            <a:r>
              <a:rPr lang="pt-PT" dirty="0"/>
              <a:t> </a:t>
            </a:r>
            <a:r>
              <a:rPr lang="pt-PT" dirty="0" err="1"/>
              <a:t>operational</a:t>
            </a:r>
            <a:r>
              <a:rPr lang="pt-PT" dirty="0"/>
              <a:t> </a:t>
            </a:r>
            <a:r>
              <a:rPr lang="pt-PT" dirty="0" err="1"/>
              <a:t>forecast</a:t>
            </a:r>
            <a:r>
              <a:rPr lang="pt-PT" dirty="0"/>
              <a:t> for </a:t>
            </a:r>
            <a:r>
              <a:rPr lang="pt-PT" dirty="0" err="1"/>
              <a:t>the</a:t>
            </a:r>
            <a:r>
              <a:rPr lang="pt-PT" dirty="0"/>
              <a:t> </a:t>
            </a:r>
            <a:r>
              <a:rPr lang="pt-PT" dirty="0" err="1"/>
              <a:t>user</a:t>
            </a:r>
            <a:r>
              <a:rPr lang="pt-PT" dirty="0"/>
              <a:t> </a:t>
            </a:r>
            <a:r>
              <a:rPr lang="pt-PT" dirty="0" err="1"/>
              <a:t>selected</a:t>
            </a:r>
            <a:r>
              <a:rPr lang="pt-PT" dirty="0"/>
              <a:t> </a:t>
            </a:r>
            <a:r>
              <a:rPr lang="pt-PT" dirty="0" err="1"/>
              <a:t>coastal</a:t>
            </a:r>
            <a:r>
              <a:rPr lang="pt-PT" dirty="0"/>
              <a:t> </a:t>
            </a:r>
            <a:r>
              <a:rPr lang="pt-PT" dirty="0" err="1"/>
              <a:t>area</a:t>
            </a:r>
            <a:endParaRPr lang="pt-PT" dirty="0"/>
          </a:p>
          <a:p>
            <a:pPr lvl="1">
              <a:spcBef>
                <a:spcPts val="0"/>
              </a:spcBef>
              <a:spcAft>
                <a:spcPts val="800"/>
              </a:spcAft>
              <a:buClrTx/>
              <a:buFont typeface="Arial" panose="020B0604020202020204" pitchFamily="34" charset="0"/>
              <a:buChar char="•"/>
            </a:pPr>
            <a:r>
              <a:rPr lang="pt-PT" sz="1800" dirty="0" err="1">
                <a:latin typeface="+mj-lt"/>
              </a:rPr>
              <a:t>Interaction</a:t>
            </a:r>
            <a:r>
              <a:rPr lang="pt-PT" sz="1800" dirty="0">
                <a:latin typeface="+mj-lt"/>
              </a:rPr>
              <a:t> </a:t>
            </a:r>
            <a:r>
              <a:rPr lang="pt-PT" sz="1800" dirty="0" err="1">
                <a:latin typeface="+mj-lt"/>
              </a:rPr>
              <a:t>with</a:t>
            </a:r>
            <a:r>
              <a:rPr lang="pt-PT" sz="1800" dirty="0">
                <a:latin typeface="+mj-lt"/>
              </a:rPr>
              <a:t> a </a:t>
            </a:r>
            <a:r>
              <a:rPr lang="pt-PT" sz="1800" dirty="0" err="1">
                <a:latin typeface="+mj-lt"/>
              </a:rPr>
              <a:t>simple</a:t>
            </a:r>
            <a:r>
              <a:rPr lang="pt-PT" sz="1800" dirty="0">
                <a:latin typeface="+mj-lt"/>
              </a:rPr>
              <a:t> Web interface</a:t>
            </a:r>
          </a:p>
          <a:p>
            <a:pPr lvl="1">
              <a:spcBef>
                <a:spcPts val="0"/>
              </a:spcBef>
              <a:spcAft>
                <a:spcPts val="800"/>
              </a:spcAft>
              <a:buClrTx/>
              <a:buFont typeface="Arial" panose="020B0604020202020204" pitchFamily="34" charset="0"/>
              <a:buChar char="•"/>
            </a:pPr>
            <a:r>
              <a:rPr lang="pt-PT" sz="1800" dirty="0" err="1">
                <a:latin typeface="+mj-lt"/>
              </a:rPr>
              <a:t>Allow</a:t>
            </a:r>
            <a:r>
              <a:rPr lang="pt-PT" sz="1800" dirty="0">
                <a:latin typeface="+mj-lt"/>
              </a:rPr>
              <a:t> </a:t>
            </a:r>
            <a:r>
              <a:rPr lang="pt-PT" sz="1800" dirty="0" err="1">
                <a:latin typeface="+mj-lt"/>
              </a:rPr>
              <a:t>choice</a:t>
            </a:r>
            <a:r>
              <a:rPr lang="pt-PT" sz="1800" dirty="0">
                <a:latin typeface="+mj-lt"/>
              </a:rPr>
              <a:t> </a:t>
            </a:r>
            <a:r>
              <a:rPr lang="pt-PT" sz="1800" dirty="0" err="1">
                <a:latin typeface="+mj-lt"/>
              </a:rPr>
              <a:t>of</a:t>
            </a:r>
            <a:r>
              <a:rPr lang="pt-PT" sz="1800" dirty="0">
                <a:latin typeface="+mj-lt"/>
              </a:rPr>
              <a:t> </a:t>
            </a:r>
            <a:r>
              <a:rPr lang="pt-PT" sz="1800" dirty="0" err="1">
                <a:latin typeface="+mj-lt"/>
              </a:rPr>
              <a:t>model</a:t>
            </a:r>
            <a:r>
              <a:rPr lang="pt-PT" sz="1800" dirty="0">
                <a:latin typeface="+mj-lt"/>
              </a:rPr>
              <a:t>, forcings, </a:t>
            </a:r>
            <a:r>
              <a:rPr lang="pt-PT" sz="1800" dirty="0" err="1">
                <a:latin typeface="+mj-lt"/>
              </a:rPr>
              <a:t>parameters</a:t>
            </a:r>
            <a:r>
              <a:rPr lang="pt-PT" sz="1800" dirty="0">
                <a:latin typeface="+mj-lt"/>
              </a:rPr>
              <a:t> </a:t>
            </a:r>
            <a:r>
              <a:rPr lang="pt-PT" sz="1800" dirty="0" err="1">
                <a:latin typeface="+mj-lt"/>
              </a:rPr>
              <a:t>and</a:t>
            </a:r>
            <a:r>
              <a:rPr lang="pt-PT" sz="1800" dirty="0">
                <a:latin typeface="+mj-lt"/>
              </a:rPr>
              <a:t> data </a:t>
            </a:r>
            <a:r>
              <a:rPr lang="pt-PT" sz="1800" dirty="0" err="1">
                <a:latin typeface="+mj-lt"/>
              </a:rPr>
              <a:t>sources</a:t>
            </a:r>
            <a:r>
              <a:rPr lang="pt-PT" sz="1800" dirty="0">
                <a:latin typeface="+mj-lt"/>
              </a:rPr>
              <a:t> </a:t>
            </a:r>
          </a:p>
          <a:p>
            <a:pPr lvl="1">
              <a:spcBef>
                <a:spcPts val="0"/>
              </a:spcBef>
              <a:spcAft>
                <a:spcPts val="800"/>
              </a:spcAft>
              <a:buClrTx/>
              <a:buFont typeface="Arial" panose="020B0604020202020204" pitchFamily="34" charset="0"/>
              <a:buChar char="•"/>
            </a:pPr>
            <a:r>
              <a:rPr lang="pt-PT" sz="1800" dirty="0" err="1">
                <a:latin typeface="+mj-lt"/>
              </a:rPr>
              <a:t>Integrate</a:t>
            </a:r>
            <a:r>
              <a:rPr lang="pt-PT" sz="1800" dirty="0">
                <a:latin typeface="+mj-lt"/>
              </a:rPr>
              <a:t> </a:t>
            </a:r>
            <a:r>
              <a:rPr lang="pt-PT" sz="1800" dirty="0" err="1">
                <a:latin typeface="+mj-lt"/>
              </a:rPr>
              <a:t>with</a:t>
            </a:r>
            <a:r>
              <a:rPr lang="pt-PT" sz="1800" dirty="0">
                <a:latin typeface="+mj-lt"/>
              </a:rPr>
              <a:t> </a:t>
            </a:r>
            <a:r>
              <a:rPr lang="pt-PT" sz="1800" dirty="0" err="1">
                <a:latin typeface="+mj-lt"/>
              </a:rPr>
              <a:t>external</a:t>
            </a:r>
            <a:r>
              <a:rPr lang="pt-PT" sz="1800" dirty="0">
                <a:latin typeface="+mj-lt"/>
              </a:rPr>
              <a:t> </a:t>
            </a:r>
            <a:r>
              <a:rPr lang="pt-PT" sz="1800" dirty="0" err="1">
                <a:latin typeface="+mj-lt"/>
              </a:rPr>
              <a:t>forecasts</a:t>
            </a:r>
            <a:r>
              <a:rPr lang="pt-PT" sz="1800" dirty="0">
                <a:latin typeface="+mj-lt"/>
              </a:rPr>
              <a:t> (e.g., </a:t>
            </a:r>
            <a:r>
              <a:rPr lang="pt-PT" sz="1800" dirty="0" err="1">
                <a:latin typeface="+mj-lt"/>
              </a:rPr>
              <a:t>river</a:t>
            </a:r>
            <a:r>
              <a:rPr lang="pt-PT" sz="1800" dirty="0">
                <a:latin typeface="+mj-lt"/>
              </a:rPr>
              <a:t> </a:t>
            </a:r>
            <a:r>
              <a:rPr lang="pt-PT" sz="1800" dirty="0" err="1">
                <a:latin typeface="+mj-lt"/>
              </a:rPr>
              <a:t>flow</a:t>
            </a:r>
            <a:r>
              <a:rPr lang="pt-PT" sz="1800" dirty="0">
                <a:latin typeface="+mj-lt"/>
              </a:rPr>
              <a:t>)</a:t>
            </a:r>
          </a:p>
          <a:p>
            <a:pPr lvl="1">
              <a:spcBef>
                <a:spcPts val="0"/>
              </a:spcBef>
              <a:spcAft>
                <a:spcPts val="800"/>
              </a:spcAft>
              <a:buClrTx/>
              <a:buFont typeface="Arial" panose="020B0604020202020204" pitchFamily="34" charset="0"/>
              <a:buChar char="•"/>
            </a:pPr>
            <a:r>
              <a:rPr lang="pt-PT" sz="1800" dirty="0" err="1">
                <a:latin typeface="+mj-lt"/>
              </a:rPr>
              <a:t>Easy</a:t>
            </a:r>
            <a:r>
              <a:rPr lang="pt-PT" sz="1800" dirty="0">
                <a:latin typeface="+mj-lt"/>
              </a:rPr>
              <a:t> </a:t>
            </a:r>
            <a:r>
              <a:rPr lang="pt-PT" sz="1800" dirty="0" err="1">
                <a:latin typeface="+mj-lt"/>
              </a:rPr>
              <a:t>replication</a:t>
            </a:r>
            <a:r>
              <a:rPr lang="pt-PT" sz="1800" dirty="0">
                <a:latin typeface="+mj-lt"/>
              </a:rPr>
              <a:t> </a:t>
            </a:r>
            <a:r>
              <a:rPr lang="pt-PT" sz="1800" dirty="0" err="1">
                <a:latin typeface="+mj-lt"/>
              </a:rPr>
              <a:t>of</a:t>
            </a:r>
            <a:r>
              <a:rPr lang="pt-PT" sz="1800" dirty="0">
                <a:latin typeface="+mj-lt"/>
              </a:rPr>
              <a:t> </a:t>
            </a:r>
            <a:r>
              <a:rPr lang="pt-PT" sz="1800" dirty="0" err="1">
                <a:latin typeface="+mj-lt"/>
              </a:rPr>
              <a:t>deployments</a:t>
            </a:r>
            <a:r>
              <a:rPr lang="pt-PT" sz="1800" dirty="0">
                <a:latin typeface="+mj-lt"/>
              </a:rPr>
              <a:t> for fast </a:t>
            </a:r>
            <a:r>
              <a:rPr lang="pt-PT" sz="1800" dirty="0" err="1">
                <a:latin typeface="+mj-lt"/>
              </a:rPr>
              <a:t>calibration</a:t>
            </a:r>
            <a:endParaRPr lang="pt-PT" sz="1800" dirty="0">
              <a:latin typeface="+mj-lt"/>
            </a:endParaRPr>
          </a:p>
          <a:p>
            <a:pPr marL="457200" lvl="1" indent="0">
              <a:buClrTx/>
              <a:buNone/>
            </a:pPr>
            <a:endParaRPr lang="pt-PT" sz="1800" dirty="0">
              <a:latin typeface="+mj-lt"/>
            </a:endParaRPr>
          </a:p>
          <a:p>
            <a:r>
              <a:rPr lang="pt-PT" dirty="0" err="1"/>
              <a:t>Whole</a:t>
            </a:r>
            <a:r>
              <a:rPr lang="pt-PT" dirty="0"/>
              <a:t> </a:t>
            </a:r>
            <a:r>
              <a:rPr lang="pt-PT" dirty="0" err="1"/>
              <a:t>forecast</a:t>
            </a:r>
            <a:r>
              <a:rPr lang="pt-PT" dirty="0"/>
              <a:t> </a:t>
            </a:r>
            <a:r>
              <a:rPr lang="pt-PT" dirty="0" err="1"/>
              <a:t>cycle</a:t>
            </a:r>
            <a:r>
              <a:rPr lang="pt-PT" dirty="0"/>
              <a:t>: </a:t>
            </a:r>
            <a:r>
              <a:rPr lang="pt-PT" dirty="0" err="1">
                <a:solidFill>
                  <a:schemeClr val="accent6">
                    <a:lumMod val="75000"/>
                  </a:schemeClr>
                </a:solidFill>
              </a:rPr>
              <a:t>create</a:t>
            </a:r>
            <a:r>
              <a:rPr lang="pt-PT" dirty="0">
                <a:solidFill>
                  <a:schemeClr val="accent6">
                    <a:lumMod val="75000"/>
                  </a:schemeClr>
                </a:solidFill>
              </a:rPr>
              <a:t> </a:t>
            </a:r>
            <a:r>
              <a:rPr lang="pt-PT" dirty="0" err="1">
                <a:solidFill>
                  <a:schemeClr val="accent6">
                    <a:lumMod val="75000"/>
                  </a:schemeClr>
                </a:solidFill>
              </a:rPr>
              <a:t>grid</a:t>
            </a:r>
            <a:r>
              <a:rPr lang="pt-PT" dirty="0"/>
              <a:t>, configure, </a:t>
            </a:r>
            <a:r>
              <a:rPr lang="pt-PT" dirty="0" err="1"/>
              <a:t>manage</a:t>
            </a:r>
            <a:r>
              <a:rPr lang="pt-PT" dirty="0"/>
              <a:t>, outputs </a:t>
            </a:r>
            <a:r>
              <a:rPr lang="pt-PT" dirty="0" err="1"/>
              <a:t>viewer</a:t>
            </a:r>
            <a:endParaRPr lang="pt-PT" dirty="0"/>
          </a:p>
          <a:p>
            <a:r>
              <a:rPr lang="pt-PT" dirty="0" err="1"/>
              <a:t>External</a:t>
            </a:r>
            <a:r>
              <a:rPr lang="pt-PT" dirty="0"/>
              <a:t> link to </a:t>
            </a:r>
            <a:r>
              <a:rPr lang="pt-PT" dirty="0" err="1"/>
              <a:t>tailor-made</a:t>
            </a:r>
            <a:r>
              <a:rPr lang="pt-PT" dirty="0"/>
              <a:t> </a:t>
            </a:r>
            <a:r>
              <a:rPr lang="pt-PT" dirty="0">
                <a:solidFill>
                  <a:schemeClr val="accent6">
                    <a:lumMod val="75000"/>
                  </a:schemeClr>
                </a:solidFill>
              </a:rPr>
              <a:t>AI </a:t>
            </a:r>
            <a:r>
              <a:rPr lang="pt-PT" dirty="0" err="1">
                <a:solidFill>
                  <a:schemeClr val="accent6">
                    <a:lumMod val="75000"/>
                  </a:schemeClr>
                </a:solidFill>
              </a:rPr>
              <a:t>forecast</a:t>
            </a:r>
            <a:r>
              <a:rPr lang="pt-PT" dirty="0">
                <a:solidFill>
                  <a:schemeClr val="accent6">
                    <a:lumMod val="75000"/>
                  </a:schemeClr>
                </a:solidFill>
              </a:rPr>
              <a:t> </a:t>
            </a:r>
            <a:r>
              <a:rPr lang="pt-PT" dirty="0" err="1">
                <a:solidFill>
                  <a:schemeClr val="accent6">
                    <a:lumMod val="75000"/>
                  </a:schemeClr>
                </a:solidFill>
              </a:rPr>
              <a:t>engines</a:t>
            </a:r>
            <a:r>
              <a:rPr lang="pt-PT" dirty="0"/>
              <a:t> for </a:t>
            </a:r>
            <a:r>
              <a:rPr lang="pt-PT" dirty="0" err="1"/>
              <a:t>boundary</a:t>
            </a:r>
            <a:r>
              <a:rPr lang="pt-PT" dirty="0"/>
              <a:t> </a:t>
            </a:r>
            <a:r>
              <a:rPr lang="pt-PT" dirty="0" err="1"/>
              <a:t>conditions</a:t>
            </a:r>
            <a:endParaRPr lang="pt-PT" dirty="0"/>
          </a:p>
        </p:txBody>
      </p:sp>
    </p:spTree>
    <p:extLst>
      <p:ext uri="{BB962C8B-B14F-4D97-AF65-F5344CB8AC3E}">
        <p14:creationId xmlns:p14="http://schemas.microsoft.com/office/powerpoint/2010/main" val="59739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Rodapé 6"/>
          <p:cNvSpPr>
            <a:spLocks noGrp="1"/>
          </p:cNvSpPr>
          <p:nvPr>
            <p:ph type="ftr" sz="quarter" idx="10"/>
          </p:nvPr>
        </p:nvSpPr>
        <p:spPr/>
        <p:txBody>
          <a:bodyPr/>
          <a:lstStyle/>
          <a:p>
            <a:endParaRPr lang="pt-PT"/>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4</a:t>
            </a:fld>
            <a:endParaRPr lang="pt-PT"/>
          </a:p>
        </p:txBody>
      </p:sp>
      <p:sp>
        <p:nvSpPr>
          <p:cNvPr id="15" name="Google Shape;231;g11a44b1ecf6_0_21">
            <a:extLst>
              <a:ext uri="{FF2B5EF4-FFF2-40B4-BE49-F238E27FC236}">
                <a16:creationId xmlns:a16="http://schemas.microsoft.com/office/drawing/2014/main" id="{E1BCF5F8-3A48-9D83-D68C-EB739C9DABAD}"/>
              </a:ext>
            </a:extLst>
          </p:cNvPr>
          <p:cNvSpPr txBox="1">
            <a:spLocks/>
          </p:cNvSpPr>
          <p:nvPr/>
        </p:nvSpPr>
        <p:spPr>
          <a:xfrm>
            <a:off x="521982" y="2704263"/>
            <a:ext cx="8022290" cy="3389033"/>
          </a:xfrm>
          <a:prstGeom prst="rect">
            <a:avLst/>
          </a:prstGeom>
        </p:spPr>
        <p:txBody>
          <a:bodyPr>
            <a:noAutofit/>
          </a:bodyPr>
          <a:lstStyle>
            <a:defPPr>
              <a:defRPr lang="pt-PT"/>
            </a:defPPr>
            <a:lvl1pPr marL="342900" indent="-342900">
              <a:spcBef>
                <a:spcPts val="1600"/>
              </a:spcBef>
              <a:buClr>
                <a:srgbClr val="E60000"/>
              </a:buClr>
              <a:buFont typeface="Arial" pitchFamily="34" charset="0"/>
              <a:buChar char="•"/>
              <a:defRPr sz="1900">
                <a:latin typeface="+mj-lt"/>
              </a:defRPr>
            </a:lvl1pPr>
            <a:lvl2pPr marL="742950" lvl="1" indent="-285750">
              <a:spcBef>
                <a:spcPts val="1600"/>
              </a:spcBef>
              <a:buClr>
                <a:srgbClr val="E60000"/>
              </a:buClr>
              <a:buFont typeface="Arial" panose="020B0604020202020204" pitchFamily="34" charset="0"/>
              <a:buChar char="•"/>
              <a:defRPr sz="2000" b="1">
                <a:solidFill>
                  <a:schemeClr val="tx1">
                    <a:lumMod val="75000"/>
                    <a:lumOff val="25000"/>
                  </a:schemeClr>
                </a:solidFill>
                <a:latin typeface="+mj-lt"/>
              </a:defRPr>
            </a:lvl2pPr>
            <a:lvl3pPr marL="1143000" indent="-228600">
              <a:spcBef>
                <a:spcPct val="20000"/>
              </a:spcBef>
              <a:buClr>
                <a:schemeClr val="tx1">
                  <a:lumMod val="50000"/>
                  <a:lumOff val="50000"/>
                </a:schemeClr>
              </a:buClr>
              <a:buFont typeface="Arial" pitchFamily="34" charset="0"/>
              <a:buChar char="•"/>
              <a:defRPr sz="2000">
                <a:latin typeface="Arial Narrow" pitchFamily="34" charset="0"/>
              </a:defRPr>
            </a:lvl3pPr>
            <a:lvl4pPr marL="1600200" indent="-228600">
              <a:spcBef>
                <a:spcPct val="20000"/>
              </a:spcBef>
              <a:buClr>
                <a:schemeClr val="tx1">
                  <a:lumMod val="50000"/>
                  <a:lumOff val="50000"/>
                </a:schemeClr>
              </a:buClr>
              <a:buFont typeface="Wingdings" pitchFamily="2" charset="2"/>
              <a:buChar char="§"/>
              <a:defRPr>
                <a:latin typeface="Arial Narrow" pitchFamily="34" charset="0"/>
              </a:defRPr>
            </a:lvl4pPr>
            <a:lvl5pPr marL="2057400" indent="-228600">
              <a:spcBef>
                <a:spcPct val="20000"/>
              </a:spcBef>
              <a:buClr>
                <a:schemeClr val="tx1">
                  <a:lumMod val="50000"/>
                  <a:lumOff val="50000"/>
                </a:schemeClr>
              </a:buClr>
              <a:buFont typeface="Arial" pitchFamily="34" charset="0"/>
              <a:buChar char="–"/>
              <a:defRPr>
                <a:latin typeface="Arial Narrow"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0"/>
              </a:spcBef>
              <a:spcAft>
                <a:spcPts val="1000"/>
              </a:spcAft>
            </a:pPr>
            <a:r>
              <a:rPr lang="en-US" sz="2000"/>
              <a:t>Step 1: Select the configuration, model version and duration</a:t>
            </a:r>
          </a:p>
          <a:p>
            <a:pPr>
              <a:spcBef>
                <a:spcPts val="0"/>
              </a:spcBef>
              <a:spcAft>
                <a:spcPts val="1000"/>
              </a:spcAft>
            </a:pPr>
            <a:r>
              <a:rPr lang="en-US" sz="2000"/>
              <a:t>Step 2: Load and validate horizontal and vertical grids</a:t>
            </a:r>
          </a:p>
          <a:p>
            <a:pPr>
              <a:spcBef>
                <a:spcPts val="0"/>
              </a:spcBef>
              <a:spcAft>
                <a:spcPts val="1000"/>
              </a:spcAft>
            </a:pPr>
            <a:r>
              <a:rPr lang="en-US" sz="2000"/>
              <a:t>Step 3: Specify the boundary conditions</a:t>
            </a:r>
          </a:p>
          <a:p>
            <a:pPr>
              <a:spcBef>
                <a:spcPts val="0"/>
              </a:spcBef>
              <a:spcAft>
                <a:spcPts val="1000"/>
              </a:spcAft>
            </a:pPr>
            <a:r>
              <a:rPr lang="en-US" sz="2000"/>
              <a:t>Step 4: Define stations for time series</a:t>
            </a:r>
          </a:p>
          <a:p>
            <a:pPr>
              <a:spcBef>
                <a:spcPts val="0"/>
              </a:spcBef>
              <a:spcAft>
                <a:spcPts val="1000"/>
              </a:spcAft>
            </a:pPr>
            <a:r>
              <a:rPr lang="en-US" sz="2000"/>
              <a:t>Step 5: Define physical and numerical parameters</a:t>
            </a:r>
          </a:p>
          <a:p>
            <a:pPr>
              <a:spcBef>
                <a:spcPts val="0"/>
              </a:spcBef>
              <a:spcAft>
                <a:spcPts val="1000"/>
              </a:spcAft>
            </a:pPr>
            <a:r>
              <a:rPr lang="en-US" sz="2000"/>
              <a:t>Step 6: Define spatially-varying parameters</a:t>
            </a:r>
          </a:p>
          <a:p>
            <a:pPr>
              <a:spcBef>
                <a:spcPts val="0"/>
              </a:spcBef>
              <a:spcAft>
                <a:spcPts val="1000"/>
              </a:spcAft>
            </a:pPr>
            <a:r>
              <a:rPr lang="en-US" sz="2000"/>
              <a:t>Step 7: Define initial and boundary conditions for water quality* </a:t>
            </a:r>
          </a:p>
          <a:p>
            <a:pPr>
              <a:spcBef>
                <a:spcPts val="0"/>
              </a:spcBef>
              <a:spcAft>
                <a:spcPts val="1000"/>
              </a:spcAft>
            </a:pPr>
            <a:r>
              <a:rPr lang="en-US" sz="2000"/>
              <a:t>Step 8: Review and submit</a:t>
            </a:r>
          </a:p>
        </p:txBody>
      </p:sp>
      <p:sp>
        <p:nvSpPr>
          <p:cNvPr id="16" name="Google Shape;259;g119152057cb_0_7">
            <a:extLst>
              <a:ext uri="{FF2B5EF4-FFF2-40B4-BE49-F238E27FC236}">
                <a16:creationId xmlns:a16="http://schemas.microsoft.com/office/drawing/2014/main" id="{D4CABBA9-6B75-165C-FE33-9C9654D67C5A}"/>
              </a:ext>
            </a:extLst>
          </p:cNvPr>
          <p:cNvSpPr txBox="1">
            <a:spLocks/>
          </p:cNvSpPr>
          <p:nvPr/>
        </p:nvSpPr>
        <p:spPr>
          <a:xfrm>
            <a:off x="4655840" y="6013016"/>
            <a:ext cx="5490176" cy="3469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F0801A"/>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indent="0"/>
            <a:r>
              <a:rPr lang="pt-PT" sz="1100">
                <a:solidFill>
                  <a:schemeClr val="tx1">
                    <a:lumMod val="65000"/>
                    <a:lumOff val="35000"/>
                  </a:schemeClr>
                </a:solidFill>
              </a:rPr>
              <a:t>*</a:t>
            </a:r>
            <a:r>
              <a:rPr lang="en-US" sz="1100">
                <a:solidFill>
                  <a:schemeClr val="tx1">
                    <a:lumMod val="65000"/>
                    <a:lumOff val="35000"/>
                  </a:schemeClr>
                </a:solidFill>
              </a:rPr>
              <a:t>Step 7 is applied only in water quality applications</a:t>
            </a:r>
            <a:endParaRPr lang="en-US" sz="1100" baseline="30000">
              <a:solidFill>
                <a:schemeClr val="tx1">
                  <a:lumMod val="65000"/>
                  <a:lumOff val="35000"/>
                </a:schemeClr>
              </a:solidFill>
            </a:endParaRPr>
          </a:p>
          <a:p>
            <a:pPr marL="0" indent="0"/>
            <a:r>
              <a:rPr lang="pt-PT" sz="1200">
                <a:solidFill>
                  <a:schemeClr val="tx1">
                    <a:lumMod val="65000"/>
                    <a:lumOff val="35000"/>
                  </a:schemeClr>
                </a:solidFill>
              </a:rPr>
              <a:t> </a:t>
            </a:r>
          </a:p>
          <a:p>
            <a:pPr marL="0" indent="0"/>
            <a:endParaRPr lang="pt-PT" sz="1200">
              <a:solidFill>
                <a:schemeClr val="tx1">
                  <a:lumMod val="65000"/>
                  <a:lumOff val="35000"/>
                </a:schemeClr>
              </a:solidFill>
            </a:endParaRPr>
          </a:p>
          <a:p>
            <a:pPr marL="0" indent="0"/>
            <a:endParaRPr lang="pt-PT" sz="1200">
              <a:solidFill>
                <a:schemeClr val="tx1">
                  <a:lumMod val="65000"/>
                  <a:lumOff val="35000"/>
                </a:schemeClr>
              </a:solidFill>
            </a:endParaRPr>
          </a:p>
        </p:txBody>
      </p:sp>
      <p:sp>
        <p:nvSpPr>
          <p:cNvPr id="18" name="Google Shape;234;g11a44b1ecf6_0_21">
            <a:extLst>
              <a:ext uri="{FF2B5EF4-FFF2-40B4-BE49-F238E27FC236}">
                <a16:creationId xmlns:a16="http://schemas.microsoft.com/office/drawing/2014/main" id="{75340AEB-0293-4817-9C0B-51D7D4FD12DF}"/>
              </a:ext>
            </a:extLst>
          </p:cNvPr>
          <p:cNvSpPr/>
          <p:nvPr/>
        </p:nvSpPr>
        <p:spPr>
          <a:xfrm>
            <a:off x="8569637" y="3698388"/>
            <a:ext cx="461400" cy="164100"/>
          </a:xfrm>
          <a:prstGeom prst="stripedRightArrow">
            <a:avLst>
              <a:gd name="adj1" fmla="val 50000"/>
              <a:gd name="adj2" fmla="val 50000"/>
            </a:avLst>
          </a:prstGeom>
          <a:solidFill>
            <a:schemeClr val="accent5">
              <a:lumMod val="75000"/>
            </a:schemeClr>
          </a:solidFill>
          <a:ln w="9525" cap="flat" cmpd="sng">
            <a:solidFill>
              <a:srgbClr val="3087B2"/>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endParaRPr b="1"/>
          </a:p>
        </p:txBody>
      </p:sp>
      <p:pic>
        <p:nvPicPr>
          <p:cNvPr id="19" name="Imagem 2">
            <a:extLst>
              <a:ext uri="{FF2B5EF4-FFF2-40B4-BE49-F238E27FC236}">
                <a16:creationId xmlns:a16="http://schemas.microsoft.com/office/drawing/2014/main" id="{D456F517-D58A-E16A-6621-CEC5F00B2886}"/>
              </a:ext>
            </a:extLst>
          </p:cNvPr>
          <p:cNvPicPr>
            <a:picLocks noChangeAspect="1"/>
          </p:cNvPicPr>
          <p:nvPr/>
        </p:nvPicPr>
        <p:blipFill>
          <a:blip r:embed="rId3"/>
          <a:stretch>
            <a:fillRect/>
          </a:stretch>
        </p:blipFill>
        <p:spPr>
          <a:xfrm>
            <a:off x="9185177" y="2347078"/>
            <a:ext cx="2095399" cy="3602202"/>
          </a:xfrm>
          <a:prstGeom prst="rect">
            <a:avLst/>
          </a:prstGeom>
          <a:ln>
            <a:solidFill>
              <a:schemeClr val="accent1"/>
            </a:solidFill>
          </a:ln>
        </p:spPr>
      </p:pic>
      <p:pic>
        <p:nvPicPr>
          <p:cNvPr id="20" name="Imagem 4">
            <a:extLst>
              <a:ext uri="{FF2B5EF4-FFF2-40B4-BE49-F238E27FC236}">
                <a16:creationId xmlns:a16="http://schemas.microsoft.com/office/drawing/2014/main" id="{48734499-B0A6-88DB-0C0C-3E5080832450}"/>
              </a:ext>
            </a:extLst>
          </p:cNvPr>
          <p:cNvPicPr>
            <a:picLocks noChangeAspect="1"/>
          </p:cNvPicPr>
          <p:nvPr/>
        </p:nvPicPr>
        <p:blipFill>
          <a:blip r:embed="rId4"/>
          <a:stretch>
            <a:fillRect/>
          </a:stretch>
        </p:blipFill>
        <p:spPr>
          <a:xfrm>
            <a:off x="556068" y="1412920"/>
            <a:ext cx="7700172" cy="1296000"/>
          </a:xfrm>
          <a:prstGeom prst="rect">
            <a:avLst/>
          </a:prstGeom>
        </p:spPr>
      </p:pic>
      <p:sp>
        <p:nvSpPr>
          <p:cNvPr id="21" name="Título 8">
            <a:extLst>
              <a:ext uri="{FF2B5EF4-FFF2-40B4-BE49-F238E27FC236}">
                <a16:creationId xmlns:a16="http://schemas.microsoft.com/office/drawing/2014/main" id="{4B32191E-3611-7EF5-211F-7E518B7755B8}"/>
              </a:ext>
            </a:extLst>
          </p:cNvPr>
          <p:cNvSpPr>
            <a:spLocks noGrp="1"/>
          </p:cNvSpPr>
          <p:nvPr>
            <p:ph type="title"/>
          </p:nvPr>
        </p:nvSpPr>
        <p:spPr>
          <a:xfrm>
            <a:off x="623392" y="274638"/>
            <a:ext cx="10972800" cy="1143000"/>
          </a:xfrm>
        </p:spPr>
        <p:txBody>
          <a:bodyPr/>
          <a:lstStyle/>
          <a:p>
            <a:pPr algn="l"/>
            <a:r>
              <a:rPr lang="en-US" dirty="0"/>
              <a:t>Generate a 3D forecast in </a:t>
            </a:r>
            <a:r>
              <a:rPr lang="en-US" dirty="0" err="1"/>
              <a:t>OPENCoastS</a:t>
            </a:r>
            <a:endParaRPr lang="pt-PT" dirty="0"/>
          </a:p>
        </p:txBody>
      </p:sp>
    </p:spTree>
    <p:extLst>
      <p:ext uri="{BB962C8B-B14F-4D97-AF65-F5344CB8AC3E}">
        <p14:creationId xmlns:p14="http://schemas.microsoft.com/office/powerpoint/2010/main" val="313637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23392" y="274638"/>
            <a:ext cx="10972800" cy="1143000"/>
          </a:xfrm>
        </p:spPr>
        <p:txBody>
          <a:bodyPr/>
          <a:lstStyle/>
          <a:p>
            <a:pPr algn="l"/>
            <a:r>
              <a:rPr lang="en-US"/>
              <a:t>Monitor and manage forecasts</a:t>
            </a:r>
            <a:endParaRPr lang="pt-PT"/>
          </a:p>
        </p:txBody>
      </p:sp>
      <p:sp>
        <p:nvSpPr>
          <p:cNvPr id="7" name="Marcador de Posição do Rodapé 6"/>
          <p:cNvSpPr>
            <a:spLocks noGrp="1"/>
          </p:cNvSpPr>
          <p:nvPr>
            <p:ph type="ftr" sz="quarter" idx="10"/>
          </p:nvPr>
        </p:nvSpPr>
        <p:spPr/>
        <p:txBody>
          <a:bodyPr/>
          <a:lstStyle/>
          <a:p>
            <a:endParaRPr lang="pt-PT"/>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5</a:t>
            </a:fld>
            <a:endParaRPr lang="pt-PT"/>
          </a:p>
        </p:txBody>
      </p:sp>
      <p:pic>
        <p:nvPicPr>
          <p:cNvPr id="14" name="Picture 13">
            <a:extLst>
              <a:ext uri="{FF2B5EF4-FFF2-40B4-BE49-F238E27FC236}">
                <a16:creationId xmlns:a16="http://schemas.microsoft.com/office/drawing/2014/main" id="{74BF4C3D-3EC4-EA6B-9865-0A7BD724CFF4}"/>
              </a:ext>
            </a:extLst>
          </p:cNvPr>
          <p:cNvPicPr>
            <a:picLocks noChangeAspect="1"/>
          </p:cNvPicPr>
          <p:nvPr/>
        </p:nvPicPr>
        <p:blipFill>
          <a:blip r:embed="rId3"/>
          <a:srcRect b="28309"/>
          <a:stretch/>
        </p:blipFill>
        <p:spPr>
          <a:xfrm>
            <a:off x="2073534" y="1628800"/>
            <a:ext cx="7190818" cy="4176000"/>
          </a:xfrm>
          <a:prstGeom prst="rect">
            <a:avLst/>
          </a:prstGeom>
        </p:spPr>
      </p:pic>
      <p:sp>
        <p:nvSpPr>
          <p:cNvPr id="15" name="Content Placeholder 1">
            <a:extLst>
              <a:ext uri="{FF2B5EF4-FFF2-40B4-BE49-F238E27FC236}">
                <a16:creationId xmlns:a16="http://schemas.microsoft.com/office/drawing/2014/main" id="{0EDD690F-1E7E-D776-D502-427B8A6B4CA9}"/>
              </a:ext>
            </a:extLst>
          </p:cNvPr>
          <p:cNvSpPr txBox="1">
            <a:spLocks/>
          </p:cNvSpPr>
          <p:nvPr/>
        </p:nvSpPr>
        <p:spPr>
          <a:xfrm>
            <a:off x="695400" y="1196752"/>
            <a:ext cx="4693840" cy="3036807"/>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PT" dirty="0"/>
          </a:p>
          <a:p>
            <a:endParaRPr lang="pt-PT" sz="2400" dirty="0"/>
          </a:p>
          <a:p>
            <a:endParaRPr lang="pt-PT" sz="2400" dirty="0"/>
          </a:p>
          <a:p>
            <a:endParaRPr lang="pt-PT" sz="2400" dirty="0"/>
          </a:p>
          <a:p>
            <a:pPr marL="0" indent="0">
              <a:buNone/>
            </a:pPr>
            <a:r>
              <a:rPr lang="pt-PT" sz="1800" dirty="0">
                <a:latin typeface="+mj-lt"/>
              </a:rPr>
              <a:t>Dates</a:t>
            </a:r>
          </a:p>
          <a:p>
            <a:pPr marL="0" indent="0">
              <a:buNone/>
            </a:pPr>
            <a:endParaRPr lang="pt-PT" sz="1000" dirty="0">
              <a:latin typeface="+mj-lt"/>
            </a:endParaRPr>
          </a:p>
          <a:p>
            <a:pPr marL="0" indent="0">
              <a:buNone/>
            </a:pPr>
            <a:endParaRPr lang="pt-PT" sz="1000" dirty="0">
              <a:latin typeface="+mj-lt"/>
            </a:endParaRPr>
          </a:p>
          <a:p>
            <a:pPr marL="0" indent="0">
              <a:buNone/>
            </a:pPr>
            <a:endParaRPr lang="pt-PT" sz="1000" dirty="0">
              <a:latin typeface="+mj-lt"/>
            </a:endParaRPr>
          </a:p>
          <a:p>
            <a:pPr marL="0" indent="0">
              <a:buNone/>
            </a:pPr>
            <a:endParaRPr lang="pt-PT" sz="1000" dirty="0">
              <a:latin typeface="+mj-lt"/>
            </a:endParaRPr>
          </a:p>
          <a:p>
            <a:pPr marL="0" indent="0">
              <a:buNone/>
            </a:pPr>
            <a:endParaRPr lang="pt-PT" sz="1000" dirty="0">
              <a:latin typeface="+mj-lt"/>
            </a:endParaRPr>
          </a:p>
          <a:p>
            <a:pPr marL="0" indent="0">
              <a:buNone/>
            </a:pPr>
            <a:r>
              <a:rPr lang="pt-PT" sz="1800" dirty="0" err="1">
                <a:latin typeface="+mj-lt"/>
              </a:rPr>
              <a:t>State</a:t>
            </a:r>
            <a:r>
              <a:rPr lang="pt-PT" sz="1800" dirty="0">
                <a:latin typeface="+mj-lt"/>
              </a:rPr>
              <a:t> </a:t>
            </a:r>
            <a:r>
              <a:rPr lang="pt-PT" sz="1800" dirty="0" err="1">
                <a:latin typeface="+mj-lt"/>
              </a:rPr>
              <a:t>of</a:t>
            </a:r>
            <a:br>
              <a:rPr lang="pt-PT" sz="1800" dirty="0">
                <a:latin typeface="+mj-lt"/>
              </a:rPr>
            </a:br>
            <a:r>
              <a:rPr lang="pt-PT" sz="1800" dirty="0" err="1">
                <a:latin typeface="+mj-lt"/>
              </a:rPr>
              <a:t>the</a:t>
            </a:r>
            <a:r>
              <a:rPr lang="pt-PT" sz="1800" dirty="0">
                <a:latin typeface="+mj-lt"/>
              </a:rPr>
              <a:t> </a:t>
            </a:r>
            <a:r>
              <a:rPr lang="pt-PT" sz="1800" dirty="0" err="1">
                <a:latin typeface="+mj-lt"/>
              </a:rPr>
              <a:t>forecast</a:t>
            </a:r>
            <a:br>
              <a:rPr lang="pt-PT" sz="1800" dirty="0">
                <a:latin typeface="+mj-lt"/>
              </a:rPr>
            </a:br>
            <a:r>
              <a:rPr lang="pt-PT" sz="1800" dirty="0" err="1">
                <a:latin typeface="+mj-lt"/>
              </a:rPr>
              <a:t>system</a:t>
            </a:r>
            <a:endParaRPr lang="pt-PT" sz="1800" dirty="0">
              <a:latin typeface="+mj-lt"/>
            </a:endParaRPr>
          </a:p>
        </p:txBody>
      </p:sp>
      <p:cxnSp>
        <p:nvCxnSpPr>
          <p:cNvPr id="16" name="Straight Arrow Connector 15">
            <a:extLst>
              <a:ext uri="{FF2B5EF4-FFF2-40B4-BE49-F238E27FC236}">
                <a16:creationId xmlns:a16="http://schemas.microsoft.com/office/drawing/2014/main" id="{2B57FD99-4326-C504-DE28-18ED5CE64CB8}"/>
              </a:ext>
            </a:extLst>
          </p:cNvPr>
          <p:cNvCxnSpPr>
            <a:cxnSpLocks/>
          </p:cNvCxnSpPr>
          <p:nvPr/>
        </p:nvCxnSpPr>
        <p:spPr>
          <a:xfrm flipH="1">
            <a:off x="8832304" y="3863184"/>
            <a:ext cx="1412469"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D65C52-12CA-BDA4-45FE-1709DEA508B1}"/>
              </a:ext>
            </a:extLst>
          </p:cNvPr>
          <p:cNvCxnSpPr>
            <a:cxnSpLocks/>
          </p:cNvCxnSpPr>
          <p:nvPr/>
        </p:nvCxnSpPr>
        <p:spPr>
          <a:xfrm flipH="1">
            <a:off x="8600728" y="1638154"/>
            <a:ext cx="1522729" cy="1422944"/>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4AD554-08C9-A341-FC86-8FF25E6C7E53}"/>
              </a:ext>
            </a:extLst>
          </p:cNvPr>
          <p:cNvCxnSpPr>
            <a:cxnSpLocks/>
          </p:cNvCxnSpPr>
          <p:nvPr/>
        </p:nvCxnSpPr>
        <p:spPr>
          <a:xfrm flipH="1">
            <a:off x="8791837" y="3207867"/>
            <a:ext cx="1768659"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48FD267-E3AA-BF71-EDBC-529D002EC146}"/>
              </a:ext>
            </a:extLst>
          </p:cNvPr>
          <p:cNvCxnSpPr>
            <a:cxnSpLocks/>
          </p:cNvCxnSpPr>
          <p:nvPr/>
        </p:nvCxnSpPr>
        <p:spPr>
          <a:xfrm flipH="1" flipV="1">
            <a:off x="8570647" y="4015287"/>
            <a:ext cx="1547819" cy="745286"/>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CE3588-87B0-FACD-84FC-01CCA1630752}"/>
              </a:ext>
            </a:extLst>
          </p:cNvPr>
          <p:cNvCxnSpPr>
            <a:cxnSpLocks/>
          </p:cNvCxnSpPr>
          <p:nvPr/>
        </p:nvCxnSpPr>
        <p:spPr>
          <a:xfrm>
            <a:off x="1631504" y="3207867"/>
            <a:ext cx="4392488" cy="17537"/>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56F796-30DF-D667-C6FF-B04C72816164}"/>
              </a:ext>
            </a:extLst>
          </p:cNvPr>
          <p:cNvCxnSpPr>
            <a:cxnSpLocks/>
          </p:cNvCxnSpPr>
          <p:nvPr/>
        </p:nvCxnSpPr>
        <p:spPr>
          <a:xfrm>
            <a:off x="2073534" y="4725144"/>
            <a:ext cx="5689476"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Content Placeholder 1">
            <a:extLst>
              <a:ext uri="{FF2B5EF4-FFF2-40B4-BE49-F238E27FC236}">
                <a16:creationId xmlns:a16="http://schemas.microsoft.com/office/drawing/2014/main" id="{88B3B6EA-71E5-4709-0C14-C06F06AF8600}"/>
              </a:ext>
            </a:extLst>
          </p:cNvPr>
          <p:cNvSpPr txBox="1">
            <a:spLocks/>
          </p:cNvSpPr>
          <p:nvPr/>
        </p:nvSpPr>
        <p:spPr>
          <a:xfrm>
            <a:off x="10112107" y="1191297"/>
            <a:ext cx="1904890" cy="928539"/>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800" err="1">
                <a:latin typeface="+mj-lt"/>
              </a:rPr>
              <a:t>View</a:t>
            </a:r>
            <a:r>
              <a:rPr lang="pt-PT" sz="1800">
                <a:latin typeface="+mj-lt"/>
              </a:rPr>
              <a:t> </a:t>
            </a:r>
            <a:r>
              <a:rPr lang="pt-PT" sz="1800" err="1">
                <a:latin typeface="+mj-lt"/>
              </a:rPr>
              <a:t>deployment’s</a:t>
            </a:r>
            <a:r>
              <a:rPr lang="pt-PT" sz="1800">
                <a:latin typeface="+mj-lt"/>
              </a:rPr>
              <a:t> </a:t>
            </a:r>
            <a:r>
              <a:rPr lang="pt-PT" sz="1800" err="1">
                <a:latin typeface="+mj-lt"/>
              </a:rPr>
              <a:t>configuration</a:t>
            </a:r>
            <a:endParaRPr lang="pt-PT" sz="1800">
              <a:latin typeface="+mj-lt"/>
            </a:endParaRPr>
          </a:p>
        </p:txBody>
      </p:sp>
      <p:sp>
        <p:nvSpPr>
          <p:cNvPr id="37" name="Content Placeholder 1">
            <a:extLst>
              <a:ext uri="{FF2B5EF4-FFF2-40B4-BE49-F238E27FC236}">
                <a16:creationId xmlns:a16="http://schemas.microsoft.com/office/drawing/2014/main" id="{97C14FC3-9EA6-A717-EC01-521640AD71F0}"/>
              </a:ext>
            </a:extLst>
          </p:cNvPr>
          <p:cNvSpPr txBox="1">
            <a:spLocks/>
          </p:cNvSpPr>
          <p:nvPr/>
        </p:nvSpPr>
        <p:spPr>
          <a:xfrm>
            <a:off x="10527814" y="3004517"/>
            <a:ext cx="1904890" cy="928539"/>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800">
                <a:latin typeface="+mj-lt"/>
              </a:rPr>
              <a:t>Pause </a:t>
            </a:r>
            <a:r>
              <a:rPr lang="pt-PT" sz="1800" err="1">
                <a:latin typeface="+mj-lt"/>
              </a:rPr>
              <a:t>system</a:t>
            </a:r>
            <a:endParaRPr lang="pt-PT" sz="1800">
              <a:latin typeface="+mj-lt"/>
            </a:endParaRPr>
          </a:p>
        </p:txBody>
      </p:sp>
      <p:sp>
        <p:nvSpPr>
          <p:cNvPr id="3" name="Content Placeholder 1">
            <a:extLst>
              <a:ext uri="{FF2B5EF4-FFF2-40B4-BE49-F238E27FC236}">
                <a16:creationId xmlns:a16="http://schemas.microsoft.com/office/drawing/2014/main" id="{7301F3B5-DED9-D51B-2AC9-ADAEC219A312}"/>
              </a:ext>
            </a:extLst>
          </p:cNvPr>
          <p:cNvSpPr txBox="1">
            <a:spLocks/>
          </p:cNvSpPr>
          <p:nvPr/>
        </p:nvSpPr>
        <p:spPr>
          <a:xfrm>
            <a:off x="10249272" y="3673599"/>
            <a:ext cx="1904890" cy="928539"/>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800">
                <a:latin typeface="+mj-lt"/>
              </a:rPr>
              <a:t>Delete </a:t>
            </a:r>
            <a:r>
              <a:rPr lang="pt-PT" sz="1800" err="1">
                <a:latin typeface="+mj-lt"/>
              </a:rPr>
              <a:t>system</a:t>
            </a:r>
            <a:endParaRPr lang="pt-PT" sz="1800">
              <a:latin typeface="+mj-lt"/>
            </a:endParaRPr>
          </a:p>
        </p:txBody>
      </p:sp>
      <p:sp>
        <p:nvSpPr>
          <p:cNvPr id="4" name="Content Placeholder 1">
            <a:extLst>
              <a:ext uri="{FF2B5EF4-FFF2-40B4-BE49-F238E27FC236}">
                <a16:creationId xmlns:a16="http://schemas.microsoft.com/office/drawing/2014/main" id="{542331E4-A30B-E787-E1DF-CF044DFA3428}"/>
              </a:ext>
            </a:extLst>
          </p:cNvPr>
          <p:cNvSpPr txBox="1">
            <a:spLocks/>
          </p:cNvSpPr>
          <p:nvPr/>
        </p:nvSpPr>
        <p:spPr>
          <a:xfrm>
            <a:off x="10095766" y="4581128"/>
            <a:ext cx="1904890" cy="928539"/>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800">
                <a:latin typeface="+mj-lt"/>
              </a:rPr>
              <a:t>Clone </a:t>
            </a:r>
            <a:r>
              <a:rPr lang="pt-PT" sz="1800" err="1">
                <a:latin typeface="+mj-lt"/>
              </a:rPr>
              <a:t>system</a:t>
            </a:r>
            <a:endParaRPr lang="pt-PT" sz="1800">
              <a:latin typeface="+mj-lt"/>
            </a:endParaRPr>
          </a:p>
        </p:txBody>
      </p:sp>
      <p:cxnSp>
        <p:nvCxnSpPr>
          <p:cNvPr id="6" name="Straight Arrow Connector 5">
            <a:extLst>
              <a:ext uri="{FF2B5EF4-FFF2-40B4-BE49-F238E27FC236}">
                <a16:creationId xmlns:a16="http://schemas.microsoft.com/office/drawing/2014/main" id="{3739E6AA-A987-674D-E6BE-CFFCD3BC302C}"/>
              </a:ext>
            </a:extLst>
          </p:cNvPr>
          <p:cNvCxnSpPr>
            <a:cxnSpLocks/>
          </p:cNvCxnSpPr>
          <p:nvPr/>
        </p:nvCxnSpPr>
        <p:spPr>
          <a:xfrm flipH="1">
            <a:off x="9042021" y="5504054"/>
            <a:ext cx="694554"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1">
            <a:extLst>
              <a:ext uri="{FF2B5EF4-FFF2-40B4-BE49-F238E27FC236}">
                <a16:creationId xmlns:a16="http://schemas.microsoft.com/office/drawing/2014/main" id="{6B0A7645-828E-51A3-9274-63069FB71AE9}"/>
              </a:ext>
            </a:extLst>
          </p:cNvPr>
          <p:cNvSpPr txBox="1">
            <a:spLocks/>
          </p:cNvSpPr>
          <p:nvPr/>
        </p:nvSpPr>
        <p:spPr>
          <a:xfrm>
            <a:off x="9736575" y="5301208"/>
            <a:ext cx="2280421" cy="928539"/>
          </a:xfrm>
          <a:prstGeom prst="rect">
            <a:avLst/>
          </a:prstGeom>
        </p:spPr>
        <p:txBody>
          <a:bodyPr/>
          <a:lstStyle>
            <a:lvl1pPr marL="342900" indent="-342900" algn="l" defTabSz="914400" rtl="0" eaLnBrk="1" latinLnBrk="0" hangingPunct="1">
              <a:spcBef>
                <a:spcPct val="20000"/>
              </a:spcBef>
              <a:buClr>
                <a:srgbClr val="FF0000"/>
              </a:buClr>
              <a:buFont typeface="Arial" pitchFamily="34" charset="0"/>
              <a:buChar char="•"/>
              <a:defRPr sz="28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800" err="1">
                <a:latin typeface="+mj-lt"/>
              </a:rPr>
              <a:t>Request</a:t>
            </a:r>
            <a:r>
              <a:rPr lang="pt-PT" sz="1800">
                <a:latin typeface="+mj-lt"/>
              </a:rPr>
              <a:t> </a:t>
            </a:r>
            <a:r>
              <a:rPr lang="pt-PT" sz="1800" err="1">
                <a:latin typeface="+mj-lt"/>
              </a:rPr>
              <a:t>extension</a:t>
            </a:r>
            <a:endParaRPr lang="pt-PT" sz="1800">
              <a:latin typeface="+mj-lt"/>
            </a:endParaRPr>
          </a:p>
        </p:txBody>
      </p:sp>
    </p:spTree>
    <p:extLst>
      <p:ext uri="{BB962C8B-B14F-4D97-AF65-F5344CB8AC3E}">
        <p14:creationId xmlns:p14="http://schemas.microsoft.com/office/powerpoint/2010/main" val="27893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23392" y="274638"/>
            <a:ext cx="10972800" cy="1143000"/>
          </a:xfrm>
        </p:spPr>
        <p:txBody>
          <a:bodyPr/>
          <a:lstStyle/>
          <a:p>
            <a:pPr algn="l"/>
            <a:r>
              <a:rPr lang="en-US" dirty="0"/>
              <a:t>Output viewer main products</a:t>
            </a:r>
            <a:endParaRPr lang="pt-PT" dirty="0"/>
          </a:p>
        </p:txBody>
      </p:sp>
      <p:sp>
        <p:nvSpPr>
          <p:cNvPr id="7" name="Marcador de Posição do Rodapé 6"/>
          <p:cNvSpPr>
            <a:spLocks noGrp="1"/>
          </p:cNvSpPr>
          <p:nvPr>
            <p:ph type="ftr" sz="quarter" idx="10"/>
          </p:nvPr>
        </p:nvSpPr>
        <p:spPr/>
        <p:txBody>
          <a:bodyPr/>
          <a:lstStyle/>
          <a:p>
            <a:endParaRPr lang="pt-PT"/>
          </a:p>
        </p:txBody>
      </p:sp>
      <p:sp>
        <p:nvSpPr>
          <p:cNvPr id="8" name="Marcador de Posição do Número do Diapositivo 7"/>
          <p:cNvSpPr>
            <a:spLocks noGrp="1"/>
          </p:cNvSpPr>
          <p:nvPr>
            <p:ph type="sldNum" sz="quarter" idx="11"/>
          </p:nvPr>
        </p:nvSpPr>
        <p:spPr/>
        <p:txBody>
          <a:bodyPr/>
          <a:lstStyle/>
          <a:p>
            <a:r>
              <a:rPr lang="pt-PT" b="1"/>
              <a:t>LNEC</a:t>
            </a:r>
            <a:r>
              <a:rPr lang="pt-PT"/>
              <a:t> | </a:t>
            </a:r>
            <a:fld id="{41B9C9E2-D41C-4EEA-8BD4-26935379B328}" type="slidenum">
              <a:rPr lang="pt-PT" smtClean="0"/>
              <a:pPr/>
              <a:t>6</a:t>
            </a:fld>
            <a:endParaRPr lang="pt-PT"/>
          </a:p>
        </p:txBody>
      </p:sp>
      <p:sp>
        <p:nvSpPr>
          <p:cNvPr id="2" name="Content Placeholder 1">
            <a:extLst>
              <a:ext uri="{FF2B5EF4-FFF2-40B4-BE49-F238E27FC236}">
                <a16:creationId xmlns:a16="http://schemas.microsoft.com/office/drawing/2014/main" id="{5096C42F-6B8D-8FC3-8977-6478CEF27440}"/>
              </a:ext>
            </a:extLst>
          </p:cNvPr>
          <p:cNvSpPr txBox="1">
            <a:spLocks/>
          </p:cNvSpPr>
          <p:nvPr/>
        </p:nvSpPr>
        <p:spPr>
          <a:xfrm>
            <a:off x="335361" y="1524000"/>
            <a:ext cx="2376263" cy="4040777"/>
          </a:xfrm>
          <a:prstGeom prst="rect">
            <a:avLst/>
          </a:prstGeom>
        </p:spPr>
        <p:txBody>
          <a:bodyPr/>
          <a:lstStyle>
            <a:defPPr>
              <a:defRPr lang="pt-PT"/>
            </a:defPPr>
            <a:lvl1pPr marL="342900" indent="-342900">
              <a:spcBef>
                <a:spcPts val="600"/>
              </a:spcBef>
              <a:spcAft>
                <a:spcPts val="600"/>
              </a:spcAft>
              <a:buClr>
                <a:srgbClr val="FF0000"/>
              </a:buClr>
              <a:buFont typeface="Arial" pitchFamily="34" charset="0"/>
              <a:buChar char="•"/>
              <a:defRPr sz="2400">
                <a:latin typeface="+mj-lt"/>
              </a:defRPr>
            </a:lvl1pPr>
            <a:lvl2pPr marL="742950" indent="-285750">
              <a:spcBef>
                <a:spcPct val="20000"/>
              </a:spcBef>
              <a:buClr>
                <a:srgbClr val="FF0000"/>
              </a:buClr>
              <a:buFont typeface="Wingdings" pitchFamily="2" charset="2"/>
              <a:buChar char="§"/>
              <a:defRPr sz="2400">
                <a:latin typeface="Arial Narrow" pitchFamily="34" charset="0"/>
              </a:defRPr>
            </a:lvl2pPr>
            <a:lvl3pPr marL="1143000" indent="-228600">
              <a:spcBef>
                <a:spcPct val="20000"/>
              </a:spcBef>
              <a:buClr>
                <a:schemeClr val="tx1">
                  <a:lumMod val="50000"/>
                  <a:lumOff val="50000"/>
                </a:schemeClr>
              </a:buClr>
              <a:buFont typeface="Arial" pitchFamily="34" charset="0"/>
              <a:buChar char="•"/>
              <a:defRPr sz="2000">
                <a:latin typeface="Arial Narrow" pitchFamily="34" charset="0"/>
              </a:defRPr>
            </a:lvl3pPr>
            <a:lvl4pPr marL="1600200" indent="-228600">
              <a:spcBef>
                <a:spcPct val="20000"/>
              </a:spcBef>
              <a:buClr>
                <a:schemeClr val="tx1">
                  <a:lumMod val="50000"/>
                  <a:lumOff val="50000"/>
                </a:schemeClr>
              </a:buClr>
              <a:buFont typeface="Wingdings" pitchFamily="2" charset="2"/>
              <a:buChar char="§"/>
              <a:defRPr>
                <a:latin typeface="Arial Narrow" pitchFamily="34" charset="0"/>
              </a:defRPr>
            </a:lvl4pPr>
            <a:lvl5pPr marL="2057400" indent="-228600">
              <a:spcBef>
                <a:spcPct val="20000"/>
              </a:spcBef>
              <a:buClr>
                <a:schemeClr val="tx1">
                  <a:lumMod val="50000"/>
                  <a:lumOff val="50000"/>
                </a:schemeClr>
              </a:buClr>
              <a:buFont typeface="Arial" pitchFamily="34" charset="0"/>
              <a:buChar char="–"/>
              <a:defRPr>
                <a:latin typeface="Arial Narrow"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PT" err="1"/>
              <a:t>List</a:t>
            </a:r>
            <a:r>
              <a:rPr lang="pt-PT"/>
              <a:t> </a:t>
            </a:r>
            <a:r>
              <a:rPr lang="pt-PT" err="1"/>
              <a:t>of</a:t>
            </a:r>
            <a:r>
              <a:rPr lang="pt-PT"/>
              <a:t> </a:t>
            </a:r>
            <a:r>
              <a:rPr lang="pt-PT" err="1"/>
              <a:t>forecasts</a:t>
            </a:r>
            <a:endParaRPr lang="pt-PT"/>
          </a:p>
          <a:p>
            <a:endParaRPr lang="pt-PT"/>
          </a:p>
          <a:p>
            <a:r>
              <a:rPr lang="pt-PT"/>
              <a:t>Time</a:t>
            </a:r>
            <a:br>
              <a:rPr lang="pt-PT"/>
            </a:br>
            <a:r>
              <a:rPr lang="pt-PT"/>
              <a:t>series</a:t>
            </a:r>
          </a:p>
          <a:p>
            <a:endParaRPr lang="pt-PT"/>
          </a:p>
          <a:p>
            <a:r>
              <a:rPr lang="pt-PT" err="1"/>
              <a:t>Maps</a:t>
            </a:r>
            <a:r>
              <a:rPr lang="pt-PT"/>
              <a:t> </a:t>
            </a:r>
            <a:r>
              <a:rPr lang="pt-PT" err="1"/>
              <a:t>and</a:t>
            </a:r>
            <a:r>
              <a:rPr lang="pt-PT"/>
              <a:t> </a:t>
            </a:r>
            <a:r>
              <a:rPr lang="pt-PT" err="1"/>
              <a:t>animations</a:t>
            </a:r>
            <a:r>
              <a:rPr lang="pt-PT"/>
              <a:t> </a:t>
            </a:r>
            <a:r>
              <a:rPr lang="pt-PT" err="1"/>
              <a:t>results</a:t>
            </a:r>
            <a:endParaRPr lang="pt-PT"/>
          </a:p>
        </p:txBody>
      </p:sp>
      <p:pic>
        <p:nvPicPr>
          <p:cNvPr id="3" name="Picture 3">
            <a:extLst>
              <a:ext uri="{FF2B5EF4-FFF2-40B4-BE49-F238E27FC236}">
                <a16:creationId xmlns:a16="http://schemas.microsoft.com/office/drawing/2014/main" id="{2AAA2F02-1DC8-371E-497C-EE20C107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484357"/>
            <a:ext cx="9000000" cy="4248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8">
            <a:extLst>
              <a:ext uri="{FF2B5EF4-FFF2-40B4-BE49-F238E27FC236}">
                <a16:creationId xmlns:a16="http://schemas.microsoft.com/office/drawing/2014/main" id="{81693BAA-02D1-8B32-C3C2-5226065E85EF}"/>
              </a:ext>
            </a:extLst>
          </p:cNvPr>
          <p:cNvSpPr/>
          <p:nvPr/>
        </p:nvSpPr>
        <p:spPr>
          <a:xfrm flipV="1">
            <a:off x="2207568" y="1916832"/>
            <a:ext cx="504056" cy="45719"/>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ight Arrow 9">
            <a:extLst>
              <a:ext uri="{FF2B5EF4-FFF2-40B4-BE49-F238E27FC236}">
                <a16:creationId xmlns:a16="http://schemas.microsoft.com/office/drawing/2014/main" id="{DA752105-96C1-4FAB-A2D2-FD62D2925D73}"/>
              </a:ext>
            </a:extLst>
          </p:cNvPr>
          <p:cNvSpPr/>
          <p:nvPr/>
        </p:nvSpPr>
        <p:spPr>
          <a:xfrm>
            <a:off x="2700028" y="4831080"/>
            <a:ext cx="5148572" cy="45719"/>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ight Arrow 10">
            <a:extLst>
              <a:ext uri="{FF2B5EF4-FFF2-40B4-BE49-F238E27FC236}">
                <a16:creationId xmlns:a16="http://schemas.microsoft.com/office/drawing/2014/main" id="{E3FAE236-4061-CB94-4E1D-1ED47FF07CCC}"/>
              </a:ext>
            </a:extLst>
          </p:cNvPr>
          <p:cNvSpPr/>
          <p:nvPr/>
        </p:nvSpPr>
        <p:spPr>
          <a:xfrm>
            <a:off x="1752600" y="3136776"/>
            <a:ext cx="3403103" cy="45719"/>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6576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A86B7-AFEE-8FAE-1057-8D80E1EF3908}"/>
              </a:ext>
            </a:extLst>
          </p:cNvPr>
          <p:cNvSpPr>
            <a:spLocks noGrp="1"/>
          </p:cNvSpPr>
          <p:nvPr>
            <p:ph type="title"/>
          </p:nvPr>
        </p:nvSpPr>
        <p:spPr/>
        <p:txBody>
          <a:bodyPr/>
          <a:lstStyle/>
          <a:p>
            <a:r>
              <a:rPr lang="en-US" dirty="0"/>
              <a:t>Grid generation: Accessing </a:t>
            </a:r>
            <a:r>
              <a:rPr lang="en-US" dirty="0" err="1"/>
              <a:t>OPENMeshS</a:t>
            </a:r>
            <a:endParaRPr lang="pt-PT" dirty="0"/>
          </a:p>
        </p:txBody>
      </p:sp>
      <p:sp>
        <p:nvSpPr>
          <p:cNvPr id="3" name="Marcador de Posição de Conteúdo 2">
            <a:extLst>
              <a:ext uri="{FF2B5EF4-FFF2-40B4-BE49-F238E27FC236}">
                <a16:creationId xmlns:a16="http://schemas.microsoft.com/office/drawing/2014/main" id="{964AF27A-CB8E-429F-61A5-432AA4A9F492}"/>
              </a:ext>
            </a:extLst>
          </p:cNvPr>
          <p:cNvSpPr>
            <a:spLocks noGrp="1"/>
          </p:cNvSpPr>
          <p:nvPr>
            <p:ph idx="1"/>
          </p:nvPr>
        </p:nvSpPr>
        <p:spPr>
          <a:xfrm>
            <a:off x="609600" y="1600201"/>
            <a:ext cx="8102400" cy="4421088"/>
          </a:xfrm>
        </p:spPr>
        <p:txBody>
          <a:bodyPr>
            <a:normAutofit/>
          </a:bodyPr>
          <a:lstStyle/>
          <a:p>
            <a:pPr marL="514350" indent="-514350">
              <a:buFont typeface="+mj-lt"/>
              <a:buAutoNum type="arabicPeriod"/>
            </a:pPr>
            <a:r>
              <a:rPr lang="en-US" dirty="0"/>
              <a:t>Access </a:t>
            </a:r>
            <a:r>
              <a:rPr lang="en-US" dirty="0" err="1"/>
              <a:t>OPENCoastS</a:t>
            </a:r>
            <a:r>
              <a:rPr lang="en-US" dirty="0"/>
              <a:t> (https://opencoasts.ncg.ingrid.pt)</a:t>
            </a:r>
          </a:p>
          <a:p>
            <a:pPr marL="514350" indent="-514350">
              <a:buFont typeface="+mj-lt"/>
              <a:buAutoNum type="arabicPeriod"/>
            </a:pPr>
            <a:r>
              <a:rPr lang="en-US" dirty="0"/>
              <a:t>Login or register</a:t>
            </a:r>
          </a:p>
          <a:p>
            <a:pPr marL="514350" indent="-514350">
              <a:buFont typeface="+mj-lt"/>
              <a:buAutoNum type="arabicPeriod"/>
            </a:pPr>
            <a:r>
              <a:rPr lang="en-US" dirty="0"/>
              <a:t>Click on Mesh Configuration Assistant</a:t>
            </a:r>
          </a:p>
          <a:p>
            <a:pPr marL="514350" indent="-514350">
              <a:buFont typeface="+mj-lt"/>
              <a:buAutoNum type="arabicPeriod"/>
            </a:pPr>
            <a:endParaRPr lang="en-US" dirty="0"/>
          </a:p>
        </p:txBody>
      </p:sp>
      <p:sp>
        <p:nvSpPr>
          <p:cNvPr id="4" name="Marcador de Posição do Rodapé 3">
            <a:extLst>
              <a:ext uri="{FF2B5EF4-FFF2-40B4-BE49-F238E27FC236}">
                <a16:creationId xmlns:a16="http://schemas.microsoft.com/office/drawing/2014/main" id="{4DBB3C81-2F64-2888-E966-57AB48FCAB5D}"/>
              </a:ext>
            </a:extLst>
          </p:cNvPr>
          <p:cNvSpPr>
            <a:spLocks noGrp="1"/>
          </p:cNvSpPr>
          <p:nvPr>
            <p:ph type="ftr" sz="quarter" idx="10"/>
          </p:nvPr>
        </p:nvSpPr>
        <p:spPr/>
        <p:txBody>
          <a:bodyPr/>
          <a:lstStyle/>
          <a:p>
            <a:endParaRPr lang="pt-PT" dirty="0"/>
          </a:p>
        </p:txBody>
      </p:sp>
      <p:sp>
        <p:nvSpPr>
          <p:cNvPr id="5" name="Marcador de Posição do Número do Diapositivo 4">
            <a:extLst>
              <a:ext uri="{FF2B5EF4-FFF2-40B4-BE49-F238E27FC236}">
                <a16:creationId xmlns:a16="http://schemas.microsoft.com/office/drawing/2014/main" id="{90EF0CA0-FA69-CAF9-32E7-615B1944D6A8}"/>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7</a:t>
            </a:fld>
            <a:endParaRPr lang="pt-PT" dirty="0"/>
          </a:p>
        </p:txBody>
      </p:sp>
      <p:pic>
        <p:nvPicPr>
          <p:cNvPr id="8" name="Imagem 7">
            <a:extLst>
              <a:ext uri="{FF2B5EF4-FFF2-40B4-BE49-F238E27FC236}">
                <a16:creationId xmlns:a16="http://schemas.microsoft.com/office/drawing/2014/main" id="{C5BCADBB-5473-32AB-FDFB-6CA1C6CE0131}"/>
              </a:ext>
            </a:extLst>
          </p:cNvPr>
          <p:cNvPicPr>
            <a:picLocks noChangeAspect="1"/>
          </p:cNvPicPr>
          <p:nvPr/>
        </p:nvPicPr>
        <p:blipFill>
          <a:blip r:embed="rId2"/>
          <a:stretch>
            <a:fillRect/>
          </a:stretch>
        </p:blipFill>
        <p:spPr>
          <a:xfrm>
            <a:off x="8990327" y="1428115"/>
            <a:ext cx="2722297" cy="4589359"/>
          </a:xfrm>
          <a:prstGeom prst="rect">
            <a:avLst/>
          </a:prstGeom>
        </p:spPr>
      </p:pic>
      <p:sp>
        <p:nvSpPr>
          <p:cNvPr id="9" name="Retângulo: Cantos Arredondados 8">
            <a:extLst>
              <a:ext uri="{FF2B5EF4-FFF2-40B4-BE49-F238E27FC236}">
                <a16:creationId xmlns:a16="http://schemas.microsoft.com/office/drawing/2014/main" id="{AE102E85-E970-94F5-8709-7187131C235C}"/>
              </a:ext>
            </a:extLst>
          </p:cNvPr>
          <p:cNvSpPr/>
          <p:nvPr/>
        </p:nvSpPr>
        <p:spPr>
          <a:xfrm>
            <a:off x="9120336" y="3933056"/>
            <a:ext cx="2592288" cy="36004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10">
            <a:extLst>
              <a:ext uri="{FF2B5EF4-FFF2-40B4-BE49-F238E27FC236}">
                <a16:creationId xmlns:a16="http://schemas.microsoft.com/office/drawing/2014/main" id="{AC9E18C3-BF0A-E071-157D-BFA39099B191}"/>
              </a:ext>
            </a:extLst>
          </p:cNvPr>
          <p:cNvPicPr>
            <a:picLocks noChangeAspect="1"/>
          </p:cNvPicPr>
          <p:nvPr/>
        </p:nvPicPr>
        <p:blipFill>
          <a:blip r:embed="rId3"/>
          <a:stretch>
            <a:fillRect/>
          </a:stretch>
        </p:blipFill>
        <p:spPr>
          <a:xfrm>
            <a:off x="2279576" y="3212976"/>
            <a:ext cx="5445201" cy="3570535"/>
          </a:xfrm>
          <a:prstGeom prst="rect">
            <a:avLst/>
          </a:prstGeom>
        </p:spPr>
      </p:pic>
      <p:cxnSp>
        <p:nvCxnSpPr>
          <p:cNvPr id="10" name="Straight Arrow Connector 9">
            <a:extLst>
              <a:ext uri="{FF2B5EF4-FFF2-40B4-BE49-F238E27FC236}">
                <a16:creationId xmlns:a16="http://schemas.microsoft.com/office/drawing/2014/main" id="{C36FE7CF-1E99-F32D-CBCF-4A93FE518E7A}"/>
              </a:ext>
            </a:extLst>
          </p:cNvPr>
          <p:cNvCxnSpPr>
            <a:cxnSpLocks/>
          </p:cNvCxnSpPr>
          <p:nvPr/>
        </p:nvCxnSpPr>
        <p:spPr>
          <a:xfrm flipH="1">
            <a:off x="7724777" y="4149080"/>
            <a:ext cx="1412469"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19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523D0CE3-B391-64FF-C2AB-FFC60FC90381}"/>
              </a:ext>
            </a:extLst>
          </p:cNvPr>
          <p:cNvSpPr>
            <a:spLocks noGrp="1"/>
          </p:cNvSpPr>
          <p:nvPr>
            <p:ph type="ftr" sz="quarter" idx="10"/>
          </p:nvPr>
        </p:nvSpPr>
        <p:spPr/>
        <p:txBody>
          <a:bodyPr/>
          <a:lstStyle/>
          <a:p>
            <a:endParaRPr lang="pt-PT" dirty="0"/>
          </a:p>
        </p:txBody>
      </p:sp>
      <p:sp>
        <p:nvSpPr>
          <p:cNvPr id="5" name="Marcador de Posição do Número do Diapositivo 4">
            <a:extLst>
              <a:ext uri="{FF2B5EF4-FFF2-40B4-BE49-F238E27FC236}">
                <a16:creationId xmlns:a16="http://schemas.microsoft.com/office/drawing/2014/main" id="{0CACA370-1C66-3DA8-4EBC-B7AA9FD7F484}"/>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8</a:t>
            </a:fld>
            <a:endParaRPr lang="pt-PT" dirty="0"/>
          </a:p>
        </p:txBody>
      </p:sp>
      <p:sp>
        <p:nvSpPr>
          <p:cNvPr id="7" name="Título 1">
            <a:extLst>
              <a:ext uri="{FF2B5EF4-FFF2-40B4-BE49-F238E27FC236}">
                <a16:creationId xmlns:a16="http://schemas.microsoft.com/office/drawing/2014/main" id="{694B306C-7EB5-BB93-E5EC-4E5E24EADC11}"/>
              </a:ext>
            </a:extLst>
          </p:cNvPr>
          <p:cNvSpPr>
            <a:spLocks noGrp="1"/>
          </p:cNvSpPr>
          <p:nvPr>
            <p:ph type="title"/>
          </p:nvPr>
        </p:nvSpPr>
        <p:spPr>
          <a:xfrm>
            <a:off x="609600" y="274638"/>
            <a:ext cx="10972800" cy="1143000"/>
          </a:xfrm>
        </p:spPr>
        <p:txBody>
          <a:bodyPr>
            <a:normAutofit/>
          </a:bodyPr>
          <a:lstStyle/>
          <a:p>
            <a:r>
              <a:rPr lang="en-US" dirty="0" err="1"/>
              <a:t>OPENMeshS</a:t>
            </a:r>
            <a:r>
              <a:rPr lang="en-US" dirty="0"/>
              <a:t> interface</a:t>
            </a:r>
            <a:endParaRPr lang="pt-PT" dirty="0"/>
          </a:p>
        </p:txBody>
      </p:sp>
      <p:pic>
        <p:nvPicPr>
          <p:cNvPr id="1026" name="Picture 2">
            <a:extLst>
              <a:ext uri="{FF2B5EF4-FFF2-40B4-BE49-F238E27FC236}">
                <a16:creationId xmlns:a16="http://schemas.microsoft.com/office/drawing/2014/main" id="{624FABCA-692D-FDB6-8B12-568C40055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40" y="1988840"/>
            <a:ext cx="11416720" cy="12961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0672071F-D9EB-DD87-D27A-FC9975048226}"/>
              </a:ext>
            </a:extLst>
          </p:cNvPr>
          <p:cNvSpPr txBox="1"/>
          <p:nvPr/>
        </p:nvSpPr>
        <p:spPr>
          <a:xfrm>
            <a:off x="387640" y="3507033"/>
            <a:ext cx="2411238" cy="1200329"/>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1. Define region of interest</a:t>
            </a:r>
          </a:p>
          <a:p>
            <a:r>
              <a:rPr lang="en-US" dirty="0"/>
              <a:t>    Define data sources</a:t>
            </a:r>
          </a:p>
          <a:p>
            <a:r>
              <a:rPr lang="en-US" dirty="0"/>
              <a:t>    Define domain</a:t>
            </a:r>
          </a:p>
          <a:p>
            <a:r>
              <a:rPr lang="en-US" dirty="0"/>
              <a:t>    </a:t>
            </a:r>
            <a:r>
              <a:rPr lang="en-US" dirty="0">
                <a:solidFill>
                  <a:srgbClr val="0070C0"/>
                </a:solidFill>
              </a:rPr>
              <a:t>WEBGIS</a:t>
            </a:r>
            <a:endParaRPr lang="pt-PT" dirty="0">
              <a:solidFill>
                <a:srgbClr val="0070C0"/>
              </a:solidFill>
            </a:endParaRPr>
          </a:p>
        </p:txBody>
      </p:sp>
      <p:sp>
        <p:nvSpPr>
          <p:cNvPr id="9" name="CaixaDeTexto 8">
            <a:extLst>
              <a:ext uri="{FF2B5EF4-FFF2-40B4-BE49-F238E27FC236}">
                <a16:creationId xmlns:a16="http://schemas.microsoft.com/office/drawing/2014/main" id="{DEC25DC1-D2BC-AA94-FEFF-4B6FC8E5ACD3}"/>
              </a:ext>
            </a:extLst>
          </p:cNvPr>
          <p:cNvSpPr txBox="1"/>
          <p:nvPr/>
        </p:nvSpPr>
        <p:spPr>
          <a:xfrm>
            <a:off x="1323954" y="5097958"/>
            <a:ext cx="2957861" cy="923330"/>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2. Define min and max resolution</a:t>
            </a:r>
          </a:p>
          <a:p>
            <a:r>
              <a:rPr lang="en-US" dirty="0"/>
              <a:t>    Define resolution functions</a:t>
            </a:r>
          </a:p>
          <a:p>
            <a:r>
              <a:rPr lang="en-US" dirty="0"/>
              <a:t>    </a:t>
            </a:r>
            <a:r>
              <a:rPr lang="en-US" dirty="0" err="1">
                <a:solidFill>
                  <a:srgbClr val="0070C0"/>
                </a:solidFill>
              </a:rPr>
              <a:t>OCSMesh</a:t>
            </a:r>
            <a:endParaRPr lang="pt-PT" dirty="0">
              <a:solidFill>
                <a:srgbClr val="0070C0"/>
              </a:solidFill>
            </a:endParaRPr>
          </a:p>
        </p:txBody>
      </p:sp>
      <p:sp>
        <p:nvSpPr>
          <p:cNvPr id="10" name="CaixaDeTexto 9">
            <a:extLst>
              <a:ext uri="{FF2B5EF4-FFF2-40B4-BE49-F238E27FC236}">
                <a16:creationId xmlns:a16="http://schemas.microsoft.com/office/drawing/2014/main" id="{7127ABBC-C745-20B1-4377-C3C0044D1851}"/>
              </a:ext>
            </a:extLst>
          </p:cNvPr>
          <p:cNvSpPr txBox="1"/>
          <p:nvPr/>
        </p:nvSpPr>
        <p:spPr>
          <a:xfrm>
            <a:off x="3216827" y="3507033"/>
            <a:ext cx="2463688" cy="1200329"/>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3. Generate nodes</a:t>
            </a:r>
          </a:p>
          <a:p>
            <a:r>
              <a:rPr lang="en-US" dirty="0"/>
              <a:t>    Triangulate nodes</a:t>
            </a:r>
          </a:p>
          <a:p>
            <a:r>
              <a:rPr lang="en-US" dirty="0"/>
              <a:t>    Optimize grid</a:t>
            </a:r>
          </a:p>
          <a:p>
            <a:r>
              <a:rPr lang="en-US" dirty="0"/>
              <a:t>    </a:t>
            </a:r>
            <a:r>
              <a:rPr lang="en-US" dirty="0">
                <a:solidFill>
                  <a:srgbClr val="0070C0"/>
                </a:solidFill>
              </a:rPr>
              <a:t>JIGSAW and NICEGRID</a:t>
            </a:r>
            <a:endParaRPr lang="pt-PT" dirty="0">
              <a:solidFill>
                <a:srgbClr val="0070C0"/>
              </a:solidFill>
            </a:endParaRPr>
          </a:p>
        </p:txBody>
      </p:sp>
      <p:sp>
        <p:nvSpPr>
          <p:cNvPr id="11" name="CaixaDeTexto 10">
            <a:extLst>
              <a:ext uri="{FF2B5EF4-FFF2-40B4-BE49-F238E27FC236}">
                <a16:creationId xmlns:a16="http://schemas.microsoft.com/office/drawing/2014/main" id="{FED72224-7CD9-E35A-A853-53E10C66BAD2}"/>
              </a:ext>
            </a:extLst>
          </p:cNvPr>
          <p:cNvSpPr txBox="1"/>
          <p:nvPr/>
        </p:nvSpPr>
        <p:spPr>
          <a:xfrm>
            <a:off x="4656537" y="5097958"/>
            <a:ext cx="2284600" cy="646331"/>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4. Interpolate bathymetry</a:t>
            </a:r>
          </a:p>
          <a:p>
            <a:r>
              <a:rPr lang="en-US" dirty="0"/>
              <a:t>    </a:t>
            </a:r>
            <a:r>
              <a:rPr lang="en-US" dirty="0" err="1">
                <a:solidFill>
                  <a:srgbClr val="0070C0"/>
                </a:solidFill>
              </a:rPr>
              <a:t>OCSMesh</a:t>
            </a:r>
            <a:endParaRPr lang="pt-PT" dirty="0">
              <a:solidFill>
                <a:srgbClr val="0070C0"/>
              </a:solidFill>
            </a:endParaRPr>
          </a:p>
        </p:txBody>
      </p:sp>
      <p:sp>
        <p:nvSpPr>
          <p:cNvPr id="12" name="CaixaDeTexto 11">
            <a:extLst>
              <a:ext uri="{FF2B5EF4-FFF2-40B4-BE49-F238E27FC236}">
                <a16:creationId xmlns:a16="http://schemas.microsoft.com/office/drawing/2014/main" id="{0426C4FA-7277-8F40-F7AE-FF66380A7346}"/>
              </a:ext>
            </a:extLst>
          </p:cNvPr>
          <p:cNvSpPr txBox="1"/>
          <p:nvPr/>
        </p:nvSpPr>
        <p:spPr>
          <a:xfrm>
            <a:off x="6098464" y="3507033"/>
            <a:ext cx="2302233" cy="646331"/>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5. Define boundaries</a:t>
            </a:r>
          </a:p>
          <a:p>
            <a:r>
              <a:rPr lang="en-US" dirty="0"/>
              <a:t>    </a:t>
            </a:r>
            <a:r>
              <a:rPr lang="en-US" dirty="0" err="1">
                <a:solidFill>
                  <a:srgbClr val="0070C0"/>
                </a:solidFill>
              </a:rPr>
              <a:t>OCSMesh</a:t>
            </a:r>
            <a:r>
              <a:rPr lang="en-US" dirty="0">
                <a:solidFill>
                  <a:srgbClr val="0070C0"/>
                </a:solidFill>
              </a:rPr>
              <a:t> or manually</a:t>
            </a:r>
            <a:endParaRPr lang="pt-PT" dirty="0">
              <a:solidFill>
                <a:srgbClr val="0070C0"/>
              </a:solidFill>
            </a:endParaRPr>
          </a:p>
        </p:txBody>
      </p:sp>
      <p:sp>
        <p:nvSpPr>
          <p:cNvPr id="13" name="CaixaDeTexto 12">
            <a:extLst>
              <a:ext uri="{FF2B5EF4-FFF2-40B4-BE49-F238E27FC236}">
                <a16:creationId xmlns:a16="http://schemas.microsoft.com/office/drawing/2014/main" id="{ADA23CDD-728A-B307-C9EC-E0590D3EB9CA}"/>
              </a:ext>
            </a:extLst>
          </p:cNvPr>
          <p:cNvSpPr txBox="1"/>
          <p:nvPr/>
        </p:nvSpPr>
        <p:spPr>
          <a:xfrm>
            <a:off x="7315860" y="5097958"/>
            <a:ext cx="1755609" cy="369332"/>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6. Download mesh</a:t>
            </a:r>
          </a:p>
        </p:txBody>
      </p:sp>
      <p:sp>
        <p:nvSpPr>
          <p:cNvPr id="14" name="CaixaDeTexto 13">
            <a:extLst>
              <a:ext uri="{FF2B5EF4-FFF2-40B4-BE49-F238E27FC236}">
                <a16:creationId xmlns:a16="http://schemas.microsoft.com/office/drawing/2014/main" id="{CFB0DAC1-97B8-2D6A-B128-7993DC2A8190}"/>
              </a:ext>
            </a:extLst>
          </p:cNvPr>
          <p:cNvSpPr txBox="1"/>
          <p:nvPr/>
        </p:nvSpPr>
        <p:spPr>
          <a:xfrm>
            <a:off x="8818647" y="3507033"/>
            <a:ext cx="2356735" cy="369332"/>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7. Generate vertical mesh</a:t>
            </a:r>
            <a:endParaRPr lang="pt-PT" dirty="0">
              <a:solidFill>
                <a:srgbClr val="0070C0"/>
              </a:solidFill>
            </a:endParaRPr>
          </a:p>
        </p:txBody>
      </p:sp>
      <p:sp>
        <p:nvSpPr>
          <p:cNvPr id="15" name="CaixaDeTexto 14">
            <a:extLst>
              <a:ext uri="{FF2B5EF4-FFF2-40B4-BE49-F238E27FC236}">
                <a16:creationId xmlns:a16="http://schemas.microsoft.com/office/drawing/2014/main" id="{36EFF1B9-FA84-E4D0-5571-6881965FCC58}"/>
              </a:ext>
            </a:extLst>
          </p:cNvPr>
          <p:cNvSpPr txBox="1"/>
          <p:nvPr/>
        </p:nvSpPr>
        <p:spPr>
          <a:xfrm>
            <a:off x="10413434" y="5097957"/>
            <a:ext cx="1386149" cy="646331"/>
          </a:xfrm>
          <a:prstGeom prst="rect">
            <a:avLst/>
          </a:prstGeom>
          <a:solidFill>
            <a:schemeClr val="tx2">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a:t>8. Verify</a:t>
            </a:r>
          </a:p>
          <a:p>
            <a:r>
              <a:rPr lang="en-US" dirty="0"/>
              <a:t>    Archive grid</a:t>
            </a:r>
            <a:endParaRPr lang="pt-PT" dirty="0"/>
          </a:p>
        </p:txBody>
      </p:sp>
    </p:spTree>
    <p:extLst>
      <p:ext uri="{BB962C8B-B14F-4D97-AF65-F5344CB8AC3E}">
        <p14:creationId xmlns:p14="http://schemas.microsoft.com/office/powerpoint/2010/main" val="20322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523D0CE3-B391-64FF-C2AB-FFC60FC90381}"/>
              </a:ext>
            </a:extLst>
          </p:cNvPr>
          <p:cNvSpPr>
            <a:spLocks noGrp="1"/>
          </p:cNvSpPr>
          <p:nvPr>
            <p:ph type="ftr" sz="quarter" idx="10"/>
          </p:nvPr>
        </p:nvSpPr>
        <p:spPr/>
        <p:txBody>
          <a:bodyPr/>
          <a:lstStyle/>
          <a:p>
            <a:endParaRPr lang="pt-PT" dirty="0"/>
          </a:p>
        </p:txBody>
      </p:sp>
      <p:sp>
        <p:nvSpPr>
          <p:cNvPr id="5" name="Marcador de Posição do Número do Diapositivo 4">
            <a:extLst>
              <a:ext uri="{FF2B5EF4-FFF2-40B4-BE49-F238E27FC236}">
                <a16:creationId xmlns:a16="http://schemas.microsoft.com/office/drawing/2014/main" id="{0CACA370-1C66-3DA8-4EBC-B7AA9FD7F484}"/>
              </a:ext>
            </a:extLst>
          </p:cNvPr>
          <p:cNvSpPr>
            <a:spLocks noGrp="1"/>
          </p:cNvSpPr>
          <p:nvPr>
            <p:ph type="sldNum" sz="quarter" idx="11"/>
          </p:nvPr>
        </p:nvSpPr>
        <p:spPr/>
        <p:txBody>
          <a:bodyPr/>
          <a:lstStyle/>
          <a:p>
            <a:r>
              <a:rPr lang="pt-PT" b="1"/>
              <a:t>LNEC</a:t>
            </a:r>
            <a:r>
              <a:rPr lang="pt-PT"/>
              <a:t> | </a:t>
            </a:r>
            <a:fld id="{41B9C9E2-D41C-4EEA-8BD4-26935379B328}" type="slidenum">
              <a:rPr lang="pt-PT" smtClean="0"/>
              <a:pPr/>
              <a:t>9</a:t>
            </a:fld>
            <a:endParaRPr lang="pt-PT" dirty="0"/>
          </a:p>
        </p:txBody>
      </p:sp>
      <p:sp>
        <p:nvSpPr>
          <p:cNvPr id="7" name="Título 1">
            <a:extLst>
              <a:ext uri="{FF2B5EF4-FFF2-40B4-BE49-F238E27FC236}">
                <a16:creationId xmlns:a16="http://schemas.microsoft.com/office/drawing/2014/main" id="{694B306C-7EB5-BB93-E5EC-4E5E24EADC11}"/>
              </a:ext>
            </a:extLst>
          </p:cNvPr>
          <p:cNvSpPr>
            <a:spLocks noGrp="1"/>
          </p:cNvSpPr>
          <p:nvPr>
            <p:ph type="title"/>
          </p:nvPr>
        </p:nvSpPr>
        <p:spPr>
          <a:xfrm>
            <a:off x="609600" y="274638"/>
            <a:ext cx="10972800" cy="1143000"/>
          </a:xfrm>
        </p:spPr>
        <p:txBody>
          <a:bodyPr>
            <a:normAutofit/>
          </a:bodyPr>
          <a:lstStyle/>
          <a:p>
            <a:r>
              <a:rPr lang="en-US" dirty="0" err="1"/>
              <a:t>OPENMeshS</a:t>
            </a:r>
            <a:r>
              <a:rPr lang="en-US" dirty="0"/>
              <a:t> steps</a:t>
            </a:r>
            <a:endParaRPr lang="pt-PT" dirty="0"/>
          </a:p>
        </p:txBody>
      </p:sp>
      <p:pic>
        <p:nvPicPr>
          <p:cNvPr id="1026" name="Picture 2">
            <a:extLst>
              <a:ext uri="{FF2B5EF4-FFF2-40B4-BE49-F238E27FC236}">
                <a16:creationId xmlns:a16="http://schemas.microsoft.com/office/drawing/2014/main" id="{624FABCA-692D-FDB6-8B12-568C40055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40" y="1340768"/>
            <a:ext cx="11416720" cy="12961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5EA4F6F-F37D-AC3F-FB48-B40FDF6DFF41}"/>
              </a:ext>
            </a:extLst>
          </p:cNvPr>
          <p:cNvPicPr>
            <a:picLocks noChangeAspect="1"/>
          </p:cNvPicPr>
          <p:nvPr/>
        </p:nvPicPr>
        <p:blipFill>
          <a:blip r:embed="rId4"/>
          <a:srcRect l="29919" t="46704" r="27556" b="29654"/>
          <a:stretch/>
        </p:blipFill>
        <p:spPr>
          <a:xfrm>
            <a:off x="424853" y="3314687"/>
            <a:ext cx="6066170" cy="1812804"/>
          </a:xfrm>
          <a:prstGeom prst="rect">
            <a:avLst/>
          </a:prstGeom>
        </p:spPr>
      </p:pic>
      <p:pic>
        <p:nvPicPr>
          <p:cNvPr id="17" name="Picture 16">
            <a:extLst>
              <a:ext uri="{FF2B5EF4-FFF2-40B4-BE49-F238E27FC236}">
                <a16:creationId xmlns:a16="http://schemas.microsoft.com/office/drawing/2014/main" id="{D296E2B3-245C-A6E9-6B69-5CEB21373650}"/>
              </a:ext>
            </a:extLst>
          </p:cNvPr>
          <p:cNvPicPr>
            <a:picLocks noChangeAspect="1"/>
          </p:cNvPicPr>
          <p:nvPr/>
        </p:nvPicPr>
        <p:blipFill>
          <a:blip r:embed="rId4"/>
          <a:srcRect l="35266" t="70617" r="55875" b="5740"/>
          <a:stretch/>
        </p:blipFill>
        <p:spPr>
          <a:xfrm>
            <a:off x="6491022" y="3314686"/>
            <a:ext cx="1263785" cy="1812803"/>
          </a:xfrm>
          <a:prstGeom prst="rect">
            <a:avLst/>
          </a:prstGeom>
        </p:spPr>
      </p:pic>
      <p:pic>
        <p:nvPicPr>
          <p:cNvPr id="18" name="Picture 17">
            <a:extLst>
              <a:ext uri="{FF2B5EF4-FFF2-40B4-BE49-F238E27FC236}">
                <a16:creationId xmlns:a16="http://schemas.microsoft.com/office/drawing/2014/main" id="{2C43A753-B8D6-8438-B782-7D9ACE013D71}"/>
              </a:ext>
            </a:extLst>
          </p:cNvPr>
          <p:cNvPicPr>
            <a:picLocks noChangeAspect="1"/>
          </p:cNvPicPr>
          <p:nvPr/>
        </p:nvPicPr>
        <p:blipFill>
          <a:blip r:embed="rId4"/>
          <a:srcRect l="44684" t="70617" r="27556" b="7712"/>
          <a:stretch/>
        </p:blipFill>
        <p:spPr>
          <a:xfrm>
            <a:off x="7961013" y="3157131"/>
            <a:ext cx="4471691" cy="1876480"/>
          </a:xfrm>
          <a:prstGeom prst="rect">
            <a:avLst/>
          </a:prstGeom>
        </p:spPr>
      </p:pic>
    </p:spTree>
    <p:extLst>
      <p:ext uri="{BB962C8B-B14F-4D97-AF65-F5344CB8AC3E}">
        <p14:creationId xmlns:p14="http://schemas.microsoft.com/office/powerpoint/2010/main" val="33553559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684</Words>
  <Application>Microsoft Office PowerPoint</Application>
  <PresentationFormat>Widescreen</PresentationFormat>
  <Paragraphs>138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Noto Sans Symbols</vt:lpstr>
      <vt:lpstr>Wingdings</vt:lpstr>
      <vt:lpstr>Tema do Office</vt:lpstr>
      <vt:lpstr>OPENCOastS+: overview and new features</vt:lpstr>
      <vt:lpstr>Digital Twins for coastal areas</vt:lpstr>
      <vt:lpstr>OPENCoastS computational service</vt:lpstr>
      <vt:lpstr>Generate a 3D forecast in OPENCoastS</vt:lpstr>
      <vt:lpstr>Monitor and manage forecasts</vt:lpstr>
      <vt:lpstr>Output viewer main products</vt:lpstr>
      <vt:lpstr>Grid generation: Accessing OPENMeshS</vt:lpstr>
      <vt:lpstr>OPENMeshS interface</vt:lpstr>
      <vt:lpstr>OPENMeshS steps</vt:lpstr>
      <vt:lpstr>OPENCoastS Platform Overview</vt:lpstr>
      <vt:lpstr>OPENCoastS deployment over EGI resources (@INCD)</vt:lpstr>
      <vt:lpstr>Acknowledgements</vt:lpstr>
    </vt:vector>
  </TitlesOfParts>
  <Company>LNEC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Helder David</dc:creator>
  <cp:lastModifiedBy>Anabela Oliveira</cp:lastModifiedBy>
  <cp:revision>39</cp:revision>
  <dcterms:created xsi:type="dcterms:W3CDTF">2011-12-09T15:49:31Z</dcterms:created>
  <dcterms:modified xsi:type="dcterms:W3CDTF">2024-09-27T10:50:40Z</dcterms:modified>
</cp:coreProperties>
</file>