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635" r:id="rId3"/>
    <p:sldId id="636" r:id="rId4"/>
    <p:sldId id="634" r:id="rId5"/>
    <p:sldId id="258" r:id="rId6"/>
    <p:sldId id="259" r:id="rId7"/>
    <p:sldId id="637" r:id="rId8"/>
    <p:sldId id="286" r:id="rId9"/>
    <p:sldId id="288" r:id="rId10"/>
    <p:sldId id="290" r:id="rId11"/>
    <p:sldId id="291" r:id="rId12"/>
    <p:sldId id="298" r:id="rId13"/>
    <p:sldId id="296" r:id="rId14"/>
    <p:sldId id="297" r:id="rId15"/>
    <p:sldId id="302" r:id="rId16"/>
    <p:sldId id="293" r:id="rId17"/>
    <p:sldId id="638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B1"/>
    <a:srgbClr val="00BDEF"/>
    <a:srgbClr val="009BDD"/>
    <a:srgbClr val="EBF1EF"/>
    <a:srgbClr val="76D103"/>
    <a:srgbClr val="378CD5"/>
    <a:srgbClr val="72A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8" autoAdjust="0"/>
    <p:restoredTop sz="92313" autoAdjust="0"/>
  </p:normalViewPr>
  <p:slideViewPr>
    <p:cSldViewPr snapToGrid="0">
      <p:cViewPr varScale="1">
        <p:scale>
          <a:sx n="87" d="100"/>
          <a:sy n="87" d="100"/>
        </p:scale>
        <p:origin x="45" y="32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in\Documents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in\Documents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cap="all" baseline="0">
                <a:effectLst/>
              </a:rPr>
              <a:t>PERFORMANCE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>
        <c:manualLayout>
          <c:layoutTarget val="inner"/>
          <c:xMode val="edge"/>
          <c:yMode val="edge"/>
          <c:x val="0.12352365152249385"/>
          <c:y val="0.1860162021754575"/>
          <c:w val="0.84456096027623151"/>
          <c:h val="0.447697108090340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Sheet1!$K$20</c:f>
              <c:strCache>
                <c:ptCount val="1"/>
                <c:pt idx="0">
                  <c:v>Index Traversal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Sheet1!$L$19:$O$19</c:f>
              <c:strCache>
                <c:ptCount val="4"/>
                <c:pt idx="0">
                  <c:v>10_000</c:v>
                </c:pt>
                <c:pt idx="1">
                  <c:v>150_000</c:v>
                </c:pt>
                <c:pt idx="2">
                  <c:v>1_000_000</c:v>
                </c:pt>
                <c:pt idx="3">
                  <c:v>2_500_000</c:v>
                </c:pt>
              </c:strCache>
            </c:strRef>
          </c:cat>
          <c:val>
            <c:numRef>
              <c:f>Sheet1!$L$20:$O$20</c:f>
              <c:numCache>
                <c:formatCode>General</c:formatCode>
                <c:ptCount val="4"/>
                <c:pt idx="0">
                  <c:v>0.06</c:v>
                </c:pt>
                <c:pt idx="1">
                  <c:v>0.08</c:v>
                </c:pt>
                <c:pt idx="2">
                  <c:v>0.21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4-4572-BFC4-5E76929A446E}"/>
            </c:ext>
          </c:extLst>
        </c:ser>
        <c:ser>
          <c:idx val="1"/>
          <c:order val="1"/>
          <c:tx>
            <c:strRef>
              <c:f>Sheet1!$K$21</c:f>
              <c:strCache>
                <c:ptCount val="1"/>
                <c:pt idx="0">
                  <c:v>Reading Internal Storage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Sheet1!$L$19:$O$19</c:f>
              <c:strCache>
                <c:ptCount val="4"/>
                <c:pt idx="0">
                  <c:v>10_000</c:v>
                </c:pt>
                <c:pt idx="1">
                  <c:v>150_000</c:v>
                </c:pt>
                <c:pt idx="2">
                  <c:v>1_000_000</c:v>
                </c:pt>
                <c:pt idx="3">
                  <c:v>2_500_000</c:v>
                </c:pt>
              </c:strCache>
            </c:strRef>
          </c:cat>
          <c:val>
            <c:numRef>
              <c:f>Sheet1!$L$21:$O$21</c:f>
              <c:numCache>
                <c:formatCode>General</c:formatCode>
                <c:ptCount val="4"/>
                <c:pt idx="0">
                  <c:v>0.03</c:v>
                </c:pt>
                <c:pt idx="1">
                  <c:v>7.0000000000000007E-2</c:v>
                </c:pt>
                <c:pt idx="2">
                  <c:v>0.26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4-4572-BFC4-5E76929A446E}"/>
            </c:ext>
          </c:extLst>
        </c:ser>
        <c:ser>
          <c:idx val="2"/>
          <c:order val="2"/>
          <c:tx>
            <c:strRef>
              <c:f>Sheet1!$K$22</c:f>
              <c:strCache>
                <c:ptCount val="1"/>
                <c:pt idx="0">
                  <c:v>Harmonization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Sheet1!$L$19:$O$19</c:f>
              <c:strCache>
                <c:ptCount val="4"/>
                <c:pt idx="0">
                  <c:v>10_000</c:v>
                </c:pt>
                <c:pt idx="1">
                  <c:v>150_000</c:v>
                </c:pt>
                <c:pt idx="2">
                  <c:v>1_000_000</c:v>
                </c:pt>
                <c:pt idx="3">
                  <c:v>2_500_000</c:v>
                </c:pt>
              </c:strCache>
            </c:strRef>
          </c:cat>
          <c:val>
            <c:numRef>
              <c:f>Sheet1!$L$22:$O$22</c:f>
              <c:numCache>
                <c:formatCode>General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0.05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24-4572-BFC4-5E76929A446E}"/>
            </c:ext>
          </c:extLst>
        </c:ser>
        <c:ser>
          <c:idx val="3"/>
          <c:order val="3"/>
          <c:tx>
            <c:strRef>
              <c:f>Sheet1!$K$23</c:f>
              <c:strCache>
                <c:ptCount val="1"/>
                <c:pt idx="0">
                  <c:v>Filtering + Conversions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Sheet1!$L$19:$O$19</c:f>
              <c:strCache>
                <c:ptCount val="4"/>
                <c:pt idx="0">
                  <c:v>10_000</c:v>
                </c:pt>
                <c:pt idx="1">
                  <c:v>150_000</c:v>
                </c:pt>
                <c:pt idx="2">
                  <c:v>1_000_000</c:v>
                </c:pt>
                <c:pt idx="3">
                  <c:v>2_500_000</c:v>
                </c:pt>
              </c:strCache>
            </c:strRef>
          </c:cat>
          <c:val>
            <c:numRef>
              <c:f>Sheet1!$L$23:$O$23</c:f>
              <c:numCache>
                <c:formatCode>General</c:formatCode>
                <c:ptCount val="4"/>
                <c:pt idx="0">
                  <c:v>0.08</c:v>
                </c:pt>
                <c:pt idx="1">
                  <c:v>0.12</c:v>
                </c:pt>
                <c:pt idx="2">
                  <c:v>0.43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24-4572-BFC4-5E76929A446E}"/>
            </c:ext>
          </c:extLst>
        </c:ser>
        <c:ser>
          <c:idx val="4"/>
          <c:order val="4"/>
          <c:tx>
            <c:strRef>
              <c:f>Sheet1!$K$24</c:f>
              <c:strCache>
                <c:ptCount val="1"/>
                <c:pt idx="0">
                  <c:v>Write Output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Sheet1!$L$19:$O$19</c:f>
              <c:strCache>
                <c:ptCount val="4"/>
                <c:pt idx="0">
                  <c:v>10_000</c:v>
                </c:pt>
                <c:pt idx="1">
                  <c:v>150_000</c:v>
                </c:pt>
                <c:pt idx="2">
                  <c:v>1_000_000</c:v>
                </c:pt>
                <c:pt idx="3">
                  <c:v>2_500_000</c:v>
                </c:pt>
              </c:strCache>
            </c:strRef>
          </c:cat>
          <c:val>
            <c:numRef>
              <c:f>Sheet1!$L$24:$O$24</c:f>
              <c:numCache>
                <c:formatCode>General</c:formatCode>
                <c:ptCount val="4"/>
                <c:pt idx="0">
                  <c:v>7.0000000000000007E-2</c:v>
                </c:pt>
                <c:pt idx="1">
                  <c:v>0.17</c:v>
                </c:pt>
                <c:pt idx="2">
                  <c:v>0.35</c:v>
                </c:pt>
                <c:pt idx="3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572-BFC4-5E76929A4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0435816"/>
        <c:axId val="730434504"/>
      </c:barChart>
      <c:catAx>
        <c:axId val="730435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DATASETS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30434504"/>
        <c:crosses val="autoZero"/>
        <c:auto val="1"/>
        <c:lblAlgn val="ctr"/>
        <c:lblOffset val="100"/>
        <c:noMultiLvlLbl val="0"/>
      </c:catAx>
      <c:valAx>
        <c:axId val="73043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Duration (Seoncds)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30435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System Usage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Sheet1!$D$37</c:f>
              <c:strCache>
                <c:ptCount val="1"/>
                <c:pt idx="0">
                  <c:v>Ram Usage (GB) (Idle)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Sheet1!$C$38:$C$41</c:f>
              <c:strCache>
                <c:ptCount val="4"/>
                <c:pt idx="0">
                  <c:v>10_000</c:v>
                </c:pt>
                <c:pt idx="1">
                  <c:v>150_000</c:v>
                </c:pt>
                <c:pt idx="2">
                  <c:v>1_000_000</c:v>
                </c:pt>
                <c:pt idx="3">
                  <c:v>2_500_000</c:v>
                </c:pt>
              </c:strCache>
            </c:strRef>
          </c:cat>
          <c:val>
            <c:numRef>
              <c:f>Sheet1!$D$38:$D$41</c:f>
              <c:numCache>
                <c:formatCode>General</c:formatCode>
                <c:ptCount val="4"/>
                <c:pt idx="0">
                  <c:v>0.23</c:v>
                </c:pt>
                <c:pt idx="1">
                  <c:v>0.37</c:v>
                </c:pt>
                <c:pt idx="2">
                  <c:v>0.874</c:v>
                </c:pt>
                <c:pt idx="3">
                  <c:v>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F-4AA9-A980-CDA159EE41D5}"/>
            </c:ext>
          </c:extLst>
        </c:ser>
        <c:ser>
          <c:idx val="1"/>
          <c:order val="1"/>
          <c:tx>
            <c:strRef>
              <c:f>Sheet1!$E$37</c:f>
              <c:strCache>
                <c:ptCount val="1"/>
                <c:pt idx="0">
                  <c:v>Disk Space (GB)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Sheet1!$C$38:$C$41</c:f>
              <c:strCache>
                <c:ptCount val="4"/>
                <c:pt idx="0">
                  <c:v>10_000</c:v>
                </c:pt>
                <c:pt idx="1">
                  <c:v>150_000</c:v>
                </c:pt>
                <c:pt idx="2">
                  <c:v>1_000_000</c:v>
                </c:pt>
                <c:pt idx="3">
                  <c:v>2_500_000</c:v>
                </c:pt>
              </c:strCache>
            </c:strRef>
          </c:cat>
          <c:val>
            <c:numRef>
              <c:f>Sheet1!$E$38:$E$41</c:f>
              <c:numCache>
                <c:formatCode>General</c:formatCode>
                <c:ptCount val="4"/>
                <c:pt idx="0">
                  <c:v>1.1200000000000001</c:v>
                </c:pt>
                <c:pt idx="1">
                  <c:v>13.69</c:v>
                </c:pt>
                <c:pt idx="2">
                  <c:v>28.18</c:v>
                </c:pt>
                <c:pt idx="3">
                  <c:v>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BF-4AA9-A980-CDA159EE41D5}"/>
            </c:ext>
          </c:extLst>
        </c:ser>
        <c:ser>
          <c:idx val="2"/>
          <c:order val="2"/>
          <c:tx>
            <c:strRef>
              <c:f>Sheet1!$F$37</c:f>
              <c:strCache>
                <c:ptCount val="1"/>
                <c:pt idx="0">
                  <c:v>Original Datasets Size(GB)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Sheet1!$C$38:$C$41</c:f>
              <c:strCache>
                <c:ptCount val="4"/>
                <c:pt idx="0">
                  <c:v>10_000</c:v>
                </c:pt>
                <c:pt idx="1">
                  <c:v>150_000</c:v>
                </c:pt>
                <c:pt idx="2">
                  <c:v>1_000_000</c:v>
                </c:pt>
                <c:pt idx="3">
                  <c:v>2_500_000</c:v>
                </c:pt>
              </c:strCache>
            </c:strRef>
          </c:cat>
          <c:val>
            <c:numRef>
              <c:f>Sheet1!$F$38:$F$41</c:f>
              <c:numCache>
                <c:formatCode>General</c:formatCode>
                <c:ptCount val="4"/>
                <c:pt idx="0">
                  <c:v>2.57</c:v>
                </c:pt>
                <c:pt idx="1">
                  <c:v>30.41</c:v>
                </c:pt>
                <c:pt idx="2">
                  <c:v>61.43</c:v>
                </c:pt>
                <c:pt idx="3">
                  <c:v>205.3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BF-4AA9-A980-CDA159EE41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90358216"/>
        <c:axId val="590358544"/>
      </c:barChart>
      <c:catAx>
        <c:axId val="590358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DATASETS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590358544"/>
        <c:crosses val="autoZero"/>
        <c:auto val="1"/>
        <c:lblAlgn val="ctr"/>
        <c:lblOffset val="100"/>
        <c:noMultiLvlLbl val="0"/>
      </c:catAx>
      <c:valAx>
        <c:axId val="5903585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Size(GB)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crossAx val="59035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F9187-3C4A-4705-A16C-BAACD4FB7A3C}" type="datetimeFigureOut">
              <a:rPr lang="en-NL" smtClean="0"/>
              <a:t>02/10/2024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DA4DC-F67C-4618-BDD6-FC7D03F3398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943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7C71F-60BF-4EC7-AF2B-5A0B426906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4AB508B-9BEB-4243-B5AD-6A84860F4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1388"/>
            <a:ext cx="12182132" cy="685522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6498495-69EF-43AD-BE25-DC27442E2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1" y="2736056"/>
            <a:ext cx="5874216" cy="188330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rgbClr val="0032B1"/>
                </a:solidFill>
              </a:defRPr>
            </a:lvl1pPr>
          </a:lstStyle>
          <a:p>
            <a:r>
              <a:rPr lang="it-IT" dirty="0"/>
              <a:t>Title </a:t>
            </a:r>
            <a:r>
              <a:rPr lang="it-IT" dirty="0" err="1"/>
              <a:t>here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2421EF-A588-4D8E-837A-BE9E34CAE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2101" y="4810336"/>
            <a:ext cx="5874215" cy="6689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rgbClr val="009BD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Subtitle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49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4F1006-386D-4673-A820-E3062DD5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9BC1-7123-43C4-A2DD-6591F9EA488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D1AA6A-8921-4BD8-8AA2-C2A6D985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426D19-9A37-40F5-B2CB-F0D8BE38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1A19E111-061F-D74D-A959-FB0B3265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331" y="315120"/>
            <a:ext cx="8128311" cy="2921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028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CE9356-BAA5-4AFF-BD30-58DFF299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4312"/>
            <a:ext cx="10515600" cy="337502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9FEA30-C232-4E90-8270-7DB47641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7" y="6471960"/>
            <a:ext cx="2743200" cy="365125"/>
          </a:xfrm>
        </p:spPr>
        <p:txBody>
          <a:bodyPr/>
          <a:lstStyle/>
          <a:p>
            <a:fld id="{F3CD9BC1-7123-43C4-A2DD-6591F9EA4888}" type="datetimeFigureOut">
              <a:rPr lang="en-GB" smtClean="0"/>
              <a:t>02/10/2024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0AF43-0404-40D9-917A-5F05E8DC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96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B40B85-0EA7-4CD4-9B82-FE7C4E16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283" y="6471960"/>
            <a:ext cx="2743200" cy="365125"/>
          </a:xfrm>
        </p:spPr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74E752C9-4910-D449-9A36-922BE6AC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780" y="236539"/>
            <a:ext cx="8074819" cy="4778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126208A-1F73-C748-A5A1-87C19ABDBD1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340919"/>
            <a:ext cx="10515600" cy="10675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32B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9817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CE9356-BAA5-4AFF-BD30-58DFF299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460057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9FEA30-C232-4E90-8270-7DB47641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7" y="6471960"/>
            <a:ext cx="2743200" cy="365125"/>
          </a:xfrm>
        </p:spPr>
        <p:txBody>
          <a:bodyPr/>
          <a:lstStyle/>
          <a:p>
            <a:fld id="{F3CD9BC1-7123-43C4-A2DD-6591F9EA4888}" type="datetimeFigureOut">
              <a:rPr lang="en-GB" smtClean="0"/>
              <a:t>02/10/2024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0AF43-0404-40D9-917A-5F05E8DC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96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B40B85-0EA7-4CD4-9B82-FE7C4E16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283" y="6471960"/>
            <a:ext cx="2743200" cy="365125"/>
          </a:xfrm>
        </p:spPr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74E752C9-4910-D449-9A36-922BE6AC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36539"/>
            <a:ext cx="8001000" cy="4778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4449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F1270D-9F1A-48E0-A7B4-C3595BA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620" y="1251743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F794E3-A3BB-4347-B61F-6D85136BA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220" y="1251744"/>
            <a:ext cx="3932237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F27506-59FA-468D-8B2B-2145FFBE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9BC1-7123-43C4-A2DD-6591F9EA488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49DA7F-0D25-4030-B98A-42B94E85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CB6A11-5D45-493C-850B-B589471F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42F2A7C2-7048-B444-B5D1-13FAFE49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3719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56201F-70E1-4E01-BC82-2472776C0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96674"/>
            <a:ext cx="6172200" cy="4614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78AFBA-E67C-4DDD-A17E-0C3ABE21C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6674"/>
            <a:ext cx="3932237" cy="462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F25D9C-392F-4D60-8BCA-5188F8F6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9BC1-7123-43C4-A2DD-6591F9EA488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AB83C0-C02C-43DC-A695-2366B241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1FEEDA-6292-42E0-850A-AB7A041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337AFA1-FCBE-874F-B752-3CE7EDB3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427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4F1006-386D-4673-A820-E3062DD5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9BC1-7123-43C4-A2DD-6591F9EA488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D1AA6A-8921-4BD8-8AA2-C2A6D985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426D19-9A37-40F5-B2CB-F0D8BE38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2F43-96B8-4E30-91A6-FFF03D73E02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AAA94B-8263-9F4D-91AF-685F72CB47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5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5DA9C4-C76A-D443-92A3-88AAECCF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156" y="136525"/>
            <a:ext cx="7226643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BFBD60-43E3-1848-A702-B51F8127F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5297D1-23B4-5F4D-B4F4-78685DF3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186B-EEC4-D047-AF4D-50B90ADE4C78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E9E94E-B176-4542-AF8A-8064A5C1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ADB636-BD17-0645-A235-D2ABEBE4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E07A-D544-5D47-8EE2-FB691007F0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09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64FD194-A1DA-47B7-B4BF-DFA584637EA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" y="2776"/>
            <a:ext cx="12182132" cy="6855224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751975-F7EE-4B02-BFE8-237729FCB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CD9BC1-7123-43C4-A2DD-6591F9EA4888}" type="datetimeFigureOut">
              <a:rPr lang="en-GB" smtClean="0"/>
              <a:pPr/>
              <a:t>02/10/2024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598502-EC29-4ADE-9B4E-15005D82C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218" y="64966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DD5890-8A0C-461A-8AFA-C238D2F27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9189" y="6461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1CC2F43-96B8-4E30-91A6-FFF03D73E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egnaposto titolo 6">
            <a:extLst>
              <a:ext uri="{FF2B5EF4-FFF2-40B4-BE49-F238E27FC236}">
                <a16:creationId xmlns:a16="http://schemas.microsoft.com/office/drawing/2014/main" id="{FDD60C5E-B098-014A-91E0-6D836EBD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741" y="315120"/>
            <a:ext cx="8281901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Slide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DC796FD-CB4B-7D47-8595-C45A1C526CF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0031" y="301627"/>
            <a:ext cx="3121819" cy="3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61" r:id="rId4"/>
    <p:sldLayoutId id="2147483656" r:id="rId5"/>
    <p:sldLayoutId id="2147483657" r:id="rId6"/>
    <p:sldLayoutId id="2147483660" r:id="rId7"/>
    <p:sldLayoutId id="2147483662" r:id="rId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9000"/>
        <a:buFontTx/>
        <a:buBlip>
          <a:blip r:embed="rId12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2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2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2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Tx/>
        <a:buBlip>
          <a:blip r:embed="rId12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marine.copernicus.eu/product/INSITU_GLO_BGC_DISCRETE_MY_013_046/files" TargetMode="External"/><Relationship Id="rId3" Type="http://schemas.openxmlformats.org/officeDocument/2006/relationships/image" Target="../media/image59.jpeg"/><Relationship Id="rId7" Type="http://schemas.openxmlformats.org/officeDocument/2006/relationships/hyperlink" Target="https://www.ncei.noaa.gov/products/world-ocean-database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modnet-chemistry.webodv.awi.de/service/emodnet-chem_2023_eutrophication%3EAtlantic%3EEutrophication_Atlantic_profiles_2023_unrestricted" TargetMode="External"/><Relationship Id="rId5" Type="http://schemas.openxmlformats.org/officeDocument/2006/relationships/hyperlink" Target="https://data.marine.copernicus.eu/product/INSITU_GLO_PHY_TS_DISCRETE_MY_013_001/services" TargetMode="External"/><Relationship Id="rId4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59.jpe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8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26" Type="http://schemas.openxmlformats.org/officeDocument/2006/relationships/image" Target="../media/image42.jpg"/><Relationship Id="rId39" Type="http://schemas.openxmlformats.org/officeDocument/2006/relationships/image" Target="../media/image55.jpg"/><Relationship Id="rId21" Type="http://schemas.openxmlformats.org/officeDocument/2006/relationships/image" Target="../media/image37.jpg"/><Relationship Id="rId34" Type="http://schemas.openxmlformats.org/officeDocument/2006/relationships/image" Target="../media/image50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6" Type="http://schemas.openxmlformats.org/officeDocument/2006/relationships/image" Target="../media/image32.jpg"/><Relationship Id="rId20" Type="http://schemas.openxmlformats.org/officeDocument/2006/relationships/image" Target="../media/image36.jpg"/><Relationship Id="rId29" Type="http://schemas.openxmlformats.org/officeDocument/2006/relationships/image" Target="../media/image45.jpg"/><Relationship Id="rId41" Type="http://schemas.openxmlformats.org/officeDocument/2006/relationships/image" Target="../media/image5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24" Type="http://schemas.openxmlformats.org/officeDocument/2006/relationships/image" Target="../media/image40.jpg"/><Relationship Id="rId32" Type="http://schemas.openxmlformats.org/officeDocument/2006/relationships/image" Target="../media/image48.jpg"/><Relationship Id="rId37" Type="http://schemas.openxmlformats.org/officeDocument/2006/relationships/image" Target="../media/image53.jpg"/><Relationship Id="rId40" Type="http://schemas.openxmlformats.org/officeDocument/2006/relationships/image" Target="../media/image56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23" Type="http://schemas.openxmlformats.org/officeDocument/2006/relationships/image" Target="../media/image39.jpg"/><Relationship Id="rId28" Type="http://schemas.openxmlformats.org/officeDocument/2006/relationships/image" Target="../media/image44.jpg"/><Relationship Id="rId36" Type="http://schemas.openxmlformats.org/officeDocument/2006/relationships/image" Target="../media/image52.jpg"/><Relationship Id="rId10" Type="http://schemas.openxmlformats.org/officeDocument/2006/relationships/image" Target="../media/image26.jpg"/><Relationship Id="rId19" Type="http://schemas.openxmlformats.org/officeDocument/2006/relationships/image" Target="../media/image35.jpg"/><Relationship Id="rId31" Type="http://schemas.openxmlformats.org/officeDocument/2006/relationships/image" Target="../media/image47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Relationship Id="rId22" Type="http://schemas.openxmlformats.org/officeDocument/2006/relationships/image" Target="../media/image38.jpg"/><Relationship Id="rId27" Type="http://schemas.openxmlformats.org/officeDocument/2006/relationships/image" Target="../media/image43.jpg"/><Relationship Id="rId30" Type="http://schemas.openxmlformats.org/officeDocument/2006/relationships/image" Target="../media/image46.jpg"/><Relationship Id="rId35" Type="http://schemas.openxmlformats.org/officeDocument/2006/relationships/image" Target="../media/image51.jpg"/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5" Type="http://schemas.openxmlformats.org/officeDocument/2006/relationships/image" Target="../media/image41.jpg"/><Relationship Id="rId33" Type="http://schemas.openxmlformats.org/officeDocument/2006/relationships/image" Target="../media/image49.jpg"/><Relationship Id="rId38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700933-4075-4E51-B5D2-E6906F1D9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6382" y="1688946"/>
            <a:ext cx="7983324" cy="2648162"/>
          </a:xfrm>
        </p:spPr>
        <p:txBody>
          <a:bodyPr/>
          <a:lstStyle/>
          <a:p>
            <a:pPr algn="l"/>
            <a:r>
              <a:rPr lang="en-NL" sz="4000" b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and deploying sub-setting services </a:t>
            </a:r>
            <a:r>
              <a:rPr lang="en-US" sz="4000" b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means of </a:t>
            </a:r>
            <a:r>
              <a:rPr lang="en-NL" sz="4000" b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Blue-Cloud Data Lakes</a:t>
            </a:r>
            <a:r>
              <a:rPr lang="en-US" sz="4000" b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leading marine repositories</a:t>
            </a:r>
            <a:r>
              <a:rPr lang="en-NL" sz="4000" b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4000" b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C73E91-EC91-4CFF-A861-860C96B63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0865" y="4604576"/>
            <a:ext cx="5874215" cy="1463598"/>
          </a:xfrm>
        </p:spPr>
        <p:txBody>
          <a:bodyPr/>
          <a:lstStyle/>
          <a:p>
            <a:r>
              <a:rPr lang="en-GB" sz="2000" dirty="0"/>
              <a:t>Dick M.A. Schaap, MARIS, Blue-Cloud 2026 Technical Coordinator</a:t>
            </a:r>
          </a:p>
          <a:p>
            <a:endParaRPr lang="en-GB" sz="2000" dirty="0"/>
          </a:p>
          <a:p>
            <a:r>
              <a:rPr lang="en-GB" sz="2000" dirty="0"/>
              <a:t>EGI 2024 Conference – Lecce – 2 October 2024</a:t>
            </a:r>
          </a:p>
        </p:txBody>
      </p:sp>
    </p:spTree>
    <p:extLst>
      <p:ext uri="{BB962C8B-B14F-4D97-AF65-F5344CB8AC3E}">
        <p14:creationId xmlns:p14="http://schemas.microsoft.com/office/powerpoint/2010/main" val="10002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10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E3C0E4FB-9080-0693-9479-17CA1CE8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95" y="304800"/>
            <a:ext cx="2787650" cy="35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ARIS B.V. | LinkedIn">
            <a:extLst>
              <a:ext uri="{FF2B5EF4-FFF2-40B4-BE49-F238E27FC236}">
                <a16:creationId xmlns:a16="http://schemas.microsoft.com/office/drawing/2014/main" id="{BBB591A5-97A7-4291-D9B7-AF4A57E4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879"/>
            <a:ext cx="609600" cy="6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8B0F9E1-EF1A-25B3-113E-FA73ECAD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927"/>
            <a:ext cx="920878" cy="5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A3A4D40E-6994-4B0A-4041-01B24D919CB7}"/>
              </a:ext>
            </a:extLst>
          </p:cNvPr>
          <p:cNvSpPr txBox="1"/>
          <p:nvPr/>
        </p:nvSpPr>
        <p:spPr>
          <a:xfrm>
            <a:off x="4891595" y="6507731"/>
            <a:ext cx="2574165" cy="289823"/>
          </a:xfrm>
          <a:prstGeom prst="rect">
            <a:avLst/>
          </a:prstGeom>
          <a:solidFill>
            <a:srgbClr val="388CD5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1"/>
                </a:solidFill>
                <a:latin typeface="Calibri"/>
                <a:cs typeface="Calibri"/>
              </a:rPr>
              <a:t>October 2024 – EGI 2024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B398BB-6505-30D0-7144-C4719316E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3962400" cy="4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700" b="1" dirty="0">
                <a:solidFill>
                  <a:schemeClr val="tx2"/>
                </a:solidFill>
                <a:latin typeface="+mn-lt"/>
              </a:rPr>
              <a:t>Beacon instances/nodes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A5DF902-4543-4680-9724-4354CA580218}"/>
              </a:ext>
            </a:extLst>
          </p:cNvPr>
          <p:cNvSpPr txBox="1">
            <a:spLocks/>
          </p:cNvSpPr>
          <p:nvPr/>
        </p:nvSpPr>
        <p:spPr>
          <a:xfrm>
            <a:off x="685800" y="1676400"/>
            <a:ext cx="10515600" cy="435133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800" b="1" i="0">
                <a:solidFill>
                  <a:srgbClr val="171616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kern="0" dirty="0"/>
              <a:t>Euro-Argo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1" kern="0" dirty="0"/>
              <a:t>retrieved from S3 bucket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kern="0" dirty="0"/>
              <a:t>CORA Profile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1" kern="0" dirty="0"/>
              <a:t>retrieved from CMEMS, product: </a:t>
            </a:r>
            <a:r>
              <a:rPr lang="en-GB" sz="1600" b="0" i="1" kern="0" dirty="0">
                <a:hlinkClick r:id="rId5"/>
              </a:rPr>
              <a:t>INSITU_GLO_PHY_TS_DISCRETE_MY_013_001</a:t>
            </a:r>
            <a:endParaRPr lang="en-GB" sz="1600" b="0" i="1" kern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kern="0" dirty="0"/>
              <a:t>CORA Timeseries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1" kern="0" dirty="0"/>
              <a:t>retrieved from CMEMS, product: </a:t>
            </a:r>
            <a:r>
              <a:rPr lang="en-GB" sz="1600" b="0" i="1" kern="0" dirty="0">
                <a:hlinkClick r:id="rId5"/>
              </a:rPr>
              <a:t>INSITU_GLO_PHY_TS_DISCRETE_MY_013_001</a:t>
            </a:r>
            <a:endParaRPr lang="en-GB" sz="1600" b="0" i="1" kern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kern="0" dirty="0"/>
              <a:t>EMODnet Chemistry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1" kern="0" dirty="0"/>
              <a:t>retrieved from </a:t>
            </a:r>
            <a:r>
              <a:rPr lang="en-GB" sz="1600" b="0" i="1" kern="0" dirty="0">
                <a:hlinkClick r:id="rId6"/>
              </a:rPr>
              <a:t>EMODnet Chemistry WebODV (Eutrophication_Atlantic_profiles_2023_unrestricted.odv)</a:t>
            </a:r>
            <a:endParaRPr lang="en-GB" sz="1600" b="0" i="1" kern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kern="0" dirty="0"/>
              <a:t>WOD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1" kern="0" dirty="0"/>
              <a:t>retrieved from </a:t>
            </a:r>
            <a:r>
              <a:rPr lang="en-GB" sz="1600" b="0" i="1" kern="0" dirty="0">
                <a:hlinkClick r:id="rId7"/>
              </a:rPr>
              <a:t>ncei.noaa.gov</a:t>
            </a:r>
            <a:endParaRPr lang="en-GB" sz="1600" b="0" i="1" kern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kern="0" dirty="0"/>
              <a:t>SeaDataNet CDI TS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1" kern="0" dirty="0"/>
              <a:t>retrieved from EGI-ACE webODV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kern="0" dirty="0"/>
              <a:t>SeaDataNet CDI Incremental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kern="0" dirty="0"/>
              <a:t>CMEMS BGC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1" kern="0" dirty="0"/>
              <a:t>retrieved from CMEMS, product: </a:t>
            </a:r>
            <a:r>
              <a:rPr lang="en-GB" sz="1600" b="0" i="1" kern="0" dirty="0">
                <a:hlinkClick r:id="rId8"/>
              </a:rPr>
              <a:t>INSITU_GLO_BGC_DISCRETE_MY_013_046</a:t>
            </a:r>
            <a:endParaRPr lang="en-GB" sz="1600" b="0" i="1" kern="0" dirty="0"/>
          </a:p>
          <a:p>
            <a:endParaRPr lang="en-US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42AD5-DF51-F514-E65B-C6073187EE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8489" y="254601"/>
            <a:ext cx="3444656" cy="4576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70BEC2-1D00-4266-C462-5E806BC04092}"/>
              </a:ext>
            </a:extLst>
          </p:cNvPr>
          <p:cNvSpPr/>
          <p:nvPr/>
        </p:nvSpPr>
        <p:spPr>
          <a:xfrm>
            <a:off x="1569738" y="5729514"/>
            <a:ext cx="9276045" cy="8738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196E7-E46D-6B00-C66C-B4074E3A1F36}"/>
              </a:ext>
            </a:extLst>
          </p:cNvPr>
          <p:cNvSpPr txBox="1"/>
          <p:nvPr/>
        </p:nvSpPr>
        <p:spPr>
          <a:xfrm>
            <a:off x="1881323" y="5662967"/>
            <a:ext cx="900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Soon these Beacon instances are also available at the Blue-Cloud VRE</a:t>
            </a:r>
          </a:p>
          <a:p>
            <a:r>
              <a:rPr lang="en-US" sz="2400" b="1" dirty="0"/>
              <a:t> for free use by everybody, registered  as Blue-Cloud user   </a:t>
            </a:r>
            <a:endParaRPr lang="en-NL" sz="2400" b="1" dirty="0"/>
          </a:p>
        </p:txBody>
      </p:sp>
    </p:spTree>
    <p:extLst>
      <p:ext uri="{BB962C8B-B14F-4D97-AF65-F5344CB8AC3E}">
        <p14:creationId xmlns:p14="http://schemas.microsoft.com/office/powerpoint/2010/main" val="386472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E3C0E4FB-9080-0693-9479-17CA1CE8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95" y="304800"/>
            <a:ext cx="2787650" cy="35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ARIS B.V. | LinkedIn">
            <a:extLst>
              <a:ext uri="{FF2B5EF4-FFF2-40B4-BE49-F238E27FC236}">
                <a16:creationId xmlns:a16="http://schemas.microsoft.com/office/drawing/2014/main" id="{BBB591A5-97A7-4291-D9B7-AF4A57E4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879"/>
            <a:ext cx="609600" cy="6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8B0F9E1-EF1A-25B3-113E-FA73ECAD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927"/>
            <a:ext cx="920878" cy="5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A3A4D40E-6994-4B0A-4041-01B24D919CB7}"/>
              </a:ext>
            </a:extLst>
          </p:cNvPr>
          <p:cNvSpPr txBox="1"/>
          <p:nvPr/>
        </p:nvSpPr>
        <p:spPr>
          <a:xfrm>
            <a:off x="4891595" y="6507731"/>
            <a:ext cx="2574165" cy="289823"/>
          </a:xfrm>
          <a:prstGeom prst="rect">
            <a:avLst/>
          </a:prstGeom>
          <a:solidFill>
            <a:srgbClr val="388CD5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1"/>
                </a:solidFill>
                <a:latin typeface="Calibri"/>
                <a:cs typeface="Calibri"/>
              </a:rPr>
              <a:t>October 2024 – EGI 2024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E45A416-C459-2861-347A-640F6221E018}"/>
              </a:ext>
            </a:extLst>
          </p:cNvPr>
          <p:cNvSpPr txBox="1"/>
          <p:nvPr/>
        </p:nvSpPr>
        <p:spPr>
          <a:xfrm>
            <a:off x="677862" y="1676400"/>
            <a:ext cx="5418138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defTabSz="6857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Allows you to retrieve specific data based on your requirements</a:t>
            </a:r>
          </a:p>
          <a:p>
            <a:pPr marL="171450" indent="-171450" defTabSz="6857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JSON query object and sending a POST request to the query endpoint</a:t>
            </a:r>
          </a:p>
          <a:p>
            <a:pPr marL="628650" lvl="1" indent="-171450" defTabSz="685783">
              <a:buFont typeface="Arial" panose="020B0604020202020204" pitchFamily="34" charset="0"/>
              <a:buChar char="•"/>
              <a:defRPr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Select Columns</a:t>
            </a:r>
          </a:p>
          <a:p>
            <a:pPr marL="628650" lvl="1" indent="-171450" defTabSz="685783">
              <a:buFont typeface="Arial" panose="020B0604020202020204" pitchFamily="34" charset="0"/>
              <a:buChar char="•"/>
              <a:defRPr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Define filters for the columns</a:t>
            </a:r>
          </a:p>
          <a:p>
            <a:pPr marL="628650" lvl="1" indent="-171450" defTabSz="685783">
              <a:buFont typeface="Arial" panose="020B0604020202020204" pitchFamily="34" charset="0"/>
              <a:buChar char="•"/>
              <a:defRPr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Select the output format</a:t>
            </a:r>
          </a:p>
          <a:p>
            <a:pPr marL="628650" lvl="1" indent="-171450" defTabSz="685783">
              <a:buFont typeface="Arial" panose="020B0604020202020204" pitchFamily="34" charset="0"/>
              <a:buChar char="•"/>
              <a:defRPr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Query!</a:t>
            </a:r>
            <a:endParaRPr lang="en-US" sz="2400" dirty="0">
              <a:latin typeface="+mn-lt"/>
            </a:endParaRPr>
          </a:p>
          <a:p>
            <a:pPr marL="171450" indent="-171450" defTabSz="6857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Retrieve data that matches your specified parameters, units, filters, and other criteria</a:t>
            </a:r>
            <a:endParaRPr lang="en-US" sz="2400" dirty="0"/>
          </a:p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+mn-lt"/>
            </a:endParaRPr>
          </a:p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+mn-lt"/>
            </a:endParaRPr>
          </a:p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6960C8-B32F-ECDE-C254-9A46E0DD6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45242"/>
            <a:ext cx="83931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700" b="1" dirty="0">
                <a:solidFill>
                  <a:schemeClr val="tx2"/>
                </a:solidFill>
              </a:rPr>
              <a:t>Querying Beacon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B52F598-99A0-C714-F5E1-C71D2E66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91" y="807049"/>
            <a:ext cx="3394254" cy="59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A11E0F-C8E2-B8C9-0BD8-6B9593E17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489" y="254601"/>
            <a:ext cx="3444656" cy="4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12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E3C0E4FB-9080-0693-9479-17CA1CE8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95" y="304800"/>
            <a:ext cx="2787650" cy="35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ARIS B.V. | LinkedIn">
            <a:extLst>
              <a:ext uri="{FF2B5EF4-FFF2-40B4-BE49-F238E27FC236}">
                <a16:creationId xmlns:a16="http://schemas.microsoft.com/office/drawing/2014/main" id="{BBB591A5-97A7-4291-D9B7-AF4A57E4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879"/>
            <a:ext cx="609600" cy="6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8B0F9E1-EF1A-25B3-113E-FA73ECAD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927"/>
            <a:ext cx="920878" cy="5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A3A4D40E-6994-4B0A-4041-01B24D919CB7}"/>
              </a:ext>
            </a:extLst>
          </p:cNvPr>
          <p:cNvSpPr txBox="1"/>
          <p:nvPr/>
        </p:nvSpPr>
        <p:spPr>
          <a:xfrm>
            <a:off x="4891595" y="6507731"/>
            <a:ext cx="2574165" cy="289823"/>
          </a:xfrm>
          <a:prstGeom prst="rect">
            <a:avLst/>
          </a:prstGeom>
          <a:solidFill>
            <a:srgbClr val="388CD5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1"/>
                </a:solidFill>
                <a:latin typeface="Calibri"/>
                <a:cs typeface="Calibri"/>
              </a:rPr>
              <a:t>October 2024 – EGI 2024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15A7B8-C3F3-E8EF-C165-2CA36629B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00" y="2191281"/>
            <a:ext cx="7162800" cy="35237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0641409-37E7-2A5A-4270-9EDFA1F502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273" r="51413"/>
          <a:stretch/>
        </p:blipFill>
        <p:spPr>
          <a:xfrm>
            <a:off x="103904" y="1752600"/>
            <a:ext cx="2472245" cy="462202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DF6F812-EE82-A054-69C7-0747E7FCA84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4961"/>
          <a:stretch/>
        </p:blipFill>
        <p:spPr>
          <a:xfrm>
            <a:off x="2671399" y="2438400"/>
            <a:ext cx="2237151" cy="289560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7F6F40E-D830-CB08-4F20-2BE668367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25" y="1021949"/>
            <a:ext cx="5618418" cy="5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700" b="1" dirty="0">
                <a:solidFill>
                  <a:schemeClr val="tx2"/>
                </a:solidFill>
              </a:rPr>
              <a:t>Notebook implementation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908C5-772D-F74A-AECB-B5297474D9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8489" y="254601"/>
            <a:ext cx="3444656" cy="457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267860-5D4B-FC93-19B3-5923308467BD}"/>
              </a:ext>
            </a:extLst>
          </p:cNvPr>
          <p:cNvSpPr txBox="1"/>
          <p:nvPr/>
        </p:nvSpPr>
        <p:spPr>
          <a:xfrm>
            <a:off x="6720214" y="6106438"/>
            <a:ext cx="346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World Ocean Database (WOD) </a:t>
            </a:r>
            <a:endParaRPr lang="en-NL" sz="2000" b="1" dirty="0"/>
          </a:p>
        </p:txBody>
      </p:sp>
    </p:spTree>
    <p:extLst>
      <p:ext uri="{BB962C8B-B14F-4D97-AF65-F5344CB8AC3E}">
        <p14:creationId xmlns:p14="http://schemas.microsoft.com/office/powerpoint/2010/main" val="234294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13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E3C0E4FB-9080-0693-9479-17CA1CE8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95" y="304800"/>
            <a:ext cx="2787650" cy="35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ARIS B.V. | LinkedIn">
            <a:extLst>
              <a:ext uri="{FF2B5EF4-FFF2-40B4-BE49-F238E27FC236}">
                <a16:creationId xmlns:a16="http://schemas.microsoft.com/office/drawing/2014/main" id="{BBB591A5-97A7-4291-D9B7-AF4A57E4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879"/>
            <a:ext cx="609600" cy="6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8B0F9E1-EF1A-25B3-113E-FA73ECAD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927"/>
            <a:ext cx="920878" cy="5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A3A4D40E-6994-4B0A-4041-01B24D919CB7}"/>
              </a:ext>
            </a:extLst>
          </p:cNvPr>
          <p:cNvSpPr txBox="1"/>
          <p:nvPr/>
        </p:nvSpPr>
        <p:spPr>
          <a:xfrm>
            <a:off x="4891595" y="6507731"/>
            <a:ext cx="2574165" cy="289823"/>
          </a:xfrm>
          <a:prstGeom prst="rect">
            <a:avLst/>
          </a:prstGeom>
          <a:solidFill>
            <a:srgbClr val="388CD5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1"/>
                </a:solidFill>
                <a:latin typeface="Calibri"/>
                <a:cs typeface="Calibri"/>
              </a:rPr>
              <a:t>October 2024 – EGI 2024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DE2D1CF2-DCC6-C0B0-6CB7-2B166A1B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2192000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B58A669-8360-D02F-82B0-BB0DCEDDBBAE}"/>
              </a:ext>
            </a:extLst>
          </p:cNvPr>
          <p:cNvSpPr txBox="1"/>
          <p:nvPr/>
        </p:nvSpPr>
        <p:spPr>
          <a:xfrm>
            <a:off x="2423787" y="994084"/>
            <a:ext cx="7440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000" b="1" i="0" u="none" strike="noStrike" dirty="0">
                <a:solidFill>
                  <a:srgbClr val="0032B1"/>
                </a:solidFill>
                <a:effectLst/>
                <a:latin typeface="Calibri" panose="020F0502020204030204" pitchFamily="34" charset="0"/>
              </a:rPr>
              <a:t>Example: (drawing 20M temperature points from CMEMS CORA)</a:t>
            </a:r>
            <a:endParaRPr lang="en-US" sz="2000" b="1" dirty="0">
              <a:solidFill>
                <a:srgbClr val="0032B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A4A05-7DD5-5510-CA73-BE49E3F1E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489" y="254601"/>
            <a:ext cx="3444656" cy="4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4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14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E3C0E4FB-9080-0693-9479-17CA1CE8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95" y="304800"/>
            <a:ext cx="2787650" cy="35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ARIS B.V. | LinkedIn">
            <a:extLst>
              <a:ext uri="{FF2B5EF4-FFF2-40B4-BE49-F238E27FC236}">
                <a16:creationId xmlns:a16="http://schemas.microsoft.com/office/drawing/2014/main" id="{BBB591A5-97A7-4291-D9B7-AF4A57E4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879"/>
            <a:ext cx="609600" cy="6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8B0F9E1-EF1A-25B3-113E-FA73ECAD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927"/>
            <a:ext cx="920878" cy="5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A3A4D40E-6994-4B0A-4041-01B24D919CB7}"/>
              </a:ext>
            </a:extLst>
          </p:cNvPr>
          <p:cNvSpPr txBox="1"/>
          <p:nvPr/>
        </p:nvSpPr>
        <p:spPr>
          <a:xfrm>
            <a:off x="4891595" y="6507731"/>
            <a:ext cx="2574165" cy="289823"/>
          </a:xfrm>
          <a:prstGeom prst="rect">
            <a:avLst/>
          </a:prstGeom>
          <a:solidFill>
            <a:srgbClr val="388CD5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1"/>
                </a:solidFill>
                <a:latin typeface="Calibri"/>
                <a:cs typeface="Calibri"/>
              </a:rPr>
              <a:t>October 2024 – EGI 2024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D95C599-F6FC-3F02-DAC1-5995E84690A3}"/>
              </a:ext>
            </a:extLst>
          </p:cNvPr>
          <p:cNvSpPr txBox="1"/>
          <p:nvPr/>
        </p:nvSpPr>
        <p:spPr>
          <a:xfrm>
            <a:off x="3470339" y="859459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32B1"/>
                </a:solidFill>
                <a:effectLst/>
                <a:latin typeface="Calibri" panose="020F0502020204030204" pitchFamily="34" charset="0"/>
              </a:rPr>
              <a:t>Example: 1950 - 2020 North Sea Temperature</a:t>
            </a:r>
            <a:endParaRPr lang="en-US" b="1" dirty="0">
              <a:solidFill>
                <a:srgbClr val="0032B1"/>
              </a:solidFill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AAB90199-1F8C-CDF6-E42C-4754E59AA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2192000" cy="49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6CEAFA-1D0C-B0C8-62B9-372B1C994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489" y="254601"/>
            <a:ext cx="3444656" cy="4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1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E3C0E4FB-9080-0693-9479-17CA1CE8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95" y="304800"/>
            <a:ext cx="2787650" cy="35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ARIS B.V. | LinkedIn">
            <a:extLst>
              <a:ext uri="{FF2B5EF4-FFF2-40B4-BE49-F238E27FC236}">
                <a16:creationId xmlns:a16="http://schemas.microsoft.com/office/drawing/2014/main" id="{BBB591A5-97A7-4291-D9B7-AF4A57E4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879"/>
            <a:ext cx="609600" cy="6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8B0F9E1-EF1A-25B3-113E-FA73ECAD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927"/>
            <a:ext cx="920878" cy="5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A3A4D40E-6994-4B0A-4041-01B24D919CB7}"/>
              </a:ext>
            </a:extLst>
          </p:cNvPr>
          <p:cNvSpPr txBox="1"/>
          <p:nvPr/>
        </p:nvSpPr>
        <p:spPr>
          <a:xfrm>
            <a:off x="4891595" y="6507731"/>
            <a:ext cx="2574165" cy="289823"/>
          </a:xfrm>
          <a:prstGeom prst="rect">
            <a:avLst/>
          </a:prstGeom>
          <a:solidFill>
            <a:srgbClr val="388CD5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1"/>
                </a:solidFill>
                <a:latin typeface="Calibri"/>
                <a:cs typeface="Calibri"/>
              </a:rPr>
              <a:t>October 2024 – EGI 2024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E4C51E-CC39-FCDC-DCFB-C18153A7A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82" y="1031244"/>
            <a:ext cx="83931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700" b="1" dirty="0">
                <a:solidFill>
                  <a:schemeClr val="tx2"/>
                </a:solidFill>
              </a:rPr>
              <a:t>From monolithic nodes to merged Beacons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98EFEF7-42CA-1B8B-C988-C26532920EAE}"/>
              </a:ext>
            </a:extLst>
          </p:cNvPr>
          <p:cNvSpPr txBox="1"/>
          <p:nvPr/>
        </p:nvSpPr>
        <p:spPr>
          <a:xfrm>
            <a:off x="820482" y="1752600"/>
            <a:ext cx="6096000" cy="2372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Semantic mapping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Combine results from different beacon nodes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E.g. Beacon-Argo + Beacon-SDN</a:t>
            </a:r>
          </a:p>
          <a:p>
            <a:pPr marL="285750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SQL-like union but with Beacon Performance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Distribute Workload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More Performance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Seeking harmonisation with common metadata profile</a:t>
            </a:r>
          </a:p>
          <a:p>
            <a:pPr lvl="1" rtl="0" fontAlgn="base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E6D925-1660-07A9-8401-46B66516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68" y="1254756"/>
            <a:ext cx="3670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schermopname, tekst, ontwerp&#10;&#10;Automatisch gegenereerde beschrijving">
            <a:extLst>
              <a:ext uri="{FF2B5EF4-FFF2-40B4-BE49-F238E27FC236}">
                <a16:creationId xmlns:a16="http://schemas.microsoft.com/office/drawing/2014/main" id="{A644930E-4B83-7295-1E46-E04021B02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82" y="3848045"/>
            <a:ext cx="4537057" cy="2465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E67807-A39F-7279-B3A9-5FBFF291B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8489" y="254601"/>
            <a:ext cx="3444656" cy="4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16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E3C0E4FB-9080-0693-9479-17CA1CE8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95" y="304800"/>
            <a:ext cx="2787650" cy="35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ARIS B.V. | LinkedIn">
            <a:extLst>
              <a:ext uri="{FF2B5EF4-FFF2-40B4-BE49-F238E27FC236}">
                <a16:creationId xmlns:a16="http://schemas.microsoft.com/office/drawing/2014/main" id="{BBB591A5-97A7-4291-D9B7-AF4A57E4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879"/>
            <a:ext cx="609600" cy="6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8B0F9E1-EF1A-25B3-113E-FA73ECAD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927"/>
            <a:ext cx="920878" cy="5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A3A4D40E-6994-4B0A-4041-01B24D919CB7}"/>
              </a:ext>
            </a:extLst>
          </p:cNvPr>
          <p:cNvSpPr txBox="1"/>
          <p:nvPr/>
        </p:nvSpPr>
        <p:spPr>
          <a:xfrm>
            <a:off x="4891595" y="6507731"/>
            <a:ext cx="2574165" cy="289823"/>
          </a:xfrm>
          <a:prstGeom prst="rect">
            <a:avLst/>
          </a:prstGeom>
          <a:solidFill>
            <a:srgbClr val="388CD5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1"/>
                </a:solidFill>
                <a:latin typeface="Calibri"/>
                <a:cs typeface="Calibri"/>
              </a:rPr>
              <a:t>October 2024 – EGI 2024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C28DFD-FF6F-8F71-DD14-311EDCAC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1243"/>
            <a:ext cx="5086586" cy="50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867D331-603B-6795-F625-C6D007B7D6D0}"/>
              </a:ext>
            </a:extLst>
          </p:cNvPr>
          <p:cNvSpPr txBox="1"/>
          <p:nvPr/>
        </p:nvSpPr>
        <p:spPr>
          <a:xfrm>
            <a:off x="615863" y="1458946"/>
            <a:ext cx="60949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Working towards 1.0.0 release end of this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Will make it possible to set-up your own Beacon node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kern="0" dirty="0"/>
              <a:t>Start a Docker Container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Import your datasets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Ready for querying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Cloud data support (e.g. AWS S3)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High Performance Data Distribution Network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More extendable query possibilities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Community Driven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E4C51E-CC39-FCDC-DCFB-C18153A7A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82" y="1031244"/>
            <a:ext cx="83931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700" b="1" dirty="0">
                <a:solidFill>
                  <a:schemeClr val="tx2"/>
                </a:solidFill>
              </a:rPr>
              <a:t>Next steps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1C086A-8DAA-8B52-9179-793FC7963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26327"/>
            <a:ext cx="2473960" cy="16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06E5D4-20C7-63E5-CB73-9422E6062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8489" y="254601"/>
            <a:ext cx="3444656" cy="4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42563-F73E-DD48-BFE4-59D6732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10/05/2023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988DA4B6-4589-C54B-BB67-93AD3B64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Blue-Cloud Kick-Off Meeting</a:t>
            </a:r>
            <a:endParaRPr lang="it-IT" dirty="0"/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282CCC94-ACD4-1843-B8C4-9AA2C2C6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5D023-68B1-0E41-98B5-4E6D85AE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400" b="1" dirty="0">
                <a:cs typeface="Calibri" panose="020F0502020204030204" pitchFamily="34" charset="0"/>
              </a:rPr>
              <a:t>Synergy opportunity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7E8F8-8D1F-414E-88D5-B70E79870B9E}"/>
              </a:ext>
            </a:extLst>
          </p:cNvPr>
          <p:cNvSpPr txBox="1"/>
          <p:nvPr/>
        </p:nvSpPr>
        <p:spPr>
          <a:xfrm>
            <a:off x="2983346" y="-52647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1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FA719C9-735B-250A-8BA7-8782E252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4" y="1226127"/>
            <a:ext cx="11207658" cy="483523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As Blue-Cloud 2026 we seek synergy with interesting projects and networks </a:t>
            </a:r>
          </a:p>
          <a:p>
            <a:pPr>
              <a:spcBef>
                <a:spcPct val="50000"/>
              </a:spcBef>
              <a:defRPr/>
            </a:pP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Blue-Cloud 2026 has applied to recent EOSC survey for becoming a Blue Node in the EOSC ecosystem, bringing together marine actors and open science, supported by powerful and flexible e-infrastructure</a:t>
            </a:r>
            <a:r>
              <a:rPr lang="it-IT" sz="2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en-GB" altLang="zh-CN" sz="2600" dirty="0">
              <a:solidFill>
                <a:srgbClr val="0070C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Blue-Cloud 2026 is very interested in contributing to the UN Ocean Decade and certainly contributing to the </a:t>
            </a:r>
            <a:r>
              <a:rPr lang="en-GB" altLang="zh-CN" sz="2600" b="1" dirty="0" err="1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GlobalCoast</a:t>
            </a: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initiative, first of all with Beacon, but possibly wider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E6B5B-1B9A-1CA9-CE54-316DFE6F0748}"/>
              </a:ext>
            </a:extLst>
          </p:cNvPr>
          <p:cNvSpPr/>
          <p:nvPr/>
        </p:nvSpPr>
        <p:spPr>
          <a:xfrm>
            <a:off x="4603128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56281-BE79-15F5-8AB2-6E3157AE9DBC}"/>
              </a:ext>
            </a:extLst>
          </p:cNvPr>
          <p:cNvSpPr/>
          <p:nvPr/>
        </p:nvSpPr>
        <p:spPr>
          <a:xfrm>
            <a:off x="82361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7816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57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42563-F73E-DD48-BFE4-59D6732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10/05/2023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988DA4B6-4589-C54B-BB67-93AD3B64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Blue-Cloud Kick-Off Meeting</a:t>
            </a:r>
            <a:endParaRPr lang="it-IT" dirty="0"/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282CCC94-ACD4-1843-B8C4-9AA2C2C6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5D023-68B1-0E41-98B5-4E6D85AE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EU H2020 Blue-Cloud project (2019 – 2023)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7E8F8-8D1F-414E-88D5-B70E79870B9E}"/>
              </a:ext>
            </a:extLst>
          </p:cNvPr>
          <p:cNvSpPr txBox="1"/>
          <p:nvPr/>
        </p:nvSpPr>
        <p:spPr>
          <a:xfrm>
            <a:off x="2983346" y="-52647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1" dirty="0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6BAA655-9117-A93C-BFE1-122451A2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490" y="1066801"/>
            <a:ext cx="8368145" cy="4620490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explore and demonstrate the potential of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based open science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research for ocean sustainability, and UN Decade of the Oceans and G7 Future of the Oceans</a:t>
            </a:r>
          </a:p>
          <a:p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deploy a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platform with smart federation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multidisciplinary data repositories, analytical tools, and computing facilities </a:t>
            </a:r>
          </a:p>
          <a:p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develop a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marine thematic European Open Science Cloud (EOSC)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serving the blue economy, marine environment &amp; marine knowledge agendas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A262A1D-BF8F-23C0-CA98-F23489E95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50" y="1426386"/>
            <a:ext cx="1346639" cy="1387947"/>
          </a:xfrm>
          <a:prstGeom prst="rect">
            <a:avLst/>
          </a:prstGeom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078F86A4-D0C8-792E-A75E-14A330F97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6" y="3194239"/>
            <a:ext cx="1287603" cy="12424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EB2E68-C614-E298-D539-7FBEC5297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2" y="4737640"/>
            <a:ext cx="1839944" cy="693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AD20A7-3C00-1565-8DE7-7487B50D1D4F}"/>
              </a:ext>
            </a:extLst>
          </p:cNvPr>
          <p:cNvSpPr/>
          <p:nvPr/>
        </p:nvSpPr>
        <p:spPr>
          <a:xfrm>
            <a:off x="4603128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88ED5-F8DA-C02D-3672-FB9C0A33839C}"/>
              </a:ext>
            </a:extLst>
          </p:cNvPr>
          <p:cNvSpPr/>
          <p:nvPr/>
        </p:nvSpPr>
        <p:spPr>
          <a:xfrm>
            <a:off x="64573" y="6503530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650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42563-F73E-DD48-BFE4-59D6732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10/05/2023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988DA4B6-4589-C54B-BB67-93AD3B64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Blue-Cloud Kick-Off Meeting</a:t>
            </a:r>
            <a:endParaRPr lang="it-IT" dirty="0"/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282CCC94-ACD4-1843-B8C4-9AA2C2C6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5D023-68B1-0E41-98B5-4E6D85AE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400" b="1" dirty="0">
                <a:cs typeface="Calibri" panose="020F0502020204030204" pitchFamily="34" charset="0"/>
              </a:rPr>
              <a:t>Blue-Cloud overarching concept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7E8F8-8D1F-414E-88D5-B70E79870B9E}"/>
              </a:ext>
            </a:extLst>
          </p:cNvPr>
          <p:cNvSpPr txBox="1"/>
          <p:nvPr/>
        </p:nvSpPr>
        <p:spPr>
          <a:xfrm>
            <a:off x="2983346" y="-52647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311FE-6A66-CC55-2183-29A556BE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80" y="795265"/>
            <a:ext cx="5075718" cy="5666509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0E41A5F-32D3-A612-F09A-52104D00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43" y="1269783"/>
            <a:ext cx="6858541" cy="519199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and deploying a Virtual Research Environment (VRE) with an array of services for configuring and running virtual labs for specific analytical workflows, use cases and demonstrators</a:t>
            </a:r>
          </a:p>
          <a:p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common standards and interoperability solutions for providing harmonized metadata and data </a:t>
            </a:r>
          </a:p>
          <a:p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and deploying harmonized discovery and access to established European marine data management and processing infrastructures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2ECC2-311A-A942-1DD0-E14FB2AFE137}"/>
              </a:ext>
            </a:extLst>
          </p:cNvPr>
          <p:cNvSpPr/>
          <p:nvPr/>
        </p:nvSpPr>
        <p:spPr>
          <a:xfrm>
            <a:off x="4603128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0247E-05D1-7C99-DA41-49518D87A791}"/>
              </a:ext>
            </a:extLst>
          </p:cNvPr>
          <p:cNvSpPr/>
          <p:nvPr/>
        </p:nvSpPr>
        <p:spPr>
          <a:xfrm>
            <a:off x="70688" y="6524920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186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42563-F73E-DD48-BFE4-59D6732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10/05/2023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988DA4B6-4589-C54B-BB67-93AD3B64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Blue-Cloud Kick-Off Meeting</a:t>
            </a:r>
            <a:endParaRPr lang="it-IT" dirty="0"/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282CCC94-ACD4-1843-B8C4-9AA2C2C6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5D023-68B1-0E41-98B5-4E6D85AE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400" b="1" dirty="0">
                <a:cs typeface="Calibri" panose="020F0502020204030204" pitchFamily="34" charset="0"/>
              </a:rPr>
              <a:t>Blue-Cloud key products and services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7E8F8-8D1F-414E-88D5-B70E79870B9E}"/>
              </a:ext>
            </a:extLst>
          </p:cNvPr>
          <p:cNvSpPr txBox="1"/>
          <p:nvPr/>
        </p:nvSpPr>
        <p:spPr>
          <a:xfrm>
            <a:off x="2983346" y="-52647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1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FA719C9-735B-250A-8BA7-8782E252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182" y="1226127"/>
            <a:ext cx="9081460" cy="483523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Blue-Cloud Data Discovery &amp; Access service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 federating key European data management infrastructures, </a:t>
            </a:r>
            <a:r>
              <a:rPr lang="it-IT" sz="2600" dirty="0">
                <a:solidFill>
                  <a:srgbClr val="0070C0"/>
                </a:solidFill>
                <a:cs typeface="Arial" panose="020B0604020202020204" pitchFamily="34" charset="0"/>
              </a:rPr>
              <a:t>to facilitate users in finding and retrieving multi-disciplinary datasets from multiple repositories </a:t>
            </a:r>
            <a:endParaRPr lang="en-GB" altLang="zh-CN" sz="2600" dirty="0">
              <a:solidFill>
                <a:srgbClr val="0070C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Blue-Cloud Virtual Research Environment infrastructure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600" dirty="0">
                <a:solidFill>
                  <a:srgbClr val="0070C0"/>
                </a:solidFill>
                <a:cs typeface="Arial" panose="020B0604020202020204" pitchFamily="34" charset="0"/>
              </a:rPr>
              <a:t>to provide a range of services and to facilitate orchestration of computing and analytical services for constructing, 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hosting and operating Virtual Labs for specific applications</a:t>
            </a:r>
          </a:p>
          <a:p>
            <a:pPr>
              <a:spcBef>
                <a:spcPct val="50000"/>
              </a:spcBef>
              <a:defRPr/>
            </a:pPr>
            <a:r>
              <a:rPr lang="en-GB" altLang="zh-CN" sz="2600" b="1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Blue-Cloud Virtual Labs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600" dirty="0">
                <a:solidFill>
                  <a:srgbClr val="0070C0"/>
                </a:solidFill>
                <a:cs typeface="Arial" panose="020B0604020202020204" pitchFamily="34" charset="0"/>
              </a:rPr>
              <a:t>configured with specific analytical workflows to serve as </a:t>
            </a:r>
            <a:r>
              <a:rPr lang="en-US" sz="2600" b="1" dirty="0">
                <a:solidFill>
                  <a:srgbClr val="0070C0"/>
                </a:solidFill>
                <a:cs typeface="Arial" panose="020B0604020202020204" pitchFamily="34" charset="0"/>
              </a:rPr>
              <a:t>Demonstrators, </a:t>
            </a:r>
            <a:r>
              <a:rPr lang="en-GB" altLang="zh-CN" sz="26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which can be adopted and adapted for other inputs and analyses </a:t>
            </a:r>
            <a:r>
              <a:rPr lang="en-US" altLang="en-US" sz="2600" dirty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D88BE-1D98-916F-38C2-7277BCA3A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6" y="1335027"/>
            <a:ext cx="1400857" cy="12665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DD94-8019-751E-75FB-38AE3F4B3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3" y="3023477"/>
            <a:ext cx="1125587" cy="11843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92AA8E-83CA-6045-974D-306BB04E0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3" y="4629691"/>
            <a:ext cx="941817" cy="6194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81787D-09A3-ED28-1F15-B13A1473B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43" y="5328017"/>
            <a:ext cx="1150204" cy="8100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E6B5B-1B9A-1CA9-CE54-316DFE6F0748}"/>
              </a:ext>
            </a:extLst>
          </p:cNvPr>
          <p:cNvSpPr/>
          <p:nvPr/>
        </p:nvSpPr>
        <p:spPr>
          <a:xfrm>
            <a:off x="4603128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56281-BE79-15F5-8AB2-6E3157AE9DBC}"/>
              </a:ext>
            </a:extLst>
          </p:cNvPr>
          <p:cNvSpPr/>
          <p:nvPr/>
        </p:nvSpPr>
        <p:spPr>
          <a:xfrm>
            <a:off x="82361" y="6503531"/>
            <a:ext cx="2856041" cy="301979"/>
          </a:xfrm>
          <a:prstGeom prst="rect">
            <a:avLst/>
          </a:prstGeom>
          <a:solidFill>
            <a:srgbClr val="388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347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4709" y="247649"/>
            <a:ext cx="463931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</a:rPr>
              <a:t>Blue-Cloud</a:t>
            </a:r>
            <a:r>
              <a:rPr sz="2200" spc="10" dirty="0">
                <a:solidFill>
                  <a:srgbClr val="FFFFFF"/>
                </a:solidFill>
              </a:rPr>
              <a:t> </a:t>
            </a:r>
            <a:r>
              <a:rPr sz="2200" spc="-5" dirty="0">
                <a:solidFill>
                  <a:srgbClr val="FFFFFF"/>
                </a:solidFill>
              </a:rPr>
              <a:t>2026</a:t>
            </a:r>
            <a:r>
              <a:rPr sz="2200" spc="-15" dirty="0">
                <a:solidFill>
                  <a:srgbClr val="FFFFFF"/>
                </a:solidFill>
              </a:rPr>
              <a:t> </a:t>
            </a:r>
            <a:r>
              <a:rPr lang="en-US" sz="2200" spc="-15" dirty="0">
                <a:solidFill>
                  <a:srgbClr val="FFFFFF"/>
                </a:solidFill>
              </a:rPr>
              <a:t>(2023 – 2026) </a:t>
            </a:r>
            <a:endParaRPr sz="2200" dirty="0"/>
          </a:p>
        </p:txBody>
      </p:sp>
      <p:sp>
        <p:nvSpPr>
          <p:cNvPr id="3" name="object 3"/>
          <p:cNvSpPr/>
          <p:nvPr/>
        </p:nvSpPr>
        <p:spPr>
          <a:xfrm>
            <a:off x="21715" y="860287"/>
            <a:ext cx="12181840" cy="2064540"/>
          </a:xfrm>
          <a:custGeom>
            <a:avLst/>
            <a:gdLst/>
            <a:ahLst/>
            <a:cxnLst/>
            <a:rect l="l" t="t" r="r" b="b"/>
            <a:pathLst>
              <a:path w="12181840" h="2260600">
                <a:moveTo>
                  <a:pt x="0" y="2260092"/>
                </a:moveTo>
                <a:lnTo>
                  <a:pt x="12181332" y="2260092"/>
                </a:lnTo>
                <a:lnTo>
                  <a:pt x="12181332" y="0"/>
                </a:lnTo>
                <a:lnTo>
                  <a:pt x="0" y="0"/>
                </a:lnTo>
                <a:lnTo>
                  <a:pt x="0" y="2260092"/>
                </a:lnTo>
                <a:close/>
              </a:path>
            </a:pathLst>
          </a:custGeom>
          <a:solidFill>
            <a:srgbClr val="3B7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9012" y="988828"/>
            <a:ext cx="11652885" cy="177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985" algn="ctr">
              <a:lnSpc>
                <a:spcPct val="114999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Develop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 Federated European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Ecosystem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FAIR &amp; Open data and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analytical services,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instrumental for deepening research of oceans, EU seas, coastal &amp; inland waters. 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indent="-6985" algn="ctr">
              <a:lnSpc>
                <a:spcPct val="114999"/>
              </a:lnSpc>
              <a:spcBef>
                <a:spcPts val="100"/>
              </a:spcBef>
            </a:pP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indent="-6985" algn="ctr">
              <a:lnSpc>
                <a:spcPct val="114999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evelop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thematic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marine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extension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EOSC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web-based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science,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serving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Blue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Economy,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Marine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Marine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agendas.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84" y="3094206"/>
            <a:ext cx="11940540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Arial MT"/>
                <a:cs typeface="Arial MT"/>
              </a:rPr>
              <a:t>Blue-Cloud 2026 </a:t>
            </a:r>
            <a:r>
              <a:rPr lang="en-US" sz="2000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expand</a:t>
            </a:r>
            <a:r>
              <a:rPr lang="en-US" sz="2000" dirty="0">
                <a:latin typeface="Arial MT"/>
                <a:cs typeface="Arial MT"/>
              </a:rPr>
              <a:t>ing</a:t>
            </a:r>
            <a:r>
              <a:rPr sz="2000" dirty="0">
                <a:latin typeface="Arial MT"/>
                <a:cs typeface="Arial MT"/>
              </a:rPr>
              <a:t> the federated approach</a:t>
            </a:r>
            <a:r>
              <a:rPr lang="en-US" sz="2000" dirty="0">
                <a:latin typeface="Arial MT"/>
                <a:cs typeface="Arial MT"/>
              </a:rPr>
              <a:t>, </a:t>
            </a:r>
            <a:r>
              <a:rPr sz="2000" dirty="0">
                <a:latin typeface="Arial MT"/>
                <a:cs typeface="Arial MT"/>
              </a:rPr>
              <a:t>involving more aquatic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data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stakeholders</a:t>
            </a:r>
            <a:r>
              <a:rPr lang="en-US" sz="2000" dirty="0">
                <a:latin typeface="Arial MT"/>
                <a:cs typeface="Arial MT"/>
              </a:rPr>
              <a:t> and integrating a semantic broker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 MT"/>
                <a:cs typeface="Arial MT"/>
              </a:rPr>
              <a:t>Blue-Cloud 2026 is upgrading and expanding the VRE with a new Cloud Computing Platform, uptake of GALAXY VRE technology, and others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 MT"/>
                <a:cs typeface="Arial MT"/>
              </a:rPr>
              <a:t>Blue-Cloud 2026 is upgrading existing Virtual Labs and adding new Virtual Lab developments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 MT"/>
                <a:cs typeface="Arial MT"/>
              </a:rPr>
              <a:t>Blue-Cloud 2026 is developing </a:t>
            </a:r>
            <a:r>
              <a:rPr lang="en-US" sz="2000" dirty="0" err="1">
                <a:latin typeface="Arial MT"/>
                <a:cs typeface="Arial MT"/>
              </a:rPr>
              <a:t>WorkBenches</a:t>
            </a:r>
            <a:r>
              <a:rPr lang="en-US" sz="2000" dirty="0">
                <a:latin typeface="Arial MT"/>
                <a:cs typeface="Arial MT"/>
              </a:rPr>
              <a:t> for generating EOV data collections for T&amp;S and Eutrophication, combining expertise from CMEMS, </a:t>
            </a:r>
            <a:r>
              <a:rPr lang="en-US" sz="2000" dirty="0" err="1">
                <a:latin typeface="Arial MT"/>
                <a:cs typeface="Arial MT"/>
              </a:rPr>
              <a:t>EMODnet</a:t>
            </a:r>
            <a:r>
              <a:rPr lang="en-US" sz="2000" dirty="0">
                <a:latin typeface="Arial MT"/>
                <a:cs typeface="Arial MT"/>
              </a:rPr>
              <a:t>, and </a:t>
            </a:r>
            <a:r>
              <a:rPr lang="en-US" sz="2000" dirty="0" err="1">
                <a:latin typeface="Arial MT"/>
                <a:cs typeface="Arial MT"/>
              </a:rPr>
              <a:t>SeaDataNet</a:t>
            </a:r>
            <a:r>
              <a:rPr lang="en-US" sz="2000" dirty="0">
                <a:latin typeface="Arial MT"/>
                <a:cs typeface="Arial MT"/>
              </a:rPr>
              <a:t>, and for plankton with expertise from VLIZ, ETHZ, and EBI-EMBL </a:t>
            </a:r>
          </a:p>
          <a:p>
            <a:pPr marL="354965" marR="5080" indent="-3429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 MT"/>
              <a:cs typeface="Arial MT"/>
            </a:endParaRPr>
          </a:p>
          <a:p>
            <a:pPr marL="354965" marR="5080" indent="-3429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 MT"/>
              <a:cs typeface="Arial MT"/>
            </a:endParaRPr>
          </a:p>
          <a:p>
            <a:pPr marL="354965" marR="5080" indent="-3429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 MT"/>
              <a:cs typeface="Arial M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E99E5-27F6-71B5-AEA4-4206ECCE4658}"/>
              </a:ext>
            </a:extLst>
          </p:cNvPr>
          <p:cNvSpPr/>
          <p:nvPr/>
        </p:nvSpPr>
        <p:spPr>
          <a:xfrm>
            <a:off x="0" y="5787025"/>
            <a:ext cx="12181840" cy="1070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interacting</a:t>
            </a:r>
            <a:r>
              <a:rPr lang="en-US" sz="1800" b="1" spc="-4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with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EOSC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developments,</a:t>
            </a:r>
            <a:r>
              <a:rPr lang="en-US" sz="1800" b="1" spc="-4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in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support</a:t>
            </a:r>
            <a:r>
              <a:rPr lang="en-US" sz="1800" b="1" spc="-4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of</a:t>
            </a:r>
            <a:r>
              <a:rPr lang="en-US" sz="1800" b="1" spc="-1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the</a:t>
            </a:r>
            <a:r>
              <a:rPr lang="en-US" sz="1800" b="1" spc="-1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EU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Green</a:t>
            </a:r>
            <a:r>
              <a:rPr lang="en-US" sz="1800" b="1" spc="-2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Deal,</a:t>
            </a:r>
            <a:r>
              <a:rPr lang="en-US" sz="1800" b="1" spc="-2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UN </a:t>
            </a:r>
            <a:r>
              <a:rPr lang="en-US" sz="1800" b="1" spc="-54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SDG, </a:t>
            </a:r>
            <a:r>
              <a:rPr lang="en-US" sz="1800" b="1" spc="-5" dirty="0">
                <a:solidFill>
                  <a:srgbClr val="0032B1"/>
                </a:solidFill>
                <a:latin typeface="Arial MT"/>
                <a:cs typeface="Arial MT"/>
              </a:rPr>
              <a:t>EU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Destination Earth, and the </a:t>
            </a:r>
            <a:r>
              <a:rPr lang="en-US" sz="1800" b="1" spc="-5" dirty="0">
                <a:solidFill>
                  <a:srgbClr val="0032B1"/>
                </a:solidFill>
                <a:latin typeface="Arial MT"/>
                <a:cs typeface="Arial MT"/>
              </a:rPr>
              <a:t>EU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Mission on healthy oceans, seas, coastal and inland 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waters,</a:t>
            </a:r>
            <a:r>
              <a:rPr lang="en-US" sz="1800" b="1" spc="-4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ultimately</a:t>
            </a:r>
            <a:r>
              <a:rPr lang="en-US" sz="1800" b="1" spc="-1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spc="-5" dirty="0">
                <a:solidFill>
                  <a:srgbClr val="0032B1"/>
                </a:solidFill>
                <a:latin typeface="Arial MT"/>
                <a:cs typeface="Arial MT"/>
              </a:rPr>
              <a:t>to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 provide</a:t>
            </a:r>
            <a:r>
              <a:rPr lang="en-US" sz="1800" b="1" spc="-3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a core</a:t>
            </a:r>
            <a:r>
              <a:rPr lang="en-US" sz="1800" b="1" spc="-3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data</a:t>
            </a:r>
            <a:r>
              <a:rPr lang="en-US" sz="1800" b="1" spc="-1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service</a:t>
            </a:r>
            <a:r>
              <a:rPr lang="en-US" sz="1800" b="1" spc="-3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for</a:t>
            </a:r>
            <a:r>
              <a:rPr lang="en-US" sz="1800" b="1" spc="-1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the</a:t>
            </a:r>
            <a:r>
              <a:rPr lang="en-US" sz="1800" b="1" spc="-2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Digital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Twin</a:t>
            </a:r>
            <a:r>
              <a:rPr lang="en-US" sz="1800" b="1" spc="5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of</a:t>
            </a:r>
            <a:r>
              <a:rPr lang="en-US" sz="1800" b="1" spc="-2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the</a:t>
            </a:r>
            <a:r>
              <a:rPr lang="en-US" sz="1800" b="1" spc="-20" dirty="0">
                <a:solidFill>
                  <a:srgbClr val="0032B1"/>
                </a:solidFill>
                <a:latin typeface="Arial MT"/>
                <a:cs typeface="Arial MT"/>
              </a:rPr>
              <a:t> </a:t>
            </a:r>
            <a:r>
              <a:rPr lang="en-US" sz="1800" b="1" dirty="0">
                <a:solidFill>
                  <a:srgbClr val="0032B1"/>
                </a:solidFill>
                <a:latin typeface="Arial MT"/>
                <a:cs typeface="Arial MT"/>
              </a:rPr>
              <a:t>Ocean.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" y="217196"/>
            <a:ext cx="12181840" cy="6638290"/>
            <a:chOff x="7620" y="217196"/>
            <a:chExt cx="12181840" cy="6638290"/>
          </a:xfrm>
        </p:grpSpPr>
        <p:sp>
          <p:nvSpPr>
            <p:cNvPr id="3" name="object 3"/>
            <p:cNvSpPr/>
            <p:nvPr/>
          </p:nvSpPr>
          <p:spPr>
            <a:xfrm>
              <a:off x="80772" y="1034795"/>
              <a:ext cx="7287895" cy="1667510"/>
            </a:xfrm>
            <a:custGeom>
              <a:avLst/>
              <a:gdLst/>
              <a:ahLst/>
              <a:cxnLst/>
              <a:rect l="l" t="t" r="r" b="b"/>
              <a:pathLst>
                <a:path w="7287895" h="1667510">
                  <a:moveTo>
                    <a:pt x="7009892" y="0"/>
                  </a:moveTo>
                  <a:lnTo>
                    <a:pt x="277876" y="0"/>
                  </a:lnTo>
                  <a:lnTo>
                    <a:pt x="232803" y="3638"/>
                  </a:lnTo>
                  <a:lnTo>
                    <a:pt x="190045" y="14171"/>
                  </a:lnTo>
                  <a:lnTo>
                    <a:pt x="150175" y="31025"/>
                  </a:lnTo>
                  <a:lnTo>
                    <a:pt x="113765" y="53628"/>
                  </a:lnTo>
                  <a:lnTo>
                    <a:pt x="81387" y="81406"/>
                  </a:lnTo>
                  <a:lnTo>
                    <a:pt x="53613" y="113787"/>
                  </a:lnTo>
                  <a:lnTo>
                    <a:pt x="31015" y="150198"/>
                  </a:lnTo>
                  <a:lnTo>
                    <a:pt x="14166" y="190065"/>
                  </a:lnTo>
                  <a:lnTo>
                    <a:pt x="3636" y="232815"/>
                  </a:lnTo>
                  <a:lnTo>
                    <a:pt x="0" y="277875"/>
                  </a:lnTo>
                  <a:lnTo>
                    <a:pt x="0" y="1389379"/>
                  </a:lnTo>
                  <a:lnTo>
                    <a:pt x="3636" y="1434440"/>
                  </a:lnTo>
                  <a:lnTo>
                    <a:pt x="14166" y="1477190"/>
                  </a:lnTo>
                  <a:lnTo>
                    <a:pt x="31015" y="1517057"/>
                  </a:lnTo>
                  <a:lnTo>
                    <a:pt x="53613" y="1553468"/>
                  </a:lnTo>
                  <a:lnTo>
                    <a:pt x="81387" y="1585849"/>
                  </a:lnTo>
                  <a:lnTo>
                    <a:pt x="113765" y="1613627"/>
                  </a:lnTo>
                  <a:lnTo>
                    <a:pt x="150175" y="1636230"/>
                  </a:lnTo>
                  <a:lnTo>
                    <a:pt x="190045" y="1653084"/>
                  </a:lnTo>
                  <a:lnTo>
                    <a:pt x="232803" y="1663617"/>
                  </a:lnTo>
                  <a:lnTo>
                    <a:pt x="277876" y="1667255"/>
                  </a:lnTo>
                  <a:lnTo>
                    <a:pt x="7009892" y="1667255"/>
                  </a:lnTo>
                  <a:lnTo>
                    <a:pt x="7054952" y="1663617"/>
                  </a:lnTo>
                  <a:lnTo>
                    <a:pt x="7097702" y="1653084"/>
                  </a:lnTo>
                  <a:lnTo>
                    <a:pt x="7137569" y="1636230"/>
                  </a:lnTo>
                  <a:lnTo>
                    <a:pt x="7173980" y="1613627"/>
                  </a:lnTo>
                  <a:lnTo>
                    <a:pt x="7206361" y="1585848"/>
                  </a:lnTo>
                  <a:lnTo>
                    <a:pt x="7234139" y="1553468"/>
                  </a:lnTo>
                  <a:lnTo>
                    <a:pt x="7256742" y="1517057"/>
                  </a:lnTo>
                  <a:lnTo>
                    <a:pt x="7273596" y="1477190"/>
                  </a:lnTo>
                  <a:lnTo>
                    <a:pt x="7284129" y="1434440"/>
                  </a:lnTo>
                  <a:lnTo>
                    <a:pt x="7287768" y="1389379"/>
                  </a:lnTo>
                  <a:lnTo>
                    <a:pt x="7287768" y="277875"/>
                  </a:lnTo>
                  <a:lnTo>
                    <a:pt x="7284129" y="232815"/>
                  </a:lnTo>
                  <a:lnTo>
                    <a:pt x="7273596" y="190065"/>
                  </a:lnTo>
                  <a:lnTo>
                    <a:pt x="7256742" y="150198"/>
                  </a:lnTo>
                  <a:lnTo>
                    <a:pt x="7234139" y="113787"/>
                  </a:lnTo>
                  <a:lnTo>
                    <a:pt x="7206361" y="81406"/>
                  </a:lnTo>
                  <a:lnTo>
                    <a:pt x="7173980" y="53628"/>
                  </a:lnTo>
                  <a:lnTo>
                    <a:pt x="7137569" y="31025"/>
                  </a:lnTo>
                  <a:lnTo>
                    <a:pt x="7097702" y="14171"/>
                  </a:lnTo>
                  <a:lnTo>
                    <a:pt x="7054952" y="3638"/>
                  </a:lnTo>
                  <a:lnTo>
                    <a:pt x="7009892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772" y="1034795"/>
              <a:ext cx="7287895" cy="1667510"/>
            </a:xfrm>
            <a:custGeom>
              <a:avLst/>
              <a:gdLst/>
              <a:ahLst/>
              <a:cxnLst/>
              <a:rect l="l" t="t" r="r" b="b"/>
              <a:pathLst>
                <a:path w="7287895" h="1667510">
                  <a:moveTo>
                    <a:pt x="0" y="277875"/>
                  </a:moveTo>
                  <a:lnTo>
                    <a:pt x="3636" y="232815"/>
                  </a:lnTo>
                  <a:lnTo>
                    <a:pt x="14166" y="190065"/>
                  </a:lnTo>
                  <a:lnTo>
                    <a:pt x="31015" y="150198"/>
                  </a:lnTo>
                  <a:lnTo>
                    <a:pt x="53613" y="113787"/>
                  </a:lnTo>
                  <a:lnTo>
                    <a:pt x="81387" y="81406"/>
                  </a:lnTo>
                  <a:lnTo>
                    <a:pt x="113765" y="53628"/>
                  </a:lnTo>
                  <a:lnTo>
                    <a:pt x="150175" y="31025"/>
                  </a:lnTo>
                  <a:lnTo>
                    <a:pt x="190045" y="14171"/>
                  </a:lnTo>
                  <a:lnTo>
                    <a:pt x="232803" y="3638"/>
                  </a:lnTo>
                  <a:lnTo>
                    <a:pt x="277876" y="0"/>
                  </a:lnTo>
                  <a:lnTo>
                    <a:pt x="7009892" y="0"/>
                  </a:lnTo>
                  <a:lnTo>
                    <a:pt x="7054952" y="3638"/>
                  </a:lnTo>
                  <a:lnTo>
                    <a:pt x="7097702" y="14171"/>
                  </a:lnTo>
                  <a:lnTo>
                    <a:pt x="7137569" y="31025"/>
                  </a:lnTo>
                  <a:lnTo>
                    <a:pt x="7173980" y="53628"/>
                  </a:lnTo>
                  <a:lnTo>
                    <a:pt x="7206361" y="81406"/>
                  </a:lnTo>
                  <a:lnTo>
                    <a:pt x="7234139" y="113787"/>
                  </a:lnTo>
                  <a:lnTo>
                    <a:pt x="7256742" y="150198"/>
                  </a:lnTo>
                  <a:lnTo>
                    <a:pt x="7273596" y="190065"/>
                  </a:lnTo>
                  <a:lnTo>
                    <a:pt x="7284129" y="232815"/>
                  </a:lnTo>
                  <a:lnTo>
                    <a:pt x="7287768" y="277875"/>
                  </a:lnTo>
                  <a:lnTo>
                    <a:pt x="7287768" y="1389379"/>
                  </a:lnTo>
                  <a:lnTo>
                    <a:pt x="7284129" y="1434440"/>
                  </a:lnTo>
                  <a:lnTo>
                    <a:pt x="7273596" y="1477190"/>
                  </a:lnTo>
                  <a:lnTo>
                    <a:pt x="7256742" y="1517057"/>
                  </a:lnTo>
                  <a:lnTo>
                    <a:pt x="7234139" y="1553468"/>
                  </a:lnTo>
                  <a:lnTo>
                    <a:pt x="7206361" y="1585848"/>
                  </a:lnTo>
                  <a:lnTo>
                    <a:pt x="7173980" y="1613627"/>
                  </a:lnTo>
                  <a:lnTo>
                    <a:pt x="7137569" y="1636230"/>
                  </a:lnTo>
                  <a:lnTo>
                    <a:pt x="7097702" y="1653084"/>
                  </a:lnTo>
                  <a:lnTo>
                    <a:pt x="7054952" y="1663617"/>
                  </a:lnTo>
                  <a:lnTo>
                    <a:pt x="7009892" y="1667255"/>
                  </a:lnTo>
                  <a:lnTo>
                    <a:pt x="277876" y="1667255"/>
                  </a:lnTo>
                  <a:lnTo>
                    <a:pt x="232803" y="1663617"/>
                  </a:lnTo>
                  <a:lnTo>
                    <a:pt x="190045" y="1653084"/>
                  </a:lnTo>
                  <a:lnTo>
                    <a:pt x="150175" y="1636230"/>
                  </a:lnTo>
                  <a:lnTo>
                    <a:pt x="113765" y="1613627"/>
                  </a:lnTo>
                  <a:lnTo>
                    <a:pt x="81387" y="1585849"/>
                  </a:lnTo>
                  <a:lnTo>
                    <a:pt x="53613" y="1553468"/>
                  </a:lnTo>
                  <a:lnTo>
                    <a:pt x="31015" y="1517057"/>
                  </a:lnTo>
                  <a:lnTo>
                    <a:pt x="14166" y="1477190"/>
                  </a:lnTo>
                  <a:lnTo>
                    <a:pt x="3636" y="1434440"/>
                  </a:lnTo>
                  <a:lnTo>
                    <a:pt x="0" y="1389379"/>
                  </a:lnTo>
                  <a:lnTo>
                    <a:pt x="0" y="277875"/>
                  </a:lnTo>
                  <a:close/>
                </a:path>
              </a:pathLst>
            </a:custGeom>
            <a:ln w="9525">
              <a:solidFill>
                <a:srgbClr val="43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90894" y="247649"/>
            <a:ext cx="5450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</a:rPr>
              <a:t>Blue-Cloud</a:t>
            </a:r>
            <a:r>
              <a:rPr sz="2200" spc="10" dirty="0">
                <a:solidFill>
                  <a:srgbClr val="FFFFFF"/>
                </a:solidFill>
              </a:rPr>
              <a:t> </a:t>
            </a:r>
            <a:r>
              <a:rPr sz="2200" spc="-5" dirty="0">
                <a:solidFill>
                  <a:srgbClr val="FFFFFF"/>
                </a:solidFill>
              </a:rPr>
              <a:t>2026</a:t>
            </a:r>
            <a:r>
              <a:rPr sz="2200" spc="-10" dirty="0">
                <a:solidFill>
                  <a:srgbClr val="FFFFFF"/>
                </a:solidFill>
              </a:rPr>
              <a:t> Consortium</a:t>
            </a:r>
            <a:endParaRPr sz="2200" dirty="0"/>
          </a:p>
        </p:txBody>
      </p:sp>
      <p:grpSp>
        <p:nvGrpSpPr>
          <p:cNvPr id="6" name="object 6"/>
          <p:cNvGrpSpPr/>
          <p:nvPr/>
        </p:nvGrpSpPr>
        <p:grpSpPr>
          <a:xfrm>
            <a:off x="252984" y="1104900"/>
            <a:ext cx="11856720" cy="5039995"/>
            <a:chOff x="252984" y="1104900"/>
            <a:chExt cx="11856720" cy="50399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611" y="1104900"/>
              <a:ext cx="1385315" cy="10424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6791" y="1318259"/>
              <a:ext cx="2665476" cy="6156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1160" y="1188719"/>
              <a:ext cx="1537715" cy="8747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1919" y="4616196"/>
              <a:ext cx="1028700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384" y="3677411"/>
              <a:ext cx="710184" cy="6400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7492" y="5503164"/>
              <a:ext cx="1156715" cy="5745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8763" y="2880360"/>
              <a:ext cx="1697736" cy="4800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4535" y="2868167"/>
              <a:ext cx="1591056" cy="5044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03932" y="4680203"/>
              <a:ext cx="1141475" cy="3124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0304" y="4643628"/>
              <a:ext cx="1028700" cy="3870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07807" y="1580387"/>
              <a:ext cx="915924" cy="6096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7675" y="4632959"/>
              <a:ext cx="1028700" cy="4084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18064" y="2688336"/>
              <a:ext cx="1537716" cy="7223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09060" y="4671059"/>
              <a:ext cx="1254252" cy="3307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25412" y="4602479"/>
              <a:ext cx="608076" cy="4678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21979" y="5490971"/>
              <a:ext cx="1156716" cy="5989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63000" y="1626108"/>
              <a:ext cx="1592579" cy="5196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94848" y="1624583"/>
              <a:ext cx="1385316" cy="5227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84764" y="3578351"/>
              <a:ext cx="1156716" cy="9189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95588" y="4599432"/>
              <a:ext cx="1336548" cy="4754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47687" y="2840735"/>
              <a:ext cx="990600" cy="5593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99091" y="5620511"/>
              <a:ext cx="1386840" cy="3413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002524" y="2795016"/>
              <a:ext cx="699516" cy="6507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881872" y="2805683"/>
              <a:ext cx="990600" cy="6294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69736" y="3768851"/>
              <a:ext cx="1120139" cy="4572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95016" y="3810000"/>
              <a:ext cx="1612392" cy="3749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96339" y="3799332"/>
              <a:ext cx="1464563" cy="396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5384" y="2857500"/>
              <a:ext cx="569976" cy="5257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40324" y="5475732"/>
              <a:ext cx="1059179" cy="6294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38656" y="5513832"/>
              <a:ext cx="1292352" cy="5547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079991" y="3643883"/>
              <a:ext cx="1200911" cy="70713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94660" y="5548884"/>
              <a:ext cx="1156715" cy="4831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39" y="3733800"/>
              <a:ext cx="1504188" cy="5273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2984" y="5524500"/>
              <a:ext cx="1156716" cy="5318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85672" y="2875788"/>
              <a:ext cx="1444752" cy="4892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0416" y="4594859"/>
              <a:ext cx="681228" cy="4831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69707" y="3764279"/>
              <a:ext cx="1002792" cy="46634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411967" y="4664964"/>
              <a:ext cx="1697735" cy="34442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00672" y="5436108"/>
              <a:ext cx="1057655" cy="7086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885931" y="5524500"/>
              <a:ext cx="1156716" cy="531876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235711" y="2227580"/>
            <a:ext cx="23234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277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Scientific and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Administrative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Coordinator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51" name="object 51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12185" y="2335149"/>
            <a:ext cx="16935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Project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Coordinator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86502" y="2335149"/>
            <a:ext cx="1908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Technical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Coordinator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700933-4075-4E51-B5D2-E6906F1D9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6382" y="1688946"/>
            <a:ext cx="7983324" cy="2648162"/>
          </a:xfrm>
        </p:spPr>
        <p:txBody>
          <a:bodyPr/>
          <a:lstStyle/>
          <a:p>
            <a:pPr algn="l"/>
            <a:r>
              <a:rPr lang="en-US" sz="4000" b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Introducing Beacon – a powerful data lake technology </a:t>
            </a:r>
            <a:endParaRPr lang="en-GB" sz="4000" b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C73E91-EC91-4CFF-A861-860C96B63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0865" y="4604576"/>
            <a:ext cx="5874215" cy="1463598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EGI 2024 Conference – Lecce – 2 October 2024</a:t>
            </a:r>
          </a:p>
        </p:txBody>
      </p:sp>
    </p:spTree>
    <p:extLst>
      <p:ext uri="{BB962C8B-B14F-4D97-AF65-F5344CB8AC3E}">
        <p14:creationId xmlns:p14="http://schemas.microsoft.com/office/powerpoint/2010/main" val="57361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E3C0E4FB-9080-0693-9479-17CA1CE8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95" y="304800"/>
            <a:ext cx="2787650" cy="35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ARIS B.V. | LinkedIn">
            <a:extLst>
              <a:ext uri="{FF2B5EF4-FFF2-40B4-BE49-F238E27FC236}">
                <a16:creationId xmlns:a16="http://schemas.microsoft.com/office/drawing/2014/main" id="{BBB591A5-97A7-4291-D9B7-AF4A57E4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85" y="123546"/>
            <a:ext cx="609600" cy="6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A3A4D40E-6994-4B0A-4041-01B24D919CB7}"/>
              </a:ext>
            </a:extLst>
          </p:cNvPr>
          <p:cNvSpPr txBox="1"/>
          <p:nvPr/>
        </p:nvSpPr>
        <p:spPr>
          <a:xfrm>
            <a:off x="4891595" y="6507731"/>
            <a:ext cx="2574165" cy="289823"/>
          </a:xfrm>
          <a:prstGeom prst="rect">
            <a:avLst/>
          </a:prstGeom>
          <a:solidFill>
            <a:srgbClr val="388CD5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1"/>
                </a:solidFill>
                <a:latin typeface="Calibri"/>
                <a:cs typeface="Calibri"/>
              </a:rPr>
              <a:t>October 2024 – EGI 2024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5C8ED4-FD53-9713-4228-66A6884CA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36160"/>
            <a:ext cx="4837979" cy="4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700" b="1" dirty="0">
                <a:solidFill>
                  <a:schemeClr val="tx2"/>
                </a:solidFill>
                <a:latin typeface="+mn-lt"/>
              </a:rPr>
              <a:t>Beacon in a nutshell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3539F2-FB8E-9318-6230-1B7F09927FEE}"/>
              </a:ext>
            </a:extLst>
          </p:cNvPr>
          <p:cNvSpPr txBox="1">
            <a:spLocks/>
          </p:cNvSpPr>
          <p:nvPr/>
        </p:nvSpPr>
        <p:spPr>
          <a:xfrm>
            <a:off x="762000" y="1447800"/>
            <a:ext cx="3562350" cy="4772025"/>
          </a:xfrm>
          <a:prstGeom prst="rect">
            <a:avLst/>
          </a:prstGeom>
        </p:spPr>
        <p:txBody>
          <a:bodyPr wrap="square" lIns="0" tIns="0" rIns="0" bIns="0">
            <a:normAutofit fontScale="92500" lnSpcReduction="20000"/>
          </a:bodyPr>
          <a:lstStyle>
            <a:lvl1pPr marL="0">
              <a:defRPr sz="1800" b="1" i="0">
                <a:solidFill>
                  <a:srgbClr val="171616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Written in Rust + C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High Performance Data Lake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Runs on: 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Linux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Windows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Docker Containers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Consists of: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Rest API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Core Libraries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Real-Time sub-setting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Data harmonization (single output file)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u="sng" dirty="0"/>
              <a:t>Dynamic Chunking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Produces different output formats: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NetCDF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CSV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JSON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IPC (Apache Arrow)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GeoJSON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Parquet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BBF (Beacon Binary Format)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4" descr="Diagram&#10;&#10;Description automatically generated">
            <a:extLst>
              <a:ext uri="{FF2B5EF4-FFF2-40B4-BE49-F238E27FC236}">
                <a16:creationId xmlns:a16="http://schemas.microsoft.com/office/drawing/2014/main" id="{D9F18A09-A947-0B84-E3DA-A801012B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874004"/>
            <a:ext cx="242570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FAE77B2E-027E-B2D8-8818-FBE3A927159C}"/>
              </a:ext>
            </a:extLst>
          </p:cNvPr>
          <p:cNvSpPr txBox="1"/>
          <p:nvPr/>
        </p:nvSpPr>
        <p:spPr>
          <a:xfrm>
            <a:off x="7086600" y="1447800"/>
            <a:ext cx="51054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+mj-lt"/>
              </a:rPr>
              <a:t>Handle any NetCDF Structure (E.g. Timeseries, Cruises, Gridded)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+mj-lt"/>
              </a:rPr>
              <a:t>Powerful query capabilities</a:t>
            </a:r>
            <a:endParaRPr lang="en-GB" b="1" dirty="0">
              <a:solidFill>
                <a:srgbClr val="000000"/>
              </a:solidFill>
              <a:latin typeface="+mj-lt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+mj-lt"/>
              </a:rPr>
              <a:t>Filter on:</a:t>
            </a:r>
            <a:endParaRPr lang="en-GB" b="1" dirty="0">
              <a:solidFill>
                <a:srgbClr val="000000"/>
              </a:solidFill>
              <a:latin typeface="+mj-lt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Ranges</a:t>
            </a:r>
            <a:endParaRPr lang="en-GB" dirty="0">
              <a:solidFill>
                <a:srgbClr val="000000"/>
              </a:solidFill>
              <a:latin typeface="+mj-lt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Polygons</a:t>
            </a:r>
            <a:endParaRPr lang="en-GB" dirty="0">
              <a:solidFill>
                <a:srgbClr val="000000"/>
              </a:solidFill>
              <a:latin typeface="+mj-lt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Metadata</a:t>
            </a:r>
            <a:endParaRPr lang="en-GB" dirty="0">
              <a:solidFill>
                <a:srgbClr val="000000"/>
              </a:solidFill>
              <a:latin typeface="+mj-lt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Union/Aggregation Queries</a:t>
            </a:r>
            <a:endParaRPr lang="en-GB" dirty="0">
              <a:solidFill>
                <a:srgbClr val="000000"/>
              </a:solidFill>
              <a:latin typeface="+mj-lt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Federated Queries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C7E5F-0B8E-93EA-4176-C81CCC4D0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489" y="254601"/>
            <a:ext cx="3444656" cy="4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9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586221" y="6580733"/>
            <a:ext cx="10528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rgbClr val="E7E6E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S</a:t>
            </a:r>
            <a:r>
              <a:rPr lang="en-US"/>
              <a:t>eptem</a:t>
            </a:r>
            <a:r>
              <a:rPr lang="en-US" spc="5"/>
              <a:t>b</a:t>
            </a:r>
            <a:r>
              <a:rPr lang="en-US"/>
              <a:t>er</a:t>
            </a:r>
            <a:r>
              <a:rPr lang="en-US" spc="-30"/>
              <a:t> </a:t>
            </a:r>
            <a:r>
              <a:rPr lang="en-US"/>
              <a:t>2</a:t>
            </a:r>
            <a:r>
              <a:rPr lang="en-US" spc="5"/>
              <a:t>0</a:t>
            </a:r>
            <a:r>
              <a:rPr lang="en-US"/>
              <a:t>23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963145" y="6580733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E7E6E6"/>
                </a:solidFill>
                <a:latin typeface="Calibri"/>
                <a:cs typeface="Calibri"/>
              </a:rPr>
              <a:t>9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E3C0E4FB-9080-0693-9479-17CA1CE8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95" y="304800"/>
            <a:ext cx="2787650" cy="35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ARIS B.V. | LinkedIn">
            <a:extLst>
              <a:ext uri="{FF2B5EF4-FFF2-40B4-BE49-F238E27FC236}">
                <a16:creationId xmlns:a16="http://schemas.microsoft.com/office/drawing/2014/main" id="{BBB591A5-97A7-4291-D9B7-AF4A57E4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22" y="262127"/>
            <a:ext cx="609600" cy="6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8B0F9E1-EF1A-25B3-113E-FA73ECAD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52" y="1272259"/>
            <a:ext cx="920878" cy="5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A3A4D40E-6994-4B0A-4041-01B24D919CB7}"/>
              </a:ext>
            </a:extLst>
          </p:cNvPr>
          <p:cNvSpPr txBox="1"/>
          <p:nvPr/>
        </p:nvSpPr>
        <p:spPr>
          <a:xfrm>
            <a:off x="4891595" y="6507731"/>
            <a:ext cx="2574165" cy="289823"/>
          </a:xfrm>
          <a:prstGeom prst="rect">
            <a:avLst/>
          </a:prstGeom>
          <a:solidFill>
            <a:srgbClr val="388CD5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1"/>
                </a:solidFill>
                <a:latin typeface="Calibri"/>
                <a:cs typeface="Calibri"/>
              </a:rPr>
              <a:t>October 2024 – EGI 2024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3FB2-9DF1-CD69-C236-A28D92F045FE}"/>
              </a:ext>
            </a:extLst>
          </p:cNvPr>
          <p:cNvSpPr txBox="1">
            <a:spLocks/>
          </p:cNvSpPr>
          <p:nvPr/>
        </p:nvSpPr>
        <p:spPr>
          <a:xfrm>
            <a:off x="42580" y="1872053"/>
            <a:ext cx="2596289" cy="134258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800" b="1" i="0">
                <a:solidFill>
                  <a:srgbClr val="171616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1">
              <a:buFont typeface="Courier New" panose="02070309020205020404" pitchFamily="49" charset="0"/>
              <a:buNone/>
              <a:defRPr/>
            </a:pPr>
            <a:r>
              <a:rPr lang="en-US" sz="1600" b="1" kern="0" dirty="0">
                <a:solidFill>
                  <a:sysClr val="windowText" lastClr="000000"/>
                </a:solidFill>
              </a:rPr>
              <a:t>Loaded into beacon all SDN CDI records: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2.5 millions datasets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&gt; 4 billion data points</a:t>
            </a:r>
            <a:endParaRPr lang="en-US" sz="1600" kern="0" dirty="0">
              <a:solidFill>
                <a:sysClr val="windowText" lastClr="000000"/>
              </a:solidFill>
              <a:cs typeface="Calibri"/>
            </a:endParaRP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200GB of NetCDF Data</a:t>
            </a:r>
          </a:p>
          <a:p>
            <a:pPr marL="342900" lvl="1">
              <a:buFont typeface="Courier New" panose="02070309020205020404" pitchFamily="49" charset="0"/>
              <a:buNone/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  <a:p>
            <a:endParaRPr lang="en-US" kern="0" dirty="0"/>
          </a:p>
        </p:txBody>
      </p:sp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B0B005DF-697E-5033-AB0B-EC27C1F07D7B}"/>
              </a:ext>
            </a:extLst>
          </p:cNvPr>
          <p:cNvGraphicFramePr>
            <a:graphicFrameLocks/>
          </p:cNvGraphicFramePr>
          <p:nvPr/>
        </p:nvGraphicFramePr>
        <p:xfrm>
          <a:off x="252690" y="3538871"/>
          <a:ext cx="4775126" cy="286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23B9218-D937-81CA-1F9A-42A9040D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90" y="1107698"/>
            <a:ext cx="2133600" cy="4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700" b="1" dirty="0">
                <a:solidFill>
                  <a:schemeClr val="tx2"/>
                </a:solidFill>
                <a:latin typeface="+mn-lt"/>
              </a:rPr>
              <a:t>Performance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312350-C4F3-32FF-7ADE-B3385CFF4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179587"/>
            <a:ext cx="3500966" cy="52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700" b="1" dirty="0">
                <a:solidFill>
                  <a:schemeClr val="tx2"/>
                </a:solidFill>
                <a:latin typeface="+mn-lt"/>
              </a:rPr>
              <a:t>Beacon System Usage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6065D9-112F-D461-289B-2CE326FB433F}"/>
              </a:ext>
            </a:extLst>
          </p:cNvPr>
          <p:cNvSpPr txBox="1">
            <a:spLocks/>
          </p:cNvSpPr>
          <p:nvPr/>
        </p:nvSpPr>
        <p:spPr>
          <a:xfrm>
            <a:off x="4988985" y="2978231"/>
            <a:ext cx="5447448" cy="812800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50000"/>
              <a:buFont typeface="Courier New" panose="02070309020205020404" pitchFamily="49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0AEA1B88-859E-B9AC-B5C9-F560BBB510BD}"/>
              </a:ext>
            </a:extLst>
          </p:cNvPr>
          <p:cNvGraphicFramePr>
            <a:graphicFrameLocks/>
          </p:cNvGraphicFramePr>
          <p:nvPr/>
        </p:nvGraphicFramePr>
        <p:xfrm>
          <a:off x="6482815" y="2664832"/>
          <a:ext cx="539805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4CA419-BF79-13A6-FDA3-76530B4E8D4B}"/>
              </a:ext>
            </a:extLst>
          </p:cNvPr>
          <p:cNvSpPr txBox="1">
            <a:spLocks/>
          </p:cNvSpPr>
          <p:nvPr/>
        </p:nvSpPr>
        <p:spPr>
          <a:xfrm>
            <a:off x="6265615" y="2046868"/>
            <a:ext cx="5615259" cy="81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1800" dirty="0"/>
              <a:t>Can run on Laptops, Home PC’s and Servers</a:t>
            </a:r>
          </a:p>
          <a:p>
            <a:pPr lvl="1">
              <a:defRPr/>
            </a:pPr>
            <a:r>
              <a:rPr lang="en-US" sz="1800" dirty="0"/>
              <a:t>Only uses what’s necessary to process the query</a:t>
            </a:r>
            <a:endParaRPr lang="en-US" sz="20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8171F49-2176-D46B-6ADC-2AA8C8DFD8A3}"/>
              </a:ext>
            </a:extLst>
          </p:cNvPr>
          <p:cNvSpPr txBox="1"/>
          <p:nvPr/>
        </p:nvSpPr>
        <p:spPr>
          <a:xfrm>
            <a:off x="2386290" y="1872053"/>
            <a:ext cx="31248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0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n-US" sz="1200" b="1" dirty="0"/>
              <a:t>Query: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Longitude from -8 to 12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Latitude from 50 to 61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Depth from 0 to 50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Time from 2010 to 2012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All the temperature parameters </a:t>
            </a:r>
            <a:br>
              <a:rPr lang="en-US" sz="1200" dirty="0"/>
            </a:br>
            <a:r>
              <a:rPr lang="en-US" sz="1200" dirty="0"/>
              <a:t>aggregated and harmonized</a:t>
            </a:r>
            <a:br>
              <a:rPr lang="en-US" sz="1200" dirty="0"/>
            </a:br>
            <a:r>
              <a:rPr lang="en-US" sz="1200" dirty="0"/>
              <a:t>in degrees Celsius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Calibri"/>
              </a:rPr>
              <a:t>Result: 12M points!</a:t>
            </a:r>
            <a:endParaRPr lang="en-US" sz="12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B739BB3-10FF-4C6D-35DF-E41D0E8318E9}"/>
              </a:ext>
            </a:extLst>
          </p:cNvPr>
          <p:cNvSpPr txBox="1"/>
          <p:nvPr/>
        </p:nvSpPr>
        <p:spPr>
          <a:xfrm>
            <a:off x="6781800" y="5114881"/>
            <a:ext cx="257416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fontAlgn="base">
              <a:spcBef>
                <a:spcPts val="0"/>
              </a:spcBef>
              <a:spcAft>
                <a:spcPts val="0"/>
              </a:spcAft>
            </a:pPr>
            <a:r>
              <a:rPr lang="en-GB" sz="1100" b="1" dirty="0"/>
              <a:t>Beacon ERA5</a:t>
            </a:r>
          </a:p>
          <a:p>
            <a:pPr marL="0" rtl="0" fontAlgn="base">
              <a:spcBef>
                <a:spcPts val="0"/>
              </a:spcBef>
              <a:spcAft>
                <a:spcPts val="0"/>
              </a:spcAft>
            </a:pPr>
            <a:r>
              <a:rPr lang="en-GB" sz="1100" dirty="0"/>
              <a:t>11TB of Data</a:t>
            </a:r>
          </a:p>
          <a:p>
            <a:pPr marL="0" rtl="0" fontAlgn="base">
              <a:spcBef>
                <a:spcPts val="0"/>
              </a:spcBef>
              <a:spcAft>
                <a:spcPts val="0"/>
              </a:spcAft>
            </a:pPr>
            <a:r>
              <a:rPr lang="en-GB" sz="1100" dirty="0"/>
              <a:t>11K daily 0.05 gridded SST datasets.</a:t>
            </a:r>
          </a:p>
          <a:p>
            <a:pPr marL="0" rtl="0" fontAlgn="base">
              <a:spcBef>
                <a:spcPts val="0"/>
              </a:spcBef>
              <a:spcAft>
                <a:spcPts val="0"/>
              </a:spcAft>
            </a:pPr>
            <a:r>
              <a:rPr lang="en-GB" sz="1100" dirty="0"/>
              <a:t>260 Billion measurements</a:t>
            </a:r>
          </a:p>
          <a:p>
            <a:pPr marL="0" rtl="0" fontAlgn="base">
              <a:spcBef>
                <a:spcPts val="0"/>
              </a:spcBef>
              <a:spcAft>
                <a:spcPts val="0"/>
              </a:spcAft>
            </a:pPr>
            <a:r>
              <a:rPr lang="en-GB" sz="1100" dirty="0"/>
              <a:t>Resource Usage:</a:t>
            </a:r>
          </a:p>
          <a:p>
            <a:pPr marL="0" rtl="0" fontAlgn="base">
              <a:spcBef>
                <a:spcPts val="0"/>
              </a:spcBef>
              <a:spcAft>
                <a:spcPts val="0"/>
              </a:spcAft>
            </a:pPr>
            <a:r>
              <a:rPr lang="en-GB" sz="1100" dirty="0"/>
              <a:t>1.2GB of RAM,</a:t>
            </a:r>
          </a:p>
          <a:p>
            <a:pPr marL="0" rtl="0" fontAlgn="base">
              <a:spcBef>
                <a:spcPts val="0"/>
              </a:spcBef>
              <a:spcAft>
                <a:spcPts val="0"/>
              </a:spcAft>
            </a:pPr>
            <a:r>
              <a:rPr lang="en-GB" sz="1100" dirty="0"/>
              <a:t>250GB of Disk Space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6C7FA5B-084B-15F5-966D-7A25D33EEAED}"/>
              </a:ext>
            </a:extLst>
          </p:cNvPr>
          <p:cNvSpPr txBox="1"/>
          <p:nvPr/>
        </p:nvSpPr>
        <p:spPr>
          <a:xfrm>
            <a:off x="8991600" y="5356797"/>
            <a:ext cx="152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fontAlgn="base">
              <a:spcBef>
                <a:spcPts val="1000"/>
              </a:spcBef>
              <a:spcAft>
                <a:spcPts val="0"/>
              </a:spcAft>
            </a:pPr>
            <a:r>
              <a:rPr lang="en-GB" sz="1000" b="1" dirty="0"/>
              <a:t>Beacon Argo Data</a:t>
            </a:r>
            <a:br>
              <a:rPr lang="en-GB" sz="1000" dirty="0"/>
            </a:br>
            <a:r>
              <a:rPr lang="en-GB" sz="1000" dirty="0"/>
              <a:t>600GB of NetCDF Data. </a:t>
            </a:r>
            <a:br>
              <a:rPr lang="en-GB" sz="1000" dirty="0"/>
            </a:br>
            <a:r>
              <a:rPr lang="en-GB" sz="1000" dirty="0"/>
              <a:t>3.3M datasets.</a:t>
            </a:r>
            <a:br>
              <a:rPr lang="en-GB" sz="1000" dirty="0"/>
            </a:br>
            <a:r>
              <a:rPr lang="en-GB" sz="1000" dirty="0"/>
              <a:t>Resource Usage: </a:t>
            </a:r>
            <a:br>
              <a:rPr lang="en-GB" sz="1000" dirty="0"/>
            </a:br>
            <a:r>
              <a:rPr lang="en-GB" sz="1000" dirty="0"/>
              <a:t>600MB of RAM</a:t>
            </a:r>
            <a:br>
              <a:rPr lang="en-GB" sz="1000" dirty="0"/>
            </a:br>
            <a:r>
              <a:rPr lang="en-GB" sz="1000" dirty="0"/>
              <a:t>50 GB of Disk Space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0E5A40F-B4D4-D84E-E61E-1A76073815DB}"/>
              </a:ext>
            </a:extLst>
          </p:cNvPr>
          <p:cNvSpPr txBox="1"/>
          <p:nvPr/>
        </p:nvSpPr>
        <p:spPr>
          <a:xfrm>
            <a:off x="10515600" y="5246440"/>
            <a:ext cx="180598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fontAlgn="base"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Beacon SeaDataNet</a:t>
            </a:r>
          </a:p>
          <a:p>
            <a:pPr marL="0" rtl="0" fontAlgn="base"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250 GB of NetCDF Data.</a:t>
            </a:r>
          </a:p>
          <a:p>
            <a:pPr marL="0" rtl="0" fontAlgn="base"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2.8M datasets.</a:t>
            </a:r>
          </a:p>
          <a:p>
            <a:pPr marL="0" rtl="0" fontAlgn="base"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Resource Usage:</a:t>
            </a:r>
          </a:p>
          <a:p>
            <a:pPr marL="0" rtl="0" fontAlgn="base"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1.8GB of RAM</a:t>
            </a:r>
          </a:p>
          <a:p>
            <a:pPr fontAlgn="base"/>
            <a:r>
              <a:rPr lang="en-GB" sz="1100" dirty="0"/>
              <a:t>60 GB of Disk Space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BF036D-7C99-017E-4E3A-6D055BFB6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8489" y="254601"/>
            <a:ext cx="3444656" cy="4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1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5836</TotalTime>
  <Words>1244</Words>
  <Application>Microsoft Office PowerPoint</Application>
  <PresentationFormat>Widescreen</PresentationFormat>
  <Paragraphs>203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Arial MT</vt:lpstr>
      <vt:lpstr>Calibri</vt:lpstr>
      <vt:lpstr>Calibri Light</vt:lpstr>
      <vt:lpstr>Courier New</vt:lpstr>
      <vt:lpstr>Tema di Office</vt:lpstr>
      <vt:lpstr>developing and deploying sub-setting services by means of Blue-Cloud Data Lakes for leading marine repositories </vt:lpstr>
      <vt:lpstr>EU H2020 Blue-Cloud project (2019 – 2023)</vt:lpstr>
      <vt:lpstr>Blue-Cloud overarching concept</vt:lpstr>
      <vt:lpstr>Blue-Cloud key products and services </vt:lpstr>
      <vt:lpstr>Blue-Cloud 2026 (2023 – 2026) </vt:lpstr>
      <vt:lpstr>Blue-Cloud 2026 Consortium</vt:lpstr>
      <vt:lpstr>Introducing Beacon – a powerful data lake 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Synergy opportunity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Dick Schaap</dc:creator>
  <cp:lastModifiedBy>Dick Schaap - MARIS</cp:lastModifiedBy>
  <cp:revision>132</cp:revision>
  <dcterms:created xsi:type="dcterms:W3CDTF">2022-06-16T09:41:17Z</dcterms:created>
  <dcterms:modified xsi:type="dcterms:W3CDTF">2024-10-02T12:36:00Z</dcterms:modified>
</cp:coreProperties>
</file>