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23"/>
  </p:notesMasterIdLst>
  <p:sldIdLst>
    <p:sldId id="256" r:id="rId3"/>
    <p:sldId id="257" r:id="rId4"/>
    <p:sldId id="258" r:id="rId5"/>
    <p:sldId id="259" r:id="rId6"/>
    <p:sldId id="272" r:id="rId7"/>
    <p:sldId id="273" r:id="rId8"/>
    <p:sldId id="260" r:id="rId9"/>
    <p:sldId id="261" r:id="rId10"/>
    <p:sldId id="262" r:id="rId11"/>
    <p:sldId id="263" r:id="rId12"/>
    <p:sldId id="264" r:id="rId13"/>
    <p:sldId id="265" r:id="rId14"/>
    <p:sldId id="266" r:id="rId15"/>
    <p:sldId id="267" r:id="rId16"/>
    <p:sldId id="268" r:id="rId17"/>
    <p:sldId id="269" r:id="rId18"/>
    <p:sldId id="274" r:id="rId19"/>
    <p:sldId id="275" r:id="rId20"/>
    <p:sldId id="270" r:id="rId21"/>
    <p:sldId id="271" r:id="rId22"/>
  </p:sldIdLst>
  <p:sldSz cx="12192000" cy="6858000"/>
  <p:notesSz cx="6858000" cy="9144000"/>
  <p:embeddedFontLst>
    <p:embeddedFont>
      <p:font typeface="Barlow Semi Condensed Medium" panose="020F0502020204030204" pitchFamily="34" charset="0"/>
      <p:regular r:id="rId24"/>
      <p:bold r:id="rId25"/>
      <p:italic r:id="rId26"/>
      <p:boldItalic r:id="rId27"/>
    </p:embeddedFont>
    <p:embeddedFont>
      <p:font typeface="Barlow Semi Condensed SemiBold" panose="020F0502020204030204" pitchFamily="34" charset="0"/>
      <p:regular r:id="rId28"/>
      <p:bold r:id="rId29"/>
      <p:italic r:id="rId30"/>
      <p:boldItalic r:id="rId31"/>
    </p:embeddedFont>
    <p:embeddedFont>
      <p:font typeface="DM Sans" pitchFamily="2" charset="77"/>
      <p:regular r:id="rId32"/>
      <p:bold r:id="rId33"/>
      <p:italic r:id="rId34"/>
      <p:boldItalic r:id="rId35"/>
    </p:embeddedFont>
    <p:embeddedFont>
      <p:font typeface="Roboto" panose="02000000000000000000" pitchFamily="2" charset="0"/>
      <p:regular r:id="rId36"/>
      <p:bold r:id="rId37"/>
      <p:italic r:id="rId38"/>
      <p:boldItalic r:id="rId39"/>
    </p:embeddedFont>
    <p:embeddedFont>
      <p:font typeface="Roboto Light" panose="02000000000000000000" pitchFamily="2" charset="0"/>
      <p:regular r:id="rId40"/>
      <p:bold r:id="rId41"/>
      <p:italic r:id="rId42"/>
      <p:boldItalic r:id="rId43"/>
    </p:embeddedFont>
    <p:embeddedFont>
      <p:font typeface="Roboto Medium" panose="020000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gx+ouoTsXvfaGPi9DX7MCkP5+lF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E4EEE73-4961-45F9-AEEA-2323BB6C6900}">
  <a:tblStyle styleId="{0E4EEE73-4961-45F9-AEEA-2323BB6C6900}" styleName="Table_0">
    <a:wholeTbl>
      <a:tcTxStyle>
        <a:font>
          <a:latin typeface="Arial"/>
          <a:ea typeface="Arial"/>
          <a:cs typeface="Arial"/>
        </a:font>
        <a:srgbClr val="000000"/>
      </a:tcTxStyle>
      <a:tcStyle>
        <a:tcBdr>
          <a:left>
            <a:ln w="6350" cap="flat" cmpd="sng">
              <a:solidFill>
                <a:srgbClr val="FFFFFF"/>
              </a:solidFill>
              <a:prstDash val="solid"/>
              <a:round/>
              <a:headEnd type="none" w="sm" len="sm"/>
              <a:tailEnd type="none" w="sm" len="sm"/>
            </a:ln>
          </a:left>
          <a:right>
            <a:ln w="6350" cap="flat" cmpd="sng">
              <a:solidFill>
                <a:srgbClr val="FFFFFF"/>
              </a:solidFill>
              <a:prstDash val="solid"/>
              <a:round/>
              <a:headEnd type="none" w="sm" len="sm"/>
              <a:tailEnd type="none" w="sm" len="sm"/>
            </a:ln>
          </a:right>
          <a:top>
            <a:ln w="6350" cap="flat" cmpd="sng">
              <a:solidFill>
                <a:srgbClr val="FFFFFF"/>
              </a:solidFill>
              <a:prstDash val="solid"/>
              <a:round/>
              <a:headEnd type="none" w="sm" len="sm"/>
              <a:tailEnd type="none" w="sm" len="sm"/>
            </a:ln>
          </a:top>
          <a:bottom>
            <a:ln w="6350" cap="flat" cmpd="sng">
              <a:solidFill>
                <a:srgbClr val="FFFFFF"/>
              </a:solidFill>
              <a:prstDash val="solid"/>
              <a:round/>
              <a:headEnd type="none" w="sm" len="sm"/>
              <a:tailEnd type="none" w="sm" len="sm"/>
            </a:ln>
          </a:bottom>
          <a:insideH>
            <a:ln w="6350" cap="flat" cmpd="sng">
              <a:solidFill>
                <a:srgbClr val="FFFFFF"/>
              </a:solidFill>
              <a:prstDash val="solid"/>
              <a:round/>
              <a:headEnd type="none" w="sm" len="sm"/>
              <a:tailEnd type="none" w="sm" len="sm"/>
            </a:ln>
          </a:insideH>
          <a:insideV>
            <a:ln w="6350" cap="flat" cmpd="sng">
              <a:solidFill>
                <a:srgbClr val="FFFFFF"/>
              </a:solidFill>
              <a:prstDash val="solid"/>
              <a:round/>
              <a:headEnd type="none" w="sm" len="sm"/>
              <a:tailEnd type="none" w="sm" len="sm"/>
            </a:ln>
          </a:insideV>
        </a:tcBdr>
        <a:fill>
          <a:solidFill>
            <a:srgbClr val="DEEBF6"/>
          </a:solidFill>
        </a:fill>
      </a:tcStyle>
    </a:wholeTbl>
    <a:band1H>
      <a:tcTxStyle/>
      <a:tcStyle>
        <a:tcBdr/>
        <a:fill>
          <a:solidFill>
            <a:srgbClr val="BDD7EE"/>
          </a:solidFill>
        </a:fill>
      </a:tcStyle>
    </a:band1H>
    <a:band2H>
      <a:tcTxStyle/>
      <a:tcStyle>
        <a:tcBdr/>
      </a:tcStyle>
    </a:band2H>
    <a:band1V>
      <a:tcTxStyle/>
      <a:tcStyle>
        <a:tcBdr/>
        <a:fill>
          <a:solidFill>
            <a:srgbClr val="BDD7EE"/>
          </a:solidFill>
        </a:fill>
      </a:tcStyle>
    </a:band1V>
    <a:band2V>
      <a:tcTxStyle/>
      <a:tcStyle>
        <a:tcBdr/>
      </a:tcStyle>
    </a:band2V>
    <a:lastCol>
      <a:tcTxStyle b="on">
        <a:srgbClr val="FFFFFF"/>
      </a:tcTxStyle>
      <a:tcStyle>
        <a:tcBdr>
          <a:right>
            <a:ln w="6350" cap="flat" cmpd="sng">
              <a:solidFill>
                <a:srgbClr val="FFFFFF"/>
              </a:solidFill>
              <a:prstDash val="solid"/>
              <a:round/>
              <a:headEnd type="none" w="sm" len="sm"/>
              <a:tailEnd type="none" w="sm" len="sm"/>
            </a:ln>
          </a:right>
          <a:top>
            <a:ln w="6350" cap="flat" cmpd="sng">
              <a:solidFill>
                <a:srgbClr val="FFFFFF"/>
              </a:solidFill>
              <a:prstDash val="solid"/>
              <a:round/>
              <a:headEnd type="none" w="sm" len="sm"/>
              <a:tailEnd type="none" w="sm" len="sm"/>
            </a:ln>
          </a:top>
          <a:bottom>
            <a:ln w="6350" cap="flat" cmpd="sng">
              <a:solidFill>
                <a:srgbClr val="FFFFFF"/>
              </a:solidFill>
              <a:prstDash val="solid"/>
              <a:round/>
              <a:headEnd type="none" w="sm" len="sm"/>
              <a:tailEnd type="none" w="sm" len="sm"/>
            </a:ln>
          </a:bottom>
          <a:insideV>
            <a:ln cap="flat" cmpd="sng">
              <a:solidFill>
                <a:srgbClr val="000000"/>
              </a:solidFill>
              <a:prstDash val="solid"/>
              <a:round/>
              <a:headEnd type="none" w="sm" len="sm"/>
              <a:tailEnd type="none" w="sm" len="sm"/>
            </a:ln>
          </a:insideV>
        </a:tcBdr>
        <a:fill>
          <a:solidFill>
            <a:srgbClr val="5B9BD5"/>
          </a:solidFill>
        </a:fill>
      </a:tcStyle>
    </a:lastCol>
    <a:firstCol>
      <a:tcTxStyle b="on">
        <a:srgbClr val="FFFFFF"/>
      </a:tcTxStyle>
      <a:tcStyle>
        <a:tcBdr>
          <a:left>
            <a:ln w="6350" cap="flat" cmpd="sng">
              <a:solidFill>
                <a:srgbClr val="FFFFFF"/>
              </a:solidFill>
              <a:prstDash val="solid"/>
              <a:round/>
              <a:headEnd type="none" w="sm" len="sm"/>
              <a:tailEnd type="none" w="sm" len="sm"/>
            </a:ln>
          </a:left>
          <a:top>
            <a:ln w="6350" cap="flat" cmpd="sng">
              <a:solidFill>
                <a:srgbClr val="FFFFFF"/>
              </a:solidFill>
              <a:prstDash val="solid"/>
              <a:round/>
              <a:headEnd type="none" w="sm" len="sm"/>
              <a:tailEnd type="none" w="sm" len="sm"/>
            </a:ln>
          </a:top>
          <a:bottom>
            <a:ln w="6350" cap="flat" cmpd="sng">
              <a:solidFill>
                <a:srgbClr val="FFFFFF"/>
              </a:solidFill>
              <a:prstDash val="solid"/>
              <a:round/>
              <a:headEnd type="none" w="sm" len="sm"/>
              <a:tailEnd type="none" w="sm" len="sm"/>
            </a:ln>
          </a:bottom>
          <a:insideV>
            <a:ln cap="flat" cmpd="sng">
              <a:solidFill>
                <a:srgbClr val="000000"/>
              </a:solidFill>
              <a:prstDash val="solid"/>
              <a:round/>
              <a:headEnd type="none" w="sm" len="sm"/>
              <a:tailEnd type="none" w="sm" len="sm"/>
            </a:ln>
          </a:insideV>
        </a:tcBdr>
        <a:fill>
          <a:solidFill>
            <a:srgbClr val="5B9BD5"/>
          </a:solidFill>
        </a:fill>
      </a:tcStyle>
    </a:firstCol>
    <a:lastRow>
      <a:tcTxStyle b="on">
        <a:srgbClr val="FFFFFF"/>
      </a:tcTxStyle>
      <a:tcStyle>
        <a:tcBdr>
          <a:left>
            <a:ln w="6350" cap="flat" cmpd="sng">
              <a:solidFill>
                <a:srgbClr val="FFFFFF"/>
              </a:solidFill>
              <a:prstDash val="solid"/>
              <a:round/>
              <a:headEnd type="none" w="sm" len="sm"/>
              <a:tailEnd type="none" w="sm" len="sm"/>
            </a:ln>
          </a:left>
          <a:right>
            <a:ln w="6350" cap="flat" cmpd="sng">
              <a:solidFill>
                <a:srgbClr val="FFFFFF"/>
              </a:solidFill>
              <a:prstDash val="solid"/>
              <a:round/>
              <a:headEnd type="none" w="sm" len="sm"/>
              <a:tailEnd type="none" w="sm" len="sm"/>
            </a:ln>
          </a:right>
          <a:bottom>
            <a:ln w="6350" cap="flat" cmpd="sng">
              <a:solidFill>
                <a:srgbClr val="FFFFFF"/>
              </a:solidFill>
              <a:prstDash val="solid"/>
              <a:round/>
              <a:headEnd type="none" w="sm" len="sm"/>
              <a:tailEnd type="none" w="sm" len="sm"/>
            </a:ln>
          </a:bottom>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fill>
          <a:solidFill>
            <a:srgbClr val="5B9BD5"/>
          </a:solidFill>
        </a:fill>
      </a:tcStyle>
    </a:lastRow>
    <a:seCell>
      <a:tcTxStyle/>
      <a:tcStyle>
        <a:tcBdr/>
      </a:tcStyle>
    </a:seCell>
    <a:swCell>
      <a:tcTxStyle/>
      <a:tcStyle>
        <a:tcBdr/>
      </a:tcStyle>
    </a:swCell>
    <a:firstRow>
      <a:tcTxStyle b="on">
        <a:srgbClr val="FFFFFF"/>
      </a:tcTxStyle>
      <a:tcStyle>
        <a:tcBdr>
          <a:left>
            <a:ln w="6350" cap="flat" cmpd="sng">
              <a:solidFill>
                <a:srgbClr val="FFFFFF"/>
              </a:solidFill>
              <a:prstDash val="solid"/>
              <a:round/>
              <a:headEnd type="none" w="sm" len="sm"/>
              <a:tailEnd type="none" w="sm" len="sm"/>
            </a:ln>
          </a:left>
          <a:right>
            <a:ln w="6350" cap="flat" cmpd="sng">
              <a:solidFill>
                <a:srgbClr val="FFFFFF"/>
              </a:solidFill>
              <a:prstDash val="solid"/>
              <a:round/>
              <a:headEnd type="none" w="sm" len="sm"/>
              <a:tailEnd type="none" w="sm" len="sm"/>
            </a:ln>
          </a:right>
          <a:top>
            <a:ln w="6350" cap="flat" cmpd="sng">
              <a:solidFill>
                <a:srgbClr val="FFFFFF"/>
              </a:solidFill>
              <a:prstDash val="solid"/>
              <a:round/>
              <a:headEnd type="none" w="sm" len="sm"/>
              <a:tailEnd type="none" w="sm" len="sm"/>
            </a:ln>
          </a:top>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fill>
          <a:solidFill>
            <a:srgbClr val="5B9BD5"/>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customschemas.google.com/relationships/presentationmetadata" Target="meta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06201437be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8" name="Google Shape;188;g306201437be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06201437be_0_6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g306201437be_0_6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06201437be_0_6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g306201437be_0_6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06201437be_0_6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g306201437be_0_6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06201437be_0_6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g306201437be_0_6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0790d6e994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g30790d6e994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06201437be_0_7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g306201437be_0_7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06201437be_0_7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 name="Google Shape;319;g306201437be_0_7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06201437be_0_3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 name="Google Shape;195;g306201437be_0_3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06201437be_0_5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g306201437be_0_5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06201437be_0_5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g306201437be_0_5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06201437be_0_5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g306201437be_0_5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06201437be_0_5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g306201437be_0_5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06201437be_0_6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g306201437be_0_6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06201437be_0_6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g306201437be_0_6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Intro Slide">
  <p:cSld name="Intro Slide">
    <p:bg>
      <p:bgPr>
        <a:solidFill>
          <a:schemeClr val="accent1"/>
        </a:solidFill>
        <a:effectLst/>
      </p:bgPr>
    </p:bg>
    <p:spTree>
      <p:nvGrpSpPr>
        <p:cNvPr id="1" name="Shape 15"/>
        <p:cNvGrpSpPr/>
        <p:nvPr/>
      </p:nvGrpSpPr>
      <p:grpSpPr>
        <a:xfrm>
          <a:off x="0" y="0"/>
          <a:ext cx="0" cy="0"/>
          <a:chOff x="0" y="0"/>
          <a:chExt cx="0" cy="0"/>
        </a:xfrm>
      </p:grpSpPr>
      <p:sp>
        <p:nvSpPr>
          <p:cNvPr id="16" name="Google Shape;16;p14"/>
          <p:cNvSpPr txBox="1">
            <a:spLocks noGrp="1"/>
          </p:cNvSpPr>
          <p:nvPr>
            <p:ph type="body" idx="1"/>
          </p:nvPr>
        </p:nvSpPr>
        <p:spPr>
          <a:xfrm>
            <a:off x="1260000" y="1440000"/>
            <a:ext cx="7920000" cy="3633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3400"/>
              <a:buNone/>
              <a:defRPr sz="3400">
                <a:solidFill>
                  <a:schemeClr val="lt1"/>
                </a:solidFill>
                <a:latin typeface="Barlow Semi Condensed SemiBold"/>
                <a:ea typeface="Barlow Semi Condensed SemiBold"/>
                <a:cs typeface="Barlow Semi Condensed SemiBold"/>
                <a:sym typeface="Barlow Semi Condensed SemiBold"/>
              </a:defRPr>
            </a:lvl1pPr>
            <a:lvl2pPr marL="914400" lvl="1" indent="-228600" algn="l">
              <a:lnSpc>
                <a:spcPct val="100000"/>
              </a:lnSpc>
              <a:spcBef>
                <a:spcPts val="1701"/>
              </a:spcBef>
              <a:spcAft>
                <a:spcPts val="0"/>
              </a:spcAft>
              <a:buClr>
                <a:schemeClr val="lt1"/>
              </a:buClr>
              <a:buSzPts val="2400"/>
              <a:buNone/>
              <a:defRPr sz="2400">
                <a:solidFill>
                  <a:schemeClr val="lt1"/>
                </a:solidFill>
              </a:defRPr>
            </a:lvl2pPr>
            <a:lvl3pPr marL="1371600" lvl="2" indent="-228600" algn="l">
              <a:lnSpc>
                <a:spcPct val="100000"/>
              </a:lnSpc>
              <a:spcBef>
                <a:spcPts val="1134"/>
              </a:spcBef>
              <a:spcAft>
                <a:spcPts val="0"/>
              </a:spcAft>
              <a:buClr>
                <a:schemeClr val="dk1"/>
              </a:buClr>
              <a:buSzPts val="1800"/>
              <a:buNone/>
              <a:defRPr/>
            </a:lvl3pPr>
            <a:lvl4pPr marL="1828800" lvl="3" indent="-342900" algn="l">
              <a:lnSpc>
                <a:spcPct val="120000"/>
              </a:lnSpc>
              <a:spcBef>
                <a:spcPts val="1134"/>
              </a:spcBef>
              <a:spcAft>
                <a:spcPts val="0"/>
              </a:spcAft>
              <a:buClr>
                <a:schemeClr val="dk1"/>
              </a:buClr>
              <a:buSzPts val="1800"/>
              <a:buChar char="―"/>
              <a:defRPr/>
            </a:lvl4pPr>
            <a:lvl5pPr marL="2286000" lvl="4" indent="-342900" algn="l">
              <a:lnSpc>
                <a:spcPct val="120000"/>
              </a:lnSpc>
              <a:spcBef>
                <a:spcPts val="1417"/>
              </a:spcBef>
              <a:spcAft>
                <a:spcPts val="0"/>
              </a:spcAft>
              <a:buClr>
                <a:schemeClr val="dk1"/>
              </a:buClr>
              <a:buSzPts val="1800"/>
              <a:buChar char="―"/>
              <a:defRPr/>
            </a:lvl5pPr>
            <a:lvl6pPr marL="2743200" lvl="5" indent="-342900" algn="l">
              <a:lnSpc>
                <a:spcPct val="90000"/>
              </a:lnSpc>
              <a:spcBef>
                <a:spcPts val="1417"/>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14"/>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Roboto Light"/>
              <a:ea typeface="Roboto Light"/>
              <a:cs typeface="Roboto Light"/>
              <a:sym typeface="Roboto Light"/>
            </a:endParaRPr>
          </a:p>
        </p:txBody>
      </p:sp>
      <p:pic>
        <p:nvPicPr>
          <p:cNvPr id="18" name="Google Shape;18;p14"/>
          <p:cNvPicPr preferRelativeResize="0"/>
          <p:nvPr/>
        </p:nvPicPr>
        <p:blipFill rotWithShape="1">
          <a:blip r:embed="rId2">
            <a:alphaModFix/>
          </a:blip>
          <a:srcRect/>
          <a:stretch/>
        </p:blipFill>
        <p:spPr>
          <a:xfrm>
            <a:off x="9036000" y="6264000"/>
            <a:ext cx="2791975" cy="371857"/>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3"/>
          <p:cNvSpPr>
            <a:spLocks noGrp="1"/>
          </p:cNvSpPr>
          <p:nvPr>
            <p:ph type="pic" idx="2"/>
          </p:nvPr>
        </p:nvSpPr>
        <p:spPr>
          <a:xfrm>
            <a:off x="5183188" y="987425"/>
            <a:ext cx="6172200" cy="4873625"/>
          </a:xfrm>
          <a:prstGeom prst="rect">
            <a:avLst/>
          </a:prstGeom>
          <a:noFill/>
          <a:ln>
            <a:noFill/>
          </a:ln>
        </p:spPr>
      </p:sp>
      <p:sp>
        <p:nvSpPr>
          <p:cNvPr id="72" name="Google Shape;72;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Intro Slide">
  <p:cSld name="Intro Slide">
    <p:bg>
      <p:bgPr>
        <a:solidFill>
          <a:schemeClr val="accent1"/>
        </a:solidFill>
        <a:effectLst/>
      </p:bgPr>
    </p:bg>
    <p:spTree>
      <p:nvGrpSpPr>
        <p:cNvPr id="1" name="Shape 94"/>
        <p:cNvGrpSpPr/>
        <p:nvPr/>
      </p:nvGrpSpPr>
      <p:grpSpPr>
        <a:xfrm>
          <a:off x="0" y="0"/>
          <a:ext cx="0" cy="0"/>
          <a:chOff x="0" y="0"/>
          <a:chExt cx="0" cy="0"/>
        </a:xfrm>
      </p:grpSpPr>
      <p:sp>
        <p:nvSpPr>
          <p:cNvPr id="95" name="Google Shape;95;g306201437be_0_128"/>
          <p:cNvSpPr txBox="1">
            <a:spLocks noGrp="1"/>
          </p:cNvSpPr>
          <p:nvPr>
            <p:ph type="body" idx="1"/>
          </p:nvPr>
        </p:nvSpPr>
        <p:spPr>
          <a:xfrm>
            <a:off x="1260000" y="1440000"/>
            <a:ext cx="7920000" cy="3633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3500"/>
              <a:buNone/>
              <a:defRPr sz="3500">
                <a:solidFill>
                  <a:schemeClr val="lt1"/>
                </a:solidFill>
                <a:latin typeface="Barlow Semi Condensed SemiBold"/>
                <a:ea typeface="Barlow Semi Condensed SemiBold"/>
                <a:cs typeface="Barlow Semi Condensed SemiBold"/>
                <a:sym typeface="Barlow Semi Condensed SemiBold"/>
              </a:defRPr>
            </a:lvl1pPr>
            <a:lvl2pPr marL="914400" lvl="1" indent="-228600" algn="l">
              <a:lnSpc>
                <a:spcPct val="100000"/>
              </a:lnSpc>
              <a:spcBef>
                <a:spcPts val="1700"/>
              </a:spcBef>
              <a:spcAft>
                <a:spcPts val="0"/>
              </a:spcAft>
              <a:buClr>
                <a:schemeClr val="lt1"/>
              </a:buClr>
              <a:buSzPts val="2400"/>
              <a:buNone/>
              <a:defRPr sz="2400">
                <a:solidFill>
                  <a:schemeClr val="lt1"/>
                </a:solidFill>
              </a:defRPr>
            </a:lvl2pPr>
            <a:lvl3pPr marL="1371600" lvl="2" indent="-228600" algn="l">
              <a:lnSpc>
                <a:spcPct val="100000"/>
              </a:lnSpc>
              <a:spcBef>
                <a:spcPts val="1200"/>
              </a:spcBef>
              <a:spcAft>
                <a:spcPts val="0"/>
              </a:spcAft>
              <a:buClr>
                <a:schemeClr val="dk1"/>
              </a:buClr>
              <a:buSzPts val="1900"/>
              <a:buNone/>
              <a:defRPr/>
            </a:lvl3pPr>
            <a:lvl4pPr marL="1828800" lvl="3" indent="-349250" algn="l">
              <a:lnSpc>
                <a:spcPct val="120000"/>
              </a:lnSpc>
              <a:spcBef>
                <a:spcPts val="1200"/>
              </a:spcBef>
              <a:spcAft>
                <a:spcPts val="0"/>
              </a:spcAft>
              <a:buClr>
                <a:schemeClr val="dk1"/>
              </a:buClr>
              <a:buSzPts val="1900"/>
              <a:buChar char="―"/>
              <a:defRPr/>
            </a:lvl4pPr>
            <a:lvl5pPr marL="2286000" lvl="4" indent="-349250" algn="l">
              <a:lnSpc>
                <a:spcPct val="120000"/>
              </a:lnSpc>
              <a:spcBef>
                <a:spcPts val="1500"/>
              </a:spcBef>
              <a:spcAft>
                <a:spcPts val="0"/>
              </a:spcAft>
              <a:buClr>
                <a:schemeClr val="dk1"/>
              </a:buClr>
              <a:buSzPts val="1900"/>
              <a:buChar char="―"/>
              <a:defRPr/>
            </a:lvl5pPr>
            <a:lvl6pPr marL="2743200" lvl="5" indent="-349250" algn="l">
              <a:lnSpc>
                <a:spcPct val="90000"/>
              </a:lnSpc>
              <a:spcBef>
                <a:spcPts val="1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96" name="Google Shape;96;g306201437be_0_128"/>
          <p:cNvSpPr/>
          <p:nvPr/>
        </p:nvSpPr>
        <p:spPr>
          <a:xfrm>
            <a:off x="8739600" y="5994000"/>
            <a:ext cx="3452400" cy="864000"/>
          </a:xfrm>
          <a:prstGeom prst="rect">
            <a:avLst/>
          </a:prstGeom>
          <a:solidFill>
            <a:schemeClr val="lt2"/>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900"/>
              <a:buFont typeface="Arial"/>
              <a:buNone/>
            </a:pPr>
            <a:endParaRPr sz="1900" b="0" i="0" u="none" strike="noStrike" cap="none">
              <a:solidFill>
                <a:schemeClr val="lt1"/>
              </a:solidFill>
              <a:latin typeface="Roboto Light"/>
              <a:ea typeface="Roboto Light"/>
              <a:cs typeface="Roboto Light"/>
              <a:sym typeface="Roboto Light"/>
            </a:endParaRPr>
          </a:p>
        </p:txBody>
      </p:sp>
      <p:pic>
        <p:nvPicPr>
          <p:cNvPr id="97" name="Google Shape;97;g306201437be_0_128"/>
          <p:cNvPicPr preferRelativeResize="0"/>
          <p:nvPr/>
        </p:nvPicPr>
        <p:blipFill rotWithShape="1">
          <a:blip r:embed="rId2">
            <a:alphaModFix/>
          </a:blip>
          <a:srcRect/>
          <a:stretch/>
        </p:blipFill>
        <p:spPr>
          <a:xfrm>
            <a:off x="9036000" y="6264000"/>
            <a:ext cx="2791975" cy="371857"/>
          </a:xfrm>
          <a:prstGeom prst="rect">
            <a:avLst/>
          </a:prstGeom>
          <a:noFill/>
          <a:ln>
            <a:noFill/>
          </a:ln>
        </p:spPr>
      </p:pic>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8"/>
        <p:cNvGrpSpPr/>
        <p:nvPr/>
      </p:nvGrpSpPr>
      <p:grpSpPr>
        <a:xfrm>
          <a:off x="0" y="0"/>
          <a:ext cx="0" cy="0"/>
          <a:chOff x="0" y="0"/>
          <a:chExt cx="0" cy="0"/>
        </a:xfrm>
      </p:grpSpPr>
      <p:sp>
        <p:nvSpPr>
          <p:cNvPr id="99" name="Google Shape;99;g306201437be_0_1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00" name="Google Shape;100;g306201437be_0_13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01" name="Google Shape;101;g306201437be_0_1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02" name="Google Shape;102;g306201437be_0_1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03" name="Google Shape;103;g306201437be_0_1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g306201437be_0_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06" name="Google Shape;106;g306201437be_0_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07" name="Google Shape;107;g306201437be_0_13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08" name="Google Shape;108;g306201437be_0_1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and Image Blue">
  <p:cSld name="Content and Image Blue">
    <p:bg>
      <p:bgPr>
        <a:solidFill>
          <a:schemeClr val="accent1"/>
        </a:solidFill>
        <a:effectLst/>
      </p:bgPr>
    </p:bg>
    <p:spTree>
      <p:nvGrpSpPr>
        <p:cNvPr id="1" name="Shape 109"/>
        <p:cNvGrpSpPr/>
        <p:nvPr/>
      </p:nvGrpSpPr>
      <p:grpSpPr>
        <a:xfrm>
          <a:off x="0" y="0"/>
          <a:ext cx="0" cy="0"/>
          <a:chOff x="0" y="0"/>
          <a:chExt cx="0" cy="0"/>
        </a:xfrm>
      </p:grpSpPr>
      <p:sp>
        <p:nvSpPr>
          <p:cNvPr id="110" name="Google Shape;110;g306201437be_0_143"/>
          <p:cNvSpPr txBox="1">
            <a:spLocks noGrp="1"/>
          </p:cNvSpPr>
          <p:nvPr>
            <p:ph type="title"/>
          </p:nvPr>
        </p:nvSpPr>
        <p:spPr>
          <a:xfrm>
            <a:off x="1188000" y="793750"/>
            <a:ext cx="4728900" cy="10965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43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11" name="Google Shape;111;g306201437be_0_143"/>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12" name="Google Shape;112;g306201437be_0_143"/>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13" name="Google Shape;113;g306201437be_0_143"/>
          <p:cNvSpPr>
            <a:spLocks noGrp="1"/>
          </p:cNvSpPr>
          <p:nvPr>
            <p:ph type="pic" idx="2"/>
          </p:nvPr>
        </p:nvSpPr>
        <p:spPr>
          <a:xfrm>
            <a:off x="6558000" y="0"/>
            <a:ext cx="5634000" cy="6858000"/>
          </a:xfrm>
          <a:prstGeom prst="rect">
            <a:avLst/>
          </a:prstGeom>
          <a:solidFill>
            <a:srgbClr val="D8D8D8"/>
          </a:solidFill>
          <a:ln>
            <a:noFill/>
          </a:ln>
        </p:spPr>
      </p:sp>
      <p:sp>
        <p:nvSpPr>
          <p:cNvPr id="114" name="Google Shape;114;g306201437be_0_143"/>
          <p:cNvSpPr txBox="1">
            <a:spLocks noGrp="1"/>
          </p:cNvSpPr>
          <p:nvPr>
            <p:ph type="body" idx="1"/>
          </p:nvPr>
        </p:nvSpPr>
        <p:spPr>
          <a:xfrm>
            <a:off x="684213" y="1890001"/>
            <a:ext cx="5232300" cy="40599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lt1"/>
              </a:buClr>
              <a:buSzPts val="2000"/>
              <a:buNone/>
              <a:defRPr>
                <a:solidFill>
                  <a:schemeClr val="lt1"/>
                </a:solidFill>
              </a:defRPr>
            </a:lvl1pPr>
            <a:lvl2pPr marL="914400" lvl="1" indent="-228600" algn="l">
              <a:lnSpc>
                <a:spcPct val="100000"/>
              </a:lnSpc>
              <a:spcBef>
                <a:spcPts val="1500"/>
              </a:spcBef>
              <a:spcAft>
                <a:spcPts val="0"/>
              </a:spcAft>
              <a:buClr>
                <a:schemeClr val="lt1"/>
              </a:buClr>
              <a:buSzPts val="2400"/>
              <a:buNone/>
              <a:defRPr>
                <a:solidFill>
                  <a:schemeClr val="lt1"/>
                </a:solidFill>
              </a:defRPr>
            </a:lvl2pPr>
            <a:lvl3pPr marL="1371600" lvl="2" indent="-228600" algn="l">
              <a:lnSpc>
                <a:spcPct val="100000"/>
              </a:lnSpc>
              <a:spcBef>
                <a:spcPts val="1500"/>
              </a:spcBef>
              <a:spcAft>
                <a:spcPts val="0"/>
              </a:spcAft>
              <a:buSzPts val="2800"/>
              <a:buNone/>
              <a:defRPr>
                <a:solidFill>
                  <a:schemeClr val="lt1"/>
                </a:solidFill>
              </a:defRPr>
            </a:lvl3pPr>
            <a:lvl4pPr marL="1828800" lvl="3" indent="-355600" algn="l">
              <a:lnSpc>
                <a:spcPct val="120000"/>
              </a:lnSpc>
              <a:spcBef>
                <a:spcPts val="1500"/>
              </a:spcBef>
              <a:spcAft>
                <a:spcPts val="0"/>
              </a:spcAft>
              <a:buSzPts val="2000"/>
              <a:buChar char="―"/>
              <a:defRPr>
                <a:solidFill>
                  <a:schemeClr val="lt1"/>
                </a:solidFill>
              </a:defRPr>
            </a:lvl4pPr>
            <a:lvl5pPr marL="2286000" lvl="4" indent="-355600" algn="l">
              <a:lnSpc>
                <a:spcPct val="120000"/>
              </a:lnSpc>
              <a:spcBef>
                <a:spcPts val="1500"/>
              </a:spcBef>
              <a:spcAft>
                <a:spcPts val="0"/>
              </a:spcAft>
              <a:buSzPts val="2000"/>
              <a:buChar char="―"/>
              <a:defRPr>
                <a:solidFill>
                  <a:schemeClr val="lt1"/>
                </a:solidFill>
              </a:defRPr>
            </a:lvl5pPr>
            <a:lvl6pPr marL="2743200" lvl="5" indent="-349250" algn="l">
              <a:lnSpc>
                <a:spcPct val="90000"/>
              </a:lnSpc>
              <a:spcBef>
                <a:spcPts val="1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5"/>
        <p:cNvGrpSpPr/>
        <p:nvPr/>
      </p:nvGrpSpPr>
      <p:grpSpPr>
        <a:xfrm>
          <a:off x="0" y="0"/>
          <a:ext cx="0" cy="0"/>
          <a:chOff x="0" y="0"/>
          <a:chExt cx="0" cy="0"/>
        </a:xfrm>
      </p:grpSpPr>
      <p:sp>
        <p:nvSpPr>
          <p:cNvPr id="116" name="Google Shape;116;g306201437be_0_14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17" name="Google Shape;117;g306201437be_0_14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8" name="Google Shape;118;g306201437be_0_1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19" name="Google Shape;119;g306201437be_0_1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20" name="Google Shape;120;g306201437be_0_1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1"/>
        <p:cNvGrpSpPr/>
        <p:nvPr/>
      </p:nvGrpSpPr>
      <p:grpSpPr>
        <a:xfrm>
          <a:off x="0" y="0"/>
          <a:ext cx="0" cy="0"/>
          <a:chOff x="0" y="0"/>
          <a:chExt cx="0" cy="0"/>
        </a:xfrm>
      </p:grpSpPr>
      <p:sp>
        <p:nvSpPr>
          <p:cNvPr id="122" name="Google Shape;122;g306201437be_0_15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23" name="Google Shape;123;g306201437be_0_15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4" name="Google Shape;124;g306201437be_0_15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25" name="Google Shape;125;g306201437be_0_15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26" name="Google Shape;126;g306201437be_0_15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7"/>
        <p:cNvGrpSpPr/>
        <p:nvPr/>
      </p:nvGrpSpPr>
      <p:grpSpPr>
        <a:xfrm>
          <a:off x="0" y="0"/>
          <a:ext cx="0" cy="0"/>
          <a:chOff x="0" y="0"/>
          <a:chExt cx="0" cy="0"/>
        </a:xfrm>
      </p:grpSpPr>
      <p:sp>
        <p:nvSpPr>
          <p:cNvPr id="128" name="Google Shape;128;g306201437be_0_16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29" name="Google Shape;129;g306201437be_0_161"/>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30" name="Google Shape;130;g306201437be_0_161"/>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31" name="Google Shape;131;g306201437be_0_16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32" name="Google Shape;132;g306201437be_0_16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33" name="Google Shape;133;g306201437be_0_1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4"/>
        <p:cNvGrpSpPr/>
        <p:nvPr/>
      </p:nvGrpSpPr>
      <p:grpSpPr>
        <a:xfrm>
          <a:off x="0" y="0"/>
          <a:ext cx="0" cy="0"/>
          <a:chOff x="0" y="0"/>
          <a:chExt cx="0" cy="0"/>
        </a:xfrm>
      </p:grpSpPr>
      <p:sp>
        <p:nvSpPr>
          <p:cNvPr id="135" name="Google Shape;135;g306201437be_0_16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36" name="Google Shape;136;g306201437be_0_168"/>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7" name="Google Shape;137;g306201437be_0_168"/>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38" name="Google Shape;138;g306201437be_0_168"/>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9" name="Google Shape;139;g306201437be_0_168"/>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40" name="Google Shape;140;g306201437be_0_1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41" name="Google Shape;141;g306201437be_0_1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42" name="Google Shape;142;g306201437be_0_1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3"/>
        <p:cNvGrpSpPr/>
        <p:nvPr/>
      </p:nvGrpSpPr>
      <p:grpSpPr>
        <a:xfrm>
          <a:off x="0" y="0"/>
          <a:ext cx="0" cy="0"/>
          <a:chOff x="0" y="0"/>
          <a:chExt cx="0" cy="0"/>
        </a:xfrm>
      </p:grpSpPr>
      <p:sp>
        <p:nvSpPr>
          <p:cNvPr id="144" name="Google Shape;144;g306201437be_0_17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45" name="Google Shape;145;g306201437be_0_17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46" name="Google Shape;146;g306201437be_0_1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7"/>
        <p:cNvGrpSpPr/>
        <p:nvPr/>
      </p:nvGrpSpPr>
      <p:grpSpPr>
        <a:xfrm>
          <a:off x="0" y="0"/>
          <a:ext cx="0" cy="0"/>
          <a:chOff x="0" y="0"/>
          <a:chExt cx="0" cy="0"/>
        </a:xfrm>
      </p:grpSpPr>
      <p:sp>
        <p:nvSpPr>
          <p:cNvPr id="148" name="Google Shape;148;g306201437be_0_181"/>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49" name="Google Shape;149;g306201437be_0_181"/>
          <p:cNvSpPr txBox="1">
            <a:spLocks noGrp="1"/>
          </p:cNvSpPr>
          <p:nvPr>
            <p:ph type="body" idx="1"/>
          </p:nvPr>
        </p:nvSpPr>
        <p:spPr>
          <a:xfrm>
            <a:off x="5183188" y="987425"/>
            <a:ext cx="61725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1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0" name="Google Shape;150;g306201437be_0_18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151" name="Google Shape;151;g306201437be_0_18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52" name="Google Shape;152;g306201437be_0_18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53" name="Google Shape;153;g306201437be_0_1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4"/>
        <p:cNvGrpSpPr/>
        <p:nvPr/>
      </p:nvGrpSpPr>
      <p:grpSpPr>
        <a:xfrm>
          <a:off x="0" y="0"/>
          <a:ext cx="0" cy="0"/>
          <a:chOff x="0" y="0"/>
          <a:chExt cx="0" cy="0"/>
        </a:xfrm>
      </p:grpSpPr>
      <p:sp>
        <p:nvSpPr>
          <p:cNvPr id="155" name="Google Shape;155;g306201437be_0_188"/>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56" name="Google Shape;156;g306201437be_0_188"/>
          <p:cNvSpPr>
            <a:spLocks noGrp="1"/>
          </p:cNvSpPr>
          <p:nvPr>
            <p:ph type="pic" idx="2"/>
          </p:nvPr>
        </p:nvSpPr>
        <p:spPr>
          <a:xfrm>
            <a:off x="5183188" y="987425"/>
            <a:ext cx="6172500" cy="4873500"/>
          </a:xfrm>
          <a:prstGeom prst="rect">
            <a:avLst/>
          </a:prstGeom>
          <a:noFill/>
          <a:ln>
            <a:noFill/>
          </a:ln>
        </p:spPr>
      </p:sp>
      <p:sp>
        <p:nvSpPr>
          <p:cNvPr id="157" name="Google Shape;157;g306201437be_0_18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158" name="Google Shape;158;g306201437be_0_18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59" name="Google Shape;159;g306201437be_0_18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60" name="Google Shape;160;g306201437be_0_1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1"/>
        <p:cNvGrpSpPr/>
        <p:nvPr/>
      </p:nvGrpSpPr>
      <p:grpSpPr>
        <a:xfrm>
          <a:off x="0" y="0"/>
          <a:ext cx="0" cy="0"/>
          <a:chOff x="0" y="0"/>
          <a:chExt cx="0" cy="0"/>
        </a:xfrm>
      </p:grpSpPr>
      <p:sp>
        <p:nvSpPr>
          <p:cNvPr id="162" name="Google Shape;162;g306201437be_0_19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63" name="Google Shape;163;g306201437be_0_19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64" name="Google Shape;164;g306201437be_0_19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65" name="Google Shape;165;g306201437be_0_19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66" name="Google Shape;166;g306201437be_0_19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7"/>
        <p:cNvGrpSpPr/>
        <p:nvPr/>
      </p:nvGrpSpPr>
      <p:grpSpPr>
        <a:xfrm>
          <a:off x="0" y="0"/>
          <a:ext cx="0" cy="0"/>
          <a:chOff x="0" y="0"/>
          <a:chExt cx="0" cy="0"/>
        </a:xfrm>
      </p:grpSpPr>
      <p:sp>
        <p:nvSpPr>
          <p:cNvPr id="168" name="Google Shape;168;g306201437be_0_20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69" name="Google Shape;169;g306201437be_0_20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70" name="Google Shape;170;g306201437be_0_20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71" name="Google Shape;171;g306201437be_0_20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72" name="Google Shape;172;g306201437be_0_20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1 1">
  <p:cSld name="Title Slide_1">
    <p:bg>
      <p:bgPr>
        <a:solidFill>
          <a:schemeClr val="accent1"/>
        </a:solidFill>
        <a:effectLst/>
      </p:bgPr>
    </p:bg>
    <p:spTree>
      <p:nvGrpSpPr>
        <p:cNvPr id="1" name="Shape 173"/>
        <p:cNvGrpSpPr/>
        <p:nvPr/>
      </p:nvGrpSpPr>
      <p:grpSpPr>
        <a:xfrm>
          <a:off x="0" y="0"/>
          <a:ext cx="0" cy="0"/>
          <a:chOff x="0" y="0"/>
          <a:chExt cx="0" cy="0"/>
        </a:xfrm>
      </p:grpSpPr>
      <p:sp>
        <p:nvSpPr>
          <p:cNvPr id="174" name="Google Shape;174;g306201437be_0_207"/>
          <p:cNvSpPr txBox="1">
            <a:spLocks noGrp="1"/>
          </p:cNvSpPr>
          <p:nvPr>
            <p:ph type="ctrTitle"/>
          </p:nvPr>
        </p:nvSpPr>
        <p:spPr>
          <a:xfrm>
            <a:off x="1260000" y="1260000"/>
            <a:ext cx="4271700" cy="3034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5600"/>
              <a:buNone/>
              <a:defRPr sz="3700">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75" name="Google Shape;175;g306201437be_0_207"/>
          <p:cNvSpPr txBox="1">
            <a:spLocks noGrp="1"/>
          </p:cNvSpPr>
          <p:nvPr>
            <p:ph type="subTitle" idx="1"/>
          </p:nvPr>
        </p:nvSpPr>
        <p:spPr>
          <a:xfrm>
            <a:off x="1260000" y="4590000"/>
            <a:ext cx="4271700" cy="824400"/>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lt1"/>
              </a:buClr>
              <a:buSzPts val="1700"/>
              <a:buNone/>
              <a:defRPr sz="1700">
                <a:solidFill>
                  <a:schemeClr val="lt1"/>
                </a:solidFill>
                <a:latin typeface="Barlow Semi Condensed Medium"/>
                <a:ea typeface="Barlow Semi Condensed Medium"/>
                <a:cs typeface="Barlow Semi Condensed Medium"/>
                <a:sym typeface="Barlow Semi Condensed Medium"/>
              </a:defRPr>
            </a:lvl1pPr>
            <a:lvl2pPr lvl="1" algn="ctr">
              <a:lnSpc>
                <a:spcPct val="100000"/>
              </a:lnSpc>
              <a:spcBef>
                <a:spcPts val="1500"/>
              </a:spcBef>
              <a:spcAft>
                <a:spcPts val="0"/>
              </a:spcAft>
              <a:buClr>
                <a:schemeClr val="accent1"/>
              </a:buClr>
              <a:buSzPts val="2000"/>
              <a:buNone/>
              <a:defRPr sz="2000"/>
            </a:lvl2pPr>
            <a:lvl3pPr lvl="2" algn="ctr">
              <a:lnSpc>
                <a:spcPct val="100000"/>
              </a:lnSpc>
              <a:spcBef>
                <a:spcPts val="300"/>
              </a:spcBef>
              <a:spcAft>
                <a:spcPts val="0"/>
              </a:spcAft>
              <a:buSzPts val="1900"/>
              <a:buNone/>
              <a:defRPr sz="1900"/>
            </a:lvl3pPr>
            <a:lvl4pPr lvl="3" algn="ctr">
              <a:lnSpc>
                <a:spcPct val="120000"/>
              </a:lnSpc>
              <a:spcBef>
                <a:spcPts val="1200"/>
              </a:spcBef>
              <a:spcAft>
                <a:spcPts val="0"/>
              </a:spcAft>
              <a:buSzPts val="1600"/>
              <a:buNone/>
              <a:defRPr sz="1600"/>
            </a:lvl4pPr>
            <a:lvl5pPr lvl="4" algn="ctr">
              <a:lnSpc>
                <a:spcPct val="120000"/>
              </a:lnSpc>
              <a:spcBef>
                <a:spcPts val="1500"/>
              </a:spcBef>
              <a:spcAft>
                <a:spcPts val="0"/>
              </a:spcAft>
              <a:buSzPts val="1600"/>
              <a:buNone/>
              <a:defRPr sz="1600"/>
            </a:lvl5pPr>
            <a:lvl6pPr lvl="5" algn="ctr">
              <a:lnSpc>
                <a:spcPct val="90000"/>
              </a:lnSpc>
              <a:spcBef>
                <a:spcPts val="1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6" name="Google Shape;176;g306201437be_0_207"/>
          <p:cNvPicPr preferRelativeResize="0"/>
          <p:nvPr/>
        </p:nvPicPr>
        <p:blipFill rotWithShape="1">
          <a:blip r:embed="rId2">
            <a:alphaModFix/>
          </a:blip>
          <a:srcRect/>
          <a:stretch/>
        </p:blipFill>
        <p:spPr>
          <a:xfrm>
            <a:off x="1260000" y="5482800"/>
            <a:ext cx="1231395" cy="737618"/>
          </a:xfrm>
          <a:prstGeom prst="rect">
            <a:avLst/>
          </a:prstGeom>
          <a:noFill/>
          <a:ln>
            <a:noFill/>
          </a:ln>
        </p:spPr>
      </p:pic>
      <p:sp>
        <p:nvSpPr>
          <p:cNvPr id="177" name="Google Shape;177;g306201437be_0_207"/>
          <p:cNvSpPr txBox="1">
            <a:spLocks noGrp="1"/>
          </p:cNvSpPr>
          <p:nvPr>
            <p:ph type="body" idx="2"/>
          </p:nvPr>
        </p:nvSpPr>
        <p:spPr>
          <a:xfrm>
            <a:off x="2576945" y="5780115"/>
            <a:ext cx="2954700" cy="440400"/>
          </a:xfrm>
          <a:prstGeom prst="rect">
            <a:avLst/>
          </a:prstGeom>
          <a:noFill/>
          <a:ln>
            <a:noFill/>
          </a:ln>
        </p:spPr>
        <p:txBody>
          <a:bodyPr spcFirstLastPara="1" wrap="square" lIns="0" tIns="0" rIns="0" bIns="0" anchor="b" anchorCtr="0">
            <a:noAutofit/>
          </a:bodyPr>
          <a:lstStyle>
            <a:lvl1pPr marL="457200" lvl="0" indent="-228600" algn="r">
              <a:lnSpc>
                <a:spcPct val="120000"/>
              </a:lnSpc>
              <a:spcBef>
                <a:spcPts val="0"/>
              </a:spcBef>
              <a:spcAft>
                <a:spcPts val="0"/>
              </a:spcAft>
              <a:buClr>
                <a:schemeClr val="lt1"/>
              </a:buClr>
              <a:buSzPts val="800"/>
              <a:buNone/>
              <a:defRPr sz="800">
                <a:solidFill>
                  <a:schemeClr val="lt1"/>
                </a:solidFill>
                <a:latin typeface="Roboto Light"/>
                <a:ea typeface="Roboto Light"/>
                <a:cs typeface="Roboto Light"/>
                <a:sym typeface="Roboto Light"/>
              </a:defRPr>
            </a:lvl1pPr>
            <a:lvl2pPr marL="914400" lvl="1" indent="-228600" algn="l">
              <a:lnSpc>
                <a:spcPct val="100000"/>
              </a:lnSpc>
              <a:spcBef>
                <a:spcPts val="1500"/>
              </a:spcBef>
              <a:spcAft>
                <a:spcPts val="0"/>
              </a:spcAft>
              <a:buClr>
                <a:schemeClr val="accent1"/>
              </a:buClr>
              <a:buSzPts val="1900"/>
              <a:buNone/>
              <a:defRPr/>
            </a:lvl2pPr>
            <a:lvl3pPr marL="1371600" lvl="2" indent="-228600" algn="l">
              <a:lnSpc>
                <a:spcPct val="100000"/>
              </a:lnSpc>
              <a:spcBef>
                <a:spcPts val="300"/>
              </a:spcBef>
              <a:spcAft>
                <a:spcPts val="0"/>
              </a:spcAft>
              <a:buSzPts val="1900"/>
              <a:buNone/>
              <a:defRPr/>
            </a:lvl3pPr>
            <a:lvl4pPr marL="1828800" lvl="3" indent="-349250" algn="l">
              <a:lnSpc>
                <a:spcPct val="120000"/>
              </a:lnSpc>
              <a:spcBef>
                <a:spcPts val="1200"/>
              </a:spcBef>
              <a:spcAft>
                <a:spcPts val="0"/>
              </a:spcAft>
              <a:buSzPts val="1900"/>
              <a:buChar char="―"/>
              <a:defRPr/>
            </a:lvl4pPr>
            <a:lvl5pPr marL="2286000" lvl="4" indent="-349250" algn="l">
              <a:lnSpc>
                <a:spcPct val="120000"/>
              </a:lnSpc>
              <a:spcBef>
                <a:spcPts val="1500"/>
              </a:spcBef>
              <a:spcAft>
                <a:spcPts val="0"/>
              </a:spcAft>
              <a:buSzPts val="1900"/>
              <a:buChar char="―"/>
              <a:defRPr/>
            </a:lvl5pPr>
            <a:lvl6pPr marL="2743200" lvl="5" indent="-349250" algn="l">
              <a:lnSpc>
                <a:spcPct val="90000"/>
              </a:lnSpc>
              <a:spcBef>
                <a:spcPts val="1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178" name="Google Shape;178;g306201437be_0_207"/>
          <p:cNvSpPr>
            <a:spLocks noGrp="1"/>
          </p:cNvSpPr>
          <p:nvPr>
            <p:ph type="pic" idx="3"/>
          </p:nvPr>
        </p:nvSpPr>
        <p:spPr>
          <a:xfrm>
            <a:off x="6558000" y="0"/>
            <a:ext cx="5634000" cy="6858000"/>
          </a:xfrm>
          <a:prstGeom prst="rect">
            <a:avLst/>
          </a:prstGeom>
          <a:solidFill>
            <a:srgbClr val="D8D8D8"/>
          </a:solidFill>
          <a:ln>
            <a:noFill/>
          </a:ln>
        </p:spPr>
      </p:sp>
      <p:pic>
        <p:nvPicPr>
          <p:cNvPr id="179" name="Google Shape;179;g306201437be_0_207"/>
          <p:cNvPicPr preferRelativeResize="0"/>
          <p:nvPr/>
        </p:nvPicPr>
        <p:blipFill rotWithShape="1">
          <a:blip r:embed="rId3">
            <a:alphaModFix/>
          </a:blip>
          <a:srcRect/>
          <a:stretch/>
        </p:blipFill>
        <p:spPr>
          <a:xfrm>
            <a:off x="414000" y="612000"/>
            <a:ext cx="3898402" cy="521208"/>
          </a:xfrm>
          <a:prstGeom prst="rect">
            <a:avLst/>
          </a:prstGeom>
          <a:noFill/>
          <a:ln>
            <a:noFill/>
          </a:ln>
        </p:spPr>
      </p:pic>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180"/>
        <p:cNvGrpSpPr/>
        <p:nvPr/>
      </p:nvGrpSpPr>
      <p:grpSpPr>
        <a:xfrm>
          <a:off x="0" y="0"/>
          <a:ext cx="0" cy="0"/>
          <a:chOff x="0" y="0"/>
          <a:chExt cx="0" cy="0"/>
        </a:xfrm>
      </p:grpSpPr>
      <p:sp>
        <p:nvSpPr>
          <p:cNvPr id="181" name="Google Shape;181;g306201437be_0_214"/>
          <p:cNvSpPr txBox="1">
            <a:spLocks noGrp="1"/>
          </p:cNvSpPr>
          <p:nvPr>
            <p:ph type="title"/>
          </p:nvPr>
        </p:nvSpPr>
        <p:spPr>
          <a:xfrm>
            <a:off x="1188000" y="793750"/>
            <a:ext cx="4500300" cy="792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7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82" name="Google Shape;182;g306201437be_0_214"/>
          <p:cNvSpPr txBox="1">
            <a:spLocks noGrp="1"/>
          </p:cNvSpPr>
          <p:nvPr>
            <p:ph type="dt" idx="10"/>
          </p:nvPr>
        </p:nvSpPr>
        <p:spPr>
          <a:xfrm>
            <a:off x="5557493" y="6264000"/>
            <a:ext cx="2743200" cy="3651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83" name="Google Shape;183;g306201437be_0_214"/>
          <p:cNvSpPr txBox="1">
            <a:spLocks noGrp="1"/>
          </p:cNvSpPr>
          <p:nvPr>
            <p:ph type="ftr" idx="11"/>
          </p:nvPr>
        </p:nvSpPr>
        <p:spPr>
          <a:xfrm>
            <a:off x="684213" y="6264000"/>
            <a:ext cx="4114800" cy="365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84" name="Google Shape;184;g306201437be_0_214"/>
          <p:cNvSpPr>
            <a:spLocks noGrp="1"/>
          </p:cNvSpPr>
          <p:nvPr>
            <p:ph type="pic" idx="2"/>
          </p:nvPr>
        </p:nvSpPr>
        <p:spPr>
          <a:xfrm>
            <a:off x="6558000" y="0"/>
            <a:ext cx="5634000" cy="6858000"/>
          </a:xfrm>
          <a:prstGeom prst="rect">
            <a:avLst/>
          </a:prstGeom>
          <a:solidFill>
            <a:srgbClr val="D8D8D8"/>
          </a:solidFill>
          <a:ln>
            <a:noFill/>
          </a:ln>
        </p:spPr>
      </p:sp>
      <p:sp>
        <p:nvSpPr>
          <p:cNvPr id="185" name="Google Shape;185;g306201437be_0_214"/>
          <p:cNvSpPr txBox="1">
            <a:spLocks noGrp="1"/>
          </p:cNvSpPr>
          <p:nvPr>
            <p:ph type="body" idx="1"/>
          </p:nvPr>
        </p:nvSpPr>
        <p:spPr>
          <a:xfrm>
            <a:off x="684214" y="1585913"/>
            <a:ext cx="5004000" cy="43641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2"/>
              </a:buClr>
              <a:buSzPts val="2000"/>
              <a:buNone/>
              <a:defRPr/>
            </a:lvl1pPr>
            <a:lvl2pPr marL="914400" lvl="1" indent="-228600" algn="l">
              <a:lnSpc>
                <a:spcPct val="100000"/>
              </a:lnSpc>
              <a:spcBef>
                <a:spcPts val="1500"/>
              </a:spcBef>
              <a:spcAft>
                <a:spcPts val="0"/>
              </a:spcAft>
              <a:buClr>
                <a:schemeClr val="accent1"/>
              </a:buClr>
              <a:buSzPts val="2400"/>
              <a:buNone/>
              <a:defRPr/>
            </a:lvl2pPr>
            <a:lvl3pPr marL="1371600" lvl="2" indent="-228600" algn="l">
              <a:lnSpc>
                <a:spcPct val="100000"/>
              </a:lnSpc>
              <a:spcBef>
                <a:spcPts val="300"/>
              </a:spcBef>
              <a:spcAft>
                <a:spcPts val="0"/>
              </a:spcAft>
              <a:buSzPts val="2800"/>
              <a:buNone/>
              <a:defRPr/>
            </a:lvl3pPr>
            <a:lvl4pPr marL="1828800" lvl="3" indent="-355600" algn="l">
              <a:lnSpc>
                <a:spcPct val="120000"/>
              </a:lnSpc>
              <a:spcBef>
                <a:spcPts val="1200"/>
              </a:spcBef>
              <a:spcAft>
                <a:spcPts val="0"/>
              </a:spcAft>
              <a:buSzPts val="2000"/>
              <a:buChar char="―"/>
              <a:defRPr/>
            </a:lvl4pPr>
            <a:lvl5pPr marL="2286000" lvl="4" indent="-355600" algn="l">
              <a:lnSpc>
                <a:spcPct val="120000"/>
              </a:lnSpc>
              <a:spcBef>
                <a:spcPts val="1500"/>
              </a:spcBef>
              <a:spcAft>
                <a:spcPts val="0"/>
              </a:spcAft>
              <a:buSzPts val="2000"/>
              <a:buChar char="―"/>
              <a:defRPr/>
            </a:lvl5pPr>
            <a:lvl6pPr marL="2743200" lvl="5" indent="-349250" algn="l">
              <a:lnSpc>
                <a:spcPct val="90000"/>
              </a:lnSpc>
              <a:spcBef>
                <a:spcPts val="1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
        <p:cNvGrpSpPr/>
        <p:nvPr/>
      </p:nvGrpSpPr>
      <p:grpSpPr>
        <a:xfrm>
          <a:off x="0" y="0"/>
          <a:ext cx="0" cy="0"/>
          <a:chOff x="0" y="0"/>
          <a:chExt cx="0" cy="0"/>
        </a:xfrm>
      </p:grpSpPr>
      <p:sp>
        <p:nvSpPr>
          <p:cNvPr id="31" name="Google Shape;31;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 name="Google Shape;3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g306201437be_0_1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90" name="Google Shape;90;g306201437be_0_12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1" name="Google Shape;91;g306201437be_0_1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92" name="Google Shape;92;g306201437be_0_1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93" name="Google Shape;93;g306201437be_0_1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docs.google.com/document/d/1HuH_DHRPVqMW-uqgFROBZLYN6QyfamJOqpg6aJba_uw/edit#heading=h.9xez6dara5pr"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hyperlink" Target="https://accounting.egi.eu/cloud/" TargetMode="External"/><Relationship Id="rId3" Type="http://schemas.openxmlformats.org/officeDocument/2006/relationships/image" Target="../media/image8.png"/><Relationship Id="rId7" Type="http://schemas.openxmlformats.org/officeDocument/2006/relationships/hyperlink" Target="https://appdb.egi.eu/"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openid.net/connect/" TargetMode="External"/><Relationship Id="rId5" Type="http://schemas.openxmlformats.org/officeDocument/2006/relationships/hyperlink" Target="https://www.egi.eu/service/check-in/" TargetMode="External"/><Relationship Id="rId4" Type="http://schemas.openxmlformats.org/officeDocument/2006/relationships/image" Target="../media/image13.png"/><Relationship Id="rId9" Type="http://schemas.openxmlformats.org/officeDocument/2006/relationships/hyperlink" Target="https://argo.egi.eu/egi/report-status/Critical/SITES?filter=FedClou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egi.eu/case-study/obse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306201437be_0_116"/>
          <p:cNvSpPr txBox="1">
            <a:spLocks noGrp="1"/>
          </p:cNvSpPr>
          <p:nvPr>
            <p:ph type="ctrTitle"/>
          </p:nvPr>
        </p:nvSpPr>
        <p:spPr>
          <a:xfrm>
            <a:off x="557875" y="1701450"/>
            <a:ext cx="5751900" cy="3059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0000"/>
              </a:buClr>
              <a:buSzPts val="5600"/>
              <a:buFont typeface="Arial"/>
              <a:buNone/>
            </a:pPr>
            <a:endParaRPr dirty="0">
              <a:latin typeface="Roboto"/>
              <a:ea typeface="Roboto"/>
              <a:cs typeface="Roboto"/>
              <a:sym typeface="Roboto"/>
            </a:endParaRPr>
          </a:p>
          <a:p>
            <a:pPr marL="0" lvl="0" indent="0" algn="l" rtl="0">
              <a:lnSpc>
                <a:spcPct val="90000"/>
              </a:lnSpc>
              <a:spcBef>
                <a:spcPts val="0"/>
              </a:spcBef>
              <a:spcAft>
                <a:spcPts val="0"/>
              </a:spcAft>
              <a:buSzPts val="5600"/>
              <a:buNone/>
            </a:pPr>
            <a:r>
              <a:rPr lang="en-US" sz="2700" b="1" dirty="0">
                <a:latin typeface="Roboto"/>
                <a:ea typeface="Roboto"/>
                <a:cs typeface="Roboto"/>
                <a:sym typeface="Roboto"/>
              </a:rPr>
              <a:t>Technical design of the </a:t>
            </a:r>
            <a:r>
              <a:rPr lang="en-US" sz="2700" b="1" dirty="0" err="1">
                <a:latin typeface="Roboto"/>
                <a:ea typeface="Roboto"/>
                <a:cs typeface="Roboto"/>
                <a:sym typeface="Roboto"/>
              </a:rPr>
              <a:t>GlobalCoast</a:t>
            </a:r>
            <a:r>
              <a:rPr lang="en-US" sz="2700" b="1" dirty="0">
                <a:latin typeface="Roboto"/>
                <a:ea typeface="Roboto"/>
                <a:cs typeface="Roboto"/>
                <a:sym typeface="Roboto"/>
              </a:rPr>
              <a:t> cloud-based Infrastructure</a:t>
            </a:r>
            <a:endParaRPr sz="2700" b="1" dirty="0">
              <a:latin typeface="Roboto"/>
              <a:ea typeface="Roboto"/>
              <a:cs typeface="Roboto"/>
              <a:sym typeface="Roboto"/>
            </a:endParaRPr>
          </a:p>
          <a:p>
            <a:pPr marL="0" lvl="0" indent="0" algn="l" rtl="0">
              <a:lnSpc>
                <a:spcPct val="90000"/>
              </a:lnSpc>
              <a:spcBef>
                <a:spcPts val="0"/>
              </a:spcBef>
              <a:spcAft>
                <a:spcPts val="0"/>
              </a:spcAft>
              <a:buSzPts val="5600"/>
              <a:buNone/>
            </a:pPr>
            <a:endParaRPr sz="2700" b="1" dirty="0">
              <a:latin typeface="Roboto"/>
              <a:ea typeface="Roboto"/>
              <a:cs typeface="Roboto"/>
              <a:sym typeface="Roboto"/>
            </a:endParaRPr>
          </a:p>
          <a:p>
            <a:pPr marL="0" lvl="0" indent="0" algn="l" rtl="0">
              <a:lnSpc>
                <a:spcPct val="90000"/>
              </a:lnSpc>
              <a:spcBef>
                <a:spcPts val="0"/>
              </a:spcBef>
              <a:spcAft>
                <a:spcPts val="0"/>
              </a:spcAft>
              <a:buSzPts val="5600"/>
              <a:buNone/>
            </a:pPr>
            <a:endParaRPr sz="1900" b="1" dirty="0">
              <a:latin typeface="Roboto"/>
              <a:ea typeface="Roboto"/>
              <a:cs typeface="Roboto"/>
              <a:sym typeface="Roboto"/>
            </a:endParaRPr>
          </a:p>
          <a:p>
            <a:pPr marL="0" marR="0" lvl="0" indent="0" algn="l" rtl="0">
              <a:lnSpc>
                <a:spcPct val="90000"/>
              </a:lnSpc>
              <a:spcBef>
                <a:spcPts val="0"/>
              </a:spcBef>
              <a:spcAft>
                <a:spcPts val="0"/>
              </a:spcAft>
              <a:buSzPts val="5600"/>
              <a:buNone/>
            </a:pPr>
            <a:r>
              <a:rPr lang="en-US" sz="1900" b="1" dirty="0">
                <a:latin typeface="Roboto"/>
                <a:ea typeface="Roboto"/>
                <a:cs typeface="Roboto"/>
                <a:sym typeface="Roboto"/>
              </a:rPr>
              <a:t>Giovanni </a:t>
            </a:r>
            <a:r>
              <a:rPr lang="en-US" sz="1900" b="1" dirty="0" err="1">
                <a:latin typeface="Roboto"/>
                <a:ea typeface="Roboto"/>
                <a:cs typeface="Roboto"/>
                <a:sym typeface="Roboto"/>
              </a:rPr>
              <a:t>Coppini</a:t>
            </a:r>
            <a:r>
              <a:rPr lang="en-US" sz="1900" b="1" dirty="0">
                <a:latin typeface="Roboto"/>
                <a:ea typeface="Roboto"/>
                <a:cs typeface="Roboto"/>
                <a:sym typeface="Roboto"/>
              </a:rPr>
              <a:t> (CMCC), Jay Perlman (IEEE France), Miguel </a:t>
            </a:r>
            <a:r>
              <a:rPr lang="en-US" sz="1900" b="1" dirty="0" err="1">
                <a:latin typeface="Roboto"/>
                <a:ea typeface="Roboto"/>
                <a:cs typeface="Roboto"/>
                <a:sym typeface="Roboto"/>
              </a:rPr>
              <a:t>Charcos</a:t>
            </a:r>
            <a:r>
              <a:rPr lang="en-US" sz="1900" b="1" dirty="0">
                <a:latin typeface="Roboto"/>
                <a:ea typeface="Roboto"/>
                <a:cs typeface="Roboto"/>
                <a:sym typeface="Roboto"/>
              </a:rPr>
              <a:t> (</a:t>
            </a:r>
            <a:r>
              <a:rPr lang="en-US" sz="1900" b="1" dirty="0" err="1">
                <a:latin typeface="Roboto"/>
                <a:ea typeface="Roboto"/>
                <a:cs typeface="Roboto"/>
                <a:sym typeface="Roboto"/>
              </a:rPr>
              <a:t>Socib</a:t>
            </a:r>
            <a:r>
              <a:rPr lang="en-US" sz="1900" b="1" dirty="0">
                <a:latin typeface="Roboto"/>
                <a:ea typeface="Roboto"/>
                <a:cs typeface="Roboto"/>
                <a:sym typeface="Roboto"/>
              </a:rPr>
              <a:t>), Giuseppe La Rocca (EGI), Nadia Pinardi (UNIBO) and many more!</a:t>
            </a:r>
            <a:endParaRPr sz="1900" b="1" dirty="0">
              <a:latin typeface="Roboto"/>
              <a:ea typeface="Roboto"/>
              <a:cs typeface="Roboto"/>
              <a:sym typeface="Roboto"/>
            </a:endParaRPr>
          </a:p>
        </p:txBody>
      </p:sp>
      <p:sp>
        <p:nvSpPr>
          <p:cNvPr id="191" name="Google Shape;191;g306201437be_0_116"/>
          <p:cNvSpPr txBox="1">
            <a:spLocks noGrp="1"/>
          </p:cNvSpPr>
          <p:nvPr>
            <p:ph type="body" idx="2"/>
          </p:nvPr>
        </p:nvSpPr>
        <p:spPr>
          <a:xfrm>
            <a:off x="2599113" y="5780088"/>
            <a:ext cx="2931600" cy="440100"/>
          </a:xfrm>
          <a:prstGeom prst="rect">
            <a:avLst/>
          </a:prstGeom>
          <a:noFill/>
          <a:ln>
            <a:noFill/>
          </a:ln>
        </p:spPr>
        <p:txBody>
          <a:bodyPr spcFirstLastPara="1" wrap="square" lIns="0" tIns="0" rIns="0" bIns="0" anchor="b" anchorCtr="0">
            <a:noAutofit/>
          </a:bodyPr>
          <a:lstStyle/>
          <a:p>
            <a:pPr marL="0" lvl="0" indent="0" algn="r" rtl="0">
              <a:lnSpc>
                <a:spcPct val="120000"/>
              </a:lnSpc>
              <a:spcBef>
                <a:spcPts val="0"/>
              </a:spcBef>
              <a:spcAft>
                <a:spcPts val="0"/>
              </a:spcAft>
              <a:buClr>
                <a:schemeClr val="lt1"/>
              </a:buClr>
              <a:buSzPts val="800"/>
              <a:buNone/>
            </a:pPr>
            <a:r>
              <a:rPr lang="en-US"/>
              <a:t>This programme is endorsed by the </a:t>
            </a:r>
            <a:r>
              <a:rPr lang="en-US">
                <a:latin typeface="Roboto Medium"/>
                <a:ea typeface="Roboto Medium"/>
                <a:cs typeface="Roboto Medium"/>
                <a:sym typeface="Roboto Medium"/>
              </a:rPr>
              <a:t>UN Decade of Ocean Science</a:t>
            </a:r>
            <a:endParaRPr/>
          </a:p>
        </p:txBody>
      </p:sp>
      <p:pic>
        <p:nvPicPr>
          <p:cNvPr id="192" name="Google Shape;192;g306201437be_0_116"/>
          <p:cNvPicPr preferRelativeResize="0">
            <a:picLocks noGrp="1"/>
          </p:cNvPicPr>
          <p:nvPr>
            <p:ph type="pic" idx="3"/>
          </p:nvPr>
        </p:nvPicPr>
        <p:blipFill rotWithShape="1">
          <a:blip r:embed="rId3">
            <a:alphaModFix/>
          </a:blip>
          <a:srcRect t="9" b="9"/>
          <a:stretch/>
        </p:blipFill>
        <p:spPr>
          <a:xfrm>
            <a:off x="6558000" y="0"/>
            <a:ext cx="5634000" cy="6858000"/>
          </a:xfrm>
          <a:prstGeom prst="rect">
            <a:avLst/>
          </a:prstGeom>
          <a:solidFill>
            <a:srgbClr val="D8D8D8"/>
          </a:solid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g306201437be_0_629" descr="A group of images of a beach&#10;&#10;Description automatically generated"/>
          <p:cNvPicPr preferRelativeResize="0"/>
          <p:nvPr/>
        </p:nvPicPr>
        <p:blipFill>
          <a:blip r:embed="rId3">
            <a:alphaModFix/>
          </a:blip>
          <a:stretch>
            <a:fillRect/>
          </a:stretch>
        </p:blipFill>
        <p:spPr>
          <a:xfrm rot="5400000">
            <a:off x="8291450" y="3247027"/>
            <a:ext cx="8641175" cy="4559074"/>
          </a:xfrm>
          <a:prstGeom prst="rect">
            <a:avLst/>
          </a:prstGeom>
          <a:noFill/>
          <a:ln>
            <a:noFill/>
          </a:ln>
        </p:spPr>
      </p:pic>
      <p:graphicFrame>
        <p:nvGraphicFramePr>
          <p:cNvPr id="249" name="Google Shape;249;g306201437be_0_629"/>
          <p:cNvGraphicFramePr/>
          <p:nvPr/>
        </p:nvGraphicFramePr>
        <p:xfrm>
          <a:off x="513700" y="2210700"/>
          <a:ext cx="3000000" cy="3000000"/>
        </p:xfrm>
        <a:graphic>
          <a:graphicData uri="http://schemas.openxmlformats.org/drawingml/2006/table">
            <a:tbl>
              <a:tblPr firstRow="1" firstCol="1" bandRow="1">
                <a:noFill/>
                <a:tableStyleId>{0E4EEE73-4961-45F9-AEEA-2323BB6C6900}</a:tableStyleId>
              </a:tblPr>
              <a:tblGrid>
                <a:gridCol w="1389350">
                  <a:extLst>
                    <a:ext uri="{9D8B030D-6E8A-4147-A177-3AD203B41FA5}">
                      <a16:colId xmlns:a16="http://schemas.microsoft.com/office/drawing/2014/main" val="20000"/>
                    </a:ext>
                  </a:extLst>
                </a:gridCol>
                <a:gridCol w="1389350">
                  <a:extLst>
                    <a:ext uri="{9D8B030D-6E8A-4147-A177-3AD203B41FA5}">
                      <a16:colId xmlns:a16="http://schemas.microsoft.com/office/drawing/2014/main" val="20001"/>
                    </a:ext>
                  </a:extLst>
                </a:gridCol>
                <a:gridCol w="1389350">
                  <a:extLst>
                    <a:ext uri="{9D8B030D-6E8A-4147-A177-3AD203B41FA5}">
                      <a16:colId xmlns:a16="http://schemas.microsoft.com/office/drawing/2014/main" val="20002"/>
                    </a:ext>
                  </a:extLst>
                </a:gridCol>
                <a:gridCol w="1389350">
                  <a:extLst>
                    <a:ext uri="{9D8B030D-6E8A-4147-A177-3AD203B41FA5}">
                      <a16:colId xmlns:a16="http://schemas.microsoft.com/office/drawing/2014/main" val="20003"/>
                    </a:ext>
                  </a:extLst>
                </a:gridCol>
                <a:gridCol w="1389350">
                  <a:extLst>
                    <a:ext uri="{9D8B030D-6E8A-4147-A177-3AD203B41FA5}">
                      <a16:colId xmlns:a16="http://schemas.microsoft.com/office/drawing/2014/main" val="20004"/>
                    </a:ext>
                  </a:extLst>
                </a:gridCol>
                <a:gridCol w="1389350">
                  <a:extLst>
                    <a:ext uri="{9D8B030D-6E8A-4147-A177-3AD203B41FA5}">
                      <a16:colId xmlns:a16="http://schemas.microsoft.com/office/drawing/2014/main" val="20005"/>
                    </a:ext>
                  </a:extLst>
                </a:gridCol>
                <a:gridCol w="1389350">
                  <a:extLst>
                    <a:ext uri="{9D8B030D-6E8A-4147-A177-3AD203B41FA5}">
                      <a16:colId xmlns:a16="http://schemas.microsoft.com/office/drawing/2014/main" val="20006"/>
                    </a:ext>
                  </a:extLst>
                </a:gridCol>
              </a:tblGrid>
              <a:tr h="562200">
                <a:tc>
                  <a:txBody>
                    <a:bodyPr/>
                    <a:lstStyle/>
                    <a:p>
                      <a:pPr marL="0" lvl="0" indent="0" algn="ctr" rtl="0">
                        <a:spcBef>
                          <a:spcPts val="0"/>
                        </a:spcBef>
                        <a:spcAft>
                          <a:spcPts val="0"/>
                        </a:spcAft>
                        <a:buNone/>
                      </a:pPr>
                      <a:r>
                        <a:rPr lang="en-US" sz="1500">
                          <a:latin typeface="Roboto"/>
                          <a:ea typeface="Roboto"/>
                          <a:cs typeface="Roboto"/>
                          <a:sym typeface="Roboto"/>
                        </a:rPr>
                        <a:t>PHASE</a:t>
                      </a:r>
                      <a:endParaRPr sz="1500">
                        <a:solidFill>
                          <a:srgbClr val="FFFFFF"/>
                        </a:solidFill>
                        <a:latin typeface="Roboto"/>
                        <a:ea typeface="Roboto"/>
                        <a:cs typeface="Roboto"/>
                        <a:sym typeface="Roboto"/>
                      </a:endParaRPr>
                    </a:p>
                  </a:txBody>
                  <a:tcPr marL="73025" marR="73025" marT="0" marB="0">
                    <a:lnL w="6350"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1500">
                        <a:latin typeface="Roboto"/>
                        <a:ea typeface="Roboto"/>
                        <a:cs typeface="Roboto"/>
                        <a:sym typeface="Roboto"/>
                      </a:endParaRPr>
                    </a:p>
                  </a:txBody>
                  <a:tcPr marL="73025" marR="73025" marT="0" marB="0">
                    <a:lnL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gridSpan="2">
                  <a:txBody>
                    <a:bodyPr/>
                    <a:lstStyle/>
                    <a:p>
                      <a:pPr marL="0" lvl="0" indent="0" algn="ctr" rtl="0">
                        <a:spcBef>
                          <a:spcPts val="0"/>
                        </a:spcBef>
                        <a:spcAft>
                          <a:spcPts val="0"/>
                        </a:spcAft>
                        <a:buNone/>
                      </a:pPr>
                      <a:r>
                        <a:rPr lang="en-US" sz="1500">
                          <a:solidFill>
                            <a:srgbClr val="FFFFFF"/>
                          </a:solidFill>
                          <a:latin typeface="Roboto"/>
                          <a:ea typeface="Roboto"/>
                          <a:cs typeface="Roboto"/>
                          <a:sym typeface="Roboto"/>
                        </a:rPr>
                        <a:t>Development and Training </a:t>
                      </a:r>
                      <a:endParaRPr sz="1500">
                        <a:solidFill>
                          <a:srgbClr val="FFFFFF"/>
                        </a:solidFill>
                        <a:latin typeface="Roboto"/>
                        <a:ea typeface="Roboto"/>
                        <a:cs typeface="Roboto"/>
                        <a:sym typeface="Roboto"/>
                      </a:endParaRPr>
                    </a:p>
                  </a:txBody>
                  <a:tcPr marL="73025" marR="73025" marT="0" marB="0">
                    <a:lnL cap="flat" cmpd="sng">
                      <a:solidFill>
                        <a:schemeClr val="lt1"/>
                      </a:solidFill>
                      <a:prstDash val="solid"/>
                      <a:round/>
                      <a:headEnd type="none" w="sm" len="sm"/>
                      <a:tailEnd type="none" w="sm" len="sm"/>
                    </a:lnL>
                    <a:lnR cap="flat" cmpd="sng">
                      <a:solidFill>
                        <a:srgbClr val="FFFFFF"/>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hMerge="1">
                  <a:txBody>
                    <a:bodyPr/>
                    <a:lstStyle/>
                    <a:p>
                      <a:endParaRPr lang="en-IT"/>
                    </a:p>
                  </a:txBody>
                  <a:tcPr/>
                </a:tc>
                <a:tc gridSpan="2">
                  <a:txBody>
                    <a:bodyPr/>
                    <a:lstStyle/>
                    <a:p>
                      <a:pPr marL="0" lvl="0" indent="0" algn="ctr" rtl="0">
                        <a:spcBef>
                          <a:spcPts val="0"/>
                        </a:spcBef>
                        <a:spcAft>
                          <a:spcPts val="0"/>
                        </a:spcAft>
                        <a:buNone/>
                      </a:pPr>
                      <a:r>
                        <a:rPr lang="en-US" sz="1500">
                          <a:solidFill>
                            <a:srgbClr val="FFFFFF"/>
                          </a:solidFill>
                          <a:latin typeface="Roboto"/>
                          <a:ea typeface="Roboto"/>
                          <a:cs typeface="Roboto"/>
                          <a:sym typeface="Roboto"/>
                        </a:rPr>
                        <a:t>Production</a:t>
                      </a:r>
                      <a:endParaRPr sz="1500">
                        <a:solidFill>
                          <a:srgbClr val="FFFFFF"/>
                        </a:solidFill>
                        <a:latin typeface="Roboto"/>
                        <a:ea typeface="Roboto"/>
                        <a:cs typeface="Roboto"/>
                        <a:sym typeface="Roboto"/>
                      </a:endParaRPr>
                    </a:p>
                    <a:p>
                      <a:pPr marL="0" lvl="0" indent="0" algn="ctr" rtl="0">
                        <a:spcBef>
                          <a:spcPts val="0"/>
                        </a:spcBef>
                        <a:spcAft>
                          <a:spcPts val="0"/>
                        </a:spcAft>
                        <a:buNone/>
                      </a:pPr>
                      <a:endParaRPr sz="1500">
                        <a:solidFill>
                          <a:srgbClr val="FFFFFF"/>
                        </a:solidFill>
                        <a:latin typeface="Roboto"/>
                        <a:ea typeface="Roboto"/>
                        <a:cs typeface="Roboto"/>
                        <a:sym typeface="Roboto"/>
                      </a:endParaRPr>
                    </a:p>
                  </a:txBody>
                  <a:tcPr marL="73025" marR="73025" marT="0" marB="0">
                    <a:lnL cap="flat" cmpd="sng">
                      <a:solidFill>
                        <a:srgbClr val="FFFFFF"/>
                      </a:solidFill>
                      <a:prstDash val="solid"/>
                      <a:round/>
                      <a:headEnd type="none" w="sm" len="sm"/>
                      <a:tailEnd type="none" w="sm" len="sm"/>
                    </a:lnL>
                    <a:lnR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hMerge="1">
                  <a:txBody>
                    <a:bodyPr/>
                    <a:lstStyle/>
                    <a:p>
                      <a:endParaRPr lang="en-IT"/>
                    </a:p>
                  </a:txBody>
                  <a:tcPr/>
                </a:tc>
                <a:tc>
                  <a:txBody>
                    <a:bodyPr/>
                    <a:lstStyle/>
                    <a:p>
                      <a:pPr marL="0" lvl="0" indent="0" algn="ctr" rtl="0">
                        <a:spcBef>
                          <a:spcPts val="0"/>
                        </a:spcBef>
                        <a:spcAft>
                          <a:spcPts val="0"/>
                        </a:spcAft>
                        <a:buNone/>
                      </a:pPr>
                      <a:endParaRPr sz="1500">
                        <a:solidFill>
                          <a:srgbClr val="FFFFFF"/>
                        </a:solidFill>
                        <a:latin typeface="Roboto"/>
                        <a:ea typeface="Roboto"/>
                        <a:cs typeface="Roboto"/>
                        <a:sym typeface="Roboto"/>
                      </a:endParaRPr>
                    </a:p>
                  </a:txBody>
                  <a:tcPr marL="73025" marR="73025" marT="0" marB="0">
                    <a:lnL cap="flat" cmpd="sng">
                      <a:solidFill>
                        <a:schemeClr val="lt1"/>
                      </a:solidFill>
                      <a:prstDash val="solid"/>
                      <a:round/>
                      <a:headEnd type="none" w="sm" len="sm"/>
                      <a:tailEnd type="none" w="sm" len="sm"/>
                    </a:lnL>
                    <a:lnR w="6350"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843300">
                <a:tc>
                  <a:txBody>
                    <a:bodyPr/>
                    <a:lstStyle/>
                    <a:p>
                      <a:pPr marL="0" lvl="0" indent="0" algn="l" rtl="0">
                        <a:spcBef>
                          <a:spcPts val="0"/>
                        </a:spcBef>
                        <a:spcAft>
                          <a:spcPts val="0"/>
                        </a:spcAft>
                        <a:buNone/>
                      </a:pPr>
                      <a:r>
                        <a:rPr lang="en-US" sz="1500" b="0">
                          <a:latin typeface="Roboto"/>
                          <a:ea typeface="Roboto"/>
                          <a:cs typeface="Roboto"/>
                          <a:sym typeface="Roboto"/>
                        </a:rPr>
                        <a:t>1</a:t>
                      </a:r>
                      <a:endParaRPr sz="1500" b="0">
                        <a:latin typeface="Roboto"/>
                        <a:ea typeface="Roboto"/>
                        <a:cs typeface="Roboto"/>
                        <a:sym typeface="Roboto"/>
                      </a:endParaRPr>
                    </a:p>
                  </a:txBody>
                  <a:tcPr marL="73025" marR="73025" marT="0" marB="0">
                    <a:lnL w="6350" cap="flat" cmpd="sng">
                      <a:solidFill>
                        <a:schemeClr val="lt1"/>
                      </a:solidFill>
                      <a:prstDash val="solid"/>
                      <a:round/>
                      <a:headEnd type="none" w="sm" len="sm"/>
                      <a:tailEnd type="none" w="sm" len="sm"/>
                    </a:lnL>
                    <a:lnR w="6350"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sz="1500">
                        <a:latin typeface="Roboto"/>
                        <a:ea typeface="Roboto"/>
                        <a:cs typeface="Roboto"/>
                        <a:sym typeface="Roboto"/>
                      </a:endParaRPr>
                    </a:p>
                  </a:txBody>
                  <a:tcPr marL="73025" marR="73025" marT="0" marB="0">
                    <a:lnL w="6350" cap="flat" cmpd="sng">
                      <a:solidFill>
                        <a:schemeClr val="lt1"/>
                      </a:solidFill>
                      <a:prstDash val="solid"/>
                      <a:round/>
                      <a:headEnd type="none" w="sm" len="sm"/>
                      <a:tailEnd type="none" w="sm" len="sm"/>
                    </a:lnL>
                    <a:lnR w="6350"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1500">
                          <a:latin typeface="Roboto"/>
                          <a:ea typeface="Roboto"/>
                          <a:cs typeface="Roboto"/>
                          <a:sym typeface="Roboto"/>
                        </a:rPr>
                        <a:t>GPU per Pilot</a:t>
                      </a:r>
                      <a:endParaRPr sz="1500">
                        <a:latin typeface="Roboto"/>
                        <a:ea typeface="Roboto"/>
                        <a:cs typeface="Roboto"/>
                        <a:sym typeface="Roboto"/>
                      </a:endParaRPr>
                    </a:p>
                  </a:txBody>
                  <a:tcPr marL="73025" marR="73025" marT="0" marB="0">
                    <a:lnL w="6350" cap="flat" cmpd="sng">
                      <a:solidFill>
                        <a:schemeClr val="lt1"/>
                      </a:solidFill>
                      <a:prstDash val="solid"/>
                      <a:round/>
                      <a:headEnd type="none" w="sm" len="sm"/>
                      <a:tailEnd type="none" w="sm" len="sm"/>
                    </a:lnL>
                    <a:lnR w="6350"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1500">
                          <a:solidFill>
                            <a:schemeClr val="dk1"/>
                          </a:solidFill>
                          <a:latin typeface="Roboto"/>
                          <a:ea typeface="Roboto"/>
                          <a:cs typeface="Roboto"/>
                          <a:sym typeface="Roboto"/>
                        </a:rPr>
                        <a:t>CPU Core </a:t>
                      </a:r>
                      <a:endParaRPr sz="1500">
                        <a:latin typeface="Roboto"/>
                        <a:ea typeface="Roboto"/>
                        <a:cs typeface="Roboto"/>
                        <a:sym typeface="Roboto"/>
                      </a:endParaRPr>
                    </a:p>
                  </a:txBody>
                  <a:tcPr marL="73025" marR="73025" marT="0" marB="0">
                    <a:lnL w="6350" cap="flat" cmpd="sng">
                      <a:solidFill>
                        <a:schemeClr val="lt1"/>
                      </a:solidFill>
                      <a:prstDash val="solid"/>
                      <a:round/>
                      <a:headEnd type="none" w="sm" len="sm"/>
                      <a:tailEnd type="none" w="sm" len="sm"/>
                    </a:lnL>
                    <a:lnR w="6350"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1500">
                          <a:solidFill>
                            <a:schemeClr val="dk1"/>
                          </a:solidFill>
                          <a:latin typeface="Roboto"/>
                          <a:ea typeface="Roboto"/>
                          <a:cs typeface="Roboto"/>
                          <a:sym typeface="Roboto"/>
                        </a:rPr>
                        <a:t>GPU per Pilot </a:t>
                      </a:r>
                      <a:endParaRPr sz="1500">
                        <a:latin typeface="Roboto"/>
                        <a:ea typeface="Roboto"/>
                        <a:cs typeface="Roboto"/>
                        <a:sym typeface="Roboto"/>
                      </a:endParaRPr>
                    </a:p>
                  </a:txBody>
                  <a:tcPr marL="73025" marR="73025" marT="0" marB="0">
                    <a:lnL w="6350" cap="flat" cmpd="sng">
                      <a:solidFill>
                        <a:schemeClr val="lt1"/>
                      </a:solidFill>
                      <a:prstDash val="solid"/>
                      <a:round/>
                      <a:headEnd type="none" w="sm" len="sm"/>
                      <a:tailEnd type="none" w="sm" len="sm"/>
                    </a:lnL>
                    <a:lnR w="6350"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1500">
                          <a:solidFill>
                            <a:schemeClr val="dk1"/>
                          </a:solidFill>
                          <a:latin typeface="Roboto"/>
                          <a:ea typeface="Roboto"/>
                          <a:cs typeface="Roboto"/>
                          <a:sym typeface="Roboto"/>
                        </a:rPr>
                        <a:t>CPU Core per Pilot </a:t>
                      </a:r>
                      <a:endParaRPr sz="1500">
                        <a:solidFill>
                          <a:schemeClr val="dk1"/>
                        </a:solidFill>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txBody>
                  <a:tcPr marL="73025" marR="73025" marT="0" marB="0">
                    <a:lnL w="6350" cap="flat" cmpd="sng">
                      <a:solidFill>
                        <a:schemeClr val="lt1"/>
                      </a:solidFill>
                      <a:prstDash val="solid"/>
                      <a:round/>
                      <a:headEnd type="none" w="sm" len="sm"/>
                      <a:tailEnd type="none" w="sm" len="sm"/>
                    </a:lnL>
                    <a:lnR w="6350"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1500">
                          <a:solidFill>
                            <a:schemeClr val="dk1"/>
                          </a:solidFill>
                          <a:latin typeface="Roboto"/>
                          <a:ea typeface="Roboto"/>
                          <a:cs typeface="Roboto"/>
                          <a:sym typeface="Roboto"/>
                        </a:rPr>
                        <a:t>Total Regional (10 Pilot)s for 2 AI experts</a:t>
                      </a:r>
                      <a:endParaRPr sz="1500">
                        <a:latin typeface="Roboto"/>
                        <a:ea typeface="Roboto"/>
                        <a:cs typeface="Roboto"/>
                        <a:sym typeface="Roboto"/>
                      </a:endParaRPr>
                    </a:p>
                  </a:txBody>
                  <a:tcPr marL="73025" marR="73025" marT="0" marB="0">
                    <a:lnL w="6350" cap="flat" cmpd="sng">
                      <a:solidFill>
                        <a:schemeClr val="lt1"/>
                      </a:solidFill>
                      <a:prstDash val="solid"/>
                      <a:round/>
                      <a:headEnd type="none" w="sm" len="sm"/>
                      <a:tailEnd type="none" w="sm" len="sm"/>
                    </a:lnL>
                    <a:lnR w="6350"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999450">
                <a:tc>
                  <a:txBody>
                    <a:bodyPr/>
                    <a:lstStyle/>
                    <a:p>
                      <a:pPr marL="0" lvl="0" indent="0" algn="l" rtl="0">
                        <a:spcBef>
                          <a:spcPts val="0"/>
                        </a:spcBef>
                        <a:spcAft>
                          <a:spcPts val="0"/>
                        </a:spcAft>
                        <a:buNone/>
                      </a:pPr>
                      <a:r>
                        <a:rPr lang="en-US" sz="1500" b="0">
                          <a:latin typeface="Roboto"/>
                          <a:ea typeface="Roboto"/>
                          <a:cs typeface="Roboto"/>
                          <a:sym typeface="Roboto"/>
                        </a:rPr>
                        <a:t>2</a:t>
                      </a:r>
                      <a:endParaRPr sz="1500" b="0">
                        <a:latin typeface="Roboto"/>
                        <a:ea typeface="Roboto"/>
                        <a:cs typeface="Roboto"/>
                        <a:sym typeface="Roboto"/>
                      </a:endParaRPr>
                    </a:p>
                  </a:txBody>
                  <a:tcPr marL="73025" marR="73025" marT="0" marB="0">
                    <a:lnL w="635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1500" b="1">
                          <a:latin typeface="Roboto"/>
                          <a:ea typeface="Roboto"/>
                          <a:cs typeface="Roboto"/>
                          <a:sym typeface="Roboto"/>
                        </a:rPr>
                        <a:t>Cloud Computing (CPU)</a:t>
                      </a:r>
                      <a:endParaRPr sz="1500" b="1">
                        <a:latin typeface="Roboto"/>
                        <a:ea typeface="Roboto"/>
                        <a:cs typeface="Roboto"/>
                        <a:sym typeface="Roboto"/>
                      </a:endParaRPr>
                    </a:p>
                  </a:txBody>
                  <a:tcPr marL="63500" marR="63500" marT="63500" marB="635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sz="1500">
                        <a:latin typeface="Roboto"/>
                        <a:ea typeface="Roboto"/>
                        <a:cs typeface="Roboto"/>
                        <a:sym typeface="Roboto"/>
                      </a:endParaRPr>
                    </a:p>
                  </a:txBody>
                  <a:tcPr marL="73025" marR="73025" marT="0" marB="0">
                    <a:lnL w="12700" cap="flat" cmpd="sng">
                      <a:solidFill>
                        <a:schemeClr val="lt1"/>
                      </a:solidFill>
                      <a:prstDash val="solid"/>
                      <a:round/>
                      <a:headEnd type="none" w="sm" len="sm"/>
                      <a:tailEnd type="none" w="sm" len="sm"/>
                    </a:lnL>
                    <a:lnR w="6350"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1500">
                          <a:solidFill>
                            <a:schemeClr val="dk1"/>
                          </a:solidFill>
                          <a:latin typeface="Roboto"/>
                          <a:ea typeface="Roboto"/>
                          <a:cs typeface="Roboto"/>
                          <a:sym typeface="Roboto"/>
                        </a:rPr>
                        <a:t>160*2 researchers= 320</a:t>
                      </a:r>
                      <a:endParaRPr sz="1500">
                        <a:latin typeface="Roboto"/>
                        <a:ea typeface="Roboto"/>
                        <a:cs typeface="Roboto"/>
                        <a:sym typeface="Roboto"/>
                      </a:endParaRPr>
                    </a:p>
                  </a:txBody>
                  <a:tcPr marL="73025" marR="73025" marT="0" marB="0">
                    <a:lnL w="6350" cap="flat" cmpd="sng">
                      <a:solidFill>
                        <a:schemeClr val="lt1"/>
                      </a:solidFill>
                      <a:prstDash val="solid"/>
                      <a:round/>
                      <a:headEnd type="none" w="sm" len="sm"/>
                      <a:tailEnd type="none" w="sm" len="sm"/>
                    </a:lnL>
                    <a:lnR w="6350"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sz="1500">
                        <a:latin typeface="Roboto"/>
                        <a:ea typeface="Roboto"/>
                        <a:cs typeface="Roboto"/>
                        <a:sym typeface="Roboto"/>
                      </a:endParaRPr>
                    </a:p>
                  </a:txBody>
                  <a:tcPr marL="73025" marR="73025" marT="0" marB="0">
                    <a:lnL w="6350" cap="flat" cmpd="sng">
                      <a:solidFill>
                        <a:schemeClr val="lt1"/>
                      </a:solidFill>
                      <a:prstDash val="solid"/>
                      <a:round/>
                      <a:headEnd type="none" w="sm" len="sm"/>
                      <a:tailEnd type="none" w="sm" len="sm"/>
                    </a:lnL>
                    <a:lnR w="6350"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1500">
                          <a:solidFill>
                            <a:schemeClr val="dk1"/>
                          </a:solidFill>
                          <a:latin typeface="Roboto"/>
                          <a:ea typeface="Roboto"/>
                          <a:cs typeface="Roboto"/>
                          <a:sym typeface="Roboto"/>
                        </a:rPr>
                        <a:t>200 (Phase 2 onward)</a:t>
                      </a:r>
                      <a:endParaRPr sz="1500">
                        <a:latin typeface="Roboto"/>
                        <a:ea typeface="Roboto"/>
                        <a:cs typeface="Roboto"/>
                        <a:sym typeface="Roboto"/>
                      </a:endParaRPr>
                    </a:p>
                  </a:txBody>
                  <a:tcPr marL="73025" marR="73025" marT="0" marB="0">
                    <a:lnL w="6350" cap="flat" cmpd="sng">
                      <a:solidFill>
                        <a:schemeClr val="lt1"/>
                      </a:solidFill>
                      <a:prstDash val="solid"/>
                      <a:round/>
                      <a:headEnd type="none" w="sm" len="sm"/>
                      <a:tailEnd type="none" w="sm" len="sm"/>
                    </a:lnL>
                    <a:lnR w="6350"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1500">
                          <a:solidFill>
                            <a:schemeClr val="dk1"/>
                          </a:solidFill>
                          <a:latin typeface="Roboto"/>
                          <a:ea typeface="Roboto"/>
                          <a:cs typeface="Roboto"/>
                          <a:sym typeface="Roboto"/>
                        </a:rPr>
                        <a:t>3200 dev; 2000 prod CPU</a:t>
                      </a:r>
                      <a:endParaRPr sz="1500">
                        <a:latin typeface="Roboto"/>
                        <a:ea typeface="Roboto"/>
                        <a:cs typeface="Roboto"/>
                        <a:sym typeface="Roboto"/>
                      </a:endParaRPr>
                    </a:p>
                  </a:txBody>
                  <a:tcPr marL="73025" marR="73025" marT="0" marB="0">
                    <a:lnL w="6350" cap="flat" cmpd="sng">
                      <a:solidFill>
                        <a:schemeClr val="lt1"/>
                      </a:solidFill>
                      <a:prstDash val="solid"/>
                      <a:round/>
                      <a:headEnd type="none" w="sm" len="sm"/>
                      <a:tailEnd type="none" w="sm" len="sm"/>
                    </a:lnL>
                    <a:lnR w="6350"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1405475">
                <a:tc>
                  <a:txBody>
                    <a:bodyPr/>
                    <a:lstStyle/>
                    <a:p>
                      <a:pPr marL="0" lvl="0" indent="0" algn="l" rtl="0">
                        <a:spcBef>
                          <a:spcPts val="0"/>
                        </a:spcBef>
                        <a:spcAft>
                          <a:spcPts val="0"/>
                        </a:spcAft>
                        <a:buNone/>
                      </a:pPr>
                      <a:r>
                        <a:rPr lang="en-US" sz="1500" b="0">
                          <a:latin typeface="Roboto"/>
                          <a:ea typeface="Roboto"/>
                          <a:cs typeface="Roboto"/>
                          <a:sym typeface="Roboto"/>
                        </a:rPr>
                        <a:t>3</a:t>
                      </a:r>
                      <a:endParaRPr sz="1500" b="0">
                        <a:latin typeface="Roboto"/>
                        <a:ea typeface="Roboto"/>
                        <a:cs typeface="Roboto"/>
                        <a:sym typeface="Roboto"/>
                      </a:endParaRPr>
                    </a:p>
                  </a:txBody>
                  <a:tcPr marL="73025" marR="73025" marT="0" marB="0">
                    <a:lnL w="6350"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1500" b="1">
                          <a:solidFill>
                            <a:schemeClr val="dk1"/>
                          </a:solidFill>
                          <a:latin typeface="Roboto"/>
                          <a:ea typeface="Roboto"/>
                          <a:cs typeface="Roboto"/>
                          <a:sym typeface="Roboto"/>
                        </a:rPr>
                        <a:t>AI-based services (GPU)</a:t>
                      </a:r>
                      <a:endParaRPr sz="1500" b="1">
                        <a:latin typeface="Roboto"/>
                        <a:ea typeface="Roboto"/>
                        <a:cs typeface="Roboto"/>
                        <a:sym typeface="Roboto"/>
                      </a:endParaRPr>
                    </a:p>
                  </a:txBody>
                  <a:tcPr marL="73025" marR="73025" marT="0" marB="0">
                    <a:lnL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1500">
                          <a:latin typeface="Roboto"/>
                          <a:ea typeface="Roboto"/>
                          <a:cs typeface="Roboto"/>
                          <a:sym typeface="Roboto"/>
                        </a:rPr>
                        <a:t>40 </a:t>
                      </a:r>
                      <a:r>
                        <a:rPr lang="en-US" sz="1500">
                          <a:solidFill>
                            <a:schemeClr val="dk1"/>
                          </a:solidFill>
                          <a:latin typeface="Roboto"/>
                          <a:ea typeface="Roboto"/>
                          <a:cs typeface="Roboto"/>
                          <a:sym typeface="Roboto"/>
                        </a:rPr>
                        <a:t>(Phase 3 onward)</a:t>
                      </a:r>
                      <a:endParaRPr sz="1500">
                        <a:latin typeface="Roboto"/>
                        <a:ea typeface="Roboto"/>
                        <a:cs typeface="Roboto"/>
                        <a:sym typeface="Roboto"/>
                      </a:endParaRPr>
                    </a:p>
                  </a:txBody>
                  <a:tcPr marL="73025" marR="73025" marT="0" marB="0">
                    <a:lnL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sz="1500">
                        <a:latin typeface="Roboto"/>
                        <a:ea typeface="Roboto"/>
                        <a:cs typeface="Roboto"/>
                        <a:sym typeface="Roboto"/>
                      </a:endParaRPr>
                    </a:p>
                  </a:txBody>
                  <a:tcPr marL="73025" marR="73025" marT="0" marB="0">
                    <a:lnL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1500">
                          <a:solidFill>
                            <a:schemeClr val="dk1"/>
                          </a:solidFill>
                          <a:latin typeface="Roboto"/>
                          <a:ea typeface="Roboto"/>
                          <a:cs typeface="Roboto"/>
                          <a:sym typeface="Roboto"/>
                        </a:rPr>
                        <a:t>2-4 (Phase 3 onward)</a:t>
                      </a:r>
                      <a:endParaRPr sz="1500">
                        <a:latin typeface="Roboto"/>
                        <a:ea typeface="Roboto"/>
                        <a:cs typeface="Roboto"/>
                        <a:sym typeface="Roboto"/>
                      </a:endParaRPr>
                    </a:p>
                  </a:txBody>
                  <a:tcPr marL="73025" marR="73025" marT="0" marB="0">
                    <a:lnL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sz="1500">
                        <a:latin typeface="Roboto"/>
                        <a:ea typeface="Roboto"/>
                        <a:cs typeface="Roboto"/>
                        <a:sym typeface="Roboto"/>
                      </a:endParaRPr>
                    </a:p>
                  </a:txBody>
                  <a:tcPr marL="73025" marR="73025" marT="0" marB="0">
                    <a:lnL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1500">
                          <a:solidFill>
                            <a:schemeClr val="dk1"/>
                          </a:solidFill>
                          <a:latin typeface="Roboto"/>
                          <a:ea typeface="Roboto"/>
                          <a:cs typeface="Roboto"/>
                          <a:sym typeface="Roboto"/>
                        </a:rPr>
                        <a:t>80 dev and training; 40 prod GPU (A100 or higher)</a:t>
                      </a:r>
                      <a:endParaRPr sz="1500">
                        <a:latin typeface="Roboto"/>
                        <a:ea typeface="Roboto"/>
                        <a:cs typeface="Roboto"/>
                        <a:sym typeface="Roboto"/>
                      </a:endParaRPr>
                    </a:p>
                  </a:txBody>
                  <a:tcPr marL="73025" marR="73025" marT="0" marB="0">
                    <a:lnL cap="flat" cmpd="sng">
                      <a:solidFill>
                        <a:schemeClr val="lt1"/>
                      </a:solidFill>
                      <a:prstDash val="solid"/>
                      <a:round/>
                      <a:headEnd type="none" w="sm" len="sm"/>
                      <a:tailEnd type="none" w="sm" len="sm"/>
                    </a:lnL>
                    <a:lnR w="6350" cap="flat" cmpd="sng">
                      <a:solidFill>
                        <a:schemeClr val="lt1"/>
                      </a:solidFill>
                      <a:prstDash val="solid"/>
                      <a:round/>
                      <a:headEnd type="none" w="sm" len="sm"/>
                      <a:tailEnd type="none" w="sm" len="sm"/>
                    </a:lnR>
                    <a:lnT w="63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250" name="Google Shape;250;g306201437be_0_629" descr="Text&#10;&#10;Description automatically generated with medium confidence"/>
          <p:cNvPicPr preferRelativeResize="0"/>
          <p:nvPr/>
        </p:nvPicPr>
        <p:blipFill rotWithShape="1">
          <a:blip r:embed="rId4">
            <a:alphaModFix/>
          </a:blip>
          <a:srcRect/>
          <a:stretch/>
        </p:blipFill>
        <p:spPr>
          <a:xfrm>
            <a:off x="9213461" y="89361"/>
            <a:ext cx="2865038" cy="543900"/>
          </a:xfrm>
          <a:prstGeom prst="rect">
            <a:avLst/>
          </a:prstGeom>
          <a:noFill/>
          <a:ln>
            <a:noFill/>
          </a:ln>
        </p:spPr>
      </p:pic>
      <p:sp>
        <p:nvSpPr>
          <p:cNvPr id="251" name="Google Shape;251;g306201437be_0_629"/>
          <p:cNvSpPr txBox="1"/>
          <p:nvPr/>
        </p:nvSpPr>
        <p:spPr>
          <a:xfrm>
            <a:off x="459825" y="1205975"/>
            <a:ext cx="9725400" cy="7803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800">
                <a:solidFill>
                  <a:schemeClr val="accent1"/>
                </a:solidFill>
                <a:latin typeface="Roboto"/>
                <a:ea typeface="Roboto"/>
                <a:cs typeface="Roboto"/>
                <a:sym typeface="Roboto"/>
              </a:rPr>
              <a:t>Table presents the computing and storage requirements for a Regional Cloud (RC) infrastructure which includes as an example 10 Pilots of GlobalCoast.</a:t>
            </a:r>
            <a:endParaRPr sz="1800">
              <a:solidFill>
                <a:schemeClr val="accent1"/>
              </a:solidFill>
              <a:latin typeface="Roboto"/>
              <a:ea typeface="Roboto"/>
              <a:cs typeface="Roboto"/>
              <a:sym typeface="Roboto"/>
            </a:endParaRPr>
          </a:p>
        </p:txBody>
      </p:sp>
      <p:sp>
        <p:nvSpPr>
          <p:cNvPr id="252" name="Google Shape;252;g306201437be_0_629"/>
          <p:cNvSpPr/>
          <p:nvPr/>
        </p:nvSpPr>
        <p:spPr>
          <a:xfrm>
            <a:off x="457200" y="238150"/>
            <a:ext cx="9276900" cy="94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600" b="1">
                <a:solidFill>
                  <a:schemeClr val="accent1"/>
                </a:solidFill>
                <a:latin typeface="Roboto"/>
                <a:ea typeface="Roboto"/>
                <a:cs typeface="Roboto"/>
                <a:sym typeface="Roboto"/>
              </a:rPr>
              <a:t>Regional Cloud Infrastructure Requirements </a:t>
            </a:r>
            <a:endParaRPr sz="3600" b="1">
              <a:solidFill>
                <a:schemeClr val="accent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306201437be_0_605"/>
          <p:cNvSpPr/>
          <p:nvPr/>
        </p:nvSpPr>
        <p:spPr>
          <a:xfrm>
            <a:off x="609600" y="466750"/>
            <a:ext cx="8368500" cy="943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2000"/>
              </a:spcBef>
              <a:spcAft>
                <a:spcPts val="600"/>
              </a:spcAft>
              <a:buClr>
                <a:schemeClr val="dk1"/>
              </a:buClr>
              <a:buSzPts val="1100"/>
              <a:buFont typeface="Arial"/>
              <a:buNone/>
            </a:pPr>
            <a:r>
              <a:rPr lang="en-US" sz="3600" b="1">
                <a:solidFill>
                  <a:schemeClr val="accent1"/>
                </a:solidFill>
                <a:latin typeface="Roboto"/>
                <a:ea typeface="Roboto"/>
                <a:cs typeface="Roboto"/>
                <a:sym typeface="Roboto"/>
              </a:rPr>
              <a:t> Data Infrastructure and data lake</a:t>
            </a:r>
            <a:endParaRPr sz="3600" b="1">
              <a:solidFill>
                <a:schemeClr val="accent1"/>
              </a:solidFill>
              <a:latin typeface="Roboto"/>
              <a:ea typeface="Roboto"/>
              <a:cs typeface="Roboto"/>
              <a:sym typeface="Roboto"/>
            </a:endParaRPr>
          </a:p>
        </p:txBody>
      </p:sp>
      <p:pic>
        <p:nvPicPr>
          <p:cNvPr id="258" name="Google Shape;258;g306201437be_0_605" descr="Text&#10;&#10;Description automatically generated with medium confidence"/>
          <p:cNvPicPr preferRelativeResize="0"/>
          <p:nvPr/>
        </p:nvPicPr>
        <p:blipFill rotWithShape="1">
          <a:blip r:embed="rId3">
            <a:alphaModFix/>
          </a:blip>
          <a:srcRect/>
          <a:stretch/>
        </p:blipFill>
        <p:spPr>
          <a:xfrm>
            <a:off x="9213461" y="89361"/>
            <a:ext cx="2865038" cy="543900"/>
          </a:xfrm>
          <a:prstGeom prst="rect">
            <a:avLst/>
          </a:prstGeom>
          <a:noFill/>
          <a:ln>
            <a:noFill/>
          </a:ln>
        </p:spPr>
      </p:pic>
      <p:sp>
        <p:nvSpPr>
          <p:cNvPr id="259" name="Google Shape;259;g306201437be_0_605"/>
          <p:cNvSpPr txBox="1"/>
          <p:nvPr/>
        </p:nvSpPr>
        <p:spPr>
          <a:xfrm>
            <a:off x="699375" y="1742000"/>
            <a:ext cx="9725400" cy="46038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800">
                <a:solidFill>
                  <a:schemeClr val="accent1"/>
                </a:solidFill>
                <a:latin typeface="Roboto"/>
                <a:ea typeface="Roboto"/>
                <a:cs typeface="Roboto"/>
                <a:sym typeface="Roboto"/>
              </a:rPr>
              <a:t>Dataset for each Pilot Site will consists of:</a:t>
            </a:r>
            <a:endParaRPr sz="1800">
              <a:solidFill>
                <a:schemeClr val="accent1"/>
              </a:solidFill>
              <a:latin typeface="Roboto"/>
              <a:ea typeface="Roboto"/>
              <a:cs typeface="Roboto"/>
              <a:sym typeface="Roboto"/>
            </a:endParaRPr>
          </a:p>
          <a:p>
            <a:pPr marL="457200" lvl="0" indent="-342900" algn="just" rtl="0">
              <a:lnSpc>
                <a:spcPct val="115000"/>
              </a:lnSpc>
              <a:spcBef>
                <a:spcPts val="0"/>
              </a:spcBef>
              <a:spcAft>
                <a:spcPts val="0"/>
              </a:spcAft>
              <a:buClr>
                <a:schemeClr val="accent1"/>
              </a:buClr>
              <a:buSzPts val="1800"/>
              <a:buFont typeface="Roboto"/>
              <a:buChar char="●"/>
            </a:pPr>
            <a:r>
              <a:rPr lang="en-US" sz="1800">
                <a:solidFill>
                  <a:schemeClr val="accent1"/>
                </a:solidFill>
                <a:latin typeface="Roboto"/>
                <a:ea typeface="Roboto"/>
                <a:cs typeface="Roboto"/>
                <a:sym typeface="Roboto"/>
              </a:rPr>
              <a:t>Modelling products</a:t>
            </a:r>
            <a:endParaRPr sz="1800">
              <a:solidFill>
                <a:schemeClr val="accent1"/>
              </a:solidFill>
              <a:latin typeface="Roboto"/>
              <a:ea typeface="Roboto"/>
              <a:cs typeface="Roboto"/>
              <a:sym typeface="Roboto"/>
            </a:endParaRPr>
          </a:p>
          <a:p>
            <a:pPr marL="457200" lvl="0" indent="-342900" algn="just" rtl="0">
              <a:lnSpc>
                <a:spcPct val="115000"/>
              </a:lnSpc>
              <a:spcBef>
                <a:spcPts val="0"/>
              </a:spcBef>
              <a:spcAft>
                <a:spcPts val="0"/>
              </a:spcAft>
              <a:buClr>
                <a:schemeClr val="accent1"/>
              </a:buClr>
              <a:buSzPts val="1800"/>
              <a:buFont typeface="Roboto"/>
              <a:buChar char="●"/>
            </a:pPr>
            <a:r>
              <a:rPr lang="en-US" sz="1800">
                <a:solidFill>
                  <a:schemeClr val="accent1"/>
                </a:solidFill>
                <a:latin typeface="Roboto"/>
                <a:ea typeface="Roboto"/>
                <a:cs typeface="Roboto"/>
                <a:sym typeface="Roboto"/>
              </a:rPr>
              <a:t>Observations 1. In situ 2. Satellite</a:t>
            </a:r>
            <a:endParaRPr sz="1800">
              <a:solidFill>
                <a:schemeClr val="accent1"/>
              </a:solidFill>
              <a:latin typeface="Roboto"/>
              <a:ea typeface="Roboto"/>
              <a:cs typeface="Roboto"/>
              <a:sym typeface="Roboto"/>
            </a:endParaRPr>
          </a:p>
          <a:p>
            <a:pPr marL="457200" lvl="0" indent="0" algn="just" rtl="0">
              <a:lnSpc>
                <a:spcPct val="115000"/>
              </a:lnSpc>
              <a:spcBef>
                <a:spcPts val="0"/>
              </a:spcBef>
              <a:spcAft>
                <a:spcPts val="0"/>
              </a:spcAft>
              <a:buNone/>
            </a:pPr>
            <a:endParaRPr sz="1800">
              <a:solidFill>
                <a:schemeClr val="accent1"/>
              </a:solidFill>
              <a:latin typeface="Roboto"/>
              <a:ea typeface="Roboto"/>
              <a:cs typeface="Roboto"/>
              <a:sym typeface="Roboto"/>
            </a:endParaRPr>
          </a:p>
          <a:p>
            <a:pPr marL="0" lvl="0" indent="0" algn="just" rtl="0">
              <a:lnSpc>
                <a:spcPct val="115000"/>
              </a:lnSpc>
              <a:spcBef>
                <a:spcPts val="0"/>
              </a:spcBef>
              <a:spcAft>
                <a:spcPts val="0"/>
              </a:spcAft>
              <a:buNone/>
            </a:pPr>
            <a:r>
              <a:rPr lang="en-US" sz="1800">
                <a:solidFill>
                  <a:schemeClr val="accent1"/>
                </a:solidFill>
                <a:latin typeface="Roboto"/>
                <a:ea typeface="Roboto"/>
                <a:cs typeface="Roboto"/>
                <a:sym typeface="Roboto"/>
              </a:rPr>
              <a:t>Modelling products:</a:t>
            </a:r>
            <a:endParaRPr sz="1800">
              <a:solidFill>
                <a:schemeClr val="accent1"/>
              </a:solidFill>
              <a:latin typeface="Roboto"/>
              <a:ea typeface="Roboto"/>
              <a:cs typeface="Roboto"/>
              <a:sym typeface="Roboto"/>
            </a:endParaRPr>
          </a:p>
          <a:p>
            <a:pPr marL="457200" lvl="0" indent="-342900" algn="just" rtl="0">
              <a:lnSpc>
                <a:spcPct val="115000"/>
              </a:lnSpc>
              <a:spcBef>
                <a:spcPts val="0"/>
              </a:spcBef>
              <a:spcAft>
                <a:spcPts val="0"/>
              </a:spcAft>
              <a:buClr>
                <a:schemeClr val="accent1"/>
              </a:buClr>
              <a:buSzPts val="1800"/>
              <a:buFont typeface="Roboto"/>
              <a:buChar char="●"/>
            </a:pPr>
            <a:r>
              <a:rPr lang="en-US" sz="1800">
                <a:solidFill>
                  <a:schemeClr val="accent1"/>
                </a:solidFill>
                <a:latin typeface="Roboto"/>
                <a:ea typeface="Roboto"/>
                <a:cs typeface="Roboto"/>
                <a:sym typeface="Roboto"/>
              </a:rPr>
              <a:t>Reanalysis or simulation</a:t>
            </a:r>
            <a:endParaRPr sz="1800">
              <a:solidFill>
                <a:schemeClr val="accent1"/>
              </a:solidFill>
              <a:latin typeface="Roboto"/>
              <a:ea typeface="Roboto"/>
              <a:cs typeface="Roboto"/>
              <a:sym typeface="Roboto"/>
            </a:endParaRPr>
          </a:p>
          <a:p>
            <a:pPr marL="457200" lvl="0" indent="-342900" algn="just" rtl="0">
              <a:lnSpc>
                <a:spcPct val="115000"/>
              </a:lnSpc>
              <a:spcBef>
                <a:spcPts val="0"/>
              </a:spcBef>
              <a:spcAft>
                <a:spcPts val="0"/>
              </a:spcAft>
              <a:buClr>
                <a:schemeClr val="accent1"/>
              </a:buClr>
              <a:buSzPts val="1800"/>
              <a:buFont typeface="Roboto"/>
              <a:buChar char="●"/>
            </a:pPr>
            <a:r>
              <a:rPr lang="en-US" sz="1800">
                <a:solidFill>
                  <a:schemeClr val="accent1"/>
                </a:solidFill>
                <a:latin typeface="Roboto"/>
                <a:ea typeface="Roboto"/>
                <a:cs typeface="Roboto"/>
                <a:sym typeface="Roboto"/>
              </a:rPr>
              <a:t>Climate projections</a:t>
            </a:r>
            <a:endParaRPr sz="1800">
              <a:solidFill>
                <a:schemeClr val="accent1"/>
              </a:solidFill>
              <a:latin typeface="Roboto"/>
              <a:ea typeface="Roboto"/>
              <a:cs typeface="Roboto"/>
              <a:sym typeface="Roboto"/>
            </a:endParaRPr>
          </a:p>
          <a:p>
            <a:pPr marL="457200" lvl="0" indent="-342900" algn="just" rtl="0">
              <a:lnSpc>
                <a:spcPct val="115000"/>
              </a:lnSpc>
              <a:spcBef>
                <a:spcPts val="0"/>
              </a:spcBef>
              <a:spcAft>
                <a:spcPts val="0"/>
              </a:spcAft>
              <a:buClr>
                <a:schemeClr val="accent1"/>
              </a:buClr>
              <a:buSzPts val="1800"/>
              <a:buFont typeface="Roboto"/>
              <a:buChar char="●"/>
            </a:pPr>
            <a:r>
              <a:rPr lang="en-US" sz="1800">
                <a:solidFill>
                  <a:schemeClr val="accent1"/>
                </a:solidFill>
                <a:latin typeface="Roboto"/>
                <a:ea typeface="Roboto"/>
                <a:cs typeface="Roboto"/>
                <a:sym typeface="Roboto"/>
              </a:rPr>
              <a:t>Analysis and forecast in Near Real Time (NRT)</a:t>
            </a:r>
            <a:endParaRPr sz="1800">
              <a:solidFill>
                <a:schemeClr val="accent1"/>
              </a:solidFill>
              <a:latin typeface="Roboto"/>
              <a:ea typeface="Roboto"/>
              <a:cs typeface="Roboto"/>
              <a:sym typeface="Roboto"/>
            </a:endParaRPr>
          </a:p>
          <a:p>
            <a:pPr marL="457200" lvl="0" indent="0" algn="just" rtl="0">
              <a:lnSpc>
                <a:spcPct val="115000"/>
              </a:lnSpc>
              <a:spcBef>
                <a:spcPts val="0"/>
              </a:spcBef>
              <a:spcAft>
                <a:spcPts val="0"/>
              </a:spcAft>
              <a:buNone/>
            </a:pPr>
            <a:endParaRPr sz="1800">
              <a:solidFill>
                <a:schemeClr val="accent1"/>
              </a:solidFill>
              <a:latin typeface="Roboto"/>
              <a:ea typeface="Roboto"/>
              <a:cs typeface="Roboto"/>
              <a:sym typeface="Roboto"/>
            </a:endParaRPr>
          </a:p>
          <a:p>
            <a:pPr marL="0" lvl="0" indent="0" algn="just" rtl="0">
              <a:lnSpc>
                <a:spcPct val="115000"/>
              </a:lnSpc>
              <a:spcBef>
                <a:spcPts val="0"/>
              </a:spcBef>
              <a:spcAft>
                <a:spcPts val="0"/>
              </a:spcAft>
              <a:buNone/>
            </a:pPr>
            <a:r>
              <a:rPr lang="en-US" sz="1800">
                <a:solidFill>
                  <a:schemeClr val="accent1"/>
                </a:solidFill>
                <a:latin typeface="Roboto"/>
                <a:ea typeface="Roboto"/>
                <a:cs typeface="Roboto"/>
                <a:sym typeface="Roboto"/>
              </a:rPr>
              <a:t>Observational products:</a:t>
            </a:r>
            <a:endParaRPr sz="1800">
              <a:solidFill>
                <a:schemeClr val="accent1"/>
              </a:solidFill>
              <a:latin typeface="Roboto"/>
              <a:ea typeface="Roboto"/>
              <a:cs typeface="Roboto"/>
              <a:sym typeface="Roboto"/>
            </a:endParaRPr>
          </a:p>
          <a:p>
            <a:pPr marL="457200" lvl="0" indent="-342900" algn="just" rtl="0">
              <a:lnSpc>
                <a:spcPct val="115000"/>
              </a:lnSpc>
              <a:spcBef>
                <a:spcPts val="0"/>
              </a:spcBef>
              <a:spcAft>
                <a:spcPts val="0"/>
              </a:spcAft>
              <a:buClr>
                <a:schemeClr val="accent1"/>
              </a:buClr>
              <a:buSzPts val="1800"/>
              <a:buFont typeface="Roboto"/>
              <a:buChar char="●"/>
            </a:pPr>
            <a:r>
              <a:rPr lang="en-US" sz="1800">
                <a:solidFill>
                  <a:schemeClr val="accent1"/>
                </a:solidFill>
                <a:latin typeface="Roboto"/>
                <a:ea typeface="Roboto"/>
                <a:cs typeface="Roboto"/>
                <a:sym typeface="Roboto"/>
              </a:rPr>
              <a:t>Reprocessed</a:t>
            </a:r>
            <a:endParaRPr sz="1800">
              <a:solidFill>
                <a:schemeClr val="accent1"/>
              </a:solidFill>
              <a:latin typeface="Roboto"/>
              <a:ea typeface="Roboto"/>
              <a:cs typeface="Roboto"/>
              <a:sym typeface="Roboto"/>
            </a:endParaRPr>
          </a:p>
          <a:p>
            <a:pPr marL="457200" lvl="0" indent="-342900" algn="just" rtl="0">
              <a:lnSpc>
                <a:spcPct val="115000"/>
              </a:lnSpc>
              <a:spcBef>
                <a:spcPts val="0"/>
              </a:spcBef>
              <a:spcAft>
                <a:spcPts val="0"/>
              </a:spcAft>
              <a:buClr>
                <a:schemeClr val="accent1"/>
              </a:buClr>
              <a:buSzPts val="1800"/>
              <a:buFont typeface="Roboto"/>
              <a:buChar char="●"/>
            </a:pPr>
            <a:r>
              <a:rPr lang="en-US" sz="1800">
                <a:solidFill>
                  <a:schemeClr val="accent1"/>
                </a:solidFill>
                <a:latin typeface="Roboto"/>
                <a:ea typeface="Roboto"/>
                <a:cs typeface="Roboto"/>
                <a:sym typeface="Roboto"/>
              </a:rPr>
              <a:t>NRT</a:t>
            </a:r>
            <a:endParaRPr sz="1800">
              <a:solidFill>
                <a:schemeClr val="accent1"/>
              </a:solidFill>
              <a:latin typeface="Roboto"/>
              <a:ea typeface="Roboto"/>
              <a:cs typeface="Roboto"/>
              <a:sym typeface="Roboto"/>
            </a:endParaRPr>
          </a:p>
          <a:p>
            <a:pPr marL="457200" lvl="0" indent="0" algn="just" rtl="0">
              <a:lnSpc>
                <a:spcPct val="115000"/>
              </a:lnSpc>
              <a:spcBef>
                <a:spcPts val="0"/>
              </a:spcBef>
              <a:spcAft>
                <a:spcPts val="0"/>
              </a:spcAft>
              <a:buNone/>
            </a:pPr>
            <a:endParaRPr sz="1800">
              <a:solidFill>
                <a:schemeClr val="accent1"/>
              </a:solidFill>
              <a:latin typeface="Roboto"/>
              <a:ea typeface="Roboto"/>
              <a:cs typeface="Roboto"/>
              <a:sym typeface="Roboto"/>
            </a:endParaRPr>
          </a:p>
          <a:p>
            <a:pPr marL="0" lvl="0" indent="0" algn="just" rtl="0">
              <a:lnSpc>
                <a:spcPct val="115000"/>
              </a:lnSpc>
              <a:spcBef>
                <a:spcPts val="0"/>
              </a:spcBef>
              <a:spcAft>
                <a:spcPts val="0"/>
              </a:spcAft>
              <a:buNone/>
            </a:pPr>
            <a:endParaRPr sz="1800">
              <a:solidFill>
                <a:schemeClr val="accent1"/>
              </a:solidFill>
              <a:latin typeface="Roboto"/>
              <a:ea typeface="Roboto"/>
              <a:cs typeface="Roboto"/>
              <a:sym typeface="Roboto"/>
            </a:endParaRPr>
          </a:p>
        </p:txBody>
      </p:sp>
      <p:sp>
        <p:nvSpPr>
          <p:cNvPr id="260" name="Google Shape;260;g306201437be_0_605"/>
          <p:cNvSpPr txBox="1"/>
          <p:nvPr/>
        </p:nvSpPr>
        <p:spPr>
          <a:xfrm>
            <a:off x="6217225" y="1592325"/>
            <a:ext cx="2349600" cy="21348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a:solidFill>
                  <a:schemeClr val="accent1"/>
                </a:solidFill>
                <a:latin typeface="Roboto"/>
                <a:ea typeface="Roboto"/>
                <a:cs typeface="Roboto"/>
                <a:sym typeface="Roboto"/>
              </a:rPr>
              <a:t>The domain of Civitavecchia modelling and forecasting system (Italy) has been used to estimate the Pilot modelling products. In the map a wave direction and wave forecast is presented</a:t>
            </a:r>
            <a:endParaRPr>
              <a:latin typeface="Roboto"/>
              <a:ea typeface="Roboto"/>
              <a:cs typeface="Roboto"/>
              <a:sym typeface="Roboto"/>
            </a:endParaRPr>
          </a:p>
        </p:txBody>
      </p:sp>
      <p:pic>
        <p:nvPicPr>
          <p:cNvPr id="261" name="Google Shape;261;g306201437be_0_605"/>
          <p:cNvPicPr preferRelativeResize="0"/>
          <p:nvPr/>
        </p:nvPicPr>
        <p:blipFill>
          <a:blip r:embed="rId4">
            <a:alphaModFix/>
          </a:blip>
          <a:stretch>
            <a:fillRect/>
          </a:stretch>
        </p:blipFill>
        <p:spPr>
          <a:xfrm>
            <a:off x="8662625" y="952275"/>
            <a:ext cx="3376973" cy="2031451"/>
          </a:xfrm>
          <a:prstGeom prst="rect">
            <a:avLst/>
          </a:prstGeom>
          <a:noFill/>
          <a:ln>
            <a:noFill/>
          </a:ln>
        </p:spPr>
      </p:pic>
      <p:sp>
        <p:nvSpPr>
          <p:cNvPr id="262" name="Google Shape;262;g306201437be_0_605"/>
          <p:cNvSpPr txBox="1"/>
          <p:nvPr/>
        </p:nvSpPr>
        <p:spPr>
          <a:xfrm>
            <a:off x="6067000" y="4590225"/>
            <a:ext cx="2766300" cy="13914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a:solidFill>
                  <a:schemeClr val="accent1"/>
                </a:solidFill>
                <a:latin typeface="Roboto"/>
                <a:ea typeface="Roboto"/>
                <a:cs typeface="Roboto"/>
                <a:sym typeface="Roboto"/>
              </a:rPr>
              <a:t>For the climate projection products at regional scale the Adriaclim example has been used to estimate the data archiving requirements.</a:t>
            </a:r>
            <a:endParaRPr>
              <a:solidFill>
                <a:schemeClr val="dk1"/>
              </a:solidFill>
            </a:endParaRPr>
          </a:p>
        </p:txBody>
      </p:sp>
      <p:pic>
        <p:nvPicPr>
          <p:cNvPr id="263" name="Google Shape;263;g306201437be_0_605"/>
          <p:cNvPicPr preferRelativeResize="0"/>
          <p:nvPr/>
        </p:nvPicPr>
        <p:blipFill>
          <a:blip r:embed="rId5">
            <a:alphaModFix/>
          </a:blip>
          <a:stretch>
            <a:fillRect/>
          </a:stretch>
        </p:blipFill>
        <p:spPr>
          <a:xfrm>
            <a:off x="9072125" y="3135849"/>
            <a:ext cx="3147712" cy="3501525"/>
          </a:xfrm>
          <a:prstGeom prst="rect">
            <a:avLst/>
          </a:prstGeom>
          <a:noFill/>
          <a:ln>
            <a:noFill/>
          </a:ln>
        </p:spPr>
      </p:pic>
      <p:pic>
        <p:nvPicPr>
          <p:cNvPr id="264" name="Google Shape;264;g306201437be_0_605"/>
          <p:cNvPicPr preferRelativeResize="0"/>
          <p:nvPr/>
        </p:nvPicPr>
        <p:blipFill>
          <a:blip r:embed="rId6">
            <a:alphaModFix/>
          </a:blip>
          <a:stretch>
            <a:fillRect/>
          </a:stretch>
        </p:blipFill>
        <p:spPr>
          <a:xfrm>
            <a:off x="11613125" y="1102525"/>
            <a:ext cx="371825" cy="1564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268"/>
        <p:cNvGrpSpPr/>
        <p:nvPr/>
      </p:nvGrpSpPr>
      <p:grpSpPr>
        <a:xfrm>
          <a:off x="0" y="0"/>
          <a:ext cx="0" cy="0"/>
          <a:chOff x="0" y="0"/>
          <a:chExt cx="0" cy="0"/>
        </a:xfrm>
      </p:grpSpPr>
      <p:sp>
        <p:nvSpPr>
          <p:cNvPr id="269" name="Google Shape;269;g306201437be_0_653"/>
          <p:cNvSpPr/>
          <p:nvPr/>
        </p:nvSpPr>
        <p:spPr>
          <a:xfrm>
            <a:off x="457200" y="161950"/>
            <a:ext cx="8368500" cy="943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2000"/>
              </a:spcBef>
              <a:spcAft>
                <a:spcPts val="600"/>
              </a:spcAft>
              <a:buNone/>
            </a:pPr>
            <a:r>
              <a:rPr lang="en-US" sz="3600" b="1" u="sng">
                <a:solidFill>
                  <a:schemeClr val="hlink"/>
                </a:solidFill>
                <a:latin typeface="Roboto"/>
                <a:ea typeface="Roboto"/>
                <a:cs typeface="Roboto"/>
                <a:sym typeface="Roboto"/>
                <a:hlinkClick r:id="rId3"/>
              </a:rPr>
              <a:t> Data Identified Table</a:t>
            </a:r>
            <a:endParaRPr sz="3600" b="1">
              <a:solidFill>
                <a:schemeClr val="accent1"/>
              </a:solidFill>
              <a:latin typeface="Roboto"/>
              <a:ea typeface="Roboto"/>
              <a:cs typeface="Roboto"/>
              <a:sym typeface="Roboto"/>
            </a:endParaRPr>
          </a:p>
        </p:txBody>
      </p:sp>
      <p:pic>
        <p:nvPicPr>
          <p:cNvPr id="270" name="Google Shape;270;g306201437be_0_653" descr="A group of images of a beach&#10;&#10;Description automatically generated"/>
          <p:cNvPicPr preferRelativeResize="0"/>
          <p:nvPr/>
        </p:nvPicPr>
        <p:blipFill>
          <a:blip r:embed="rId4">
            <a:alphaModFix/>
          </a:blip>
          <a:stretch>
            <a:fillRect/>
          </a:stretch>
        </p:blipFill>
        <p:spPr>
          <a:xfrm rot="5400000">
            <a:off x="8291450" y="3247027"/>
            <a:ext cx="8641175" cy="4559074"/>
          </a:xfrm>
          <a:prstGeom prst="rect">
            <a:avLst/>
          </a:prstGeom>
          <a:noFill/>
          <a:ln>
            <a:noFill/>
          </a:ln>
        </p:spPr>
      </p:pic>
      <p:pic>
        <p:nvPicPr>
          <p:cNvPr id="271" name="Google Shape;271;g306201437be_0_653" descr="Text&#10;&#10;Description automatically generated with medium confidence"/>
          <p:cNvPicPr preferRelativeResize="0"/>
          <p:nvPr/>
        </p:nvPicPr>
        <p:blipFill rotWithShape="1">
          <a:blip r:embed="rId5">
            <a:alphaModFix/>
          </a:blip>
          <a:srcRect/>
          <a:stretch/>
        </p:blipFill>
        <p:spPr>
          <a:xfrm>
            <a:off x="9213461" y="89361"/>
            <a:ext cx="2865038" cy="543900"/>
          </a:xfrm>
          <a:prstGeom prst="rect">
            <a:avLst/>
          </a:prstGeom>
          <a:noFill/>
          <a:ln>
            <a:noFill/>
          </a:ln>
        </p:spPr>
      </p:pic>
      <p:sp>
        <p:nvSpPr>
          <p:cNvPr id="272" name="Google Shape;272;g306201437be_0_653"/>
          <p:cNvSpPr txBox="1"/>
          <p:nvPr/>
        </p:nvSpPr>
        <p:spPr>
          <a:xfrm>
            <a:off x="470775" y="1665800"/>
            <a:ext cx="9725400" cy="780300"/>
          </a:xfrm>
          <a:prstGeom prst="rect">
            <a:avLst/>
          </a:prstGeom>
          <a:noFill/>
          <a:ln>
            <a:noFill/>
          </a:ln>
        </p:spPr>
        <p:txBody>
          <a:bodyPr spcFirstLastPara="1" wrap="square" lIns="91425" tIns="91425" rIns="91425" bIns="91425" anchor="t" anchorCtr="0">
            <a:spAutoFit/>
          </a:bodyPr>
          <a:lstStyle/>
          <a:p>
            <a:pPr marL="457200" lvl="0" indent="0" algn="just" rtl="0">
              <a:lnSpc>
                <a:spcPct val="115000"/>
              </a:lnSpc>
              <a:spcBef>
                <a:spcPts val="0"/>
              </a:spcBef>
              <a:spcAft>
                <a:spcPts val="0"/>
              </a:spcAft>
              <a:buNone/>
            </a:pPr>
            <a:endParaRPr sz="1800">
              <a:solidFill>
                <a:schemeClr val="accent1"/>
              </a:solidFill>
              <a:latin typeface="Roboto"/>
              <a:ea typeface="Roboto"/>
              <a:cs typeface="Roboto"/>
              <a:sym typeface="Roboto"/>
            </a:endParaRPr>
          </a:p>
          <a:p>
            <a:pPr marL="0" lvl="0" indent="0" algn="just" rtl="0">
              <a:lnSpc>
                <a:spcPct val="115000"/>
              </a:lnSpc>
              <a:spcBef>
                <a:spcPts val="0"/>
              </a:spcBef>
              <a:spcAft>
                <a:spcPts val="0"/>
              </a:spcAft>
              <a:buNone/>
            </a:pPr>
            <a:endParaRPr sz="1800">
              <a:solidFill>
                <a:schemeClr val="accent1"/>
              </a:solidFill>
              <a:latin typeface="Roboto"/>
              <a:ea typeface="Roboto"/>
              <a:cs typeface="Roboto"/>
              <a:sym typeface="Roboto"/>
            </a:endParaRPr>
          </a:p>
        </p:txBody>
      </p:sp>
      <p:pic>
        <p:nvPicPr>
          <p:cNvPr id="273" name="Google Shape;273;g306201437be_0_653"/>
          <p:cNvPicPr preferRelativeResize="0"/>
          <p:nvPr/>
        </p:nvPicPr>
        <p:blipFill>
          <a:blip r:embed="rId6">
            <a:alphaModFix/>
          </a:blip>
          <a:stretch>
            <a:fillRect/>
          </a:stretch>
        </p:blipFill>
        <p:spPr>
          <a:xfrm>
            <a:off x="1081350" y="1205975"/>
            <a:ext cx="6542999" cy="5245425"/>
          </a:xfrm>
          <a:prstGeom prst="rect">
            <a:avLst/>
          </a:prstGeom>
          <a:noFill/>
          <a:ln>
            <a:noFill/>
          </a:ln>
        </p:spPr>
      </p:pic>
      <p:sp>
        <p:nvSpPr>
          <p:cNvPr id="274" name="Google Shape;274;g306201437be_0_653"/>
          <p:cNvSpPr txBox="1"/>
          <p:nvPr/>
        </p:nvSpPr>
        <p:spPr>
          <a:xfrm>
            <a:off x="8744575" y="2161125"/>
            <a:ext cx="3468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306201437be_0_661"/>
          <p:cNvSpPr/>
          <p:nvPr/>
        </p:nvSpPr>
        <p:spPr>
          <a:xfrm>
            <a:off x="304800" y="161950"/>
            <a:ext cx="8368500" cy="943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2000"/>
              </a:spcBef>
              <a:spcAft>
                <a:spcPts val="600"/>
              </a:spcAft>
              <a:buNone/>
            </a:pPr>
            <a:r>
              <a:rPr lang="en-US" sz="3600" b="1">
                <a:solidFill>
                  <a:schemeClr val="accent1"/>
                </a:solidFill>
                <a:latin typeface="Roboto"/>
                <a:ea typeface="Roboto"/>
                <a:cs typeface="Roboto"/>
                <a:sym typeface="Roboto"/>
              </a:rPr>
              <a:t> Data Lake</a:t>
            </a:r>
            <a:endParaRPr sz="3600" b="1">
              <a:solidFill>
                <a:schemeClr val="accent1"/>
              </a:solidFill>
              <a:latin typeface="Roboto"/>
              <a:ea typeface="Roboto"/>
              <a:cs typeface="Roboto"/>
              <a:sym typeface="Roboto"/>
            </a:endParaRPr>
          </a:p>
        </p:txBody>
      </p:sp>
      <p:pic>
        <p:nvPicPr>
          <p:cNvPr id="280" name="Google Shape;280;g306201437be_0_661" descr="A group of images of a beach&#10;&#10;Description automatically generated"/>
          <p:cNvPicPr preferRelativeResize="0"/>
          <p:nvPr/>
        </p:nvPicPr>
        <p:blipFill>
          <a:blip r:embed="rId3">
            <a:alphaModFix/>
          </a:blip>
          <a:stretch>
            <a:fillRect/>
          </a:stretch>
        </p:blipFill>
        <p:spPr>
          <a:xfrm rot="5400000">
            <a:off x="8291450" y="3247027"/>
            <a:ext cx="8641175" cy="4559074"/>
          </a:xfrm>
          <a:prstGeom prst="rect">
            <a:avLst/>
          </a:prstGeom>
          <a:noFill/>
          <a:ln>
            <a:noFill/>
          </a:ln>
        </p:spPr>
      </p:pic>
      <p:pic>
        <p:nvPicPr>
          <p:cNvPr id="281" name="Google Shape;281;g306201437be_0_661" descr="Text&#10;&#10;Description automatically generated with medium confidence"/>
          <p:cNvPicPr preferRelativeResize="0"/>
          <p:nvPr/>
        </p:nvPicPr>
        <p:blipFill rotWithShape="1">
          <a:blip r:embed="rId4">
            <a:alphaModFix/>
          </a:blip>
          <a:srcRect/>
          <a:stretch/>
        </p:blipFill>
        <p:spPr>
          <a:xfrm>
            <a:off x="9213461" y="89361"/>
            <a:ext cx="2865038" cy="543900"/>
          </a:xfrm>
          <a:prstGeom prst="rect">
            <a:avLst/>
          </a:prstGeom>
          <a:noFill/>
          <a:ln>
            <a:noFill/>
          </a:ln>
        </p:spPr>
      </p:pic>
      <p:sp>
        <p:nvSpPr>
          <p:cNvPr id="282" name="Google Shape;282;g306201437be_0_661"/>
          <p:cNvSpPr txBox="1"/>
          <p:nvPr/>
        </p:nvSpPr>
        <p:spPr>
          <a:xfrm>
            <a:off x="448900" y="1249775"/>
            <a:ext cx="97254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Clr>
                <a:schemeClr val="dk1"/>
              </a:buClr>
              <a:buSzPts val="1100"/>
              <a:buFont typeface="Arial"/>
              <a:buNone/>
            </a:pPr>
            <a:r>
              <a:rPr lang="en-US" sz="1800">
                <a:solidFill>
                  <a:schemeClr val="accent1"/>
                </a:solidFill>
                <a:latin typeface="Roboto"/>
                <a:ea typeface="Roboto"/>
                <a:cs typeface="Roboto"/>
                <a:sym typeface="Roboto"/>
              </a:rPr>
              <a:t>The resources needed for the Data Lake are:</a:t>
            </a:r>
            <a:endParaRPr sz="1800">
              <a:solidFill>
                <a:schemeClr val="accent1"/>
              </a:solidFill>
              <a:latin typeface="Roboto"/>
              <a:ea typeface="Roboto"/>
              <a:cs typeface="Roboto"/>
              <a:sym typeface="Roboto"/>
            </a:endParaRPr>
          </a:p>
        </p:txBody>
      </p:sp>
      <p:graphicFrame>
        <p:nvGraphicFramePr>
          <p:cNvPr id="283" name="Google Shape;283;g306201437be_0_661"/>
          <p:cNvGraphicFramePr/>
          <p:nvPr/>
        </p:nvGraphicFramePr>
        <p:xfrm>
          <a:off x="448875" y="1810000"/>
          <a:ext cx="3000000" cy="3000000"/>
        </p:xfrm>
        <a:graphic>
          <a:graphicData uri="http://schemas.openxmlformats.org/drawingml/2006/table">
            <a:tbl>
              <a:tblPr firstRow="1" firstCol="1" bandRow="1">
                <a:noFill/>
                <a:tableStyleId>{0E4EEE73-4961-45F9-AEEA-2323BB6C6900}</a:tableStyleId>
              </a:tblPr>
              <a:tblGrid>
                <a:gridCol w="1203250">
                  <a:extLst>
                    <a:ext uri="{9D8B030D-6E8A-4147-A177-3AD203B41FA5}">
                      <a16:colId xmlns:a16="http://schemas.microsoft.com/office/drawing/2014/main" val="20000"/>
                    </a:ext>
                  </a:extLst>
                </a:gridCol>
                <a:gridCol w="590100">
                  <a:extLst>
                    <a:ext uri="{9D8B030D-6E8A-4147-A177-3AD203B41FA5}">
                      <a16:colId xmlns:a16="http://schemas.microsoft.com/office/drawing/2014/main" val="20001"/>
                    </a:ext>
                  </a:extLst>
                </a:gridCol>
                <a:gridCol w="1093750">
                  <a:extLst>
                    <a:ext uri="{9D8B030D-6E8A-4147-A177-3AD203B41FA5}">
                      <a16:colId xmlns:a16="http://schemas.microsoft.com/office/drawing/2014/main" val="20002"/>
                    </a:ext>
                  </a:extLst>
                </a:gridCol>
                <a:gridCol w="1104675">
                  <a:extLst>
                    <a:ext uri="{9D8B030D-6E8A-4147-A177-3AD203B41FA5}">
                      <a16:colId xmlns:a16="http://schemas.microsoft.com/office/drawing/2014/main" val="20003"/>
                    </a:ext>
                  </a:extLst>
                </a:gridCol>
                <a:gridCol w="2462325">
                  <a:extLst>
                    <a:ext uri="{9D8B030D-6E8A-4147-A177-3AD203B41FA5}">
                      <a16:colId xmlns:a16="http://schemas.microsoft.com/office/drawing/2014/main" val="20004"/>
                    </a:ext>
                  </a:extLst>
                </a:gridCol>
                <a:gridCol w="1684925">
                  <a:extLst>
                    <a:ext uri="{9D8B030D-6E8A-4147-A177-3AD203B41FA5}">
                      <a16:colId xmlns:a16="http://schemas.microsoft.com/office/drawing/2014/main" val="20005"/>
                    </a:ext>
                  </a:extLst>
                </a:gridCol>
                <a:gridCol w="1586425">
                  <a:extLst>
                    <a:ext uri="{9D8B030D-6E8A-4147-A177-3AD203B41FA5}">
                      <a16:colId xmlns:a16="http://schemas.microsoft.com/office/drawing/2014/main" val="20006"/>
                    </a:ext>
                  </a:extLst>
                </a:gridCol>
              </a:tblGrid>
              <a:tr h="502975">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VAR </a:t>
                      </a:r>
                      <a:endParaRPr sz="1700">
                        <a:solidFill>
                          <a:srgbClr val="FFFFFF"/>
                        </a:solidFill>
                        <a:latin typeface="Roboto"/>
                        <a:ea typeface="Roboto"/>
                        <a:cs typeface="Roboto"/>
                        <a:sym typeface="Roboto"/>
                      </a:endParaRPr>
                    </a:p>
                  </a:txBody>
                  <a:tcPr marL="63500" marR="63500" marT="0" marB="0">
                    <a:lnL w="8650"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w="8650" cap="flat" cmpd="sng">
                      <a:solidFill>
                        <a:schemeClr val="lt1"/>
                      </a:solidFill>
                      <a:prstDash val="solid"/>
                      <a:round/>
                      <a:headEnd type="none" w="sm" len="sm"/>
                      <a:tailEnd type="none" w="sm" len="sm"/>
                    </a:lnT>
                    <a:lnB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a:t>
                      </a:r>
                      <a:endParaRPr sz="1700">
                        <a:latin typeface="Roboto"/>
                        <a:ea typeface="Roboto"/>
                        <a:cs typeface="Roboto"/>
                        <a:sym typeface="Roboto"/>
                      </a:endParaRPr>
                    </a:p>
                  </a:txBody>
                  <a:tcPr marL="63500" marR="63500" marT="0" marB="0">
                    <a:lnL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w="8650" cap="flat" cmpd="sng">
                      <a:solidFill>
                        <a:schemeClr val="lt1"/>
                      </a:solidFill>
                      <a:prstDash val="solid"/>
                      <a:round/>
                      <a:headEnd type="none" w="sm" len="sm"/>
                      <a:tailEnd type="none" w="sm" len="sm"/>
                    </a:lnT>
                    <a:lnB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Providers</a:t>
                      </a:r>
                      <a:endParaRPr sz="1700">
                        <a:latin typeface="Roboto"/>
                        <a:ea typeface="Roboto"/>
                        <a:cs typeface="Roboto"/>
                        <a:sym typeface="Roboto"/>
                      </a:endParaRPr>
                    </a:p>
                  </a:txBody>
                  <a:tcPr marL="63500" marR="63500" marT="0" marB="0">
                    <a:lnL cap="flat" cmpd="sng">
                      <a:solidFill>
                        <a:schemeClr val="lt1"/>
                      </a:solidFill>
                      <a:prstDash val="solid"/>
                      <a:round/>
                      <a:headEnd type="none" w="sm" len="sm"/>
                      <a:tailEnd type="none" w="sm" len="sm"/>
                    </a:lnL>
                    <a:lnR cap="flat" cmpd="sng">
                      <a:solidFill>
                        <a:srgbClr val="000000">
                          <a:alpha val="0"/>
                        </a:srgbClr>
                      </a:solidFill>
                      <a:prstDash val="solid"/>
                      <a:round/>
                      <a:headEnd type="none" w="sm" len="sm"/>
                      <a:tailEnd type="none" w="sm" len="sm"/>
                    </a:lnR>
                    <a:lnT w="8650" cap="flat" cmpd="sng">
                      <a:solidFill>
                        <a:schemeClr val="lt1"/>
                      </a:solidFill>
                      <a:prstDash val="solid"/>
                      <a:round/>
                      <a:headEnd type="none" w="sm" len="sm"/>
                      <a:tailEnd type="none" w="sm" len="sm"/>
                    </a:lnT>
                    <a:lnB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1 day [Gb]</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w="8650"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1 Month + Bollett. FCST [Tb]</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w="8650"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2 Years [Tb]</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chemeClr val="lt1">
                          <a:alpha val="0"/>
                        </a:schemeClr>
                      </a:solidFill>
                      <a:prstDash val="solid"/>
                      <a:round/>
                      <a:headEnd type="none" w="sm" len="sm"/>
                      <a:tailEnd type="none" w="sm" len="sm"/>
                    </a:lnR>
                    <a:lnT w="8650"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TOT [Tb]</a:t>
                      </a:r>
                      <a:endParaRPr sz="1700">
                        <a:solidFill>
                          <a:srgbClr val="FFFFFF"/>
                        </a:solidFill>
                        <a:latin typeface="Roboto"/>
                        <a:ea typeface="Roboto"/>
                        <a:cs typeface="Roboto"/>
                        <a:sym typeface="Roboto"/>
                      </a:endParaRPr>
                    </a:p>
                  </a:txBody>
                  <a:tcPr marL="63500" marR="63500" marT="0" marB="0">
                    <a:lnL cap="flat" cmpd="sng">
                      <a:solidFill>
                        <a:schemeClr val="lt1">
                          <a:alpha val="0"/>
                        </a:schemeClr>
                      </a:solidFill>
                      <a:prstDash val="solid"/>
                      <a:round/>
                      <a:headEnd type="none" w="sm" len="sm"/>
                      <a:tailEnd type="none" w="sm" len="sm"/>
                    </a:lnL>
                    <a:lnR w="8650" cap="flat" cmpd="sng">
                      <a:solidFill>
                        <a:schemeClr val="lt1">
                          <a:alpha val="0"/>
                        </a:schemeClr>
                      </a:solidFill>
                      <a:prstDash val="solid"/>
                      <a:round/>
                      <a:headEnd type="none" w="sm" len="sm"/>
                      <a:tailEnd type="none" w="sm" len="sm"/>
                    </a:lnR>
                    <a:lnT w="8650" cap="flat" cmpd="sng">
                      <a:solidFill>
                        <a:schemeClr val="lt1">
                          <a:alpha val="0"/>
                        </a:schemeClr>
                      </a:solidFill>
                      <a:prstDash val="solid"/>
                      <a:round/>
                      <a:headEnd type="none" w="sm" len="sm"/>
                      <a:tailEnd type="none" w="sm" len="sm"/>
                    </a:lnT>
                    <a:lnB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0"/>
                  </a:ext>
                </a:extLst>
              </a:tr>
              <a:tr h="648150">
                <a:tc>
                  <a:txBody>
                    <a:bodyPr/>
                    <a:lstStyle/>
                    <a:p>
                      <a:pPr marL="0" lvl="0" indent="0" algn="l" rtl="0">
                        <a:lnSpc>
                          <a:spcPct val="115000"/>
                        </a:lnSpc>
                        <a:spcBef>
                          <a:spcPts val="0"/>
                        </a:spcBef>
                        <a:spcAft>
                          <a:spcPts val="0"/>
                        </a:spcAft>
                        <a:buNone/>
                      </a:pPr>
                      <a:r>
                        <a:rPr lang="en-US" sz="1700" b="0">
                          <a:latin typeface="Roboto"/>
                          <a:ea typeface="Roboto"/>
                          <a:cs typeface="Roboto"/>
                          <a:sym typeface="Roboto"/>
                        </a:rPr>
                        <a:t>2D-H</a:t>
                      </a:r>
                      <a:endParaRPr sz="1700" b="0">
                        <a:latin typeface="Roboto"/>
                        <a:ea typeface="Roboto"/>
                        <a:cs typeface="Roboto"/>
                        <a:sym typeface="Roboto"/>
                      </a:endParaRPr>
                    </a:p>
                    <a:p>
                      <a:pPr marL="0" lvl="0" indent="0" algn="l" rtl="0">
                        <a:spcBef>
                          <a:spcPts val="0"/>
                        </a:spcBef>
                        <a:spcAft>
                          <a:spcPts val="0"/>
                        </a:spcAft>
                        <a:buNone/>
                      </a:pPr>
                      <a:r>
                        <a:rPr lang="en-US" sz="1700" b="0">
                          <a:latin typeface="Roboto"/>
                          <a:ea typeface="Roboto"/>
                          <a:cs typeface="Roboto"/>
                          <a:sym typeface="Roboto"/>
                        </a:rPr>
                        <a:t> (waves)</a:t>
                      </a:r>
                      <a:endParaRPr sz="1700" b="0">
                        <a:latin typeface="Roboto"/>
                        <a:ea typeface="Roboto"/>
                        <a:cs typeface="Roboto"/>
                        <a:sym typeface="Roboto"/>
                      </a:endParaRPr>
                    </a:p>
                  </a:txBody>
                  <a:tcPr marL="63500" marR="63500" marT="0" marB="0">
                    <a:lnL w="8650"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cap="flat" cmpd="sng">
                      <a:solidFill>
                        <a:schemeClr val="lt1"/>
                      </a:solidFill>
                      <a:prstDash val="solid"/>
                      <a:round/>
                      <a:headEnd type="none" w="sm" len="sm"/>
                      <a:tailEnd type="none" w="sm" len="sm"/>
                    </a:lnT>
                    <a:lnB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solidFill>
                            <a:schemeClr val="dk1"/>
                          </a:solidFill>
                          <a:latin typeface="Roboto"/>
                          <a:ea typeface="Roboto"/>
                          <a:cs typeface="Roboto"/>
                          <a:sym typeface="Roboto"/>
                        </a:rPr>
                        <a:t>4</a:t>
                      </a:r>
                      <a:endParaRPr sz="1700">
                        <a:solidFill>
                          <a:schemeClr val="dk1"/>
                        </a:solidFill>
                        <a:latin typeface="Roboto"/>
                        <a:ea typeface="Roboto"/>
                        <a:cs typeface="Roboto"/>
                        <a:sym typeface="Roboto"/>
                      </a:endParaRPr>
                    </a:p>
                  </a:txBody>
                  <a:tcPr marL="63500" marR="63500" marT="0" marB="0">
                    <a:lnL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cap="flat" cmpd="sng">
                      <a:solidFill>
                        <a:schemeClr val="lt1"/>
                      </a:solidFill>
                      <a:prstDash val="solid"/>
                      <a:round/>
                      <a:headEnd type="none" w="sm" len="sm"/>
                      <a:tailEnd type="none" w="sm" len="sm"/>
                    </a:lnT>
                    <a:lnB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10</a:t>
                      </a:r>
                      <a:endParaRPr sz="1700">
                        <a:latin typeface="Roboto"/>
                        <a:ea typeface="Roboto"/>
                        <a:cs typeface="Roboto"/>
                        <a:sym typeface="Roboto"/>
                      </a:endParaRPr>
                    </a:p>
                  </a:txBody>
                  <a:tcPr marL="63500" marR="63500" marT="0" marB="0">
                    <a:lnL cap="flat" cmpd="sng">
                      <a:solidFill>
                        <a:schemeClr val="lt1"/>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chemeClr val="lt1"/>
                      </a:solidFill>
                      <a:prstDash val="solid"/>
                      <a:round/>
                      <a:headEnd type="none" w="sm" len="sm"/>
                      <a:tailEnd type="none" w="sm" len="sm"/>
                    </a:lnT>
                    <a:lnB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33,6 </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1,176</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24,528</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chemeClr val="lt1">
                          <a:alpha val="0"/>
                        </a:scheme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25,707</a:t>
                      </a:r>
                      <a:endParaRPr sz="1700">
                        <a:latin typeface="Roboto"/>
                        <a:ea typeface="Roboto"/>
                        <a:cs typeface="Roboto"/>
                        <a:sym typeface="Roboto"/>
                      </a:endParaRPr>
                    </a:p>
                  </a:txBody>
                  <a:tcPr marL="63500" marR="63500" marT="0" marB="0">
                    <a:lnL cap="flat" cmpd="sng">
                      <a:solidFill>
                        <a:schemeClr val="lt1">
                          <a:alpha val="0"/>
                        </a:schemeClr>
                      </a:solidFill>
                      <a:prstDash val="solid"/>
                      <a:round/>
                      <a:headEnd type="none" w="sm" len="sm"/>
                      <a:tailEnd type="none" w="sm" len="sm"/>
                    </a:lnL>
                    <a:lnR w="8650" cap="flat" cmpd="sng">
                      <a:solidFill>
                        <a:schemeClr val="lt1">
                          <a:alpha val="0"/>
                        </a:schemeClr>
                      </a:solidFill>
                      <a:prstDash val="solid"/>
                      <a:round/>
                      <a:headEnd type="none" w="sm" len="sm"/>
                      <a:tailEnd type="none" w="sm" len="sm"/>
                    </a:lnR>
                    <a:lnT cap="flat" cmpd="sng">
                      <a:solidFill>
                        <a:schemeClr val="lt1">
                          <a:alpha val="0"/>
                        </a:schemeClr>
                      </a:solidFill>
                      <a:prstDash val="solid"/>
                      <a:round/>
                      <a:headEnd type="none" w="sm" len="sm"/>
                      <a:tailEnd type="none" w="sm" len="sm"/>
                    </a:lnT>
                    <a:lnB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1"/>
                  </a:ext>
                </a:extLst>
              </a:tr>
              <a:tr h="768175">
                <a:tc>
                  <a:txBody>
                    <a:bodyPr/>
                    <a:lstStyle/>
                    <a:p>
                      <a:pPr marL="0" lvl="0" indent="0" algn="l" rtl="0">
                        <a:lnSpc>
                          <a:spcPct val="115000"/>
                        </a:lnSpc>
                        <a:spcBef>
                          <a:spcPts val="0"/>
                        </a:spcBef>
                        <a:spcAft>
                          <a:spcPts val="0"/>
                        </a:spcAft>
                        <a:buNone/>
                      </a:pPr>
                      <a:r>
                        <a:rPr lang="en-US" sz="1700" b="0">
                          <a:latin typeface="Roboto"/>
                          <a:ea typeface="Roboto"/>
                          <a:cs typeface="Roboto"/>
                          <a:sym typeface="Roboto"/>
                        </a:rPr>
                        <a:t>2D-6H</a:t>
                      </a:r>
                      <a:endParaRPr sz="1700" b="0">
                        <a:latin typeface="Roboto"/>
                        <a:ea typeface="Roboto"/>
                        <a:cs typeface="Roboto"/>
                        <a:sym typeface="Roboto"/>
                      </a:endParaRPr>
                    </a:p>
                    <a:p>
                      <a:pPr marL="0" lvl="0" indent="0" algn="l" rtl="0">
                        <a:spcBef>
                          <a:spcPts val="0"/>
                        </a:spcBef>
                        <a:spcAft>
                          <a:spcPts val="0"/>
                        </a:spcAft>
                        <a:buNone/>
                      </a:pPr>
                      <a:r>
                        <a:rPr lang="en-US" sz="1700" b="0">
                          <a:latin typeface="Roboto"/>
                          <a:ea typeface="Roboto"/>
                          <a:cs typeface="Roboto"/>
                          <a:sym typeface="Roboto"/>
                        </a:rPr>
                        <a:t> (atm)</a:t>
                      </a:r>
                      <a:endParaRPr sz="1700" b="0">
                        <a:latin typeface="Roboto"/>
                        <a:ea typeface="Roboto"/>
                        <a:cs typeface="Roboto"/>
                        <a:sym typeface="Roboto"/>
                      </a:endParaRPr>
                    </a:p>
                  </a:txBody>
                  <a:tcPr marL="63500" marR="63500" marT="0" marB="0">
                    <a:lnL w="8650"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cap="flat" cmpd="sng">
                      <a:solidFill>
                        <a:schemeClr val="lt1"/>
                      </a:solidFill>
                      <a:prstDash val="solid"/>
                      <a:round/>
                      <a:headEnd type="none" w="sm" len="sm"/>
                      <a:tailEnd type="none" w="sm" len="sm"/>
                    </a:lnT>
                    <a:lnB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solidFill>
                            <a:schemeClr val="dk1"/>
                          </a:solidFill>
                          <a:latin typeface="Roboto"/>
                          <a:ea typeface="Roboto"/>
                          <a:cs typeface="Roboto"/>
                          <a:sym typeface="Roboto"/>
                        </a:rPr>
                        <a:t>7</a:t>
                      </a:r>
                      <a:endParaRPr sz="1700">
                        <a:solidFill>
                          <a:schemeClr val="dk1"/>
                        </a:solidFill>
                        <a:latin typeface="Roboto"/>
                        <a:ea typeface="Roboto"/>
                        <a:cs typeface="Roboto"/>
                        <a:sym typeface="Roboto"/>
                      </a:endParaRPr>
                    </a:p>
                  </a:txBody>
                  <a:tcPr marL="63500" marR="63500" marT="0" marB="0">
                    <a:lnL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cap="flat" cmpd="sng">
                      <a:solidFill>
                        <a:schemeClr val="lt1"/>
                      </a:solidFill>
                      <a:prstDash val="solid"/>
                      <a:round/>
                      <a:headEnd type="none" w="sm" len="sm"/>
                      <a:tailEnd type="none" w="sm" len="sm"/>
                    </a:lnT>
                    <a:lnB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4</a:t>
                      </a:r>
                      <a:endParaRPr sz="1700">
                        <a:latin typeface="Roboto"/>
                        <a:ea typeface="Roboto"/>
                        <a:cs typeface="Roboto"/>
                        <a:sym typeface="Roboto"/>
                      </a:endParaRPr>
                    </a:p>
                  </a:txBody>
                  <a:tcPr marL="63500" marR="63500" marT="0" marB="0">
                    <a:lnL cap="flat" cmpd="sng">
                      <a:solidFill>
                        <a:schemeClr val="lt1"/>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chemeClr val="lt1"/>
                      </a:solidFill>
                      <a:prstDash val="solid"/>
                      <a:round/>
                      <a:headEnd type="none" w="sm" len="sm"/>
                      <a:tailEnd type="none" w="sm" len="sm"/>
                    </a:lnT>
                    <a:lnB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0.28</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0.20</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0.82</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chemeClr val="lt1">
                          <a:alpha val="0"/>
                        </a:scheme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1.02</a:t>
                      </a:r>
                      <a:endParaRPr sz="1700">
                        <a:latin typeface="Roboto"/>
                        <a:ea typeface="Roboto"/>
                        <a:cs typeface="Roboto"/>
                        <a:sym typeface="Roboto"/>
                      </a:endParaRPr>
                    </a:p>
                  </a:txBody>
                  <a:tcPr marL="63500" marR="63500" marT="0" marB="0">
                    <a:lnL cap="flat" cmpd="sng">
                      <a:solidFill>
                        <a:schemeClr val="lt1">
                          <a:alpha val="0"/>
                        </a:schemeClr>
                      </a:solidFill>
                      <a:prstDash val="solid"/>
                      <a:round/>
                      <a:headEnd type="none" w="sm" len="sm"/>
                      <a:tailEnd type="none" w="sm" len="sm"/>
                    </a:lnL>
                    <a:lnR w="8650" cap="flat" cmpd="sng">
                      <a:solidFill>
                        <a:schemeClr val="lt1">
                          <a:alpha val="0"/>
                        </a:schemeClr>
                      </a:solidFill>
                      <a:prstDash val="solid"/>
                      <a:round/>
                      <a:headEnd type="none" w="sm" len="sm"/>
                      <a:tailEnd type="none" w="sm" len="sm"/>
                    </a:lnR>
                    <a:lnT cap="flat" cmpd="sng">
                      <a:solidFill>
                        <a:schemeClr val="lt1">
                          <a:alpha val="0"/>
                        </a:schemeClr>
                      </a:solidFill>
                      <a:prstDash val="solid"/>
                      <a:round/>
                      <a:headEnd type="none" w="sm" len="sm"/>
                      <a:tailEnd type="none" w="sm" len="sm"/>
                    </a:lnT>
                    <a:lnB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2"/>
                  </a:ext>
                </a:extLst>
              </a:tr>
              <a:tr h="1080225">
                <a:tc>
                  <a:txBody>
                    <a:bodyPr/>
                    <a:lstStyle/>
                    <a:p>
                      <a:pPr marL="0" lvl="0" indent="0" algn="l" rtl="0">
                        <a:lnSpc>
                          <a:spcPct val="115000"/>
                        </a:lnSpc>
                        <a:spcBef>
                          <a:spcPts val="0"/>
                        </a:spcBef>
                        <a:spcAft>
                          <a:spcPts val="0"/>
                        </a:spcAft>
                        <a:buNone/>
                      </a:pPr>
                      <a:r>
                        <a:rPr lang="en-US" sz="1700" b="0">
                          <a:latin typeface="Roboto"/>
                          <a:ea typeface="Roboto"/>
                          <a:cs typeface="Roboto"/>
                          <a:sym typeface="Roboto"/>
                        </a:rPr>
                        <a:t>2D-Daily</a:t>
                      </a:r>
                      <a:endParaRPr sz="1700" b="0">
                        <a:latin typeface="Roboto"/>
                        <a:ea typeface="Roboto"/>
                        <a:cs typeface="Roboto"/>
                        <a:sym typeface="Roboto"/>
                      </a:endParaRPr>
                    </a:p>
                    <a:p>
                      <a:pPr marL="0" lvl="0" indent="0" algn="l" rtl="0">
                        <a:spcBef>
                          <a:spcPts val="0"/>
                        </a:spcBef>
                        <a:spcAft>
                          <a:spcPts val="0"/>
                        </a:spcAft>
                        <a:buNone/>
                      </a:pPr>
                      <a:r>
                        <a:rPr lang="en-US" sz="1700" b="0">
                          <a:latin typeface="Roboto"/>
                          <a:ea typeface="Roboto"/>
                          <a:cs typeface="Roboto"/>
                          <a:sym typeface="Roboto"/>
                        </a:rPr>
                        <a:t>(e.g. satellite)</a:t>
                      </a:r>
                      <a:endParaRPr sz="1700" b="0">
                        <a:latin typeface="Roboto"/>
                        <a:ea typeface="Roboto"/>
                        <a:cs typeface="Roboto"/>
                        <a:sym typeface="Roboto"/>
                      </a:endParaRPr>
                    </a:p>
                  </a:txBody>
                  <a:tcPr marL="63500" marR="63500" marT="0" marB="0">
                    <a:lnL w="8650"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cap="flat" cmpd="sng">
                      <a:solidFill>
                        <a:schemeClr val="lt1"/>
                      </a:solidFill>
                      <a:prstDash val="solid"/>
                      <a:round/>
                      <a:headEnd type="none" w="sm" len="sm"/>
                      <a:tailEnd type="none" w="sm" len="sm"/>
                    </a:lnT>
                    <a:lnB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solidFill>
                            <a:schemeClr val="dk1"/>
                          </a:solidFill>
                          <a:latin typeface="Roboto"/>
                          <a:ea typeface="Roboto"/>
                          <a:cs typeface="Roboto"/>
                          <a:sym typeface="Roboto"/>
                        </a:rPr>
                        <a:t>4</a:t>
                      </a:r>
                      <a:endParaRPr sz="1700">
                        <a:solidFill>
                          <a:schemeClr val="dk1"/>
                        </a:solidFill>
                        <a:latin typeface="Roboto"/>
                        <a:ea typeface="Roboto"/>
                        <a:cs typeface="Roboto"/>
                        <a:sym typeface="Roboto"/>
                      </a:endParaRPr>
                    </a:p>
                  </a:txBody>
                  <a:tcPr marL="63500" marR="63500" marT="0" marB="0">
                    <a:lnL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cap="flat" cmpd="sng">
                      <a:solidFill>
                        <a:schemeClr val="lt1"/>
                      </a:solidFill>
                      <a:prstDash val="solid"/>
                      <a:round/>
                      <a:headEnd type="none" w="sm" len="sm"/>
                      <a:tailEnd type="none" w="sm" len="sm"/>
                    </a:lnT>
                    <a:lnB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10</a:t>
                      </a:r>
                      <a:endParaRPr sz="1700">
                        <a:latin typeface="Roboto"/>
                        <a:ea typeface="Roboto"/>
                        <a:cs typeface="Roboto"/>
                        <a:sym typeface="Roboto"/>
                      </a:endParaRPr>
                    </a:p>
                  </a:txBody>
                  <a:tcPr marL="63500" marR="63500" marT="0" marB="0">
                    <a:lnL cap="flat" cmpd="sng">
                      <a:solidFill>
                        <a:schemeClr val="lt1"/>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chemeClr val="lt1"/>
                      </a:solidFill>
                      <a:prstDash val="solid"/>
                      <a:round/>
                      <a:headEnd type="none" w="sm" len="sm"/>
                      <a:tailEnd type="none" w="sm" len="sm"/>
                    </a:lnT>
                    <a:lnB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0.08</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0.06</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0.24</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chemeClr val="lt1">
                          <a:alpha val="0"/>
                        </a:scheme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0.30</a:t>
                      </a:r>
                      <a:endParaRPr sz="1700">
                        <a:latin typeface="Roboto"/>
                        <a:ea typeface="Roboto"/>
                        <a:cs typeface="Roboto"/>
                        <a:sym typeface="Roboto"/>
                      </a:endParaRPr>
                    </a:p>
                  </a:txBody>
                  <a:tcPr marL="63500" marR="63500" marT="0" marB="0">
                    <a:lnL cap="flat" cmpd="sng">
                      <a:solidFill>
                        <a:schemeClr val="lt1">
                          <a:alpha val="0"/>
                        </a:schemeClr>
                      </a:solidFill>
                      <a:prstDash val="solid"/>
                      <a:round/>
                      <a:headEnd type="none" w="sm" len="sm"/>
                      <a:tailEnd type="none" w="sm" len="sm"/>
                    </a:lnL>
                    <a:lnR w="8650" cap="flat" cmpd="sng">
                      <a:solidFill>
                        <a:schemeClr val="lt1">
                          <a:alpha val="0"/>
                        </a:schemeClr>
                      </a:solidFill>
                      <a:prstDash val="solid"/>
                      <a:round/>
                      <a:headEnd type="none" w="sm" len="sm"/>
                      <a:tailEnd type="none" w="sm" len="sm"/>
                    </a:lnR>
                    <a:lnT cap="flat" cmpd="sng">
                      <a:solidFill>
                        <a:schemeClr val="lt1">
                          <a:alpha val="0"/>
                        </a:schemeClr>
                      </a:solidFill>
                      <a:prstDash val="solid"/>
                      <a:round/>
                      <a:headEnd type="none" w="sm" len="sm"/>
                      <a:tailEnd type="none" w="sm" len="sm"/>
                    </a:lnT>
                    <a:lnB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3"/>
                  </a:ext>
                </a:extLst>
              </a:tr>
              <a:tr h="608250">
                <a:tc>
                  <a:txBody>
                    <a:bodyPr/>
                    <a:lstStyle/>
                    <a:p>
                      <a:pPr marL="0" lvl="0" indent="0" algn="l" rtl="0">
                        <a:lnSpc>
                          <a:spcPct val="115000"/>
                        </a:lnSpc>
                        <a:spcBef>
                          <a:spcPts val="0"/>
                        </a:spcBef>
                        <a:spcAft>
                          <a:spcPts val="0"/>
                        </a:spcAft>
                        <a:buNone/>
                      </a:pPr>
                      <a:r>
                        <a:rPr lang="en-US" sz="1700" b="0">
                          <a:latin typeface="Roboto"/>
                          <a:ea typeface="Roboto"/>
                          <a:cs typeface="Roboto"/>
                          <a:sym typeface="Roboto"/>
                        </a:rPr>
                        <a:t>3D-H</a:t>
                      </a:r>
                      <a:endParaRPr sz="1700" b="0">
                        <a:latin typeface="Roboto"/>
                        <a:ea typeface="Roboto"/>
                        <a:cs typeface="Roboto"/>
                        <a:sym typeface="Roboto"/>
                      </a:endParaRPr>
                    </a:p>
                    <a:p>
                      <a:pPr marL="0" lvl="0" indent="0" algn="l" rtl="0">
                        <a:spcBef>
                          <a:spcPts val="0"/>
                        </a:spcBef>
                        <a:spcAft>
                          <a:spcPts val="0"/>
                        </a:spcAft>
                        <a:buNone/>
                      </a:pPr>
                      <a:r>
                        <a:rPr lang="en-US" sz="1700" b="0">
                          <a:latin typeface="Roboto"/>
                          <a:ea typeface="Roboto"/>
                          <a:cs typeface="Roboto"/>
                          <a:sym typeface="Roboto"/>
                        </a:rPr>
                        <a:t>(e.g currents)</a:t>
                      </a:r>
                      <a:endParaRPr sz="1700" b="0">
                        <a:latin typeface="Roboto"/>
                        <a:ea typeface="Roboto"/>
                        <a:cs typeface="Roboto"/>
                        <a:sym typeface="Roboto"/>
                      </a:endParaRPr>
                    </a:p>
                  </a:txBody>
                  <a:tcPr marL="63500" marR="63500" marT="0" marB="0">
                    <a:lnL w="8650"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cap="flat" cmpd="sng">
                      <a:solidFill>
                        <a:schemeClr val="lt1"/>
                      </a:solidFill>
                      <a:prstDash val="solid"/>
                      <a:round/>
                      <a:headEnd type="none" w="sm" len="sm"/>
                      <a:tailEnd type="none" w="sm" len="sm"/>
                    </a:lnT>
                    <a:lnB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solidFill>
                            <a:schemeClr val="dk1"/>
                          </a:solidFill>
                          <a:latin typeface="Roboto"/>
                          <a:ea typeface="Roboto"/>
                          <a:cs typeface="Roboto"/>
                          <a:sym typeface="Roboto"/>
                        </a:rPr>
                        <a:t>4</a:t>
                      </a:r>
                      <a:endParaRPr sz="1700">
                        <a:solidFill>
                          <a:schemeClr val="dk1"/>
                        </a:solidFill>
                        <a:latin typeface="Roboto"/>
                        <a:ea typeface="Roboto"/>
                        <a:cs typeface="Roboto"/>
                        <a:sym typeface="Roboto"/>
                      </a:endParaRPr>
                    </a:p>
                  </a:txBody>
                  <a:tcPr marL="63500" marR="63500" marT="0" marB="0">
                    <a:lnL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cap="flat" cmpd="sng">
                      <a:solidFill>
                        <a:schemeClr val="lt1"/>
                      </a:solidFill>
                      <a:prstDash val="solid"/>
                      <a:round/>
                      <a:headEnd type="none" w="sm" len="sm"/>
                      <a:tailEnd type="none" w="sm" len="sm"/>
                    </a:lnT>
                    <a:lnB w="865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10</a:t>
                      </a:r>
                      <a:endParaRPr sz="1700">
                        <a:latin typeface="Roboto"/>
                        <a:ea typeface="Roboto"/>
                        <a:cs typeface="Roboto"/>
                        <a:sym typeface="Roboto"/>
                      </a:endParaRPr>
                    </a:p>
                  </a:txBody>
                  <a:tcPr marL="63500" marR="63500" marT="0" marB="0">
                    <a:lnL cap="flat" cmpd="sng">
                      <a:solidFill>
                        <a:schemeClr val="lt1"/>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chemeClr val="lt1"/>
                      </a:solidFill>
                      <a:prstDash val="solid"/>
                      <a:round/>
                      <a:headEnd type="none" w="sm" len="sm"/>
                      <a:tailEnd type="none" w="sm" len="sm"/>
                    </a:lnT>
                    <a:lnB w="865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0,672</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w="8650"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0,023</a:t>
                      </a:r>
                      <a:endParaRPr sz="1700">
                        <a:solidFill>
                          <a:schemeClr val="dk1"/>
                        </a:solidFill>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0,49</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chemeClr val="lt1">
                          <a:alpha val="0"/>
                        </a:scheme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0,51</a:t>
                      </a:r>
                      <a:endParaRPr sz="1700">
                        <a:solidFill>
                          <a:schemeClr val="dk1"/>
                        </a:solidFill>
                        <a:latin typeface="Roboto"/>
                        <a:ea typeface="Roboto"/>
                        <a:cs typeface="Roboto"/>
                        <a:sym typeface="Roboto"/>
                      </a:endParaRPr>
                    </a:p>
                  </a:txBody>
                  <a:tcPr marL="63500" marR="63500" marT="0" marB="0">
                    <a:lnL cap="flat" cmpd="sng">
                      <a:solidFill>
                        <a:schemeClr val="lt1">
                          <a:alpha val="0"/>
                        </a:schemeClr>
                      </a:solidFill>
                      <a:prstDash val="solid"/>
                      <a:round/>
                      <a:headEnd type="none" w="sm" len="sm"/>
                      <a:tailEnd type="none" w="sm" len="sm"/>
                    </a:lnL>
                    <a:lnR w="8650" cap="flat" cmpd="sng">
                      <a:solidFill>
                        <a:schemeClr val="lt1">
                          <a:alpha val="0"/>
                        </a:schemeClr>
                      </a:solidFill>
                      <a:prstDash val="solid"/>
                      <a:round/>
                      <a:headEnd type="none" w="sm" len="sm"/>
                      <a:tailEnd type="none" w="sm" len="sm"/>
                    </a:lnR>
                    <a:lnT cap="flat" cmpd="sng">
                      <a:solidFill>
                        <a:schemeClr val="lt1">
                          <a:alpha val="0"/>
                        </a:schemeClr>
                      </a:solidFill>
                      <a:prstDash val="solid"/>
                      <a:round/>
                      <a:headEnd type="none" w="sm" len="sm"/>
                      <a:tailEnd type="none" w="sm" len="sm"/>
                    </a:lnT>
                    <a:lnB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4"/>
                  </a:ext>
                </a:extLst>
              </a:tr>
              <a:tr h="608250">
                <a:tc>
                  <a:txBody>
                    <a:bodyPr/>
                    <a:lstStyle/>
                    <a:p>
                      <a:pPr marL="0" lvl="0" indent="0" algn="l" rtl="0">
                        <a:lnSpc>
                          <a:spcPct val="115000"/>
                        </a:lnSpc>
                        <a:spcBef>
                          <a:spcPts val="0"/>
                        </a:spcBef>
                        <a:spcAft>
                          <a:spcPts val="0"/>
                        </a:spcAft>
                        <a:buNone/>
                      </a:pPr>
                      <a:r>
                        <a:rPr lang="en-US" sz="1700" b="0">
                          <a:latin typeface="Roboto"/>
                          <a:ea typeface="Roboto"/>
                          <a:cs typeface="Roboto"/>
                          <a:sym typeface="Roboto"/>
                        </a:rPr>
                        <a:t>TOTAL</a:t>
                      </a:r>
                      <a:endParaRPr sz="1700" b="0">
                        <a:latin typeface="Roboto"/>
                        <a:ea typeface="Roboto"/>
                        <a:cs typeface="Roboto"/>
                        <a:sym typeface="Roboto"/>
                      </a:endParaRPr>
                    </a:p>
                  </a:txBody>
                  <a:tcPr marL="63500" marR="63500" marT="0" marB="0">
                    <a:lnL w="8650" cap="flat" cmpd="sng">
                      <a:solidFill>
                        <a:schemeClr val="lt1"/>
                      </a:solidFill>
                      <a:prstDash val="solid"/>
                      <a:round/>
                      <a:headEnd type="none" w="sm" len="sm"/>
                      <a:tailEnd type="none" w="sm" len="sm"/>
                    </a:lnL>
                    <a:lnR w="8650" cap="flat" cmpd="sng">
                      <a:solidFill>
                        <a:schemeClr val="lt1"/>
                      </a:solidFill>
                      <a:prstDash val="solid"/>
                      <a:round/>
                      <a:headEnd type="none" w="sm" len="sm"/>
                      <a:tailEnd type="none" w="sm" len="sm"/>
                    </a:lnR>
                    <a:lnT cap="flat" cmpd="sng">
                      <a:solidFill>
                        <a:schemeClr val="lt1"/>
                      </a:solidFill>
                      <a:prstDash val="solid"/>
                      <a:round/>
                      <a:headEnd type="none" w="sm" len="sm"/>
                      <a:tailEnd type="none" w="sm" len="sm"/>
                    </a:lnT>
                    <a:lnB w="865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1700">
                        <a:solidFill>
                          <a:schemeClr val="dk1"/>
                        </a:solidFill>
                        <a:latin typeface="Roboto"/>
                        <a:ea typeface="Roboto"/>
                        <a:cs typeface="Roboto"/>
                        <a:sym typeface="Roboto"/>
                      </a:endParaRPr>
                    </a:p>
                  </a:txBody>
                  <a:tcPr marL="73025" marR="73025" marT="0" marB="0">
                    <a:lnL w="8650"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w="86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1700">
                        <a:latin typeface="Roboto"/>
                        <a:ea typeface="Roboto"/>
                        <a:cs typeface="Roboto"/>
                        <a:sym typeface="Roboto"/>
                      </a:endParaRPr>
                    </a:p>
                  </a:txBody>
                  <a:tcPr marL="63500" marR="63500" marT="0" marB="0">
                    <a:lnL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w="8650" cap="flat" cmpd="sng">
                      <a:solidFill>
                        <a:schemeClr val="lt1"/>
                      </a:solidFill>
                      <a:prstDash val="solid"/>
                      <a:round/>
                      <a:headEnd type="none" w="sm" len="sm"/>
                      <a:tailEnd type="none" w="sm" len="sm"/>
                    </a:lnT>
                    <a:lnB w="635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1700">
                        <a:latin typeface="Roboto"/>
                        <a:ea typeface="Roboto"/>
                        <a:cs typeface="Roboto"/>
                        <a:sym typeface="Roboto"/>
                      </a:endParaRPr>
                    </a:p>
                  </a:txBody>
                  <a:tcPr marL="73025" marR="73025" marT="0" marB="0">
                    <a:lnL cap="flat" cmpd="sng">
                      <a:solidFill>
                        <a:schemeClr val="lt1"/>
                      </a:solidFill>
                      <a:prstDash val="solid"/>
                      <a:round/>
                      <a:headEnd type="none" w="sm" len="sm"/>
                      <a:tailEnd type="none" w="sm" len="sm"/>
                    </a:lnL>
                    <a:lnR cap="flat" cmpd="sng">
                      <a:solidFill>
                        <a:srgbClr val="000000">
                          <a:alpha val="0"/>
                        </a:srgbClr>
                      </a:solidFill>
                      <a:prstDash val="solid"/>
                      <a:round/>
                      <a:headEnd type="none" w="sm" len="sm"/>
                      <a:tailEnd type="none" w="sm" len="sm"/>
                    </a:lnR>
                    <a:lnT w="8650" cap="flat" cmpd="sng">
                      <a:solidFill>
                        <a:srgbClr val="000000">
                          <a:alpha val="0"/>
                        </a:srgbClr>
                      </a:solidFill>
                      <a:prstDash val="solid"/>
                      <a:round/>
                      <a:headEnd type="none" w="sm" len="sm"/>
                      <a:tailEnd type="none" w="sm" len="sm"/>
                    </a:lnT>
                    <a:lnB w="6350"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1,46</a:t>
                      </a:r>
                      <a:endParaRPr sz="1700">
                        <a:solidFill>
                          <a:schemeClr val="dk1"/>
                        </a:solidFill>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w="8650"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26,08</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w="8650" cap="flat" cmpd="sng">
                      <a:solidFill>
                        <a:schemeClr val="lt1">
                          <a:alpha val="0"/>
                        </a:schemeClr>
                      </a:solidFill>
                      <a:prstDash val="solid"/>
                      <a:round/>
                      <a:headEnd type="none" w="sm" len="sm"/>
                      <a:tailEnd type="none" w="sm" len="sm"/>
                    </a:lnR>
                    <a:lnT cap="flat" cmpd="sng">
                      <a:solidFill>
                        <a:srgbClr val="000000">
                          <a:alpha val="0"/>
                        </a:srgbClr>
                      </a:solidFill>
                      <a:prstDash val="solid"/>
                      <a:round/>
                      <a:headEnd type="none" w="sm" len="sm"/>
                      <a:tailEnd type="none" w="sm" len="sm"/>
                    </a:lnT>
                    <a:lnB w="8650"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US" sz="1700">
                          <a:solidFill>
                            <a:schemeClr val="dk1"/>
                          </a:solidFill>
                          <a:latin typeface="Roboto"/>
                          <a:ea typeface="Roboto"/>
                          <a:cs typeface="Roboto"/>
                          <a:sym typeface="Roboto"/>
                        </a:rPr>
                        <a:t>27,54</a:t>
                      </a:r>
                      <a:endParaRPr sz="1700">
                        <a:solidFill>
                          <a:schemeClr val="dk1"/>
                        </a:solidFill>
                        <a:latin typeface="Roboto"/>
                        <a:ea typeface="Roboto"/>
                        <a:cs typeface="Roboto"/>
                        <a:sym typeface="Roboto"/>
                      </a:endParaRPr>
                    </a:p>
                  </a:txBody>
                  <a:tcPr marL="73025" marR="73025" marT="0" marB="0">
                    <a:lnL w="8650" cap="flat" cmpd="sng">
                      <a:solidFill>
                        <a:schemeClr val="lt1">
                          <a:alpha val="0"/>
                        </a:schemeClr>
                      </a:solidFill>
                      <a:prstDash val="solid"/>
                      <a:round/>
                      <a:headEnd type="none" w="sm" len="sm"/>
                      <a:tailEnd type="none" w="sm" len="sm"/>
                    </a:lnL>
                    <a:lnR w="6350" cap="flat" cmpd="sng">
                      <a:solidFill>
                        <a:schemeClr val="lt1">
                          <a:alpha val="0"/>
                        </a:schemeClr>
                      </a:solidFill>
                      <a:prstDash val="solid"/>
                      <a:round/>
                      <a:headEnd type="none" w="sm" len="sm"/>
                      <a:tailEnd type="none" w="sm" len="sm"/>
                    </a:lnR>
                    <a:lnT cap="flat" cmpd="sng">
                      <a:solidFill>
                        <a:schemeClr val="lt1">
                          <a:alpha val="0"/>
                        </a:schemeClr>
                      </a:solidFill>
                      <a:prstDash val="solid"/>
                      <a:round/>
                      <a:headEnd type="none" w="sm" len="sm"/>
                      <a:tailEnd type="none" w="sm" len="sm"/>
                    </a:lnT>
                    <a:lnB w="6350"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g306201437be_0_682" descr="A group of images of a beach&#10;&#10;Description automatically generated"/>
          <p:cNvPicPr preferRelativeResize="0"/>
          <p:nvPr/>
        </p:nvPicPr>
        <p:blipFill>
          <a:blip r:embed="rId3">
            <a:alphaModFix/>
          </a:blip>
          <a:stretch>
            <a:fillRect/>
          </a:stretch>
        </p:blipFill>
        <p:spPr>
          <a:xfrm rot="5400000">
            <a:off x="8291450" y="3247027"/>
            <a:ext cx="8641175" cy="4559074"/>
          </a:xfrm>
          <a:prstGeom prst="rect">
            <a:avLst/>
          </a:prstGeom>
          <a:noFill/>
          <a:ln>
            <a:noFill/>
          </a:ln>
        </p:spPr>
      </p:pic>
      <p:pic>
        <p:nvPicPr>
          <p:cNvPr id="289" name="Google Shape;289;g306201437be_0_682" descr="Text&#10;&#10;Description automatically generated with medium confidence"/>
          <p:cNvPicPr preferRelativeResize="0"/>
          <p:nvPr/>
        </p:nvPicPr>
        <p:blipFill rotWithShape="1">
          <a:blip r:embed="rId4">
            <a:alphaModFix/>
          </a:blip>
          <a:srcRect/>
          <a:stretch/>
        </p:blipFill>
        <p:spPr>
          <a:xfrm>
            <a:off x="9213461" y="89361"/>
            <a:ext cx="2865038" cy="543900"/>
          </a:xfrm>
          <a:prstGeom prst="rect">
            <a:avLst/>
          </a:prstGeom>
          <a:noFill/>
          <a:ln>
            <a:noFill/>
          </a:ln>
        </p:spPr>
      </p:pic>
      <p:graphicFrame>
        <p:nvGraphicFramePr>
          <p:cNvPr id="290" name="Google Shape;290;g306201437be_0_682"/>
          <p:cNvGraphicFramePr/>
          <p:nvPr/>
        </p:nvGraphicFramePr>
        <p:xfrm>
          <a:off x="448875" y="1810000"/>
          <a:ext cx="3000000" cy="3000000"/>
        </p:xfrm>
        <a:graphic>
          <a:graphicData uri="http://schemas.openxmlformats.org/drawingml/2006/table">
            <a:tbl>
              <a:tblPr firstRow="1" firstCol="1" bandRow="1">
                <a:noFill/>
                <a:tableStyleId>{0E4EEE73-4961-45F9-AEEA-2323BB6C6900}</a:tableStyleId>
              </a:tblPr>
              <a:tblGrid>
                <a:gridCol w="2448800">
                  <a:extLst>
                    <a:ext uri="{9D8B030D-6E8A-4147-A177-3AD203B41FA5}">
                      <a16:colId xmlns:a16="http://schemas.microsoft.com/office/drawing/2014/main" val="20000"/>
                    </a:ext>
                  </a:extLst>
                </a:gridCol>
                <a:gridCol w="2539175">
                  <a:extLst>
                    <a:ext uri="{9D8B030D-6E8A-4147-A177-3AD203B41FA5}">
                      <a16:colId xmlns:a16="http://schemas.microsoft.com/office/drawing/2014/main" val="20001"/>
                    </a:ext>
                  </a:extLst>
                </a:gridCol>
                <a:gridCol w="3515625">
                  <a:extLst>
                    <a:ext uri="{9D8B030D-6E8A-4147-A177-3AD203B41FA5}">
                      <a16:colId xmlns:a16="http://schemas.microsoft.com/office/drawing/2014/main" val="20002"/>
                    </a:ext>
                  </a:extLst>
                </a:gridCol>
              </a:tblGrid>
              <a:tr h="463825">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VAR </a:t>
                      </a:r>
                      <a:endParaRPr sz="1700">
                        <a:solidFill>
                          <a:srgbClr val="FFFFFF"/>
                        </a:solidFill>
                        <a:latin typeface="Roboto"/>
                        <a:ea typeface="Roboto"/>
                        <a:cs typeface="Roboto"/>
                        <a:sym typeface="Roboto"/>
                      </a:endParaRPr>
                    </a:p>
                  </a:txBody>
                  <a:tcPr marL="63500" marR="63500" marT="0" marB="0">
                    <a:lnL w="8650" cap="flat" cmpd="sng">
                      <a:solidFill>
                        <a:schemeClr val="lt1"/>
                      </a:solidFill>
                      <a:prstDash val="solid"/>
                      <a:round/>
                      <a:headEnd type="none" w="sm" len="sm"/>
                      <a:tailEnd type="none" w="sm" len="sm"/>
                    </a:lnL>
                    <a:lnR cap="flat" cmpd="sng">
                      <a:solidFill>
                        <a:schemeClr val="lt1"/>
                      </a:solidFill>
                      <a:prstDash val="solid"/>
                      <a:round/>
                      <a:headEnd type="none" w="sm" len="sm"/>
                      <a:tailEnd type="none" w="sm" len="sm"/>
                    </a:lnR>
                    <a:lnT w="8650" cap="flat" cmpd="sng">
                      <a:solidFill>
                        <a:schemeClr val="lt1"/>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1700">
                          <a:latin typeface="Roboto"/>
                          <a:ea typeface="Roboto"/>
                          <a:cs typeface="Roboto"/>
                          <a:sym typeface="Roboto"/>
                        </a:rPr>
                        <a:t># Providers</a:t>
                      </a:r>
                      <a:endParaRPr sz="1700">
                        <a:latin typeface="Roboto"/>
                        <a:ea typeface="Roboto"/>
                        <a:cs typeface="Roboto"/>
                        <a:sym typeface="Roboto"/>
                      </a:endParaRPr>
                    </a:p>
                  </a:txBody>
                  <a:tcPr marL="63500" marR="63500" marT="0" marB="0">
                    <a:lnL cap="flat" cmpd="sng">
                      <a:solidFill>
                        <a:schemeClr val="lt1"/>
                      </a:solidFill>
                      <a:prstDash val="solid"/>
                      <a:round/>
                      <a:headEnd type="none" w="sm" len="sm"/>
                      <a:tailEnd type="none" w="sm" len="sm"/>
                    </a:lnL>
                    <a:lnR cap="flat" cmpd="sng">
                      <a:solidFill>
                        <a:srgbClr val="000000">
                          <a:alpha val="0"/>
                        </a:srgbClr>
                      </a:solidFill>
                      <a:prstDash val="solid"/>
                      <a:round/>
                      <a:headEnd type="none" w="sm" len="sm"/>
                      <a:tailEnd type="none" w="sm" len="sm"/>
                    </a:lnR>
                    <a:lnT w="8650" cap="flat" cmpd="sng">
                      <a:solidFill>
                        <a:schemeClr val="lt1"/>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l" rtl="0">
                        <a:lnSpc>
                          <a:spcPct val="115000"/>
                        </a:lnSpc>
                        <a:spcBef>
                          <a:spcPts val="0"/>
                        </a:spcBef>
                        <a:spcAft>
                          <a:spcPts val="1000"/>
                        </a:spcAft>
                        <a:buNone/>
                      </a:pPr>
                      <a:r>
                        <a:rPr lang="en-US" sz="1700">
                          <a:latin typeface="Roboto"/>
                          <a:ea typeface="Roboto"/>
                          <a:cs typeface="Roboto"/>
                          <a:sym typeface="Roboto"/>
                        </a:rPr>
                        <a:t>1 Day [Gb] | 25 Years [TB]</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w="8650" cap="flat" cmpd="sng">
                      <a:solidFill>
                        <a:srgbClr val="000000">
                          <a:alpha val="0"/>
                        </a:srgbClr>
                      </a:solidFill>
                      <a:prstDash val="solid"/>
                      <a:round/>
                      <a:headEnd type="none" w="sm" len="sm"/>
                      <a:tailEnd type="none" w="sm" len="sm"/>
                    </a:lnR>
                    <a:lnT w="8650"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97700">
                <a:tc>
                  <a:txBody>
                    <a:bodyPr/>
                    <a:lstStyle/>
                    <a:p>
                      <a:pPr marL="0" lvl="0" indent="0" algn="l" rtl="0">
                        <a:lnSpc>
                          <a:spcPct val="115000"/>
                        </a:lnSpc>
                        <a:spcBef>
                          <a:spcPts val="0"/>
                        </a:spcBef>
                        <a:spcAft>
                          <a:spcPts val="1000"/>
                        </a:spcAft>
                        <a:buNone/>
                      </a:pPr>
                      <a:r>
                        <a:rPr lang="en-US" sz="1700" b="0">
                          <a:latin typeface="Roboto"/>
                          <a:ea typeface="Roboto"/>
                          <a:cs typeface="Roboto"/>
                          <a:sym typeface="Roboto"/>
                        </a:rPr>
                        <a:t>2D-H (e.g. waves)</a:t>
                      </a:r>
                      <a:endParaRPr sz="1700" b="0">
                        <a:latin typeface="Roboto"/>
                        <a:ea typeface="Roboto"/>
                        <a:cs typeface="Roboto"/>
                        <a:sym typeface="Roboto"/>
                      </a:endParaRPr>
                    </a:p>
                  </a:txBody>
                  <a:tcPr marL="63500" marR="63500" marT="0" marB="0">
                    <a:lnL w="8650"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US" sz="1700">
                          <a:latin typeface="Roboto"/>
                          <a:ea typeface="Roboto"/>
                          <a:cs typeface="Roboto"/>
                          <a:sym typeface="Roboto"/>
                        </a:rPr>
                        <a:t>10</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US" sz="1700">
                          <a:latin typeface="Roboto"/>
                          <a:ea typeface="Roboto"/>
                          <a:cs typeface="Roboto"/>
                          <a:sym typeface="Roboto"/>
                        </a:rPr>
                        <a:t>8,4 | 76</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w="8650"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08400">
                <a:tc>
                  <a:txBody>
                    <a:bodyPr/>
                    <a:lstStyle/>
                    <a:p>
                      <a:pPr marL="0" lvl="0" indent="0" algn="l" rtl="0">
                        <a:lnSpc>
                          <a:spcPct val="115000"/>
                        </a:lnSpc>
                        <a:spcBef>
                          <a:spcPts val="0"/>
                        </a:spcBef>
                        <a:spcAft>
                          <a:spcPts val="1000"/>
                        </a:spcAft>
                        <a:buNone/>
                      </a:pPr>
                      <a:r>
                        <a:rPr lang="en-US" sz="1700" b="0">
                          <a:latin typeface="Roboto"/>
                          <a:ea typeface="Roboto"/>
                          <a:cs typeface="Roboto"/>
                          <a:sym typeface="Roboto"/>
                        </a:rPr>
                        <a:t>2D-Daily (e.g obs)</a:t>
                      </a:r>
                      <a:endParaRPr sz="1700" b="0">
                        <a:latin typeface="Roboto"/>
                        <a:ea typeface="Roboto"/>
                        <a:cs typeface="Roboto"/>
                        <a:sym typeface="Roboto"/>
                      </a:endParaRPr>
                    </a:p>
                  </a:txBody>
                  <a:tcPr marL="63500" marR="63500" marT="0" marB="0">
                    <a:lnL w="8650"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US" sz="1700">
                          <a:latin typeface="Roboto"/>
                          <a:ea typeface="Roboto"/>
                          <a:cs typeface="Roboto"/>
                          <a:sym typeface="Roboto"/>
                        </a:rPr>
                        <a:t>10</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US" sz="1700">
                          <a:latin typeface="Roboto"/>
                          <a:ea typeface="Roboto"/>
                          <a:cs typeface="Roboto"/>
                          <a:sym typeface="Roboto"/>
                        </a:rPr>
                        <a:t>0.4 | 3,7</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w="8650"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996150">
                <a:tc>
                  <a:txBody>
                    <a:bodyPr/>
                    <a:lstStyle/>
                    <a:p>
                      <a:pPr marL="0" lvl="0" indent="0" algn="l" rtl="0">
                        <a:lnSpc>
                          <a:spcPct val="115000"/>
                        </a:lnSpc>
                        <a:spcBef>
                          <a:spcPts val="0"/>
                        </a:spcBef>
                        <a:spcAft>
                          <a:spcPts val="1000"/>
                        </a:spcAft>
                        <a:buNone/>
                      </a:pPr>
                      <a:r>
                        <a:rPr lang="en-US" sz="1700" b="0">
                          <a:latin typeface="Roboto"/>
                          <a:ea typeface="Roboto"/>
                          <a:cs typeface="Roboto"/>
                          <a:sym typeface="Roboto"/>
                        </a:rPr>
                        <a:t>3D-Daily (e.g currents)</a:t>
                      </a:r>
                      <a:endParaRPr sz="1700" b="0">
                        <a:latin typeface="Roboto"/>
                        <a:ea typeface="Roboto"/>
                        <a:cs typeface="Roboto"/>
                        <a:sym typeface="Roboto"/>
                      </a:endParaRPr>
                    </a:p>
                  </a:txBody>
                  <a:tcPr marL="63500" marR="63500" marT="0" marB="0">
                    <a:lnL w="8650"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US" sz="1700">
                          <a:latin typeface="Roboto"/>
                          <a:ea typeface="Roboto"/>
                          <a:cs typeface="Roboto"/>
                          <a:sym typeface="Roboto"/>
                        </a:rPr>
                        <a:t>10</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w="8650"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US" sz="1700">
                          <a:latin typeface="Roboto"/>
                          <a:ea typeface="Roboto"/>
                          <a:cs typeface="Roboto"/>
                          <a:sym typeface="Roboto"/>
                        </a:rPr>
                        <a:t>0,07 | 0,64</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w="8650"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96150">
                <a:tc>
                  <a:txBody>
                    <a:bodyPr/>
                    <a:lstStyle/>
                    <a:p>
                      <a:pPr marL="0" lvl="0" indent="0" algn="l" rtl="0">
                        <a:lnSpc>
                          <a:spcPct val="115000"/>
                        </a:lnSpc>
                        <a:spcBef>
                          <a:spcPts val="0"/>
                        </a:spcBef>
                        <a:spcAft>
                          <a:spcPts val="1000"/>
                        </a:spcAft>
                        <a:buNone/>
                      </a:pPr>
                      <a:r>
                        <a:rPr lang="en-US" sz="1700" b="0">
                          <a:latin typeface="Roboto"/>
                          <a:ea typeface="Roboto"/>
                          <a:cs typeface="Roboto"/>
                          <a:sym typeface="Roboto"/>
                        </a:rPr>
                        <a:t>Total</a:t>
                      </a:r>
                      <a:endParaRPr sz="1700" b="0">
                        <a:latin typeface="Roboto"/>
                        <a:ea typeface="Roboto"/>
                        <a:cs typeface="Roboto"/>
                        <a:sym typeface="Roboto"/>
                      </a:endParaRPr>
                    </a:p>
                  </a:txBody>
                  <a:tcPr marL="63500" marR="63500" marT="0" marB="0">
                    <a:lnL w="8650" cap="flat" cmpd="sng">
                      <a:solidFill>
                        <a:srgbClr val="000000">
                          <a:alpha val="0"/>
                        </a:srgbClr>
                      </a:solidFill>
                      <a:prstDash val="solid"/>
                      <a:round/>
                      <a:headEnd type="none" w="sm" len="sm"/>
                      <a:tailEnd type="none" w="sm" len="sm"/>
                    </a:lnL>
                    <a:lnR w="8650"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w="865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700">
                        <a:latin typeface="Roboto"/>
                        <a:ea typeface="Roboto"/>
                        <a:cs typeface="Roboto"/>
                        <a:sym typeface="Roboto"/>
                      </a:endParaRPr>
                    </a:p>
                  </a:txBody>
                  <a:tcPr marL="63500" marR="63500" marT="0" marB="0">
                    <a:lnL w="8650"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w="8650" cap="flat" cmpd="sng">
                      <a:solidFill>
                        <a:srgbClr val="000000">
                          <a:alpha val="0"/>
                        </a:srgbClr>
                      </a:solidFill>
                      <a:prstDash val="solid"/>
                      <a:round/>
                      <a:headEnd type="none" w="sm" len="sm"/>
                      <a:tailEnd type="none" w="sm" len="sm"/>
                    </a:lnT>
                    <a:lnB cap="flat" cmpd="sng">
                      <a:solidFill>
                        <a:schemeClr val="lt1"/>
                      </a:solidFill>
                      <a:prstDash val="solid"/>
                      <a:round/>
                      <a:headEnd type="none" w="sm" len="sm"/>
                      <a:tailEnd type="none" w="sm" len="sm"/>
                    </a:lnB>
                  </a:tcPr>
                </a:tc>
                <a:tc>
                  <a:txBody>
                    <a:bodyPr/>
                    <a:lstStyle/>
                    <a:p>
                      <a:pPr marL="0" lvl="0" indent="0" algn="ctr" rtl="0">
                        <a:lnSpc>
                          <a:spcPct val="115000"/>
                        </a:lnSpc>
                        <a:spcBef>
                          <a:spcPts val="0"/>
                        </a:spcBef>
                        <a:spcAft>
                          <a:spcPts val="1000"/>
                        </a:spcAft>
                        <a:buClr>
                          <a:schemeClr val="dk1"/>
                        </a:buClr>
                        <a:buSzPts val="1100"/>
                        <a:buFont typeface="Arial"/>
                        <a:buNone/>
                      </a:pPr>
                      <a:r>
                        <a:rPr lang="en-US" sz="1700">
                          <a:solidFill>
                            <a:schemeClr val="dk1"/>
                          </a:solidFill>
                          <a:latin typeface="Roboto"/>
                          <a:ea typeface="Roboto"/>
                          <a:cs typeface="Roboto"/>
                          <a:sym typeface="Roboto"/>
                        </a:rPr>
                        <a:t>8,87 | 80,34</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91" name="Google Shape;291;g306201437be_0_682"/>
          <p:cNvSpPr/>
          <p:nvPr/>
        </p:nvSpPr>
        <p:spPr>
          <a:xfrm>
            <a:off x="304800" y="161950"/>
            <a:ext cx="8368500" cy="943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2000"/>
              </a:spcBef>
              <a:spcAft>
                <a:spcPts val="600"/>
              </a:spcAft>
              <a:buNone/>
            </a:pPr>
            <a:r>
              <a:rPr lang="en-US" sz="3600" b="1">
                <a:solidFill>
                  <a:schemeClr val="accent1"/>
                </a:solidFill>
                <a:latin typeface="Roboto"/>
                <a:ea typeface="Roboto"/>
                <a:cs typeface="Roboto"/>
                <a:sym typeface="Roboto"/>
              </a:rPr>
              <a:t> Data Lake</a:t>
            </a:r>
            <a:endParaRPr sz="3600" b="1">
              <a:solidFill>
                <a:schemeClr val="accent1"/>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306201437be_0_695"/>
          <p:cNvSpPr/>
          <p:nvPr/>
        </p:nvSpPr>
        <p:spPr>
          <a:xfrm>
            <a:off x="304800" y="161950"/>
            <a:ext cx="8368500" cy="943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2000"/>
              </a:spcBef>
              <a:spcAft>
                <a:spcPts val="600"/>
              </a:spcAft>
              <a:buClr>
                <a:schemeClr val="dk1"/>
              </a:buClr>
              <a:buSzPts val="1100"/>
              <a:buFont typeface="Arial"/>
              <a:buNone/>
            </a:pPr>
            <a:r>
              <a:rPr lang="en-US" sz="3600" b="1">
                <a:solidFill>
                  <a:schemeClr val="accent1"/>
                </a:solidFill>
                <a:latin typeface="Roboto"/>
                <a:ea typeface="Roboto"/>
                <a:cs typeface="Roboto"/>
                <a:sym typeface="Roboto"/>
              </a:rPr>
              <a:t> Data Lake</a:t>
            </a:r>
            <a:endParaRPr sz="3500" b="1">
              <a:solidFill>
                <a:schemeClr val="accent1"/>
              </a:solidFill>
              <a:latin typeface="Calibri"/>
              <a:ea typeface="Calibri"/>
              <a:cs typeface="Calibri"/>
              <a:sym typeface="Calibri"/>
            </a:endParaRPr>
          </a:p>
        </p:txBody>
      </p:sp>
      <p:pic>
        <p:nvPicPr>
          <p:cNvPr id="297" name="Google Shape;297;g306201437be_0_695" descr="A group of images of a beach&#10;&#10;Description automatically generated"/>
          <p:cNvPicPr preferRelativeResize="0"/>
          <p:nvPr/>
        </p:nvPicPr>
        <p:blipFill>
          <a:blip r:embed="rId3">
            <a:alphaModFix/>
          </a:blip>
          <a:stretch>
            <a:fillRect/>
          </a:stretch>
        </p:blipFill>
        <p:spPr>
          <a:xfrm rot="5400000">
            <a:off x="8291450" y="3247027"/>
            <a:ext cx="8641175" cy="4559074"/>
          </a:xfrm>
          <a:prstGeom prst="rect">
            <a:avLst/>
          </a:prstGeom>
          <a:noFill/>
          <a:ln>
            <a:noFill/>
          </a:ln>
        </p:spPr>
      </p:pic>
      <p:pic>
        <p:nvPicPr>
          <p:cNvPr id="298" name="Google Shape;298;g306201437be_0_695" descr="Text&#10;&#10;Description automatically generated with medium confidence"/>
          <p:cNvPicPr preferRelativeResize="0"/>
          <p:nvPr/>
        </p:nvPicPr>
        <p:blipFill rotWithShape="1">
          <a:blip r:embed="rId4">
            <a:alphaModFix/>
          </a:blip>
          <a:srcRect/>
          <a:stretch/>
        </p:blipFill>
        <p:spPr>
          <a:xfrm>
            <a:off x="9213461" y="89361"/>
            <a:ext cx="2865038" cy="543900"/>
          </a:xfrm>
          <a:prstGeom prst="rect">
            <a:avLst/>
          </a:prstGeom>
          <a:noFill/>
          <a:ln>
            <a:noFill/>
          </a:ln>
        </p:spPr>
      </p:pic>
      <p:graphicFrame>
        <p:nvGraphicFramePr>
          <p:cNvPr id="299" name="Google Shape;299;g306201437be_0_695"/>
          <p:cNvGraphicFramePr/>
          <p:nvPr/>
        </p:nvGraphicFramePr>
        <p:xfrm>
          <a:off x="448875" y="1415850"/>
          <a:ext cx="3000000" cy="3000000"/>
        </p:xfrm>
        <a:graphic>
          <a:graphicData uri="http://schemas.openxmlformats.org/drawingml/2006/table">
            <a:tbl>
              <a:tblPr firstRow="1" firstCol="1" bandRow="1">
                <a:noFill/>
                <a:tableStyleId>{0E4EEE73-4961-45F9-AEEA-2323BB6C6900}</a:tableStyleId>
              </a:tblPr>
              <a:tblGrid>
                <a:gridCol w="2448800">
                  <a:extLst>
                    <a:ext uri="{9D8B030D-6E8A-4147-A177-3AD203B41FA5}">
                      <a16:colId xmlns:a16="http://schemas.microsoft.com/office/drawing/2014/main" val="20000"/>
                    </a:ext>
                  </a:extLst>
                </a:gridCol>
                <a:gridCol w="2539175">
                  <a:extLst>
                    <a:ext uri="{9D8B030D-6E8A-4147-A177-3AD203B41FA5}">
                      <a16:colId xmlns:a16="http://schemas.microsoft.com/office/drawing/2014/main" val="20001"/>
                    </a:ext>
                  </a:extLst>
                </a:gridCol>
                <a:gridCol w="3515625">
                  <a:extLst>
                    <a:ext uri="{9D8B030D-6E8A-4147-A177-3AD203B41FA5}">
                      <a16:colId xmlns:a16="http://schemas.microsoft.com/office/drawing/2014/main" val="20002"/>
                    </a:ext>
                  </a:extLst>
                </a:gridCol>
              </a:tblGrid>
              <a:tr h="463825">
                <a:tc>
                  <a:txBody>
                    <a:bodyPr/>
                    <a:lstStyle/>
                    <a:p>
                      <a:pPr marL="0" lvl="0" indent="0" algn="ctr" rtl="0">
                        <a:lnSpc>
                          <a:spcPct val="115000"/>
                        </a:lnSpc>
                        <a:spcBef>
                          <a:spcPts val="0"/>
                        </a:spcBef>
                        <a:spcAft>
                          <a:spcPts val="1000"/>
                        </a:spcAft>
                        <a:buNone/>
                      </a:pPr>
                      <a:r>
                        <a:rPr lang="en-US" sz="1700">
                          <a:latin typeface="Roboto"/>
                          <a:ea typeface="Roboto"/>
                          <a:cs typeface="Roboto"/>
                          <a:sym typeface="Roboto"/>
                        </a:rPr>
                        <a:t>VAR 30y in the past and 30 in the future- Adriatic sea scale</a:t>
                      </a:r>
                      <a:endParaRPr sz="1700">
                        <a:latin typeface="Roboto"/>
                        <a:ea typeface="Roboto"/>
                        <a:cs typeface="Roboto"/>
                        <a:sym typeface="Roboto"/>
                      </a:endParaRPr>
                    </a:p>
                  </a:txBody>
                  <a:tcPr marL="63500" marR="63500" marT="0" marB="0">
                    <a:lnL w="8650"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w="8650"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US" sz="1700">
                          <a:latin typeface="Roboto"/>
                          <a:ea typeface="Roboto"/>
                          <a:cs typeface="Roboto"/>
                          <a:sym typeface="Roboto"/>
                        </a:rPr>
                        <a:t># Providers</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w="8650"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US" sz="1700">
                          <a:latin typeface="Roboto"/>
                          <a:ea typeface="Roboto"/>
                          <a:cs typeface="Roboto"/>
                          <a:sym typeface="Roboto"/>
                        </a:rPr>
                        <a:t>60 Years [TB]</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w="8650" cap="flat" cmpd="sng">
                      <a:solidFill>
                        <a:srgbClr val="000000">
                          <a:alpha val="0"/>
                        </a:srgbClr>
                      </a:solidFill>
                      <a:prstDash val="solid"/>
                      <a:round/>
                      <a:headEnd type="none" w="sm" len="sm"/>
                      <a:tailEnd type="none" w="sm" len="sm"/>
                    </a:lnR>
                    <a:lnT w="8650"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97700">
                <a:tc>
                  <a:txBody>
                    <a:bodyPr/>
                    <a:lstStyle/>
                    <a:p>
                      <a:pPr marL="0" lvl="0" indent="0" algn="l" rtl="0">
                        <a:lnSpc>
                          <a:spcPct val="115000"/>
                        </a:lnSpc>
                        <a:spcBef>
                          <a:spcPts val="0"/>
                        </a:spcBef>
                        <a:spcAft>
                          <a:spcPts val="1000"/>
                        </a:spcAft>
                        <a:buNone/>
                      </a:pPr>
                      <a:r>
                        <a:rPr lang="en-US" sz="1700" b="0">
                          <a:latin typeface="Roboto"/>
                          <a:ea typeface="Roboto"/>
                          <a:cs typeface="Roboto"/>
                          <a:sym typeface="Roboto"/>
                        </a:rPr>
                        <a:t>Nemo T, U, V 3D; 3h + 1D</a:t>
                      </a:r>
                      <a:endParaRPr sz="1700" b="0">
                        <a:latin typeface="Roboto"/>
                        <a:ea typeface="Roboto"/>
                        <a:cs typeface="Roboto"/>
                        <a:sym typeface="Roboto"/>
                      </a:endParaRPr>
                    </a:p>
                  </a:txBody>
                  <a:tcPr marL="63500" marR="63500" marT="0" marB="0">
                    <a:lnL w="8650"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US" sz="1700">
                          <a:latin typeface="Roboto"/>
                          <a:ea typeface="Roboto"/>
                          <a:cs typeface="Roboto"/>
                          <a:sym typeface="Roboto"/>
                        </a:rPr>
                        <a:t>1</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US" sz="1700">
                          <a:latin typeface="Roboto"/>
                          <a:ea typeface="Roboto"/>
                          <a:cs typeface="Roboto"/>
                          <a:sym typeface="Roboto"/>
                        </a:rPr>
                        <a:t>14</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w="8650"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08400">
                <a:tc>
                  <a:txBody>
                    <a:bodyPr/>
                    <a:lstStyle/>
                    <a:p>
                      <a:pPr marL="0" lvl="0" indent="0" algn="l" rtl="0">
                        <a:lnSpc>
                          <a:spcPct val="115000"/>
                        </a:lnSpc>
                        <a:spcBef>
                          <a:spcPts val="0"/>
                        </a:spcBef>
                        <a:spcAft>
                          <a:spcPts val="1000"/>
                        </a:spcAft>
                        <a:buNone/>
                      </a:pPr>
                      <a:r>
                        <a:rPr lang="en-US" sz="1700" b="0">
                          <a:latin typeface="Roboto"/>
                          <a:ea typeface="Roboto"/>
                          <a:cs typeface="Roboto"/>
                          <a:sym typeface="Roboto"/>
                        </a:rPr>
                        <a:t>WRF</a:t>
                      </a:r>
                      <a:endParaRPr sz="1700" b="0">
                        <a:latin typeface="Roboto"/>
                        <a:ea typeface="Roboto"/>
                        <a:cs typeface="Roboto"/>
                        <a:sym typeface="Roboto"/>
                      </a:endParaRPr>
                    </a:p>
                  </a:txBody>
                  <a:tcPr marL="63500" marR="63500" marT="0" marB="0">
                    <a:lnL w="8650"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US" sz="1700">
                          <a:latin typeface="Roboto"/>
                          <a:ea typeface="Roboto"/>
                          <a:cs typeface="Roboto"/>
                          <a:sym typeface="Roboto"/>
                        </a:rPr>
                        <a:t>1</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US" sz="1700">
                          <a:latin typeface="Roboto"/>
                          <a:ea typeface="Roboto"/>
                          <a:cs typeface="Roboto"/>
                          <a:sym typeface="Roboto"/>
                        </a:rPr>
                        <a:t>55</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w="8650"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996150">
                <a:tc>
                  <a:txBody>
                    <a:bodyPr/>
                    <a:lstStyle/>
                    <a:p>
                      <a:pPr marL="0" lvl="0" indent="0" algn="l" rtl="0">
                        <a:lnSpc>
                          <a:spcPct val="115000"/>
                        </a:lnSpc>
                        <a:spcBef>
                          <a:spcPts val="0"/>
                        </a:spcBef>
                        <a:spcAft>
                          <a:spcPts val="1000"/>
                        </a:spcAft>
                        <a:buNone/>
                      </a:pPr>
                      <a:r>
                        <a:rPr lang="en-US" sz="1700" b="0">
                          <a:latin typeface="Roboto"/>
                          <a:ea typeface="Roboto"/>
                          <a:cs typeface="Roboto"/>
                          <a:sym typeface="Roboto"/>
                        </a:rPr>
                        <a:t>WRF-Hydro</a:t>
                      </a:r>
                      <a:endParaRPr sz="1700" b="0">
                        <a:latin typeface="Roboto"/>
                        <a:ea typeface="Roboto"/>
                        <a:cs typeface="Roboto"/>
                        <a:sym typeface="Roboto"/>
                      </a:endParaRPr>
                    </a:p>
                  </a:txBody>
                  <a:tcPr marL="63500" marR="63500" marT="0" marB="0">
                    <a:lnL w="8650"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US" sz="1700">
                          <a:latin typeface="Roboto"/>
                          <a:ea typeface="Roboto"/>
                          <a:cs typeface="Roboto"/>
                          <a:sym typeface="Roboto"/>
                        </a:rPr>
                        <a:t>1</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US" sz="1700">
                          <a:latin typeface="Roboto"/>
                          <a:ea typeface="Roboto"/>
                          <a:cs typeface="Roboto"/>
                          <a:sym typeface="Roboto"/>
                        </a:rPr>
                        <a:t>22</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w="8650"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96150">
                <a:tc>
                  <a:txBody>
                    <a:bodyPr/>
                    <a:lstStyle/>
                    <a:p>
                      <a:pPr marL="0" lvl="0" indent="0" algn="l" rtl="0">
                        <a:lnSpc>
                          <a:spcPct val="115000"/>
                        </a:lnSpc>
                        <a:spcBef>
                          <a:spcPts val="0"/>
                        </a:spcBef>
                        <a:spcAft>
                          <a:spcPts val="1000"/>
                        </a:spcAft>
                        <a:buNone/>
                      </a:pPr>
                      <a:r>
                        <a:rPr lang="en-US" sz="1700" b="0">
                          <a:latin typeface="Roboto"/>
                          <a:ea typeface="Roboto"/>
                          <a:cs typeface="Roboto"/>
                          <a:sym typeface="Roboto"/>
                        </a:rPr>
                        <a:t>Total</a:t>
                      </a:r>
                      <a:endParaRPr sz="1700" b="0">
                        <a:latin typeface="Roboto"/>
                        <a:ea typeface="Roboto"/>
                        <a:cs typeface="Roboto"/>
                        <a:sym typeface="Roboto"/>
                      </a:endParaRPr>
                    </a:p>
                  </a:txBody>
                  <a:tcPr marL="63500" marR="63500" marT="0" marB="0">
                    <a:lnL w="8650"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w="8650"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w="8650" cap="flat" cmpd="sng">
                      <a:solidFill>
                        <a:srgbClr val="000000">
                          <a:alpha val="0"/>
                        </a:srgbClr>
                      </a:solidFill>
                      <a:prstDash val="solid"/>
                      <a:round/>
                      <a:headEnd type="none" w="sm" len="sm"/>
                      <a:tailEnd type="none" w="sm" len="sm"/>
                    </a:lnB>
                  </a:tcPr>
                </a:tc>
                <a:tc>
                  <a:txBody>
                    <a:bodyPr/>
                    <a:lstStyle/>
                    <a:p>
                      <a:pPr marL="0" lvl="0" indent="0" algn="ctr" rtl="0">
                        <a:lnSpc>
                          <a:spcPct val="115000"/>
                        </a:lnSpc>
                        <a:spcBef>
                          <a:spcPts val="0"/>
                        </a:spcBef>
                        <a:spcAft>
                          <a:spcPts val="1000"/>
                        </a:spcAft>
                        <a:buNone/>
                      </a:pPr>
                      <a:r>
                        <a:rPr lang="en-US" sz="1700">
                          <a:latin typeface="Roboto"/>
                          <a:ea typeface="Roboto"/>
                          <a:cs typeface="Roboto"/>
                          <a:sym typeface="Roboto"/>
                        </a:rPr>
                        <a:t>91</a:t>
                      </a:r>
                      <a:endParaRPr sz="1700">
                        <a:latin typeface="Roboto"/>
                        <a:ea typeface="Roboto"/>
                        <a:cs typeface="Roboto"/>
                        <a:sym typeface="Roboto"/>
                      </a:endParaRPr>
                    </a:p>
                  </a:txBody>
                  <a:tcPr marL="63500" marR="63500" marT="0" marB="0">
                    <a:lnL cap="flat" cmpd="sng">
                      <a:solidFill>
                        <a:srgbClr val="000000">
                          <a:alpha val="0"/>
                        </a:srgbClr>
                      </a:solidFill>
                      <a:prstDash val="solid"/>
                      <a:round/>
                      <a:headEnd type="none" w="sm" len="sm"/>
                      <a:tailEnd type="none" w="sm" len="sm"/>
                    </a:lnL>
                    <a:lnR w="8650" cap="flat" cmpd="sng">
                      <a:solidFill>
                        <a:srgbClr val="000000">
                          <a:alpha val="0"/>
                        </a:srgbClr>
                      </a:solidFill>
                      <a:prstDash val="solid"/>
                      <a:round/>
                      <a:headEnd type="none" w="sm" len="sm"/>
                      <a:tailEnd type="none" w="sm" len="sm"/>
                    </a:lnR>
                    <a:lnT cap="flat" cmpd="sng">
                      <a:solidFill>
                        <a:srgbClr val="000000">
                          <a:alpha val="0"/>
                        </a:srgbClr>
                      </a:solidFill>
                      <a:prstDash val="solid"/>
                      <a:round/>
                      <a:headEnd type="none" w="sm" len="sm"/>
                      <a:tailEnd type="none" w="sm" len="sm"/>
                    </a:lnT>
                    <a:lnB w="8650"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00" name="Google Shape;300;g306201437be_0_695"/>
          <p:cNvSpPr txBox="1"/>
          <p:nvPr/>
        </p:nvSpPr>
        <p:spPr>
          <a:xfrm>
            <a:off x="474575" y="6043450"/>
            <a:ext cx="84522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US">
                <a:solidFill>
                  <a:schemeClr val="accent1"/>
                </a:solidFill>
                <a:latin typeface="Roboto"/>
                <a:ea typeface="Roboto"/>
                <a:cs typeface="Roboto"/>
                <a:sym typeface="Roboto"/>
              </a:rPr>
              <a:t>The total amount of disk space needed would be approximately 200 TB for 1 Region and 10 Pilots.</a:t>
            </a:r>
            <a:endParaRPr sz="700">
              <a:solidFill>
                <a:schemeClr val="dk1"/>
              </a:solidFill>
              <a:latin typeface="DM Sans"/>
              <a:ea typeface="DM Sans"/>
              <a:cs typeface="DM Sans"/>
              <a:sym typeface="DM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30790d6e994_1_0"/>
          <p:cNvSpPr/>
          <p:nvPr/>
        </p:nvSpPr>
        <p:spPr>
          <a:xfrm>
            <a:off x="381000" y="466750"/>
            <a:ext cx="8368500" cy="1167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2000"/>
              </a:spcBef>
              <a:spcAft>
                <a:spcPts val="0"/>
              </a:spcAft>
              <a:buNone/>
            </a:pPr>
            <a:r>
              <a:rPr lang="en-US" sz="3600" b="1">
                <a:solidFill>
                  <a:schemeClr val="lt1"/>
                </a:solidFill>
                <a:latin typeface="Roboto"/>
                <a:ea typeface="Roboto"/>
                <a:cs typeface="Roboto"/>
                <a:sym typeface="Roboto"/>
              </a:rPr>
              <a:t> </a:t>
            </a:r>
            <a:endParaRPr sz="3600" b="1">
              <a:solidFill>
                <a:schemeClr val="lt1"/>
              </a:solidFill>
              <a:latin typeface="Roboto"/>
              <a:ea typeface="Roboto"/>
              <a:cs typeface="Roboto"/>
              <a:sym typeface="Roboto"/>
            </a:endParaRPr>
          </a:p>
          <a:p>
            <a:pPr marL="0" lvl="0" indent="0" algn="l" rtl="0">
              <a:lnSpc>
                <a:spcPct val="115000"/>
              </a:lnSpc>
              <a:spcBef>
                <a:spcPts val="1200"/>
              </a:spcBef>
              <a:spcAft>
                <a:spcPts val="0"/>
              </a:spcAft>
              <a:buNone/>
            </a:pPr>
            <a:endParaRPr sz="3600" b="1">
              <a:solidFill>
                <a:schemeClr val="lt1"/>
              </a:solidFill>
              <a:latin typeface="Roboto"/>
              <a:ea typeface="Roboto"/>
              <a:cs typeface="Roboto"/>
              <a:sym typeface="Roboto"/>
            </a:endParaRPr>
          </a:p>
          <a:p>
            <a:pPr marL="0" lvl="0" indent="0" algn="l" rtl="0">
              <a:lnSpc>
                <a:spcPct val="115000"/>
              </a:lnSpc>
              <a:spcBef>
                <a:spcPts val="2000"/>
              </a:spcBef>
              <a:spcAft>
                <a:spcPts val="0"/>
              </a:spcAft>
              <a:buNone/>
            </a:pPr>
            <a:endParaRPr sz="3600" b="1">
              <a:solidFill>
                <a:schemeClr val="lt1"/>
              </a:solidFill>
              <a:latin typeface="Roboto"/>
              <a:ea typeface="Roboto"/>
              <a:cs typeface="Roboto"/>
              <a:sym typeface="Roboto"/>
            </a:endParaRPr>
          </a:p>
          <a:p>
            <a:pPr marL="0" lvl="0" indent="0" algn="l" rtl="0">
              <a:lnSpc>
                <a:spcPct val="115000"/>
              </a:lnSpc>
              <a:spcBef>
                <a:spcPts val="2000"/>
              </a:spcBef>
              <a:spcAft>
                <a:spcPts val="0"/>
              </a:spcAft>
              <a:buNone/>
            </a:pPr>
            <a:endParaRPr sz="3600" b="1">
              <a:solidFill>
                <a:schemeClr val="lt1"/>
              </a:solidFill>
              <a:latin typeface="Roboto"/>
              <a:ea typeface="Roboto"/>
              <a:cs typeface="Roboto"/>
              <a:sym typeface="Roboto"/>
            </a:endParaRPr>
          </a:p>
          <a:p>
            <a:pPr marL="0" lvl="0" indent="0" algn="l" rtl="0">
              <a:lnSpc>
                <a:spcPct val="115000"/>
              </a:lnSpc>
              <a:spcBef>
                <a:spcPts val="2000"/>
              </a:spcBef>
              <a:spcAft>
                <a:spcPts val="0"/>
              </a:spcAft>
              <a:buNone/>
            </a:pPr>
            <a:endParaRPr sz="3600" b="1">
              <a:solidFill>
                <a:schemeClr val="lt1"/>
              </a:solidFill>
              <a:latin typeface="Roboto"/>
              <a:ea typeface="Roboto"/>
              <a:cs typeface="Roboto"/>
              <a:sym typeface="Roboto"/>
            </a:endParaRPr>
          </a:p>
          <a:p>
            <a:pPr marL="0" lvl="0" indent="0" algn="l" rtl="0">
              <a:lnSpc>
                <a:spcPct val="115000"/>
              </a:lnSpc>
              <a:spcBef>
                <a:spcPts val="1200"/>
              </a:spcBef>
              <a:spcAft>
                <a:spcPts val="0"/>
              </a:spcAft>
              <a:buNone/>
            </a:pPr>
            <a:r>
              <a:rPr lang="en-US" sz="3600" b="1">
                <a:solidFill>
                  <a:schemeClr val="accent1"/>
                </a:solidFill>
                <a:latin typeface="Roboto"/>
                <a:ea typeface="Roboto"/>
                <a:cs typeface="Roboto"/>
                <a:sym typeface="Roboto"/>
              </a:rPr>
              <a:t>Cloud Infrastructure Requirements for Interpolation and Data Access</a:t>
            </a:r>
            <a:endParaRPr sz="3600" b="1">
              <a:solidFill>
                <a:schemeClr val="accent1"/>
              </a:solidFill>
              <a:latin typeface="Roboto"/>
              <a:ea typeface="Roboto"/>
              <a:cs typeface="Roboto"/>
              <a:sym typeface="Roboto"/>
            </a:endParaRPr>
          </a:p>
          <a:p>
            <a:pPr marL="0" lvl="0" indent="0" algn="l" rtl="0">
              <a:lnSpc>
                <a:spcPct val="115000"/>
              </a:lnSpc>
              <a:spcBef>
                <a:spcPts val="2000"/>
              </a:spcBef>
              <a:spcAft>
                <a:spcPts val="0"/>
              </a:spcAft>
              <a:buNone/>
            </a:pPr>
            <a:endParaRPr sz="3600" b="1">
              <a:solidFill>
                <a:schemeClr val="lt1"/>
              </a:solidFill>
              <a:latin typeface="Roboto"/>
              <a:ea typeface="Roboto"/>
              <a:cs typeface="Roboto"/>
              <a:sym typeface="Roboto"/>
            </a:endParaRPr>
          </a:p>
          <a:p>
            <a:pPr marL="0" lvl="0" indent="0" algn="l" rtl="0">
              <a:lnSpc>
                <a:spcPct val="115000"/>
              </a:lnSpc>
              <a:spcBef>
                <a:spcPts val="2000"/>
              </a:spcBef>
              <a:spcAft>
                <a:spcPts val="0"/>
              </a:spcAft>
              <a:buNone/>
            </a:pPr>
            <a:endParaRPr sz="3600" b="1">
              <a:solidFill>
                <a:schemeClr val="lt1"/>
              </a:solidFill>
              <a:latin typeface="Roboto"/>
              <a:ea typeface="Roboto"/>
              <a:cs typeface="Roboto"/>
              <a:sym typeface="Roboto"/>
            </a:endParaRPr>
          </a:p>
          <a:p>
            <a:pPr marL="0" lvl="0" indent="0" algn="l" rtl="0">
              <a:lnSpc>
                <a:spcPct val="115000"/>
              </a:lnSpc>
              <a:spcBef>
                <a:spcPts val="2000"/>
              </a:spcBef>
              <a:spcAft>
                <a:spcPts val="0"/>
              </a:spcAft>
              <a:buNone/>
            </a:pPr>
            <a:endParaRPr sz="3600" b="1">
              <a:solidFill>
                <a:schemeClr val="lt1"/>
              </a:solidFill>
              <a:latin typeface="Roboto"/>
              <a:ea typeface="Roboto"/>
              <a:cs typeface="Roboto"/>
              <a:sym typeface="Roboto"/>
            </a:endParaRPr>
          </a:p>
          <a:p>
            <a:pPr marL="0" lvl="0" indent="0" algn="l" rtl="0">
              <a:lnSpc>
                <a:spcPct val="115000"/>
              </a:lnSpc>
              <a:spcBef>
                <a:spcPts val="2000"/>
              </a:spcBef>
              <a:spcAft>
                <a:spcPts val="0"/>
              </a:spcAft>
              <a:buNone/>
            </a:pPr>
            <a:endParaRPr sz="3600" b="1">
              <a:solidFill>
                <a:schemeClr val="lt1"/>
              </a:solidFill>
              <a:latin typeface="Roboto"/>
              <a:ea typeface="Roboto"/>
              <a:cs typeface="Roboto"/>
              <a:sym typeface="Roboto"/>
            </a:endParaRPr>
          </a:p>
          <a:p>
            <a:pPr marL="0" lvl="0" indent="0" algn="l" rtl="0">
              <a:lnSpc>
                <a:spcPct val="115000"/>
              </a:lnSpc>
              <a:spcBef>
                <a:spcPts val="2000"/>
              </a:spcBef>
              <a:spcAft>
                <a:spcPts val="600"/>
              </a:spcAft>
              <a:buNone/>
            </a:pPr>
            <a:endParaRPr sz="3600" b="1">
              <a:solidFill>
                <a:schemeClr val="lt1"/>
              </a:solidFill>
              <a:latin typeface="Roboto"/>
              <a:ea typeface="Roboto"/>
              <a:cs typeface="Roboto"/>
              <a:sym typeface="Roboto"/>
            </a:endParaRPr>
          </a:p>
        </p:txBody>
      </p:sp>
      <p:pic>
        <p:nvPicPr>
          <p:cNvPr id="306" name="Google Shape;306;g30790d6e994_1_0" descr="A group of images of a beach&#10;&#10;Description automatically generated"/>
          <p:cNvPicPr preferRelativeResize="0"/>
          <p:nvPr/>
        </p:nvPicPr>
        <p:blipFill>
          <a:blip r:embed="rId3">
            <a:alphaModFix/>
          </a:blip>
          <a:stretch>
            <a:fillRect/>
          </a:stretch>
        </p:blipFill>
        <p:spPr>
          <a:xfrm rot="5400000">
            <a:off x="8291450" y="3247027"/>
            <a:ext cx="8641175" cy="4559074"/>
          </a:xfrm>
          <a:prstGeom prst="rect">
            <a:avLst/>
          </a:prstGeom>
          <a:noFill/>
          <a:ln>
            <a:noFill/>
          </a:ln>
        </p:spPr>
      </p:pic>
      <p:pic>
        <p:nvPicPr>
          <p:cNvPr id="307" name="Google Shape;307;g30790d6e994_1_0" descr="Text&#10;&#10;Description automatically generated with medium confidence"/>
          <p:cNvPicPr preferRelativeResize="0"/>
          <p:nvPr/>
        </p:nvPicPr>
        <p:blipFill rotWithShape="1">
          <a:blip r:embed="rId4">
            <a:alphaModFix/>
          </a:blip>
          <a:srcRect/>
          <a:stretch/>
        </p:blipFill>
        <p:spPr>
          <a:xfrm>
            <a:off x="9213461" y="89361"/>
            <a:ext cx="2865038" cy="543900"/>
          </a:xfrm>
          <a:prstGeom prst="rect">
            <a:avLst/>
          </a:prstGeom>
          <a:noFill/>
          <a:ln>
            <a:noFill/>
          </a:ln>
        </p:spPr>
      </p:pic>
      <p:sp>
        <p:nvSpPr>
          <p:cNvPr id="308" name="Google Shape;308;g30790d6e994_1_0"/>
          <p:cNvSpPr txBox="1"/>
          <p:nvPr/>
        </p:nvSpPr>
        <p:spPr>
          <a:xfrm>
            <a:off x="386625" y="1690025"/>
            <a:ext cx="10627200" cy="524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a:solidFill>
                  <a:schemeClr val="accent1"/>
                </a:solidFill>
                <a:latin typeface="Roboto"/>
                <a:ea typeface="Roboto"/>
                <a:cs typeface="Roboto"/>
                <a:sym typeface="Roboto"/>
              </a:rPr>
              <a:t>Computational resources for the development of Cloud interpolation software and specific outputs</a:t>
            </a:r>
            <a:endParaRPr sz="1800" b="1">
              <a:solidFill>
                <a:schemeClr val="accent1"/>
              </a:solidFill>
              <a:latin typeface="Roboto"/>
              <a:ea typeface="Roboto"/>
              <a:cs typeface="Roboto"/>
              <a:sym typeface="Roboto"/>
            </a:endParaRPr>
          </a:p>
          <a:p>
            <a:pPr marL="0" lvl="0" indent="0" algn="l" rtl="0">
              <a:lnSpc>
                <a:spcPct val="115000"/>
              </a:lnSpc>
              <a:spcBef>
                <a:spcPts val="1000"/>
              </a:spcBef>
              <a:spcAft>
                <a:spcPts val="0"/>
              </a:spcAft>
              <a:buNone/>
            </a:pPr>
            <a:r>
              <a:rPr lang="en-US" sz="1800">
                <a:solidFill>
                  <a:schemeClr val="accent1"/>
                </a:solidFill>
                <a:latin typeface="Roboto"/>
                <a:ea typeface="Roboto"/>
                <a:cs typeface="Roboto"/>
                <a:sym typeface="Roboto"/>
              </a:rPr>
              <a:t>A Python environment is required to run notebooks for processing near real-time forecast data. A 'working space' is needed to perform data interpolation from providers. </a:t>
            </a:r>
            <a:endParaRPr sz="1800">
              <a:solidFill>
                <a:schemeClr val="accent1"/>
              </a:solidFill>
              <a:latin typeface="Roboto"/>
              <a:ea typeface="Roboto"/>
              <a:cs typeface="Roboto"/>
              <a:sym typeface="Roboto"/>
            </a:endParaRPr>
          </a:p>
          <a:p>
            <a:pPr marL="0" lvl="0" indent="0" algn="l" rtl="0">
              <a:lnSpc>
                <a:spcPct val="115000"/>
              </a:lnSpc>
              <a:spcBef>
                <a:spcPts val="1000"/>
              </a:spcBef>
              <a:spcAft>
                <a:spcPts val="0"/>
              </a:spcAft>
              <a:buNone/>
            </a:pPr>
            <a:r>
              <a:rPr lang="en-US" sz="1800" b="1">
                <a:solidFill>
                  <a:schemeClr val="accent1"/>
                </a:solidFill>
                <a:latin typeface="Roboto"/>
                <a:ea typeface="Roboto"/>
                <a:cs typeface="Roboto"/>
                <a:sym typeface="Roboto"/>
              </a:rPr>
              <a:t>Request for setting up a Cloud Web interface connected to the Data Lake</a:t>
            </a:r>
            <a:endParaRPr sz="1800" b="1">
              <a:solidFill>
                <a:schemeClr val="accent1"/>
              </a:solidFill>
              <a:latin typeface="Roboto"/>
              <a:ea typeface="Roboto"/>
              <a:cs typeface="Roboto"/>
              <a:sym typeface="Roboto"/>
            </a:endParaRPr>
          </a:p>
          <a:p>
            <a:pPr marL="0" lvl="0" indent="0" algn="l" rtl="0">
              <a:lnSpc>
                <a:spcPct val="115000"/>
              </a:lnSpc>
              <a:spcBef>
                <a:spcPts val="1000"/>
              </a:spcBef>
              <a:spcAft>
                <a:spcPts val="0"/>
              </a:spcAft>
              <a:buNone/>
            </a:pPr>
            <a:r>
              <a:rPr lang="en-US" sz="1800">
                <a:solidFill>
                  <a:schemeClr val="accent1"/>
                </a:solidFill>
                <a:latin typeface="Roboto"/>
                <a:ea typeface="Roboto"/>
                <a:cs typeface="Roboto"/>
                <a:sym typeface="Roboto"/>
              </a:rPr>
              <a:t>The infrastructure must allow access to interpolated archived data and provide high-fidelity representation of the state of Italian coastal areas, considering ocean currents, wave motion, hydrology, biogeochemistry, and atmospheric conditions. Users will be able to view and download data and its subsets for specific applications.</a:t>
            </a:r>
            <a:endParaRPr sz="1800">
              <a:solidFill>
                <a:schemeClr val="accent1"/>
              </a:solidFill>
              <a:latin typeface="Roboto"/>
              <a:ea typeface="Roboto"/>
              <a:cs typeface="Roboto"/>
              <a:sym typeface="Roboto"/>
            </a:endParaRPr>
          </a:p>
          <a:p>
            <a:pPr marL="0" lvl="0" indent="0" algn="l" rtl="0">
              <a:lnSpc>
                <a:spcPct val="115000"/>
              </a:lnSpc>
              <a:spcBef>
                <a:spcPts val="1000"/>
              </a:spcBef>
              <a:spcAft>
                <a:spcPts val="0"/>
              </a:spcAft>
              <a:buNone/>
            </a:pPr>
            <a:r>
              <a:rPr lang="en-US" sz="1800">
                <a:solidFill>
                  <a:schemeClr val="accent1"/>
                </a:solidFill>
                <a:latin typeface="Roboto"/>
                <a:ea typeface="Roboto"/>
                <a:cs typeface="Roboto"/>
                <a:sym typeface="Roboto"/>
              </a:rPr>
              <a:t>Requirements to be considered for definition of the infrastructure:</a:t>
            </a:r>
            <a:endParaRPr sz="1800">
              <a:solidFill>
                <a:schemeClr val="accent1"/>
              </a:solidFill>
              <a:latin typeface="Roboto"/>
              <a:ea typeface="Roboto"/>
              <a:cs typeface="Roboto"/>
              <a:sym typeface="Roboto"/>
            </a:endParaRPr>
          </a:p>
          <a:p>
            <a:pPr marL="457200" lvl="0" indent="-342900" algn="l" rtl="0">
              <a:lnSpc>
                <a:spcPct val="115000"/>
              </a:lnSpc>
              <a:spcBef>
                <a:spcPts val="1000"/>
              </a:spcBef>
              <a:spcAft>
                <a:spcPts val="0"/>
              </a:spcAft>
              <a:buClr>
                <a:schemeClr val="accent1"/>
              </a:buClr>
              <a:buSzPts val="1800"/>
              <a:buFont typeface="Roboto"/>
              <a:buChar char="●"/>
            </a:pPr>
            <a:r>
              <a:rPr lang="en-US" sz="1800">
                <a:solidFill>
                  <a:schemeClr val="accent1"/>
                </a:solidFill>
                <a:latin typeface="Roboto"/>
                <a:ea typeface="Roboto"/>
                <a:cs typeface="Roboto"/>
                <a:sym typeface="Roboto"/>
              </a:rPr>
              <a:t>Overall data volumes and volumes needed for end-user applications</a:t>
            </a:r>
            <a:endParaRPr sz="1800">
              <a:solidFill>
                <a:schemeClr val="accent1"/>
              </a:solidFill>
              <a:latin typeface="Roboto"/>
              <a:ea typeface="Roboto"/>
              <a:cs typeface="Roboto"/>
              <a:sym typeface="Roboto"/>
            </a:endParaRPr>
          </a:p>
          <a:p>
            <a:pPr marL="457200" lvl="0" indent="-342900" algn="l" rtl="0">
              <a:lnSpc>
                <a:spcPct val="115000"/>
              </a:lnSpc>
              <a:spcBef>
                <a:spcPts val="0"/>
              </a:spcBef>
              <a:spcAft>
                <a:spcPts val="0"/>
              </a:spcAft>
              <a:buClr>
                <a:schemeClr val="accent1"/>
              </a:buClr>
              <a:buSzPts val="1800"/>
              <a:buFont typeface="Roboto"/>
              <a:buChar char="●"/>
            </a:pPr>
            <a:r>
              <a:rPr lang="en-US" sz="1800">
                <a:solidFill>
                  <a:schemeClr val="accent1"/>
                </a:solidFill>
                <a:latin typeface="Roboto"/>
                <a:ea typeface="Roboto"/>
                <a:cs typeface="Roboto"/>
                <a:sym typeface="Roboto"/>
              </a:rPr>
              <a:t>Frequency of data generation from the different pilots</a:t>
            </a:r>
            <a:endParaRPr sz="1800">
              <a:solidFill>
                <a:schemeClr val="accent1"/>
              </a:solidFill>
              <a:latin typeface="Roboto"/>
              <a:ea typeface="Roboto"/>
              <a:cs typeface="Roboto"/>
              <a:sym typeface="Roboto"/>
            </a:endParaRPr>
          </a:p>
          <a:p>
            <a:pPr marL="457200" lvl="0" indent="-342900" algn="l" rtl="0">
              <a:lnSpc>
                <a:spcPct val="115000"/>
              </a:lnSpc>
              <a:spcBef>
                <a:spcPts val="0"/>
              </a:spcBef>
              <a:spcAft>
                <a:spcPts val="0"/>
              </a:spcAft>
              <a:buClr>
                <a:schemeClr val="accent1"/>
              </a:buClr>
              <a:buSzPts val="1800"/>
              <a:buFont typeface="Roboto"/>
              <a:buChar char="●"/>
            </a:pPr>
            <a:r>
              <a:rPr lang="en-US" sz="1800">
                <a:solidFill>
                  <a:schemeClr val="accent1"/>
                </a:solidFill>
                <a:latin typeface="Roboto"/>
                <a:ea typeface="Roboto"/>
                <a:cs typeface="Roboto"/>
                <a:sym typeface="Roboto"/>
              </a:rPr>
              <a:t>Access mode centralised vs decentralised architecture</a:t>
            </a:r>
            <a:endParaRPr sz="1800">
              <a:solidFill>
                <a:schemeClr val="accent1"/>
              </a:solidFill>
              <a:latin typeface="Roboto"/>
              <a:ea typeface="Roboto"/>
              <a:cs typeface="Roboto"/>
              <a:sym typeface="Roboto"/>
            </a:endParaRPr>
          </a:p>
          <a:p>
            <a:pPr marL="457200" lvl="0" indent="-342900" algn="l" rtl="0">
              <a:lnSpc>
                <a:spcPct val="115000"/>
              </a:lnSpc>
              <a:spcBef>
                <a:spcPts val="0"/>
              </a:spcBef>
              <a:spcAft>
                <a:spcPts val="0"/>
              </a:spcAft>
              <a:buClr>
                <a:schemeClr val="accent1"/>
              </a:buClr>
              <a:buSzPts val="1800"/>
              <a:buFont typeface="Roboto"/>
              <a:buChar char="●"/>
            </a:pPr>
            <a:r>
              <a:rPr lang="en-US" sz="1800">
                <a:solidFill>
                  <a:schemeClr val="accent1"/>
                </a:solidFill>
                <a:latin typeface="Roboto"/>
                <a:ea typeface="Roboto"/>
                <a:cs typeface="Roboto"/>
                <a:sym typeface="Roboto"/>
              </a:rPr>
              <a:t>Data formats to be supported</a:t>
            </a:r>
            <a:endParaRPr sz="1800">
              <a:solidFill>
                <a:schemeClr val="accent1"/>
              </a:solidFill>
              <a:latin typeface="Roboto"/>
              <a:ea typeface="Roboto"/>
              <a:cs typeface="Roboto"/>
              <a:sym typeface="Roboto"/>
            </a:endParaRPr>
          </a:p>
          <a:p>
            <a:pPr marL="457200" lvl="0" indent="-342900" algn="l" rtl="0">
              <a:lnSpc>
                <a:spcPct val="115000"/>
              </a:lnSpc>
              <a:spcBef>
                <a:spcPts val="0"/>
              </a:spcBef>
              <a:spcAft>
                <a:spcPts val="0"/>
              </a:spcAft>
              <a:buClr>
                <a:schemeClr val="accent1"/>
              </a:buClr>
              <a:buSzPts val="1800"/>
              <a:buFont typeface="Roboto"/>
              <a:buChar char="●"/>
            </a:pPr>
            <a:r>
              <a:rPr lang="en-US" sz="1800">
                <a:solidFill>
                  <a:schemeClr val="accent1"/>
                </a:solidFill>
                <a:latin typeface="Roboto"/>
                <a:ea typeface="Roboto"/>
                <a:cs typeface="Roboto"/>
                <a:sym typeface="Roboto"/>
              </a:rPr>
              <a:t>Metadata standards, vocabularies</a:t>
            </a:r>
            <a:endParaRPr sz="1800">
              <a:solidFill>
                <a:schemeClr val="accent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3;gfc9608f9f7_0_0" descr="Text&#10;&#10;Description automatically generated with medium confidence">
            <a:extLst>
              <a:ext uri="{FF2B5EF4-FFF2-40B4-BE49-F238E27FC236}">
                <a16:creationId xmlns:a16="http://schemas.microsoft.com/office/drawing/2014/main" id="{257E1ACA-E75F-E84C-88FB-4DB11F4BC16F}"/>
              </a:ext>
            </a:extLst>
          </p:cNvPr>
          <p:cNvPicPr preferRelativeResize="0"/>
          <p:nvPr/>
        </p:nvPicPr>
        <p:blipFill rotWithShape="1">
          <a:blip r:embed="rId2"/>
          <a:stretch/>
        </p:blipFill>
        <p:spPr>
          <a:xfrm>
            <a:off x="0" y="0"/>
            <a:ext cx="5586942" cy="1061518"/>
          </a:xfrm>
          <a:prstGeom prst="rect">
            <a:avLst/>
          </a:prstGeom>
          <a:noFill/>
        </p:spPr>
      </p:pic>
      <p:pic>
        <p:nvPicPr>
          <p:cNvPr id="5" name="Google Shape;80;p1">
            <a:extLst>
              <a:ext uri="{FF2B5EF4-FFF2-40B4-BE49-F238E27FC236}">
                <a16:creationId xmlns:a16="http://schemas.microsoft.com/office/drawing/2014/main" id="{528F1F3F-9BF8-6445-8CE4-2A793559D0F2}"/>
              </a:ext>
            </a:extLst>
          </p:cNvPr>
          <p:cNvPicPr preferRelativeResize="0"/>
          <p:nvPr/>
        </p:nvPicPr>
        <p:blipFill rotWithShape="1">
          <a:blip r:embed="rId3"/>
          <a:stretch/>
        </p:blipFill>
        <p:spPr>
          <a:xfrm>
            <a:off x="10301288" y="0"/>
            <a:ext cx="1890712" cy="1218680"/>
          </a:xfrm>
          <a:prstGeom prst="rect">
            <a:avLst/>
          </a:prstGeom>
          <a:noFill/>
        </p:spPr>
      </p:pic>
      <p:sp>
        <p:nvSpPr>
          <p:cNvPr id="8" name="Title 1">
            <a:extLst>
              <a:ext uri="{FF2B5EF4-FFF2-40B4-BE49-F238E27FC236}">
                <a16:creationId xmlns:a16="http://schemas.microsoft.com/office/drawing/2014/main" id="{A1BEF2EB-CA68-5845-AED9-E4ECD5DA8D20}"/>
              </a:ext>
            </a:extLst>
          </p:cNvPr>
          <p:cNvSpPr>
            <a:spLocks noGrp="1"/>
          </p:cNvSpPr>
          <p:nvPr>
            <p:ph type="title"/>
          </p:nvPr>
        </p:nvSpPr>
        <p:spPr>
          <a:xfrm>
            <a:off x="437657" y="1218680"/>
            <a:ext cx="10515600" cy="824426"/>
          </a:xfrm>
        </p:spPr>
        <p:txBody>
          <a:bodyPr>
            <a:normAutofit/>
          </a:bodyPr>
          <a:lstStyle/>
          <a:p>
            <a:r>
              <a:rPr lang="en-US" sz="3600" b="1" dirty="0"/>
              <a:t>User Stories</a:t>
            </a:r>
          </a:p>
        </p:txBody>
      </p:sp>
      <p:pic>
        <p:nvPicPr>
          <p:cNvPr id="2" name="Content Placeholder 1">
            <a:extLst>
              <a:ext uri="{FF2B5EF4-FFF2-40B4-BE49-F238E27FC236}">
                <a16:creationId xmlns:a16="http://schemas.microsoft.com/office/drawing/2014/main" id="{A9C2BC52-D19F-F09A-2005-22452DC18BC3}"/>
              </a:ext>
            </a:extLst>
          </p:cNvPr>
          <p:cNvPicPr>
            <a:picLocks noGrp="1" noChangeAspect="1"/>
          </p:cNvPicPr>
          <p:nvPr>
            <p:ph idx="1"/>
          </p:nvPr>
        </p:nvPicPr>
        <p:blipFill>
          <a:blip r:embed="rId4"/>
          <a:stretch>
            <a:fillRect/>
          </a:stretch>
        </p:blipFill>
        <p:spPr>
          <a:xfrm>
            <a:off x="8835375" y="1828670"/>
            <a:ext cx="2882771" cy="4324157"/>
          </a:xfrm>
          <a:prstGeom prst="rect">
            <a:avLst/>
          </a:prstGeom>
        </p:spPr>
      </p:pic>
      <p:sp>
        <p:nvSpPr>
          <p:cNvPr id="7" name="TextBox 6">
            <a:extLst>
              <a:ext uri="{FF2B5EF4-FFF2-40B4-BE49-F238E27FC236}">
                <a16:creationId xmlns:a16="http://schemas.microsoft.com/office/drawing/2014/main" id="{5E511942-3255-3732-6203-14441AFA97F0}"/>
              </a:ext>
            </a:extLst>
          </p:cNvPr>
          <p:cNvSpPr txBox="1"/>
          <p:nvPr/>
        </p:nvSpPr>
        <p:spPr>
          <a:xfrm>
            <a:off x="372065" y="2253627"/>
            <a:ext cx="8106918" cy="3754874"/>
          </a:xfrm>
          <a:prstGeom prst="rect">
            <a:avLst/>
          </a:prstGeom>
          <a:noFill/>
        </p:spPr>
        <p:txBody>
          <a:bodyPr wrap="square">
            <a:spAutoFit/>
          </a:bodyPr>
          <a:lstStyle/>
          <a:p>
            <a:pPr>
              <a:spcBef>
                <a:spcPts val="1200"/>
              </a:spcBef>
            </a:pPr>
            <a:r>
              <a:rPr lang="en-US" sz="2200" dirty="0">
                <a:effectLst/>
                <a:latin typeface="Helvetica" pitchFamily="2" charset="0"/>
              </a:rPr>
              <a:t>1) User </a:t>
            </a:r>
            <a:r>
              <a:rPr lang="en-US" sz="2200">
                <a:effectLst/>
                <a:latin typeface="Helvetica" pitchFamily="2" charset="0"/>
              </a:rPr>
              <a:t>1 needs </a:t>
            </a:r>
            <a:r>
              <a:rPr lang="en-US" sz="2200" dirty="0">
                <a:effectLst/>
                <a:latin typeface="Helvetica" pitchFamily="2" charset="0"/>
              </a:rPr>
              <a:t>to visit the catalogue and display and analyze selected datasets on Regional Cloud 1 and Regional Cloud 2</a:t>
            </a:r>
          </a:p>
          <a:p>
            <a:pPr>
              <a:spcBef>
                <a:spcPts val="1200"/>
              </a:spcBef>
            </a:pPr>
            <a:r>
              <a:rPr lang="en-US" sz="2200" dirty="0">
                <a:effectLst/>
                <a:latin typeface="Helvetica" pitchFamily="2" charset="0"/>
              </a:rPr>
              <a:t>2) User 2 wants to upload its citizen science data into the Regional Cloud on its pilot data space</a:t>
            </a:r>
          </a:p>
          <a:p>
            <a:pPr>
              <a:spcBef>
                <a:spcPts val="1200"/>
              </a:spcBef>
            </a:pPr>
            <a:r>
              <a:rPr lang="en-US" sz="2200" dirty="0">
                <a:effectLst/>
                <a:latin typeface="Helvetica" pitchFamily="2" charset="0"/>
              </a:rPr>
              <a:t>3) User 3 wants to upload model data to work together with a private company to develop a service</a:t>
            </a:r>
          </a:p>
          <a:p>
            <a:pPr>
              <a:spcBef>
                <a:spcPts val="1200"/>
              </a:spcBef>
            </a:pPr>
            <a:r>
              <a:rPr lang="en-US" sz="2200" dirty="0">
                <a:effectLst/>
                <a:latin typeface="Helvetica" pitchFamily="2" charset="0"/>
              </a:rPr>
              <a:t>4) User 4 wants to map wave hazard with the available data on Regional Cloud  </a:t>
            </a:r>
          </a:p>
          <a:p>
            <a:pPr>
              <a:spcBef>
                <a:spcPts val="1200"/>
              </a:spcBef>
            </a:pPr>
            <a:r>
              <a:rPr lang="en-US" sz="2200" dirty="0">
                <a:effectLst/>
                <a:latin typeface="Helvetica" pitchFamily="2" charset="0"/>
              </a:rPr>
              <a:t>5) User 5 wants to use the computing nodes to run available</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5558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03;gfc9608f9f7_0_0" descr="Text&#10;&#10;Description automatically generated with medium confidence">
            <a:extLst>
              <a:ext uri="{FF2B5EF4-FFF2-40B4-BE49-F238E27FC236}">
                <a16:creationId xmlns:a16="http://schemas.microsoft.com/office/drawing/2014/main" id="{257E1ACA-E75F-E84C-88FB-4DB11F4BC16F}"/>
              </a:ext>
            </a:extLst>
          </p:cNvPr>
          <p:cNvPicPr preferRelativeResize="0"/>
          <p:nvPr/>
        </p:nvPicPr>
        <p:blipFill rotWithShape="1">
          <a:blip r:embed="rId2"/>
          <a:stretch/>
        </p:blipFill>
        <p:spPr>
          <a:xfrm>
            <a:off x="0" y="0"/>
            <a:ext cx="5586942" cy="1061518"/>
          </a:xfrm>
          <a:prstGeom prst="rect">
            <a:avLst/>
          </a:prstGeom>
          <a:noFill/>
        </p:spPr>
      </p:pic>
      <p:pic>
        <p:nvPicPr>
          <p:cNvPr id="5" name="Google Shape;80;p1">
            <a:extLst>
              <a:ext uri="{FF2B5EF4-FFF2-40B4-BE49-F238E27FC236}">
                <a16:creationId xmlns:a16="http://schemas.microsoft.com/office/drawing/2014/main" id="{528F1F3F-9BF8-6445-8CE4-2A793559D0F2}"/>
              </a:ext>
            </a:extLst>
          </p:cNvPr>
          <p:cNvPicPr preferRelativeResize="0"/>
          <p:nvPr/>
        </p:nvPicPr>
        <p:blipFill rotWithShape="1">
          <a:blip r:embed="rId3"/>
          <a:stretch/>
        </p:blipFill>
        <p:spPr>
          <a:xfrm>
            <a:off x="10301288" y="0"/>
            <a:ext cx="1890712" cy="1218680"/>
          </a:xfrm>
          <a:prstGeom prst="rect">
            <a:avLst/>
          </a:prstGeom>
          <a:noFill/>
        </p:spPr>
      </p:pic>
      <p:sp>
        <p:nvSpPr>
          <p:cNvPr id="6" name="Content Placeholder 5">
            <a:extLst>
              <a:ext uri="{FF2B5EF4-FFF2-40B4-BE49-F238E27FC236}">
                <a16:creationId xmlns:a16="http://schemas.microsoft.com/office/drawing/2014/main" id="{16A1B21F-B78D-8BF9-BE84-78B31898B2E8}"/>
              </a:ext>
            </a:extLst>
          </p:cNvPr>
          <p:cNvSpPr>
            <a:spLocks noGrp="1"/>
          </p:cNvSpPr>
          <p:nvPr>
            <p:ph idx="1"/>
          </p:nvPr>
        </p:nvSpPr>
        <p:spPr/>
        <p:txBody>
          <a:bodyPr/>
          <a:lstStyle/>
          <a:p>
            <a:pPr marL="342900" marR="0" lvl="0" indent="-342900">
              <a:lnSpc>
                <a:spcPct val="115000"/>
              </a:lnSpc>
              <a:spcBef>
                <a:spcPts val="0"/>
              </a:spcBef>
              <a:spcAft>
                <a:spcPts val="0"/>
              </a:spcAft>
              <a:buFont typeface="Symbol" pitchFamily="2" charset="2"/>
              <a:buChar char="-"/>
            </a:pPr>
            <a:r>
              <a:rPr lang="en-GB" sz="280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Data management ‘prescription’ that will ensure interoperability based on consistency of observations, standardisation of data and availability of metadata to have a ‘known quality’ of data</a:t>
            </a:r>
          </a:p>
          <a:p>
            <a:pPr marL="0" marR="0" lvl="0" indent="0">
              <a:lnSpc>
                <a:spcPct val="115000"/>
              </a:lnSpc>
              <a:spcBef>
                <a:spcPts val="0"/>
              </a:spcBef>
              <a:spcAft>
                <a:spcPts val="0"/>
              </a:spcAft>
              <a:buNone/>
            </a:pPr>
            <a:endParaRPr lang="en-US" sz="2800" u="none" strike="noStrike"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Symbol" pitchFamily="2" charset="2"/>
              <a:buChar char="-"/>
            </a:pPr>
            <a:r>
              <a:rPr lang="en-GB" sz="280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Alignment on Operational Readiness Level data, model and forecasting</a:t>
            </a:r>
          </a:p>
          <a:p>
            <a:pPr marL="0" marR="0" lvl="0" indent="0">
              <a:lnSpc>
                <a:spcPct val="115000"/>
              </a:lnSpc>
              <a:spcBef>
                <a:spcPts val="0"/>
              </a:spcBef>
              <a:spcAft>
                <a:spcPts val="0"/>
              </a:spcAft>
              <a:buNone/>
            </a:pPr>
            <a:endParaRPr lang="en-US" sz="2800" u="none" strike="noStrike"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Symbol" pitchFamily="2" charset="2"/>
              <a:buChar char="-"/>
            </a:pPr>
            <a:r>
              <a:rPr lang="en-GB" sz="2800" u="none" strike="noStrike" dirty="0">
                <a:solidFill>
                  <a:srgbClr val="000000"/>
                </a:solidFill>
                <a:effectLst/>
                <a:latin typeface="Arial" panose="020B0604020202020204" pitchFamily="34" charset="0"/>
                <a:ea typeface="Roboto" panose="02000000000000000000" pitchFamily="2" charset="0"/>
                <a:cs typeface="Arial" panose="020B0604020202020204" pitchFamily="34" charset="0"/>
              </a:rPr>
              <a:t>Alignment on most relevant EOVs in coastal areas</a:t>
            </a:r>
            <a:endParaRPr lang="en-US" sz="2800" u="none" strike="noStrike" dirty="0">
              <a:effectLst/>
              <a:latin typeface="Arial" panose="020B0604020202020204" pitchFamily="34" charset="0"/>
              <a:ea typeface="Arial" panose="020B0604020202020204" pitchFamily="34" charset="0"/>
              <a:cs typeface="Arial" panose="020B0604020202020204" pitchFamily="34" charset="0"/>
            </a:endParaRPr>
          </a:p>
          <a:p>
            <a:endParaRPr lang="en-US" dirty="0"/>
          </a:p>
        </p:txBody>
      </p:sp>
      <p:sp>
        <p:nvSpPr>
          <p:cNvPr id="10" name="Title 9">
            <a:extLst>
              <a:ext uri="{FF2B5EF4-FFF2-40B4-BE49-F238E27FC236}">
                <a16:creationId xmlns:a16="http://schemas.microsoft.com/office/drawing/2014/main" id="{2BAD8C45-5D2E-C8A4-6CB6-D62D70715BB4}"/>
              </a:ext>
            </a:extLst>
          </p:cNvPr>
          <p:cNvSpPr>
            <a:spLocks noGrp="1"/>
          </p:cNvSpPr>
          <p:nvPr>
            <p:ph type="title"/>
          </p:nvPr>
        </p:nvSpPr>
        <p:spPr>
          <a:xfrm>
            <a:off x="6722633" y="756623"/>
            <a:ext cx="2701066" cy="765530"/>
          </a:xfrm>
        </p:spPr>
        <p:txBody>
          <a:bodyPr>
            <a:normAutofit/>
          </a:bodyPr>
          <a:lstStyle/>
          <a:p>
            <a:r>
              <a:rPr lang="en-US" sz="3600" dirty="0">
                <a:latin typeface="Arial" panose="020B0604020202020204" pitchFamily="34" charset="0"/>
                <a:cs typeface="Arial" panose="020B0604020202020204" pitchFamily="34" charset="0"/>
              </a:rPr>
              <a:t>Priorities</a:t>
            </a:r>
            <a:endParaRPr lang="en-US" sz="3600" dirty="0"/>
          </a:p>
        </p:txBody>
      </p:sp>
    </p:spTree>
    <p:extLst>
      <p:ext uri="{BB962C8B-B14F-4D97-AF65-F5344CB8AC3E}">
        <p14:creationId xmlns:p14="http://schemas.microsoft.com/office/powerpoint/2010/main" val="951471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306201437be_0_719"/>
          <p:cNvSpPr/>
          <p:nvPr/>
        </p:nvSpPr>
        <p:spPr>
          <a:xfrm>
            <a:off x="381000" y="466750"/>
            <a:ext cx="10554000" cy="1167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2000"/>
              </a:spcBef>
              <a:spcAft>
                <a:spcPts val="0"/>
              </a:spcAft>
              <a:buNone/>
            </a:pPr>
            <a:r>
              <a:rPr lang="en-US" sz="3600" b="1">
                <a:solidFill>
                  <a:schemeClr val="lt1"/>
                </a:solidFill>
                <a:latin typeface="Roboto"/>
                <a:ea typeface="Roboto"/>
                <a:cs typeface="Roboto"/>
                <a:sym typeface="Roboto"/>
              </a:rPr>
              <a:t> </a:t>
            </a:r>
            <a:endParaRPr sz="3600" b="1">
              <a:solidFill>
                <a:schemeClr val="lt1"/>
              </a:solidFill>
              <a:latin typeface="Roboto"/>
              <a:ea typeface="Roboto"/>
              <a:cs typeface="Roboto"/>
              <a:sym typeface="Roboto"/>
            </a:endParaRPr>
          </a:p>
          <a:p>
            <a:pPr marL="0" lvl="0" indent="0" algn="l" rtl="0">
              <a:lnSpc>
                <a:spcPct val="115000"/>
              </a:lnSpc>
              <a:spcBef>
                <a:spcPts val="1200"/>
              </a:spcBef>
              <a:spcAft>
                <a:spcPts val="0"/>
              </a:spcAft>
              <a:buNone/>
            </a:pPr>
            <a:endParaRPr sz="3600" b="1">
              <a:solidFill>
                <a:schemeClr val="lt1"/>
              </a:solidFill>
              <a:latin typeface="Roboto"/>
              <a:ea typeface="Roboto"/>
              <a:cs typeface="Roboto"/>
              <a:sym typeface="Roboto"/>
            </a:endParaRPr>
          </a:p>
          <a:p>
            <a:pPr marL="0" lvl="0" indent="0" algn="l" rtl="0">
              <a:lnSpc>
                <a:spcPct val="115000"/>
              </a:lnSpc>
              <a:spcBef>
                <a:spcPts val="2000"/>
              </a:spcBef>
              <a:spcAft>
                <a:spcPts val="0"/>
              </a:spcAft>
              <a:buNone/>
            </a:pPr>
            <a:endParaRPr sz="3600" b="1">
              <a:solidFill>
                <a:schemeClr val="lt1"/>
              </a:solidFill>
              <a:latin typeface="Roboto"/>
              <a:ea typeface="Roboto"/>
              <a:cs typeface="Roboto"/>
              <a:sym typeface="Roboto"/>
            </a:endParaRPr>
          </a:p>
          <a:p>
            <a:pPr marL="0" lvl="0" indent="0" algn="l" rtl="0">
              <a:lnSpc>
                <a:spcPct val="115000"/>
              </a:lnSpc>
              <a:spcBef>
                <a:spcPts val="2000"/>
              </a:spcBef>
              <a:spcAft>
                <a:spcPts val="0"/>
              </a:spcAft>
              <a:buNone/>
            </a:pPr>
            <a:endParaRPr sz="3600" b="1">
              <a:solidFill>
                <a:schemeClr val="lt1"/>
              </a:solidFill>
              <a:latin typeface="Roboto"/>
              <a:ea typeface="Roboto"/>
              <a:cs typeface="Roboto"/>
              <a:sym typeface="Roboto"/>
            </a:endParaRPr>
          </a:p>
          <a:p>
            <a:pPr marL="0" lvl="0" indent="0" algn="l" rtl="0">
              <a:lnSpc>
                <a:spcPct val="115000"/>
              </a:lnSpc>
              <a:spcBef>
                <a:spcPts val="1200"/>
              </a:spcBef>
              <a:spcAft>
                <a:spcPts val="0"/>
              </a:spcAft>
              <a:buNone/>
            </a:pPr>
            <a:r>
              <a:rPr lang="en-US" sz="3600" b="1">
                <a:solidFill>
                  <a:schemeClr val="accent1"/>
                </a:solidFill>
                <a:latin typeface="Roboto"/>
                <a:ea typeface="Roboto"/>
                <a:cs typeface="Roboto"/>
                <a:sym typeface="Roboto"/>
              </a:rPr>
              <a:t>Ocean Best Practices Workshop Session | ONLINE</a:t>
            </a:r>
            <a:endParaRPr sz="3600" b="1">
              <a:solidFill>
                <a:schemeClr val="accent1"/>
              </a:solidFill>
              <a:latin typeface="Roboto"/>
              <a:ea typeface="Roboto"/>
              <a:cs typeface="Roboto"/>
              <a:sym typeface="Roboto"/>
            </a:endParaRPr>
          </a:p>
          <a:p>
            <a:pPr marL="0" lvl="0" indent="0" algn="l" rtl="0">
              <a:lnSpc>
                <a:spcPct val="115000"/>
              </a:lnSpc>
              <a:spcBef>
                <a:spcPts val="2000"/>
              </a:spcBef>
              <a:spcAft>
                <a:spcPts val="0"/>
              </a:spcAft>
              <a:buNone/>
            </a:pPr>
            <a:endParaRPr sz="3600" b="1">
              <a:solidFill>
                <a:schemeClr val="lt1"/>
              </a:solidFill>
              <a:latin typeface="Roboto"/>
              <a:ea typeface="Roboto"/>
              <a:cs typeface="Roboto"/>
              <a:sym typeface="Roboto"/>
            </a:endParaRPr>
          </a:p>
          <a:p>
            <a:pPr marL="0" lvl="0" indent="0" algn="l" rtl="0">
              <a:lnSpc>
                <a:spcPct val="115000"/>
              </a:lnSpc>
              <a:spcBef>
                <a:spcPts val="2000"/>
              </a:spcBef>
              <a:spcAft>
                <a:spcPts val="0"/>
              </a:spcAft>
              <a:buNone/>
            </a:pPr>
            <a:endParaRPr sz="3600" b="1">
              <a:solidFill>
                <a:schemeClr val="lt1"/>
              </a:solidFill>
              <a:latin typeface="Roboto"/>
              <a:ea typeface="Roboto"/>
              <a:cs typeface="Roboto"/>
              <a:sym typeface="Roboto"/>
            </a:endParaRPr>
          </a:p>
          <a:p>
            <a:pPr marL="0" lvl="0" indent="0" algn="l" rtl="0">
              <a:lnSpc>
                <a:spcPct val="115000"/>
              </a:lnSpc>
              <a:spcBef>
                <a:spcPts val="2000"/>
              </a:spcBef>
              <a:spcAft>
                <a:spcPts val="0"/>
              </a:spcAft>
              <a:buNone/>
            </a:pPr>
            <a:endParaRPr sz="3600" b="1">
              <a:solidFill>
                <a:schemeClr val="lt1"/>
              </a:solidFill>
              <a:latin typeface="Roboto"/>
              <a:ea typeface="Roboto"/>
              <a:cs typeface="Roboto"/>
              <a:sym typeface="Roboto"/>
            </a:endParaRPr>
          </a:p>
          <a:p>
            <a:pPr marL="0" lvl="0" indent="0" algn="l" rtl="0">
              <a:lnSpc>
                <a:spcPct val="115000"/>
              </a:lnSpc>
              <a:spcBef>
                <a:spcPts val="2000"/>
              </a:spcBef>
              <a:spcAft>
                <a:spcPts val="0"/>
              </a:spcAft>
              <a:buNone/>
            </a:pPr>
            <a:endParaRPr sz="1200" b="1">
              <a:solidFill>
                <a:schemeClr val="lt1"/>
              </a:solidFill>
              <a:latin typeface="Roboto"/>
              <a:ea typeface="Roboto"/>
              <a:cs typeface="Roboto"/>
              <a:sym typeface="Roboto"/>
            </a:endParaRPr>
          </a:p>
          <a:p>
            <a:pPr marL="0" lvl="0" indent="0" algn="l" rtl="0">
              <a:lnSpc>
                <a:spcPct val="115000"/>
              </a:lnSpc>
              <a:spcBef>
                <a:spcPts val="2000"/>
              </a:spcBef>
              <a:spcAft>
                <a:spcPts val="600"/>
              </a:spcAft>
              <a:buNone/>
            </a:pPr>
            <a:endParaRPr sz="1200" b="1">
              <a:solidFill>
                <a:schemeClr val="accent1"/>
              </a:solidFill>
              <a:latin typeface="Roboto"/>
              <a:ea typeface="Roboto"/>
              <a:cs typeface="Roboto"/>
              <a:sym typeface="Roboto"/>
            </a:endParaRPr>
          </a:p>
        </p:txBody>
      </p:sp>
      <p:pic>
        <p:nvPicPr>
          <p:cNvPr id="314" name="Google Shape;314;g306201437be_0_719" descr="Text&#10;&#10;Description automatically generated with medium confidence"/>
          <p:cNvPicPr preferRelativeResize="0"/>
          <p:nvPr/>
        </p:nvPicPr>
        <p:blipFill rotWithShape="1">
          <a:blip r:embed="rId3">
            <a:alphaModFix/>
          </a:blip>
          <a:srcRect/>
          <a:stretch/>
        </p:blipFill>
        <p:spPr>
          <a:xfrm>
            <a:off x="9213461" y="89361"/>
            <a:ext cx="2865038" cy="543900"/>
          </a:xfrm>
          <a:prstGeom prst="rect">
            <a:avLst/>
          </a:prstGeom>
          <a:noFill/>
          <a:ln>
            <a:noFill/>
          </a:ln>
        </p:spPr>
      </p:pic>
      <p:pic>
        <p:nvPicPr>
          <p:cNvPr id="315" name="Google Shape;315;g306201437be_0_719" title="OBPS D1 Twitter.png"/>
          <p:cNvPicPr preferRelativeResize="0"/>
          <p:nvPr/>
        </p:nvPicPr>
        <p:blipFill>
          <a:blip r:embed="rId4">
            <a:alphaModFix/>
          </a:blip>
          <a:stretch>
            <a:fillRect/>
          </a:stretch>
        </p:blipFill>
        <p:spPr>
          <a:xfrm>
            <a:off x="573950" y="1845675"/>
            <a:ext cx="10027701" cy="3166643"/>
          </a:xfrm>
          <a:prstGeom prst="rect">
            <a:avLst/>
          </a:prstGeom>
          <a:noFill/>
          <a:ln>
            <a:noFill/>
          </a:ln>
        </p:spPr>
      </p:pic>
      <p:sp>
        <p:nvSpPr>
          <p:cNvPr id="316" name="Google Shape;316;g306201437be_0_719"/>
          <p:cNvSpPr/>
          <p:nvPr/>
        </p:nvSpPr>
        <p:spPr>
          <a:xfrm>
            <a:off x="569050" y="5223650"/>
            <a:ext cx="10365900" cy="1167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2000"/>
              </a:spcBef>
              <a:spcAft>
                <a:spcPts val="0"/>
              </a:spcAft>
              <a:buNone/>
            </a:pPr>
            <a:r>
              <a:rPr lang="en-US" sz="1600">
                <a:solidFill>
                  <a:schemeClr val="accent1"/>
                </a:solidFill>
                <a:highlight>
                  <a:srgbClr val="FFFFFF"/>
                </a:highlight>
              </a:rPr>
              <a:t>Discuss priorities for new practices and highlight existing standards that could be integrated and evolved, to facilitate more efficient, transparent, and impactful coastal ocean science. </a:t>
            </a:r>
            <a:endParaRPr sz="1600">
              <a:solidFill>
                <a:schemeClr val="accent1"/>
              </a:solidFill>
              <a:highlight>
                <a:srgbClr val="FFFFFF"/>
              </a:highlight>
            </a:endParaRPr>
          </a:p>
          <a:p>
            <a:pPr marL="0" lvl="0" indent="0" algn="l" rtl="0">
              <a:lnSpc>
                <a:spcPct val="115000"/>
              </a:lnSpc>
              <a:spcBef>
                <a:spcPts val="2000"/>
              </a:spcBef>
              <a:spcAft>
                <a:spcPts val="600"/>
              </a:spcAft>
              <a:buNone/>
            </a:pPr>
            <a:r>
              <a:rPr lang="en-US" sz="1600">
                <a:solidFill>
                  <a:schemeClr val="accent1"/>
                </a:solidFill>
                <a:highlight>
                  <a:srgbClr val="FFFFFF"/>
                </a:highlight>
              </a:rPr>
              <a:t>Consider how we align on standards for interoperability and exchange for a paradigm of coastal ocean observing and forecasting where data and information are more accessible, analysis tools are open and reproducible, and collaborations are more seamless.</a:t>
            </a:r>
            <a:endParaRPr sz="1600" b="1">
              <a:solidFill>
                <a:schemeClr val="accent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306201437be_0_333"/>
          <p:cNvSpPr txBox="1"/>
          <p:nvPr/>
        </p:nvSpPr>
        <p:spPr>
          <a:xfrm>
            <a:off x="536200" y="1136275"/>
            <a:ext cx="7984800" cy="62970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600"/>
              </a:spcAft>
              <a:buClr>
                <a:srgbClr val="000000"/>
              </a:buClr>
              <a:buSzPts val="4400"/>
              <a:buFont typeface="Arial"/>
              <a:buNone/>
            </a:pPr>
            <a:r>
              <a:rPr lang="en-US" sz="3000" b="1" i="0" u="none" strike="noStrike" cap="none">
                <a:solidFill>
                  <a:schemeClr val="lt1"/>
                </a:solidFill>
                <a:latin typeface="Roboto"/>
                <a:ea typeface="Roboto"/>
                <a:cs typeface="Roboto"/>
                <a:sym typeface="Roboto"/>
              </a:rPr>
              <a:t>GlobalCoast</a:t>
            </a:r>
            <a:r>
              <a:rPr lang="en-US" sz="3000" b="1">
                <a:solidFill>
                  <a:schemeClr val="lt1"/>
                </a:solidFill>
                <a:latin typeface="Roboto"/>
                <a:ea typeface="Roboto"/>
                <a:cs typeface="Roboto"/>
                <a:sym typeface="Roboto"/>
              </a:rPr>
              <a:t>’s mission</a:t>
            </a:r>
            <a:endParaRPr sz="3000" b="1" i="0" u="none" strike="noStrike" cap="none">
              <a:solidFill>
                <a:srgbClr val="000000"/>
              </a:solidFill>
              <a:latin typeface="Roboto"/>
              <a:ea typeface="Roboto"/>
              <a:cs typeface="Roboto"/>
              <a:sym typeface="Roboto"/>
            </a:endParaRPr>
          </a:p>
        </p:txBody>
      </p:sp>
      <p:sp>
        <p:nvSpPr>
          <p:cNvPr id="198" name="Google Shape;198;g306201437be_0_333"/>
          <p:cNvSpPr/>
          <p:nvPr/>
        </p:nvSpPr>
        <p:spPr>
          <a:xfrm>
            <a:off x="536200" y="1565350"/>
            <a:ext cx="7898400" cy="457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000">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US" sz="2000">
                <a:solidFill>
                  <a:schemeClr val="lt1"/>
                </a:solidFill>
                <a:latin typeface="Roboto"/>
                <a:ea typeface="Roboto"/>
                <a:cs typeface="Roboto"/>
                <a:sym typeface="Roboto"/>
              </a:rPr>
              <a:t>implement CoastPredict projects across diverse coastal regions to showcase the value of an </a:t>
            </a:r>
            <a:r>
              <a:rPr lang="en-US" sz="2000" b="1">
                <a:solidFill>
                  <a:schemeClr val="lt1"/>
                </a:solidFill>
                <a:latin typeface="Roboto"/>
                <a:ea typeface="Roboto"/>
                <a:cs typeface="Roboto"/>
                <a:sym typeface="Roboto"/>
              </a:rPr>
              <a:t>integrated and fit-for-purpose coastal observing and prediction system</a:t>
            </a:r>
            <a:r>
              <a:rPr lang="en-US" sz="2000">
                <a:solidFill>
                  <a:schemeClr val="lt1"/>
                </a:solidFill>
                <a:latin typeface="Roboto"/>
                <a:ea typeface="Roboto"/>
                <a:cs typeface="Roboto"/>
                <a:sym typeface="Roboto"/>
              </a:rPr>
              <a:t>. By collaborating with local stakeholders, the initiative will provide innovative products and services for coastal resilience. </a:t>
            </a:r>
            <a:endParaRPr sz="2000">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2400">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US" sz="2000">
                <a:solidFill>
                  <a:schemeClr val="lt1"/>
                </a:solidFill>
                <a:latin typeface="Roboto"/>
                <a:ea typeface="Roboto"/>
                <a:cs typeface="Roboto"/>
                <a:sym typeface="Roboto"/>
              </a:rPr>
              <a:t>GlobalCoast will build a cloud-based infrastructure with these key objectives:</a:t>
            </a:r>
            <a:endParaRPr sz="2000">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2000">
              <a:solidFill>
                <a:schemeClr val="lt1"/>
              </a:solidFill>
              <a:latin typeface="Roboto"/>
              <a:ea typeface="Roboto"/>
              <a:cs typeface="Roboto"/>
              <a:sym typeface="Roboto"/>
            </a:endParaRPr>
          </a:p>
          <a:p>
            <a:pPr marL="457200" marR="0" lvl="0" indent="-355600" algn="l" rtl="0">
              <a:lnSpc>
                <a:spcPct val="10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Accelerate data collection and standards for sharing of coastal oceanography data</a:t>
            </a:r>
            <a:endParaRPr sz="2000">
              <a:solidFill>
                <a:schemeClr val="lt1"/>
              </a:solidFill>
              <a:latin typeface="Roboto"/>
              <a:ea typeface="Roboto"/>
              <a:cs typeface="Roboto"/>
              <a:sym typeface="Roboto"/>
            </a:endParaRPr>
          </a:p>
          <a:p>
            <a:pPr marL="457200" marR="0" lvl="0" indent="-355600" algn="l" rtl="0">
              <a:lnSpc>
                <a:spcPct val="10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Make global and local analyses and forecasts available in an accessible way</a:t>
            </a:r>
            <a:endParaRPr sz="2000">
              <a:solidFill>
                <a:schemeClr val="lt1"/>
              </a:solidFill>
              <a:latin typeface="Roboto"/>
              <a:ea typeface="Roboto"/>
              <a:cs typeface="Roboto"/>
              <a:sym typeface="Roboto"/>
            </a:endParaRPr>
          </a:p>
          <a:p>
            <a:pPr marL="457200" marR="0" lvl="0" indent="-355600" algn="l" rtl="0">
              <a:lnSpc>
                <a:spcPct val="100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Develop new public-private services on the cloud</a:t>
            </a:r>
            <a:endParaRPr sz="2000">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2000">
              <a:solidFill>
                <a:schemeClr val="lt1"/>
              </a:solidFill>
              <a:latin typeface="Roboto"/>
              <a:ea typeface="Roboto"/>
              <a:cs typeface="Roboto"/>
              <a:sym typeface="Roboto"/>
            </a:endParaRPr>
          </a:p>
        </p:txBody>
      </p:sp>
      <p:pic>
        <p:nvPicPr>
          <p:cNvPr id="199" name="Google Shape;199;g306201437be_0_333"/>
          <p:cNvPicPr preferRelativeResize="0"/>
          <p:nvPr/>
        </p:nvPicPr>
        <p:blipFill rotWithShape="1">
          <a:blip r:embed="rId3">
            <a:alphaModFix/>
          </a:blip>
          <a:srcRect l="-819" r="57482"/>
          <a:stretch/>
        </p:blipFill>
        <p:spPr>
          <a:xfrm>
            <a:off x="8434550" y="1565350"/>
            <a:ext cx="3757450" cy="4573775"/>
          </a:xfrm>
          <a:prstGeom prst="rect">
            <a:avLst/>
          </a:prstGeom>
          <a:noFill/>
          <a:ln>
            <a:noFill/>
          </a:ln>
        </p:spPr>
      </p:pic>
      <p:pic>
        <p:nvPicPr>
          <p:cNvPr id="200" name="Google Shape;200;g306201437be_0_333"/>
          <p:cNvPicPr preferRelativeResize="0"/>
          <p:nvPr/>
        </p:nvPicPr>
        <p:blipFill rotWithShape="1">
          <a:blip r:embed="rId4">
            <a:alphaModFix/>
          </a:blip>
          <a:srcRect/>
          <a:stretch/>
        </p:blipFill>
        <p:spPr>
          <a:xfrm>
            <a:off x="536211" y="358690"/>
            <a:ext cx="2736064" cy="365200"/>
          </a:xfrm>
          <a:prstGeom prst="rect">
            <a:avLst/>
          </a:prstGeom>
          <a:noFill/>
          <a:ln>
            <a:noFill/>
          </a:ln>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320"/>
        <p:cNvGrpSpPr/>
        <p:nvPr/>
      </p:nvGrpSpPr>
      <p:grpSpPr>
        <a:xfrm>
          <a:off x="0" y="0"/>
          <a:ext cx="0" cy="0"/>
          <a:chOff x="0" y="0"/>
          <a:chExt cx="0" cy="0"/>
        </a:xfrm>
      </p:grpSpPr>
      <p:pic>
        <p:nvPicPr>
          <p:cNvPr id="321" name="Google Shape;321;g306201437be_0_727" descr="Text&#10;&#10;Description automatically generated with medium confidence"/>
          <p:cNvPicPr preferRelativeResize="0"/>
          <p:nvPr/>
        </p:nvPicPr>
        <p:blipFill rotWithShape="1">
          <a:blip r:embed="rId3">
            <a:alphaModFix/>
          </a:blip>
          <a:srcRect/>
          <a:stretch/>
        </p:blipFill>
        <p:spPr>
          <a:xfrm>
            <a:off x="9787725" y="78425"/>
            <a:ext cx="2404276" cy="456420"/>
          </a:xfrm>
          <a:prstGeom prst="rect">
            <a:avLst/>
          </a:prstGeom>
          <a:noFill/>
          <a:ln>
            <a:noFill/>
          </a:ln>
        </p:spPr>
      </p:pic>
      <p:sp>
        <p:nvSpPr>
          <p:cNvPr id="322" name="Google Shape;322;g306201437be_0_727"/>
          <p:cNvSpPr/>
          <p:nvPr/>
        </p:nvSpPr>
        <p:spPr>
          <a:xfrm>
            <a:off x="244300" y="161950"/>
            <a:ext cx="9147300" cy="1167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2000"/>
              </a:spcBef>
              <a:spcAft>
                <a:spcPts val="0"/>
              </a:spcAft>
              <a:buNone/>
            </a:pPr>
            <a:r>
              <a:rPr lang="en-US" sz="3500" b="1">
                <a:solidFill>
                  <a:schemeClr val="accent1"/>
                </a:solidFill>
                <a:latin typeface="Calibri"/>
                <a:ea typeface="Calibri"/>
                <a:cs typeface="Calibri"/>
                <a:sym typeface="Calibri"/>
              </a:rPr>
              <a:t> </a:t>
            </a:r>
            <a:endParaRPr sz="3500" b="1">
              <a:solidFill>
                <a:schemeClr val="accent1"/>
              </a:solidFill>
              <a:latin typeface="Calibri"/>
              <a:ea typeface="Calibri"/>
              <a:cs typeface="Calibri"/>
              <a:sym typeface="Calibri"/>
            </a:endParaRPr>
          </a:p>
          <a:p>
            <a:pPr marL="0" lvl="0" indent="0" algn="l" rtl="0">
              <a:lnSpc>
                <a:spcPct val="115000"/>
              </a:lnSpc>
              <a:spcBef>
                <a:spcPts val="1200"/>
              </a:spcBef>
              <a:spcAft>
                <a:spcPts val="0"/>
              </a:spcAft>
              <a:buNone/>
            </a:pPr>
            <a:endParaRPr sz="3500" b="1">
              <a:solidFill>
                <a:schemeClr val="accent1"/>
              </a:solidFill>
              <a:latin typeface="Calibri"/>
              <a:ea typeface="Calibri"/>
              <a:cs typeface="Calibri"/>
              <a:sym typeface="Calibri"/>
            </a:endParaRPr>
          </a:p>
          <a:p>
            <a:pPr marL="0" lvl="0" indent="0" algn="l" rtl="0">
              <a:lnSpc>
                <a:spcPct val="115000"/>
              </a:lnSpc>
              <a:spcBef>
                <a:spcPts val="2000"/>
              </a:spcBef>
              <a:spcAft>
                <a:spcPts val="0"/>
              </a:spcAft>
              <a:buNone/>
            </a:pPr>
            <a:endParaRPr sz="3500" b="1">
              <a:solidFill>
                <a:schemeClr val="accent1"/>
              </a:solidFill>
              <a:latin typeface="Calibri"/>
              <a:ea typeface="Calibri"/>
              <a:cs typeface="Calibri"/>
              <a:sym typeface="Calibri"/>
            </a:endParaRPr>
          </a:p>
          <a:p>
            <a:pPr marL="0" lvl="0" indent="0" algn="l" rtl="0">
              <a:lnSpc>
                <a:spcPct val="115000"/>
              </a:lnSpc>
              <a:spcBef>
                <a:spcPts val="2000"/>
              </a:spcBef>
              <a:spcAft>
                <a:spcPts val="0"/>
              </a:spcAft>
              <a:buNone/>
            </a:pPr>
            <a:endParaRPr sz="3500" b="1">
              <a:solidFill>
                <a:schemeClr val="accent1"/>
              </a:solidFill>
              <a:latin typeface="Calibri"/>
              <a:ea typeface="Calibri"/>
              <a:cs typeface="Calibri"/>
              <a:sym typeface="Calibri"/>
            </a:endParaRPr>
          </a:p>
          <a:p>
            <a:pPr marL="0" lvl="0" indent="0" algn="l" rtl="0">
              <a:lnSpc>
                <a:spcPct val="115000"/>
              </a:lnSpc>
              <a:spcBef>
                <a:spcPts val="2000"/>
              </a:spcBef>
              <a:spcAft>
                <a:spcPts val="0"/>
              </a:spcAft>
              <a:buNone/>
            </a:pPr>
            <a:endParaRPr sz="3500" b="1">
              <a:solidFill>
                <a:schemeClr val="accent1"/>
              </a:solidFill>
              <a:latin typeface="Calibri"/>
              <a:ea typeface="Calibri"/>
              <a:cs typeface="Calibri"/>
              <a:sym typeface="Calibri"/>
            </a:endParaRPr>
          </a:p>
          <a:p>
            <a:pPr marL="0" lvl="0" indent="0" algn="l" rtl="0">
              <a:lnSpc>
                <a:spcPct val="115000"/>
              </a:lnSpc>
              <a:spcBef>
                <a:spcPts val="1200"/>
              </a:spcBef>
              <a:spcAft>
                <a:spcPts val="0"/>
              </a:spcAft>
              <a:buNone/>
            </a:pPr>
            <a:endParaRPr sz="3500" b="1">
              <a:solidFill>
                <a:schemeClr val="accent1"/>
              </a:solidFill>
              <a:latin typeface="Calibri"/>
              <a:ea typeface="Calibri"/>
              <a:cs typeface="Calibri"/>
              <a:sym typeface="Calibri"/>
            </a:endParaRPr>
          </a:p>
          <a:p>
            <a:pPr marL="0" lvl="0" indent="0" algn="l" rtl="0">
              <a:lnSpc>
                <a:spcPct val="115000"/>
              </a:lnSpc>
              <a:spcBef>
                <a:spcPts val="1200"/>
              </a:spcBef>
              <a:spcAft>
                <a:spcPts val="0"/>
              </a:spcAft>
              <a:buNone/>
            </a:pPr>
            <a:r>
              <a:rPr lang="en-US" sz="3500" b="1">
                <a:solidFill>
                  <a:schemeClr val="accent1"/>
                </a:solidFill>
                <a:latin typeface="Calibri"/>
                <a:ea typeface="Calibri"/>
                <a:cs typeface="Calibri"/>
                <a:sym typeface="Calibri"/>
              </a:rPr>
              <a:t>Appendix II - The EGI Federated Cloud Compute</a:t>
            </a:r>
            <a:endParaRPr sz="3500" b="1">
              <a:solidFill>
                <a:schemeClr val="accent1"/>
              </a:solidFill>
              <a:latin typeface="Calibri"/>
              <a:ea typeface="Calibri"/>
              <a:cs typeface="Calibri"/>
              <a:sym typeface="Calibri"/>
            </a:endParaRPr>
          </a:p>
          <a:p>
            <a:pPr marL="0" lvl="0" indent="0" algn="l" rtl="0">
              <a:lnSpc>
                <a:spcPct val="115000"/>
              </a:lnSpc>
              <a:spcBef>
                <a:spcPts val="1200"/>
              </a:spcBef>
              <a:spcAft>
                <a:spcPts val="0"/>
              </a:spcAft>
              <a:buNone/>
            </a:pPr>
            <a:endParaRPr sz="3500" b="1">
              <a:solidFill>
                <a:schemeClr val="accent1"/>
              </a:solidFill>
              <a:latin typeface="Calibri"/>
              <a:ea typeface="Calibri"/>
              <a:cs typeface="Calibri"/>
              <a:sym typeface="Calibri"/>
            </a:endParaRPr>
          </a:p>
          <a:p>
            <a:pPr marL="0" lvl="0" indent="0" algn="l" rtl="0">
              <a:lnSpc>
                <a:spcPct val="115000"/>
              </a:lnSpc>
              <a:spcBef>
                <a:spcPts val="2000"/>
              </a:spcBef>
              <a:spcAft>
                <a:spcPts val="0"/>
              </a:spcAft>
              <a:buNone/>
            </a:pPr>
            <a:endParaRPr sz="3500" b="1">
              <a:solidFill>
                <a:schemeClr val="accent1"/>
              </a:solidFill>
              <a:latin typeface="Calibri"/>
              <a:ea typeface="Calibri"/>
              <a:cs typeface="Calibri"/>
              <a:sym typeface="Calibri"/>
            </a:endParaRPr>
          </a:p>
          <a:p>
            <a:pPr marL="0" lvl="0" indent="0" algn="l" rtl="0">
              <a:lnSpc>
                <a:spcPct val="115000"/>
              </a:lnSpc>
              <a:spcBef>
                <a:spcPts val="2000"/>
              </a:spcBef>
              <a:spcAft>
                <a:spcPts val="0"/>
              </a:spcAft>
              <a:buNone/>
            </a:pPr>
            <a:endParaRPr sz="3500" b="1">
              <a:solidFill>
                <a:schemeClr val="accent1"/>
              </a:solidFill>
              <a:latin typeface="Calibri"/>
              <a:ea typeface="Calibri"/>
              <a:cs typeface="Calibri"/>
              <a:sym typeface="Calibri"/>
            </a:endParaRPr>
          </a:p>
          <a:p>
            <a:pPr marL="0" lvl="0" indent="0" algn="l" rtl="0">
              <a:lnSpc>
                <a:spcPct val="115000"/>
              </a:lnSpc>
              <a:spcBef>
                <a:spcPts val="2000"/>
              </a:spcBef>
              <a:spcAft>
                <a:spcPts val="0"/>
              </a:spcAft>
              <a:buNone/>
            </a:pPr>
            <a:endParaRPr sz="3500" b="1">
              <a:solidFill>
                <a:schemeClr val="accent1"/>
              </a:solidFill>
              <a:latin typeface="Calibri"/>
              <a:ea typeface="Calibri"/>
              <a:cs typeface="Calibri"/>
              <a:sym typeface="Calibri"/>
            </a:endParaRPr>
          </a:p>
          <a:p>
            <a:pPr marL="0" lvl="0" indent="0" algn="l" rtl="0">
              <a:lnSpc>
                <a:spcPct val="115000"/>
              </a:lnSpc>
              <a:spcBef>
                <a:spcPts val="2000"/>
              </a:spcBef>
              <a:spcAft>
                <a:spcPts val="0"/>
              </a:spcAft>
              <a:buNone/>
            </a:pPr>
            <a:endParaRPr sz="3500" b="1">
              <a:solidFill>
                <a:schemeClr val="accent1"/>
              </a:solidFill>
              <a:latin typeface="Calibri"/>
              <a:ea typeface="Calibri"/>
              <a:cs typeface="Calibri"/>
              <a:sym typeface="Calibri"/>
            </a:endParaRPr>
          </a:p>
          <a:p>
            <a:pPr marL="0" lvl="0" indent="0" algn="l" rtl="0">
              <a:lnSpc>
                <a:spcPct val="115000"/>
              </a:lnSpc>
              <a:spcBef>
                <a:spcPts val="2000"/>
              </a:spcBef>
              <a:spcAft>
                <a:spcPts val="600"/>
              </a:spcAft>
              <a:buNone/>
            </a:pPr>
            <a:endParaRPr sz="3500" b="1">
              <a:solidFill>
                <a:schemeClr val="accent1"/>
              </a:solidFill>
              <a:latin typeface="Calibri"/>
              <a:ea typeface="Calibri"/>
              <a:cs typeface="Calibri"/>
              <a:sym typeface="Calibri"/>
            </a:endParaRPr>
          </a:p>
        </p:txBody>
      </p:sp>
      <p:pic>
        <p:nvPicPr>
          <p:cNvPr id="323" name="Google Shape;323;g306201437be_0_727" descr="A group of images of a beach&#10;&#10;Description automatically generated"/>
          <p:cNvPicPr preferRelativeResize="0"/>
          <p:nvPr/>
        </p:nvPicPr>
        <p:blipFill>
          <a:blip r:embed="rId4">
            <a:alphaModFix/>
          </a:blip>
          <a:stretch>
            <a:fillRect/>
          </a:stretch>
        </p:blipFill>
        <p:spPr>
          <a:xfrm rot="5400000">
            <a:off x="8291450" y="3203252"/>
            <a:ext cx="8641175" cy="4559074"/>
          </a:xfrm>
          <a:prstGeom prst="rect">
            <a:avLst/>
          </a:prstGeom>
          <a:noFill/>
          <a:ln>
            <a:noFill/>
          </a:ln>
        </p:spPr>
      </p:pic>
      <p:sp>
        <p:nvSpPr>
          <p:cNvPr id="324" name="Google Shape;324;g306201437be_0_727"/>
          <p:cNvSpPr txBox="1"/>
          <p:nvPr/>
        </p:nvSpPr>
        <p:spPr>
          <a:xfrm>
            <a:off x="386625" y="1537625"/>
            <a:ext cx="9313500" cy="541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500">
                <a:solidFill>
                  <a:schemeClr val="accent1"/>
                </a:solidFill>
                <a:latin typeface="Roboto"/>
                <a:ea typeface="Roboto"/>
                <a:cs typeface="Roboto"/>
                <a:sym typeface="Roboto"/>
              </a:rPr>
              <a:t>The EGI Federated Cloud Compute Infrastructure offers a multi-cloud IaaS federation that brings together research clouds as a scalable computing platform for data and/or compute driven applications and services for research and science.</a:t>
            </a:r>
            <a:endParaRPr sz="1500">
              <a:solidFill>
                <a:schemeClr val="accent1"/>
              </a:solidFill>
              <a:latin typeface="Roboto"/>
              <a:ea typeface="Roboto"/>
              <a:cs typeface="Roboto"/>
              <a:sym typeface="Roboto"/>
            </a:endParaRPr>
          </a:p>
          <a:p>
            <a:pPr marL="0" lvl="0" indent="0" algn="l" rtl="0">
              <a:lnSpc>
                <a:spcPct val="115000"/>
              </a:lnSpc>
              <a:spcBef>
                <a:spcPts val="1000"/>
              </a:spcBef>
              <a:spcAft>
                <a:spcPts val="0"/>
              </a:spcAft>
              <a:buNone/>
            </a:pPr>
            <a:r>
              <a:rPr lang="en-US" sz="1500">
                <a:solidFill>
                  <a:schemeClr val="accent1"/>
                </a:solidFill>
                <a:latin typeface="Roboto"/>
                <a:ea typeface="Roboto"/>
                <a:cs typeface="Roboto"/>
                <a:sym typeface="Roboto"/>
              </a:rPr>
              <a:t>Features of the EGI Federated Cloud:</a:t>
            </a:r>
            <a:endParaRPr sz="1500">
              <a:solidFill>
                <a:schemeClr val="accent1"/>
              </a:solidFill>
              <a:latin typeface="Roboto"/>
              <a:ea typeface="Roboto"/>
              <a:cs typeface="Roboto"/>
              <a:sym typeface="Roboto"/>
            </a:endParaRPr>
          </a:p>
          <a:p>
            <a:pPr marL="457200" lvl="0" indent="-323850" algn="l" rtl="0">
              <a:lnSpc>
                <a:spcPct val="115000"/>
              </a:lnSpc>
              <a:spcBef>
                <a:spcPts val="1000"/>
              </a:spcBef>
              <a:spcAft>
                <a:spcPts val="0"/>
              </a:spcAft>
              <a:buClr>
                <a:schemeClr val="accent1"/>
              </a:buClr>
              <a:buSzPts val="1500"/>
              <a:buFont typeface="Roboto"/>
              <a:buChar char="●"/>
            </a:pPr>
            <a:r>
              <a:rPr lang="en-US" sz="1500" b="1">
                <a:solidFill>
                  <a:schemeClr val="accent1"/>
                </a:solidFill>
                <a:latin typeface="Roboto"/>
                <a:ea typeface="Roboto"/>
                <a:cs typeface="Roboto"/>
                <a:sym typeface="Roboto"/>
              </a:rPr>
              <a:t>Single Sign-On </a:t>
            </a:r>
            <a:r>
              <a:rPr lang="en-US" sz="1500">
                <a:solidFill>
                  <a:schemeClr val="accent1"/>
                </a:solidFill>
                <a:latin typeface="Roboto"/>
                <a:ea typeface="Roboto"/>
                <a:cs typeface="Roboto"/>
                <a:sym typeface="Roboto"/>
              </a:rPr>
              <a:t>via </a:t>
            </a:r>
            <a:r>
              <a:rPr lang="en-US" sz="1500" u="sng">
                <a:solidFill>
                  <a:schemeClr val="hlink"/>
                </a:solidFill>
                <a:latin typeface="Roboto"/>
                <a:ea typeface="Roboto"/>
                <a:cs typeface="Roboto"/>
                <a:sym typeface="Roboto"/>
                <a:hlinkClick r:id="rId5"/>
              </a:rPr>
              <a:t>EGI Check-in</a:t>
            </a:r>
            <a:r>
              <a:rPr lang="en-US" sz="1500">
                <a:solidFill>
                  <a:schemeClr val="accent1"/>
                </a:solidFill>
                <a:latin typeface="Roboto"/>
                <a:ea typeface="Roboto"/>
                <a:cs typeface="Roboto"/>
                <a:sym typeface="Roboto"/>
              </a:rPr>
              <a:t>, users can log into every provider with their institutional credentials and use modern industry standards like </a:t>
            </a:r>
            <a:r>
              <a:rPr lang="en-US" sz="1500" u="sng">
                <a:solidFill>
                  <a:schemeClr val="hlink"/>
                </a:solidFill>
                <a:latin typeface="Roboto"/>
                <a:ea typeface="Roboto"/>
                <a:cs typeface="Roboto"/>
                <a:sym typeface="Roboto"/>
                <a:hlinkClick r:id="rId6"/>
              </a:rPr>
              <a:t>OpenID Connect</a:t>
            </a:r>
            <a:r>
              <a:rPr lang="en-US" sz="1500">
                <a:solidFill>
                  <a:schemeClr val="accent1"/>
                </a:solidFill>
                <a:latin typeface="Roboto"/>
                <a:ea typeface="Roboto"/>
                <a:cs typeface="Roboto"/>
                <a:sym typeface="Roboto"/>
              </a:rPr>
              <a:t>.</a:t>
            </a:r>
            <a:endParaRPr sz="1500">
              <a:solidFill>
                <a:schemeClr val="accent1"/>
              </a:solidFill>
              <a:latin typeface="Roboto"/>
              <a:ea typeface="Roboto"/>
              <a:cs typeface="Roboto"/>
              <a:sym typeface="Roboto"/>
            </a:endParaRPr>
          </a:p>
          <a:p>
            <a:pPr marL="457200" lvl="0" indent="-323850" algn="l" rtl="0">
              <a:lnSpc>
                <a:spcPct val="115000"/>
              </a:lnSpc>
              <a:spcBef>
                <a:spcPts val="0"/>
              </a:spcBef>
              <a:spcAft>
                <a:spcPts val="0"/>
              </a:spcAft>
              <a:buClr>
                <a:schemeClr val="accent1"/>
              </a:buClr>
              <a:buSzPts val="1500"/>
              <a:buFont typeface="Roboto"/>
              <a:buChar char="●"/>
            </a:pPr>
            <a:r>
              <a:rPr lang="en-US" sz="1500" b="1">
                <a:solidFill>
                  <a:schemeClr val="accent1"/>
                </a:solidFill>
                <a:latin typeface="Roboto"/>
                <a:ea typeface="Roboto"/>
                <a:cs typeface="Roboto"/>
                <a:sym typeface="Roboto"/>
              </a:rPr>
              <a:t>Global VM image catalogue</a:t>
            </a:r>
            <a:r>
              <a:rPr lang="en-US" sz="1500">
                <a:solidFill>
                  <a:schemeClr val="accent1"/>
                </a:solidFill>
                <a:latin typeface="Roboto"/>
                <a:ea typeface="Roboto"/>
                <a:cs typeface="Roboto"/>
                <a:sym typeface="Roboto"/>
              </a:rPr>
              <a:t> at </a:t>
            </a:r>
            <a:r>
              <a:rPr lang="en-US" sz="1500" u="sng">
                <a:solidFill>
                  <a:schemeClr val="hlink"/>
                </a:solidFill>
                <a:latin typeface="Roboto"/>
                <a:ea typeface="Roboto"/>
                <a:cs typeface="Roboto"/>
                <a:sym typeface="Roboto"/>
                <a:hlinkClick r:id="rId7"/>
              </a:rPr>
              <a:t>AppDB</a:t>
            </a:r>
            <a:r>
              <a:rPr lang="en-US" sz="1500">
                <a:solidFill>
                  <a:schemeClr val="accent1"/>
                </a:solidFill>
                <a:latin typeface="Roboto"/>
                <a:ea typeface="Roboto"/>
                <a:cs typeface="Roboto"/>
                <a:sym typeface="Roboto"/>
              </a:rPr>
              <a:t> with pre-configured Virtual Machine images that are automatically replicated to every provider based on your community needs.</a:t>
            </a:r>
            <a:endParaRPr sz="1500">
              <a:solidFill>
                <a:schemeClr val="accent1"/>
              </a:solidFill>
              <a:latin typeface="Roboto"/>
              <a:ea typeface="Roboto"/>
              <a:cs typeface="Roboto"/>
              <a:sym typeface="Roboto"/>
            </a:endParaRPr>
          </a:p>
          <a:p>
            <a:pPr marL="457200" lvl="0" indent="-323850" algn="l" rtl="0">
              <a:lnSpc>
                <a:spcPct val="115000"/>
              </a:lnSpc>
              <a:spcBef>
                <a:spcPts val="0"/>
              </a:spcBef>
              <a:spcAft>
                <a:spcPts val="0"/>
              </a:spcAft>
              <a:buClr>
                <a:schemeClr val="accent1"/>
              </a:buClr>
              <a:buSzPts val="1500"/>
              <a:buFont typeface="Roboto"/>
              <a:buChar char="●"/>
            </a:pPr>
            <a:r>
              <a:rPr lang="en-US" sz="1500">
                <a:solidFill>
                  <a:schemeClr val="accent1"/>
                </a:solidFill>
                <a:latin typeface="Roboto"/>
                <a:ea typeface="Roboto"/>
                <a:cs typeface="Roboto"/>
                <a:sym typeface="Roboto"/>
              </a:rPr>
              <a:t>Resource discovery features to easily understand which providers are supporting your community and what are their capabilities.</a:t>
            </a:r>
            <a:endParaRPr sz="1500">
              <a:solidFill>
                <a:schemeClr val="accent1"/>
              </a:solidFill>
              <a:latin typeface="Roboto"/>
              <a:ea typeface="Roboto"/>
              <a:cs typeface="Roboto"/>
              <a:sym typeface="Roboto"/>
            </a:endParaRPr>
          </a:p>
          <a:p>
            <a:pPr marL="457200" lvl="0" indent="-323850" algn="l" rtl="0">
              <a:lnSpc>
                <a:spcPct val="115000"/>
              </a:lnSpc>
              <a:spcBef>
                <a:spcPts val="0"/>
              </a:spcBef>
              <a:spcAft>
                <a:spcPts val="0"/>
              </a:spcAft>
              <a:buClr>
                <a:schemeClr val="accent1"/>
              </a:buClr>
              <a:buSzPts val="1500"/>
              <a:buFont typeface="Roboto"/>
              <a:buChar char="●"/>
            </a:pPr>
            <a:r>
              <a:rPr lang="en-US" sz="1500" b="1" u="sng">
                <a:solidFill>
                  <a:schemeClr val="hlink"/>
                </a:solidFill>
                <a:latin typeface="Roboto"/>
                <a:ea typeface="Roboto"/>
                <a:cs typeface="Roboto"/>
                <a:sym typeface="Roboto"/>
                <a:hlinkClick r:id="rId8"/>
              </a:rPr>
              <a:t>Global accounting</a:t>
            </a:r>
            <a:r>
              <a:rPr lang="en-US" sz="1500">
                <a:solidFill>
                  <a:schemeClr val="accent1"/>
                </a:solidFill>
                <a:latin typeface="Roboto"/>
                <a:ea typeface="Roboto"/>
                <a:cs typeface="Roboto"/>
                <a:sym typeface="Roboto"/>
              </a:rPr>
              <a:t> that aggregates and allows visualisation of usage information across the whole federation.</a:t>
            </a:r>
            <a:endParaRPr sz="1500">
              <a:solidFill>
                <a:schemeClr val="accent1"/>
              </a:solidFill>
              <a:latin typeface="Roboto"/>
              <a:ea typeface="Roboto"/>
              <a:cs typeface="Roboto"/>
              <a:sym typeface="Roboto"/>
            </a:endParaRPr>
          </a:p>
          <a:p>
            <a:pPr marL="457200" lvl="0" indent="-323850" algn="l" rtl="0">
              <a:lnSpc>
                <a:spcPct val="115000"/>
              </a:lnSpc>
              <a:spcBef>
                <a:spcPts val="0"/>
              </a:spcBef>
              <a:spcAft>
                <a:spcPts val="0"/>
              </a:spcAft>
              <a:buClr>
                <a:schemeClr val="accent1"/>
              </a:buClr>
              <a:buSzPts val="1500"/>
              <a:buFont typeface="Roboto"/>
              <a:buChar char="●"/>
            </a:pPr>
            <a:r>
              <a:rPr lang="en-US" sz="1500" b="1" u="sng">
                <a:solidFill>
                  <a:schemeClr val="hlink"/>
                </a:solidFill>
                <a:latin typeface="Roboto"/>
                <a:ea typeface="Roboto"/>
                <a:cs typeface="Roboto"/>
                <a:sym typeface="Roboto"/>
                <a:hlinkClick r:id="rId9"/>
              </a:rPr>
              <a:t>Monitoring of Availability and Reliability of the providers</a:t>
            </a:r>
            <a:r>
              <a:rPr lang="en-US" sz="1500">
                <a:solidFill>
                  <a:schemeClr val="accent1"/>
                </a:solidFill>
                <a:latin typeface="Roboto"/>
                <a:ea typeface="Roboto"/>
                <a:cs typeface="Roboto"/>
                <a:sym typeface="Roboto"/>
              </a:rPr>
              <a:t> to ensure SLAs are met.</a:t>
            </a:r>
            <a:endParaRPr sz="1500">
              <a:solidFill>
                <a:schemeClr val="accent1"/>
              </a:solidFill>
              <a:latin typeface="Roboto"/>
              <a:ea typeface="Roboto"/>
              <a:cs typeface="Roboto"/>
              <a:sym typeface="Roboto"/>
            </a:endParaRPr>
          </a:p>
          <a:p>
            <a:pPr marL="457200" lvl="0" indent="0" algn="l" rtl="0">
              <a:lnSpc>
                <a:spcPct val="115000"/>
              </a:lnSpc>
              <a:spcBef>
                <a:spcPts val="1000"/>
              </a:spcBef>
              <a:spcAft>
                <a:spcPts val="0"/>
              </a:spcAft>
              <a:buNone/>
            </a:pPr>
            <a:endParaRPr sz="1500">
              <a:solidFill>
                <a:schemeClr val="accent1"/>
              </a:solidFill>
              <a:latin typeface="Roboto"/>
              <a:ea typeface="Roboto"/>
              <a:cs typeface="Roboto"/>
              <a:sym typeface="Roboto"/>
            </a:endParaRPr>
          </a:p>
          <a:p>
            <a:pPr marL="457200" lvl="0" indent="-323850" algn="l" rtl="0">
              <a:lnSpc>
                <a:spcPct val="115000"/>
              </a:lnSpc>
              <a:spcBef>
                <a:spcPts val="1000"/>
              </a:spcBef>
              <a:spcAft>
                <a:spcPts val="0"/>
              </a:spcAft>
              <a:buClr>
                <a:schemeClr val="accent1"/>
              </a:buClr>
              <a:buSzPts val="1500"/>
              <a:buFont typeface="Roboto"/>
              <a:buChar char="●"/>
            </a:pPr>
            <a:r>
              <a:rPr lang="en-US" sz="1500">
                <a:solidFill>
                  <a:schemeClr val="accent1"/>
                </a:solidFill>
                <a:latin typeface="Roboto"/>
                <a:ea typeface="Roboto"/>
                <a:cs typeface="Roboto"/>
                <a:sym typeface="Roboto"/>
              </a:rPr>
              <a:t>Documentation: https://docs.egi.eu/users/compute/ </a:t>
            </a:r>
            <a:endParaRPr sz="1500">
              <a:solidFill>
                <a:schemeClr val="accent1"/>
              </a:solidFill>
              <a:latin typeface="Roboto"/>
              <a:ea typeface="Roboto"/>
              <a:cs typeface="Roboto"/>
              <a:sym typeface="Roboto"/>
            </a:endParaRPr>
          </a:p>
          <a:p>
            <a:pPr marL="457200" lvl="0" indent="0" algn="l" rtl="0">
              <a:lnSpc>
                <a:spcPct val="115000"/>
              </a:lnSpc>
              <a:spcBef>
                <a:spcPts val="1000"/>
              </a:spcBef>
              <a:spcAft>
                <a:spcPts val="0"/>
              </a:spcAft>
              <a:buNone/>
            </a:pPr>
            <a:endParaRPr sz="1500" b="1">
              <a:solidFill>
                <a:schemeClr val="accent1"/>
              </a:solidFill>
              <a:latin typeface="Roboto"/>
              <a:ea typeface="Roboto"/>
              <a:cs typeface="Roboto"/>
              <a:sym typeface="Roboto"/>
            </a:endParaRPr>
          </a:p>
          <a:p>
            <a:pPr marL="0" lvl="0" indent="0" algn="l" rtl="0">
              <a:lnSpc>
                <a:spcPct val="115000"/>
              </a:lnSpc>
              <a:spcBef>
                <a:spcPts val="1000"/>
              </a:spcBef>
              <a:spcAft>
                <a:spcPts val="1000"/>
              </a:spcAft>
              <a:buNone/>
            </a:pPr>
            <a:endParaRPr>
              <a:solidFill>
                <a:schemeClr val="accent1"/>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g306201437be_0_529"/>
          <p:cNvPicPr preferRelativeResize="0"/>
          <p:nvPr/>
        </p:nvPicPr>
        <p:blipFill>
          <a:blip r:embed="rId3">
            <a:alphaModFix/>
          </a:blip>
          <a:stretch>
            <a:fillRect/>
          </a:stretch>
        </p:blipFill>
        <p:spPr>
          <a:xfrm>
            <a:off x="3175" y="0"/>
            <a:ext cx="12191999" cy="6865058"/>
          </a:xfrm>
          <a:prstGeom prst="rect">
            <a:avLst/>
          </a:prstGeom>
          <a:noFill/>
          <a:ln>
            <a:noFill/>
          </a:ln>
        </p:spPr>
      </p:pic>
      <p:sp>
        <p:nvSpPr>
          <p:cNvPr id="206" name="Google Shape;206;g306201437be_0_529"/>
          <p:cNvSpPr txBox="1"/>
          <p:nvPr/>
        </p:nvSpPr>
        <p:spPr>
          <a:xfrm>
            <a:off x="-73925" y="0"/>
            <a:ext cx="4647900" cy="689400"/>
          </a:xfrm>
          <a:prstGeom prst="rect">
            <a:avLst/>
          </a:prstGeom>
          <a:solidFill>
            <a:schemeClr val="lt1"/>
          </a:solidFill>
          <a:ln>
            <a:noFill/>
          </a:ln>
        </p:spPr>
        <p:txBody>
          <a:bodyPr spcFirstLastPara="1" wrap="square" lIns="121900" tIns="121900" rIns="121900" bIns="121900" anchor="t" anchorCtr="0">
            <a:spAutoFit/>
          </a:bodyPr>
          <a:lstStyle/>
          <a:p>
            <a:pPr marL="0" marR="0" lvl="0" indent="0" algn="l" rtl="0">
              <a:lnSpc>
                <a:spcPct val="90000"/>
              </a:lnSpc>
              <a:spcBef>
                <a:spcPts val="0"/>
              </a:spcBef>
              <a:spcAft>
                <a:spcPts val="0"/>
              </a:spcAft>
              <a:buClr>
                <a:srgbClr val="000000"/>
              </a:buClr>
              <a:buSzPts val="3200"/>
              <a:buFont typeface="Arial"/>
              <a:buNone/>
            </a:pPr>
            <a:r>
              <a:rPr lang="en-US" sz="3200" b="1">
                <a:solidFill>
                  <a:srgbClr val="2F5496"/>
                </a:solidFill>
                <a:latin typeface="Roboto"/>
                <a:ea typeface="Roboto"/>
                <a:cs typeface="Roboto"/>
                <a:sym typeface="Roboto"/>
              </a:rPr>
              <a:t>  </a:t>
            </a:r>
            <a:r>
              <a:rPr lang="en-US" sz="3200" b="1" i="0" u="none" strike="noStrike" cap="none">
                <a:solidFill>
                  <a:srgbClr val="2F5496"/>
                </a:solidFill>
                <a:latin typeface="Roboto"/>
                <a:ea typeface="Roboto"/>
                <a:cs typeface="Roboto"/>
                <a:sym typeface="Roboto"/>
              </a:rPr>
              <a:t>Pilot Site locations</a:t>
            </a:r>
            <a:endParaRPr sz="1333" b="1" i="0" u="none" strike="noStrike" cap="none">
              <a:solidFill>
                <a:srgbClr val="2F5496"/>
              </a:solidFill>
              <a:latin typeface="Roboto"/>
              <a:ea typeface="Roboto"/>
              <a:cs typeface="Roboto"/>
              <a:sym typeface="Roboto"/>
            </a:endParaRPr>
          </a:p>
        </p:txBody>
      </p:sp>
      <p:pic>
        <p:nvPicPr>
          <p:cNvPr id="207" name="Google Shape;207;g306201437be_0_529" descr="Text&#10;&#10;Description automatically generated with medium confidence"/>
          <p:cNvPicPr preferRelativeResize="0"/>
          <p:nvPr/>
        </p:nvPicPr>
        <p:blipFill rotWithShape="1">
          <a:blip r:embed="rId4">
            <a:alphaModFix/>
          </a:blip>
          <a:srcRect/>
          <a:stretch/>
        </p:blipFill>
        <p:spPr>
          <a:xfrm>
            <a:off x="9365861" y="-63039"/>
            <a:ext cx="2865038" cy="543900"/>
          </a:xfrm>
          <a:prstGeom prst="rect">
            <a:avLst/>
          </a:prstGeom>
          <a:noFill/>
          <a:ln>
            <a:noFill/>
          </a:ln>
        </p:spPr>
      </p:pic>
      <p:sp>
        <p:nvSpPr>
          <p:cNvPr id="208" name="Google Shape;208;g306201437be_0_529"/>
          <p:cNvSpPr/>
          <p:nvPr/>
        </p:nvSpPr>
        <p:spPr>
          <a:xfrm>
            <a:off x="0" y="4446275"/>
            <a:ext cx="2466000" cy="2411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Calibri"/>
              <a:ea typeface="Calibri"/>
              <a:cs typeface="Calibri"/>
              <a:sym typeface="Calibri"/>
            </a:endParaRPr>
          </a:p>
        </p:txBody>
      </p:sp>
      <p:sp>
        <p:nvSpPr>
          <p:cNvPr id="209" name="Google Shape;209;g306201437be_0_529"/>
          <p:cNvSpPr txBox="1"/>
          <p:nvPr/>
        </p:nvSpPr>
        <p:spPr>
          <a:xfrm>
            <a:off x="76202" y="4531350"/>
            <a:ext cx="2724900" cy="1616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000" b="0" i="0" u="none" strike="noStrike" cap="none">
                <a:solidFill>
                  <a:schemeClr val="accent1"/>
                </a:solidFill>
                <a:latin typeface="Roboto"/>
                <a:ea typeface="Roboto"/>
                <a:cs typeface="Roboto"/>
                <a:sym typeface="Roboto"/>
              </a:rPr>
              <a:t>30 Regions </a:t>
            </a:r>
            <a:endParaRPr sz="2000" b="0" i="0" u="none" strike="noStrike" cap="none">
              <a:solidFill>
                <a:schemeClr val="accen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800"/>
              <a:buFont typeface="Arial"/>
              <a:buNone/>
            </a:pPr>
            <a:br>
              <a:rPr lang="en-US" sz="2000" b="0" i="0" u="none" strike="noStrike" cap="none">
                <a:solidFill>
                  <a:schemeClr val="accent1"/>
                </a:solidFill>
                <a:latin typeface="Roboto"/>
                <a:ea typeface="Roboto"/>
                <a:cs typeface="Roboto"/>
                <a:sym typeface="Roboto"/>
              </a:rPr>
            </a:br>
            <a:r>
              <a:rPr lang="en-US" sz="2000" b="0" i="0" u="none" strike="noStrike" cap="none">
                <a:solidFill>
                  <a:schemeClr val="accent1"/>
                </a:solidFill>
                <a:latin typeface="Roboto"/>
                <a:ea typeface="Roboto"/>
                <a:cs typeface="Roboto"/>
                <a:sym typeface="Roboto"/>
              </a:rPr>
              <a:t>&gt; 12</a:t>
            </a:r>
            <a:r>
              <a:rPr lang="en-US" sz="2000">
                <a:solidFill>
                  <a:schemeClr val="accent1"/>
                </a:solidFill>
                <a:latin typeface="Roboto"/>
                <a:ea typeface="Roboto"/>
                <a:cs typeface="Roboto"/>
                <a:sym typeface="Roboto"/>
              </a:rPr>
              <a:t>5</a:t>
            </a:r>
            <a:r>
              <a:rPr lang="en-US" sz="2000" b="0" i="0" u="none" strike="noStrike" cap="none">
                <a:solidFill>
                  <a:schemeClr val="accent1"/>
                </a:solidFill>
                <a:latin typeface="Roboto"/>
                <a:ea typeface="Roboto"/>
                <a:cs typeface="Roboto"/>
                <a:sym typeface="Roboto"/>
              </a:rPr>
              <a:t> Pilot Sites</a:t>
            </a:r>
            <a:endParaRPr sz="2000" b="0" i="0" u="none" strike="noStrike" cap="none">
              <a:solidFill>
                <a:schemeClr val="accen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800"/>
              <a:buFont typeface="Arial"/>
              <a:buNone/>
            </a:pPr>
            <a:endParaRPr sz="2000" b="0" i="0" u="none" strike="noStrike" cap="none">
              <a:solidFill>
                <a:schemeClr val="accen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800"/>
              <a:buFont typeface="Arial"/>
              <a:buNone/>
            </a:pPr>
            <a:r>
              <a:rPr lang="en-US" sz="2000" b="0" i="0" u="none" strike="noStrike" cap="none">
                <a:solidFill>
                  <a:schemeClr val="accent1"/>
                </a:solidFill>
                <a:latin typeface="Roboto"/>
                <a:ea typeface="Roboto"/>
                <a:cs typeface="Roboto"/>
                <a:sym typeface="Roboto"/>
              </a:rPr>
              <a:t>225 institutions in </a:t>
            </a:r>
            <a:endParaRPr sz="2000" b="0" i="0" u="none" strike="noStrike" cap="none">
              <a:solidFill>
                <a:schemeClr val="accen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800"/>
              <a:buFont typeface="Arial"/>
              <a:buNone/>
            </a:pPr>
            <a:r>
              <a:rPr lang="en-US" sz="2000" b="0" i="0" u="none" strike="noStrike" cap="none">
                <a:solidFill>
                  <a:schemeClr val="accent1"/>
                </a:solidFill>
                <a:latin typeface="Roboto"/>
                <a:ea typeface="Roboto"/>
                <a:cs typeface="Roboto"/>
                <a:sym typeface="Roboto"/>
              </a:rPr>
              <a:t>65 countries</a:t>
            </a:r>
            <a:endParaRPr sz="2000" b="0" i="0" u="none" strike="noStrike" cap="none">
              <a:solidFill>
                <a:schemeClr val="accent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2"/>
          <p:cNvPicPr preferRelativeResize="0"/>
          <p:nvPr/>
        </p:nvPicPr>
        <p:blipFill rotWithShape="1">
          <a:blip r:embed="rId3">
            <a:alphaModFix/>
          </a:blip>
          <a:srcRect l="14157" r="14157"/>
          <a:stretch/>
        </p:blipFill>
        <p:spPr>
          <a:xfrm>
            <a:off x="5297850" y="1062715"/>
            <a:ext cx="6780652" cy="5320535"/>
          </a:xfrm>
          <a:prstGeom prst="rect">
            <a:avLst/>
          </a:prstGeom>
          <a:noFill/>
          <a:ln>
            <a:noFill/>
          </a:ln>
        </p:spPr>
      </p:pic>
      <p:sp>
        <p:nvSpPr>
          <p:cNvPr id="215" name="Google Shape;215;p2"/>
          <p:cNvSpPr txBox="1"/>
          <p:nvPr/>
        </p:nvSpPr>
        <p:spPr>
          <a:xfrm>
            <a:off x="469025" y="419500"/>
            <a:ext cx="5441400" cy="1247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600"/>
              <a:buFont typeface="Calibri"/>
              <a:buNone/>
            </a:pPr>
            <a:r>
              <a:rPr lang="en-US" sz="3600" b="1" i="0" u="none" strike="noStrike" cap="none">
                <a:solidFill>
                  <a:schemeClr val="accent1"/>
                </a:solidFill>
                <a:latin typeface="Roboto"/>
                <a:ea typeface="Roboto"/>
                <a:cs typeface="Roboto"/>
                <a:sym typeface="Roboto"/>
              </a:rPr>
              <a:t>Global</a:t>
            </a:r>
            <a:r>
              <a:rPr lang="en-US" sz="3600" b="1">
                <a:solidFill>
                  <a:schemeClr val="accent1"/>
                </a:solidFill>
                <a:latin typeface="Roboto"/>
                <a:ea typeface="Roboto"/>
                <a:cs typeface="Roboto"/>
                <a:sym typeface="Roboto"/>
              </a:rPr>
              <a:t>Coast </a:t>
            </a:r>
            <a:r>
              <a:rPr lang="en-US" sz="3600" b="1" i="0" u="none" strike="noStrike" cap="none">
                <a:solidFill>
                  <a:schemeClr val="accent1"/>
                </a:solidFill>
                <a:latin typeface="Roboto"/>
                <a:ea typeface="Roboto"/>
                <a:cs typeface="Roboto"/>
                <a:sym typeface="Roboto"/>
              </a:rPr>
              <a:t>infrastructure</a:t>
            </a:r>
            <a:endParaRPr sz="1400" b="1" i="0" u="none" strike="noStrike" cap="none">
              <a:solidFill>
                <a:schemeClr val="accent1"/>
              </a:solidFill>
              <a:latin typeface="Roboto"/>
              <a:ea typeface="Roboto"/>
              <a:cs typeface="Roboto"/>
              <a:sym typeface="Roboto"/>
            </a:endParaRPr>
          </a:p>
        </p:txBody>
      </p:sp>
      <p:sp>
        <p:nvSpPr>
          <p:cNvPr id="216" name="Google Shape;216;p2"/>
          <p:cNvSpPr txBox="1"/>
          <p:nvPr/>
        </p:nvSpPr>
        <p:spPr>
          <a:xfrm>
            <a:off x="534725" y="1896000"/>
            <a:ext cx="5025300" cy="240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1800">
                <a:solidFill>
                  <a:schemeClr val="accent1"/>
                </a:solidFill>
                <a:latin typeface="Roboto"/>
                <a:ea typeface="Roboto"/>
                <a:cs typeface="Roboto"/>
                <a:sym typeface="Roboto"/>
              </a:rPr>
              <a:t>Technical design of GlobalCoast cloud-based infrastructure consists of these key layers:</a:t>
            </a:r>
            <a:endParaRPr sz="1800">
              <a:solidFill>
                <a:schemeClr val="accen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a:solidFill>
                <a:schemeClr val="accent1"/>
              </a:solidFill>
              <a:latin typeface="Roboto"/>
              <a:ea typeface="Roboto"/>
              <a:cs typeface="Roboto"/>
              <a:sym typeface="Roboto"/>
            </a:endParaRPr>
          </a:p>
          <a:p>
            <a:pPr marL="457200" marR="0" lvl="0" indent="-342900" algn="l" rtl="0">
              <a:lnSpc>
                <a:spcPct val="100000"/>
              </a:lnSpc>
              <a:spcBef>
                <a:spcPts val="0"/>
              </a:spcBef>
              <a:spcAft>
                <a:spcPts val="0"/>
              </a:spcAft>
              <a:buClr>
                <a:schemeClr val="accent1"/>
              </a:buClr>
              <a:buSzPts val="1800"/>
              <a:buFont typeface="Roboto"/>
              <a:buChar char="●"/>
            </a:pPr>
            <a:r>
              <a:rPr lang="en-US" sz="1800">
                <a:solidFill>
                  <a:schemeClr val="accent1"/>
                </a:solidFill>
                <a:latin typeface="Roboto"/>
                <a:ea typeface="Roboto"/>
                <a:cs typeface="Roboto"/>
                <a:sym typeface="Roboto"/>
              </a:rPr>
              <a:t>Authentication and Authorization</a:t>
            </a:r>
            <a:endParaRPr sz="1800">
              <a:solidFill>
                <a:schemeClr val="accent1"/>
              </a:solidFill>
              <a:latin typeface="Roboto"/>
              <a:ea typeface="Roboto"/>
              <a:cs typeface="Roboto"/>
              <a:sym typeface="Roboto"/>
            </a:endParaRPr>
          </a:p>
          <a:p>
            <a:pPr marL="457200" marR="0" lvl="0" indent="-342900" algn="l" rtl="0">
              <a:lnSpc>
                <a:spcPct val="100000"/>
              </a:lnSpc>
              <a:spcBef>
                <a:spcPts val="0"/>
              </a:spcBef>
              <a:spcAft>
                <a:spcPts val="0"/>
              </a:spcAft>
              <a:buClr>
                <a:schemeClr val="accent1"/>
              </a:buClr>
              <a:buSzPts val="1800"/>
              <a:buFont typeface="Roboto"/>
              <a:buChar char="●"/>
            </a:pPr>
            <a:r>
              <a:rPr lang="en-US" sz="1800">
                <a:solidFill>
                  <a:schemeClr val="accent1"/>
                </a:solidFill>
                <a:latin typeface="Roboto"/>
                <a:ea typeface="Roboto"/>
                <a:cs typeface="Roboto"/>
                <a:sym typeface="Roboto"/>
              </a:rPr>
              <a:t>Computing Infrastructure (CPU and GPU)</a:t>
            </a:r>
            <a:endParaRPr sz="1800">
              <a:solidFill>
                <a:schemeClr val="accent1"/>
              </a:solidFill>
              <a:latin typeface="Roboto"/>
              <a:ea typeface="Roboto"/>
              <a:cs typeface="Roboto"/>
              <a:sym typeface="Roboto"/>
            </a:endParaRPr>
          </a:p>
          <a:p>
            <a:pPr marL="457200" marR="0" lvl="0" indent="-342900" algn="l" rtl="0">
              <a:lnSpc>
                <a:spcPct val="100000"/>
              </a:lnSpc>
              <a:spcBef>
                <a:spcPts val="0"/>
              </a:spcBef>
              <a:spcAft>
                <a:spcPts val="0"/>
              </a:spcAft>
              <a:buClr>
                <a:schemeClr val="accent1"/>
              </a:buClr>
              <a:buSzPts val="1800"/>
              <a:buFont typeface="Roboto"/>
              <a:buChar char="●"/>
            </a:pPr>
            <a:r>
              <a:rPr lang="en-US" sz="1800">
                <a:solidFill>
                  <a:schemeClr val="accent1"/>
                </a:solidFill>
                <a:latin typeface="Roboto"/>
                <a:ea typeface="Roboto"/>
                <a:cs typeface="Roboto"/>
                <a:sym typeface="Roboto"/>
              </a:rPr>
              <a:t>Data Lake Infrastructure</a:t>
            </a:r>
            <a:endParaRPr sz="1800">
              <a:solidFill>
                <a:schemeClr val="accent1"/>
              </a:solidFill>
              <a:latin typeface="Roboto"/>
              <a:ea typeface="Roboto"/>
              <a:cs typeface="Roboto"/>
              <a:sym typeface="Roboto"/>
            </a:endParaRPr>
          </a:p>
          <a:p>
            <a:pPr marL="457200" marR="0" lvl="0" indent="-342900" algn="l" rtl="0">
              <a:lnSpc>
                <a:spcPct val="100000"/>
              </a:lnSpc>
              <a:spcBef>
                <a:spcPts val="0"/>
              </a:spcBef>
              <a:spcAft>
                <a:spcPts val="0"/>
              </a:spcAft>
              <a:buClr>
                <a:schemeClr val="accent1"/>
              </a:buClr>
              <a:buSzPts val="1800"/>
              <a:buFont typeface="Roboto"/>
              <a:buChar char="●"/>
            </a:pPr>
            <a:r>
              <a:rPr lang="en-US" sz="1800">
                <a:solidFill>
                  <a:schemeClr val="accent1"/>
                </a:solidFill>
                <a:latin typeface="Roboto"/>
                <a:ea typeface="Roboto"/>
                <a:cs typeface="Roboto"/>
                <a:sym typeface="Roboto"/>
              </a:rPr>
              <a:t>Interoperable Regional Clouds (RC) to share data and services</a:t>
            </a:r>
            <a:endParaRPr sz="1800">
              <a:solidFill>
                <a:schemeClr val="accent1"/>
              </a:solidFill>
              <a:latin typeface="Roboto"/>
              <a:ea typeface="Roboto"/>
              <a:cs typeface="Roboto"/>
              <a:sym typeface="Roboto"/>
            </a:endParaRPr>
          </a:p>
        </p:txBody>
      </p:sp>
      <p:pic>
        <p:nvPicPr>
          <p:cNvPr id="217" name="Google Shape;217;p2" descr="Text&#10;&#10;Description automatically generated with medium confidence"/>
          <p:cNvPicPr preferRelativeResize="0"/>
          <p:nvPr/>
        </p:nvPicPr>
        <p:blipFill rotWithShape="1">
          <a:blip r:embed="rId4">
            <a:alphaModFix/>
          </a:blip>
          <a:srcRect/>
          <a:stretch/>
        </p:blipFill>
        <p:spPr>
          <a:xfrm>
            <a:off x="9213461" y="89361"/>
            <a:ext cx="2865038" cy="543900"/>
          </a:xfrm>
          <a:prstGeom prst="rect">
            <a:avLst/>
          </a:prstGeom>
          <a:noFill/>
          <a:ln>
            <a:noFill/>
          </a:ln>
        </p:spPr>
      </p:pic>
      <p:sp>
        <p:nvSpPr>
          <p:cNvPr id="218" name="Google Shape;218;p2"/>
          <p:cNvSpPr txBox="1"/>
          <p:nvPr/>
        </p:nvSpPr>
        <p:spPr>
          <a:xfrm>
            <a:off x="469025" y="4457275"/>
            <a:ext cx="51987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accent1"/>
                </a:solidFill>
                <a:latin typeface="Roboto"/>
                <a:ea typeface="Roboto"/>
                <a:cs typeface="Roboto"/>
                <a:sym typeface="Roboto"/>
              </a:rPr>
              <a:t>&gt;&gt; To support the co-design and implementation </a:t>
            </a:r>
            <a:r>
              <a:rPr lang="en-US" sz="1800" b="1">
                <a:solidFill>
                  <a:schemeClr val="accent1"/>
                </a:solidFill>
                <a:latin typeface="Roboto"/>
                <a:ea typeface="Roboto"/>
                <a:cs typeface="Roboto"/>
                <a:sym typeface="Roboto"/>
              </a:rPr>
              <a:t>EGI</a:t>
            </a:r>
            <a:r>
              <a:rPr lang="en-US" sz="1800">
                <a:solidFill>
                  <a:schemeClr val="accent1"/>
                </a:solidFill>
                <a:latin typeface="Roboto"/>
                <a:ea typeface="Roboto"/>
                <a:cs typeface="Roboto"/>
                <a:sym typeface="Roboto"/>
              </a:rPr>
              <a:t> can leverage its resources and provide tailored solutions across these core layers</a:t>
            </a:r>
            <a:endParaRPr sz="1800">
              <a:solidFill>
                <a:schemeClr val="accent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6AB7D-5387-7ED8-4032-91F36A1CED17}"/>
              </a:ext>
            </a:extLst>
          </p:cNvPr>
          <p:cNvSpPr>
            <a:spLocks noGrp="1"/>
          </p:cNvSpPr>
          <p:nvPr>
            <p:ph type="title"/>
          </p:nvPr>
        </p:nvSpPr>
        <p:spPr>
          <a:xfrm>
            <a:off x="838200" y="697632"/>
            <a:ext cx="10515600" cy="1325563"/>
          </a:xfrm>
        </p:spPr>
        <p:txBody>
          <a:bodyPr>
            <a:normAutofit/>
          </a:bodyPr>
          <a:lstStyle/>
          <a:p>
            <a:r>
              <a:rPr lang="en-US" sz="4000" dirty="0"/>
              <a:t>Coast Predict Regional Infrastructure</a:t>
            </a:r>
          </a:p>
        </p:txBody>
      </p:sp>
      <p:sp>
        <p:nvSpPr>
          <p:cNvPr id="149" name="Google Shape;709;p79">
            <a:extLst>
              <a:ext uri="{FF2B5EF4-FFF2-40B4-BE49-F238E27FC236}">
                <a16:creationId xmlns:a16="http://schemas.microsoft.com/office/drawing/2014/main" id="{25FE5342-8216-C654-4827-F63023C4E672}"/>
              </a:ext>
            </a:extLst>
          </p:cNvPr>
          <p:cNvSpPr/>
          <p:nvPr/>
        </p:nvSpPr>
        <p:spPr>
          <a:xfrm>
            <a:off x="8646923" y="4655509"/>
            <a:ext cx="1077900" cy="738949"/>
          </a:xfrm>
          <a:prstGeom prst="rect">
            <a:avLst/>
          </a:prstGeom>
          <a:solidFill>
            <a:srgbClr val="4AC2C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sz="1100" dirty="0">
              <a:solidFill>
                <a:schemeClr val="tx1"/>
              </a:solidFill>
            </a:endParaRPr>
          </a:p>
        </p:txBody>
      </p:sp>
      <p:sp>
        <p:nvSpPr>
          <p:cNvPr id="150" name="Rectangle: Rounded Corners 1">
            <a:extLst>
              <a:ext uri="{FF2B5EF4-FFF2-40B4-BE49-F238E27FC236}">
                <a16:creationId xmlns:a16="http://schemas.microsoft.com/office/drawing/2014/main" id="{35BB5B19-429D-6F6A-F008-643DC463B752}"/>
              </a:ext>
            </a:extLst>
          </p:cNvPr>
          <p:cNvSpPr/>
          <p:nvPr/>
        </p:nvSpPr>
        <p:spPr>
          <a:xfrm>
            <a:off x="1666713" y="2083603"/>
            <a:ext cx="2293512" cy="2887035"/>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GB" sz="1050"/>
          </a:p>
        </p:txBody>
      </p:sp>
      <p:sp>
        <p:nvSpPr>
          <p:cNvPr id="151" name="Google Shape;687;p79">
            <a:extLst>
              <a:ext uri="{FF2B5EF4-FFF2-40B4-BE49-F238E27FC236}">
                <a16:creationId xmlns:a16="http://schemas.microsoft.com/office/drawing/2014/main" id="{5C1BBBCE-D0FA-41EA-B1BA-302A2117BB65}"/>
              </a:ext>
            </a:extLst>
          </p:cNvPr>
          <p:cNvSpPr/>
          <p:nvPr/>
        </p:nvSpPr>
        <p:spPr>
          <a:xfrm>
            <a:off x="4271697" y="2380563"/>
            <a:ext cx="5672400" cy="315090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cap="flat" cmpd="sng">
            <a:solidFill>
              <a:srgbClr val="25487D"/>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dirty="0">
              <a:solidFill>
                <a:srgbClr val="FFFFFF"/>
              </a:solidFill>
            </a:endParaRPr>
          </a:p>
        </p:txBody>
      </p:sp>
      <p:sp>
        <p:nvSpPr>
          <p:cNvPr id="152" name="Google Shape;688;p79">
            <a:extLst>
              <a:ext uri="{FF2B5EF4-FFF2-40B4-BE49-F238E27FC236}">
                <a16:creationId xmlns:a16="http://schemas.microsoft.com/office/drawing/2014/main" id="{933F2717-9E39-136B-FF84-444F43F2A798}"/>
              </a:ext>
            </a:extLst>
          </p:cNvPr>
          <p:cNvSpPr/>
          <p:nvPr/>
        </p:nvSpPr>
        <p:spPr>
          <a:xfrm>
            <a:off x="4196904" y="2621193"/>
            <a:ext cx="5672400" cy="3548804"/>
          </a:xfrm>
          <a:prstGeom prst="roundRect">
            <a:avLst>
              <a:gd name="adj" fmla="val 16667"/>
            </a:avLst>
          </a:prstGeom>
          <a:solidFill>
            <a:srgbClr val="98D6FE"/>
          </a:solidFill>
          <a:ln w="25400" cap="flat" cmpd="sng">
            <a:solidFill>
              <a:srgbClr val="25487D"/>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dirty="0">
              <a:solidFill>
                <a:srgbClr val="FFFFFF"/>
              </a:solidFill>
            </a:endParaRPr>
          </a:p>
        </p:txBody>
      </p:sp>
      <p:sp>
        <p:nvSpPr>
          <p:cNvPr id="153" name="Google Shape;691;p79">
            <a:extLst>
              <a:ext uri="{FF2B5EF4-FFF2-40B4-BE49-F238E27FC236}">
                <a16:creationId xmlns:a16="http://schemas.microsoft.com/office/drawing/2014/main" id="{D34555BA-1371-42A1-1EED-0576F4701B4F}"/>
              </a:ext>
            </a:extLst>
          </p:cNvPr>
          <p:cNvSpPr/>
          <p:nvPr/>
        </p:nvSpPr>
        <p:spPr>
          <a:xfrm>
            <a:off x="5702701" y="2883601"/>
            <a:ext cx="1265600" cy="692700"/>
          </a:xfrm>
          <a:prstGeom prst="rect">
            <a:avLst/>
          </a:prstGeom>
          <a:solidFill>
            <a:schemeClr val="accent1">
              <a:lumMod val="75000"/>
              <a:lumOff val="25000"/>
            </a:schemeClr>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154" name="Google Shape;692;p79">
            <a:extLst>
              <a:ext uri="{FF2B5EF4-FFF2-40B4-BE49-F238E27FC236}">
                <a16:creationId xmlns:a16="http://schemas.microsoft.com/office/drawing/2014/main" id="{7DFEDCD9-F4AC-98EE-AA17-3FFFFA0BE6D2}"/>
              </a:ext>
            </a:extLst>
          </p:cNvPr>
          <p:cNvSpPr/>
          <p:nvPr/>
        </p:nvSpPr>
        <p:spPr>
          <a:xfrm>
            <a:off x="6002552" y="3747535"/>
            <a:ext cx="1073135" cy="1133769"/>
          </a:xfrm>
          <a:prstGeom prst="rect">
            <a:avLst/>
          </a:prstGeom>
          <a:solidFill>
            <a:schemeClr val="accent5">
              <a:lumMod val="75000"/>
            </a:schemeClr>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155" name="Google Shape;693;p79">
            <a:extLst>
              <a:ext uri="{FF2B5EF4-FFF2-40B4-BE49-F238E27FC236}">
                <a16:creationId xmlns:a16="http://schemas.microsoft.com/office/drawing/2014/main" id="{38947BD9-DC12-63E0-BB38-952B774D2949}"/>
              </a:ext>
            </a:extLst>
          </p:cNvPr>
          <p:cNvSpPr/>
          <p:nvPr/>
        </p:nvSpPr>
        <p:spPr>
          <a:xfrm>
            <a:off x="4348021" y="2862523"/>
            <a:ext cx="1248600" cy="692700"/>
          </a:xfrm>
          <a:prstGeom prst="rect">
            <a:avLst/>
          </a:prstGeom>
          <a:solidFill>
            <a:srgbClr val="368D8C"/>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156" name="Google Shape;694;p79">
            <a:extLst>
              <a:ext uri="{FF2B5EF4-FFF2-40B4-BE49-F238E27FC236}">
                <a16:creationId xmlns:a16="http://schemas.microsoft.com/office/drawing/2014/main" id="{AF50906C-A095-6740-144C-0D3DAA04C158}"/>
              </a:ext>
            </a:extLst>
          </p:cNvPr>
          <p:cNvSpPr/>
          <p:nvPr/>
        </p:nvSpPr>
        <p:spPr>
          <a:xfrm>
            <a:off x="4262440" y="3728856"/>
            <a:ext cx="1617729" cy="1586824"/>
          </a:xfrm>
          <a:prstGeom prst="rect">
            <a:avLst/>
          </a:prstGeom>
          <a:solidFill>
            <a:srgbClr val="2281C3"/>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157" name="Google Shape;695;p79">
            <a:extLst>
              <a:ext uri="{FF2B5EF4-FFF2-40B4-BE49-F238E27FC236}">
                <a16:creationId xmlns:a16="http://schemas.microsoft.com/office/drawing/2014/main" id="{48C5E14C-94C6-03E5-74F1-9C23EE2CEA6B}"/>
              </a:ext>
            </a:extLst>
          </p:cNvPr>
          <p:cNvSpPr/>
          <p:nvPr/>
        </p:nvSpPr>
        <p:spPr>
          <a:xfrm>
            <a:off x="4327917" y="4675556"/>
            <a:ext cx="735564" cy="560820"/>
          </a:xfrm>
          <a:prstGeom prst="rect">
            <a:avLst/>
          </a:prstGeom>
          <a:solidFill>
            <a:srgbClr val="00B0F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158" name="Google Shape;696;p79">
            <a:extLst>
              <a:ext uri="{FF2B5EF4-FFF2-40B4-BE49-F238E27FC236}">
                <a16:creationId xmlns:a16="http://schemas.microsoft.com/office/drawing/2014/main" id="{CF2ED94B-54A9-D7F9-7A75-0A988BBECFCA}"/>
              </a:ext>
            </a:extLst>
          </p:cNvPr>
          <p:cNvSpPr/>
          <p:nvPr/>
        </p:nvSpPr>
        <p:spPr>
          <a:xfrm>
            <a:off x="7172507" y="2880723"/>
            <a:ext cx="1077900" cy="578700"/>
          </a:xfrm>
          <a:prstGeom prst="rect">
            <a:avLst/>
          </a:prstGeom>
          <a:solidFill>
            <a:srgbClr val="0070C0">
              <a:alpha val="98430"/>
            </a:srgbClr>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159" name="Google Shape;697;p79">
            <a:extLst>
              <a:ext uri="{FF2B5EF4-FFF2-40B4-BE49-F238E27FC236}">
                <a16:creationId xmlns:a16="http://schemas.microsoft.com/office/drawing/2014/main" id="{649A06EF-4562-1F5B-3BD4-795208035F33}"/>
              </a:ext>
            </a:extLst>
          </p:cNvPr>
          <p:cNvSpPr txBox="1"/>
          <p:nvPr/>
        </p:nvSpPr>
        <p:spPr>
          <a:xfrm>
            <a:off x="4271697" y="4720925"/>
            <a:ext cx="883073" cy="40006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SzPts val="1400"/>
              <a:defRPr/>
            </a:pPr>
            <a:r>
              <a:rPr lang="en" sz="1000" dirty="0"/>
              <a:t>CP Pilot1</a:t>
            </a:r>
          </a:p>
          <a:p>
            <a:pPr defTabSz="914378">
              <a:buSzPts val="1400"/>
              <a:defRPr/>
            </a:pPr>
            <a:r>
              <a:rPr lang="en" sz="1000" dirty="0"/>
              <a:t>Data Space</a:t>
            </a:r>
            <a:endParaRPr sz="1000" dirty="0"/>
          </a:p>
        </p:txBody>
      </p:sp>
      <p:grpSp>
        <p:nvGrpSpPr>
          <p:cNvPr id="160" name="Google Shape;698;p79">
            <a:extLst>
              <a:ext uri="{FF2B5EF4-FFF2-40B4-BE49-F238E27FC236}">
                <a16:creationId xmlns:a16="http://schemas.microsoft.com/office/drawing/2014/main" id="{0A1F8F16-931F-780E-2FFD-A989F8A509E6}"/>
              </a:ext>
            </a:extLst>
          </p:cNvPr>
          <p:cNvGrpSpPr/>
          <p:nvPr/>
        </p:nvGrpSpPr>
        <p:grpSpPr>
          <a:xfrm>
            <a:off x="2788376" y="4082044"/>
            <a:ext cx="1179600" cy="578700"/>
            <a:chOff x="664592" y="2516410"/>
            <a:chExt cx="1179600" cy="578700"/>
          </a:xfrm>
        </p:grpSpPr>
        <p:sp>
          <p:nvSpPr>
            <p:cNvPr id="220" name="Google Shape;699;p79">
              <a:extLst>
                <a:ext uri="{FF2B5EF4-FFF2-40B4-BE49-F238E27FC236}">
                  <a16:creationId xmlns:a16="http://schemas.microsoft.com/office/drawing/2014/main" id="{32894771-BD69-2D8D-3298-2CFADCC4B4C0}"/>
                </a:ext>
              </a:extLst>
            </p:cNvPr>
            <p:cNvSpPr/>
            <p:nvPr/>
          </p:nvSpPr>
          <p:spPr>
            <a:xfrm>
              <a:off x="736170" y="2516410"/>
              <a:ext cx="1038300" cy="578700"/>
            </a:xfrm>
            <a:prstGeom prst="rect">
              <a:avLst/>
            </a:prstGeom>
            <a:solidFill>
              <a:srgbClr val="E29B8E"/>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221" name="Google Shape;700;p79">
              <a:extLst>
                <a:ext uri="{FF2B5EF4-FFF2-40B4-BE49-F238E27FC236}">
                  <a16:creationId xmlns:a16="http://schemas.microsoft.com/office/drawing/2014/main" id="{CE10E5D4-78DB-C6CB-2BE3-9C5DEA880C67}"/>
                </a:ext>
              </a:extLst>
            </p:cNvPr>
            <p:cNvSpPr txBox="1"/>
            <p:nvPr/>
          </p:nvSpPr>
          <p:spPr>
            <a:xfrm>
              <a:off x="664592" y="2571750"/>
              <a:ext cx="1179600"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r>
                <a:rPr lang="en" dirty="0" err="1"/>
                <a:t>EMODnet</a:t>
              </a:r>
              <a:r>
                <a:rPr lang="en" dirty="0"/>
                <a:t>,</a:t>
              </a:r>
            </a:p>
            <a:p>
              <a:pPr algn="ctr" defTabSz="914378">
                <a:buSzPts val="1400"/>
                <a:defRPr/>
              </a:pPr>
              <a:r>
                <a:rPr lang="en" dirty="0"/>
                <a:t>SeaDataNet</a:t>
              </a:r>
              <a:endParaRPr dirty="0"/>
            </a:p>
          </p:txBody>
        </p:sp>
      </p:grpSp>
      <p:sp>
        <p:nvSpPr>
          <p:cNvPr id="161" name="Google Shape;701;p79">
            <a:extLst>
              <a:ext uri="{FF2B5EF4-FFF2-40B4-BE49-F238E27FC236}">
                <a16:creationId xmlns:a16="http://schemas.microsoft.com/office/drawing/2014/main" id="{82CFD577-78A7-8437-67F2-1091024307C9}"/>
              </a:ext>
            </a:extLst>
          </p:cNvPr>
          <p:cNvSpPr txBox="1"/>
          <p:nvPr/>
        </p:nvSpPr>
        <p:spPr>
          <a:xfrm>
            <a:off x="4399421" y="3931674"/>
            <a:ext cx="1353234" cy="73862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r>
              <a:rPr lang="en" dirty="0">
                <a:solidFill>
                  <a:schemeClr val="bg1"/>
                </a:solidFill>
              </a:rPr>
              <a:t>Data Lake of diverse data spaces***</a:t>
            </a:r>
            <a:endParaRPr dirty="0">
              <a:solidFill>
                <a:schemeClr val="bg1"/>
              </a:solidFill>
            </a:endParaRPr>
          </a:p>
        </p:txBody>
      </p:sp>
      <p:sp>
        <p:nvSpPr>
          <p:cNvPr id="162" name="Google Shape;702;p79">
            <a:extLst>
              <a:ext uri="{FF2B5EF4-FFF2-40B4-BE49-F238E27FC236}">
                <a16:creationId xmlns:a16="http://schemas.microsoft.com/office/drawing/2014/main" id="{FA74AB3C-33F5-447A-E84D-5F5C6C2B30DA}"/>
              </a:ext>
            </a:extLst>
          </p:cNvPr>
          <p:cNvSpPr txBox="1"/>
          <p:nvPr/>
        </p:nvSpPr>
        <p:spPr>
          <a:xfrm>
            <a:off x="4298112" y="2837535"/>
            <a:ext cx="1366200" cy="738623"/>
          </a:xfrm>
          <a:prstGeom prst="rect">
            <a:avLst/>
          </a:prstGeom>
          <a:solidFill>
            <a:srgbClr val="37C359"/>
          </a:soli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r>
              <a:rPr lang="en" dirty="0"/>
              <a:t>Semantic</a:t>
            </a:r>
          </a:p>
          <a:p>
            <a:pPr algn="ctr" defTabSz="914378">
              <a:buSzPts val="1400"/>
              <a:defRPr/>
            </a:pPr>
            <a:r>
              <a:rPr lang="en" dirty="0"/>
              <a:t>Interoperability</a:t>
            </a:r>
          </a:p>
          <a:p>
            <a:pPr algn="ctr" defTabSz="914378">
              <a:buSzPts val="1400"/>
              <a:defRPr/>
            </a:pPr>
            <a:r>
              <a:rPr lang="en" dirty="0"/>
              <a:t>Harmonisation</a:t>
            </a:r>
          </a:p>
        </p:txBody>
      </p:sp>
      <p:sp>
        <p:nvSpPr>
          <p:cNvPr id="163" name="Google Shape;703;p79">
            <a:extLst>
              <a:ext uri="{FF2B5EF4-FFF2-40B4-BE49-F238E27FC236}">
                <a16:creationId xmlns:a16="http://schemas.microsoft.com/office/drawing/2014/main" id="{D12A4561-5624-C34E-A8EE-80A075D24AD5}"/>
              </a:ext>
            </a:extLst>
          </p:cNvPr>
          <p:cNvSpPr txBox="1"/>
          <p:nvPr/>
        </p:nvSpPr>
        <p:spPr>
          <a:xfrm>
            <a:off x="5991206" y="3918667"/>
            <a:ext cx="1150564" cy="73862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r>
              <a:rPr lang="en" dirty="0">
                <a:solidFill>
                  <a:schemeClr val="bg1"/>
                </a:solidFill>
              </a:rPr>
              <a:t>Cloud CORE* (computing)</a:t>
            </a:r>
            <a:endParaRPr dirty="0">
              <a:solidFill>
                <a:schemeClr val="bg1"/>
              </a:solidFill>
            </a:endParaRPr>
          </a:p>
        </p:txBody>
      </p:sp>
      <p:grpSp>
        <p:nvGrpSpPr>
          <p:cNvPr id="164" name="Google Shape;704;p79">
            <a:extLst>
              <a:ext uri="{FF2B5EF4-FFF2-40B4-BE49-F238E27FC236}">
                <a16:creationId xmlns:a16="http://schemas.microsoft.com/office/drawing/2014/main" id="{C4DE4087-74E3-EFB1-C4C3-1E9C39673B06}"/>
              </a:ext>
            </a:extLst>
          </p:cNvPr>
          <p:cNvGrpSpPr/>
          <p:nvPr/>
        </p:nvGrpSpPr>
        <p:grpSpPr>
          <a:xfrm>
            <a:off x="7272495" y="3622730"/>
            <a:ext cx="872495" cy="578700"/>
            <a:chOff x="5550888" y="2054368"/>
            <a:chExt cx="872495" cy="578700"/>
          </a:xfrm>
        </p:grpSpPr>
        <p:sp>
          <p:nvSpPr>
            <p:cNvPr id="218" name="Google Shape;705;p79">
              <a:extLst>
                <a:ext uri="{FF2B5EF4-FFF2-40B4-BE49-F238E27FC236}">
                  <a16:creationId xmlns:a16="http://schemas.microsoft.com/office/drawing/2014/main" id="{5B25A38F-694E-BF9A-2BDF-B8E2A2CA1759}"/>
                </a:ext>
              </a:extLst>
            </p:cNvPr>
            <p:cNvSpPr/>
            <p:nvPr/>
          </p:nvSpPr>
          <p:spPr>
            <a:xfrm>
              <a:off x="5550888" y="2054368"/>
              <a:ext cx="840300" cy="578700"/>
            </a:xfrm>
            <a:prstGeom prst="rect">
              <a:avLst/>
            </a:prstGeom>
            <a:solidFill>
              <a:srgbClr val="40C1AC"/>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219" name="Google Shape;706;p79">
              <a:extLst>
                <a:ext uri="{FF2B5EF4-FFF2-40B4-BE49-F238E27FC236}">
                  <a16:creationId xmlns:a16="http://schemas.microsoft.com/office/drawing/2014/main" id="{5A48CB7D-F514-58D2-A6B8-B6316D58552E}"/>
                </a:ext>
              </a:extLst>
            </p:cNvPr>
            <p:cNvSpPr txBox="1"/>
            <p:nvPr/>
          </p:nvSpPr>
          <p:spPr>
            <a:xfrm>
              <a:off x="5583683" y="2158776"/>
              <a:ext cx="839700" cy="30773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SzPts val="1400"/>
                <a:defRPr/>
              </a:pPr>
              <a:r>
                <a:rPr lang="en" dirty="0"/>
                <a:t>Tools*</a:t>
              </a:r>
              <a:endParaRPr dirty="0"/>
            </a:p>
          </p:txBody>
        </p:sp>
      </p:grpSp>
      <p:sp>
        <p:nvSpPr>
          <p:cNvPr id="165" name="Google Shape;707;p79">
            <a:extLst>
              <a:ext uri="{FF2B5EF4-FFF2-40B4-BE49-F238E27FC236}">
                <a16:creationId xmlns:a16="http://schemas.microsoft.com/office/drawing/2014/main" id="{463BEE51-38B5-7D73-02C3-353BD1C0379E}"/>
              </a:ext>
            </a:extLst>
          </p:cNvPr>
          <p:cNvSpPr txBox="1"/>
          <p:nvPr/>
        </p:nvSpPr>
        <p:spPr>
          <a:xfrm>
            <a:off x="5620858" y="2848803"/>
            <a:ext cx="1324568" cy="738623"/>
          </a:xfrm>
          <a:prstGeom prst="rect">
            <a:avLst/>
          </a:prstGeom>
          <a:solidFill>
            <a:srgbClr val="0070C0"/>
          </a:solid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r>
              <a:rPr lang="en" dirty="0">
                <a:solidFill>
                  <a:schemeClr val="bg1"/>
                </a:solidFill>
              </a:rPr>
              <a:t>Workflow</a:t>
            </a:r>
          </a:p>
          <a:p>
            <a:pPr algn="ctr" defTabSz="914378">
              <a:buSzPts val="1400"/>
              <a:defRPr/>
            </a:pPr>
            <a:r>
              <a:rPr lang="en" dirty="0">
                <a:solidFill>
                  <a:schemeClr val="bg1"/>
                </a:solidFill>
              </a:rPr>
              <a:t>Engine (orchestrator)*</a:t>
            </a:r>
          </a:p>
        </p:txBody>
      </p:sp>
      <p:sp>
        <p:nvSpPr>
          <p:cNvPr id="166" name="Google Shape;708;p79">
            <a:extLst>
              <a:ext uri="{FF2B5EF4-FFF2-40B4-BE49-F238E27FC236}">
                <a16:creationId xmlns:a16="http://schemas.microsoft.com/office/drawing/2014/main" id="{63B94604-27F0-8A44-EB59-3D695E5E8AEE}"/>
              </a:ext>
            </a:extLst>
          </p:cNvPr>
          <p:cNvSpPr txBox="1"/>
          <p:nvPr/>
        </p:nvSpPr>
        <p:spPr>
          <a:xfrm>
            <a:off x="7115807" y="2935358"/>
            <a:ext cx="1191300"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r>
              <a:rPr lang="en" dirty="0">
                <a:solidFill>
                  <a:schemeClr val="bg1"/>
                </a:solidFill>
              </a:rPr>
              <a:t>Visualization</a:t>
            </a:r>
          </a:p>
          <a:p>
            <a:pPr algn="ctr" defTabSz="914378">
              <a:buSzPts val="1400"/>
              <a:defRPr/>
            </a:pPr>
            <a:r>
              <a:rPr lang="en-GB" dirty="0">
                <a:solidFill>
                  <a:schemeClr val="bg1"/>
                </a:solidFill>
              </a:rPr>
              <a:t>a</a:t>
            </a:r>
            <a:r>
              <a:rPr lang="en" dirty="0" err="1">
                <a:solidFill>
                  <a:schemeClr val="bg1"/>
                </a:solidFill>
              </a:rPr>
              <a:t>nd</a:t>
            </a:r>
            <a:r>
              <a:rPr lang="en" dirty="0">
                <a:solidFill>
                  <a:schemeClr val="bg1"/>
                </a:solidFill>
              </a:rPr>
              <a:t> control*</a:t>
            </a:r>
            <a:endParaRPr dirty="0">
              <a:solidFill>
                <a:schemeClr val="bg1"/>
              </a:solidFill>
            </a:endParaRPr>
          </a:p>
        </p:txBody>
      </p:sp>
      <p:sp>
        <p:nvSpPr>
          <p:cNvPr id="167" name="Google Shape;709;p79">
            <a:extLst>
              <a:ext uri="{FF2B5EF4-FFF2-40B4-BE49-F238E27FC236}">
                <a16:creationId xmlns:a16="http://schemas.microsoft.com/office/drawing/2014/main" id="{2F553006-E84B-D94F-1416-FBD1EA432D10}"/>
              </a:ext>
            </a:extLst>
          </p:cNvPr>
          <p:cNvSpPr/>
          <p:nvPr/>
        </p:nvSpPr>
        <p:spPr>
          <a:xfrm>
            <a:off x="8479887" y="2891645"/>
            <a:ext cx="1077900" cy="738949"/>
          </a:xfrm>
          <a:prstGeom prst="rect">
            <a:avLst/>
          </a:prstGeom>
          <a:solidFill>
            <a:srgbClr val="4AC2C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168" name="Google Shape;710;p79">
            <a:extLst>
              <a:ext uri="{FF2B5EF4-FFF2-40B4-BE49-F238E27FC236}">
                <a16:creationId xmlns:a16="http://schemas.microsoft.com/office/drawing/2014/main" id="{0D95FE3E-E620-87BB-5A03-5CBC3E84F6D0}"/>
              </a:ext>
            </a:extLst>
          </p:cNvPr>
          <p:cNvSpPr txBox="1"/>
          <p:nvPr/>
        </p:nvSpPr>
        <p:spPr>
          <a:xfrm>
            <a:off x="8504124" y="3058487"/>
            <a:ext cx="1033162" cy="30773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r>
              <a:rPr lang="en" dirty="0"/>
              <a:t>Services*</a:t>
            </a:r>
            <a:endParaRPr dirty="0"/>
          </a:p>
        </p:txBody>
      </p:sp>
      <p:sp>
        <p:nvSpPr>
          <p:cNvPr id="169" name="Google Shape;711;p79">
            <a:extLst>
              <a:ext uri="{FF2B5EF4-FFF2-40B4-BE49-F238E27FC236}">
                <a16:creationId xmlns:a16="http://schemas.microsoft.com/office/drawing/2014/main" id="{F71E52C8-86C6-CB95-724B-3993FE0688AE}"/>
              </a:ext>
            </a:extLst>
          </p:cNvPr>
          <p:cNvSpPr/>
          <p:nvPr/>
        </p:nvSpPr>
        <p:spPr>
          <a:xfrm>
            <a:off x="4408057" y="5393959"/>
            <a:ext cx="3053100" cy="578700"/>
          </a:xfrm>
          <a:prstGeom prst="rect">
            <a:avLst/>
          </a:prstGeom>
          <a:solidFill>
            <a:srgbClr val="2281C3"/>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170" name="Google Shape;712;p79">
            <a:extLst>
              <a:ext uri="{FF2B5EF4-FFF2-40B4-BE49-F238E27FC236}">
                <a16:creationId xmlns:a16="http://schemas.microsoft.com/office/drawing/2014/main" id="{B880A863-23D6-496A-9557-5591B4529435}"/>
              </a:ext>
            </a:extLst>
          </p:cNvPr>
          <p:cNvSpPr/>
          <p:nvPr/>
        </p:nvSpPr>
        <p:spPr>
          <a:xfrm>
            <a:off x="9848214" y="3013389"/>
            <a:ext cx="677073" cy="2363400"/>
          </a:xfrm>
          <a:prstGeom prst="rect">
            <a:avLst/>
          </a:prstGeom>
          <a:solidFill>
            <a:srgbClr val="25487D"/>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r>
              <a:rPr lang="en-US" dirty="0">
                <a:solidFill>
                  <a:srgbClr val="FFFFFF"/>
                </a:solidFill>
              </a:rPr>
              <a:t>Final End Users</a:t>
            </a:r>
            <a:endParaRPr dirty="0">
              <a:solidFill>
                <a:srgbClr val="FFFFFF"/>
              </a:solidFill>
            </a:endParaRPr>
          </a:p>
        </p:txBody>
      </p:sp>
      <p:sp>
        <p:nvSpPr>
          <p:cNvPr id="171" name="Google Shape;714;p79">
            <a:extLst>
              <a:ext uri="{FF2B5EF4-FFF2-40B4-BE49-F238E27FC236}">
                <a16:creationId xmlns:a16="http://schemas.microsoft.com/office/drawing/2014/main" id="{C9FFC5D1-0255-C998-EC56-687319460C96}"/>
              </a:ext>
            </a:extLst>
          </p:cNvPr>
          <p:cNvSpPr txBox="1"/>
          <p:nvPr/>
        </p:nvSpPr>
        <p:spPr>
          <a:xfrm>
            <a:off x="4561055" y="5430131"/>
            <a:ext cx="2691138"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r>
              <a:rPr lang="en" dirty="0">
                <a:solidFill>
                  <a:schemeClr val="bg1"/>
                </a:solidFill>
              </a:rPr>
              <a:t>Sensors-Edge-Fog-Cloud-HPC Continuum</a:t>
            </a:r>
            <a:endParaRPr dirty="0">
              <a:solidFill>
                <a:schemeClr val="bg1"/>
              </a:solidFill>
            </a:endParaRPr>
          </a:p>
        </p:txBody>
      </p:sp>
      <p:sp>
        <p:nvSpPr>
          <p:cNvPr id="172" name="Google Shape;715;p79">
            <a:extLst>
              <a:ext uri="{FF2B5EF4-FFF2-40B4-BE49-F238E27FC236}">
                <a16:creationId xmlns:a16="http://schemas.microsoft.com/office/drawing/2014/main" id="{FFD4A9E6-2403-30C3-973C-44A2AB305E42}"/>
              </a:ext>
            </a:extLst>
          </p:cNvPr>
          <p:cNvSpPr/>
          <p:nvPr/>
        </p:nvSpPr>
        <p:spPr>
          <a:xfrm>
            <a:off x="7467450" y="5383602"/>
            <a:ext cx="2155800" cy="576000"/>
          </a:xfrm>
          <a:prstGeom prst="rect">
            <a:avLst/>
          </a:prstGeom>
          <a:solidFill>
            <a:srgbClr val="2281C3"/>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173" name="Google Shape;716;p79">
            <a:extLst>
              <a:ext uri="{FF2B5EF4-FFF2-40B4-BE49-F238E27FC236}">
                <a16:creationId xmlns:a16="http://schemas.microsoft.com/office/drawing/2014/main" id="{B4F23584-2809-80C8-7D30-A15197290B17}"/>
              </a:ext>
            </a:extLst>
          </p:cNvPr>
          <p:cNvSpPr txBox="1"/>
          <p:nvPr/>
        </p:nvSpPr>
        <p:spPr>
          <a:xfrm>
            <a:off x="7600202" y="5369856"/>
            <a:ext cx="1944900"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SzPts val="1400"/>
              <a:defRPr/>
            </a:pPr>
            <a:r>
              <a:rPr lang="en" dirty="0">
                <a:solidFill>
                  <a:schemeClr val="bg1"/>
                </a:solidFill>
              </a:rPr>
              <a:t>Best Practices/ Methods &amp; Standards</a:t>
            </a:r>
            <a:endParaRPr dirty="0">
              <a:solidFill>
                <a:schemeClr val="bg1"/>
              </a:solidFill>
            </a:endParaRPr>
          </a:p>
        </p:txBody>
      </p:sp>
      <p:sp>
        <p:nvSpPr>
          <p:cNvPr id="174" name="Google Shape;721;p79">
            <a:extLst>
              <a:ext uri="{FF2B5EF4-FFF2-40B4-BE49-F238E27FC236}">
                <a16:creationId xmlns:a16="http://schemas.microsoft.com/office/drawing/2014/main" id="{2A476B52-6CAC-8535-96C5-090C890BD1C2}"/>
              </a:ext>
            </a:extLst>
          </p:cNvPr>
          <p:cNvSpPr/>
          <p:nvPr/>
        </p:nvSpPr>
        <p:spPr>
          <a:xfrm rot="8461107" flipH="1">
            <a:off x="3098398" y="3063963"/>
            <a:ext cx="44357" cy="282014"/>
          </a:xfrm>
          <a:prstGeom prst="upArrow">
            <a:avLst>
              <a:gd name="adj1" fmla="val 50000"/>
              <a:gd name="adj2" fmla="val 50000"/>
            </a:avLst>
          </a:prstGeom>
          <a:solidFill>
            <a:schemeClr val="accent1"/>
          </a:solidFill>
          <a:ln w="25400" cap="flat" cmpd="sng">
            <a:solidFill>
              <a:srgbClr val="25487D"/>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175" name="Google Shape;723;p79">
            <a:extLst>
              <a:ext uri="{FF2B5EF4-FFF2-40B4-BE49-F238E27FC236}">
                <a16:creationId xmlns:a16="http://schemas.microsoft.com/office/drawing/2014/main" id="{BA43BBD3-BC41-2368-6410-281380F3E6FF}"/>
              </a:ext>
            </a:extLst>
          </p:cNvPr>
          <p:cNvSpPr txBox="1"/>
          <p:nvPr/>
        </p:nvSpPr>
        <p:spPr>
          <a:xfrm>
            <a:off x="4751491" y="2577763"/>
            <a:ext cx="3555616" cy="30773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SzPts val="1400"/>
              <a:defRPr/>
            </a:pPr>
            <a:r>
              <a:rPr lang="en" b="1" dirty="0"/>
              <a:t>CP Regional Cloud 1** with N Pilots</a:t>
            </a:r>
            <a:endParaRPr dirty="0"/>
          </a:p>
        </p:txBody>
      </p:sp>
      <p:sp>
        <p:nvSpPr>
          <p:cNvPr id="176" name="Google Shape;724;p79">
            <a:extLst>
              <a:ext uri="{FF2B5EF4-FFF2-40B4-BE49-F238E27FC236}">
                <a16:creationId xmlns:a16="http://schemas.microsoft.com/office/drawing/2014/main" id="{65AA91E9-3748-D599-1007-65000960C154}"/>
              </a:ext>
            </a:extLst>
          </p:cNvPr>
          <p:cNvSpPr txBox="1"/>
          <p:nvPr/>
        </p:nvSpPr>
        <p:spPr>
          <a:xfrm>
            <a:off x="5406529" y="2357574"/>
            <a:ext cx="3512387" cy="30773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SzPts val="1400"/>
              <a:defRPr/>
            </a:pPr>
            <a:r>
              <a:rPr lang="en" b="1" dirty="0"/>
              <a:t>CP Regional Cloud 2**  with N Pilots</a:t>
            </a:r>
            <a:endParaRPr dirty="0"/>
          </a:p>
        </p:txBody>
      </p:sp>
      <p:sp>
        <p:nvSpPr>
          <p:cNvPr id="177" name="Google Shape;731;p79">
            <a:extLst>
              <a:ext uri="{FF2B5EF4-FFF2-40B4-BE49-F238E27FC236}">
                <a16:creationId xmlns:a16="http://schemas.microsoft.com/office/drawing/2014/main" id="{FD53C941-7873-EDE8-B706-985B449CF400}"/>
              </a:ext>
            </a:extLst>
          </p:cNvPr>
          <p:cNvSpPr/>
          <p:nvPr/>
        </p:nvSpPr>
        <p:spPr>
          <a:xfrm>
            <a:off x="4998950" y="3573147"/>
            <a:ext cx="119400" cy="159900"/>
          </a:xfrm>
          <a:prstGeom prst="downArrow">
            <a:avLst>
              <a:gd name="adj1" fmla="val 50000"/>
              <a:gd name="adj2" fmla="val 50000"/>
            </a:avLst>
          </a:prstGeom>
          <a:solidFill>
            <a:schemeClr val="accent1"/>
          </a:solidFill>
          <a:ln w="25400" cap="flat" cmpd="sng">
            <a:solidFill>
              <a:srgbClr val="25487D"/>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178" name="Google Shape;732;p79">
            <a:extLst>
              <a:ext uri="{FF2B5EF4-FFF2-40B4-BE49-F238E27FC236}">
                <a16:creationId xmlns:a16="http://schemas.microsoft.com/office/drawing/2014/main" id="{8EA3FA78-722B-8689-65C7-63134C65B7B3}"/>
              </a:ext>
            </a:extLst>
          </p:cNvPr>
          <p:cNvSpPr/>
          <p:nvPr/>
        </p:nvSpPr>
        <p:spPr>
          <a:xfrm>
            <a:off x="5791043" y="4086001"/>
            <a:ext cx="226883" cy="95342"/>
          </a:xfrm>
          <a:prstGeom prst="rightArrow">
            <a:avLst>
              <a:gd name="adj1" fmla="val 50000"/>
              <a:gd name="adj2" fmla="val 50000"/>
            </a:avLst>
          </a:prstGeom>
          <a:solidFill>
            <a:schemeClr val="accent1"/>
          </a:solidFill>
          <a:ln w="25400" cap="flat" cmpd="sng">
            <a:solidFill>
              <a:srgbClr val="25487D"/>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179" name="Google Shape;733;p79">
            <a:extLst>
              <a:ext uri="{FF2B5EF4-FFF2-40B4-BE49-F238E27FC236}">
                <a16:creationId xmlns:a16="http://schemas.microsoft.com/office/drawing/2014/main" id="{162FEDEB-D22D-E8ED-8902-69C921180E88}"/>
              </a:ext>
            </a:extLst>
          </p:cNvPr>
          <p:cNvSpPr/>
          <p:nvPr/>
        </p:nvSpPr>
        <p:spPr>
          <a:xfrm>
            <a:off x="6999840" y="3809997"/>
            <a:ext cx="312000" cy="45600"/>
          </a:xfrm>
          <a:prstGeom prst="leftArrow">
            <a:avLst>
              <a:gd name="adj1" fmla="val 50000"/>
              <a:gd name="adj2" fmla="val 50000"/>
            </a:avLst>
          </a:prstGeom>
          <a:solidFill>
            <a:schemeClr val="accent1"/>
          </a:solidFill>
          <a:ln w="25400" cap="flat" cmpd="sng">
            <a:solidFill>
              <a:srgbClr val="25487D"/>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180" name="Google Shape;735;p79">
            <a:extLst>
              <a:ext uri="{FF2B5EF4-FFF2-40B4-BE49-F238E27FC236}">
                <a16:creationId xmlns:a16="http://schemas.microsoft.com/office/drawing/2014/main" id="{4750088A-B58E-0D36-A0E9-EC1624D89446}"/>
              </a:ext>
            </a:extLst>
          </p:cNvPr>
          <p:cNvSpPr/>
          <p:nvPr/>
        </p:nvSpPr>
        <p:spPr>
          <a:xfrm rot="1579117">
            <a:off x="6923468" y="3582783"/>
            <a:ext cx="311934" cy="45884"/>
          </a:xfrm>
          <a:prstGeom prst="leftArrow">
            <a:avLst>
              <a:gd name="adj1" fmla="val 50000"/>
              <a:gd name="adj2" fmla="val 50000"/>
            </a:avLst>
          </a:prstGeom>
          <a:solidFill>
            <a:schemeClr val="accent1"/>
          </a:solidFill>
          <a:ln w="25400" cap="flat" cmpd="sng">
            <a:solidFill>
              <a:srgbClr val="25487D"/>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181" name="Google Shape;736;p79">
            <a:extLst>
              <a:ext uri="{FF2B5EF4-FFF2-40B4-BE49-F238E27FC236}">
                <a16:creationId xmlns:a16="http://schemas.microsoft.com/office/drawing/2014/main" id="{CE3EA0A1-9D2B-86D0-6326-8503EBEFF18E}"/>
              </a:ext>
            </a:extLst>
          </p:cNvPr>
          <p:cNvSpPr/>
          <p:nvPr/>
        </p:nvSpPr>
        <p:spPr>
          <a:xfrm>
            <a:off x="6462122" y="3533600"/>
            <a:ext cx="112800" cy="207600"/>
          </a:xfrm>
          <a:prstGeom prst="upArrow">
            <a:avLst>
              <a:gd name="adj1" fmla="val 50000"/>
              <a:gd name="adj2" fmla="val 50000"/>
            </a:avLst>
          </a:prstGeom>
          <a:solidFill>
            <a:schemeClr val="accent1"/>
          </a:solidFill>
          <a:ln w="25400" cap="flat" cmpd="sng">
            <a:solidFill>
              <a:srgbClr val="25487D"/>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182" name="Google Shape;737;p79">
            <a:extLst>
              <a:ext uri="{FF2B5EF4-FFF2-40B4-BE49-F238E27FC236}">
                <a16:creationId xmlns:a16="http://schemas.microsoft.com/office/drawing/2014/main" id="{C46F30F7-528F-D59A-06B2-9B52A3494B44}"/>
              </a:ext>
            </a:extLst>
          </p:cNvPr>
          <p:cNvSpPr/>
          <p:nvPr/>
        </p:nvSpPr>
        <p:spPr>
          <a:xfrm>
            <a:off x="6943740" y="3181986"/>
            <a:ext cx="212100" cy="93000"/>
          </a:xfrm>
          <a:prstGeom prst="rightArrow">
            <a:avLst>
              <a:gd name="adj1" fmla="val 50000"/>
              <a:gd name="adj2" fmla="val 50000"/>
            </a:avLst>
          </a:prstGeom>
          <a:solidFill>
            <a:schemeClr val="accent1"/>
          </a:solidFill>
          <a:ln w="25400" cap="flat" cmpd="sng">
            <a:solidFill>
              <a:srgbClr val="25487D"/>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183" name="Google Shape;738;p79">
            <a:extLst>
              <a:ext uri="{FF2B5EF4-FFF2-40B4-BE49-F238E27FC236}">
                <a16:creationId xmlns:a16="http://schemas.microsoft.com/office/drawing/2014/main" id="{8FEF9779-32A4-DF89-2E39-5A5498CADF5C}"/>
              </a:ext>
            </a:extLst>
          </p:cNvPr>
          <p:cNvSpPr/>
          <p:nvPr/>
        </p:nvSpPr>
        <p:spPr>
          <a:xfrm>
            <a:off x="8259550" y="3164135"/>
            <a:ext cx="212100" cy="93000"/>
          </a:xfrm>
          <a:prstGeom prst="rightArrow">
            <a:avLst>
              <a:gd name="adj1" fmla="val 50000"/>
              <a:gd name="adj2" fmla="val 50000"/>
            </a:avLst>
          </a:prstGeom>
          <a:solidFill>
            <a:schemeClr val="accent1"/>
          </a:solidFill>
          <a:ln w="25400" cap="flat" cmpd="sng">
            <a:solidFill>
              <a:srgbClr val="25487D"/>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184" name="Google Shape;739;p79">
            <a:extLst>
              <a:ext uri="{FF2B5EF4-FFF2-40B4-BE49-F238E27FC236}">
                <a16:creationId xmlns:a16="http://schemas.microsoft.com/office/drawing/2014/main" id="{93DE80F0-5E40-999F-AEDA-94D51BEE7E48}"/>
              </a:ext>
            </a:extLst>
          </p:cNvPr>
          <p:cNvSpPr/>
          <p:nvPr/>
        </p:nvSpPr>
        <p:spPr>
          <a:xfrm>
            <a:off x="9560063" y="3141825"/>
            <a:ext cx="212100" cy="93000"/>
          </a:xfrm>
          <a:prstGeom prst="rightArrow">
            <a:avLst>
              <a:gd name="adj1" fmla="val 50000"/>
              <a:gd name="adj2" fmla="val 50000"/>
            </a:avLst>
          </a:prstGeom>
          <a:solidFill>
            <a:schemeClr val="accent1"/>
          </a:solidFill>
          <a:ln w="25400" cap="flat" cmpd="sng">
            <a:solidFill>
              <a:srgbClr val="25487D"/>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185" name="Google Shape;740;p79">
            <a:extLst>
              <a:ext uri="{FF2B5EF4-FFF2-40B4-BE49-F238E27FC236}">
                <a16:creationId xmlns:a16="http://schemas.microsoft.com/office/drawing/2014/main" id="{E883D6B4-93F3-2936-1743-037FB5665E28}"/>
              </a:ext>
            </a:extLst>
          </p:cNvPr>
          <p:cNvSpPr/>
          <p:nvPr/>
        </p:nvSpPr>
        <p:spPr>
          <a:xfrm rot="10800000">
            <a:off x="5868044" y="4636177"/>
            <a:ext cx="185952" cy="119247"/>
          </a:xfrm>
          <a:prstGeom prst="rightArrow">
            <a:avLst>
              <a:gd name="adj1" fmla="val 50000"/>
              <a:gd name="adj2" fmla="val 50000"/>
            </a:avLst>
          </a:prstGeom>
          <a:solidFill>
            <a:schemeClr val="accent1"/>
          </a:solidFill>
          <a:ln w="25400" cap="flat" cmpd="sng">
            <a:solidFill>
              <a:srgbClr val="25487D"/>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186" name="Google Shape;741;p79">
            <a:extLst>
              <a:ext uri="{FF2B5EF4-FFF2-40B4-BE49-F238E27FC236}">
                <a16:creationId xmlns:a16="http://schemas.microsoft.com/office/drawing/2014/main" id="{968EAEF6-3F0E-AAF5-D519-F84C655D1817}"/>
              </a:ext>
            </a:extLst>
          </p:cNvPr>
          <p:cNvSpPr/>
          <p:nvPr/>
        </p:nvSpPr>
        <p:spPr>
          <a:xfrm rot="10800000">
            <a:off x="6633426" y="3549161"/>
            <a:ext cx="112800" cy="207600"/>
          </a:xfrm>
          <a:prstGeom prst="upArrow">
            <a:avLst>
              <a:gd name="adj1" fmla="val 50000"/>
              <a:gd name="adj2" fmla="val 50000"/>
            </a:avLst>
          </a:prstGeom>
          <a:solidFill>
            <a:schemeClr val="accent1"/>
          </a:solidFill>
          <a:ln w="25400" cap="flat" cmpd="sng">
            <a:solidFill>
              <a:srgbClr val="25487D"/>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187" name="TextBox 56">
            <a:extLst>
              <a:ext uri="{FF2B5EF4-FFF2-40B4-BE49-F238E27FC236}">
                <a16:creationId xmlns:a16="http://schemas.microsoft.com/office/drawing/2014/main" id="{A2F27C4C-9132-855F-5D9C-E283B0278569}"/>
              </a:ext>
            </a:extLst>
          </p:cNvPr>
          <p:cNvSpPr txBox="1"/>
          <p:nvPr/>
        </p:nvSpPr>
        <p:spPr>
          <a:xfrm>
            <a:off x="3890147" y="4065948"/>
            <a:ext cx="494527" cy="230832"/>
          </a:xfrm>
          <a:prstGeom prst="rect">
            <a:avLst/>
          </a:prstGeom>
          <a:solidFill>
            <a:srgbClr val="FFFF00"/>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nb-NO" sz="900" dirty="0"/>
              <a:t>APIs </a:t>
            </a:r>
            <a:endParaRPr lang="en-GB" sz="900" dirty="0"/>
          </a:p>
        </p:txBody>
      </p:sp>
      <p:sp>
        <p:nvSpPr>
          <p:cNvPr id="188" name="TextBox 57">
            <a:extLst>
              <a:ext uri="{FF2B5EF4-FFF2-40B4-BE49-F238E27FC236}">
                <a16:creationId xmlns:a16="http://schemas.microsoft.com/office/drawing/2014/main" id="{FA637A17-8586-14AA-36EF-7AA9E8A1E87A}"/>
              </a:ext>
            </a:extLst>
          </p:cNvPr>
          <p:cNvSpPr txBox="1"/>
          <p:nvPr/>
        </p:nvSpPr>
        <p:spPr>
          <a:xfrm>
            <a:off x="5624114" y="3792564"/>
            <a:ext cx="472308" cy="230832"/>
          </a:xfrm>
          <a:prstGeom prst="rect">
            <a:avLst/>
          </a:prstGeom>
          <a:solidFill>
            <a:srgbClr val="FFFF00"/>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nb-NO" sz="900" dirty="0"/>
              <a:t>APIs</a:t>
            </a:r>
            <a:endParaRPr lang="en-GB" sz="900" dirty="0"/>
          </a:p>
        </p:txBody>
      </p:sp>
      <p:pic>
        <p:nvPicPr>
          <p:cNvPr id="189" name="Picture 188">
            <a:extLst>
              <a:ext uri="{FF2B5EF4-FFF2-40B4-BE49-F238E27FC236}">
                <a16:creationId xmlns:a16="http://schemas.microsoft.com/office/drawing/2014/main" id="{75D8D57F-A330-D979-C262-118D5BA6B94E}"/>
              </a:ext>
            </a:extLst>
          </p:cNvPr>
          <p:cNvPicPr>
            <a:picLocks noChangeAspect="1"/>
          </p:cNvPicPr>
          <p:nvPr/>
        </p:nvPicPr>
        <p:blipFill>
          <a:blip r:embed="rId2"/>
          <a:stretch>
            <a:fillRect/>
          </a:stretch>
        </p:blipFill>
        <p:spPr>
          <a:xfrm>
            <a:off x="1841313" y="2766421"/>
            <a:ext cx="1456854" cy="1159011"/>
          </a:xfrm>
          <a:prstGeom prst="rect">
            <a:avLst/>
          </a:prstGeom>
        </p:spPr>
      </p:pic>
      <p:grpSp>
        <p:nvGrpSpPr>
          <p:cNvPr id="190" name="Google Shape;698;p79">
            <a:extLst>
              <a:ext uri="{FF2B5EF4-FFF2-40B4-BE49-F238E27FC236}">
                <a16:creationId xmlns:a16="http://schemas.microsoft.com/office/drawing/2014/main" id="{9B7C74F6-501E-FB73-3262-A1AB5A62E40C}"/>
              </a:ext>
            </a:extLst>
          </p:cNvPr>
          <p:cNvGrpSpPr/>
          <p:nvPr/>
        </p:nvGrpSpPr>
        <p:grpSpPr>
          <a:xfrm>
            <a:off x="1697811" y="4082002"/>
            <a:ext cx="1179600" cy="578700"/>
            <a:chOff x="664592" y="2516410"/>
            <a:chExt cx="1179600" cy="578700"/>
          </a:xfrm>
        </p:grpSpPr>
        <p:sp>
          <p:nvSpPr>
            <p:cNvPr id="216" name="Google Shape;699;p79">
              <a:extLst>
                <a:ext uri="{FF2B5EF4-FFF2-40B4-BE49-F238E27FC236}">
                  <a16:creationId xmlns:a16="http://schemas.microsoft.com/office/drawing/2014/main" id="{9BDBC720-7268-7581-CF43-45ADAE6D2B12}"/>
                </a:ext>
              </a:extLst>
            </p:cNvPr>
            <p:cNvSpPr/>
            <p:nvPr/>
          </p:nvSpPr>
          <p:spPr>
            <a:xfrm>
              <a:off x="736170" y="2516410"/>
              <a:ext cx="1038300" cy="578700"/>
            </a:xfrm>
            <a:prstGeom prst="rect">
              <a:avLst/>
            </a:prstGeom>
            <a:solidFill>
              <a:srgbClr val="E29B8E"/>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217" name="Google Shape;700;p79">
              <a:extLst>
                <a:ext uri="{FF2B5EF4-FFF2-40B4-BE49-F238E27FC236}">
                  <a16:creationId xmlns:a16="http://schemas.microsoft.com/office/drawing/2014/main" id="{F3C22988-08B0-04E3-B836-ADC19AB2B1F0}"/>
                </a:ext>
              </a:extLst>
            </p:cNvPr>
            <p:cNvSpPr txBox="1"/>
            <p:nvPr/>
          </p:nvSpPr>
          <p:spPr>
            <a:xfrm>
              <a:off x="664592" y="2571750"/>
              <a:ext cx="1179600" cy="30773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r>
                <a:rPr lang="en" dirty="0"/>
                <a:t>Copernicus</a:t>
              </a:r>
            </a:p>
          </p:txBody>
        </p:sp>
      </p:grpSp>
      <p:sp>
        <p:nvSpPr>
          <p:cNvPr id="191" name="Google Shape;724;p79">
            <a:extLst>
              <a:ext uri="{FF2B5EF4-FFF2-40B4-BE49-F238E27FC236}">
                <a16:creationId xmlns:a16="http://schemas.microsoft.com/office/drawing/2014/main" id="{F26B9D3B-F099-A60F-8441-E00B75DB1545}"/>
              </a:ext>
            </a:extLst>
          </p:cNvPr>
          <p:cNvSpPr txBox="1"/>
          <p:nvPr/>
        </p:nvSpPr>
        <p:spPr>
          <a:xfrm>
            <a:off x="1769389" y="2132813"/>
            <a:ext cx="2223535"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SzPts val="1400"/>
              <a:defRPr/>
            </a:pPr>
            <a:r>
              <a:rPr lang="en" b="1" dirty="0"/>
              <a:t>Observations (</a:t>
            </a:r>
            <a:r>
              <a:rPr lang="en" b="1" dirty="0" err="1"/>
              <a:t>insitu</a:t>
            </a:r>
            <a:r>
              <a:rPr lang="en" b="1" dirty="0"/>
              <a:t> + satellite) and Models</a:t>
            </a:r>
          </a:p>
        </p:txBody>
      </p:sp>
      <p:sp>
        <p:nvSpPr>
          <p:cNvPr id="192" name="TextBox 63">
            <a:extLst>
              <a:ext uri="{FF2B5EF4-FFF2-40B4-BE49-F238E27FC236}">
                <a16:creationId xmlns:a16="http://schemas.microsoft.com/office/drawing/2014/main" id="{21EC0C8B-F60B-9FB9-A27C-E4503C989143}"/>
              </a:ext>
            </a:extLst>
          </p:cNvPr>
          <p:cNvSpPr txBox="1"/>
          <p:nvPr/>
        </p:nvSpPr>
        <p:spPr>
          <a:xfrm>
            <a:off x="8662554" y="2472271"/>
            <a:ext cx="448848" cy="230832"/>
          </a:xfrm>
          <a:prstGeom prst="rect">
            <a:avLst/>
          </a:prstGeom>
          <a:solidFill>
            <a:srgbClr val="FFFF00"/>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nb-NO" sz="900" dirty="0"/>
              <a:t>APIs</a:t>
            </a:r>
            <a:endParaRPr lang="en-GB" sz="900" dirty="0"/>
          </a:p>
        </p:txBody>
      </p:sp>
      <p:sp>
        <p:nvSpPr>
          <p:cNvPr id="193" name="TextBox 64">
            <a:extLst>
              <a:ext uri="{FF2B5EF4-FFF2-40B4-BE49-F238E27FC236}">
                <a16:creationId xmlns:a16="http://schemas.microsoft.com/office/drawing/2014/main" id="{D08C0C96-530D-F866-926F-1DB261C31A8F}"/>
              </a:ext>
            </a:extLst>
          </p:cNvPr>
          <p:cNvSpPr txBox="1"/>
          <p:nvPr/>
        </p:nvSpPr>
        <p:spPr>
          <a:xfrm>
            <a:off x="6901735" y="3522784"/>
            <a:ext cx="468817" cy="230832"/>
          </a:xfrm>
          <a:prstGeom prst="rect">
            <a:avLst/>
          </a:prstGeom>
          <a:solidFill>
            <a:srgbClr val="FFFF00"/>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nb-NO" sz="900" dirty="0"/>
              <a:t>APIs</a:t>
            </a:r>
            <a:endParaRPr lang="en-GB" sz="900" dirty="0"/>
          </a:p>
        </p:txBody>
      </p:sp>
      <p:grpSp>
        <p:nvGrpSpPr>
          <p:cNvPr id="194" name="Google Shape;704;p79">
            <a:extLst>
              <a:ext uri="{FF2B5EF4-FFF2-40B4-BE49-F238E27FC236}">
                <a16:creationId xmlns:a16="http://schemas.microsoft.com/office/drawing/2014/main" id="{EEFCD2B5-434C-5445-F030-853536BEE1B1}"/>
              </a:ext>
            </a:extLst>
          </p:cNvPr>
          <p:cNvGrpSpPr/>
          <p:nvPr/>
        </p:nvGrpSpPr>
        <p:grpSpPr>
          <a:xfrm>
            <a:off x="7215231" y="4272285"/>
            <a:ext cx="1465421" cy="255549"/>
            <a:chOff x="6515756" y="2010890"/>
            <a:chExt cx="1064394" cy="580711"/>
          </a:xfrm>
        </p:grpSpPr>
        <p:sp>
          <p:nvSpPr>
            <p:cNvPr id="214" name="Google Shape;705;p79">
              <a:extLst>
                <a:ext uri="{FF2B5EF4-FFF2-40B4-BE49-F238E27FC236}">
                  <a16:creationId xmlns:a16="http://schemas.microsoft.com/office/drawing/2014/main" id="{7716DFA4-61FD-6DED-1BA0-D1685388A529}"/>
                </a:ext>
              </a:extLst>
            </p:cNvPr>
            <p:cNvSpPr/>
            <p:nvPr/>
          </p:nvSpPr>
          <p:spPr>
            <a:xfrm>
              <a:off x="6515756" y="2012901"/>
              <a:ext cx="840300" cy="578700"/>
            </a:xfrm>
            <a:prstGeom prst="rect">
              <a:avLst/>
            </a:prstGeom>
            <a:solidFill>
              <a:srgbClr val="40C1AC"/>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215" name="Google Shape;706;p79">
              <a:extLst>
                <a:ext uri="{FF2B5EF4-FFF2-40B4-BE49-F238E27FC236}">
                  <a16:creationId xmlns:a16="http://schemas.microsoft.com/office/drawing/2014/main" id="{1A47D022-3470-61F1-7E56-768468CE0ADB}"/>
                </a:ext>
              </a:extLst>
            </p:cNvPr>
            <p:cNvSpPr txBox="1"/>
            <p:nvPr/>
          </p:nvSpPr>
          <p:spPr>
            <a:xfrm>
              <a:off x="6530655" y="2010890"/>
              <a:ext cx="1049495" cy="22315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SzPts val="1400"/>
                <a:defRPr/>
              </a:pPr>
              <a:r>
                <a:rPr lang="en" sz="1100" dirty="0"/>
                <a:t>AI/ML Services</a:t>
              </a:r>
              <a:endParaRPr sz="1100" dirty="0"/>
            </a:p>
          </p:txBody>
        </p:sp>
      </p:grpSp>
      <p:sp>
        <p:nvSpPr>
          <p:cNvPr id="195" name="TextBox 70">
            <a:extLst>
              <a:ext uri="{FF2B5EF4-FFF2-40B4-BE49-F238E27FC236}">
                <a16:creationId xmlns:a16="http://schemas.microsoft.com/office/drawing/2014/main" id="{ED45EC16-B833-6188-62AB-59CA7ABED6D1}"/>
              </a:ext>
            </a:extLst>
          </p:cNvPr>
          <p:cNvSpPr txBox="1"/>
          <p:nvPr/>
        </p:nvSpPr>
        <p:spPr>
          <a:xfrm>
            <a:off x="9439706" y="3237955"/>
            <a:ext cx="445577" cy="230832"/>
          </a:xfrm>
          <a:prstGeom prst="rect">
            <a:avLst/>
          </a:prstGeom>
          <a:solidFill>
            <a:srgbClr val="FFFF00"/>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nb-NO" sz="900" dirty="0"/>
              <a:t>APIs</a:t>
            </a:r>
            <a:endParaRPr lang="en-GB" sz="900" dirty="0"/>
          </a:p>
        </p:txBody>
      </p:sp>
      <p:sp>
        <p:nvSpPr>
          <p:cNvPr id="196" name="Google Shape;690;p79">
            <a:extLst>
              <a:ext uri="{FF2B5EF4-FFF2-40B4-BE49-F238E27FC236}">
                <a16:creationId xmlns:a16="http://schemas.microsoft.com/office/drawing/2014/main" id="{572D4116-6CA3-3350-54A9-01833A895090}"/>
              </a:ext>
            </a:extLst>
          </p:cNvPr>
          <p:cNvSpPr/>
          <p:nvPr/>
        </p:nvSpPr>
        <p:spPr>
          <a:xfrm>
            <a:off x="3264460" y="3755178"/>
            <a:ext cx="1537403" cy="199106"/>
          </a:xfrm>
          <a:prstGeom prst="rect">
            <a:avLst/>
          </a:prstGeom>
          <a:solidFill>
            <a:schemeClr val="accent1">
              <a:lumMod val="40000"/>
              <a:lumOff val="60000"/>
            </a:schemeClr>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r>
              <a:rPr lang="en" dirty="0"/>
              <a:t>Stream Handler</a:t>
            </a:r>
          </a:p>
        </p:txBody>
      </p:sp>
      <p:sp>
        <p:nvSpPr>
          <p:cNvPr id="197" name="Google Shape;737;p79">
            <a:extLst>
              <a:ext uri="{FF2B5EF4-FFF2-40B4-BE49-F238E27FC236}">
                <a16:creationId xmlns:a16="http://schemas.microsoft.com/office/drawing/2014/main" id="{20B9277D-7FC3-2FA8-7955-1158F0802B7C}"/>
              </a:ext>
            </a:extLst>
          </p:cNvPr>
          <p:cNvSpPr/>
          <p:nvPr/>
        </p:nvSpPr>
        <p:spPr>
          <a:xfrm>
            <a:off x="4008299" y="4020587"/>
            <a:ext cx="212100" cy="93000"/>
          </a:xfrm>
          <a:prstGeom prst="rightArrow">
            <a:avLst>
              <a:gd name="adj1" fmla="val 50000"/>
              <a:gd name="adj2" fmla="val 50000"/>
            </a:avLst>
          </a:prstGeom>
          <a:solidFill>
            <a:schemeClr val="accent1"/>
          </a:solidFill>
          <a:ln w="25400" cap="flat" cmpd="sng">
            <a:solidFill>
              <a:srgbClr val="25487D"/>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cxnSp>
        <p:nvCxnSpPr>
          <p:cNvPr id="198" name="Straight Arrow Connector 197">
            <a:extLst>
              <a:ext uri="{FF2B5EF4-FFF2-40B4-BE49-F238E27FC236}">
                <a16:creationId xmlns:a16="http://schemas.microsoft.com/office/drawing/2014/main" id="{EA73BF1A-BB4F-FE94-6347-22F1F7FB8F3C}"/>
              </a:ext>
            </a:extLst>
          </p:cNvPr>
          <p:cNvCxnSpPr>
            <a:cxnSpLocks/>
            <a:endCxn id="214" idx="1"/>
          </p:cNvCxnSpPr>
          <p:nvPr/>
        </p:nvCxnSpPr>
        <p:spPr>
          <a:xfrm>
            <a:off x="6977211" y="4400501"/>
            <a:ext cx="238020" cy="1"/>
          </a:xfrm>
          <a:prstGeom prst="straightConnector1">
            <a:avLst/>
          </a:prstGeom>
          <a:ln w="254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9" name="Google Shape;695;p79">
            <a:extLst>
              <a:ext uri="{FF2B5EF4-FFF2-40B4-BE49-F238E27FC236}">
                <a16:creationId xmlns:a16="http://schemas.microsoft.com/office/drawing/2014/main" id="{8213276A-D6FB-EC88-9897-DBB2D19A8343}"/>
              </a:ext>
            </a:extLst>
          </p:cNvPr>
          <p:cNvSpPr/>
          <p:nvPr/>
        </p:nvSpPr>
        <p:spPr>
          <a:xfrm>
            <a:off x="5061521" y="4672862"/>
            <a:ext cx="764465" cy="557316"/>
          </a:xfrm>
          <a:prstGeom prst="rect">
            <a:avLst/>
          </a:prstGeom>
          <a:solidFill>
            <a:srgbClr val="00B0F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200" name="Google Shape;697;p79">
            <a:extLst>
              <a:ext uri="{FF2B5EF4-FFF2-40B4-BE49-F238E27FC236}">
                <a16:creationId xmlns:a16="http://schemas.microsoft.com/office/drawing/2014/main" id="{423D20B7-D595-4D05-19D1-532C5469EA72}"/>
              </a:ext>
            </a:extLst>
          </p:cNvPr>
          <p:cNvSpPr txBox="1"/>
          <p:nvPr/>
        </p:nvSpPr>
        <p:spPr>
          <a:xfrm>
            <a:off x="5002625" y="4726684"/>
            <a:ext cx="850952" cy="40006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SzPts val="1400"/>
              <a:defRPr/>
            </a:pPr>
            <a:r>
              <a:rPr lang="en" sz="1000" dirty="0"/>
              <a:t>CP Pilot 2</a:t>
            </a:r>
          </a:p>
          <a:p>
            <a:pPr defTabSz="914378">
              <a:buSzPts val="1400"/>
              <a:defRPr/>
            </a:pPr>
            <a:r>
              <a:rPr lang="en" sz="1000" dirty="0"/>
              <a:t>Data Space</a:t>
            </a:r>
            <a:endParaRPr sz="1000" dirty="0"/>
          </a:p>
        </p:txBody>
      </p:sp>
      <p:sp>
        <p:nvSpPr>
          <p:cNvPr id="201" name="TextBox 55">
            <a:extLst>
              <a:ext uri="{FF2B5EF4-FFF2-40B4-BE49-F238E27FC236}">
                <a16:creationId xmlns:a16="http://schemas.microsoft.com/office/drawing/2014/main" id="{EFD06566-E2BF-1924-1EE5-61990AE531A0}"/>
              </a:ext>
            </a:extLst>
          </p:cNvPr>
          <p:cNvSpPr txBox="1"/>
          <p:nvPr/>
        </p:nvSpPr>
        <p:spPr>
          <a:xfrm>
            <a:off x="1757095" y="5245373"/>
            <a:ext cx="2341387" cy="6001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t>*architecture interoperable, similar security structures, common tools, dockers, </a:t>
            </a:r>
            <a:r>
              <a:rPr lang="en-US" sz="1100" dirty="0" err="1"/>
              <a:t>etc</a:t>
            </a:r>
            <a:endParaRPr lang="en-US" sz="1100" dirty="0"/>
          </a:p>
        </p:txBody>
      </p:sp>
      <p:sp>
        <p:nvSpPr>
          <p:cNvPr id="202" name="TextBox 73">
            <a:extLst>
              <a:ext uri="{FF2B5EF4-FFF2-40B4-BE49-F238E27FC236}">
                <a16:creationId xmlns:a16="http://schemas.microsoft.com/office/drawing/2014/main" id="{E9D67C66-0632-A504-29C1-AB491D2B79B0}"/>
              </a:ext>
            </a:extLst>
          </p:cNvPr>
          <p:cNvSpPr txBox="1"/>
          <p:nvPr/>
        </p:nvSpPr>
        <p:spPr>
          <a:xfrm>
            <a:off x="1753774" y="5793026"/>
            <a:ext cx="2164375" cy="261610"/>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t>**each region has its admin, </a:t>
            </a:r>
            <a:r>
              <a:rPr lang="en-US" sz="1100" dirty="0" err="1"/>
              <a:t>etc</a:t>
            </a:r>
            <a:endParaRPr lang="en-US" sz="1100" dirty="0"/>
          </a:p>
        </p:txBody>
      </p:sp>
      <p:grpSp>
        <p:nvGrpSpPr>
          <p:cNvPr id="203" name="Google Shape;704;p79">
            <a:extLst>
              <a:ext uri="{FF2B5EF4-FFF2-40B4-BE49-F238E27FC236}">
                <a16:creationId xmlns:a16="http://schemas.microsoft.com/office/drawing/2014/main" id="{71CC322D-08CD-BB90-2FDC-090A88CF9BB9}"/>
              </a:ext>
            </a:extLst>
          </p:cNvPr>
          <p:cNvGrpSpPr/>
          <p:nvPr/>
        </p:nvGrpSpPr>
        <p:grpSpPr>
          <a:xfrm>
            <a:off x="7252198" y="4563003"/>
            <a:ext cx="987125" cy="830956"/>
            <a:chOff x="5512849" y="2047593"/>
            <a:chExt cx="892797" cy="618063"/>
          </a:xfrm>
        </p:grpSpPr>
        <p:sp>
          <p:nvSpPr>
            <p:cNvPr id="212" name="Google Shape;705;p79">
              <a:extLst>
                <a:ext uri="{FF2B5EF4-FFF2-40B4-BE49-F238E27FC236}">
                  <a16:creationId xmlns:a16="http://schemas.microsoft.com/office/drawing/2014/main" id="{7970A088-338D-047F-6106-830D8BC461AA}"/>
                </a:ext>
              </a:extLst>
            </p:cNvPr>
            <p:cNvSpPr/>
            <p:nvPr/>
          </p:nvSpPr>
          <p:spPr>
            <a:xfrm>
              <a:off x="5550888" y="2054368"/>
              <a:ext cx="840300" cy="578700"/>
            </a:xfrm>
            <a:prstGeom prst="rect">
              <a:avLst/>
            </a:prstGeom>
            <a:solidFill>
              <a:srgbClr val="40C1AC"/>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213" name="Google Shape;706;p79">
              <a:extLst>
                <a:ext uri="{FF2B5EF4-FFF2-40B4-BE49-F238E27FC236}">
                  <a16:creationId xmlns:a16="http://schemas.microsoft.com/office/drawing/2014/main" id="{60B55587-F4FA-427B-B1F7-FBE2081EBB6F}"/>
                </a:ext>
              </a:extLst>
            </p:cNvPr>
            <p:cNvSpPr txBox="1"/>
            <p:nvPr/>
          </p:nvSpPr>
          <p:spPr>
            <a:xfrm>
              <a:off x="5512849" y="2047593"/>
              <a:ext cx="892797" cy="61806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SzPts val="1400"/>
                <a:defRPr/>
              </a:pPr>
              <a:r>
                <a:rPr lang="en" sz="1200" dirty="0"/>
                <a:t>CP Regional and Pilot</a:t>
              </a:r>
            </a:p>
            <a:p>
              <a:pPr defTabSz="914378">
                <a:buSzPts val="1400"/>
                <a:defRPr/>
              </a:pPr>
              <a:r>
                <a:rPr lang="en" sz="1200" dirty="0"/>
                <a:t>Models</a:t>
              </a:r>
              <a:endParaRPr sz="1200" dirty="0"/>
            </a:p>
          </p:txBody>
        </p:sp>
      </p:grpSp>
      <p:sp>
        <p:nvSpPr>
          <p:cNvPr id="204" name="Google Shape;733;p79">
            <a:extLst>
              <a:ext uri="{FF2B5EF4-FFF2-40B4-BE49-F238E27FC236}">
                <a16:creationId xmlns:a16="http://schemas.microsoft.com/office/drawing/2014/main" id="{03B69F4C-E745-2CD2-6A3D-4C9D3FE66E9E}"/>
              </a:ext>
            </a:extLst>
          </p:cNvPr>
          <p:cNvSpPr/>
          <p:nvPr/>
        </p:nvSpPr>
        <p:spPr>
          <a:xfrm>
            <a:off x="7077481" y="4586855"/>
            <a:ext cx="275500" cy="49323"/>
          </a:xfrm>
          <a:prstGeom prst="leftArrow">
            <a:avLst>
              <a:gd name="adj1" fmla="val 50000"/>
              <a:gd name="adj2" fmla="val 50000"/>
            </a:avLst>
          </a:prstGeom>
          <a:solidFill>
            <a:schemeClr val="accent1"/>
          </a:solidFill>
          <a:ln w="25400" cap="flat" cmpd="sng">
            <a:solidFill>
              <a:srgbClr val="25487D"/>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205" name="Google Shape;733;p79">
            <a:extLst>
              <a:ext uri="{FF2B5EF4-FFF2-40B4-BE49-F238E27FC236}">
                <a16:creationId xmlns:a16="http://schemas.microsoft.com/office/drawing/2014/main" id="{321F8081-BD22-7210-DD62-F98F199A92A9}"/>
              </a:ext>
            </a:extLst>
          </p:cNvPr>
          <p:cNvSpPr/>
          <p:nvPr/>
        </p:nvSpPr>
        <p:spPr>
          <a:xfrm>
            <a:off x="5870128" y="5049471"/>
            <a:ext cx="1389073" cy="125878"/>
          </a:xfrm>
          <a:prstGeom prst="leftArrow">
            <a:avLst>
              <a:gd name="adj1" fmla="val 50000"/>
              <a:gd name="adj2" fmla="val 50000"/>
            </a:avLst>
          </a:prstGeom>
          <a:solidFill>
            <a:schemeClr val="accent1"/>
          </a:solidFill>
          <a:ln w="25400" cap="flat" cmpd="sng">
            <a:solidFill>
              <a:srgbClr val="25487D"/>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206" name="Google Shape;709;p79">
            <a:extLst>
              <a:ext uri="{FF2B5EF4-FFF2-40B4-BE49-F238E27FC236}">
                <a16:creationId xmlns:a16="http://schemas.microsoft.com/office/drawing/2014/main" id="{9CFD6B5C-46C7-AD40-A9F8-5432C5B5F6BF}"/>
              </a:ext>
            </a:extLst>
          </p:cNvPr>
          <p:cNvSpPr/>
          <p:nvPr/>
        </p:nvSpPr>
        <p:spPr>
          <a:xfrm>
            <a:off x="8662554" y="3845705"/>
            <a:ext cx="1077900" cy="738949"/>
          </a:xfrm>
          <a:prstGeom prst="rect">
            <a:avLst/>
          </a:prstGeom>
          <a:solidFill>
            <a:srgbClr val="4AC2C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r>
              <a:rPr lang="en-US" sz="1100" dirty="0">
                <a:solidFill>
                  <a:schemeClr val="tx1"/>
                </a:solidFill>
              </a:rPr>
              <a:t>User authentication and management</a:t>
            </a:r>
            <a:endParaRPr sz="1100" dirty="0">
              <a:solidFill>
                <a:schemeClr val="tx1"/>
              </a:solidFill>
            </a:endParaRPr>
          </a:p>
        </p:txBody>
      </p:sp>
      <p:sp>
        <p:nvSpPr>
          <p:cNvPr id="207" name="Google Shape;733;p79">
            <a:extLst>
              <a:ext uri="{FF2B5EF4-FFF2-40B4-BE49-F238E27FC236}">
                <a16:creationId xmlns:a16="http://schemas.microsoft.com/office/drawing/2014/main" id="{A4E8028E-A167-4EE9-EBFE-DE0AE2856AED}"/>
              </a:ext>
            </a:extLst>
          </p:cNvPr>
          <p:cNvSpPr/>
          <p:nvPr/>
        </p:nvSpPr>
        <p:spPr>
          <a:xfrm rot="5400000">
            <a:off x="9037014" y="4668792"/>
            <a:ext cx="275500" cy="126725"/>
          </a:xfrm>
          <a:prstGeom prst="leftArrow">
            <a:avLst>
              <a:gd name="adj1" fmla="val 50000"/>
              <a:gd name="adj2" fmla="val 50000"/>
            </a:avLst>
          </a:prstGeom>
          <a:solidFill>
            <a:schemeClr val="accent1"/>
          </a:solidFill>
          <a:ln w="25400" cap="flat" cmpd="sng">
            <a:solidFill>
              <a:srgbClr val="25487D"/>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208" name="Rectangle 207">
            <a:extLst>
              <a:ext uri="{FF2B5EF4-FFF2-40B4-BE49-F238E27FC236}">
                <a16:creationId xmlns:a16="http://schemas.microsoft.com/office/drawing/2014/main" id="{6D439B62-00FA-7ED5-81FC-D95752199983}"/>
              </a:ext>
            </a:extLst>
          </p:cNvPr>
          <p:cNvSpPr/>
          <p:nvPr/>
        </p:nvSpPr>
        <p:spPr>
          <a:xfrm>
            <a:off x="8662554" y="4747955"/>
            <a:ext cx="1142951" cy="6139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209" name="TextBox 88">
            <a:extLst>
              <a:ext uri="{FF2B5EF4-FFF2-40B4-BE49-F238E27FC236}">
                <a16:creationId xmlns:a16="http://schemas.microsoft.com/office/drawing/2014/main" id="{9D07130D-BE05-47F7-0E4F-4686AE9A8ED3}"/>
              </a:ext>
            </a:extLst>
          </p:cNvPr>
          <p:cNvSpPr txBox="1"/>
          <p:nvPr/>
        </p:nvSpPr>
        <p:spPr>
          <a:xfrm>
            <a:off x="1769816" y="5961537"/>
            <a:ext cx="1696298" cy="261610"/>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dirty="0"/>
              <a:t>*** includes caching, </a:t>
            </a:r>
            <a:r>
              <a:rPr lang="en-US" sz="1100" dirty="0" err="1"/>
              <a:t>etc</a:t>
            </a:r>
            <a:endParaRPr lang="en-US" sz="1100" dirty="0"/>
          </a:p>
        </p:txBody>
      </p:sp>
      <p:sp>
        <p:nvSpPr>
          <p:cNvPr id="210" name="Google Shape;733;p79">
            <a:extLst>
              <a:ext uri="{FF2B5EF4-FFF2-40B4-BE49-F238E27FC236}">
                <a16:creationId xmlns:a16="http://schemas.microsoft.com/office/drawing/2014/main" id="{CAF1F8D1-B1AF-BF74-7988-7D5B53425D1E}"/>
              </a:ext>
            </a:extLst>
          </p:cNvPr>
          <p:cNvSpPr/>
          <p:nvPr/>
        </p:nvSpPr>
        <p:spPr>
          <a:xfrm>
            <a:off x="9695097" y="4208922"/>
            <a:ext cx="275500" cy="126726"/>
          </a:xfrm>
          <a:prstGeom prst="leftArrow">
            <a:avLst>
              <a:gd name="adj1" fmla="val 50000"/>
              <a:gd name="adj2" fmla="val 50000"/>
            </a:avLst>
          </a:prstGeom>
          <a:solidFill>
            <a:schemeClr val="accent1"/>
          </a:solidFill>
          <a:ln w="25400" cap="flat" cmpd="sng">
            <a:solidFill>
              <a:srgbClr val="25487D"/>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SzPts val="1400"/>
              <a:defRPr/>
            </a:pPr>
            <a:endParaRPr>
              <a:solidFill>
                <a:srgbClr val="FFFFFF"/>
              </a:solidFill>
            </a:endParaRPr>
          </a:p>
        </p:txBody>
      </p:sp>
      <p:sp>
        <p:nvSpPr>
          <p:cNvPr id="211" name="TextBox 84">
            <a:extLst>
              <a:ext uri="{FF2B5EF4-FFF2-40B4-BE49-F238E27FC236}">
                <a16:creationId xmlns:a16="http://schemas.microsoft.com/office/drawing/2014/main" id="{D1C5E6DD-88D6-72BF-5F7E-CFF801D6D1CA}"/>
              </a:ext>
            </a:extLst>
          </p:cNvPr>
          <p:cNvSpPr txBox="1"/>
          <p:nvPr/>
        </p:nvSpPr>
        <p:spPr>
          <a:xfrm>
            <a:off x="8616802" y="4862414"/>
            <a:ext cx="1162203"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chemeClr val="bg1"/>
                </a:solidFill>
              </a:rPr>
              <a:t>Expert Pilot User</a:t>
            </a:r>
          </a:p>
        </p:txBody>
      </p:sp>
      <p:pic>
        <p:nvPicPr>
          <p:cNvPr id="222" name="Google Shape;80;p1">
            <a:extLst>
              <a:ext uri="{FF2B5EF4-FFF2-40B4-BE49-F238E27FC236}">
                <a16:creationId xmlns:a16="http://schemas.microsoft.com/office/drawing/2014/main" id="{7D6AE5C8-D3FD-46D3-7061-FA6B5EE6FD76}"/>
              </a:ext>
            </a:extLst>
          </p:cNvPr>
          <p:cNvPicPr preferRelativeResize="0"/>
          <p:nvPr/>
        </p:nvPicPr>
        <p:blipFill rotWithShape="1">
          <a:blip r:embed="rId3"/>
          <a:stretch/>
        </p:blipFill>
        <p:spPr>
          <a:xfrm>
            <a:off x="11132560" y="27884"/>
            <a:ext cx="1890712" cy="1218680"/>
          </a:xfrm>
          <a:prstGeom prst="rect">
            <a:avLst/>
          </a:prstGeom>
          <a:noFill/>
        </p:spPr>
      </p:pic>
      <p:pic>
        <p:nvPicPr>
          <p:cNvPr id="223" name="Google Shape;103;gfc9608f9f7_0_0" descr="Text&#10;&#10;Description automatically generated with medium confidence">
            <a:extLst>
              <a:ext uri="{FF2B5EF4-FFF2-40B4-BE49-F238E27FC236}">
                <a16:creationId xmlns:a16="http://schemas.microsoft.com/office/drawing/2014/main" id="{2D8B9BF6-827B-7349-8999-6F30E1F6A3B6}"/>
              </a:ext>
            </a:extLst>
          </p:cNvPr>
          <p:cNvPicPr preferRelativeResize="0"/>
          <p:nvPr/>
        </p:nvPicPr>
        <p:blipFill rotWithShape="1">
          <a:blip r:embed="rId4"/>
          <a:stretch/>
        </p:blipFill>
        <p:spPr>
          <a:xfrm>
            <a:off x="-29439" y="0"/>
            <a:ext cx="5294807" cy="1018553"/>
          </a:xfrm>
          <a:prstGeom prst="rect">
            <a:avLst/>
          </a:prstGeom>
          <a:noFill/>
        </p:spPr>
      </p:pic>
    </p:spTree>
    <p:extLst>
      <p:ext uri="{BB962C8B-B14F-4D97-AF65-F5344CB8AC3E}">
        <p14:creationId xmlns:p14="http://schemas.microsoft.com/office/powerpoint/2010/main" val="102410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B9DE5-10AB-D942-BB5F-F3A6989C5599}"/>
              </a:ext>
            </a:extLst>
          </p:cNvPr>
          <p:cNvSpPr>
            <a:spLocks noGrp="1"/>
          </p:cNvSpPr>
          <p:nvPr>
            <p:ph type="title"/>
          </p:nvPr>
        </p:nvSpPr>
        <p:spPr>
          <a:xfrm>
            <a:off x="296731" y="1027349"/>
            <a:ext cx="11694459" cy="1325563"/>
          </a:xfrm>
        </p:spPr>
        <p:txBody>
          <a:bodyPr>
            <a:normAutofit/>
          </a:bodyPr>
          <a:lstStyle/>
          <a:p>
            <a:r>
              <a:rPr lang="en-US" sz="3600" dirty="0">
                <a:latin typeface="Arial" panose="020B0604020202020204" pitchFamily="34" charset="0"/>
                <a:cs typeface="Arial" panose="020B0604020202020204" pitchFamily="34" charset="0"/>
              </a:rPr>
              <a:t>Information Infrastructure Attributes</a:t>
            </a:r>
          </a:p>
        </p:txBody>
      </p:sp>
      <p:pic>
        <p:nvPicPr>
          <p:cNvPr id="4" name="Google Shape;103;gfc9608f9f7_0_0" descr="Text&#10;&#10;Description automatically generated with medium confidence">
            <a:extLst>
              <a:ext uri="{FF2B5EF4-FFF2-40B4-BE49-F238E27FC236}">
                <a16:creationId xmlns:a16="http://schemas.microsoft.com/office/drawing/2014/main" id="{257E1ACA-E75F-E84C-88FB-4DB11F4BC16F}"/>
              </a:ext>
            </a:extLst>
          </p:cNvPr>
          <p:cNvPicPr preferRelativeResize="0"/>
          <p:nvPr/>
        </p:nvPicPr>
        <p:blipFill rotWithShape="1">
          <a:blip r:embed="rId2"/>
          <a:stretch/>
        </p:blipFill>
        <p:spPr>
          <a:xfrm>
            <a:off x="0" y="0"/>
            <a:ext cx="5586942" cy="1061518"/>
          </a:xfrm>
          <a:prstGeom prst="rect">
            <a:avLst/>
          </a:prstGeom>
          <a:noFill/>
        </p:spPr>
      </p:pic>
      <p:pic>
        <p:nvPicPr>
          <p:cNvPr id="5" name="Google Shape;80;p1">
            <a:extLst>
              <a:ext uri="{FF2B5EF4-FFF2-40B4-BE49-F238E27FC236}">
                <a16:creationId xmlns:a16="http://schemas.microsoft.com/office/drawing/2014/main" id="{528F1F3F-9BF8-6445-8CE4-2A793559D0F2}"/>
              </a:ext>
            </a:extLst>
          </p:cNvPr>
          <p:cNvPicPr preferRelativeResize="0"/>
          <p:nvPr/>
        </p:nvPicPr>
        <p:blipFill rotWithShape="1">
          <a:blip r:embed="rId3"/>
          <a:stretch/>
        </p:blipFill>
        <p:spPr>
          <a:xfrm>
            <a:off x="10301288" y="0"/>
            <a:ext cx="1890712" cy="1218680"/>
          </a:xfrm>
          <a:prstGeom prst="rect">
            <a:avLst/>
          </a:prstGeom>
          <a:noFill/>
        </p:spPr>
      </p:pic>
      <p:sp>
        <p:nvSpPr>
          <p:cNvPr id="8" name="Content Placeholder 7">
            <a:extLst>
              <a:ext uri="{FF2B5EF4-FFF2-40B4-BE49-F238E27FC236}">
                <a16:creationId xmlns:a16="http://schemas.microsoft.com/office/drawing/2014/main" id="{BF0ADDAD-730D-BC9A-868D-856FF68EF488}"/>
              </a:ext>
            </a:extLst>
          </p:cNvPr>
          <p:cNvSpPr>
            <a:spLocks noGrp="1"/>
          </p:cNvSpPr>
          <p:nvPr>
            <p:ph idx="1"/>
          </p:nvPr>
        </p:nvSpPr>
        <p:spPr>
          <a:xfrm>
            <a:off x="296731" y="2280198"/>
            <a:ext cx="7434105" cy="4351338"/>
          </a:xfrm>
        </p:spPr>
        <p:txBody>
          <a:bodyPr>
            <a:normAutofit fontScale="92500" lnSpcReduction="10000"/>
          </a:bodyPr>
          <a:lstStyle/>
          <a:p>
            <a:r>
              <a:rPr lang="en-US" dirty="0">
                <a:effectLst/>
                <a:latin typeface="Helvetica" pitchFamily="2" charset="0"/>
              </a:rPr>
              <a:t>Workflow management; </a:t>
            </a:r>
          </a:p>
          <a:p>
            <a:r>
              <a:rPr lang="en-US" dirty="0">
                <a:effectLst/>
                <a:latin typeface="Helvetica" pitchFamily="2" charset="0"/>
              </a:rPr>
              <a:t>visualization, common catalogue;</a:t>
            </a:r>
          </a:p>
          <a:p>
            <a:r>
              <a:rPr lang="en-US" dirty="0">
                <a:effectLst/>
                <a:latin typeface="Helvetica" pitchFamily="2" charset="0"/>
              </a:rPr>
              <a:t> users authentication and management, </a:t>
            </a:r>
          </a:p>
          <a:p>
            <a:r>
              <a:rPr lang="en-US" dirty="0">
                <a:effectLst/>
                <a:latin typeface="Helvetica" pitchFamily="2" charset="0"/>
              </a:rPr>
              <a:t>brokering  and sharing of space and computing resources among nodes; </a:t>
            </a:r>
          </a:p>
          <a:p>
            <a:r>
              <a:rPr lang="en-US" dirty="0">
                <a:effectLst/>
                <a:latin typeface="Helvetica" pitchFamily="2" charset="0"/>
              </a:rPr>
              <a:t>caching system to share data</a:t>
            </a:r>
          </a:p>
          <a:p>
            <a:r>
              <a:rPr lang="en-US" dirty="0">
                <a:effectLst/>
                <a:latin typeface="Helvetica" pitchFamily="2" charset="0"/>
              </a:rPr>
              <a:t> (federation at the level of the storage); </a:t>
            </a:r>
          </a:p>
          <a:p>
            <a:r>
              <a:rPr lang="en-US" dirty="0">
                <a:effectLst/>
                <a:latin typeface="Helvetica" pitchFamily="2" charset="0"/>
              </a:rPr>
              <a:t>software easy to be moved between nodes (moveable docker  containers); </a:t>
            </a:r>
          </a:p>
          <a:p>
            <a:r>
              <a:rPr lang="en-US" dirty="0">
                <a:effectLst/>
                <a:latin typeface="Helvetica" pitchFamily="2" charset="0"/>
              </a:rPr>
              <a:t>orchestration of services;</a:t>
            </a:r>
          </a:p>
          <a:p>
            <a:endParaRPr lang="en-US" dirty="0"/>
          </a:p>
        </p:txBody>
      </p:sp>
      <p:pic>
        <p:nvPicPr>
          <p:cNvPr id="11" name="Picture 10">
            <a:extLst>
              <a:ext uri="{FF2B5EF4-FFF2-40B4-BE49-F238E27FC236}">
                <a16:creationId xmlns:a16="http://schemas.microsoft.com/office/drawing/2014/main" id="{B7E86875-AB45-B4C7-D7C7-3EE2A9391456}"/>
              </a:ext>
            </a:extLst>
          </p:cNvPr>
          <p:cNvPicPr>
            <a:picLocks noChangeAspect="1"/>
          </p:cNvPicPr>
          <p:nvPr/>
        </p:nvPicPr>
        <p:blipFill>
          <a:blip r:embed="rId4"/>
          <a:stretch>
            <a:fillRect/>
          </a:stretch>
        </p:blipFill>
        <p:spPr>
          <a:xfrm>
            <a:off x="7872967" y="2352912"/>
            <a:ext cx="4165600" cy="3390900"/>
          </a:xfrm>
          <a:prstGeom prst="rect">
            <a:avLst/>
          </a:prstGeom>
        </p:spPr>
      </p:pic>
    </p:spTree>
    <p:extLst>
      <p:ext uri="{BB962C8B-B14F-4D97-AF65-F5344CB8AC3E}">
        <p14:creationId xmlns:p14="http://schemas.microsoft.com/office/powerpoint/2010/main" val="2418961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222"/>
        <p:cNvGrpSpPr/>
        <p:nvPr/>
      </p:nvGrpSpPr>
      <p:grpSpPr>
        <a:xfrm>
          <a:off x="0" y="0"/>
          <a:ext cx="0" cy="0"/>
          <a:chOff x="0" y="0"/>
          <a:chExt cx="0" cy="0"/>
        </a:xfrm>
      </p:grpSpPr>
      <p:pic>
        <p:nvPicPr>
          <p:cNvPr id="223" name="Google Shape;223;g306201437be_0_549" descr="A group of images of a beach&#10;&#10;Description automatically generated"/>
          <p:cNvPicPr preferRelativeResize="0"/>
          <p:nvPr/>
        </p:nvPicPr>
        <p:blipFill>
          <a:blip r:embed="rId3">
            <a:alphaModFix/>
          </a:blip>
          <a:stretch>
            <a:fillRect/>
          </a:stretch>
        </p:blipFill>
        <p:spPr>
          <a:xfrm rot="5400000">
            <a:off x="8291450" y="3247027"/>
            <a:ext cx="8641175" cy="4559074"/>
          </a:xfrm>
          <a:prstGeom prst="rect">
            <a:avLst/>
          </a:prstGeom>
          <a:noFill/>
          <a:ln>
            <a:noFill/>
          </a:ln>
        </p:spPr>
      </p:pic>
      <p:sp>
        <p:nvSpPr>
          <p:cNvPr id="224" name="Google Shape;224;g306201437be_0_549"/>
          <p:cNvSpPr txBox="1"/>
          <p:nvPr/>
        </p:nvSpPr>
        <p:spPr>
          <a:xfrm>
            <a:off x="469025" y="419500"/>
            <a:ext cx="11289300" cy="124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endParaRPr sz="3600" b="1">
              <a:solidFill>
                <a:schemeClr val="accent1"/>
              </a:solidFill>
              <a:latin typeface="Roboto"/>
              <a:ea typeface="Roboto"/>
              <a:cs typeface="Roboto"/>
              <a:sym typeface="Roboto"/>
            </a:endParaRPr>
          </a:p>
          <a:p>
            <a:pPr marL="0" lvl="0" indent="0" algn="l" rtl="0">
              <a:lnSpc>
                <a:spcPct val="90000"/>
              </a:lnSpc>
              <a:spcBef>
                <a:spcPts val="0"/>
              </a:spcBef>
              <a:spcAft>
                <a:spcPts val="0"/>
              </a:spcAft>
              <a:buClr>
                <a:schemeClr val="lt1"/>
              </a:buClr>
              <a:buSzPts val="4400"/>
              <a:buFont typeface="Calibri"/>
              <a:buNone/>
            </a:pPr>
            <a:endParaRPr sz="3600" b="1">
              <a:solidFill>
                <a:schemeClr val="accent1"/>
              </a:solidFill>
              <a:latin typeface="Roboto"/>
              <a:ea typeface="Roboto"/>
              <a:cs typeface="Roboto"/>
              <a:sym typeface="Roboto"/>
            </a:endParaRPr>
          </a:p>
          <a:p>
            <a:pPr marL="0" lvl="0" indent="0" algn="l" rtl="0">
              <a:lnSpc>
                <a:spcPct val="90000"/>
              </a:lnSpc>
              <a:spcBef>
                <a:spcPts val="0"/>
              </a:spcBef>
              <a:spcAft>
                <a:spcPts val="0"/>
              </a:spcAft>
              <a:buClr>
                <a:schemeClr val="lt1"/>
              </a:buClr>
              <a:buSzPts val="4400"/>
              <a:buFont typeface="Calibri"/>
              <a:buNone/>
            </a:pPr>
            <a:r>
              <a:rPr lang="en-US" sz="3600" b="1">
                <a:solidFill>
                  <a:schemeClr val="accent1"/>
                </a:solidFill>
                <a:latin typeface="Roboto"/>
                <a:ea typeface="Roboto"/>
                <a:cs typeface="Roboto"/>
                <a:sym typeface="Roboto"/>
              </a:rPr>
              <a:t>Authentication and Authorization Infrastructure</a:t>
            </a:r>
            <a:endParaRPr sz="3600" b="1">
              <a:solidFill>
                <a:schemeClr val="accent1"/>
              </a:solidFill>
              <a:latin typeface="Roboto"/>
              <a:ea typeface="Roboto"/>
              <a:cs typeface="Roboto"/>
              <a:sym typeface="Roboto"/>
            </a:endParaRPr>
          </a:p>
          <a:p>
            <a:pPr marL="0" lvl="0" indent="0" algn="l" rtl="0">
              <a:lnSpc>
                <a:spcPct val="90000"/>
              </a:lnSpc>
              <a:spcBef>
                <a:spcPts val="0"/>
              </a:spcBef>
              <a:spcAft>
                <a:spcPts val="0"/>
              </a:spcAft>
              <a:buClr>
                <a:schemeClr val="lt1"/>
              </a:buClr>
              <a:buSzPts val="4400"/>
              <a:buFont typeface="Calibri"/>
              <a:buNone/>
            </a:pPr>
            <a:endParaRPr sz="3600" b="1">
              <a:solidFill>
                <a:schemeClr val="accent1"/>
              </a:solidFill>
              <a:latin typeface="Roboto"/>
              <a:ea typeface="Roboto"/>
              <a:cs typeface="Roboto"/>
              <a:sym typeface="Roboto"/>
            </a:endParaRPr>
          </a:p>
          <a:p>
            <a:pPr marL="0" marR="0" lvl="0" indent="0" algn="l" rtl="0">
              <a:lnSpc>
                <a:spcPct val="90000"/>
              </a:lnSpc>
              <a:spcBef>
                <a:spcPts val="0"/>
              </a:spcBef>
              <a:spcAft>
                <a:spcPts val="0"/>
              </a:spcAft>
              <a:buClr>
                <a:schemeClr val="lt1"/>
              </a:buClr>
              <a:buSzPts val="3600"/>
              <a:buFont typeface="Calibri"/>
              <a:buNone/>
            </a:pPr>
            <a:endParaRPr sz="3600" b="1">
              <a:solidFill>
                <a:schemeClr val="accent1"/>
              </a:solidFill>
              <a:latin typeface="Roboto"/>
              <a:ea typeface="Roboto"/>
              <a:cs typeface="Roboto"/>
              <a:sym typeface="Roboto"/>
            </a:endParaRPr>
          </a:p>
        </p:txBody>
      </p:sp>
      <p:sp>
        <p:nvSpPr>
          <p:cNvPr id="225" name="Google Shape;225;g306201437be_0_549"/>
          <p:cNvSpPr txBox="1"/>
          <p:nvPr/>
        </p:nvSpPr>
        <p:spPr>
          <a:xfrm>
            <a:off x="370200" y="5530525"/>
            <a:ext cx="7869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See presentation later by Valeria Ardizzone, EGI F.</a:t>
            </a:r>
            <a:endParaRPr sz="2800">
              <a:solidFill>
                <a:schemeClr val="dk1"/>
              </a:solidFill>
              <a:latin typeface="Calibri"/>
              <a:ea typeface="Calibri"/>
              <a:cs typeface="Calibri"/>
              <a:sym typeface="Calibri"/>
            </a:endParaRPr>
          </a:p>
        </p:txBody>
      </p:sp>
      <p:sp>
        <p:nvSpPr>
          <p:cNvPr id="226" name="Google Shape;226;g306201437be_0_549"/>
          <p:cNvSpPr txBox="1"/>
          <p:nvPr/>
        </p:nvSpPr>
        <p:spPr>
          <a:xfrm>
            <a:off x="683050" y="2103850"/>
            <a:ext cx="8157300" cy="1385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600">
                <a:solidFill>
                  <a:schemeClr val="dk1"/>
                </a:solidFill>
              </a:rPr>
              <a:t>users authentication and management will be keen to allow single sign on but also have management at regional and Pilot level </a:t>
            </a:r>
            <a:endParaRPr sz="26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306201437be_0_564"/>
          <p:cNvSpPr txBox="1">
            <a:spLocks noGrp="1"/>
          </p:cNvSpPr>
          <p:nvPr>
            <p:ph type="title"/>
          </p:nvPr>
        </p:nvSpPr>
        <p:spPr>
          <a:xfrm>
            <a:off x="375775" y="-29000"/>
            <a:ext cx="6800100" cy="1299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sz="3600" b="1">
                <a:solidFill>
                  <a:schemeClr val="accent1"/>
                </a:solidFill>
                <a:latin typeface="Roboto"/>
                <a:ea typeface="Roboto"/>
                <a:cs typeface="Roboto"/>
                <a:sym typeface="Roboto"/>
              </a:rPr>
              <a:t>Computing Infrastructure</a:t>
            </a:r>
            <a:endParaRPr sz="3600" b="1">
              <a:solidFill>
                <a:schemeClr val="accent1"/>
              </a:solidFill>
              <a:latin typeface="Roboto"/>
              <a:ea typeface="Roboto"/>
              <a:cs typeface="Roboto"/>
              <a:sym typeface="Roboto"/>
            </a:endParaRPr>
          </a:p>
        </p:txBody>
      </p:sp>
      <p:pic>
        <p:nvPicPr>
          <p:cNvPr id="232" name="Google Shape;232;g306201437be_0_564" descr="A group of images of a beach&#10;&#10;Description automatically generated"/>
          <p:cNvPicPr preferRelativeResize="0"/>
          <p:nvPr/>
        </p:nvPicPr>
        <p:blipFill>
          <a:blip r:embed="rId3">
            <a:alphaModFix/>
          </a:blip>
          <a:stretch>
            <a:fillRect/>
          </a:stretch>
        </p:blipFill>
        <p:spPr>
          <a:xfrm rot="5400000">
            <a:off x="8291450" y="3247027"/>
            <a:ext cx="8641175" cy="4559074"/>
          </a:xfrm>
          <a:prstGeom prst="rect">
            <a:avLst/>
          </a:prstGeom>
          <a:noFill/>
          <a:ln>
            <a:noFill/>
          </a:ln>
        </p:spPr>
      </p:pic>
      <p:sp>
        <p:nvSpPr>
          <p:cNvPr id="233" name="Google Shape;233;g306201437be_0_564"/>
          <p:cNvSpPr txBox="1"/>
          <p:nvPr/>
        </p:nvSpPr>
        <p:spPr>
          <a:xfrm>
            <a:off x="451975" y="1205975"/>
            <a:ext cx="982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34" name="Google Shape;234;g306201437be_0_564"/>
          <p:cNvSpPr txBox="1"/>
          <p:nvPr/>
        </p:nvSpPr>
        <p:spPr>
          <a:xfrm>
            <a:off x="451975" y="1411475"/>
            <a:ext cx="9897300" cy="4593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800">
                <a:solidFill>
                  <a:schemeClr val="accent1"/>
                </a:solidFill>
                <a:latin typeface="Roboto"/>
                <a:ea typeface="Roboto"/>
                <a:cs typeface="Roboto"/>
                <a:sym typeface="Roboto"/>
              </a:rPr>
              <a:t>EGI computing services that could support to expand the computing power of GlobalCoast Infrastructure</a:t>
            </a:r>
            <a:endParaRPr/>
          </a:p>
          <a:p>
            <a:pPr marL="457200" lvl="0" indent="-323850" algn="l" rtl="0">
              <a:lnSpc>
                <a:spcPct val="115000"/>
              </a:lnSpc>
              <a:spcBef>
                <a:spcPts val="1200"/>
              </a:spcBef>
              <a:spcAft>
                <a:spcPts val="0"/>
              </a:spcAft>
              <a:buClr>
                <a:schemeClr val="accent1"/>
              </a:buClr>
              <a:buSzPts val="1500"/>
              <a:buFont typeface="Roboto"/>
              <a:buChar char="●"/>
            </a:pPr>
            <a:r>
              <a:rPr lang="en-US" sz="1800" u="sng">
                <a:solidFill>
                  <a:schemeClr val="accent1"/>
                </a:solidFill>
                <a:latin typeface="Roboto"/>
                <a:ea typeface="Roboto"/>
                <a:cs typeface="Roboto"/>
                <a:sym typeface="Roboto"/>
              </a:rPr>
              <a:t>Cloud Compute</a:t>
            </a:r>
            <a:r>
              <a:rPr lang="en-US" sz="1800">
                <a:solidFill>
                  <a:schemeClr val="accent1"/>
                </a:solidFill>
                <a:latin typeface="Roboto"/>
                <a:ea typeface="Roboto"/>
                <a:cs typeface="Roboto"/>
                <a:sym typeface="Roboto"/>
              </a:rPr>
              <a:t>: </a:t>
            </a:r>
            <a:r>
              <a:rPr lang="en-US" sz="1800" b="1">
                <a:solidFill>
                  <a:schemeClr val="accent1"/>
                </a:solidFill>
                <a:latin typeface="Roboto"/>
                <a:ea typeface="Roboto"/>
                <a:cs typeface="Roboto"/>
                <a:sym typeface="Roboto"/>
              </a:rPr>
              <a:t>VM-based computing with associated storage</a:t>
            </a:r>
            <a:r>
              <a:rPr lang="en-US" sz="1800">
                <a:solidFill>
                  <a:schemeClr val="accent1"/>
                </a:solidFill>
                <a:latin typeface="Roboto"/>
                <a:ea typeface="Roboto"/>
                <a:cs typeface="Roboto"/>
                <a:sym typeface="Roboto"/>
              </a:rPr>
              <a:t>, delivers customisable resources allowing users full control over software and computing capacity. Ideal for data or compute-intensive workloads like user gateways or portals and interactive computing platforms.</a:t>
            </a:r>
            <a:endParaRPr sz="1800">
              <a:solidFill>
                <a:schemeClr val="accent1"/>
              </a:solidFill>
              <a:latin typeface="Roboto"/>
              <a:ea typeface="Roboto"/>
              <a:cs typeface="Roboto"/>
              <a:sym typeface="Roboto"/>
            </a:endParaRPr>
          </a:p>
          <a:p>
            <a:pPr marL="457200" lvl="0" indent="-342900" algn="l" rtl="0">
              <a:lnSpc>
                <a:spcPct val="115000"/>
              </a:lnSpc>
              <a:spcBef>
                <a:spcPts val="0"/>
              </a:spcBef>
              <a:spcAft>
                <a:spcPts val="0"/>
              </a:spcAft>
              <a:buClr>
                <a:schemeClr val="accent1"/>
              </a:buClr>
              <a:buSzPts val="1800"/>
              <a:buFont typeface="Roboto"/>
              <a:buChar char="●"/>
            </a:pPr>
            <a:r>
              <a:rPr lang="en-US" sz="1800" u="sng">
                <a:solidFill>
                  <a:schemeClr val="accent1"/>
                </a:solidFill>
                <a:latin typeface="Roboto"/>
                <a:ea typeface="Roboto"/>
                <a:cs typeface="Roboto"/>
                <a:sym typeface="Roboto"/>
              </a:rPr>
              <a:t>Container Compute</a:t>
            </a:r>
            <a:r>
              <a:rPr lang="en-US" sz="1800">
                <a:solidFill>
                  <a:schemeClr val="accent1"/>
                </a:solidFill>
                <a:latin typeface="Roboto"/>
                <a:ea typeface="Roboto"/>
                <a:cs typeface="Roboto"/>
                <a:sym typeface="Roboto"/>
              </a:rPr>
              <a:t>: Enables </a:t>
            </a:r>
            <a:r>
              <a:rPr lang="en-US" sz="1800" b="1">
                <a:solidFill>
                  <a:schemeClr val="accent1"/>
                </a:solidFill>
                <a:latin typeface="Roboto"/>
                <a:ea typeface="Roboto"/>
                <a:cs typeface="Roboto"/>
                <a:sym typeface="Roboto"/>
              </a:rPr>
              <a:t>running containerized applications with Docker or Kubernetes on top of Cloud Compute,</a:t>
            </a:r>
            <a:r>
              <a:rPr lang="en-US" sz="1800">
                <a:solidFill>
                  <a:schemeClr val="accent1"/>
                </a:solidFill>
                <a:latin typeface="Roboto"/>
                <a:ea typeface="Roboto"/>
                <a:cs typeface="Roboto"/>
                <a:sym typeface="Roboto"/>
              </a:rPr>
              <a:t> ideal for scalable, multi-tenant, microservices-based applications.</a:t>
            </a:r>
            <a:endParaRPr sz="1800">
              <a:solidFill>
                <a:schemeClr val="accent1"/>
              </a:solidFill>
              <a:latin typeface="Roboto"/>
              <a:ea typeface="Roboto"/>
              <a:cs typeface="Roboto"/>
              <a:sym typeface="Roboto"/>
            </a:endParaRPr>
          </a:p>
          <a:p>
            <a:pPr marL="457200" lvl="0" indent="-342900" algn="l" rtl="0">
              <a:lnSpc>
                <a:spcPct val="115000"/>
              </a:lnSpc>
              <a:spcBef>
                <a:spcPts val="0"/>
              </a:spcBef>
              <a:spcAft>
                <a:spcPts val="0"/>
              </a:spcAft>
              <a:buClr>
                <a:schemeClr val="accent1"/>
              </a:buClr>
              <a:buSzPts val="1800"/>
              <a:buFont typeface="Roboto"/>
              <a:buChar char="●"/>
            </a:pPr>
            <a:r>
              <a:rPr lang="en-US" sz="1800" u="sng">
                <a:solidFill>
                  <a:schemeClr val="accent1"/>
                </a:solidFill>
                <a:latin typeface="Roboto"/>
                <a:ea typeface="Roboto"/>
                <a:cs typeface="Roboto"/>
                <a:sym typeface="Roboto"/>
              </a:rPr>
              <a:t>Compute Orchestrator</a:t>
            </a:r>
            <a:r>
              <a:rPr lang="en-US" sz="1800">
                <a:solidFill>
                  <a:schemeClr val="accent1"/>
                </a:solidFill>
                <a:latin typeface="Roboto"/>
                <a:ea typeface="Roboto"/>
                <a:cs typeface="Roboto"/>
                <a:sym typeface="Roboto"/>
              </a:rPr>
              <a:t>: Supports </a:t>
            </a:r>
            <a:r>
              <a:rPr lang="en-US" sz="1800" b="1">
                <a:solidFill>
                  <a:schemeClr val="accent1"/>
                </a:solidFill>
                <a:latin typeface="Roboto"/>
                <a:ea typeface="Roboto"/>
                <a:cs typeface="Roboto"/>
                <a:sym typeface="Roboto"/>
              </a:rPr>
              <a:t>deploying and configuring virtual and tailored clusters across multiple cloud infrastructures</a:t>
            </a:r>
            <a:r>
              <a:rPr lang="en-US" sz="1800">
                <a:solidFill>
                  <a:schemeClr val="accent1"/>
                </a:solidFill>
                <a:latin typeface="Roboto"/>
                <a:ea typeface="Roboto"/>
                <a:cs typeface="Roboto"/>
                <a:sym typeface="Roboto"/>
              </a:rPr>
              <a:t>, including the EGI Federated Cloud Compute Infrastructure and commercial clouds such as: AWS, GoogleCloud, Azure, etc.</a:t>
            </a:r>
            <a:endParaRPr sz="1800">
              <a:solidFill>
                <a:schemeClr val="accent1"/>
              </a:solidFill>
              <a:latin typeface="Roboto"/>
              <a:ea typeface="Roboto"/>
              <a:cs typeface="Roboto"/>
              <a:sym typeface="Roboto"/>
            </a:endParaRPr>
          </a:p>
          <a:p>
            <a:pPr marL="0" lvl="0" indent="0" algn="l" rtl="0">
              <a:lnSpc>
                <a:spcPct val="115000"/>
              </a:lnSpc>
              <a:spcBef>
                <a:spcPts val="1200"/>
              </a:spcBef>
              <a:spcAft>
                <a:spcPts val="1200"/>
              </a:spcAft>
              <a:buNone/>
            </a:pPr>
            <a:endParaRPr sz="1800">
              <a:solidFill>
                <a:schemeClr val="accent1"/>
              </a:solidFill>
              <a:latin typeface="Roboto"/>
              <a:ea typeface="Roboto"/>
              <a:cs typeface="Roboto"/>
              <a:sym typeface="Roboto"/>
            </a:endParaRPr>
          </a:p>
        </p:txBody>
      </p:sp>
      <p:sp>
        <p:nvSpPr>
          <p:cNvPr id="235" name="Google Shape;235;g306201437be_0_564"/>
          <p:cNvSpPr txBox="1"/>
          <p:nvPr/>
        </p:nvSpPr>
        <p:spPr>
          <a:xfrm>
            <a:off x="578600" y="5835450"/>
            <a:ext cx="10411800" cy="6150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300" b="1">
                <a:solidFill>
                  <a:schemeClr val="accent1"/>
                </a:solidFill>
                <a:latin typeface="Roboto"/>
                <a:ea typeface="Roboto"/>
                <a:cs typeface="Roboto"/>
                <a:sym typeface="Roboto"/>
              </a:rPr>
              <a:t>Success story</a:t>
            </a:r>
            <a:r>
              <a:rPr lang="en-US" sz="1300">
                <a:solidFill>
                  <a:schemeClr val="accent1"/>
                </a:solidFill>
                <a:latin typeface="Roboto"/>
                <a:ea typeface="Roboto"/>
                <a:cs typeface="Roboto"/>
                <a:sym typeface="Roboto"/>
              </a:rPr>
              <a:t>: </a:t>
            </a:r>
            <a:r>
              <a:rPr lang="en-US" sz="1300" u="sng">
                <a:solidFill>
                  <a:schemeClr val="accent1"/>
                </a:solidFill>
                <a:latin typeface="Roboto"/>
                <a:ea typeface="Roboto"/>
                <a:cs typeface="Roboto"/>
                <a:sym typeface="Roboto"/>
                <a:hlinkClick r:id="rId4">
                  <a:extLst>
                    <a:ext uri="{A12FA001-AC4F-418D-AE19-62706E023703}">
                      <ahyp:hlinkClr xmlns:ahyp="http://schemas.microsoft.com/office/drawing/2018/hyperlinkcolor" val="tx"/>
                    </a:ext>
                  </a:extLst>
                </a:hlinkClick>
              </a:rPr>
              <a:t>Riding the waves of success: How OBSEA leveraged EGI Cloud Comput</a:t>
            </a:r>
            <a:endParaRPr sz="1300">
              <a:solidFill>
                <a:schemeClr val="accent1"/>
              </a:solidFill>
              <a:latin typeface="Roboto"/>
              <a:ea typeface="Roboto"/>
              <a:cs typeface="Roboto"/>
              <a:sym typeface="Roboto"/>
            </a:endParaRPr>
          </a:p>
          <a:p>
            <a:pPr marL="0" lvl="0" indent="0" algn="just" rtl="0">
              <a:lnSpc>
                <a:spcPct val="115000"/>
              </a:lnSpc>
              <a:spcBef>
                <a:spcPts val="0"/>
              </a:spcBef>
              <a:spcAft>
                <a:spcPts val="0"/>
              </a:spcAft>
              <a:buNone/>
            </a:pPr>
            <a:endParaRPr sz="1300">
              <a:solidFill>
                <a:schemeClr val="accent1"/>
              </a:solidFill>
              <a:latin typeface="Roboto"/>
              <a:ea typeface="Roboto"/>
              <a:cs typeface="Roboto"/>
              <a:sym typeface="Roboto"/>
            </a:endParaRPr>
          </a:p>
        </p:txBody>
      </p:sp>
      <p:pic>
        <p:nvPicPr>
          <p:cNvPr id="236" name="Google Shape;236;g306201437be_0_564" descr="Text&#10;&#10;Description automatically generated with medium confidence"/>
          <p:cNvPicPr preferRelativeResize="0"/>
          <p:nvPr/>
        </p:nvPicPr>
        <p:blipFill rotWithShape="1">
          <a:blip r:embed="rId5">
            <a:alphaModFix/>
          </a:blip>
          <a:srcRect/>
          <a:stretch/>
        </p:blipFill>
        <p:spPr>
          <a:xfrm>
            <a:off x="9213461" y="89361"/>
            <a:ext cx="2865038" cy="543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306201437be_0_580"/>
          <p:cNvSpPr txBox="1">
            <a:spLocks noGrp="1"/>
          </p:cNvSpPr>
          <p:nvPr>
            <p:ph type="title"/>
          </p:nvPr>
        </p:nvSpPr>
        <p:spPr>
          <a:xfrm>
            <a:off x="199605" y="238575"/>
            <a:ext cx="8571600" cy="1299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en-US" sz="3600" b="1">
                <a:solidFill>
                  <a:schemeClr val="accent1"/>
                </a:solidFill>
                <a:latin typeface="Roboto"/>
                <a:ea typeface="Roboto"/>
                <a:cs typeface="Roboto"/>
                <a:sym typeface="Roboto"/>
              </a:rPr>
              <a:t>Computing resources requirements</a:t>
            </a:r>
            <a:endParaRPr sz="3600" b="1">
              <a:solidFill>
                <a:schemeClr val="accent1"/>
              </a:solidFill>
              <a:latin typeface="Roboto"/>
              <a:ea typeface="Roboto"/>
              <a:cs typeface="Roboto"/>
              <a:sym typeface="Roboto"/>
            </a:endParaRPr>
          </a:p>
        </p:txBody>
      </p:sp>
      <p:sp>
        <p:nvSpPr>
          <p:cNvPr id="242" name="Google Shape;242;g306201437be_0_580"/>
          <p:cNvSpPr txBox="1"/>
          <p:nvPr/>
        </p:nvSpPr>
        <p:spPr>
          <a:xfrm>
            <a:off x="199600" y="1537575"/>
            <a:ext cx="9583200" cy="3472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800">
                <a:solidFill>
                  <a:schemeClr val="accent1"/>
                </a:solidFill>
                <a:latin typeface="Roboto"/>
                <a:ea typeface="Roboto"/>
                <a:cs typeface="Roboto"/>
                <a:sym typeface="Roboto"/>
              </a:rPr>
              <a:t>Three temporal phases of development are foreseen:</a:t>
            </a:r>
            <a:endParaRPr sz="1800">
              <a:solidFill>
                <a:schemeClr val="accent1"/>
              </a:solidFill>
              <a:latin typeface="Roboto"/>
              <a:ea typeface="Roboto"/>
              <a:cs typeface="Roboto"/>
              <a:sym typeface="Roboto"/>
            </a:endParaRPr>
          </a:p>
          <a:p>
            <a:pPr marL="457200" lvl="0" indent="-323850" algn="l" rtl="0">
              <a:lnSpc>
                <a:spcPct val="115000"/>
              </a:lnSpc>
              <a:spcBef>
                <a:spcPts val="1200"/>
              </a:spcBef>
              <a:spcAft>
                <a:spcPts val="0"/>
              </a:spcAft>
              <a:buClr>
                <a:schemeClr val="accent1"/>
              </a:buClr>
              <a:buSzPts val="1500"/>
              <a:buFont typeface="Roboto"/>
              <a:buChar char="●"/>
            </a:pPr>
            <a:r>
              <a:rPr lang="en-US" sz="1800" u="sng">
                <a:solidFill>
                  <a:schemeClr val="accent1"/>
                </a:solidFill>
                <a:latin typeface="Roboto"/>
                <a:ea typeface="Roboto"/>
                <a:cs typeface="Roboto"/>
                <a:sym typeface="Roboto"/>
              </a:rPr>
              <a:t>Phase 1</a:t>
            </a:r>
            <a:r>
              <a:rPr lang="en-US" sz="1800">
                <a:solidFill>
                  <a:schemeClr val="accent1"/>
                </a:solidFill>
                <a:latin typeface="Roboto"/>
                <a:ea typeface="Roboto"/>
                <a:cs typeface="Roboto"/>
                <a:sym typeface="Roboto"/>
              </a:rPr>
              <a:t>: Data (Copernicus models, in situ, satellite) is available on the cloud for Pilot experts to analyze and visualize using Notebooks.</a:t>
            </a:r>
            <a:endParaRPr sz="1800">
              <a:solidFill>
                <a:schemeClr val="accent1"/>
              </a:solidFill>
              <a:latin typeface="Roboto"/>
              <a:ea typeface="Roboto"/>
              <a:cs typeface="Roboto"/>
              <a:sym typeface="Roboto"/>
            </a:endParaRPr>
          </a:p>
          <a:p>
            <a:pPr marL="457200" lvl="0" indent="-342900" algn="l" rtl="0">
              <a:lnSpc>
                <a:spcPct val="115000"/>
              </a:lnSpc>
              <a:spcBef>
                <a:spcPts val="0"/>
              </a:spcBef>
              <a:spcAft>
                <a:spcPts val="0"/>
              </a:spcAft>
              <a:buClr>
                <a:schemeClr val="accent1"/>
              </a:buClr>
              <a:buSzPts val="1800"/>
              <a:buFont typeface="Roboto"/>
              <a:buChar char="●"/>
            </a:pPr>
            <a:r>
              <a:rPr lang="en-US" sz="1800" u="sng">
                <a:solidFill>
                  <a:schemeClr val="accent1"/>
                </a:solidFill>
                <a:latin typeface="Roboto"/>
                <a:ea typeface="Roboto"/>
                <a:cs typeface="Roboto"/>
                <a:sym typeface="Roboto"/>
              </a:rPr>
              <a:t>Phase 2</a:t>
            </a:r>
            <a:r>
              <a:rPr lang="en-US" sz="1800">
                <a:solidFill>
                  <a:schemeClr val="accent1"/>
                </a:solidFill>
                <a:latin typeface="Roboto"/>
                <a:ea typeface="Roboto"/>
                <a:cs typeface="Roboto"/>
                <a:sym typeface="Roboto"/>
              </a:rPr>
              <a:t>: Pilot experts can produce model simulations and perform real-time forecasting on the cloud.</a:t>
            </a:r>
            <a:endParaRPr sz="1800">
              <a:solidFill>
                <a:schemeClr val="accent1"/>
              </a:solidFill>
              <a:latin typeface="Roboto"/>
              <a:ea typeface="Roboto"/>
              <a:cs typeface="Roboto"/>
              <a:sym typeface="Roboto"/>
            </a:endParaRPr>
          </a:p>
          <a:p>
            <a:pPr marL="457200" lvl="0" indent="-342900" algn="l" rtl="0">
              <a:lnSpc>
                <a:spcPct val="115000"/>
              </a:lnSpc>
              <a:spcBef>
                <a:spcPts val="0"/>
              </a:spcBef>
              <a:spcAft>
                <a:spcPts val="0"/>
              </a:spcAft>
              <a:buClr>
                <a:schemeClr val="accent1"/>
              </a:buClr>
              <a:buSzPts val="1800"/>
              <a:buFont typeface="Roboto"/>
              <a:buChar char="●"/>
            </a:pPr>
            <a:r>
              <a:rPr lang="en-US" sz="1800" u="sng">
                <a:solidFill>
                  <a:schemeClr val="accent1"/>
                </a:solidFill>
                <a:latin typeface="Roboto"/>
                <a:ea typeface="Roboto"/>
                <a:cs typeface="Roboto"/>
                <a:sym typeface="Roboto"/>
              </a:rPr>
              <a:t>Phase 3:</a:t>
            </a:r>
            <a:r>
              <a:rPr lang="en-US" sz="1800">
                <a:solidFill>
                  <a:schemeClr val="accent1"/>
                </a:solidFill>
                <a:latin typeface="Roboto"/>
                <a:ea typeface="Roboto"/>
                <a:cs typeface="Roboto"/>
                <a:sym typeface="Roboto"/>
              </a:rPr>
              <a:t> AI applications developed on the Cloud and run operationally</a:t>
            </a:r>
            <a:endParaRPr sz="1800">
              <a:solidFill>
                <a:schemeClr val="accent1"/>
              </a:solidFill>
              <a:latin typeface="Roboto"/>
              <a:ea typeface="Roboto"/>
              <a:cs typeface="Roboto"/>
              <a:sym typeface="Roboto"/>
            </a:endParaRPr>
          </a:p>
          <a:p>
            <a:pPr marL="457200" lvl="0" indent="-342900" algn="l" rtl="0">
              <a:lnSpc>
                <a:spcPct val="115000"/>
              </a:lnSpc>
              <a:spcBef>
                <a:spcPts val="0"/>
              </a:spcBef>
              <a:spcAft>
                <a:spcPts val="0"/>
              </a:spcAft>
              <a:buClr>
                <a:schemeClr val="accent1"/>
              </a:buClr>
              <a:buSzPts val="1800"/>
              <a:buFont typeface="Roboto"/>
              <a:buChar char="●"/>
            </a:pPr>
            <a:r>
              <a:rPr lang="en-US" sz="1800" u="sng">
                <a:solidFill>
                  <a:schemeClr val="accent1"/>
                </a:solidFill>
                <a:latin typeface="Roboto"/>
                <a:ea typeface="Roboto"/>
                <a:cs typeface="Roboto"/>
                <a:sym typeface="Roboto"/>
              </a:rPr>
              <a:t>Phase 4:</a:t>
            </a:r>
            <a:r>
              <a:rPr lang="en-US" sz="1800">
                <a:solidFill>
                  <a:schemeClr val="accent1"/>
                </a:solidFill>
                <a:latin typeface="Roboto"/>
                <a:ea typeface="Roboto"/>
                <a:cs typeface="Roboto"/>
                <a:sym typeface="Roboto"/>
              </a:rPr>
              <a:t> Opening the cloud services to the external users</a:t>
            </a:r>
            <a:endParaRPr sz="1800">
              <a:solidFill>
                <a:schemeClr val="accent1"/>
              </a:solidFill>
              <a:latin typeface="Roboto"/>
              <a:ea typeface="Roboto"/>
              <a:cs typeface="Roboto"/>
              <a:sym typeface="Roboto"/>
            </a:endParaRPr>
          </a:p>
          <a:p>
            <a:pPr marL="457200" lvl="0" indent="0" algn="l" rtl="0">
              <a:lnSpc>
                <a:spcPct val="115000"/>
              </a:lnSpc>
              <a:spcBef>
                <a:spcPts val="1200"/>
              </a:spcBef>
              <a:spcAft>
                <a:spcPts val="0"/>
              </a:spcAft>
              <a:buNone/>
            </a:pPr>
            <a:endParaRPr sz="1800">
              <a:solidFill>
                <a:schemeClr val="accent1"/>
              </a:solidFill>
              <a:latin typeface="Roboto"/>
              <a:ea typeface="Roboto"/>
              <a:cs typeface="Roboto"/>
              <a:sym typeface="Roboto"/>
            </a:endParaRPr>
          </a:p>
          <a:p>
            <a:pPr marL="0" lvl="0" indent="0" algn="l" rtl="0">
              <a:lnSpc>
                <a:spcPct val="115000"/>
              </a:lnSpc>
              <a:spcBef>
                <a:spcPts val="1200"/>
              </a:spcBef>
              <a:spcAft>
                <a:spcPts val="1200"/>
              </a:spcAft>
              <a:buNone/>
            </a:pPr>
            <a:endParaRPr sz="1800">
              <a:solidFill>
                <a:schemeClr val="accent1"/>
              </a:solidFill>
              <a:latin typeface="Roboto"/>
              <a:ea typeface="Roboto"/>
              <a:cs typeface="Roboto"/>
              <a:sym typeface="Roboto"/>
            </a:endParaRPr>
          </a:p>
        </p:txBody>
      </p:sp>
      <p:pic>
        <p:nvPicPr>
          <p:cNvPr id="243" name="Google Shape;243;g306201437be_0_580" descr="Text&#10;&#10;Description automatically generated with medium confidence"/>
          <p:cNvPicPr preferRelativeResize="0"/>
          <p:nvPr/>
        </p:nvPicPr>
        <p:blipFill rotWithShape="1">
          <a:blip r:embed="rId3">
            <a:alphaModFix/>
          </a:blip>
          <a:srcRect/>
          <a:stretch/>
        </p:blipFill>
        <p:spPr>
          <a:xfrm>
            <a:off x="9213461" y="89361"/>
            <a:ext cx="2865038" cy="5439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1607</Words>
  <Application>Microsoft Macintosh PowerPoint</Application>
  <PresentationFormat>Widescreen</PresentationFormat>
  <Paragraphs>268</Paragraphs>
  <Slides>20</Slides>
  <Notes>16</Notes>
  <HiddenSlides>3</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Arial</vt:lpstr>
      <vt:lpstr>Helvetica</vt:lpstr>
      <vt:lpstr>Barlow Semi Condensed Medium</vt:lpstr>
      <vt:lpstr>Calibri</vt:lpstr>
      <vt:lpstr>Roboto Light</vt:lpstr>
      <vt:lpstr>Roboto</vt:lpstr>
      <vt:lpstr>DM Sans</vt:lpstr>
      <vt:lpstr>Barlow Semi Condensed SemiBold</vt:lpstr>
      <vt:lpstr>Roboto Medium</vt:lpstr>
      <vt:lpstr>Symbol</vt:lpstr>
      <vt:lpstr>Office Theme</vt:lpstr>
      <vt:lpstr>Office Theme</vt:lpstr>
      <vt:lpstr> Technical design of the GlobalCoast cloud-based Infrastructure   Giovanni Coppini (CMCC), Jay Perlman (IEEE France), Miguel Charcos (Socib), Giuseppe La Rocca (EGI), Nadia Pinardi (UNIBO) and many more!</vt:lpstr>
      <vt:lpstr>PowerPoint Presentation</vt:lpstr>
      <vt:lpstr>PowerPoint Presentation</vt:lpstr>
      <vt:lpstr>PowerPoint Presentation</vt:lpstr>
      <vt:lpstr>Coast Predict Regional Infrastructure</vt:lpstr>
      <vt:lpstr>Information Infrastructure Attributes</vt:lpstr>
      <vt:lpstr>PowerPoint Presentation</vt:lpstr>
      <vt:lpstr>Computing Infrastructure</vt:lpstr>
      <vt:lpstr>Computing resources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User Stories</vt:lpstr>
      <vt:lpstr>Priorities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Nadia Pinardi</dc:creator>
  <cp:lastModifiedBy>giovanni coppini</cp:lastModifiedBy>
  <cp:revision>1</cp:revision>
  <dcterms:created xsi:type="dcterms:W3CDTF">2023-07-27T19:21:01Z</dcterms:created>
  <dcterms:modified xsi:type="dcterms:W3CDTF">2024-10-02T12:44:02Z</dcterms:modified>
</cp:coreProperties>
</file>