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87" r:id="rId3"/>
    <p:sldMasterId id="2147483700" r:id="rId4"/>
  </p:sldMasterIdLst>
  <p:notesMasterIdLst>
    <p:notesMasterId r:id="rId9"/>
  </p:notesMasterIdLst>
  <p:sldIdLst>
    <p:sldId id="256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1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27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278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279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280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C57E2FA-6007-4BE5-BD3A-6A7AECA1B82E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718200" y="1405440"/>
            <a:ext cx="165492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9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9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9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900" b="0" strike="noStrike" spc="-1">
              <a:latin typeface="Arial"/>
            </a:endParaRPr>
          </a:p>
        </p:txBody>
      </p:sp>
      <p:sp>
        <p:nvSpPr>
          <p:cNvPr id="10" name="CustomShape 2"/>
          <p:cNvSpPr/>
          <p:nvPr/>
        </p:nvSpPr>
        <p:spPr>
          <a:xfrm>
            <a:off x="855720" y="6101640"/>
            <a:ext cx="2171880" cy="410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700" b="1" strike="noStrike" spc="-1">
                <a:solidFill>
                  <a:srgbClr val="0E67AD"/>
                </a:solidFill>
                <a:latin typeface="Calibri"/>
                <a:ea typeface="Open Sans"/>
              </a:rPr>
              <a:t>The work of the EGI Foundation</a:t>
            </a:r>
            <a:endParaRPr lang="en-GB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700" b="0" i="1" strike="noStrike" spc="-1">
                <a:solidFill>
                  <a:srgbClr val="0E67AD"/>
                </a:solidFill>
                <a:latin typeface="Calibri"/>
                <a:ea typeface="Open Sans"/>
              </a:rPr>
              <a:t>is partly funded by the European Commission</a:t>
            </a:r>
            <a:endParaRPr lang="en-GB" sz="7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GB" sz="700" b="0" i="1" strike="noStrike" spc="-1">
                <a:solidFill>
                  <a:srgbClr val="0E67AD"/>
                </a:solidFill>
                <a:latin typeface="Calibri"/>
                <a:ea typeface="Open Sans"/>
              </a:rPr>
              <a:t>under H2020 Framework Programme</a:t>
            </a:r>
            <a:endParaRPr lang="en-GB" sz="700" b="0" strike="noStrike" spc="-1">
              <a:latin typeface="Arial"/>
            </a:endParaRPr>
          </a:p>
        </p:txBody>
      </p:sp>
      <p:pic>
        <p:nvPicPr>
          <p:cNvPr id="2" name="Image 3"/>
          <p:cNvPicPr/>
          <p:nvPr/>
        </p:nvPicPr>
        <p:blipFill>
          <a:blip r:embed="rId15"/>
          <a:stretch/>
        </p:blipFill>
        <p:spPr>
          <a:xfrm>
            <a:off x="6285600" y="2964600"/>
            <a:ext cx="2396880" cy="1840680"/>
          </a:xfrm>
          <a:prstGeom prst="rect">
            <a:avLst/>
          </a:prstGeom>
          <a:ln>
            <a:noFill/>
          </a:ln>
        </p:spPr>
      </p:pic>
      <p:pic>
        <p:nvPicPr>
          <p:cNvPr id="3" name="Image 5"/>
          <p:cNvPicPr/>
          <p:nvPr/>
        </p:nvPicPr>
        <p:blipFill>
          <a:blip r:embed="rId16"/>
          <a:stretch/>
        </p:blipFill>
        <p:spPr>
          <a:xfrm>
            <a:off x="295920" y="6136920"/>
            <a:ext cx="558000" cy="365040"/>
          </a:xfrm>
          <a:prstGeom prst="rect">
            <a:avLst/>
          </a:prstGeom>
          <a:ln>
            <a:noFill/>
          </a:ln>
        </p:spPr>
      </p:pic>
      <p:pic>
        <p:nvPicPr>
          <p:cNvPr id="4" name="Image 7"/>
          <p:cNvPicPr/>
          <p:nvPr/>
        </p:nvPicPr>
        <p:blipFill>
          <a:blip r:embed="rId17"/>
          <a:stretch/>
        </p:blipFill>
        <p:spPr>
          <a:xfrm>
            <a:off x="521280" y="1649520"/>
            <a:ext cx="140760" cy="124920"/>
          </a:xfrm>
          <a:prstGeom prst="rect">
            <a:avLst/>
          </a:prstGeom>
          <a:ln>
            <a:noFill/>
          </a:ln>
        </p:spPr>
      </p:pic>
      <p:pic>
        <p:nvPicPr>
          <p:cNvPr id="5" name="Image 14"/>
          <p:cNvPicPr/>
          <p:nvPr/>
        </p:nvPicPr>
        <p:blipFill>
          <a:blip r:embed="rId18"/>
          <a:stretch/>
        </p:blipFill>
        <p:spPr>
          <a:xfrm>
            <a:off x="543240" y="1476000"/>
            <a:ext cx="119160" cy="124920"/>
          </a:xfrm>
          <a:prstGeom prst="rect">
            <a:avLst/>
          </a:prstGeom>
          <a:ln>
            <a:noFill/>
          </a:ln>
        </p:spPr>
      </p:pic>
      <p:sp>
        <p:nvSpPr>
          <p:cNvPr id="6" name="CustomShape 3"/>
          <p:cNvSpPr/>
          <p:nvPr/>
        </p:nvSpPr>
        <p:spPr>
          <a:xfrm>
            <a:off x="3393360" y="125640"/>
            <a:ext cx="4089600" cy="44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strike="noStrike" spc="-1">
                <a:solidFill>
                  <a:srgbClr val="0E67AD"/>
                </a:solidFill>
                <a:latin typeface="Calibri"/>
                <a:ea typeface="Open Sans"/>
              </a:rPr>
              <a:t>EGI: Advanced Computing for Research</a:t>
            </a:r>
            <a:endParaRPr lang="en-GB" sz="1800" b="0" strike="noStrike" spc="-1"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"/>
          <p:cNvPicPr/>
          <p:nvPr/>
        </p:nvPicPr>
        <p:blipFill>
          <a:blip r:embed="rId15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46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8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4F3C926-E237-4241-A1AD-467A375C75E4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21/03/2024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50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8D7DCA9B-A678-4950-ABE8-E6C95F2FDD98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51" name="Image 18"/>
          <p:cNvPicPr/>
          <p:nvPr/>
        </p:nvPicPr>
        <p:blipFill>
          <a:blip r:embed="rId16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52" name="Image 19"/>
          <p:cNvPicPr/>
          <p:nvPr/>
        </p:nvPicPr>
        <p:blipFill>
          <a:blip r:embed="rId17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 4"/>
          <p:cNvPicPr/>
          <p:nvPr/>
        </p:nvPicPr>
        <p:blipFill>
          <a:blip r:embed="rId15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40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E3D9000B-8999-46A6-8ACF-CEE0CC83423F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21/03/2024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142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2AA2A3F-E641-4F3A-925E-59ADF78F4141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143" name="Image 18"/>
          <p:cNvPicPr/>
          <p:nvPr/>
        </p:nvPicPr>
        <p:blipFill>
          <a:blip r:embed="rId16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144" name="Image 19"/>
          <p:cNvPicPr/>
          <p:nvPr/>
        </p:nvPicPr>
        <p:blipFill>
          <a:blip r:embed="rId17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14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4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Image 4"/>
          <p:cNvPicPr/>
          <p:nvPr/>
        </p:nvPicPr>
        <p:blipFill>
          <a:blip r:embed="rId15"/>
          <a:stretch/>
        </p:blipFill>
        <p:spPr>
          <a:xfrm>
            <a:off x="1509480" y="131400"/>
            <a:ext cx="542160" cy="416160"/>
          </a:xfrm>
          <a:prstGeom prst="rect">
            <a:avLst/>
          </a:prstGeom>
          <a:ln>
            <a:noFill/>
          </a:ln>
        </p:spPr>
      </p:pic>
      <p:sp>
        <p:nvSpPr>
          <p:cNvPr id="184" name="CustomShape 1"/>
          <p:cNvSpPr/>
          <p:nvPr/>
        </p:nvSpPr>
        <p:spPr>
          <a:xfrm>
            <a:off x="6330600" y="6613560"/>
            <a:ext cx="978480" cy="15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-1">
                <a:solidFill>
                  <a:srgbClr val="0E67AD"/>
                </a:solidFill>
                <a:latin typeface="Calibri"/>
                <a:ea typeface="Open Sans"/>
              </a:rPr>
              <a:t>@EGI_eInfra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5451840" y="6613560"/>
            <a:ext cx="714960" cy="16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800" b="1" strike="noStrike" spc="-1">
                <a:solidFill>
                  <a:srgbClr val="0E67AD"/>
                </a:solidFill>
                <a:latin typeface="Calibri"/>
                <a:ea typeface="Open Sans"/>
              </a:rPr>
              <a:t>www.egi.eu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186" name="Line 3"/>
          <p:cNvSpPr/>
          <p:nvPr/>
        </p:nvSpPr>
        <p:spPr>
          <a:xfrm>
            <a:off x="6120720" y="6669000"/>
            <a:ext cx="360" cy="178200"/>
          </a:xfrm>
          <a:prstGeom prst="line">
            <a:avLst/>
          </a:prstGeom>
          <a:ln w="9360">
            <a:solidFill>
              <a:srgbClr val="3F6EC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4"/>
          <p:cNvSpPr/>
          <p:nvPr/>
        </p:nvSpPr>
        <p:spPr>
          <a:xfrm>
            <a:off x="7234920" y="6620760"/>
            <a:ext cx="89460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403A0D74-C79F-4F97-8940-F377822586FC}" type="datetime1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21/03/2024</a:t>
            </a:fld>
            <a:endParaRPr lang="en-GB" sz="900" b="0" strike="noStrike" spc="-1"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8773200" y="6612840"/>
            <a:ext cx="388080" cy="22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C08EC09B-23C3-42DB-A4A3-66C7890DF116}" type="slidenum">
              <a:rPr lang="en-GB" sz="900" b="1" strike="noStrike" spc="-1">
                <a:solidFill>
                  <a:srgbClr val="FFFFFF"/>
                </a:solidFill>
                <a:latin typeface="Calibri"/>
                <a:ea typeface="Open Sans"/>
              </a:rPr>
              <a:t>‹#›</a:t>
            </a:fld>
            <a:endParaRPr lang="en-GB" sz="900" b="0" strike="noStrike" spc="-1">
              <a:latin typeface="Arial"/>
            </a:endParaRPr>
          </a:p>
        </p:txBody>
      </p:sp>
      <p:pic>
        <p:nvPicPr>
          <p:cNvPr id="189" name="Image 18"/>
          <p:cNvPicPr/>
          <p:nvPr/>
        </p:nvPicPr>
        <p:blipFill>
          <a:blip r:embed="rId16"/>
          <a:stretch/>
        </p:blipFill>
        <p:spPr>
          <a:xfrm>
            <a:off x="6247440" y="6669360"/>
            <a:ext cx="117720" cy="104760"/>
          </a:xfrm>
          <a:prstGeom prst="rect">
            <a:avLst/>
          </a:prstGeom>
          <a:ln>
            <a:noFill/>
          </a:ln>
        </p:spPr>
      </p:pic>
      <p:pic>
        <p:nvPicPr>
          <p:cNvPr id="190" name="Image 19"/>
          <p:cNvPicPr/>
          <p:nvPr/>
        </p:nvPicPr>
        <p:blipFill>
          <a:blip r:embed="rId17"/>
          <a:stretch/>
        </p:blipFill>
        <p:spPr>
          <a:xfrm>
            <a:off x="5400000" y="6669720"/>
            <a:ext cx="91440" cy="96120"/>
          </a:xfrm>
          <a:prstGeom prst="rect">
            <a:avLst/>
          </a:prstGeom>
          <a:ln>
            <a:noFill/>
          </a:ln>
        </p:spPr>
      </p:pic>
      <p:sp>
        <p:nvSpPr>
          <p:cNvPr id="191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92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387720" y="2938320"/>
            <a:ext cx="4813560" cy="506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3000" b="1" strike="noStrike" spc="-1" dirty="0">
                <a:solidFill>
                  <a:srgbClr val="FFFFFF"/>
                </a:solidFill>
                <a:latin typeface="Calibri"/>
                <a:ea typeface="Open Sans"/>
              </a:rPr>
              <a:t>OMB Mar 2024</a:t>
            </a:r>
            <a:endParaRPr lang="en-GB" sz="3000" b="0" strike="noStrike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387720" y="4796640"/>
            <a:ext cx="1934640" cy="26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900" b="1" i="1" strike="noStrike" spc="-1">
                <a:solidFill>
                  <a:srgbClr val="FFFFFF"/>
                </a:solidFill>
                <a:latin typeface="Calibri"/>
                <a:ea typeface="Open Sans"/>
              </a:rPr>
              <a:t>EGI Foundation</a:t>
            </a:r>
            <a:endParaRPr lang="en-GB" sz="900" b="0" strike="noStrike" spc="-1">
              <a:latin typeface="Arial"/>
            </a:endParaRPr>
          </a:p>
        </p:txBody>
      </p:sp>
      <p:sp>
        <p:nvSpPr>
          <p:cNvPr id="283" name="CustomShape 3"/>
          <p:cNvSpPr/>
          <p:nvPr/>
        </p:nvSpPr>
        <p:spPr>
          <a:xfrm>
            <a:off x="387720" y="4395240"/>
            <a:ext cx="4491000" cy="26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1100" b="1" strike="noStrike" spc="-1">
                <a:solidFill>
                  <a:srgbClr val="FFFFFF"/>
                </a:solidFill>
                <a:latin typeface="Calibri"/>
                <a:ea typeface="Open Sans"/>
              </a:rPr>
              <a:t>Matthew Viljoen, </a:t>
            </a:r>
            <a:endParaRPr lang="en-GB" sz="11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751"/>
              </a:spcBef>
            </a:pPr>
            <a:r>
              <a:rPr lang="en-US" sz="1100" b="1" strike="noStrike" spc="-1" dirty="0">
                <a:solidFill>
                  <a:srgbClr val="FFFFFF"/>
                </a:solidFill>
                <a:latin typeface="Calibri"/>
                <a:ea typeface="Open Sans"/>
              </a:rPr>
              <a:t>Operations Manager</a:t>
            </a:r>
            <a:r>
              <a:rPr lang="en-US" sz="1300" b="1" strike="noStrike" spc="-1" dirty="0">
                <a:solidFill>
                  <a:srgbClr val="FFFFFF"/>
                </a:solidFill>
                <a:latin typeface="Calibri"/>
                <a:ea typeface="Open Sans"/>
              </a:rPr>
              <a:t> </a:t>
            </a:r>
            <a:endParaRPr lang="en-GB" sz="13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2579040" y="169200"/>
            <a:ext cx="4727160" cy="33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b="1" strike="noStrike" spc="-1">
                <a:solidFill>
                  <a:srgbClr val="0E67AD"/>
                </a:solidFill>
                <a:latin typeface="Calibri"/>
                <a:ea typeface="Open Sans"/>
              </a:rPr>
              <a:t>Agenda</a:t>
            </a:r>
            <a:endParaRPr lang="en-GB" sz="2500" b="0" strike="noStrike" spc="-1">
              <a:latin typeface="Arial"/>
            </a:endParaRPr>
          </a:p>
        </p:txBody>
      </p:sp>
      <p:pic>
        <p:nvPicPr>
          <p:cNvPr id="6" name="Picture 5" descr="A screenshot of a phone&#10;&#10;Description automatically generated">
            <a:extLst>
              <a:ext uri="{FF2B5EF4-FFF2-40B4-BE49-F238E27FC236}">
                <a16:creationId xmlns:a16="http://schemas.microsoft.com/office/drawing/2014/main" id="{110B4F8F-A105-A7DE-F28C-2A11B997A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886" y="893378"/>
            <a:ext cx="5368864" cy="56344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195660" y="1205280"/>
            <a:ext cx="8752680" cy="426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Open Sans"/>
              </a:rPr>
              <a:t>Central ops team creating new training video covering:</a:t>
            </a:r>
          </a:p>
          <a:p>
            <a:pPr marL="628560" lvl="1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Calibri"/>
                <a:ea typeface="Open Sans"/>
              </a:rPr>
              <a:t>Requirements for being an NGI within EGI (uptime, OLAs, security)</a:t>
            </a:r>
          </a:p>
          <a:p>
            <a:pPr marL="628560" lvl="1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Calibri"/>
                <a:ea typeface="Open Sans"/>
              </a:rPr>
              <a:t> </a:t>
            </a:r>
            <a:r>
              <a:rPr lang="en-GB" sz="2000" spc="-1" dirty="0" err="1">
                <a:solidFill>
                  <a:srgbClr val="000000"/>
                </a:solidFill>
                <a:latin typeface="Calibri"/>
                <a:ea typeface="Open Sans"/>
              </a:rPr>
              <a:t>FitSM</a:t>
            </a:r>
            <a:r>
              <a:rPr lang="en-GB" sz="2000" spc="-1" dirty="0">
                <a:solidFill>
                  <a:srgbClr val="000000"/>
                </a:solidFill>
                <a:latin typeface="Calibri"/>
                <a:ea typeface="Open Sans"/>
              </a:rPr>
              <a:t> requirements and resources</a:t>
            </a:r>
          </a:p>
          <a:p>
            <a:pPr marL="628560" lvl="1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trike="noStrike" spc="-1" dirty="0">
                <a:solidFill>
                  <a:srgbClr val="000000"/>
                </a:solidFill>
                <a:latin typeface="Calibri"/>
                <a:ea typeface="Open Sans"/>
              </a:rPr>
              <a:t>Common procedures (sites joining, suspension)</a:t>
            </a:r>
          </a:p>
          <a:p>
            <a:pPr marL="628560" lvl="1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Calibri"/>
                <a:ea typeface="Open Sans"/>
              </a:rPr>
              <a:t>Roles (central ops team, NGI manager, security contacts,…)</a:t>
            </a:r>
          </a:p>
          <a:p>
            <a:pPr marL="628560" lvl="1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spc="-1" dirty="0">
                <a:solidFill>
                  <a:srgbClr val="000000"/>
                </a:solidFill>
                <a:latin typeface="Calibri"/>
                <a:ea typeface="Open Sans"/>
              </a:rPr>
              <a:t>Operations </a:t>
            </a:r>
            <a:r>
              <a:rPr lang="en-GB" sz="2000" strike="noStrike" spc="-1" dirty="0">
                <a:solidFill>
                  <a:srgbClr val="000000"/>
                </a:solidFill>
                <a:latin typeface="Calibri"/>
                <a:ea typeface="Open Sans"/>
              </a:rPr>
              <a:t>Tools basics (Ops Portal, Accounting Portal, Helpdesk, Monitoring, etc.)</a:t>
            </a:r>
          </a:p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800" spc="-1" dirty="0">
                <a:solidFill>
                  <a:srgbClr val="000000"/>
                </a:solidFill>
                <a:latin typeface="Calibri"/>
                <a:ea typeface="Open Sans"/>
              </a:rPr>
              <a:t>Brief 15min recorded presentation with pointers</a:t>
            </a:r>
            <a:r>
              <a:rPr lang="en-GB" sz="2800" spc="-1">
                <a:solidFill>
                  <a:srgbClr val="000000"/>
                </a:solidFill>
                <a:latin typeface="Calibri"/>
                <a:ea typeface="Open Sans"/>
              </a:rPr>
              <a:t>/links</a:t>
            </a:r>
            <a:endParaRPr lang="en-GB" sz="2800" spc="-1" dirty="0">
              <a:solidFill>
                <a:srgbClr val="000000"/>
              </a:solidFill>
              <a:latin typeface="Calibri"/>
              <a:ea typeface="Open Sans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2579040" y="225360"/>
            <a:ext cx="472716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b="1" strike="noStrike" spc="-1" dirty="0">
                <a:solidFill>
                  <a:srgbClr val="0E67AD"/>
                </a:solidFill>
                <a:latin typeface="Calibri"/>
                <a:ea typeface="Open Sans"/>
              </a:rPr>
              <a:t>Training for NGIs</a:t>
            </a:r>
            <a:endParaRPr lang="en-GB" sz="2500" b="0" strike="noStrike" spc="-1" dirty="0">
              <a:latin typeface="Arial"/>
            </a:endParaRPr>
          </a:p>
        </p:txBody>
      </p:sp>
      <p:sp>
        <p:nvSpPr>
          <p:cNvPr id="294" name="CustomShape 3"/>
          <p:cNvSpPr/>
          <p:nvPr/>
        </p:nvSpPr>
        <p:spPr>
          <a:xfrm>
            <a:off x="2579040" y="837720"/>
            <a:ext cx="472716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176760" y="1825560"/>
            <a:ext cx="8752680" cy="426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Open Sans"/>
              </a:rPr>
              <a:t>Thu </a:t>
            </a:r>
            <a:r>
              <a:rPr lang="en-US" sz="2800" b="1" strike="noStrike" spc="-1">
                <a:solidFill>
                  <a:srgbClr val="000000"/>
                </a:solidFill>
                <a:latin typeface="Calibri"/>
                <a:ea typeface="Open Sans"/>
              </a:rPr>
              <a:t>23 May 1pm 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Open Sans"/>
              </a:rPr>
              <a:t>(provisional)</a:t>
            </a:r>
            <a:endParaRPr lang="en-GB" sz="2800" b="0" strike="noStrike" spc="-1" dirty="0">
              <a:latin typeface="Arial"/>
            </a:endParaRPr>
          </a:p>
          <a:p>
            <a:pPr marL="171360" indent="-1695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Open Sans"/>
              </a:rPr>
              <a:t>To be confirmed on ML</a:t>
            </a:r>
            <a:endParaRPr lang="en-GB" sz="2800" b="0" strike="noStrike" spc="-1" dirty="0">
              <a:latin typeface="Arial"/>
            </a:endParaRPr>
          </a:p>
        </p:txBody>
      </p:sp>
      <p:sp>
        <p:nvSpPr>
          <p:cNvPr id="293" name="CustomShape 2"/>
          <p:cNvSpPr/>
          <p:nvPr/>
        </p:nvSpPr>
        <p:spPr>
          <a:xfrm>
            <a:off x="2579040" y="225360"/>
            <a:ext cx="4727160" cy="45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500" b="1" strike="noStrike" spc="-1">
                <a:solidFill>
                  <a:srgbClr val="0E67AD"/>
                </a:solidFill>
                <a:latin typeface="Calibri"/>
                <a:ea typeface="Open Sans"/>
              </a:rPr>
              <a:t>Next OMB</a:t>
            </a:r>
            <a:endParaRPr lang="en-GB" sz="2500" b="0" strike="noStrike" spc="-1">
              <a:latin typeface="Arial"/>
            </a:endParaRPr>
          </a:p>
        </p:txBody>
      </p:sp>
      <p:sp>
        <p:nvSpPr>
          <p:cNvPr id="294" name="CustomShape 3"/>
          <p:cNvSpPr/>
          <p:nvPr/>
        </p:nvSpPr>
        <p:spPr>
          <a:xfrm>
            <a:off x="2579040" y="837720"/>
            <a:ext cx="4727160" cy="36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24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EGI_4-3_v1.3</Template>
  <TotalTime>9384</TotalTime>
  <Words>100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apaolini</dc:creator>
  <dc:description/>
  <cp:lastModifiedBy>Matthew Viljoen</cp:lastModifiedBy>
  <cp:revision>121</cp:revision>
  <dcterms:created xsi:type="dcterms:W3CDTF">2019-04-25T12:36:47Z</dcterms:created>
  <dcterms:modified xsi:type="dcterms:W3CDTF">2024-03-21T11:55:26Z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