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7" y="1"/>
            <a:ext cx="2922317" cy="494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18227" y="1"/>
            <a:ext cx="2922317" cy="494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80963" y="739775"/>
            <a:ext cx="658018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3903" y="4689249"/>
            <a:ext cx="5394321" cy="4442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7" y="9376907"/>
            <a:ext cx="2922317" cy="494185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18227" y="9376907"/>
            <a:ext cx="2922317" cy="494185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/>
          <p:nvPr>
            <p:ph idx="1" type="body"/>
          </p:nvPr>
        </p:nvSpPr>
        <p:spPr>
          <a:xfrm>
            <a:off x="673903" y="4689249"/>
            <a:ext cx="5394321" cy="4442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p1:notes"/>
          <p:cNvSpPr/>
          <p:nvPr>
            <p:ph idx="2" type="sldImg"/>
          </p:nvPr>
        </p:nvSpPr>
        <p:spPr>
          <a:xfrm>
            <a:off x="80963" y="739775"/>
            <a:ext cx="658018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673903" y="4689249"/>
            <a:ext cx="5394321" cy="4442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" name="Google Shape;105;p2:notes"/>
          <p:cNvSpPr/>
          <p:nvPr>
            <p:ph idx="2" type="sldImg"/>
          </p:nvPr>
        </p:nvSpPr>
        <p:spPr>
          <a:xfrm>
            <a:off x="80963" y="739775"/>
            <a:ext cx="658018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ae181c34e7_0_20:notes"/>
          <p:cNvSpPr/>
          <p:nvPr>
            <p:ph idx="2" type="sldImg"/>
          </p:nvPr>
        </p:nvSpPr>
        <p:spPr>
          <a:xfrm>
            <a:off x="80963" y="739775"/>
            <a:ext cx="6580200" cy="37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2ae181c34e7_0_20:notes"/>
          <p:cNvSpPr txBox="1"/>
          <p:nvPr>
            <p:ph idx="1" type="body"/>
          </p:nvPr>
        </p:nvSpPr>
        <p:spPr>
          <a:xfrm>
            <a:off x="673903" y="4689249"/>
            <a:ext cx="5394300" cy="44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" name="Google Shape;117;g2ae181c34e7_0_20:notes"/>
          <p:cNvSpPr txBox="1"/>
          <p:nvPr>
            <p:ph idx="12" type="sldNum"/>
          </p:nvPr>
        </p:nvSpPr>
        <p:spPr>
          <a:xfrm>
            <a:off x="3818227" y="9376907"/>
            <a:ext cx="2922300" cy="49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 txBox="1"/>
          <p:nvPr>
            <p:ph idx="1" type="body"/>
          </p:nvPr>
        </p:nvSpPr>
        <p:spPr>
          <a:xfrm>
            <a:off x="673903" y="4689249"/>
            <a:ext cx="5394321" cy="4442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3:notes"/>
          <p:cNvSpPr/>
          <p:nvPr>
            <p:ph idx="2" type="sldImg"/>
          </p:nvPr>
        </p:nvSpPr>
        <p:spPr>
          <a:xfrm>
            <a:off x="80963" y="739775"/>
            <a:ext cx="6580187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bfbd71318b_0_0:notes"/>
          <p:cNvSpPr/>
          <p:nvPr>
            <p:ph idx="2" type="sldImg"/>
          </p:nvPr>
        </p:nvSpPr>
        <p:spPr>
          <a:xfrm>
            <a:off x="80963" y="739775"/>
            <a:ext cx="6580200" cy="37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2bfbd71318b_0_0:notes"/>
          <p:cNvSpPr txBox="1"/>
          <p:nvPr>
            <p:ph idx="1" type="body"/>
          </p:nvPr>
        </p:nvSpPr>
        <p:spPr>
          <a:xfrm>
            <a:off x="673903" y="4689249"/>
            <a:ext cx="5394300" cy="44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g2bfbd71318b_0_0:notes"/>
          <p:cNvSpPr txBox="1"/>
          <p:nvPr>
            <p:ph idx="12" type="sldNum"/>
          </p:nvPr>
        </p:nvSpPr>
        <p:spPr>
          <a:xfrm>
            <a:off x="3818227" y="9376907"/>
            <a:ext cx="2922300" cy="49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c5256d8d56_0_11:notes"/>
          <p:cNvSpPr txBox="1"/>
          <p:nvPr>
            <p:ph idx="1" type="body"/>
          </p:nvPr>
        </p:nvSpPr>
        <p:spPr>
          <a:xfrm>
            <a:off x="898947" y="4689509"/>
            <a:ext cx="4944300" cy="44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g2c5256d8d56_0_11:notes"/>
          <p:cNvSpPr/>
          <p:nvPr>
            <p:ph idx="2" type="sldImg"/>
          </p:nvPr>
        </p:nvSpPr>
        <p:spPr>
          <a:xfrm>
            <a:off x="374561" y="740449"/>
            <a:ext cx="5992800" cy="3702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c5256d8d56_0_154:notes"/>
          <p:cNvSpPr/>
          <p:nvPr>
            <p:ph idx="2" type="sldImg"/>
          </p:nvPr>
        </p:nvSpPr>
        <p:spPr>
          <a:xfrm>
            <a:off x="80963" y="739775"/>
            <a:ext cx="6580200" cy="37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c5256d8d56_0_154:notes"/>
          <p:cNvSpPr txBox="1"/>
          <p:nvPr>
            <p:ph idx="1" type="body"/>
          </p:nvPr>
        </p:nvSpPr>
        <p:spPr>
          <a:xfrm>
            <a:off x="673903" y="4689249"/>
            <a:ext cx="5394300" cy="4443000"/>
          </a:xfrm>
          <a:prstGeom prst="rect">
            <a:avLst/>
          </a:prstGeom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2c5256d8d56_0_154:notes"/>
          <p:cNvSpPr txBox="1"/>
          <p:nvPr>
            <p:ph idx="12" type="sldNum"/>
          </p:nvPr>
        </p:nvSpPr>
        <p:spPr>
          <a:xfrm>
            <a:off x="3818227" y="9376907"/>
            <a:ext cx="2922300" cy="494100"/>
          </a:xfrm>
          <a:prstGeom prst="rect">
            <a:avLst/>
          </a:prstGeom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ae181c34e7_0_13:notes"/>
          <p:cNvSpPr/>
          <p:nvPr>
            <p:ph idx="2" type="sldImg"/>
          </p:nvPr>
        </p:nvSpPr>
        <p:spPr>
          <a:xfrm>
            <a:off x="80963" y="739775"/>
            <a:ext cx="6580200" cy="37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g2ae181c34e7_0_13:notes"/>
          <p:cNvSpPr txBox="1"/>
          <p:nvPr>
            <p:ph idx="1" type="body"/>
          </p:nvPr>
        </p:nvSpPr>
        <p:spPr>
          <a:xfrm>
            <a:off x="673903" y="4689249"/>
            <a:ext cx="5394300" cy="44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g2ae181c34e7_0_13:notes"/>
          <p:cNvSpPr txBox="1"/>
          <p:nvPr>
            <p:ph idx="12" type="sldNum"/>
          </p:nvPr>
        </p:nvSpPr>
        <p:spPr>
          <a:xfrm>
            <a:off x="3818227" y="9376907"/>
            <a:ext cx="2922300" cy="49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72000" spcFirstLastPara="1" rIns="7200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9"/>
          <p:cNvSpPr txBox="1"/>
          <p:nvPr>
            <p:ph idx="11" type="ftr"/>
          </p:nvPr>
        </p:nvSpPr>
        <p:spPr>
          <a:xfrm>
            <a:off x="4171851" y="6480808"/>
            <a:ext cx="3860800" cy="258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idx="12" type="sldNum"/>
          </p:nvPr>
        </p:nvSpPr>
        <p:spPr>
          <a:xfrm>
            <a:off x="9168341" y="6486619"/>
            <a:ext cx="2844800" cy="2526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/>
          <p:nvPr>
            <p:ph type="title"/>
          </p:nvPr>
        </p:nvSpPr>
        <p:spPr>
          <a:xfrm>
            <a:off x="1199455" y="148168"/>
            <a:ext cx="10382945" cy="67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72000" spcFirstLastPara="1" rIns="7200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" type="body"/>
          </p:nvPr>
        </p:nvSpPr>
        <p:spPr>
          <a:xfrm rot="5400000">
            <a:off x="3575721" y="-2067610"/>
            <a:ext cx="5040560" cy="117133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1" type="ftr"/>
          </p:nvPr>
        </p:nvSpPr>
        <p:spPr>
          <a:xfrm>
            <a:off x="4171851" y="6480808"/>
            <a:ext cx="3860800" cy="258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8"/>
          <p:cNvSpPr txBox="1"/>
          <p:nvPr>
            <p:ph idx="12" type="sldNum"/>
          </p:nvPr>
        </p:nvSpPr>
        <p:spPr>
          <a:xfrm>
            <a:off x="9168341" y="6486619"/>
            <a:ext cx="2844800" cy="2526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9"/>
          <p:cNvSpPr txBox="1"/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72000" spcFirstLastPara="1" rIns="7200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9"/>
          <p:cNvSpPr txBox="1"/>
          <p:nvPr>
            <p:ph idx="1" type="body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9"/>
          <p:cNvSpPr txBox="1"/>
          <p:nvPr>
            <p:ph idx="11" type="ftr"/>
          </p:nvPr>
        </p:nvSpPr>
        <p:spPr>
          <a:xfrm>
            <a:off x="4171851" y="6480808"/>
            <a:ext cx="3860800" cy="258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9"/>
          <p:cNvSpPr txBox="1"/>
          <p:nvPr>
            <p:ph idx="12" type="sldNum"/>
          </p:nvPr>
        </p:nvSpPr>
        <p:spPr>
          <a:xfrm>
            <a:off x="9168341" y="6486619"/>
            <a:ext cx="2844800" cy="2526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. Content - Text only 1">
  <p:cSld name="Content - Text with Bullet_1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85" name="Google Shape;85;g2c5256d8d56_0_136"/>
          <p:cNvPicPr preferRelativeResize="0"/>
          <p:nvPr/>
        </p:nvPicPr>
        <p:blipFill rotWithShape="1">
          <a:blip r:embed="rId2">
            <a:alphaModFix amt="25000"/>
          </a:blip>
          <a:srcRect b="9" l="0" r="0" t="9"/>
          <a:stretch/>
        </p:blipFill>
        <p:spPr>
          <a:xfrm>
            <a:off x="9928475" y="407965"/>
            <a:ext cx="2451104" cy="61579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" name="Google Shape;86;g2c5256d8d56_0_136"/>
          <p:cNvGrpSpPr/>
          <p:nvPr/>
        </p:nvGrpSpPr>
        <p:grpSpPr>
          <a:xfrm>
            <a:off x="156699" y="-320669"/>
            <a:ext cx="963000" cy="1208100"/>
            <a:chOff x="0" y="0"/>
            <a:chExt cx="1926000" cy="2416200"/>
          </a:xfrm>
        </p:grpSpPr>
        <p:sp>
          <p:nvSpPr>
            <p:cNvPr id="87" name="Google Shape;87;g2c5256d8d56_0_136"/>
            <p:cNvSpPr/>
            <p:nvPr/>
          </p:nvSpPr>
          <p:spPr>
            <a:xfrm>
              <a:off x="0" y="0"/>
              <a:ext cx="1926000" cy="2416200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Helvetica Neue"/>
                <a:buNone/>
              </a:pPr>
              <a:r>
                <a:t/>
              </a:r>
              <a:endParaRPr b="1" i="0" sz="12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88" name="Google Shape;88;g2c5256d8d56_0_1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9" name="Google Shape;89;g2c5256d8d56_0_136"/>
          <p:cNvSpPr txBox="1"/>
          <p:nvPr>
            <p:ph idx="1" type="body"/>
          </p:nvPr>
        </p:nvSpPr>
        <p:spPr>
          <a:xfrm>
            <a:off x="1281907" y="877888"/>
            <a:ext cx="105156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22850" spcFirstLastPara="1" rIns="22850" wrap="square" tIns="2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DM Sans"/>
              <a:buNone/>
              <a:defRPr b="0" i="0" sz="1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DM Sans"/>
              <a:buNone/>
              <a:defRPr b="0" i="0" sz="1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DM Sans"/>
              <a:buNone/>
              <a:defRPr b="0" i="0" sz="1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DM Sans"/>
              <a:buNone/>
              <a:defRPr b="0" i="0" sz="1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DM Sans"/>
              <a:buNone/>
              <a:defRPr b="0" i="0" sz="1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683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  <a:defRPr b="1" i="0" sz="1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683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  <a:defRPr b="1" i="0" sz="1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683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  <a:defRPr b="1" i="0" sz="1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683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  <a:defRPr b="1" i="0" sz="1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0" name="Google Shape;90;g2c5256d8d56_0_136"/>
          <p:cNvSpPr txBox="1"/>
          <p:nvPr>
            <p:ph idx="12" type="sldNum"/>
          </p:nvPr>
        </p:nvSpPr>
        <p:spPr>
          <a:xfrm>
            <a:off x="11606463" y="6515830"/>
            <a:ext cx="341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900"/>
              <a:buFont typeface="DM Sans"/>
              <a:buNone/>
              <a:defRPr b="0" i="0" sz="9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900"/>
              <a:buFont typeface="DM Sans"/>
              <a:buNone/>
              <a:defRPr b="0" i="0" sz="9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900"/>
              <a:buFont typeface="DM Sans"/>
              <a:buNone/>
              <a:defRPr b="0" i="0" sz="9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900"/>
              <a:buFont typeface="DM Sans"/>
              <a:buNone/>
              <a:defRPr b="0" i="0" sz="9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900"/>
              <a:buFont typeface="DM Sans"/>
              <a:buNone/>
              <a:defRPr b="0" i="0" sz="9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900"/>
              <a:buFont typeface="DM Sans"/>
              <a:buNone/>
              <a:defRPr b="0" i="0" sz="9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900"/>
              <a:buFont typeface="DM Sans"/>
              <a:buNone/>
              <a:defRPr b="0" i="0" sz="9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900"/>
              <a:buFont typeface="DM Sans"/>
              <a:buNone/>
              <a:defRPr b="0" i="0" sz="9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900"/>
              <a:buFont typeface="DM Sans"/>
              <a:buNone/>
              <a:defRPr b="0" i="0" sz="9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1" name="Google Shape;91;g2c5256d8d56_0_136"/>
          <p:cNvSpPr txBox="1"/>
          <p:nvPr>
            <p:ph idx="2" type="body"/>
          </p:nvPr>
        </p:nvSpPr>
        <p:spPr>
          <a:xfrm>
            <a:off x="508000" y="1422406"/>
            <a:ext cx="11289600" cy="34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DM Sans"/>
              <a:buChar char="•"/>
              <a:defRPr b="0" i="0" sz="1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683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  <a:defRPr b="1" i="0" sz="1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683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  <a:defRPr b="1" i="0" sz="1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683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  <a:defRPr b="1" i="0" sz="1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2" name="Google Shape;92;g2c5256d8d56_0_136"/>
          <p:cNvSpPr txBox="1"/>
          <p:nvPr>
            <p:ph type="title"/>
          </p:nvPr>
        </p:nvSpPr>
        <p:spPr>
          <a:xfrm>
            <a:off x="1282073" y="395408"/>
            <a:ext cx="10985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00"/>
              <a:buNone/>
              <a:defRPr/>
            </a:lvl9pPr>
          </a:lstStyle>
          <a:p/>
        </p:txBody>
      </p:sp>
      <p:pic>
        <p:nvPicPr>
          <p:cNvPr id="93" name="Google Shape;93;g2c5256d8d56_0_1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9050" y="235562"/>
            <a:ext cx="638326" cy="487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/>
          <p:nvPr>
            <p:ph type="title"/>
          </p:nvPr>
        </p:nvSpPr>
        <p:spPr>
          <a:xfrm>
            <a:off x="1199455" y="148168"/>
            <a:ext cx="10382945" cy="672100"/>
          </a:xfrm>
          <a:prstGeom prst="rect">
            <a:avLst/>
          </a:prstGeom>
          <a:solidFill>
            <a:srgbClr val="D6E3BC"/>
          </a:solidFill>
          <a:ln>
            <a:noFill/>
          </a:ln>
        </p:spPr>
        <p:txBody>
          <a:bodyPr anchorCtr="0" anchor="ctr" bIns="45700" lIns="72000" spcFirstLastPara="1" rIns="7200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ts val="3000"/>
              <a:buFont typeface="Arial"/>
              <a:buNone/>
              <a:defRPr b="1">
                <a:solidFill>
                  <a:srgbClr val="76923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1" type="body"/>
          </p:nvPr>
        </p:nvSpPr>
        <p:spPr>
          <a:xfrm>
            <a:off x="239350" y="1268760"/>
            <a:ext cx="11713301" cy="504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1" type="ftr"/>
          </p:nvPr>
        </p:nvSpPr>
        <p:spPr>
          <a:xfrm>
            <a:off x="4171851" y="6480808"/>
            <a:ext cx="3860800" cy="258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2" type="sldNum"/>
          </p:nvPr>
        </p:nvSpPr>
        <p:spPr>
          <a:xfrm>
            <a:off x="9168341" y="6486619"/>
            <a:ext cx="2844800" cy="2526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33" name="Google Shape;33;p20"/>
          <p:cNvGrpSpPr/>
          <p:nvPr/>
        </p:nvGrpSpPr>
        <p:grpSpPr>
          <a:xfrm>
            <a:off x="0" y="4956"/>
            <a:ext cx="1044116" cy="1081729"/>
            <a:chOff x="0" y="4956"/>
            <a:chExt cx="1044116" cy="1081729"/>
          </a:xfrm>
        </p:grpSpPr>
        <p:sp>
          <p:nvSpPr>
            <p:cNvPr id="34" name="Google Shape;34;p20"/>
            <p:cNvSpPr/>
            <p:nvPr/>
          </p:nvSpPr>
          <p:spPr>
            <a:xfrm>
              <a:off x="0" y="6139"/>
              <a:ext cx="1044116" cy="108054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descr="A green logo with black background&#10;&#10;Description automatically generated" id="35" name="Google Shape;35;p2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324" y="4956"/>
              <a:ext cx="942893" cy="108054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7200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21"/>
          <p:cNvSpPr txBox="1"/>
          <p:nvPr>
            <p:ph idx="11" type="ftr"/>
          </p:nvPr>
        </p:nvSpPr>
        <p:spPr>
          <a:xfrm>
            <a:off x="4171851" y="6489340"/>
            <a:ext cx="3860800" cy="258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12" type="sldNum"/>
          </p:nvPr>
        </p:nvSpPr>
        <p:spPr>
          <a:xfrm>
            <a:off x="9168341" y="6486619"/>
            <a:ext cx="2844800" cy="2526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/>
          <p:nvPr>
            <p:ph type="title"/>
          </p:nvPr>
        </p:nvSpPr>
        <p:spPr>
          <a:xfrm>
            <a:off x="1199455" y="148168"/>
            <a:ext cx="10382945" cy="67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72000" spcFirstLastPara="1" rIns="7200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22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22"/>
          <p:cNvSpPr txBox="1"/>
          <p:nvPr>
            <p:ph idx="11" type="ftr"/>
          </p:nvPr>
        </p:nvSpPr>
        <p:spPr>
          <a:xfrm>
            <a:off x="4171851" y="6480808"/>
            <a:ext cx="3860800" cy="258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12" type="sldNum"/>
          </p:nvPr>
        </p:nvSpPr>
        <p:spPr>
          <a:xfrm>
            <a:off x="9168341" y="6486619"/>
            <a:ext cx="2844800" cy="2526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/>
          <p:nvPr>
            <p:ph type="title"/>
          </p:nvPr>
        </p:nvSpPr>
        <p:spPr>
          <a:xfrm>
            <a:off x="1199455" y="148168"/>
            <a:ext cx="10382945" cy="67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72000" spcFirstLastPara="1" rIns="7200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23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23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23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3" name="Google Shape;53;p23"/>
          <p:cNvSpPr txBox="1"/>
          <p:nvPr>
            <p:ph idx="11" type="ftr"/>
          </p:nvPr>
        </p:nvSpPr>
        <p:spPr>
          <a:xfrm>
            <a:off x="4171851" y="6480808"/>
            <a:ext cx="3860800" cy="258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3"/>
          <p:cNvSpPr txBox="1"/>
          <p:nvPr>
            <p:ph idx="12" type="sldNum"/>
          </p:nvPr>
        </p:nvSpPr>
        <p:spPr>
          <a:xfrm>
            <a:off x="9168341" y="6486619"/>
            <a:ext cx="2844800" cy="2526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4"/>
          <p:cNvSpPr txBox="1"/>
          <p:nvPr>
            <p:ph type="title"/>
          </p:nvPr>
        </p:nvSpPr>
        <p:spPr>
          <a:xfrm>
            <a:off x="1199455" y="148168"/>
            <a:ext cx="10382945" cy="67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72000" spcFirstLastPara="1" rIns="7200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11" type="ftr"/>
          </p:nvPr>
        </p:nvSpPr>
        <p:spPr>
          <a:xfrm>
            <a:off x="4171851" y="6480808"/>
            <a:ext cx="3860800" cy="258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4"/>
          <p:cNvSpPr txBox="1"/>
          <p:nvPr>
            <p:ph idx="12" type="sldNum"/>
          </p:nvPr>
        </p:nvSpPr>
        <p:spPr>
          <a:xfrm>
            <a:off x="9168341" y="6486619"/>
            <a:ext cx="2844800" cy="2526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5"/>
          <p:cNvSpPr txBox="1"/>
          <p:nvPr>
            <p:ph idx="11" type="ftr"/>
          </p:nvPr>
        </p:nvSpPr>
        <p:spPr>
          <a:xfrm>
            <a:off x="4171851" y="6480808"/>
            <a:ext cx="3860800" cy="258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5"/>
          <p:cNvSpPr txBox="1"/>
          <p:nvPr>
            <p:ph idx="12" type="sldNum"/>
          </p:nvPr>
        </p:nvSpPr>
        <p:spPr>
          <a:xfrm>
            <a:off x="9168341" y="6486619"/>
            <a:ext cx="2844800" cy="2526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72000" spcFirstLastPara="1" rIns="7200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6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26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26"/>
          <p:cNvSpPr txBox="1"/>
          <p:nvPr>
            <p:ph idx="11" type="ftr"/>
          </p:nvPr>
        </p:nvSpPr>
        <p:spPr>
          <a:xfrm>
            <a:off x="4171851" y="6480808"/>
            <a:ext cx="3860800" cy="258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2" type="sldNum"/>
          </p:nvPr>
        </p:nvSpPr>
        <p:spPr>
          <a:xfrm>
            <a:off x="9168341" y="6486619"/>
            <a:ext cx="2844800" cy="2526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72000" spcFirstLastPara="1" rIns="7200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27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2" name="Google Shape;72;p27"/>
          <p:cNvSpPr txBox="1"/>
          <p:nvPr>
            <p:ph idx="11" type="ftr"/>
          </p:nvPr>
        </p:nvSpPr>
        <p:spPr>
          <a:xfrm>
            <a:off x="4171851" y="6480808"/>
            <a:ext cx="3860800" cy="258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12" type="sldNum"/>
          </p:nvPr>
        </p:nvSpPr>
        <p:spPr>
          <a:xfrm>
            <a:off x="9168341" y="6486619"/>
            <a:ext cx="2844800" cy="2526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/>
          <p:nvPr/>
        </p:nvSpPr>
        <p:spPr>
          <a:xfrm>
            <a:off x="6251" y="6593250"/>
            <a:ext cx="12192000" cy="2921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chemeClr val="hlink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11;p18"/>
          <p:cNvSpPr txBox="1"/>
          <p:nvPr>
            <p:ph type="title"/>
          </p:nvPr>
        </p:nvSpPr>
        <p:spPr>
          <a:xfrm>
            <a:off x="1199455" y="148168"/>
            <a:ext cx="10382945" cy="67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72000" spcFirstLastPara="1" rIns="72000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" type="body"/>
          </p:nvPr>
        </p:nvSpPr>
        <p:spPr>
          <a:xfrm>
            <a:off x="239350" y="1268760"/>
            <a:ext cx="11713301" cy="504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4171851" y="6480808"/>
            <a:ext cx="3860800" cy="258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9168341" y="6486619"/>
            <a:ext cx="2844800" cy="2526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Slide_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5" name="Google Shape;15;p18"/>
          <p:cNvGrpSpPr/>
          <p:nvPr/>
        </p:nvGrpSpPr>
        <p:grpSpPr>
          <a:xfrm>
            <a:off x="1" y="1012826"/>
            <a:ext cx="12192001" cy="144463"/>
            <a:chOff x="49" y="504"/>
            <a:chExt cx="6203" cy="97"/>
          </a:xfrm>
        </p:grpSpPr>
        <p:sp>
          <p:nvSpPr>
            <p:cNvPr id="16" name="Google Shape;16;p18"/>
            <p:cNvSpPr/>
            <p:nvPr/>
          </p:nvSpPr>
          <p:spPr>
            <a:xfrm>
              <a:off x="49" y="504"/>
              <a:ext cx="6203" cy="44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" name="Google Shape;17;p18"/>
            <p:cNvSpPr/>
            <p:nvPr/>
          </p:nvSpPr>
          <p:spPr>
            <a:xfrm>
              <a:off x="49" y="585"/>
              <a:ext cx="6203" cy="16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chemeClr val="folHlink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8" name="Google Shape;18;p18"/>
          <p:cNvGrpSpPr/>
          <p:nvPr/>
        </p:nvGrpSpPr>
        <p:grpSpPr>
          <a:xfrm>
            <a:off x="0" y="0"/>
            <a:ext cx="1058333" cy="969963"/>
            <a:chOff x="0" y="17"/>
            <a:chExt cx="508" cy="635"/>
          </a:xfrm>
        </p:grpSpPr>
        <p:sp>
          <p:nvSpPr>
            <p:cNvPr id="19" name="Google Shape;19;p18"/>
            <p:cNvSpPr/>
            <p:nvPr/>
          </p:nvSpPr>
          <p:spPr>
            <a:xfrm>
              <a:off x="0" y="17"/>
              <a:ext cx="508" cy="635"/>
            </a:xfrm>
            <a:custGeom>
              <a:rect b="b" l="l" r="r" t="t"/>
              <a:pathLst>
                <a:path extrusionOk="0" h="635" w="508">
                  <a:moveTo>
                    <a:pt x="173" y="287"/>
                  </a:moveTo>
                  <a:lnTo>
                    <a:pt x="70" y="0"/>
                  </a:lnTo>
                  <a:lnTo>
                    <a:pt x="215" y="255"/>
                  </a:lnTo>
                  <a:lnTo>
                    <a:pt x="360" y="0"/>
                  </a:lnTo>
                  <a:lnTo>
                    <a:pt x="255" y="287"/>
                  </a:lnTo>
                  <a:lnTo>
                    <a:pt x="507" y="317"/>
                  </a:lnTo>
                  <a:lnTo>
                    <a:pt x="254" y="346"/>
                  </a:lnTo>
                  <a:lnTo>
                    <a:pt x="360" y="634"/>
                  </a:lnTo>
                  <a:lnTo>
                    <a:pt x="215" y="378"/>
                  </a:lnTo>
                  <a:lnTo>
                    <a:pt x="70" y="634"/>
                  </a:lnTo>
                  <a:lnTo>
                    <a:pt x="171" y="348"/>
                  </a:lnTo>
                  <a:lnTo>
                    <a:pt x="0" y="326"/>
                  </a:lnTo>
                  <a:lnTo>
                    <a:pt x="0" y="307"/>
                  </a:lnTo>
                  <a:lnTo>
                    <a:pt x="173" y="287"/>
                  </a:lnTo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" name="Google Shape;20;p18"/>
            <p:cNvSpPr/>
            <p:nvPr/>
          </p:nvSpPr>
          <p:spPr>
            <a:xfrm>
              <a:off x="3" y="103"/>
              <a:ext cx="426" cy="461"/>
            </a:xfrm>
            <a:custGeom>
              <a:rect b="b" l="l" r="r" t="t"/>
              <a:pathLst>
                <a:path extrusionOk="0" h="462" w="426">
                  <a:moveTo>
                    <a:pt x="170" y="202"/>
                  </a:moveTo>
                  <a:lnTo>
                    <a:pt x="105" y="0"/>
                  </a:lnTo>
                  <a:lnTo>
                    <a:pt x="213" y="169"/>
                  </a:lnTo>
                  <a:lnTo>
                    <a:pt x="316" y="0"/>
                  </a:lnTo>
                  <a:lnTo>
                    <a:pt x="253" y="202"/>
                  </a:lnTo>
                  <a:lnTo>
                    <a:pt x="425" y="231"/>
                  </a:lnTo>
                  <a:lnTo>
                    <a:pt x="252" y="258"/>
                  </a:lnTo>
                  <a:lnTo>
                    <a:pt x="316" y="461"/>
                  </a:lnTo>
                  <a:lnTo>
                    <a:pt x="213" y="291"/>
                  </a:lnTo>
                  <a:lnTo>
                    <a:pt x="105" y="461"/>
                  </a:lnTo>
                  <a:lnTo>
                    <a:pt x="169" y="261"/>
                  </a:lnTo>
                  <a:lnTo>
                    <a:pt x="0" y="231"/>
                  </a:lnTo>
                  <a:lnTo>
                    <a:pt x="170" y="202"/>
                  </a:lnTo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folHlink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" name="Google Shape;21;p18"/>
            <p:cNvSpPr/>
            <p:nvPr/>
          </p:nvSpPr>
          <p:spPr>
            <a:xfrm>
              <a:off x="65" y="114"/>
              <a:ext cx="301" cy="440"/>
            </a:xfrm>
            <a:custGeom>
              <a:rect b="b" l="l" r="r" t="t"/>
              <a:pathLst>
                <a:path extrusionOk="0" h="440" w="301">
                  <a:moveTo>
                    <a:pt x="0" y="111"/>
                  </a:moveTo>
                  <a:lnTo>
                    <a:pt x="136" y="189"/>
                  </a:lnTo>
                  <a:lnTo>
                    <a:pt x="150" y="0"/>
                  </a:lnTo>
                  <a:lnTo>
                    <a:pt x="163" y="189"/>
                  </a:lnTo>
                  <a:lnTo>
                    <a:pt x="298" y="108"/>
                  </a:lnTo>
                  <a:lnTo>
                    <a:pt x="177" y="220"/>
                  </a:lnTo>
                  <a:lnTo>
                    <a:pt x="300" y="330"/>
                  </a:lnTo>
                  <a:lnTo>
                    <a:pt x="163" y="250"/>
                  </a:lnTo>
                  <a:lnTo>
                    <a:pt x="150" y="439"/>
                  </a:lnTo>
                  <a:lnTo>
                    <a:pt x="136" y="250"/>
                  </a:lnTo>
                  <a:lnTo>
                    <a:pt x="0" y="330"/>
                  </a:lnTo>
                  <a:lnTo>
                    <a:pt x="122" y="220"/>
                  </a:lnTo>
                  <a:lnTo>
                    <a:pt x="0" y="111"/>
                  </a:lnTo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" name="Google Shape;22;p18"/>
            <p:cNvSpPr/>
            <p:nvPr/>
          </p:nvSpPr>
          <p:spPr>
            <a:xfrm>
              <a:off x="179" y="277"/>
              <a:ext cx="75" cy="111"/>
            </a:xfrm>
            <a:custGeom>
              <a:rect b="b" l="l" r="r" t="t"/>
              <a:pathLst>
                <a:path extrusionOk="0" h="111" w="75">
                  <a:moveTo>
                    <a:pt x="0" y="26"/>
                  </a:moveTo>
                  <a:lnTo>
                    <a:pt x="30" y="40"/>
                  </a:lnTo>
                  <a:lnTo>
                    <a:pt x="37" y="0"/>
                  </a:lnTo>
                  <a:lnTo>
                    <a:pt x="43" y="40"/>
                  </a:lnTo>
                  <a:lnTo>
                    <a:pt x="74" y="26"/>
                  </a:lnTo>
                  <a:lnTo>
                    <a:pt x="50" y="55"/>
                  </a:lnTo>
                  <a:lnTo>
                    <a:pt x="74" y="81"/>
                  </a:lnTo>
                  <a:lnTo>
                    <a:pt x="43" y="69"/>
                  </a:lnTo>
                  <a:lnTo>
                    <a:pt x="37" y="110"/>
                  </a:lnTo>
                  <a:lnTo>
                    <a:pt x="30" y="69"/>
                  </a:lnTo>
                  <a:lnTo>
                    <a:pt x="0" y="81"/>
                  </a:lnTo>
                  <a:lnTo>
                    <a:pt x="23" y="55"/>
                  </a:lnTo>
                  <a:lnTo>
                    <a:pt x="0" y="26"/>
                  </a:lnTo>
                </a:path>
              </a:pathLst>
            </a:custGeom>
            <a:solidFill>
              <a:srgbClr val="F9F9F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confluence.egi.eu/display/EGIBG/Green+Computing+Task+Force" TargetMode="External"/><Relationship Id="rId4" Type="http://schemas.openxmlformats.org/officeDocument/2006/relationships/hyperlink" Target="https://doodle.com/meeting/participate/id/enGvEgWa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 txBox="1"/>
          <p:nvPr>
            <p:ph type="ctrTitle"/>
          </p:nvPr>
        </p:nvSpPr>
        <p:spPr>
          <a:xfrm>
            <a:off x="914400" y="1847852"/>
            <a:ext cx="10363200" cy="175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72000" spcFirstLastPara="1" rIns="72000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ts val="3200"/>
              <a:buFont typeface="Arial"/>
              <a:buNone/>
            </a:pPr>
            <a:r>
              <a:rPr b="1" lang="en-GB" sz="3200">
                <a:solidFill>
                  <a:srgbClr val="76923C"/>
                </a:solidFill>
              </a:rPr>
              <a:t>Greener Future Digital Research Infrastructures</a:t>
            </a:r>
            <a:br>
              <a:rPr b="1" lang="en-GB" sz="3200">
                <a:solidFill>
                  <a:srgbClr val="76923C"/>
                </a:solidFill>
              </a:rPr>
            </a:br>
            <a:br>
              <a:rPr b="1" lang="en-GB" sz="3200">
                <a:solidFill>
                  <a:srgbClr val="76923C"/>
                </a:solidFill>
              </a:rPr>
            </a:br>
            <a:r>
              <a:rPr b="1" lang="en-GB" sz="3200">
                <a:solidFill>
                  <a:srgbClr val="76923C"/>
                </a:solidFill>
              </a:rPr>
              <a:t>The GreenDIGIT project</a:t>
            </a:r>
            <a:endParaRPr b="1" sz="3200">
              <a:solidFill>
                <a:srgbClr val="76923C"/>
              </a:solidFill>
            </a:endParaRPr>
          </a:p>
        </p:txBody>
      </p:sp>
      <p:sp>
        <p:nvSpPr>
          <p:cNvPr id="99" name="Google Shape;99;p1"/>
          <p:cNvSpPr txBox="1"/>
          <p:nvPr>
            <p:ph idx="1" type="subTitle"/>
          </p:nvPr>
        </p:nvSpPr>
        <p:spPr>
          <a:xfrm>
            <a:off x="1828800" y="4329099"/>
            <a:ext cx="8534400" cy="1752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2200"/>
              <a:buNone/>
            </a:pPr>
            <a:r>
              <a:rPr lang="en-GB" sz="2200">
                <a:solidFill>
                  <a:srgbClr val="4F6128"/>
                </a:solidFill>
              </a:rPr>
              <a:t>Gergely Sipos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 sz="2400">
              <a:solidFill>
                <a:srgbClr val="4F6128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F6128"/>
              </a:buClr>
              <a:buSzPts val="2400"/>
              <a:buNone/>
            </a:pPr>
            <a:r>
              <a:rPr lang="en-GB" sz="2400">
                <a:solidFill>
                  <a:srgbClr val="4F6128"/>
                </a:solidFill>
              </a:rPr>
              <a:t>EGI OMB meeting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F6128"/>
              </a:buClr>
              <a:buSzPts val="2400"/>
              <a:buNone/>
            </a:pPr>
            <a:r>
              <a:rPr lang="en-GB" sz="2400">
                <a:solidFill>
                  <a:srgbClr val="4F6128"/>
                </a:solidFill>
              </a:rPr>
              <a:t>21 March</a:t>
            </a:r>
            <a:r>
              <a:rPr lang="en-GB" sz="2400">
                <a:solidFill>
                  <a:srgbClr val="4F6128"/>
                </a:solidFill>
              </a:rPr>
              <a:t> 2024</a:t>
            </a:r>
            <a:endParaRPr sz="2400">
              <a:solidFill>
                <a:srgbClr val="4F6128"/>
              </a:solidFill>
            </a:endParaRPr>
          </a:p>
        </p:txBody>
      </p:sp>
      <p:grpSp>
        <p:nvGrpSpPr>
          <p:cNvPr id="100" name="Google Shape;100;p1"/>
          <p:cNvGrpSpPr/>
          <p:nvPr/>
        </p:nvGrpSpPr>
        <p:grpSpPr>
          <a:xfrm>
            <a:off x="-2" y="-3755"/>
            <a:ext cx="1498575" cy="1717347"/>
            <a:chOff x="10756445" y="14401"/>
            <a:chExt cx="1187450" cy="1360805"/>
          </a:xfrm>
        </p:grpSpPr>
        <p:sp>
          <p:nvSpPr>
            <p:cNvPr id="101" name="Google Shape;101;p1"/>
            <p:cNvSpPr/>
            <p:nvPr/>
          </p:nvSpPr>
          <p:spPr>
            <a:xfrm>
              <a:off x="10776520" y="14401"/>
              <a:ext cx="1116124" cy="136080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descr="A green logo with black background&#10;&#10;Description automatically generated" id="102" name="Google Shape;102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756445" y="14401"/>
              <a:ext cx="1187450" cy="136080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/>
          <p:nvPr/>
        </p:nvSpPr>
        <p:spPr>
          <a:xfrm>
            <a:off x="5481375" y="5910250"/>
            <a:ext cx="5801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GB" sz="17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→ Accelerators: KIT, CERN (!), DESY (!), …</a:t>
            </a:r>
            <a:endParaRPr b="0" i="0" sz="17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 txBox="1"/>
          <p:nvPr>
            <p:ph type="title"/>
          </p:nvPr>
        </p:nvSpPr>
        <p:spPr>
          <a:xfrm>
            <a:off x="1199455" y="148168"/>
            <a:ext cx="10382945" cy="672100"/>
          </a:xfrm>
          <a:prstGeom prst="rect">
            <a:avLst/>
          </a:prstGeom>
          <a:solidFill>
            <a:srgbClr val="D6E3BC"/>
          </a:solidFill>
          <a:ln>
            <a:noFill/>
          </a:ln>
        </p:spPr>
        <p:txBody>
          <a:bodyPr anchorCtr="0" anchor="ctr" bIns="45700" lIns="72000" spcFirstLastPara="1" rIns="720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ts val="3000"/>
              <a:buFont typeface="Arial"/>
              <a:buNone/>
            </a:pPr>
            <a:r>
              <a:rPr lang="en-GB"/>
              <a:t>Factsheet</a:t>
            </a:r>
            <a:endParaRPr/>
          </a:p>
        </p:txBody>
      </p:sp>
      <p:sp>
        <p:nvSpPr>
          <p:cNvPr id="109" name="Google Shape;109;p2"/>
          <p:cNvSpPr txBox="1"/>
          <p:nvPr>
            <p:ph idx="1" type="body"/>
          </p:nvPr>
        </p:nvSpPr>
        <p:spPr>
          <a:xfrm>
            <a:off x="239350" y="1380976"/>
            <a:ext cx="11713200" cy="3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11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GB" sz="2300"/>
              <a:t>March 2024 – February 2027</a:t>
            </a:r>
            <a:endParaRPr sz="2300"/>
          </a:p>
          <a:p>
            <a:pPr indent="-31115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GB" sz="2300"/>
              <a:t>HORIZON-INFRA-2023-TECH-01-01 - New technologies and solutions for reducing the environmental and climate footprint of RIs</a:t>
            </a:r>
            <a:endParaRPr sz="2300"/>
          </a:p>
          <a:p>
            <a:pPr indent="-31115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GB" sz="2300"/>
              <a:t>Coordinator: University of Amsterdam (Yuri Demchenko)</a:t>
            </a:r>
            <a:endParaRPr sz="2300"/>
          </a:p>
          <a:p>
            <a:pPr indent="-31115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GB" sz="2300"/>
              <a:t>EC funding: 5,000,000 EUR, 15 partners</a:t>
            </a:r>
            <a:endParaRPr sz="2300"/>
          </a:p>
          <a:p>
            <a:pPr indent="-31115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GB" sz="2300"/>
              <a:t>EGI federation: EGI Foundation, CESNET, CNRS, </a:t>
            </a:r>
            <a:r>
              <a:rPr lang="en-GB" sz="2300"/>
              <a:t>CSIC, SZTAKI</a:t>
            </a:r>
            <a:endParaRPr sz="2300"/>
          </a:p>
          <a:p>
            <a:pPr indent="-196850" lvl="2" marL="1143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GB" sz="1500"/>
              <a:t>Each organisation with ~ 1 FTE for 36 months</a:t>
            </a:r>
            <a:endParaRPr sz="1500"/>
          </a:p>
          <a:p>
            <a:pPr indent="-347300" lvl="0" marL="360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Char char="•"/>
            </a:pPr>
            <a:r>
              <a:rPr lang="en-GB" sz="2300"/>
              <a:t>Other projects in this call:</a:t>
            </a:r>
            <a:endParaRPr sz="2300"/>
          </a:p>
        </p:txBody>
      </p:sp>
      <p:sp>
        <p:nvSpPr>
          <p:cNvPr id="110" name="Google Shape;110;p2"/>
          <p:cNvSpPr txBox="1"/>
          <p:nvPr>
            <p:ph idx="12" type="sldNum"/>
          </p:nvPr>
        </p:nvSpPr>
        <p:spPr>
          <a:xfrm>
            <a:off x="9168341" y="6105619"/>
            <a:ext cx="28449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1" name="Google Shape;11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375" y="4787525"/>
            <a:ext cx="5124825" cy="15707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2" name="Google Shape;112;p2"/>
          <p:cNvSpPr txBox="1"/>
          <p:nvPr/>
        </p:nvSpPr>
        <p:spPr>
          <a:xfrm>
            <a:off x="5481375" y="5224450"/>
            <a:ext cx="51249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GB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 Beam sources: ESS (!), ELI, EMFL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5481375" y="4843450"/>
            <a:ext cx="5801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GB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 Accelerators: CNRS, CERN, DESY, ESS, INFN, …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ae181c34e7_0_20"/>
          <p:cNvSpPr txBox="1"/>
          <p:nvPr>
            <p:ph type="title"/>
          </p:nvPr>
        </p:nvSpPr>
        <p:spPr>
          <a:xfrm>
            <a:off x="1199455" y="148168"/>
            <a:ext cx="10383000" cy="672000"/>
          </a:xfrm>
          <a:prstGeom prst="rect">
            <a:avLst/>
          </a:prstGeom>
          <a:solidFill>
            <a:srgbClr val="D6E3BC"/>
          </a:solidFill>
          <a:ln>
            <a:noFill/>
          </a:ln>
        </p:spPr>
        <p:txBody>
          <a:bodyPr anchorCtr="0" anchor="ctr" bIns="45700" lIns="72000" spcFirstLastPara="1" rIns="720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GreenDIGIT consortium</a:t>
            </a:r>
            <a:endParaRPr/>
          </a:p>
        </p:txBody>
      </p:sp>
      <p:sp>
        <p:nvSpPr>
          <p:cNvPr id="120" name="Google Shape;120;g2ae181c34e7_0_20"/>
          <p:cNvSpPr txBox="1"/>
          <p:nvPr>
            <p:ph idx="12" type="sldNum"/>
          </p:nvPr>
        </p:nvSpPr>
        <p:spPr>
          <a:xfrm>
            <a:off x="9168341" y="6486619"/>
            <a:ext cx="28449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1" name="Google Shape;121;g2ae181c34e7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9400" y="1238343"/>
            <a:ext cx="7553325" cy="5248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2ae181c34e7_0_20"/>
          <p:cNvSpPr txBox="1"/>
          <p:nvPr/>
        </p:nvSpPr>
        <p:spPr>
          <a:xfrm>
            <a:off x="9602050" y="1848300"/>
            <a:ext cx="2462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EGI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2ae181c34e7_0_20"/>
          <p:cNvSpPr txBox="1"/>
          <p:nvPr/>
        </p:nvSpPr>
        <p:spPr>
          <a:xfrm>
            <a:off x="9602050" y="2534100"/>
            <a:ext cx="2462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EGI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2ae181c34e7_0_20"/>
          <p:cNvSpPr txBox="1"/>
          <p:nvPr/>
        </p:nvSpPr>
        <p:spPr>
          <a:xfrm>
            <a:off x="9602050" y="2838900"/>
            <a:ext cx="2462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EGI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2ae181c34e7_0_20"/>
          <p:cNvSpPr txBox="1"/>
          <p:nvPr/>
        </p:nvSpPr>
        <p:spPr>
          <a:xfrm>
            <a:off x="9602050" y="3448500"/>
            <a:ext cx="2462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EGI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2ae181c34e7_0_20"/>
          <p:cNvSpPr txBox="1"/>
          <p:nvPr/>
        </p:nvSpPr>
        <p:spPr>
          <a:xfrm>
            <a:off x="9602050" y="4134300"/>
            <a:ext cx="2462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EGI </a:t>
            </a:r>
            <a:r>
              <a:rPr lang="en-GB" sz="1900">
                <a:solidFill>
                  <a:schemeClr val="dk1"/>
                </a:solidFill>
              </a:rPr>
              <a:t>(</a:t>
            </a:r>
            <a:r>
              <a:rPr b="0" i="0" lang="en-GB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SLICES)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2ae181c34e7_0_20"/>
          <p:cNvSpPr txBox="1"/>
          <p:nvPr/>
        </p:nvSpPr>
        <p:spPr>
          <a:xfrm>
            <a:off x="9602050" y="1543500"/>
            <a:ext cx="2462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>
                <a:solidFill>
                  <a:schemeClr val="dk1"/>
                </a:solidFill>
              </a:rPr>
              <a:t>SLICES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2ae181c34e7_0_20"/>
          <p:cNvSpPr txBox="1"/>
          <p:nvPr/>
        </p:nvSpPr>
        <p:spPr>
          <a:xfrm>
            <a:off x="9606225" y="3771900"/>
            <a:ext cx="1700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</a:rPr>
              <a:t>SLICES</a:t>
            </a:r>
            <a:endParaRPr/>
          </a:p>
        </p:txBody>
      </p:sp>
      <p:sp>
        <p:nvSpPr>
          <p:cNvPr id="129" name="Google Shape;129;g2ae181c34e7_0_20"/>
          <p:cNvSpPr txBox="1"/>
          <p:nvPr/>
        </p:nvSpPr>
        <p:spPr>
          <a:xfrm>
            <a:off x="9601200" y="3124200"/>
            <a:ext cx="1700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</a:rPr>
              <a:t>EBRAINS</a:t>
            </a:r>
            <a:endParaRPr/>
          </a:p>
        </p:txBody>
      </p:sp>
      <p:sp>
        <p:nvSpPr>
          <p:cNvPr id="130" name="Google Shape;130;g2ae181c34e7_0_20"/>
          <p:cNvSpPr txBox="1"/>
          <p:nvPr/>
        </p:nvSpPr>
        <p:spPr>
          <a:xfrm>
            <a:off x="9601200" y="2209800"/>
            <a:ext cx="1700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</a:rPr>
              <a:t>SoBigData</a:t>
            </a:r>
            <a:endParaRPr/>
          </a:p>
        </p:txBody>
      </p:sp>
      <p:sp>
        <p:nvSpPr>
          <p:cNvPr id="131" name="Google Shape;131;g2ae181c34e7_0_20"/>
          <p:cNvSpPr txBox="1"/>
          <p:nvPr/>
        </p:nvSpPr>
        <p:spPr>
          <a:xfrm>
            <a:off x="9601200" y="4724400"/>
            <a:ext cx="1700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</a:rPr>
              <a:t>SLICES</a:t>
            </a:r>
            <a:endParaRPr/>
          </a:p>
        </p:txBody>
      </p:sp>
      <p:sp>
        <p:nvSpPr>
          <p:cNvPr id="132" name="Google Shape;132;g2ae181c34e7_0_20"/>
          <p:cNvSpPr txBox="1"/>
          <p:nvPr/>
        </p:nvSpPr>
        <p:spPr>
          <a:xfrm>
            <a:off x="9601200" y="5029200"/>
            <a:ext cx="1981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</a:rPr>
              <a:t>SLICES (, EGI)</a:t>
            </a:r>
            <a:endParaRPr/>
          </a:p>
        </p:txBody>
      </p:sp>
      <p:sp>
        <p:nvSpPr>
          <p:cNvPr id="133" name="Google Shape;133;g2ae181c34e7_0_20"/>
          <p:cNvSpPr txBox="1"/>
          <p:nvPr/>
        </p:nvSpPr>
        <p:spPr>
          <a:xfrm>
            <a:off x="9601200" y="4419600"/>
            <a:ext cx="1700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</a:rPr>
              <a:t>SLICES</a:t>
            </a:r>
            <a:endParaRPr/>
          </a:p>
        </p:txBody>
      </p:sp>
      <p:sp>
        <p:nvSpPr>
          <p:cNvPr id="134" name="Google Shape;134;g2ae181c34e7_0_20"/>
          <p:cNvSpPr txBox="1"/>
          <p:nvPr/>
        </p:nvSpPr>
        <p:spPr>
          <a:xfrm>
            <a:off x="9601200" y="5390678"/>
            <a:ext cx="1700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</a:rPr>
              <a:t>SLICES</a:t>
            </a:r>
            <a:endParaRPr/>
          </a:p>
        </p:txBody>
      </p:sp>
      <p:sp>
        <p:nvSpPr>
          <p:cNvPr id="135" name="Google Shape;135;g2ae181c34e7_0_20"/>
          <p:cNvSpPr txBox="1"/>
          <p:nvPr/>
        </p:nvSpPr>
        <p:spPr>
          <a:xfrm>
            <a:off x="9601200" y="5695478"/>
            <a:ext cx="1700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</a:rPr>
              <a:t>(</a:t>
            </a:r>
            <a:r>
              <a:rPr lang="en-GB" sz="1900">
                <a:solidFill>
                  <a:schemeClr val="dk1"/>
                </a:solidFill>
              </a:rPr>
              <a:t>SLICES)</a:t>
            </a:r>
            <a:endParaRPr/>
          </a:p>
        </p:txBody>
      </p:sp>
      <p:sp>
        <p:nvSpPr>
          <p:cNvPr id="136" name="Google Shape;136;g2ae181c34e7_0_20"/>
          <p:cNvSpPr txBox="1"/>
          <p:nvPr/>
        </p:nvSpPr>
        <p:spPr>
          <a:xfrm>
            <a:off x="9601200" y="6000278"/>
            <a:ext cx="1700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</a:rPr>
              <a:t>(</a:t>
            </a:r>
            <a:r>
              <a:rPr lang="en-GB" sz="1900">
                <a:solidFill>
                  <a:schemeClr val="dk1"/>
                </a:solidFill>
              </a:rPr>
              <a:t>SLICES)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"/>
          <p:cNvSpPr txBox="1"/>
          <p:nvPr>
            <p:ph type="title"/>
          </p:nvPr>
        </p:nvSpPr>
        <p:spPr>
          <a:xfrm>
            <a:off x="1199455" y="148168"/>
            <a:ext cx="10382945" cy="672100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anchorCtr="0" anchor="ctr" bIns="45700" lIns="72000" spcFirstLastPara="1" rIns="720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3000"/>
              <a:buFont typeface="Arial"/>
              <a:buNone/>
            </a:pPr>
            <a:r>
              <a:rPr b="1" lang="en-GB">
                <a:solidFill>
                  <a:srgbClr val="4F6128"/>
                </a:solidFill>
              </a:rPr>
              <a:t>GreenDIGIT project (2024-2027) – Objectives</a:t>
            </a:r>
            <a:endParaRPr b="1">
              <a:solidFill>
                <a:srgbClr val="4F6128"/>
              </a:solidFill>
            </a:endParaRPr>
          </a:p>
        </p:txBody>
      </p:sp>
      <p:sp>
        <p:nvSpPr>
          <p:cNvPr id="142" name="Google Shape;142;p3"/>
          <p:cNvSpPr txBox="1"/>
          <p:nvPr>
            <p:ph idx="1" type="body"/>
          </p:nvPr>
        </p:nvSpPr>
        <p:spPr>
          <a:xfrm>
            <a:off x="239349" y="1268760"/>
            <a:ext cx="11713301" cy="504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GB" sz="1800"/>
              <a:t>O1: Assess status and trends </a:t>
            </a:r>
            <a:r>
              <a:rPr lang="en-GB" sz="1800"/>
              <a:t>of low impact computing within 4 DIGIT RIs (</a:t>
            </a:r>
            <a:r>
              <a:rPr lang="en-GB" sz="1800">
                <a:solidFill>
                  <a:schemeClr val="accent1"/>
                </a:solidFill>
              </a:rPr>
              <a:t>EGI, SLICES, SoBigData, EBRAINS</a:t>
            </a:r>
            <a:r>
              <a:rPr lang="en-GB" sz="1800"/>
              <a:t>) and in the broader digital service provider community of ESFRIs, to produce </a:t>
            </a:r>
            <a:r>
              <a:rPr b="1" lang="en-GB" sz="1800"/>
              <a:t>recommendations and roadmaps </a:t>
            </a:r>
            <a:r>
              <a:rPr lang="en-GB" sz="1800"/>
              <a:t>for providers for during and beyond the project.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GB" sz="1800"/>
              <a:t>O2: Provide reference architecture and design principles</a:t>
            </a:r>
            <a:r>
              <a:rPr lang="en-GB" sz="1800"/>
              <a:t>, as well as an actionable model for RIs about environmental impact assessment and monitoring, reflecting on the </a:t>
            </a:r>
            <a:r>
              <a:rPr b="1" lang="en-GB" sz="1800"/>
              <a:t>whole RI lifecycle</a:t>
            </a:r>
            <a:r>
              <a:rPr lang="en-GB" sz="1800"/>
              <a:t> and including the digital infrastructure components and their interaction with the broader environment.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GB" sz="1800"/>
              <a:t>O3: Develop and validate new and innovative technologies, methods, and tools </a:t>
            </a:r>
            <a:r>
              <a:rPr lang="en-GB" sz="1800"/>
              <a:t>for digital service providers within European Research Infrastructures through which they can reduce their energy consumptions and overall environmental impact.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GB" sz="1800"/>
              <a:t>O4: Develop and provide for researchers technical tools</a:t>
            </a:r>
            <a:r>
              <a:rPr lang="en-GB" sz="1800"/>
              <a:t> that assist them in the design, execution and sharing of environmental impact aware digital applications with reproducibility, Open Science and FAIR data management considerations.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GB" sz="1800"/>
              <a:t>O5: Educate and support digital service providers and researchers </a:t>
            </a:r>
            <a:r>
              <a:rPr lang="en-GB" sz="1800"/>
              <a:t>in the RI communities about good practices on environmental impact conscious lifecycle management and operation of infrastructures and services.</a:t>
            </a:r>
            <a:endParaRPr sz="1800"/>
          </a:p>
        </p:txBody>
      </p:sp>
      <p:sp>
        <p:nvSpPr>
          <p:cNvPr id="143" name="Google Shape;143;p3"/>
          <p:cNvSpPr txBox="1"/>
          <p:nvPr>
            <p:ph idx="12" type="sldNum"/>
          </p:nvPr>
        </p:nvSpPr>
        <p:spPr>
          <a:xfrm>
            <a:off x="9168341" y="6486619"/>
            <a:ext cx="2844800" cy="2526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bfbd71318b_0_0"/>
          <p:cNvSpPr txBox="1"/>
          <p:nvPr>
            <p:ph type="title"/>
          </p:nvPr>
        </p:nvSpPr>
        <p:spPr>
          <a:xfrm>
            <a:off x="1199455" y="148168"/>
            <a:ext cx="10383000" cy="672000"/>
          </a:xfrm>
          <a:prstGeom prst="rect">
            <a:avLst/>
          </a:prstGeom>
          <a:solidFill>
            <a:srgbClr val="D6E3BC"/>
          </a:solidFill>
          <a:ln>
            <a:noFill/>
          </a:ln>
        </p:spPr>
        <p:txBody>
          <a:bodyPr anchorCtr="0" anchor="ctr" bIns="45700" lIns="72000" spcFirstLastPara="1" rIns="720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What’s in it for EGI?</a:t>
            </a:r>
            <a:endParaRPr/>
          </a:p>
        </p:txBody>
      </p:sp>
      <p:sp>
        <p:nvSpPr>
          <p:cNvPr id="150" name="Google Shape;150;g2bfbd71318b_0_0"/>
          <p:cNvSpPr txBox="1"/>
          <p:nvPr>
            <p:ph idx="1" type="body"/>
          </p:nvPr>
        </p:nvSpPr>
        <p:spPr>
          <a:xfrm>
            <a:off x="239350" y="1421149"/>
            <a:ext cx="11713200" cy="55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00"/>
              <a:buChar char="•"/>
            </a:pPr>
            <a:r>
              <a:rPr lang="en-GB" sz="2600"/>
              <a:t>Map the landscape of environmental friendly computing within EGI</a:t>
            </a:r>
            <a:endParaRPr sz="2600"/>
          </a:p>
          <a:p>
            <a:pPr indent="-3302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GB" sz="1800"/>
              <a:t>Continue the work started in EGI-ACE Green Computing Task Force</a:t>
            </a:r>
            <a:endParaRPr sz="1800"/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GB" sz="2600"/>
              <a:t>Support EGI members on how to lower environmental impact</a:t>
            </a:r>
            <a:endParaRPr sz="2600"/>
          </a:p>
          <a:p>
            <a:pPr indent="-3302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GB" sz="2200"/>
              <a:t>Policy recommendations</a:t>
            </a:r>
            <a:endParaRPr sz="2200"/>
          </a:p>
          <a:p>
            <a:pPr indent="-3302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GB" sz="2200"/>
              <a:t>Technical recommendations</a:t>
            </a:r>
            <a:endParaRPr sz="2200"/>
          </a:p>
          <a:p>
            <a:pPr indent="-3302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GB" sz="2200"/>
              <a:t>Technical solutions</a:t>
            </a:r>
            <a:endParaRPr sz="2200"/>
          </a:p>
          <a:p>
            <a:pPr indent="-3302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GB" sz="2200"/>
              <a:t>Training</a:t>
            </a:r>
            <a:endParaRPr sz="2200"/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GB" sz="2600"/>
              <a:t>Lower the environmental impact of EGI (without degrading the scientific impact)</a:t>
            </a:r>
            <a:endParaRPr sz="2600"/>
          </a:p>
          <a:p>
            <a:pPr indent="-3302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GB" sz="2200"/>
              <a:t>Collect environmental impact metrics from sites</a:t>
            </a:r>
            <a:endParaRPr sz="2200"/>
          </a:p>
          <a:p>
            <a:pPr indent="-3302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GB" sz="2200"/>
              <a:t>Develop workload optimisation algorithm that consider these metrics</a:t>
            </a:r>
            <a:endParaRPr sz="2200"/>
          </a:p>
          <a:p>
            <a:pPr indent="-3302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GB" sz="2200"/>
              <a:t>Implement the algorithm in HTC (CNRS), AI (CSIC), Cloud/container (SZTAKI)</a:t>
            </a:r>
            <a:endParaRPr sz="2200"/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GB" sz="2600"/>
              <a:t>Build partnerships on the topic with ESFRIs</a:t>
            </a:r>
            <a:endParaRPr sz="2600"/>
          </a:p>
        </p:txBody>
      </p:sp>
      <p:sp>
        <p:nvSpPr>
          <p:cNvPr id="151" name="Google Shape;151;g2bfbd71318b_0_0"/>
          <p:cNvSpPr txBox="1"/>
          <p:nvPr>
            <p:ph idx="12" type="sldNum"/>
          </p:nvPr>
        </p:nvSpPr>
        <p:spPr>
          <a:xfrm>
            <a:off x="9168341" y="6486619"/>
            <a:ext cx="28449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c5256d8d56_0_11"/>
          <p:cNvSpPr txBox="1"/>
          <p:nvPr>
            <p:ph idx="12" type="sldNum"/>
          </p:nvPr>
        </p:nvSpPr>
        <p:spPr>
          <a:xfrm>
            <a:off x="11606463" y="6515830"/>
            <a:ext cx="341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900"/>
              <a:buFont typeface="DM Sans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7" name="Google Shape;157;g2c5256d8d56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1951" y="887026"/>
            <a:ext cx="4146202" cy="245532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2c5256d8d56_0_11"/>
          <p:cNvSpPr txBox="1"/>
          <p:nvPr>
            <p:ph type="title"/>
          </p:nvPr>
        </p:nvSpPr>
        <p:spPr>
          <a:xfrm>
            <a:off x="1282073" y="395408"/>
            <a:ext cx="10985700" cy="46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GreenDIGIT - EGI activities</a:t>
            </a:r>
            <a:endParaRPr/>
          </a:p>
        </p:txBody>
      </p:sp>
      <p:pic>
        <p:nvPicPr>
          <p:cNvPr id="159" name="Google Shape;159;g2c5256d8d56_0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01951" y="3411383"/>
            <a:ext cx="4146202" cy="248988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2c5256d8d56_0_11"/>
          <p:cNvSpPr txBox="1"/>
          <p:nvPr/>
        </p:nvSpPr>
        <p:spPr>
          <a:xfrm>
            <a:off x="9139325" y="3385450"/>
            <a:ext cx="3738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</a:rPr>
              <a:t>2. </a:t>
            </a:r>
            <a:r>
              <a:rPr lang="en-GB" sz="1700">
                <a:solidFill>
                  <a:schemeClr val="dk1"/>
                </a:solidFill>
              </a:rPr>
              <a:t>Cloud &amp; container compute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161" name="Google Shape;161;g2c5256d8d56_0_11"/>
          <p:cNvSpPr txBox="1"/>
          <p:nvPr/>
        </p:nvSpPr>
        <p:spPr>
          <a:xfrm>
            <a:off x="8986925" y="1099450"/>
            <a:ext cx="3738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n-GB" sz="1700">
                <a:solidFill>
                  <a:schemeClr val="dk1"/>
                </a:solidFill>
              </a:rPr>
              <a:t>High Throughput Compute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162" name="Google Shape;162;g2c5256d8d56_0_11"/>
          <p:cNvSpPr txBox="1"/>
          <p:nvPr/>
        </p:nvSpPr>
        <p:spPr>
          <a:xfrm>
            <a:off x="7775" y="4221900"/>
            <a:ext cx="2245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F1C232"/>
                </a:solidFill>
              </a:rPr>
              <a:t>USERS: </a:t>
            </a:r>
            <a:br>
              <a:rPr lang="en-GB" sz="1900">
                <a:solidFill>
                  <a:schemeClr val="dk1"/>
                </a:solidFill>
              </a:rPr>
            </a:br>
            <a:r>
              <a:rPr lang="en-GB" sz="1900">
                <a:solidFill>
                  <a:schemeClr val="dk1"/>
                </a:solidFill>
              </a:rPr>
              <a:t>Lower env. impact,</a:t>
            </a:r>
            <a:br>
              <a:rPr lang="en-GB" sz="1900">
                <a:solidFill>
                  <a:schemeClr val="dk1"/>
                </a:solidFill>
              </a:rPr>
            </a:br>
            <a:r>
              <a:rPr lang="en-GB" sz="1900">
                <a:solidFill>
                  <a:schemeClr val="dk1"/>
                </a:solidFill>
              </a:rPr>
              <a:t> undegraded scientific impact</a:t>
            </a:r>
            <a:br>
              <a:rPr lang="en-GB" sz="1900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(VO communities)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163" name="Google Shape;163;g2c5256d8d56_0_11"/>
          <p:cNvSpPr txBox="1"/>
          <p:nvPr/>
        </p:nvSpPr>
        <p:spPr>
          <a:xfrm>
            <a:off x="5012675" y="4045925"/>
            <a:ext cx="20052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</a:rPr>
              <a:t>Report environmental impact </a:t>
            </a:r>
            <a:br>
              <a:rPr lang="en-GB" sz="1900">
                <a:solidFill>
                  <a:schemeClr val="dk1"/>
                </a:solidFill>
              </a:rPr>
            </a:br>
            <a:r>
              <a:rPr lang="en-GB" sz="1900">
                <a:solidFill>
                  <a:schemeClr val="dk1"/>
                </a:solidFill>
              </a:rPr>
              <a:t>metrics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4" name="Google Shape;164;g2c5256d8d56_0_11"/>
          <p:cNvSpPr txBox="1"/>
          <p:nvPr/>
        </p:nvSpPr>
        <p:spPr>
          <a:xfrm>
            <a:off x="2562275" y="4122125"/>
            <a:ext cx="22458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</a:rPr>
              <a:t>“Environmental impact aware” workload management </a:t>
            </a:r>
            <a:br>
              <a:rPr lang="en-GB" sz="1900">
                <a:solidFill>
                  <a:schemeClr val="dk1"/>
                </a:solidFill>
              </a:rPr>
            </a:br>
            <a:r>
              <a:rPr lang="en-GB" sz="1300">
                <a:solidFill>
                  <a:schemeClr val="dk1"/>
                </a:solidFill>
              </a:rPr>
              <a:t>(CNRS, CSIC, SZTAKI)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165" name="Google Shape;165;g2c5256d8d56_0_11"/>
          <p:cNvSpPr txBox="1"/>
          <p:nvPr/>
        </p:nvSpPr>
        <p:spPr>
          <a:xfrm>
            <a:off x="5346450" y="5520600"/>
            <a:ext cx="2455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solidFill>
                  <a:schemeClr val="accent3"/>
                </a:solidFill>
              </a:rPr>
              <a:t>T4.4 (Spec.)</a:t>
            </a:r>
            <a:endParaRPr i="1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solidFill>
                  <a:schemeClr val="accent3"/>
                </a:solidFill>
              </a:rPr>
              <a:t>T6.1 (Impl.)</a:t>
            </a:r>
            <a:endParaRPr i="1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solidFill>
                  <a:schemeClr val="accent3"/>
                </a:solidFill>
              </a:rPr>
              <a:t>T7.4 (Validate)</a:t>
            </a:r>
            <a:endParaRPr i="1">
              <a:solidFill>
                <a:schemeClr val="accent3"/>
              </a:solidFill>
            </a:endParaRPr>
          </a:p>
        </p:txBody>
      </p:sp>
      <p:sp>
        <p:nvSpPr>
          <p:cNvPr id="166" name="Google Shape;166;g2c5256d8d56_0_11"/>
          <p:cNvSpPr txBox="1"/>
          <p:nvPr/>
        </p:nvSpPr>
        <p:spPr>
          <a:xfrm>
            <a:off x="3060450" y="5520600"/>
            <a:ext cx="1891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solidFill>
                  <a:schemeClr val="accent3"/>
                </a:solidFill>
              </a:rPr>
              <a:t>T6.3 (Spec.)</a:t>
            </a:r>
            <a:endParaRPr i="1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solidFill>
                  <a:schemeClr val="accent3"/>
                </a:solidFill>
              </a:rPr>
              <a:t>T7.1 (Impl.)</a:t>
            </a:r>
            <a:endParaRPr i="1">
              <a:solidFill>
                <a:schemeClr val="accent3"/>
              </a:solidFill>
            </a:endParaRPr>
          </a:p>
        </p:txBody>
      </p:sp>
      <p:sp>
        <p:nvSpPr>
          <p:cNvPr id="167" name="Google Shape;167;g2c5256d8d56_0_11"/>
          <p:cNvSpPr txBox="1"/>
          <p:nvPr/>
        </p:nvSpPr>
        <p:spPr>
          <a:xfrm>
            <a:off x="62075" y="3552725"/>
            <a:ext cx="224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solidFill>
                  <a:schemeClr val="accent3"/>
                </a:solidFill>
              </a:rPr>
              <a:t>T7.1 (Validate)</a:t>
            </a:r>
            <a:endParaRPr i="1">
              <a:solidFill>
                <a:schemeClr val="accent3"/>
              </a:solidFill>
            </a:endParaRPr>
          </a:p>
        </p:txBody>
      </p:sp>
      <p:grpSp>
        <p:nvGrpSpPr>
          <p:cNvPr id="168" name="Google Shape;168;g2c5256d8d56_0_11"/>
          <p:cNvGrpSpPr/>
          <p:nvPr/>
        </p:nvGrpSpPr>
        <p:grpSpPr>
          <a:xfrm>
            <a:off x="151583" y="85098"/>
            <a:ext cx="861851" cy="987672"/>
            <a:chOff x="10756445" y="14401"/>
            <a:chExt cx="1187450" cy="1360805"/>
          </a:xfrm>
        </p:grpSpPr>
        <p:sp>
          <p:nvSpPr>
            <p:cNvPr id="169" name="Google Shape;169;g2c5256d8d56_0_11"/>
            <p:cNvSpPr/>
            <p:nvPr/>
          </p:nvSpPr>
          <p:spPr>
            <a:xfrm>
              <a:off x="10776520" y="14401"/>
              <a:ext cx="1116000" cy="1360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descr="A green logo with black background&#10;&#10;Description automatically generated" id="170" name="Google Shape;170;g2c5256d8d56_0_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756445" y="14401"/>
              <a:ext cx="1187450" cy="13608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1" name="Google Shape;171;g2c5256d8d56_0_11"/>
          <p:cNvSpPr/>
          <p:nvPr/>
        </p:nvSpPr>
        <p:spPr>
          <a:xfrm>
            <a:off x="6881325" y="4093025"/>
            <a:ext cx="503700" cy="1175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2c5256d8d56_0_11"/>
          <p:cNvSpPr/>
          <p:nvPr/>
        </p:nvSpPr>
        <p:spPr>
          <a:xfrm>
            <a:off x="4595325" y="4169225"/>
            <a:ext cx="503700" cy="1175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2c5256d8d56_0_11"/>
          <p:cNvSpPr/>
          <p:nvPr/>
        </p:nvSpPr>
        <p:spPr>
          <a:xfrm>
            <a:off x="2168250" y="4169225"/>
            <a:ext cx="503700" cy="1175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4" name="Google Shape;174;g2c5256d8d56_0_11"/>
          <p:cNvCxnSpPr/>
          <p:nvPr/>
        </p:nvCxnSpPr>
        <p:spPr>
          <a:xfrm>
            <a:off x="6053250" y="3604700"/>
            <a:ext cx="0" cy="4545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5" name="Google Shape;175;g2c5256d8d56_0_11"/>
          <p:cNvSpPr txBox="1"/>
          <p:nvPr/>
        </p:nvSpPr>
        <p:spPr>
          <a:xfrm>
            <a:off x="4998000" y="2708763"/>
            <a:ext cx="3000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200">
                <a:solidFill>
                  <a:schemeClr val="accent3"/>
                </a:solidFill>
              </a:rPr>
              <a:t>T3.1 Landscape survey (Mar-Oct)</a:t>
            </a:r>
            <a:endParaRPr/>
          </a:p>
        </p:txBody>
      </p:sp>
      <p:sp>
        <p:nvSpPr>
          <p:cNvPr id="176" name="Google Shape;176;g2c5256d8d56_0_11"/>
          <p:cNvSpPr txBox="1"/>
          <p:nvPr/>
        </p:nvSpPr>
        <p:spPr>
          <a:xfrm>
            <a:off x="2578500" y="2612650"/>
            <a:ext cx="22458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</a:rPr>
              <a:t>Good practices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</a:rPr>
              <a:t>Improvement opportunities </a:t>
            </a:r>
            <a:r>
              <a:rPr lang="en-GB" sz="1300">
                <a:solidFill>
                  <a:schemeClr val="dk1"/>
                </a:solidFill>
              </a:rPr>
              <a:t>(EGI)</a:t>
            </a:r>
            <a:endParaRPr sz="1900">
              <a:solidFill>
                <a:schemeClr val="dk1"/>
              </a:solidFill>
            </a:endParaRPr>
          </a:p>
        </p:txBody>
      </p:sp>
      <p:cxnSp>
        <p:nvCxnSpPr>
          <p:cNvPr id="177" name="Google Shape;177;g2c5256d8d56_0_11"/>
          <p:cNvCxnSpPr/>
          <p:nvPr/>
        </p:nvCxnSpPr>
        <p:spPr>
          <a:xfrm flipH="1">
            <a:off x="4480650" y="3112225"/>
            <a:ext cx="532800" cy="63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8" name="Google Shape;178;g2c5256d8d56_0_11"/>
          <p:cNvSpPr/>
          <p:nvPr/>
        </p:nvSpPr>
        <p:spPr>
          <a:xfrm>
            <a:off x="2168250" y="2569025"/>
            <a:ext cx="503700" cy="1175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2c5256d8d56_0_11"/>
          <p:cNvSpPr txBox="1"/>
          <p:nvPr/>
        </p:nvSpPr>
        <p:spPr>
          <a:xfrm>
            <a:off x="-69600" y="1898575"/>
            <a:ext cx="2245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F1C232"/>
                </a:solidFill>
              </a:rPr>
              <a:t>PROVIDERS</a:t>
            </a:r>
            <a:r>
              <a:rPr lang="en-GB" sz="1900">
                <a:solidFill>
                  <a:srgbClr val="F1C232"/>
                </a:solidFill>
              </a:rPr>
              <a:t>: </a:t>
            </a:r>
            <a:endParaRPr sz="1900">
              <a:solidFill>
                <a:srgbClr val="F1C23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</a:rPr>
              <a:t>Lower env. impact undegraded</a:t>
            </a:r>
            <a:br>
              <a:rPr lang="en-GB" sz="1900">
                <a:solidFill>
                  <a:schemeClr val="dk1"/>
                </a:solidFill>
              </a:rPr>
            </a:br>
            <a:r>
              <a:rPr lang="en-GB" sz="1900">
                <a:solidFill>
                  <a:schemeClr val="dk1"/>
                </a:solidFill>
              </a:rPr>
              <a:t>service quality</a:t>
            </a:r>
            <a:br>
              <a:rPr lang="en-GB" sz="1900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(sites)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180" name="Google Shape;180;g2c5256d8d56_0_11"/>
          <p:cNvSpPr txBox="1"/>
          <p:nvPr/>
        </p:nvSpPr>
        <p:spPr>
          <a:xfrm>
            <a:off x="2502300" y="1469650"/>
            <a:ext cx="2703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</a:rPr>
              <a:t>Scheduling solutions </a:t>
            </a:r>
            <a:r>
              <a:rPr lang="en-GB" sz="1300">
                <a:solidFill>
                  <a:schemeClr val="dk1"/>
                </a:solidFill>
              </a:rPr>
              <a:t>(CESNET, CSIC)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181" name="Google Shape;181;g2c5256d8d56_0_11"/>
          <p:cNvSpPr/>
          <p:nvPr/>
        </p:nvSpPr>
        <p:spPr>
          <a:xfrm>
            <a:off x="2168250" y="1273625"/>
            <a:ext cx="503700" cy="1175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2c5256d8d56_0_11"/>
          <p:cNvSpPr txBox="1"/>
          <p:nvPr/>
        </p:nvSpPr>
        <p:spPr>
          <a:xfrm>
            <a:off x="3033875" y="1952525"/>
            <a:ext cx="245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solidFill>
                  <a:schemeClr val="accent3"/>
                </a:solidFill>
              </a:rPr>
              <a:t>T6.5 (Power-grid)</a:t>
            </a:r>
            <a:endParaRPr i="1">
              <a:solidFill>
                <a:schemeClr val="accent3"/>
              </a:solidFill>
            </a:endParaRPr>
          </a:p>
        </p:txBody>
      </p:sp>
      <p:sp>
        <p:nvSpPr>
          <p:cNvPr id="183" name="Google Shape;183;g2c5256d8d56_0_11"/>
          <p:cNvSpPr txBox="1"/>
          <p:nvPr/>
        </p:nvSpPr>
        <p:spPr>
          <a:xfrm>
            <a:off x="2729075" y="3476525"/>
            <a:ext cx="2455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solidFill>
                  <a:schemeClr val="accent3"/>
                </a:solidFill>
              </a:rPr>
              <a:t>T8.2 (Self-assessment)</a:t>
            </a:r>
            <a:endParaRPr i="1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solidFill>
                  <a:schemeClr val="accent3"/>
                </a:solidFill>
              </a:rPr>
              <a:t>T9.1 (Roadmap)</a:t>
            </a:r>
            <a:endParaRPr i="1">
              <a:solidFill>
                <a:schemeClr val="accent3"/>
              </a:solidFill>
            </a:endParaRPr>
          </a:p>
        </p:txBody>
      </p:sp>
      <p:sp>
        <p:nvSpPr>
          <p:cNvPr id="184" name="Google Shape;184;g2c5256d8d56_0_11"/>
          <p:cNvSpPr txBox="1"/>
          <p:nvPr/>
        </p:nvSpPr>
        <p:spPr>
          <a:xfrm>
            <a:off x="9063125" y="5976250"/>
            <a:ext cx="3738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</a:rPr>
              <a:t>3. </a:t>
            </a:r>
            <a:r>
              <a:rPr lang="en-GB" sz="1700">
                <a:solidFill>
                  <a:schemeClr val="dk1"/>
                </a:solidFill>
              </a:rPr>
              <a:t>High Performance Compute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185" name="Google Shape;185;g2c5256d8d56_0_11"/>
          <p:cNvSpPr/>
          <p:nvPr/>
        </p:nvSpPr>
        <p:spPr>
          <a:xfrm>
            <a:off x="7451800" y="1469650"/>
            <a:ext cx="267600" cy="4882500"/>
          </a:xfrm>
          <a:prstGeom prst="leftBrace">
            <a:avLst>
              <a:gd fmla="val 50000" name="adj1"/>
              <a:gd fmla="val 64392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c5256d8d56_0_154"/>
          <p:cNvSpPr txBox="1"/>
          <p:nvPr>
            <p:ph idx="12" type="sldNum"/>
          </p:nvPr>
        </p:nvSpPr>
        <p:spPr>
          <a:xfrm>
            <a:off x="9168341" y="6486619"/>
            <a:ext cx="2844900" cy="252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g2c5256d8d56_0_154"/>
          <p:cNvSpPr txBox="1"/>
          <p:nvPr>
            <p:ph idx="4294967295" type="body"/>
          </p:nvPr>
        </p:nvSpPr>
        <p:spPr>
          <a:xfrm>
            <a:off x="508000" y="1651000"/>
            <a:ext cx="11289600" cy="4708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0050" lvl="0" marL="457200" rtl="0" algn="l">
              <a:spcBef>
                <a:spcPts val="560"/>
              </a:spcBef>
              <a:spcAft>
                <a:spcPts val="0"/>
              </a:spcAft>
              <a:buSzPts val="2700"/>
              <a:buChar char="•"/>
            </a:pPr>
            <a:r>
              <a:rPr lang="en-GB" sz="2700"/>
              <a:t>Re-starting the EGI Green Computing Task Force (from EGI-ACE)</a:t>
            </a:r>
            <a:endParaRPr sz="2700"/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GB" sz="1900" u="sng">
                <a:solidFill>
                  <a:schemeClr val="hlink"/>
                </a:solidFill>
                <a:hlinkClick r:id="rId3"/>
              </a:rPr>
              <a:t>https://confluence.egi.eu/display/EGIBG/Green+Computing+Task+Force</a:t>
            </a:r>
            <a:r>
              <a:rPr lang="en-GB" sz="1900"/>
              <a:t> </a:t>
            </a:r>
            <a:endParaRPr sz="19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GB" sz="2700"/>
              <a:t>First meeting next week - Join the Doodle:</a:t>
            </a:r>
            <a:endParaRPr sz="3600"/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GB" sz="1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https://doodle.com/meeting/participate/id/enGvEgWa</a:t>
            </a:r>
            <a:endParaRPr sz="19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GB" sz="2700"/>
              <a:t>Foreseen activities:</a:t>
            </a:r>
            <a:endParaRPr sz="2700"/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GB" sz="1900"/>
              <a:t>Survey design, distribution, response, response analysis</a:t>
            </a:r>
            <a:endParaRPr sz="1900"/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GB" sz="1900"/>
              <a:t>Defining metrics</a:t>
            </a:r>
            <a:endParaRPr sz="1900"/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GB" sz="1900"/>
              <a:t>Collecting and reporting metrics about EGI data centres</a:t>
            </a:r>
            <a:endParaRPr sz="1900"/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GB" sz="1900"/>
              <a:t>Validating technical solutions (workload management, power-grid scheduler, etc.)</a:t>
            </a:r>
            <a:endParaRPr sz="1900"/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GB" sz="1900"/>
              <a:t>Training and knowledge sharing</a:t>
            </a:r>
            <a:endParaRPr sz="1900"/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GB" sz="1900"/>
              <a:t>Embedding sustainability aspects in higher education curricula</a:t>
            </a:r>
            <a:endParaRPr sz="1900"/>
          </a:p>
        </p:txBody>
      </p:sp>
      <p:sp>
        <p:nvSpPr>
          <p:cNvPr id="193" name="Google Shape;193;g2c5256d8d56_0_154"/>
          <p:cNvSpPr txBox="1"/>
          <p:nvPr>
            <p:ph type="title"/>
          </p:nvPr>
        </p:nvSpPr>
        <p:spPr>
          <a:xfrm>
            <a:off x="1199455" y="148168"/>
            <a:ext cx="10383000" cy="672000"/>
          </a:xfrm>
          <a:prstGeom prst="rect">
            <a:avLst/>
          </a:prstGeom>
        </p:spPr>
        <p:txBody>
          <a:bodyPr anchorCtr="0" anchor="ctr" bIns="45700" lIns="72000" spcFirstLastPara="1" rIns="7200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Working with EGI sites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ae181c34e7_0_13"/>
          <p:cNvSpPr txBox="1"/>
          <p:nvPr>
            <p:ph idx="1" type="subTitle"/>
          </p:nvPr>
        </p:nvSpPr>
        <p:spPr>
          <a:xfrm>
            <a:off x="1828800" y="29718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GB"/>
              <a:t>Thank you!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GB"/>
              <a:t>Questions</a:t>
            </a:r>
            <a:r>
              <a:rPr lang="en-GB"/>
              <a:t>?</a:t>
            </a:r>
            <a:endParaRPr/>
          </a:p>
        </p:txBody>
      </p:sp>
      <p:sp>
        <p:nvSpPr>
          <p:cNvPr id="200" name="Google Shape;200;g2ae181c34e7_0_13"/>
          <p:cNvSpPr txBox="1"/>
          <p:nvPr>
            <p:ph idx="12" type="sldNum"/>
          </p:nvPr>
        </p:nvSpPr>
        <p:spPr>
          <a:xfrm>
            <a:off x="9168341" y="6486619"/>
            <a:ext cx="28449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2010-12-21T20:41:30Z</dcterms:created>
  <dc:creator>demch</dc:creator>
</cp:coreProperties>
</file>