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9E84-8D60-47B3-9F7D-8BD6E07D822C}" type="datetimeFigureOut">
              <a:rPr lang="it-IT" smtClean="0"/>
              <a:pPr/>
              <a:t>29/11/2011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13FA6-DF64-458E-81C1-E52741919C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13FA6-DF64-458E-81C1-E52741919CE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8D67D5-CCC6-4BAB-B809-6C6D79FA0FD6}" type="datetime1">
              <a:rPr lang="it-IT" smtClean="0"/>
              <a:pPr/>
              <a:t>29/11/2011</a:t>
            </a:fld>
            <a:endParaRPr lang="it-IT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8C0F54-EBD8-4683-984B-C915E8DEF2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E0743-E881-4534-805A-024EC2A2D8AF}" type="datetime1">
              <a:rPr lang="it-IT" smtClean="0"/>
              <a:pPr/>
              <a:t>29/11/2011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C0F54-EBD8-4683-984B-C915E8DEF2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4A5A4-6F9F-46B0-898D-E6FC218CBDC9}" type="datetime1">
              <a:rPr lang="it-IT" smtClean="0"/>
              <a:pPr/>
              <a:t>29/11/2011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75E7-DA8A-4A8A-88A2-C39D7A1038E7}" type="datetime1">
              <a:rPr lang="it-IT" smtClean="0"/>
              <a:pPr/>
              <a:t>29/11/2011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8C0F54-EBD8-4683-984B-C915E8DEF27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tech/ticket_show.php?ticket=7384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tech/ticket_show.php?ticket=7633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Information_System_Open_Issu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MAN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ws/ticket_info.php?ticket=755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tech/ticket_show.php?ticket=7310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tech/ticket_show.php?ticket=738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Information System 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 smtClean="0"/>
              <a:t>Alessandro </a:t>
            </a:r>
            <a:r>
              <a:rPr lang="it-IT" sz="2800" dirty="0" smtClean="0"/>
              <a:t>Paolini, Paolo Veronesi</a:t>
            </a:r>
            <a:endParaRPr lang="it-IT" sz="2800" dirty="0" smtClean="0"/>
          </a:p>
          <a:p>
            <a:r>
              <a:rPr lang="it-IT" sz="2800" dirty="0" smtClean="0"/>
              <a:t>1st </a:t>
            </a:r>
            <a:r>
              <a:rPr lang="it-IT" sz="2800" dirty="0" err="1" smtClean="0"/>
              <a:t>December</a:t>
            </a:r>
            <a:r>
              <a:rPr lang="it-IT" sz="2800" dirty="0" smtClean="0"/>
              <a:t> 2011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 smtClean="0"/>
              <a:t>bdii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memory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leak</a:t>
            </a:r>
            <a:endParaRPr lang="it-IT" sz="2400" b="1" dirty="0" smtClean="0"/>
          </a:p>
          <a:p>
            <a:pPr lvl="1"/>
            <a:r>
              <a:rPr lang="it-IT" sz="2000" dirty="0" smtClean="0">
                <a:hlinkClick r:id="rId2"/>
              </a:rPr>
              <a:t>https://ggus.eu/tech/ticket_show.php?ticket=73840</a:t>
            </a:r>
            <a:endParaRPr lang="it-IT" sz="2000" dirty="0" smtClean="0"/>
          </a:p>
          <a:p>
            <a:r>
              <a:rPr lang="en-US" sz="2400" dirty="0" smtClean="0"/>
              <a:t>updated to </a:t>
            </a:r>
            <a:r>
              <a:rPr lang="en-US" sz="2400" dirty="0" err="1" smtClean="0"/>
              <a:t>glite-BDII_top</a:t>
            </a:r>
            <a:r>
              <a:rPr lang="en-US" sz="2400" dirty="0" smtClean="0"/>
              <a:t> 3.2.12 and increased the VM memory to 4 GB. The situation improved but still after few days the memory usage </a:t>
            </a:r>
            <a:r>
              <a:rPr lang="en-US" sz="2400" dirty="0" err="1" smtClean="0"/>
              <a:t>kepts</a:t>
            </a:r>
            <a:r>
              <a:rPr lang="en-US" sz="2400" dirty="0" smtClean="0"/>
              <a:t> increasing.</a:t>
            </a:r>
          </a:p>
          <a:p>
            <a:pPr lvl="1"/>
            <a:r>
              <a:rPr lang="en-US" sz="2000" dirty="0" smtClean="0"/>
              <a:t>in the file /etc/</a:t>
            </a:r>
            <a:r>
              <a:rPr lang="en-US" sz="2000" dirty="0" err="1" smtClean="0"/>
              <a:t>bdii</a:t>
            </a:r>
            <a:r>
              <a:rPr lang="en-US" sz="2000" dirty="0" smtClean="0"/>
              <a:t>/DB_CONFIG suggested to comment out the following lines: </a:t>
            </a:r>
          </a:p>
          <a:p>
            <a:pPr lvl="2"/>
            <a:r>
              <a:rPr lang="it-IT" sz="1600" dirty="0" smtClean="0"/>
              <a:t>#set_flags DB_LOG_INMEMORY</a:t>
            </a:r>
          </a:p>
          <a:p>
            <a:pPr lvl="2"/>
            <a:r>
              <a:rPr lang="it-IT" sz="1600" dirty="0" smtClean="0"/>
              <a:t>#set_flags DB_TXN_NOSYNC</a:t>
            </a:r>
          </a:p>
          <a:p>
            <a:pPr lvl="1"/>
            <a:r>
              <a:rPr lang="en-US" sz="2000" smtClean="0"/>
              <a:t>the </a:t>
            </a:r>
            <a:r>
              <a:rPr lang="en-US" sz="2000" dirty="0" smtClean="0"/>
              <a:t>memory usage was reduced considerably; it isn't still clear which process causes the increase of i/o load</a:t>
            </a:r>
          </a:p>
          <a:p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bdii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tmpfs</a:t>
            </a:r>
            <a:r>
              <a:rPr lang="en-US" sz="2400" b="1" dirty="0" smtClean="0"/>
              <a:t> fills up and silently fails </a:t>
            </a:r>
          </a:p>
          <a:p>
            <a:pPr lvl="1"/>
            <a:r>
              <a:rPr lang="it-IT" sz="2000" dirty="0" smtClean="0">
                <a:hlinkClick r:id="rId2"/>
              </a:rPr>
              <a:t>https://ggus.eu/tech/ticket_show.php?ticket=76337</a:t>
            </a:r>
            <a:endParaRPr lang="it-IT" sz="20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tmpfs</a:t>
            </a:r>
            <a:r>
              <a:rPr lang="en-US" sz="2400" dirty="0" smtClean="0"/>
              <a:t>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used by the top level </a:t>
            </a:r>
            <a:r>
              <a:rPr lang="en-US" sz="2400" dirty="0" err="1" smtClean="0"/>
              <a:t>bdii</a:t>
            </a:r>
            <a:r>
              <a:rPr lang="en-US" sz="2400" dirty="0" smtClean="0"/>
              <a:t> slowly fills up over time.</a:t>
            </a:r>
          </a:p>
          <a:p>
            <a:r>
              <a:rPr lang="en-US" sz="2400" dirty="0" smtClean="0"/>
              <a:t>Once completely full, no updates are done, </a:t>
            </a:r>
            <a:r>
              <a:rPr lang="en-US" sz="2400" dirty="0" smtClean="0">
                <a:solidFill>
                  <a:srgbClr val="00B050"/>
                </a:solidFill>
              </a:rPr>
              <a:t>'service </a:t>
            </a:r>
            <a:r>
              <a:rPr lang="en-US" sz="2400" dirty="0" err="1" smtClean="0">
                <a:solidFill>
                  <a:srgbClr val="00B050"/>
                </a:solidFill>
              </a:rPr>
              <a:t>bdii</a:t>
            </a:r>
            <a:r>
              <a:rPr lang="en-US" sz="2400" dirty="0" smtClean="0">
                <a:solidFill>
                  <a:srgbClr val="00B050"/>
                </a:solidFill>
              </a:rPr>
              <a:t> status</a:t>
            </a:r>
            <a:r>
              <a:rPr lang="en-US" sz="2400" dirty="0" smtClean="0"/>
              <a:t>' still reports OK, but the </a:t>
            </a:r>
            <a:r>
              <a:rPr lang="en-US" sz="2400" dirty="0" err="1" smtClean="0"/>
              <a:t>org.bdii.Freshness</a:t>
            </a:r>
            <a:r>
              <a:rPr lang="en-US" sz="2400" dirty="0" smtClean="0"/>
              <a:t> check report a problem.</a:t>
            </a:r>
          </a:p>
          <a:p>
            <a:pPr lvl="1"/>
            <a:r>
              <a:rPr lang="en-US" sz="2000" dirty="0" smtClean="0"/>
              <a:t>This probe has been recently added to the site-</a:t>
            </a:r>
            <a:r>
              <a:rPr lang="en-US" sz="2000" dirty="0" err="1" smtClean="0"/>
              <a:t>bdii</a:t>
            </a:r>
            <a:r>
              <a:rPr lang="en-US" sz="2000" dirty="0" smtClean="0"/>
              <a:t> instance probes used in the SAM framework</a:t>
            </a:r>
            <a:endParaRPr lang="it-IT" sz="2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Links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on DMSU </a:t>
            </a:r>
            <a:r>
              <a:rPr lang="it-IT" dirty="0" err="1" smtClean="0"/>
              <a:t>wiki</a:t>
            </a:r>
            <a:r>
              <a:rPr lang="it-IT" dirty="0" smtClean="0"/>
              <a:t>:</a:t>
            </a:r>
          </a:p>
          <a:p>
            <a:pPr lvl="1"/>
            <a:r>
              <a:rPr lang="it-IT" sz="2000" dirty="0" smtClean="0">
                <a:hlinkClick r:id="rId2"/>
              </a:rPr>
              <a:t>https://wiki.egi.eu/wiki/Information_System_Open_Issues</a:t>
            </a:r>
            <a:endParaRPr lang="it-IT" sz="20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Known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 smtClean="0"/>
          </a:p>
          <a:p>
            <a:r>
              <a:rPr lang="it-IT" dirty="0" err="1" smtClean="0"/>
              <a:t>Frequent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 smtClean="0"/>
          </a:p>
          <a:p>
            <a:r>
              <a:rPr lang="it-IT" dirty="0" smtClean="0"/>
              <a:t>Glue2 </a:t>
            </a:r>
            <a:r>
              <a:rPr lang="it-IT" dirty="0" err="1" smtClean="0"/>
              <a:t>remarks</a:t>
            </a:r>
            <a:endParaRPr lang="it-IT" dirty="0" smtClean="0"/>
          </a:p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 smtClean="0"/>
              <a:t>Known</a:t>
            </a:r>
            <a:r>
              <a:rPr lang="it-IT" sz="3200" dirty="0" smtClean="0"/>
              <a:t> </a:t>
            </a:r>
            <a:r>
              <a:rPr lang="it-IT" sz="3200" dirty="0" err="1" smtClean="0"/>
              <a:t>Issues</a:t>
            </a:r>
            <a:r>
              <a:rPr lang="it-IT" sz="3200" dirty="0" smtClean="0"/>
              <a:t> (</a:t>
            </a:r>
            <a:r>
              <a:rPr lang="en-US" sz="3200" dirty="0" smtClean="0"/>
              <a:t>BDII version 1.0.1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Site-BDII:</a:t>
            </a:r>
          </a:p>
          <a:p>
            <a:pPr lvl="1" algn="just"/>
            <a:r>
              <a:rPr lang="it-IT" sz="2400" dirty="0" err="1" smtClean="0"/>
              <a:t>Installation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openldap</a:t>
            </a:r>
            <a:r>
              <a:rPr lang="it-IT" sz="2400" dirty="0" smtClean="0"/>
              <a:t> 2.4</a:t>
            </a:r>
          </a:p>
          <a:p>
            <a:pPr lvl="1" algn="just"/>
            <a:r>
              <a:rPr lang="it-IT" sz="2400" dirty="0" err="1" smtClean="0"/>
              <a:t>Add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site.def</a:t>
            </a:r>
            <a:r>
              <a:rPr lang="it-IT" sz="2400" dirty="0" smtClean="0"/>
              <a:t> “</a:t>
            </a:r>
            <a:r>
              <a:rPr lang="it-IT" sz="2400" dirty="0" err="1" smtClean="0"/>
              <a:t>SLAPD=</a:t>
            </a:r>
            <a:r>
              <a:rPr lang="it-IT" sz="2400" dirty="0" smtClean="0"/>
              <a:t>/</a:t>
            </a:r>
            <a:r>
              <a:rPr lang="it-IT" sz="2400" dirty="0" err="1" smtClean="0"/>
              <a:t>usr</a:t>
            </a:r>
            <a:r>
              <a:rPr lang="it-IT" sz="2400" dirty="0" smtClean="0"/>
              <a:t>/</a:t>
            </a:r>
            <a:r>
              <a:rPr lang="it-IT" sz="2400" dirty="0" err="1" smtClean="0"/>
              <a:t>sbin</a:t>
            </a:r>
            <a:r>
              <a:rPr lang="it-IT" sz="2400" dirty="0" smtClean="0"/>
              <a:t>/slapd2.4”</a:t>
            </a:r>
          </a:p>
          <a:p>
            <a:pPr algn="just"/>
            <a:r>
              <a:rPr lang="it-IT" sz="2800" dirty="0" err="1" smtClean="0"/>
              <a:t>Top-BDII</a:t>
            </a:r>
            <a:r>
              <a:rPr lang="it-IT" sz="2800" dirty="0" smtClean="0"/>
              <a:t>:</a:t>
            </a:r>
          </a:p>
          <a:p>
            <a:pPr lvl="1" algn="just"/>
            <a:r>
              <a:rPr lang="en-US" sz="2400" dirty="0" smtClean="0"/>
              <a:t>/etc/</a:t>
            </a:r>
            <a:r>
              <a:rPr lang="en-US" sz="2400" dirty="0" err="1" smtClean="0"/>
              <a:t>cron.hourly</a:t>
            </a:r>
            <a:r>
              <a:rPr lang="en-US" sz="2400" dirty="0" smtClean="0"/>
              <a:t>/generate-</a:t>
            </a:r>
            <a:r>
              <a:rPr lang="en-US" sz="2400" dirty="0" err="1" smtClean="0"/>
              <a:t>fcr</a:t>
            </a:r>
            <a:r>
              <a:rPr lang="en-US" sz="2400" dirty="0" smtClean="0"/>
              <a:t>-exclude-file.</a:t>
            </a:r>
          </a:p>
          <a:p>
            <a:pPr lvl="2" algn="just"/>
            <a:r>
              <a:rPr lang="en-US" sz="2000" dirty="0" smtClean="0"/>
              <a:t>This file does not exist in the </a:t>
            </a:r>
            <a:r>
              <a:rPr lang="en-US" sz="2000" dirty="0" err="1" smtClean="0"/>
              <a:t>topbdii</a:t>
            </a:r>
            <a:r>
              <a:rPr lang="en-US" sz="2000" dirty="0" smtClean="0"/>
              <a:t> after install and </a:t>
            </a:r>
            <a:r>
              <a:rPr lang="en-US" sz="2000" dirty="0" err="1" smtClean="0"/>
              <a:t>yaim</a:t>
            </a:r>
            <a:r>
              <a:rPr lang="en-US" sz="2000" dirty="0" smtClean="0"/>
              <a:t> configuration</a:t>
            </a:r>
          </a:p>
          <a:p>
            <a:pPr lvl="1" algn="just"/>
            <a:r>
              <a:rPr lang="it-IT" sz="2400" dirty="0" err="1" smtClean="0"/>
              <a:t>Missing</a:t>
            </a:r>
            <a:r>
              <a:rPr lang="it-IT" sz="2400" dirty="0" smtClean="0"/>
              <a:t> /</a:t>
            </a:r>
            <a:r>
              <a:rPr lang="it-IT" sz="2400" dirty="0" err="1" smtClean="0"/>
              <a:t>etc</a:t>
            </a:r>
            <a:r>
              <a:rPr lang="it-IT" sz="2400" dirty="0" smtClean="0"/>
              <a:t>/</a:t>
            </a:r>
            <a:r>
              <a:rPr lang="it-IT" sz="2400" dirty="0" err="1" smtClean="0"/>
              <a:t>bdii</a:t>
            </a:r>
            <a:r>
              <a:rPr lang="it-IT" sz="2400" dirty="0" smtClean="0"/>
              <a:t>/gip/</a:t>
            </a:r>
            <a:r>
              <a:rPr lang="it-IT" sz="2400" dirty="0" err="1" smtClean="0"/>
              <a:t>glite-info-site-defaults.conf</a:t>
            </a:r>
            <a:endParaRPr lang="it-IT" sz="2400" dirty="0" smtClean="0"/>
          </a:p>
          <a:p>
            <a:pPr lvl="2" algn="just"/>
            <a:r>
              <a:rPr lang="it-IT" sz="2000" dirty="0" err="1" smtClean="0"/>
              <a:t>Post-configuration</a:t>
            </a:r>
            <a:r>
              <a:rPr lang="it-IT" sz="2000" dirty="0" smtClean="0"/>
              <a:t> </a:t>
            </a:r>
            <a:r>
              <a:rPr lang="it-IT" sz="2000" dirty="0" err="1" smtClean="0"/>
              <a:t>workaround</a:t>
            </a:r>
            <a:r>
              <a:rPr lang="it-IT" sz="2000" dirty="0" smtClean="0"/>
              <a:t> </a:t>
            </a:r>
            <a:r>
              <a:rPr lang="it-IT" sz="2000" dirty="0" err="1" smtClean="0"/>
              <a:t>needed</a:t>
            </a:r>
            <a:endParaRPr lang="en-US" sz="2000" dirty="0" smtClean="0"/>
          </a:p>
          <a:p>
            <a:pPr algn="just"/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Frequent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Performance/Load issues: memory leak, stuck processes</a:t>
            </a:r>
          </a:p>
          <a:p>
            <a:pPr lvl="1"/>
            <a:r>
              <a:rPr lang="en-US" dirty="0" smtClean="0"/>
              <a:t>often solved by installing openldap2.4, but some of them have to be well investigated </a:t>
            </a:r>
          </a:p>
          <a:p>
            <a:pPr lvl="1"/>
            <a:r>
              <a:rPr lang="en-US" dirty="0" smtClean="0"/>
              <a:t>openldap2.4 isn't installed by default yet </a:t>
            </a:r>
          </a:p>
          <a:p>
            <a:r>
              <a:rPr lang="en-US" dirty="0" smtClean="0"/>
              <a:t>Past issues:</a:t>
            </a:r>
          </a:p>
          <a:p>
            <a:pPr lvl="1"/>
            <a:r>
              <a:rPr lang="en-US" dirty="0" err="1" smtClean="0"/>
              <a:t>bdii</a:t>
            </a:r>
            <a:r>
              <a:rPr lang="en-US" dirty="0" smtClean="0"/>
              <a:t> user change from "</a:t>
            </a:r>
            <a:r>
              <a:rPr lang="en-US" dirty="0" err="1" smtClean="0"/>
              <a:t>edguser</a:t>
            </a:r>
            <a:r>
              <a:rPr lang="en-US" dirty="0" smtClean="0"/>
              <a:t>" to "</a:t>
            </a:r>
            <a:r>
              <a:rPr lang="en-US" dirty="0" err="1" smtClean="0"/>
              <a:t>ldap</a:t>
            </a:r>
            <a:r>
              <a:rPr lang="en-US" dirty="0" smtClean="0"/>
              <a:t>" </a:t>
            </a:r>
          </a:p>
          <a:p>
            <a:pPr lvl="1"/>
            <a:r>
              <a:rPr lang="en-US" dirty="0" smtClean="0"/>
              <a:t>enabling the start of </a:t>
            </a:r>
            <a:r>
              <a:rPr lang="en-US" dirty="0" err="1" smtClean="0"/>
              <a:t>bdii</a:t>
            </a:r>
            <a:r>
              <a:rPr lang="en-US" dirty="0" smtClean="0"/>
              <a:t> daemon and disabling the </a:t>
            </a:r>
            <a:r>
              <a:rPr lang="en-US" dirty="0" err="1" smtClean="0"/>
              <a:t>ldap</a:t>
            </a:r>
            <a:r>
              <a:rPr lang="en-US" dirty="0" smtClean="0"/>
              <a:t> one when a machine boot </a:t>
            </a: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Some HW </a:t>
            </a:r>
            <a:r>
              <a:rPr lang="it-IT" sz="4000" dirty="0" err="1" smtClean="0"/>
              <a:t>recommendation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Recommendation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site-bdii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small</a:t>
            </a:r>
            <a:r>
              <a:rPr lang="it-IT" dirty="0" smtClean="0"/>
              <a:t>/medium </a:t>
            </a:r>
            <a:r>
              <a:rPr lang="it-IT" dirty="0" err="1" smtClean="0"/>
              <a:t>sites</a:t>
            </a:r>
            <a:r>
              <a:rPr lang="it-IT" dirty="0" smtClean="0"/>
              <a:t>: at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instance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2 </a:t>
            </a:r>
            <a:r>
              <a:rPr lang="it-IT" dirty="0" err="1" smtClean="0"/>
              <a:t>cores</a:t>
            </a:r>
            <a:r>
              <a:rPr lang="it-IT" dirty="0" smtClean="0"/>
              <a:t>, 10GB Hard disk </a:t>
            </a:r>
            <a:r>
              <a:rPr lang="it-IT" dirty="0" err="1" smtClean="0"/>
              <a:t>space</a:t>
            </a:r>
            <a:r>
              <a:rPr lang="it-IT" dirty="0" smtClean="0"/>
              <a:t>, 4 GB RAM, no XEN </a:t>
            </a:r>
            <a:r>
              <a:rPr lang="it-IT" dirty="0" err="1" smtClean="0"/>
              <a:t>virtualization</a:t>
            </a:r>
            <a:r>
              <a:rPr lang="it-IT" dirty="0" smtClean="0"/>
              <a:t>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later</a:t>
            </a:r>
            <a:r>
              <a:rPr lang="it-IT" dirty="0" smtClean="0"/>
              <a:t>). </a:t>
            </a:r>
          </a:p>
          <a:p>
            <a:pPr lvl="1"/>
            <a:r>
              <a:rPr lang="it-IT" dirty="0" smtClean="0"/>
              <a:t>medium/</a:t>
            </a:r>
            <a:r>
              <a:rPr lang="it-IT" dirty="0" err="1" smtClean="0"/>
              <a:t>large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: more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instance</a:t>
            </a:r>
            <a:r>
              <a:rPr lang="it-IT" dirty="0" smtClean="0"/>
              <a:t>, DNS round </a:t>
            </a:r>
            <a:r>
              <a:rPr lang="it-IT" dirty="0" err="1" smtClean="0"/>
              <a:t>robin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.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top-bdii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recommended</a:t>
            </a:r>
            <a:r>
              <a:rPr lang="it-IT" dirty="0" smtClean="0"/>
              <a:t> (</a:t>
            </a:r>
            <a:r>
              <a:rPr lang="it-IT" dirty="0" err="1" smtClean="0"/>
              <a:t>details</a:t>
            </a:r>
            <a:r>
              <a:rPr lang="it-IT" dirty="0" smtClean="0"/>
              <a:t> at </a:t>
            </a:r>
            <a:r>
              <a:rPr lang="it-IT" dirty="0" smtClean="0">
                <a:hlinkClick r:id="rId2" tooltip="https://wiki.egi.eu/wiki/MAN05"/>
              </a:rPr>
              <a:t>EGI </a:t>
            </a:r>
            <a:r>
              <a:rPr lang="it-IT" dirty="0" err="1" smtClean="0">
                <a:hlinkClick r:id="rId2" tooltip="https://wiki.egi.eu/wiki/MAN05"/>
              </a:rPr>
              <a:t>Operations</a:t>
            </a:r>
            <a:r>
              <a:rPr lang="it-IT" dirty="0" smtClean="0">
                <a:hlinkClick r:id="rId2" tooltip="https://wiki.egi.eu/wiki/MAN05"/>
              </a:rPr>
              <a:t> </a:t>
            </a:r>
            <a:r>
              <a:rPr lang="it-IT" dirty="0" err="1" smtClean="0">
                <a:hlinkClick r:id="rId2" tooltip="https://wiki.egi.eu/wiki/MAN05"/>
              </a:rPr>
              <a:t>Manuals</a:t>
            </a:r>
            <a:r>
              <a:rPr lang="it-IT" dirty="0" smtClean="0">
                <a:hlinkClick r:id="rId2" tooltip="https://wiki.egi.eu/wiki/MAN05"/>
              </a:rPr>
              <a:t> 5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Recommendation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top-bdii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More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instance</a:t>
            </a:r>
            <a:r>
              <a:rPr lang="it-IT" dirty="0" smtClean="0"/>
              <a:t>, DNS round </a:t>
            </a:r>
            <a:r>
              <a:rPr lang="it-IT" dirty="0" err="1" smtClean="0"/>
              <a:t>robin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, </a:t>
            </a:r>
            <a:r>
              <a:rPr lang="it-IT" dirty="0" err="1" smtClean="0"/>
              <a:t>details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top-bdii</a:t>
            </a:r>
            <a:r>
              <a:rPr lang="it-IT" dirty="0" smtClean="0"/>
              <a:t> high </a:t>
            </a:r>
            <a:r>
              <a:rPr lang="it-IT" dirty="0" err="1" smtClean="0"/>
              <a:t>availability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 at </a:t>
            </a:r>
            <a:r>
              <a:rPr lang="it-IT" dirty="0" smtClean="0">
                <a:hlinkClick r:id="rId2" tooltip="https://wiki.egi.eu/wiki/MAN05"/>
              </a:rPr>
              <a:t>EGI </a:t>
            </a:r>
            <a:r>
              <a:rPr lang="it-IT" dirty="0" err="1" smtClean="0">
                <a:hlinkClick r:id="rId2" tooltip="https://wiki.egi.eu/wiki/MAN05"/>
              </a:rPr>
              <a:t>Operations</a:t>
            </a:r>
            <a:r>
              <a:rPr lang="it-IT" dirty="0" smtClean="0">
                <a:hlinkClick r:id="rId2" tooltip="https://wiki.egi.eu/wiki/MAN05"/>
              </a:rPr>
              <a:t> </a:t>
            </a:r>
            <a:r>
              <a:rPr lang="it-IT" dirty="0" err="1" smtClean="0">
                <a:hlinkClick r:id="rId2" tooltip="https://wiki.egi.eu/wiki/MAN05"/>
              </a:rPr>
              <a:t>Manuals</a:t>
            </a:r>
            <a:r>
              <a:rPr lang="it-IT" dirty="0" smtClean="0">
                <a:hlinkClick r:id="rId2" tooltip="https://wiki.egi.eu/wiki/MAN05"/>
              </a:rPr>
              <a:t> 5</a:t>
            </a:r>
            <a:r>
              <a:rPr lang="it-IT" dirty="0" smtClean="0"/>
              <a:t>)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Remarks</a:t>
            </a:r>
            <a:r>
              <a:rPr lang="it-IT" dirty="0" smtClean="0"/>
              <a:t> on Glue2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isn't still clear when Glue2 will be used (GSTAT </a:t>
            </a:r>
            <a:r>
              <a:rPr lang="en-US" smtClean="0"/>
              <a:t>still </a:t>
            </a:r>
            <a:r>
              <a:rPr lang="en-US" smtClean="0"/>
              <a:t>checks </a:t>
            </a:r>
            <a:r>
              <a:rPr lang="en-US" dirty="0" smtClean="0"/>
              <a:t>Glue1.3 information)</a:t>
            </a:r>
          </a:p>
          <a:p>
            <a:r>
              <a:rPr lang="en-US" dirty="0" smtClean="0"/>
              <a:t>we don't know how the information are coherent. </a:t>
            </a:r>
          </a:p>
          <a:p>
            <a:pPr lvl="1"/>
            <a:r>
              <a:rPr lang="en-US" dirty="0" smtClean="0"/>
              <a:t>We should check the information already published and find out any anomalies in advance </a:t>
            </a:r>
          </a:p>
          <a:p>
            <a:r>
              <a:rPr lang="en-US" dirty="0" smtClean="0"/>
              <a:t>Operational issue: since </a:t>
            </a:r>
            <a:r>
              <a:rPr lang="en-US" dirty="0" smtClean="0">
                <a:solidFill>
                  <a:srgbClr val="C00000"/>
                </a:solidFill>
              </a:rPr>
              <a:t>Glue2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case sensitive</a:t>
            </a:r>
            <a:r>
              <a:rPr lang="en-US" dirty="0" smtClean="0"/>
              <a:t>, if the site-name case published by the site-</a:t>
            </a:r>
            <a:r>
              <a:rPr lang="en-US" dirty="0" err="1" smtClean="0"/>
              <a:t>bdii</a:t>
            </a:r>
            <a:r>
              <a:rPr lang="en-US" dirty="0" smtClean="0"/>
              <a:t> and the one set in </a:t>
            </a:r>
            <a:r>
              <a:rPr lang="en-US" dirty="0" err="1" smtClean="0">
                <a:solidFill>
                  <a:srgbClr val="00B050"/>
                </a:solidFill>
              </a:rPr>
              <a:t>Giis_Url</a:t>
            </a:r>
            <a:r>
              <a:rPr lang="en-US" dirty="0" smtClean="0"/>
              <a:t> field on GOC-DB is different, that site won't be published by top-BDIIs </a:t>
            </a:r>
          </a:p>
          <a:p>
            <a:pPr lvl="1"/>
            <a:r>
              <a:rPr lang="en-US" dirty="0" smtClean="0"/>
              <a:t>see: </a:t>
            </a:r>
            <a:r>
              <a:rPr lang="en-US" sz="2100" dirty="0" smtClean="0">
                <a:hlinkClick r:id="rId2"/>
              </a:rPr>
              <a:t>https://ggus.eu/ws/ticket_info.php?ticket=75529</a:t>
            </a:r>
            <a:endParaRPr lang="en-US" sz="1700" dirty="0" smtClean="0"/>
          </a:p>
          <a:p>
            <a:pPr lvl="1"/>
            <a:r>
              <a:rPr lang="it-IT" dirty="0" err="1" smtClean="0"/>
              <a:t>Opened</a:t>
            </a:r>
            <a:r>
              <a:rPr lang="it-IT" dirty="0" smtClean="0"/>
              <a:t>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tickets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affected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glite</a:t>
            </a:r>
            <a:r>
              <a:rPr lang="en-US" sz="2800" b="1" dirty="0" smtClean="0"/>
              <a:t>-BDII hangs under heavy network load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https://ggus.eu/tech/ticket_show.php?ticket=71578</a:t>
            </a:r>
          </a:p>
          <a:p>
            <a:endParaRPr lang="en-US" sz="2800" dirty="0" smtClean="0"/>
          </a:p>
          <a:p>
            <a:r>
              <a:rPr lang="en-US" sz="2800" dirty="0" smtClean="0"/>
              <a:t>the installation of openldap2.4 should have solved the problem</a:t>
            </a:r>
          </a:p>
          <a:p>
            <a:pPr lvl="1"/>
            <a:r>
              <a:rPr lang="en-US" sz="2400" dirty="0" smtClean="0"/>
              <a:t>but the ticket is still "on hold" status because there is a feature request to detect the hanging issue using the status command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Ramdisk</a:t>
            </a:r>
            <a:r>
              <a:rPr lang="en-US" sz="2400" b="1" dirty="0" smtClean="0"/>
              <a:t> space usage on top BDII</a:t>
            </a:r>
          </a:p>
          <a:p>
            <a:pPr lvl="1"/>
            <a:r>
              <a:rPr lang="it-IT" sz="2000" dirty="0" smtClean="0">
                <a:hlinkClick r:id="rId2"/>
              </a:rPr>
              <a:t>https://ggus.eu/tech/ticket_show.php?ticket=73102</a:t>
            </a:r>
            <a:endParaRPr lang="it-IT" sz="2000" dirty="0" smtClean="0"/>
          </a:p>
          <a:p>
            <a:r>
              <a:rPr lang="en-US" sz="2400" dirty="0" smtClean="0"/>
              <a:t>the usage of </a:t>
            </a:r>
            <a:r>
              <a:rPr lang="en-US" sz="2400" dirty="0" err="1" smtClean="0"/>
              <a:t>ramdisk</a:t>
            </a:r>
            <a:r>
              <a:rPr lang="en-US" sz="2400" dirty="0" smtClean="0"/>
              <a:t> space kept increasing and eventually full in about two or three weeks (top BDII on a XEN virtual machine)</a:t>
            </a:r>
          </a:p>
          <a:p>
            <a:pPr lvl="1"/>
            <a:r>
              <a:rPr lang="en-US" sz="2400" dirty="0" smtClean="0"/>
              <a:t>adding </a:t>
            </a:r>
            <a:r>
              <a:rPr lang="en-US" sz="2400" dirty="0" err="1" smtClean="0">
                <a:solidFill>
                  <a:srgbClr val="7030A0"/>
                </a:solidFill>
              </a:rPr>
              <a:t>dncachesize</a:t>
            </a:r>
            <a:r>
              <a:rPr lang="en-US" sz="2400" dirty="0" smtClean="0"/>
              <a:t> into </a:t>
            </a:r>
            <a:r>
              <a:rPr lang="en-US" sz="2400" dirty="0" smtClean="0">
                <a:solidFill>
                  <a:srgbClr val="7030A0"/>
                </a:solidFill>
              </a:rPr>
              <a:t>/etc/</a:t>
            </a:r>
            <a:r>
              <a:rPr lang="en-US" sz="2400" dirty="0" err="1" smtClean="0">
                <a:solidFill>
                  <a:srgbClr val="7030A0"/>
                </a:solidFill>
              </a:rPr>
              <a:t>bdii</a:t>
            </a:r>
            <a:r>
              <a:rPr lang="en-US" sz="2400" dirty="0" smtClean="0">
                <a:solidFill>
                  <a:srgbClr val="7030A0"/>
                </a:solidFill>
              </a:rPr>
              <a:t>/</a:t>
            </a:r>
            <a:r>
              <a:rPr lang="en-US" sz="2400" dirty="0" err="1" smtClean="0">
                <a:solidFill>
                  <a:srgbClr val="7030A0"/>
                </a:solidFill>
              </a:rPr>
              <a:t>bdii</a:t>
            </a:r>
            <a:r>
              <a:rPr lang="en-US" sz="2400" dirty="0" smtClean="0">
                <a:solidFill>
                  <a:srgbClr val="7030A0"/>
                </a:solidFill>
              </a:rPr>
              <a:t>-top-</a:t>
            </a:r>
            <a:r>
              <a:rPr lang="en-US" sz="2400" dirty="0" err="1" smtClean="0">
                <a:solidFill>
                  <a:srgbClr val="7030A0"/>
                </a:solidFill>
              </a:rPr>
              <a:t>slapd.conf</a:t>
            </a:r>
            <a:r>
              <a:rPr lang="en-US" sz="2400" dirty="0" smtClean="0"/>
              <a:t> and setting it to double of </a:t>
            </a:r>
            <a:r>
              <a:rPr lang="en-US" sz="2400" dirty="0" err="1" smtClean="0"/>
              <a:t>cachesize</a:t>
            </a:r>
            <a:r>
              <a:rPr lang="en-US" sz="2400" dirty="0" smtClean="0"/>
              <a:t> makes slower the </a:t>
            </a:r>
            <a:r>
              <a:rPr lang="en-US" sz="2400" dirty="0" smtClean="0">
                <a:solidFill>
                  <a:srgbClr val="FF0000"/>
                </a:solidFill>
              </a:rPr>
              <a:t>memory usage increment</a:t>
            </a:r>
            <a:r>
              <a:rPr lang="en-US" sz="2400" dirty="0" smtClean="0"/>
              <a:t>, but it </a:t>
            </a:r>
            <a:r>
              <a:rPr lang="en-US" sz="2400" dirty="0" smtClean="0">
                <a:solidFill>
                  <a:srgbClr val="FF0000"/>
                </a:solidFill>
              </a:rPr>
              <a:t>doesn't limit it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emi-bdii-top-1.0.0-1.sl5.x86_64 packaging </a:t>
            </a:r>
            <a:r>
              <a:rPr lang="it-IT" sz="2400" b="1" dirty="0" err="1" smtClean="0"/>
              <a:t>issue</a:t>
            </a:r>
            <a:endParaRPr lang="it-IT" sz="2400" b="1" dirty="0"/>
          </a:p>
          <a:p>
            <a:pPr lvl="1"/>
            <a:r>
              <a:rPr lang="it-IT" sz="2000" dirty="0" smtClean="0">
                <a:hlinkClick r:id="rId2"/>
              </a:rPr>
              <a:t>https://ggus.eu/tech/ticket_show.php?ticket=73823</a:t>
            </a:r>
            <a:endParaRPr lang="it-IT" sz="2000" dirty="0" smtClean="0"/>
          </a:p>
          <a:p>
            <a:r>
              <a:rPr lang="en-US" sz="2400" dirty="0" smtClean="0"/>
              <a:t>two issues in this ticket: </a:t>
            </a:r>
          </a:p>
          <a:p>
            <a:pPr lvl="1"/>
            <a:r>
              <a:rPr lang="en-US" sz="2000" dirty="0" smtClean="0"/>
              <a:t>"</a:t>
            </a:r>
            <a:r>
              <a:rPr lang="en-US" sz="2000" b="1" dirty="0" err="1" smtClean="0">
                <a:solidFill>
                  <a:srgbClr val="00B050"/>
                </a:solidFill>
              </a:rPr>
              <a:t>chkconfig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bdii</a:t>
            </a:r>
            <a:r>
              <a:rPr lang="en-US" sz="2000" b="1" dirty="0" smtClean="0">
                <a:solidFill>
                  <a:srgbClr val="00B050"/>
                </a:solidFill>
              </a:rPr>
              <a:t> on</a:t>
            </a:r>
            <a:r>
              <a:rPr lang="en-US" sz="2000" dirty="0" smtClean="0"/>
              <a:t>" to start up the BDII at </a:t>
            </a:r>
            <a:r>
              <a:rPr lang="en-US" sz="2000" dirty="0" smtClean="0">
                <a:solidFill>
                  <a:srgbClr val="00B050"/>
                </a:solidFill>
              </a:rPr>
              <a:t>boot</a:t>
            </a:r>
            <a:r>
              <a:rPr lang="en-US" sz="2000" dirty="0" smtClean="0"/>
              <a:t> =&gt; solved using the new </a:t>
            </a:r>
            <a:r>
              <a:rPr lang="en-US" sz="2000" dirty="0" err="1" smtClean="0"/>
              <a:t>glite-yaim-bdii</a:t>
            </a:r>
            <a:r>
              <a:rPr lang="en-US" sz="2000" dirty="0" smtClean="0"/>
              <a:t>, release with EMI 1 Update 6 </a:t>
            </a:r>
          </a:p>
          <a:p>
            <a:pPr lvl="1"/>
            <a:r>
              <a:rPr lang="en-US" sz="2000" dirty="0" smtClean="0"/>
              <a:t>the file </a:t>
            </a:r>
            <a:r>
              <a:rPr lang="en-US" sz="2000" dirty="0" smtClean="0">
                <a:solidFill>
                  <a:srgbClr val="7030A0"/>
                </a:solidFill>
              </a:rPr>
              <a:t>/opt/</a:t>
            </a:r>
            <a:r>
              <a:rPr lang="en-US" sz="2000" dirty="0" err="1" smtClean="0">
                <a:solidFill>
                  <a:srgbClr val="7030A0"/>
                </a:solidFill>
              </a:rPr>
              <a:t>glite</a:t>
            </a:r>
            <a:r>
              <a:rPr lang="en-US" sz="2000" dirty="0" smtClean="0">
                <a:solidFill>
                  <a:srgbClr val="7030A0"/>
                </a:solidFill>
              </a:rPr>
              <a:t>/etc/</a:t>
            </a:r>
            <a:r>
              <a:rPr lang="en-US" sz="2000" dirty="0" err="1" smtClean="0">
                <a:solidFill>
                  <a:srgbClr val="7030A0"/>
                </a:solidFill>
              </a:rPr>
              <a:t>gip</a:t>
            </a:r>
            <a:r>
              <a:rPr lang="en-US" sz="2000" dirty="0" smtClean="0">
                <a:solidFill>
                  <a:srgbClr val="7030A0"/>
                </a:solidFill>
              </a:rPr>
              <a:t>/top-</a:t>
            </a:r>
            <a:r>
              <a:rPr lang="en-US" sz="2000" dirty="0" err="1" smtClean="0">
                <a:solidFill>
                  <a:srgbClr val="7030A0"/>
                </a:solidFill>
              </a:rPr>
              <a:t>urls.conf</a:t>
            </a:r>
            <a:r>
              <a:rPr lang="en-US" sz="2000" dirty="0" smtClean="0"/>
              <a:t> still ends up in </a:t>
            </a:r>
            <a:r>
              <a:rPr lang="en-US" sz="2000" dirty="0" smtClean="0">
                <a:solidFill>
                  <a:srgbClr val="FF0000"/>
                </a:solidFill>
              </a:rPr>
              <a:t>'/opt/</a:t>
            </a:r>
            <a:r>
              <a:rPr lang="en-US" sz="2000" dirty="0" err="1" smtClean="0">
                <a:solidFill>
                  <a:srgbClr val="FF0000"/>
                </a:solidFill>
              </a:rPr>
              <a:t>glite</a:t>
            </a:r>
            <a:r>
              <a:rPr lang="en-US" sz="2000" dirty="0" smtClean="0">
                <a:solidFill>
                  <a:srgbClr val="FF0000"/>
                </a:solidFill>
              </a:rPr>
              <a:t>/etc</a:t>
            </a:r>
            <a:r>
              <a:rPr lang="en-US" sz="2000" dirty="0" smtClean="0"/>
              <a:t>' rather than </a:t>
            </a:r>
            <a:r>
              <a:rPr lang="en-US" sz="2000" dirty="0" smtClean="0">
                <a:solidFill>
                  <a:srgbClr val="FF0000"/>
                </a:solidFill>
              </a:rPr>
              <a:t>'/etc/</a:t>
            </a:r>
            <a:r>
              <a:rPr lang="en-US" sz="2000" dirty="0" smtClean="0"/>
              <a:t>'. </a:t>
            </a:r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created</a:t>
            </a:r>
            <a:r>
              <a:rPr lang="it-IT" sz="2400" dirty="0" smtClean="0"/>
              <a:t> in </a:t>
            </a:r>
          </a:p>
          <a:p>
            <a:pPr lvl="1"/>
            <a:r>
              <a:rPr lang="it-IT" sz="2000" dirty="0" smtClean="0"/>
              <a:t>/</a:t>
            </a:r>
            <a:r>
              <a:rPr lang="it-IT" sz="2000" dirty="0" err="1" smtClean="0"/>
              <a:t>etc</a:t>
            </a:r>
            <a:r>
              <a:rPr lang="it-IT" sz="2000" dirty="0" smtClean="0"/>
              <a:t>/</a:t>
            </a:r>
            <a:r>
              <a:rPr lang="it-IT" sz="2000" dirty="0" err="1" smtClean="0"/>
              <a:t>glite</a:t>
            </a:r>
            <a:r>
              <a:rPr lang="it-IT" sz="2000" dirty="0" smtClean="0"/>
              <a:t>/</a:t>
            </a:r>
            <a:r>
              <a:rPr lang="it-IT" sz="2000" dirty="0" err="1" smtClean="0"/>
              <a:t>glite-info-update-endpoints.conf</a:t>
            </a:r>
            <a:endParaRPr lang="it-IT" sz="2000" dirty="0"/>
          </a:p>
          <a:p>
            <a:pPr lvl="1"/>
            <a:r>
              <a:rPr lang="it-IT" sz="2000" dirty="0" err="1" smtClean="0"/>
              <a:t>rpm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glite-info-update-endpoints-2.0.7-1.el5.noarch</a:t>
            </a:r>
            <a:endParaRPr lang="en-US" sz="2000" dirty="0" smtClean="0"/>
          </a:p>
          <a:p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0F54-EBD8-4683-984B-C915E8DEF27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_EG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Tema_EGI</Template>
  <TotalTime>526</TotalTime>
  <Words>640</Words>
  <Application>Microsoft Office PowerPoint</Application>
  <PresentationFormat>Presentazione su schermo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Tema_EGI</vt:lpstr>
      <vt:lpstr>Information System Open Issues</vt:lpstr>
      <vt:lpstr>Summary</vt:lpstr>
      <vt:lpstr>Known Issues (BDII version 1.0.1)</vt:lpstr>
      <vt:lpstr>Frequent problems</vt:lpstr>
      <vt:lpstr>Some HW recommendation</vt:lpstr>
      <vt:lpstr>Remarks on Glue2</vt:lpstr>
      <vt:lpstr>Open Issues</vt:lpstr>
      <vt:lpstr>Open Issues</vt:lpstr>
      <vt:lpstr>Open Issues</vt:lpstr>
      <vt:lpstr>Open Issues</vt:lpstr>
      <vt:lpstr>Open Issues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open issues</dc:title>
  <dc:creator>Alessandro Paolini</dc:creator>
  <cp:lastModifiedBy>Alessandro Paolini</cp:lastModifiedBy>
  <cp:revision>43</cp:revision>
  <dcterms:created xsi:type="dcterms:W3CDTF">2011-11-23T10:08:42Z</dcterms:created>
  <dcterms:modified xsi:type="dcterms:W3CDTF">2011-11-29T08:00:13Z</dcterms:modified>
</cp:coreProperties>
</file>