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88" r:id="rId2"/>
    <p:sldId id="432" r:id="rId3"/>
    <p:sldId id="409" r:id="rId4"/>
    <p:sldId id="410" r:id="rId5"/>
    <p:sldId id="361" r:id="rId6"/>
    <p:sldId id="395" r:id="rId7"/>
    <p:sldId id="420" r:id="rId8"/>
    <p:sldId id="328" r:id="rId9"/>
    <p:sldId id="369" r:id="rId10"/>
    <p:sldId id="370" r:id="rId11"/>
    <p:sldId id="371" r:id="rId12"/>
    <p:sldId id="372" r:id="rId13"/>
    <p:sldId id="373" r:id="rId14"/>
    <p:sldId id="428" r:id="rId15"/>
    <p:sldId id="429" r:id="rId16"/>
    <p:sldId id="430" r:id="rId17"/>
    <p:sldId id="374" r:id="rId18"/>
    <p:sldId id="434" r:id="rId19"/>
    <p:sldId id="375" r:id="rId20"/>
    <p:sldId id="433" r:id="rId21"/>
    <p:sldId id="376" r:id="rId22"/>
    <p:sldId id="422" r:id="rId23"/>
    <p:sldId id="423" r:id="rId24"/>
    <p:sldId id="424" r:id="rId25"/>
    <p:sldId id="425" r:id="rId26"/>
    <p:sldId id="426" r:id="rId27"/>
    <p:sldId id="427" r:id="rId28"/>
    <p:sldId id="418" r:id="rId29"/>
    <p:sldId id="383" r:id="rId30"/>
    <p:sldId id="367" r:id="rId31"/>
    <p:sldId id="411" r:id="rId32"/>
    <p:sldId id="412" r:id="rId33"/>
    <p:sldId id="419" r:id="rId34"/>
    <p:sldId id="413" r:id="rId35"/>
    <p:sldId id="378" r:id="rId36"/>
    <p:sldId id="403" r:id="rId37"/>
    <p:sldId id="404" r:id="rId38"/>
    <p:sldId id="405" r:id="rId39"/>
    <p:sldId id="406" r:id="rId40"/>
    <p:sldId id="407" r:id="rId41"/>
    <p:sldId id="408" r:id="rId42"/>
    <p:sldId id="358" r:id="rId43"/>
    <p:sldId id="360" r:id="rId44"/>
    <p:sldId id="384" r:id="rId45"/>
    <p:sldId id="414" r:id="rId46"/>
    <p:sldId id="363" r:id="rId47"/>
    <p:sldId id="362" r:id="rId48"/>
    <p:sldId id="385" r:id="rId49"/>
    <p:sldId id="415" r:id="rId50"/>
    <p:sldId id="399" r:id="rId51"/>
    <p:sldId id="416" r:id="rId52"/>
    <p:sldId id="386" r:id="rId53"/>
    <p:sldId id="435" r:id="rId54"/>
    <p:sldId id="368" r:id="rId55"/>
    <p:sldId id="400" r:id="rId56"/>
    <p:sldId id="417" r:id="rId57"/>
    <p:sldId id="401" r:id="rId58"/>
    <p:sldId id="402" r:id="rId59"/>
    <p:sldId id="394" r:id="rId60"/>
    <p:sldId id="431" r:id="rId61"/>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8475" autoAdjust="0"/>
  </p:normalViewPr>
  <p:slideViewPr>
    <p:cSldViewPr>
      <p:cViewPr>
        <p:scale>
          <a:sx n="70" d="100"/>
          <a:sy n="70" d="100"/>
        </p:scale>
        <p:origin x="-1080" y="-150"/>
      </p:cViewPr>
      <p:guideLst>
        <p:guide orient="horz" pos="2160"/>
        <p:guide pos="2880"/>
      </p:guideLst>
    </p:cSldViewPr>
  </p:slideViewPr>
  <p:outlineViewPr>
    <p:cViewPr>
      <p:scale>
        <a:sx n="33" d="100"/>
        <a:sy n="33" d="100"/>
      </p:scale>
      <p:origin x="0" y="11214"/>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EF46A98E-FF14-494D-9202-6B60513E423B}" type="datetimeFigureOut">
              <a:rPr lang="en-GB" smtClean="0"/>
              <a:pPr/>
              <a:t>01/12/2011</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14573B07-2C8A-4EFD-ABF6-75147FCB4920}" type="slidenum">
              <a:rPr lang="en-GB" smtClean="0"/>
              <a:pPr/>
              <a:t>‹N›</a:t>
            </a:fld>
            <a:endParaRPr lang="en-GB"/>
          </a:p>
        </p:txBody>
      </p:sp>
    </p:spTree>
    <p:extLst>
      <p:ext uri="{BB962C8B-B14F-4D97-AF65-F5344CB8AC3E}">
        <p14:creationId xmlns:p14="http://schemas.microsoft.com/office/powerpoint/2010/main" xmlns="" val="371068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p:spPr>
        <p:txBody>
          <a:bodyPr/>
          <a:lstStyle/>
          <a:p>
            <a:pPr>
              <a:tabLst>
                <a:tab pos="717198" algn="l"/>
                <a:tab pos="1436115" algn="l"/>
                <a:tab pos="2155032" algn="l"/>
                <a:tab pos="2873949" algn="l"/>
              </a:tabLst>
            </a:pPr>
            <a:fld id="{7579BDE4-D38A-441E-8DBB-669DBF250BA6}" type="slidenum">
              <a:rPr lang="en-US" smtClean="0"/>
              <a:pPr>
                <a:tabLst>
                  <a:tab pos="717198" algn="l"/>
                  <a:tab pos="1436115" algn="l"/>
                  <a:tab pos="2155032" algn="l"/>
                  <a:tab pos="2873949" algn="l"/>
                </a:tabLst>
              </a:pPr>
              <a:t>6</a:t>
            </a:fld>
            <a:endParaRPr lang="en-US" dirty="0" smtClean="0"/>
          </a:p>
        </p:txBody>
      </p:sp>
      <p:sp>
        <p:nvSpPr>
          <p:cNvPr id="9219" name="Rectangle 1"/>
          <p:cNvSpPr>
            <a:spLocks noGrp="1" noRot="1" noChangeAspect="1" noChangeArrowheads="1" noTextEdit="1"/>
          </p:cNvSpPr>
          <p:nvPr>
            <p:ph type="sldImg"/>
          </p:nvPr>
        </p:nvSpPr>
        <p:spPr>
          <a:xfrm>
            <a:off x="993775" y="777875"/>
            <a:ext cx="5113338" cy="3836988"/>
          </a:xfrm>
          <a:solidFill>
            <a:srgbClr val="FFFFFF"/>
          </a:solidFill>
          <a:ln>
            <a:solidFill>
              <a:srgbClr val="000000"/>
            </a:solidFill>
            <a:miter lim="800000"/>
          </a:ln>
        </p:spPr>
      </p:sp>
      <p:sp>
        <p:nvSpPr>
          <p:cNvPr id="9220" name="Rectangle 2"/>
          <p:cNvSpPr>
            <a:spLocks noGrp="1" noChangeArrowheads="1"/>
          </p:cNvSpPr>
          <p:nvPr>
            <p:ph type="body" idx="1"/>
          </p:nvPr>
        </p:nvSpPr>
        <p:spPr>
          <a:xfrm>
            <a:off x="710248" y="4860461"/>
            <a:ext cx="5681980" cy="4606884"/>
          </a:xfrm>
          <a:noFill/>
          <a:ln/>
        </p:spPr>
        <p:txBody>
          <a:bodyPr wrap="none" anchor="ct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73B07-2C8A-4EFD-ABF6-75147FCB4920}" type="slidenum">
              <a:rPr lang="en-GB" smtClean="0"/>
              <a:pPr/>
              <a:t>42</a:t>
            </a:fld>
            <a:endParaRPr lang="en-GB"/>
          </a:p>
        </p:txBody>
      </p:sp>
    </p:spTree>
    <p:extLst>
      <p:ext uri="{BB962C8B-B14F-4D97-AF65-F5344CB8AC3E}">
        <p14:creationId xmlns="" xmlns:p14="http://schemas.microsoft.com/office/powerpoint/2010/main" val="241802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73B07-2C8A-4EFD-ABF6-75147FCB4920}" type="slidenum">
              <a:rPr lang="en-GB" smtClean="0"/>
              <a:pPr/>
              <a:t>43</a:t>
            </a:fld>
            <a:endParaRPr lang="en-GB"/>
          </a:p>
        </p:txBody>
      </p:sp>
    </p:spTree>
    <p:extLst>
      <p:ext uri="{BB962C8B-B14F-4D97-AF65-F5344CB8AC3E}">
        <p14:creationId xmlns="" xmlns:p14="http://schemas.microsoft.com/office/powerpoint/2010/main" val="154257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73B07-2C8A-4EFD-ABF6-75147FCB4920}" type="slidenum">
              <a:rPr lang="en-GB" smtClean="0"/>
              <a:pPr/>
              <a:t>46</a:t>
            </a:fld>
            <a:endParaRPr lang="en-GB"/>
          </a:p>
        </p:txBody>
      </p:sp>
    </p:spTree>
    <p:extLst>
      <p:ext uri="{BB962C8B-B14F-4D97-AF65-F5344CB8AC3E}">
        <p14:creationId xmlns="" xmlns:p14="http://schemas.microsoft.com/office/powerpoint/2010/main" val="395779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73B07-2C8A-4EFD-ABF6-75147FCB4920}" type="slidenum">
              <a:rPr lang="en-GB" smtClean="0"/>
              <a:pPr/>
              <a:t>47</a:t>
            </a:fld>
            <a:endParaRPr lang="en-GB"/>
          </a:p>
        </p:txBody>
      </p:sp>
    </p:spTree>
    <p:extLst>
      <p:ext uri="{BB962C8B-B14F-4D97-AF65-F5344CB8AC3E}">
        <p14:creationId xmlns="" xmlns:p14="http://schemas.microsoft.com/office/powerpoint/2010/main" val="63899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14573B07-2C8A-4EFD-ABF6-75147FCB4920}" type="slidenum">
              <a:rPr lang="en-GB" smtClean="0"/>
              <a:pPr/>
              <a:t>48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73B07-2C8A-4EFD-ABF6-75147FCB4920}" type="slidenum">
              <a:rPr lang="en-GB" smtClean="0"/>
              <a:pPr/>
              <a:t>8</a:t>
            </a:fld>
            <a:endParaRPr lang="en-GB"/>
          </a:p>
        </p:txBody>
      </p:sp>
    </p:spTree>
    <p:extLst>
      <p:ext uri="{BB962C8B-B14F-4D97-AF65-F5344CB8AC3E}">
        <p14:creationId xmlns:p14="http://schemas.microsoft.com/office/powerpoint/2010/main" xmlns="" val="424914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73B07-2C8A-4EFD-ABF6-75147FCB4920}" type="slidenum">
              <a:rPr lang="en-GB" smtClean="0"/>
              <a:pPr/>
              <a:t>30</a:t>
            </a:fld>
            <a:endParaRPr lang="en-GB"/>
          </a:p>
        </p:txBody>
      </p:sp>
    </p:spTree>
    <p:extLst>
      <p:ext uri="{BB962C8B-B14F-4D97-AF65-F5344CB8AC3E}">
        <p14:creationId xmlns="" xmlns:p14="http://schemas.microsoft.com/office/powerpoint/2010/main" val="57880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73B07-2C8A-4EFD-ABF6-75147FCB4920}" type="slidenum">
              <a:rPr lang="en-GB" smtClean="0"/>
              <a:pPr/>
              <a:t>36</a:t>
            </a:fld>
            <a:endParaRPr lang="en-GB"/>
          </a:p>
        </p:txBody>
      </p:sp>
    </p:spTree>
    <p:extLst>
      <p:ext uri="{BB962C8B-B14F-4D97-AF65-F5344CB8AC3E}">
        <p14:creationId xmlns:p14="http://schemas.microsoft.com/office/powerpoint/2010/main" xmlns="" val="279508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73B07-2C8A-4EFD-ABF6-75147FCB4920}" type="slidenum">
              <a:rPr lang="en-GB" smtClean="0"/>
              <a:pPr/>
              <a:t>37</a:t>
            </a:fld>
            <a:endParaRPr lang="en-GB"/>
          </a:p>
        </p:txBody>
      </p:sp>
    </p:spTree>
    <p:extLst>
      <p:ext uri="{BB962C8B-B14F-4D97-AF65-F5344CB8AC3E}">
        <p14:creationId xmlns:p14="http://schemas.microsoft.com/office/powerpoint/2010/main" xmlns="" val="332553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73B07-2C8A-4EFD-ABF6-75147FCB4920}" type="slidenum">
              <a:rPr lang="en-GB" smtClean="0"/>
              <a:pPr/>
              <a:t>38</a:t>
            </a:fld>
            <a:endParaRPr lang="en-GB"/>
          </a:p>
        </p:txBody>
      </p:sp>
    </p:spTree>
    <p:extLst>
      <p:ext uri="{BB962C8B-B14F-4D97-AF65-F5344CB8AC3E}">
        <p14:creationId xmlns:p14="http://schemas.microsoft.com/office/powerpoint/2010/main" xmlns="" val="140617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73B07-2C8A-4EFD-ABF6-75147FCB4920}" type="slidenum">
              <a:rPr lang="en-GB" smtClean="0"/>
              <a:pPr/>
              <a:t>39</a:t>
            </a:fld>
            <a:endParaRPr lang="en-GB"/>
          </a:p>
        </p:txBody>
      </p:sp>
    </p:spTree>
    <p:extLst>
      <p:ext uri="{BB962C8B-B14F-4D97-AF65-F5344CB8AC3E}">
        <p14:creationId xmlns:p14="http://schemas.microsoft.com/office/powerpoint/2010/main" xmlns="" val="78685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73B07-2C8A-4EFD-ABF6-75147FCB4920}" type="slidenum">
              <a:rPr lang="en-GB" smtClean="0"/>
              <a:pPr/>
              <a:t>40</a:t>
            </a:fld>
            <a:endParaRPr lang="en-GB"/>
          </a:p>
        </p:txBody>
      </p:sp>
    </p:spTree>
    <p:extLst>
      <p:ext uri="{BB962C8B-B14F-4D97-AF65-F5344CB8AC3E}">
        <p14:creationId xmlns:p14="http://schemas.microsoft.com/office/powerpoint/2010/main" xmlns="" val="101242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4573B07-2C8A-4EFD-ABF6-75147FCB4920}" type="slidenum">
              <a:rPr lang="en-GB" smtClean="0"/>
              <a:pPr/>
              <a:t>41</a:t>
            </a:fld>
            <a:endParaRPr lang="en-GB"/>
          </a:p>
        </p:txBody>
      </p:sp>
    </p:spTree>
    <p:extLst>
      <p:ext uri="{BB962C8B-B14F-4D97-AF65-F5344CB8AC3E}">
        <p14:creationId xmlns:p14="http://schemas.microsoft.com/office/powerpoint/2010/main" xmlns="" val="415255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r>
              <a:rPr lang="en-US" smtClean="0"/>
              <a:t>30/05/2011</a:t>
            </a:r>
            <a:endParaRPr lang="en-GB"/>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fld id="{574C2121-194E-403B-B45D-6620D351AB04}" type="slidenum">
              <a:rPr lang="en-GB" smtClean="0"/>
              <a:pPr/>
              <a:t>‹N›</a:t>
            </a:fld>
            <a:endParaRPr lang="en-GB"/>
          </a:p>
        </p:txBody>
      </p:sp>
      <p:sp>
        <p:nvSpPr>
          <p:cNvPr id="19" name="Segnaposto piè di pagina 4"/>
          <p:cNvSpPr>
            <a:spLocks noGrp="1"/>
          </p:cNvSpPr>
          <p:nvPr userDrawn="1">
            <p:ph type="ftr" sz="quarter" idx="3"/>
          </p:nvPr>
        </p:nvSpPr>
        <p:spPr>
          <a:xfrm>
            <a:off x="2915816" y="6356350"/>
            <a:ext cx="3392488" cy="365125"/>
          </a:xfrm>
          <a:prstGeom prst="rect">
            <a:avLst/>
          </a:prstGeom>
        </p:spPr>
        <p:txBody>
          <a:bodyPr/>
          <a:lstStyle>
            <a:lvl1pPr algn="ctr">
              <a:defRPr lang="en-GB" sz="1200" kern="1200" dirty="0" smtClean="0">
                <a:solidFill>
                  <a:schemeClr val="bg1"/>
                </a:solidFill>
                <a:latin typeface="Arial" pitchFamily="34" charset="0"/>
                <a:ea typeface="+mn-ea"/>
                <a:cs typeface="Arial" pitchFamily="34" charset="0"/>
              </a:defRPr>
            </a:lvl1pPr>
          </a:lstStyle>
          <a:p>
            <a:r>
              <a:rPr lang="it-IT" dirty="0" smtClean="0"/>
              <a:t>Information System Workshop </a:t>
            </a:r>
          </a:p>
          <a:p>
            <a:r>
              <a:rPr lang="it-IT" dirty="0" smtClean="0"/>
              <a:t>Amsterdam 01/12/2011</a:t>
            </a:r>
            <a:endParaRPr lang="it-IT" dirty="0"/>
          </a:p>
        </p:txBody>
      </p:sp>
    </p:spTree>
    <p:extLst>
      <p:ext uri="{BB962C8B-B14F-4D97-AF65-F5344CB8AC3E}">
        <p14:creationId xmlns:p14="http://schemas.microsoft.com/office/powerpoint/2010/main" xmlns="" val="229641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30/05/2011</a:t>
            </a:r>
            <a:endParaRPr lang="en-GB"/>
          </a:p>
        </p:txBody>
      </p:sp>
      <p:sp>
        <p:nvSpPr>
          <p:cNvPr id="6" name="Slide Number Placeholder 5"/>
          <p:cNvSpPr>
            <a:spLocks noGrp="1"/>
          </p:cNvSpPr>
          <p:nvPr>
            <p:ph type="sldNum" sz="quarter" idx="12"/>
          </p:nvPr>
        </p:nvSpPr>
        <p:spPr/>
        <p:txBody>
          <a:bodyPr/>
          <a:lstStyle>
            <a:lvl1pPr>
              <a:defRPr/>
            </a:lvl1pPr>
          </a:lstStyle>
          <a:p>
            <a:fld id="{574C2121-194E-403B-B45D-6620D351AB04}" type="slidenum">
              <a:rPr lang="en-GB" smtClean="0"/>
              <a:pPr/>
              <a:t>‹N›</a:t>
            </a:fld>
            <a:endParaRPr lang="en-GB"/>
          </a:p>
        </p:txBody>
      </p:sp>
      <p:sp>
        <p:nvSpPr>
          <p:cNvPr id="7" name="Segnaposto piè di pagina 4"/>
          <p:cNvSpPr>
            <a:spLocks noGrp="1"/>
          </p:cNvSpPr>
          <p:nvPr userDrawn="1">
            <p:ph type="ftr" sz="quarter" idx="3"/>
          </p:nvPr>
        </p:nvSpPr>
        <p:spPr>
          <a:xfrm>
            <a:off x="2915816" y="6376243"/>
            <a:ext cx="3392488" cy="365125"/>
          </a:xfrm>
          <a:prstGeom prst="rect">
            <a:avLst/>
          </a:prstGeom>
        </p:spPr>
        <p:txBody>
          <a:bodyPr/>
          <a:lstStyle>
            <a:lvl1pPr algn="ctr">
              <a:defRPr lang="en-GB" sz="1200" kern="1200" dirty="0" smtClean="0">
                <a:solidFill>
                  <a:schemeClr val="bg1"/>
                </a:solidFill>
                <a:latin typeface="Arial" pitchFamily="34" charset="0"/>
                <a:ea typeface="+mn-ea"/>
                <a:cs typeface="Arial" pitchFamily="34" charset="0"/>
              </a:defRPr>
            </a:lvl1pPr>
          </a:lstStyle>
          <a:p>
            <a:r>
              <a:rPr lang="it-IT" dirty="0" smtClean="0"/>
              <a:t>Information System Workshop </a:t>
            </a:r>
          </a:p>
          <a:p>
            <a:r>
              <a:rPr lang="it-IT" dirty="0" smtClean="0"/>
              <a:t>Amsterdam 01/12/2011</a:t>
            </a:r>
            <a:endParaRPr lang="it-IT" dirty="0"/>
          </a:p>
        </p:txBody>
      </p:sp>
    </p:spTree>
    <p:extLst>
      <p:ext uri="{BB962C8B-B14F-4D97-AF65-F5344CB8AC3E}">
        <p14:creationId xmlns:p14="http://schemas.microsoft.com/office/powerpoint/2010/main" xmlns="" val="22384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30/05/2011</a:t>
            </a:r>
            <a:endParaRPr lang="en-GB"/>
          </a:p>
        </p:txBody>
      </p:sp>
      <p:sp>
        <p:nvSpPr>
          <p:cNvPr id="5" name="Slide Number Placeholder 4"/>
          <p:cNvSpPr>
            <a:spLocks noGrp="1"/>
          </p:cNvSpPr>
          <p:nvPr>
            <p:ph type="sldNum" sz="quarter" idx="12"/>
          </p:nvPr>
        </p:nvSpPr>
        <p:spPr/>
        <p:txBody>
          <a:bodyPr/>
          <a:lstStyle/>
          <a:p>
            <a:fld id="{574C2121-194E-403B-B45D-6620D351AB04}" type="slidenum">
              <a:rPr lang="en-GB" smtClean="0"/>
              <a:pPr/>
              <a:t>‹N›</a:t>
            </a:fld>
            <a:endParaRPr lang="en-GB"/>
          </a:p>
        </p:txBody>
      </p:sp>
      <p:sp>
        <p:nvSpPr>
          <p:cNvPr id="6" name="Segnaposto piè di pagina 4"/>
          <p:cNvSpPr>
            <a:spLocks noGrp="1"/>
          </p:cNvSpPr>
          <p:nvPr userDrawn="1">
            <p:ph type="ftr" sz="quarter" idx="11"/>
          </p:nvPr>
        </p:nvSpPr>
        <p:spPr>
          <a:xfrm>
            <a:off x="2915816" y="6356350"/>
            <a:ext cx="3392488" cy="365125"/>
          </a:xfrm>
          <a:prstGeom prst="rect">
            <a:avLst/>
          </a:prstGeom>
        </p:spPr>
        <p:txBody>
          <a:bodyPr/>
          <a:lstStyle/>
          <a:p>
            <a:r>
              <a:rPr lang="en-GB" dirty="0" smtClean="0"/>
              <a:t>Information System Workshop </a:t>
            </a:r>
          </a:p>
          <a:p>
            <a:r>
              <a:rPr lang="en-GB" dirty="0" smtClean="0"/>
              <a:t>Amsterdam 01/12/2011</a:t>
            </a:r>
            <a:endParaRPr lang="en-GB" dirty="0"/>
          </a:p>
        </p:txBody>
      </p:sp>
    </p:spTree>
    <p:extLst>
      <p:ext uri="{BB962C8B-B14F-4D97-AF65-F5344CB8AC3E}">
        <p14:creationId xmlns:p14="http://schemas.microsoft.com/office/powerpoint/2010/main" xmlns="" val="227763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826939" y="201042"/>
            <a:ext cx="6993533" cy="635670"/>
          </a:xfrm>
        </p:spPr>
        <p:txBody>
          <a:bodyPr/>
          <a:lstStyle/>
          <a:p>
            <a:r>
              <a:rPr lang="fr-FR" smtClean="0"/>
              <a:t>Cliquez pour modifier le style du titre</a:t>
            </a:r>
            <a:endParaRPr lang="fr-FR"/>
          </a:p>
        </p:txBody>
      </p:sp>
      <p:sp>
        <p:nvSpPr>
          <p:cNvPr id="3" name="Segnaposto piè di pagina 4"/>
          <p:cNvSpPr>
            <a:spLocks noGrp="1"/>
          </p:cNvSpPr>
          <p:nvPr userDrawn="1">
            <p:ph type="ftr" sz="quarter" idx="3"/>
          </p:nvPr>
        </p:nvSpPr>
        <p:spPr>
          <a:xfrm>
            <a:off x="2915816" y="6356350"/>
            <a:ext cx="3392488" cy="365125"/>
          </a:xfrm>
          <a:prstGeom prst="rect">
            <a:avLst/>
          </a:prstGeom>
        </p:spPr>
        <p:txBody>
          <a:bodyPr/>
          <a:lstStyle>
            <a:lvl1pPr algn="ctr">
              <a:defRPr lang="en-GB" sz="1200" kern="1200" dirty="0" smtClean="0">
                <a:solidFill>
                  <a:schemeClr val="bg1"/>
                </a:solidFill>
                <a:latin typeface="Arial" pitchFamily="34" charset="0"/>
                <a:ea typeface="+mn-ea"/>
                <a:cs typeface="Arial" pitchFamily="34" charset="0"/>
              </a:defRPr>
            </a:lvl1pPr>
          </a:lstStyle>
          <a:p>
            <a:r>
              <a:rPr lang="it-IT" dirty="0" smtClean="0"/>
              <a:t>Information System Workshop </a:t>
            </a:r>
          </a:p>
          <a:p>
            <a:r>
              <a:rPr lang="it-IT" dirty="0" smtClean="0"/>
              <a:t>Amsterdam 01/12/2011</a:t>
            </a:r>
            <a:endParaRPr lang="it-IT" dirty="0"/>
          </a:p>
        </p:txBody>
      </p:sp>
      <p:sp>
        <p:nvSpPr>
          <p:cNvPr id="4" name="Slide Number Placeholder 5"/>
          <p:cNvSpPr>
            <a:spLocks noGrp="1"/>
          </p:cNvSpPr>
          <p:nvPr>
            <p:ph type="sldNum" sz="quarter" idx="12"/>
          </p:nvPr>
        </p:nvSpPr>
        <p:spPr>
          <a:xfrm>
            <a:off x="7019925" y="6356350"/>
            <a:ext cx="2133600" cy="365125"/>
          </a:xfrm>
        </p:spPr>
        <p:txBody>
          <a:bodyPr/>
          <a:lstStyle>
            <a:lvl1pPr>
              <a:defRPr/>
            </a:lvl1pPr>
          </a:lstStyle>
          <a:p>
            <a:fld id="{574C2121-194E-403B-B45D-6620D351AB04}"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179512" y="1124744"/>
            <a:ext cx="8507288" cy="500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r>
              <a:rPr lang="en-US" dirty="0" smtClean="0"/>
              <a:t>30/05/2011</a:t>
            </a:r>
            <a:endParaRPr lang="en-GB" dirty="0"/>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fld id="{574C2121-194E-403B-B45D-6620D351AB04}" type="slidenum">
              <a:rPr lang="en-GB" smtClean="0"/>
              <a:pPr/>
              <a:t>‹N›</a:t>
            </a:fld>
            <a:endParaRPr lang="en-GB"/>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17" name="Segnaposto piè di pagina 4"/>
          <p:cNvSpPr>
            <a:spLocks noGrp="1"/>
          </p:cNvSpPr>
          <p:nvPr userDrawn="1">
            <p:ph type="ftr" sz="quarter" idx="3"/>
          </p:nvPr>
        </p:nvSpPr>
        <p:spPr>
          <a:xfrm>
            <a:off x="2915816" y="6356350"/>
            <a:ext cx="3392488" cy="365125"/>
          </a:xfrm>
          <a:prstGeom prst="rect">
            <a:avLst/>
          </a:prstGeom>
        </p:spPr>
        <p:txBody>
          <a:bodyPr/>
          <a:lstStyle>
            <a:lvl1pPr algn="ctr">
              <a:defRPr lang="en-GB" sz="1200" kern="1200" dirty="0" smtClean="0">
                <a:solidFill>
                  <a:schemeClr val="bg1"/>
                </a:solidFill>
                <a:latin typeface="Arial" pitchFamily="34" charset="0"/>
                <a:ea typeface="+mn-ea"/>
                <a:cs typeface="Arial" pitchFamily="34" charset="0"/>
              </a:defRPr>
            </a:lvl1pPr>
          </a:lstStyle>
          <a:p>
            <a:r>
              <a:rPr lang="it-IT" dirty="0" smtClean="0"/>
              <a:t>Information System Workshop </a:t>
            </a:r>
          </a:p>
          <a:p>
            <a:r>
              <a:rPr lang="it-IT" dirty="0" smtClean="0"/>
              <a:t>Amsterdam 01/12/2011</a:t>
            </a:r>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ctr" rtl="0" eaLnBrk="1" fontAlgn="base" hangingPunct="1">
        <a:spcBef>
          <a:spcPct val="0"/>
        </a:spcBef>
        <a:spcAft>
          <a:spcPct val="0"/>
        </a:spcAft>
        <a:defRPr sz="36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iki.egi.eu/w/images/b/b7/FinerGrainedGOCDB_rolesVeraProposal2.x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iki.egi.eu/wiki/GOCDB/Input_System_User_Document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iki.egi.eu/wiki/GOCDB" TargetMode="External"/><Relationship Id="rId2" Type="http://schemas.openxmlformats.org/officeDocument/2006/relationships/hyperlink" Target="https://goc.egi.eu/" TargetMode="External"/><Relationship Id="rId1" Type="http://schemas.openxmlformats.org/officeDocument/2006/relationships/slideLayout" Target="../slideLayouts/slideLayout2.xml"/><Relationship Id="rId5" Type="http://schemas.openxmlformats.org/officeDocument/2006/relationships/hyperlink" Target="https://wiki.egi.eu/wiki/GOCDB/Release4" TargetMode="External"/><Relationship Id="rId4" Type="http://schemas.openxmlformats.org/officeDocument/2006/relationships/hyperlink" Target="https://wiki.egi.eu/wiki/GOCDB/Documentation_Inde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iki.egi.eu/wiki/GOCDB/PR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iki.egi.eu/wiki/GOCDB/PI/Technical_Documentation" TargetMode="External"/><Relationship Id="rId2" Type="http://schemas.openxmlformats.org/officeDocument/2006/relationships/hyperlink" Target="https://goc.egi.eu/gocdbpi/private/?method=get_site&amp;scope=Loc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iki.egi.eu/wiki/GOCDB/Release4/Regionalisation" TargetMode="External"/><Relationship Id="rId2" Type="http://schemas.openxmlformats.org/officeDocument/2006/relationships/hyperlink" Target="https://wiki.egi.eu/wiki/GOCDB/Release4/Development" TargetMode="External"/><Relationship Id="rId1" Type="http://schemas.openxmlformats.org/officeDocument/2006/relationships/slideLayout" Target="../slideLayouts/slideLayout2.xml"/><Relationship Id="rId4" Type="http://schemas.openxmlformats.org/officeDocument/2006/relationships/hyperlink" Target="https://wiki.egi.eu/wiki/GOCDB/Release4/Development#Development_Roadma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ocuments.egi.eu/document/27" TargetMode="External"/><Relationship Id="rId4" Type="http://schemas.openxmlformats.org/officeDocument/2006/relationships/hyperlink" Target="https://documents.egi.eu/document/3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rid-monitoring.egi.eu/myeg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feeds://https:/goc.egi.eu/gocdbpi/private/?method=get_site,https://goc.egi.eu/gocdbpi/private/?method=get_service_endpoint,https://goc.egi.eu/gocdbpi/private/?method=get_downtime,https://goc.egi.eu/gocdbpi/private/?method=get_service_typ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oc.egi.eu/gocdbpi/private/?method=get_service_typ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helpdesk.egi.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ccounting.egi.e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19672" y="1700808"/>
            <a:ext cx="7200800" cy="1470025"/>
          </a:xfrm>
        </p:spPr>
        <p:txBody>
          <a:bodyPr/>
          <a:lstStyle/>
          <a:p>
            <a:r>
              <a:rPr lang="en-US" dirty="0" smtClean="0"/>
              <a:t>Information System usage by the EGI Operational Tools</a:t>
            </a:r>
            <a:endParaRPr lang="en-US" dirty="0"/>
          </a:p>
        </p:txBody>
      </p:sp>
      <p:sp>
        <p:nvSpPr>
          <p:cNvPr id="3" name="Sottotitolo 2"/>
          <p:cNvSpPr>
            <a:spLocks noGrp="1"/>
          </p:cNvSpPr>
          <p:nvPr>
            <p:ph type="subTitle" idx="1"/>
          </p:nvPr>
        </p:nvSpPr>
        <p:spPr>
          <a:xfrm>
            <a:off x="2267744" y="3356992"/>
            <a:ext cx="5832648" cy="2592288"/>
          </a:xfrm>
        </p:spPr>
        <p:txBody>
          <a:bodyPr/>
          <a:lstStyle/>
          <a:p>
            <a:r>
              <a:rPr lang="en-US" dirty="0" err="1" smtClean="0"/>
              <a:t>D.Cesini</a:t>
            </a:r>
            <a:r>
              <a:rPr lang="en-US" dirty="0" smtClean="0"/>
              <a:t> (INFN/IGI)</a:t>
            </a:r>
          </a:p>
          <a:p>
            <a:r>
              <a:rPr lang="en-US" dirty="0" smtClean="0"/>
              <a:t>On behalf of the EGI-JRA1 activity</a:t>
            </a:r>
          </a:p>
          <a:p>
            <a:endParaRPr lang="en-US" sz="2000" dirty="0" smtClean="0"/>
          </a:p>
          <a:p>
            <a:r>
              <a:rPr lang="en-US" sz="2000" dirty="0" smtClean="0"/>
              <a:t>Towards an Integrated Information System Workshop</a:t>
            </a:r>
          </a:p>
          <a:p>
            <a:r>
              <a:rPr lang="en-US" sz="2000" dirty="0" smtClean="0"/>
              <a:t>Amsterdam 01/12/2011</a:t>
            </a:r>
            <a:endParaRPr lang="en-US" sz="20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a:t>
            </a:fld>
            <a:endParaRPr lang="en-GB"/>
          </a:p>
        </p:txBody>
      </p:sp>
      <p:sp>
        <p:nvSpPr>
          <p:cNvPr id="7" name="Segnaposto piè di pagina 4"/>
          <p:cNvSpPr txBox="1">
            <a:spLocks/>
          </p:cNvSpPr>
          <p:nvPr/>
        </p:nvSpPr>
        <p:spPr>
          <a:xfrm>
            <a:off x="2915816" y="6381328"/>
            <a:ext cx="381642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Towards an Integrated Information System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Amsterdam 01/12/2011</a:t>
            </a:r>
            <a:endParaRPr kumimoji="0" lang="en-GB" sz="1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Data Model</a:t>
            </a:r>
            <a:endParaRPr lang="en-US" dirty="0"/>
          </a:p>
        </p:txBody>
      </p:sp>
      <p:sp>
        <p:nvSpPr>
          <p:cNvPr id="3" name="Segnaposto contenuto 2"/>
          <p:cNvSpPr>
            <a:spLocks noGrp="1"/>
          </p:cNvSpPr>
          <p:nvPr>
            <p:ph idx="1"/>
          </p:nvPr>
        </p:nvSpPr>
        <p:spPr>
          <a:xfrm>
            <a:off x="611188" y="1124744"/>
            <a:ext cx="8075612" cy="5040560"/>
          </a:xfrm>
        </p:spPr>
        <p:txBody>
          <a:bodyPr/>
          <a:lstStyle/>
          <a:p>
            <a:r>
              <a:rPr lang="en-US" sz="2400" dirty="0" smtClean="0"/>
              <a:t>GOCDB records topology information and also its </a:t>
            </a:r>
            <a:r>
              <a:rPr lang="en-US" sz="2400" dirty="0" smtClean="0">
                <a:solidFill>
                  <a:srgbClr val="FF0000"/>
                </a:solidFill>
              </a:rPr>
              <a:t>associated state </a:t>
            </a:r>
          </a:p>
          <a:p>
            <a:pPr lvl="1"/>
            <a:r>
              <a:rPr lang="en-US" sz="2000" dirty="0" smtClean="0"/>
              <a:t>i.e. recording what sites/services/downtimes are meant to be functioning at a particular snapshot in time</a:t>
            </a:r>
          </a:p>
          <a:p>
            <a:r>
              <a:rPr lang="en-US" sz="2400" dirty="0" smtClean="0">
                <a:solidFill>
                  <a:srgbClr val="FF0000"/>
                </a:solidFill>
              </a:rPr>
              <a:t>The information is largely hierarchical</a:t>
            </a:r>
            <a:r>
              <a:rPr lang="en-US" sz="2400" dirty="0" smtClean="0"/>
              <a:t>; </a:t>
            </a:r>
          </a:p>
          <a:p>
            <a:pPr lvl="1"/>
            <a:r>
              <a:rPr lang="en-US" sz="2000" dirty="0" smtClean="0"/>
              <a:t>a parent NGI (group object) aggregates many child Site objects which in turn aggregate child Service Endpoints. </a:t>
            </a:r>
          </a:p>
          <a:p>
            <a:r>
              <a:rPr lang="en-US" sz="2400" dirty="0" smtClean="0">
                <a:solidFill>
                  <a:srgbClr val="FF0000"/>
                </a:solidFill>
              </a:rPr>
              <a:t>Downtime objects are linked to individual service endpoints (not sites)</a:t>
            </a:r>
          </a:p>
          <a:p>
            <a:pPr lvl="1"/>
            <a:r>
              <a:rPr lang="en-US" sz="2000" dirty="0" smtClean="0"/>
              <a:t>If all of the site’s services are in downtime, then the whole site is effectively in downtime.</a:t>
            </a:r>
          </a:p>
          <a:p>
            <a:pPr lvl="1"/>
            <a:r>
              <a:rPr lang="en-US" sz="2000" dirty="0" smtClean="0"/>
              <a:t>Each of the different entity types have relevant attributes, including people memberships, contact information, service types, downtime start/end dates etc.</a:t>
            </a:r>
            <a:endParaRPr lang="en-US" sz="20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10</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GOCDB Permission &amp; Role Model</a:t>
            </a:r>
            <a:endParaRPr lang="en-US" sz="3200" dirty="0"/>
          </a:p>
        </p:txBody>
      </p:sp>
      <p:sp>
        <p:nvSpPr>
          <p:cNvPr id="3" name="Segnaposto contenuto 2"/>
          <p:cNvSpPr>
            <a:spLocks noGrp="1"/>
          </p:cNvSpPr>
          <p:nvPr>
            <p:ph idx="1"/>
          </p:nvPr>
        </p:nvSpPr>
        <p:spPr>
          <a:xfrm>
            <a:off x="251520" y="1196752"/>
            <a:ext cx="8640960" cy="5040560"/>
          </a:xfrm>
        </p:spPr>
        <p:txBody>
          <a:bodyPr/>
          <a:lstStyle/>
          <a:p>
            <a:r>
              <a:rPr lang="en-US" dirty="0" smtClean="0"/>
              <a:t>The permissions model is hierarchical</a:t>
            </a:r>
          </a:p>
          <a:p>
            <a:pPr lvl="1"/>
            <a:r>
              <a:rPr lang="en-US" dirty="0" smtClean="0"/>
              <a:t>users with higher level permissions on parent objects (e.g. NGIs) can grant permissions to other users over sibling and child objects (e.g. Sites)</a:t>
            </a:r>
          </a:p>
          <a:p>
            <a:pPr lvl="1"/>
            <a:r>
              <a:rPr lang="en-US" dirty="0" smtClean="0"/>
              <a:t>following the creation of a user with a top level ‘NGI manager role,’ NGIs can manage and propagate their own users, Sites, and Service Endpoints without involving the GOCDB administrators</a:t>
            </a:r>
          </a:p>
          <a:p>
            <a:pPr lvl="1"/>
            <a:r>
              <a:rPr lang="en-US" dirty="0" smtClean="0"/>
              <a:t>the roles/permissions model is currently being re-developed to facilitate finer grained permissions </a:t>
            </a:r>
          </a:p>
          <a:p>
            <a:pPr lvl="2"/>
            <a:r>
              <a:rPr lang="en-US" dirty="0" smtClean="0"/>
              <a:t>In the newly evolving AAA model, the hierarchical permission model is less obvious</a:t>
            </a:r>
          </a:p>
          <a:p>
            <a:pPr lvl="3"/>
            <a:r>
              <a:rPr lang="en-US" sz="1400" dirty="0" smtClean="0">
                <a:hlinkClick r:id="rId2"/>
              </a:rPr>
              <a:t>https://wiki.egi.eu/w/images/b/b7/FinerGrainedGOCDB_rolesVeraProposal2.xls</a:t>
            </a:r>
            <a:r>
              <a:rPr lang="en-US" sz="1400" dirty="0" smtClean="0"/>
              <a:t> </a:t>
            </a:r>
            <a:endParaRPr lang="en-US" sz="14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11</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GOCDB </a:t>
            </a:r>
            <a:r>
              <a:rPr lang="en-US" sz="3200" dirty="0" err="1" smtClean="0"/>
              <a:t>Stateful</a:t>
            </a:r>
            <a:r>
              <a:rPr lang="en-US" sz="3200" dirty="0" smtClean="0"/>
              <a:t> Data and State Transition Rules</a:t>
            </a:r>
            <a:endParaRPr lang="en-US" sz="3200" dirty="0"/>
          </a:p>
        </p:txBody>
      </p:sp>
      <p:sp>
        <p:nvSpPr>
          <p:cNvPr id="3" name="Segnaposto contenuto 2"/>
          <p:cNvSpPr>
            <a:spLocks noGrp="1"/>
          </p:cNvSpPr>
          <p:nvPr>
            <p:ph idx="1"/>
          </p:nvPr>
        </p:nvSpPr>
        <p:spPr>
          <a:xfrm>
            <a:off x="611188" y="1196752"/>
            <a:ext cx="8075612" cy="4968552"/>
          </a:xfrm>
        </p:spPr>
        <p:txBody>
          <a:bodyPr/>
          <a:lstStyle/>
          <a:p>
            <a:r>
              <a:rPr lang="en-US" dirty="0" smtClean="0"/>
              <a:t>GOCDB has predefined state transitions rules</a:t>
            </a:r>
          </a:p>
          <a:p>
            <a:pPr lvl="1"/>
            <a:r>
              <a:rPr lang="en-US" dirty="0" smtClean="0"/>
              <a:t>sites have an associated ‘Production’ and ‘Certification’ status. </a:t>
            </a:r>
          </a:p>
          <a:p>
            <a:pPr lvl="1"/>
            <a:r>
              <a:rPr lang="en-US" dirty="0" smtClean="0"/>
              <a:t>A Site would normally moves from ‘Candidate -&gt; Uncertified -&gt; Certified’ during the certification process</a:t>
            </a:r>
          </a:p>
          <a:p>
            <a:pPr lvl="1"/>
            <a:r>
              <a:rPr lang="en-US" dirty="0" smtClean="0"/>
              <a:t>other transitions are strictly forbidden. </a:t>
            </a:r>
          </a:p>
          <a:p>
            <a:pPr lvl="2"/>
            <a:r>
              <a:rPr lang="en-US" dirty="0" smtClean="0"/>
              <a:t>Similar state transition rules also exist when declaring and editing </a:t>
            </a:r>
            <a:r>
              <a:rPr lang="en-US" dirty="0" smtClean="0">
                <a:solidFill>
                  <a:srgbClr val="FF0000"/>
                </a:solidFill>
              </a:rPr>
              <a:t>downtimes</a:t>
            </a:r>
            <a:r>
              <a:rPr lang="en-US" dirty="0" smtClean="0"/>
              <a:t> and when granting/revoking </a:t>
            </a:r>
            <a:r>
              <a:rPr lang="en-US" dirty="0" smtClean="0">
                <a:solidFill>
                  <a:srgbClr val="FF0000"/>
                </a:solidFill>
              </a:rPr>
              <a:t>roles</a:t>
            </a:r>
          </a:p>
          <a:p>
            <a:pPr lvl="2">
              <a:buNone/>
            </a:pPr>
            <a:endParaRPr lang="en-US" dirty="0" smtClean="0">
              <a:solidFill>
                <a:srgbClr val="FF0000"/>
              </a:solidFill>
            </a:endParaRPr>
          </a:p>
          <a:p>
            <a:r>
              <a:rPr lang="en-US" sz="2400" u="sng" dirty="0" smtClean="0">
                <a:hlinkClick r:id="rId2"/>
              </a:rPr>
              <a:t>https://wiki.egi.eu/wiki/GOCDB/Input_System_User_Documentation</a:t>
            </a:r>
            <a:endParaRPr lang="en-US" sz="24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12</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GOCDB Historical Data and Auditing</a:t>
            </a:r>
            <a:endParaRPr lang="en-US" sz="3200" dirty="0"/>
          </a:p>
        </p:txBody>
      </p:sp>
      <p:sp>
        <p:nvSpPr>
          <p:cNvPr id="3" name="Segnaposto contenuto 2"/>
          <p:cNvSpPr>
            <a:spLocks noGrp="1"/>
          </p:cNvSpPr>
          <p:nvPr>
            <p:ph idx="1"/>
          </p:nvPr>
        </p:nvSpPr>
        <p:spPr/>
        <p:txBody>
          <a:bodyPr/>
          <a:lstStyle/>
          <a:p>
            <a:r>
              <a:rPr lang="en-US" dirty="0" smtClean="0"/>
              <a:t>Data are never actually deleted from the DB </a:t>
            </a:r>
          </a:p>
          <a:p>
            <a:pPr lvl="1"/>
            <a:r>
              <a:rPr lang="en-US" dirty="0" smtClean="0"/>
              <a:t>Instead, objects have an associated timestamp which indicates whether that object is currently ‘live’ or is deleted</a:t>
            </a:r>
          </a:p>
          <a:p>
            <a:pPr lvl="1">
              <a:buNone/>
            </a:pPr>
            <a:r>
              <a:rPr lang="en-US" dirty="0" smtClean="0"/>
              <a:t> </a:t>
            </a:r>
          </a:p>
          <a:p>
            <a:pPr lvl="1"/>
            <a:r>
              <a:rPr lang="en-US" dirty="0" smtClean="0"/>
              <a:t>By providing timestamp parameters to the PI methods, the PI can be used to query for historical/audit data</a:t>
            </a:r>
          </a:p>
          <a:p>
            <a:pPr lvl="2"/>
            <a:r>
              <a:rPr lang="en-US" dirty="0" smtClean="0"/>
              <a:t>e.g. list a site’s certification status history</a:t>
            </a:r>
          </a:p>
          <a:p>
            <a:pPr lvl="2"/>
            <a:r>
              <a:rPr lang="en-US" dirty="0" smtClean="0"/>
              <a:t>who, why and when those changes were applied</a:t>
            </a:r>
            <a:endParaRPr lang="en-US"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13</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Usage Statistics (1/3)</a:t>
            </a:r>
            <a:endParaRPr lang="en-US" dirty="0"/>
          </a:p>
        </p:txBody>
      </p:sp>
      <p:sp>
        <p:nvSpPr>
          <p:cNvPr id="3" name="Segnaposto contenuto 2"/>
          <p:cNvSpPr>
            <a:spLocks noGrp="1"/>
          </p:cNvSpPr>
          <p:nvPr>
            <p:ph idx="1"/>
          </p:nvPr>
        </p:nvSpPr>
        <p:spPr>
          <a:xfrm>
            <a:off x="179512" y="1484784"/>
            <a:ext cx="8784976" cy="4752528"/>
          </a:xfrm>
        </p:spPr>
        <p:txBody>
          <a:bodyPr/>
          <a:lstStyle/>
          <a:p>
            <a:r>
              <a:rPr lang="en-US" dirty="0" smtClean="0"/>
              <a:t>In October 2011 there were nearly </a:t>
            </a:r>
            <a:r>
              <a:rPr lang="en-US" dirty="0" smtClean="0">
                <a:solidFill>
                  <a:schemeClr val="tx2"/>
                </a:solidFill>
              </a:rPr>
              <a:t>6 million </a:t>
            </a:r>
            <a:r>
              <a:rPr lang="en-US" dirty="0" smtClean="0"/>
              <a:t>separate queries for the PI:</a:t>
            </a:r>
          </a:p>
          <a:p>
            <a:pPr lvl="1"/>
            <a:r>
              <a:rPr lang="en-US" dirty="0" smtClean="0">
                <a:solidFill>
                  <a:schemeClr val="tx2"/>
                </a:solidFill>
              </a:rPr>
              <a:t>which averages ~2.3 queries per second</a:t>
            </a:r>
          </a:p>
          <a:p>
            <a:pPr lvl="1"/>
            <a:r>
              <a:rPr lang="en-US" dirty="0" smtClean="0"/>
              <a:t>The query rate has a background steady </a:t>
            </a:r>
            <a:r>
              <a:rPr lang="en-US" dirty="0" smtClean="0">
                <a:solidFill>
                  <a:schemeClr val="tx2"/>
                </a:solidFill>
              </a:rPr>
              <a:t>state averaging 0.4 MB/sec</a:t>
            </a:r>
          </a:p>
          <a:p>
            <a:pPr lvl="1"/>
            <a:r>
              <a:rPr lang="en-US" dirty="0" smtClean="0"/>
              <a:t>cyclic daily peaks </a:t>
            </a:r>
          </a:p>
          <a:p>
            <a:pPr lvl="2"/>
            <a:r>
              <a:rPr lang="en-US" dirty="0" smtClean="0"/>
              <a:t>reflecting requests from automated scripts</a:t>
            </a:r>
          </a:p>
          <a:p>
            <a:r>
              <a:rPr lang="en-US" dirty="0" smtClean="0"/>
              <a:t>Given this high usage, </a:t>
            </a:r>
            <a:r>
              <a:rPr lang="en-US" dirty="0" smtClean="0">
                <a:solidFill>
                  <a:schemeClr val="tx2"/>
                </a:solidFill>
              </a:rPr>
              <a:t>caching the results of popular and expensive queries is essential</a:t>
            </a:r>
          </a:p>
          <a:p>
            <a:pPr lvl="1"/>
            <a:r>
              <a:rPr lang="en-US" dirty="0" smtClean="0"/>
              <a:t>Selected queries are executed every 30mins or so and the XML results are cached and served by Apache.</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14</a:t>
            </a:fld>
            <a:endParaRPr lang="en-GB"/>
          </a:p>
        </p:txBody>
      </p:sp>
      <p:sp>
        <p:nvSpPr>
          <p:cNvPr id="7" name="CasellaDiTesto 6"/>
          <p:cNvSpPr txBox="1"/>
          <p:nvPr/>
        </p:nvSpPr>
        <p:spPr>
          <a:xfrm>
            <a:off x="1547664" y="980728"/>
            <a:ext cx="6032805" cy="584775"/>
          </a:xfrm>
          <a:prstGeom prst="rect">
            <a:avLst/>
          </a:prstGeom>
          <a:noFill/>
        </p:spPr>
        <p:txBody>
          <a:bodyPr wrap="none" rtlCol="0">
            <a:spAutoFit/>
          </a:bodyPr>
          <a:lstStyle/>
          <a:p>
            <a:r>
              <a:rPr lang="en-US" sz="3200" b="1" dirty="0" smtClean="0">
                <a:solidFill>
                  <a:srgbClr val="FF0000"/>
                </a:solidFill>
              </a:rPr>
              <a:t>PI Statistics on Visualization Portal</a:t>
            </a:r>
            <a:endParaRPr lang="en-US" sz="3200" b="1" dirty="0">
              <a:solidFill>
                <a:srgbClr val="FF0000"/>
              </a:solidFill>
            </a:endParaRPr>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188" y="4365104"/>
            <a:ext cx="8075612" cy="1872208"/>
          </a:xfrm>
        </p:spPr>
        <p:txBody>
          <a:bodyPr/>
          <a:lstStyle/>
          <a:p>
            <a:r>
              <a:rPr lang="en-US" dirty="0" smtClean="0"/>
              <a:t>The number of valid PI queries starting with URL fragment ‘/</a:t>
            </a:r>
            <a:r>
              <a:rPr lang="en-US" dirty="0" err="1" smtClean="0"/>
              <a:t>gocdbpi</a:t>
            </a:r>
            <a:r>
              <a:rPr lang="en-US" dirty="0" smtClean="0"/>
              <a:t>’:  </a:t>
            </a:r>
          </a:p>
          <a:p>
            <a:pPr lvl="1"/>
            <a:r>
              <a:rPr lang="en-US" dirty="0" smtClean="0"/>
              <a:t>Sep=4.3M</a:t>
            </a:r>
          </a:p>
          <a:p>
            <a:pPr lvl="1"/>
            <a:r>
              <a:rPr lang="en-US" dirty="0" smtClean="0"/>
              <a:t>Oct=5.9M</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15</a:t>
            </a:fld>
            <a:endParaRPr lang="en-GB"/>
          </a:p>
        </p:txBody>
      </p:sp>
      <p:pic>
        <p:nvPicPr>
          <p:cNvPr id="78850" name="Picture 2"/>
          <p:cNvPicPr>
            <a:picLocks noChangeAspect="1" noChangeArrowheads="1"/>
          </p:cNvPicPr>
          <p:nvPr/>
        </p:nvPicPr>
        <p:blipFill>
          <a:blip r:embed="rId2" cstate="print"/>
          <a:srcRect/>
          <a:stretch>
            <a:fillRect/>
          </a:stretch>
        </p:blipFill>
        <p:spPr bwMode="auto">
          <a:xfrm>
            <a:off x="1187624" y="1196751"/>
            <a:ext cx="6264696" cy="2871977"/>
          </a:xfrm>
          <a:prstGeom prst="rect">
            <a:avLst/>
          </a:prstGeom>
          <a:noFill/>
          <a:ln w="9525">
            <a:noFill/>
            <a:miter lim="800000"/>
            <a:headEnd/>
            <a:tailEnd/>
          </a:ln>
        </p:spPr>
      </p:pic>
      <p:sp>
        <p:nvSpPr>
          <p:cNvPr id="8" name="Titolo 1"/>
          <p:cNvSpPr>
            <a:spLocks noGrp="1"/>
          </p:cNvSpPr>
          <p:nvPr>
            <p:ph type="title"/>
          </p:nvPr>
        </p:nvSpPr>
        <p:spPr/>
        <p:txBody>
          <a:bodyPr/>
          <a:lstStyle/>
          <a:p>
            <a:r>
              <a:rPr lang="en-US" dirty="0" smtClean="0"/>
              <a:t>GOCDB Usage Statistics (2/3)</a:t>
            </a:r>
            <a:endParaRPr lang="en-US" dirty="0"/>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Usage Statistics (3/3)</a:t>
            </a:r>
            <a:endParaRPr lang="en-US" dirty="0"/>
          </a:p>
        </p:txBody>
      </p:sp>
      <p:sp>
        <p:nvSpPr>
          <p:cNvPr id="3" name="Segnaposto contenuto 2"/>
          <p:cNvSpPr>
            <a:spLocks noGrp="1"/>
          </p:cNvSpPr>
          <p:nvPr>
            <p:ph idx="1"/>
          </p:nvPr>
        </p:nvSpPr>
        <p:spPr>
          <a:xfrm>
            <a:off x="179512" y="1412776"/>
            <a:ext cx="8712968" cy="4752528"/>
          </a:xfrm>
        </p:spPr>
        <p:txBody>
          <a:bodyPr/>
          <a:lstStyle/>
          <a:p>
            <a:r>
              <a:rPr lang="en-US" dirty="0" smtClean="0"/>
              <a:t>Usage of the read/write input portal can also be considered as high</a:t>
            </a:r>
          </a:p>
          <a:p>
            <a:pPr lvl="1"/>
            <a:r>
              <a:rPr lang="en-US" dirty="0" smtClean="0"/>
              <a:t>The total number of separate page requests, excluding noise such as </a:t>
            </a:r>
            <a:r>
              <a:rPr lang="en-US" dirty="0" err="1" smtClean="0"/>
              <a:t>css</a:t>
            </a:r>
            <a:r>
              <a:rPr lang="en-US" dirty="0" smtClean="0"/>
              <a:t> and image file requests is: </a:t>
            </a:r>
          </a:p>
          <a:p>
            <a:pPr lvl="2"/>
            <a:r>
              <a:rPr lang="en-US" dirty="0" smtClean="0">
                <a:solidFill>
                  <a:schemeClr val="tx2"/>
                </a:solidFill>
              </a:rPr>
              <a:t>Sep=8566</a:t>
            </a:r>
          </a:p>
          <a:p>
            <a:pPr lvl="2"/>
            <a:r>
              <a:rPr lang="en-US" dirty="0" smtClean="0">
                <a:solidFill>
                  <a:schemeClr val="tx2"/>
                </a:solidFill>
              </a:rPr>
              <a:t>Oct=8974</a:t>
            </a:r>
            <a:r>
              <a:rPr lang="en-US" dirty="0" smtClean="0"/>
              <a:t> (for Oct, this </a:t>
            </a:r>
            <a:r>
              <a:rPr lang="en-US" dirty="0" smtClean="0">
                <a:solidFill>
                  <a:schemeClr val="tx2"/>
                </a:solidFill>
              </a:rPr>
              <a:t>averages 289 </a:t>
            </a:r>
            <a:r>
              <a:rPr lang="en-US" dirty="0" smtClean="0"/>
              <a:t>user interactions per day). </a:t>
            </a:r>
          </a:p>
          <a:p>
            <a:pPr lvl="1"/>
            <a:r>
              <a:rPr lang="en-US" dirty="0" smtClean="0"/>
              <a:t>A partial selection of different page requests for October and September are: </a:t>
            </a:r>
          </a:p>
          <a:p>
            <a:pPr marL="0" lvl="1" indent="0">
              <a:buNone/>
            </a:pPr>
            <a:r>
              <a:rPr lang="en-US" sz="2000" dirty="0" smtClean="0"/>
              <a:t># TOTAL GET/POST requests (excluding noise) </a:t>
            </a:r>
            <a:r>
              <a:rPr lang="en-US" sz="2000" dirty="0" smtClean="0">
                <a:solidFill>
                  <a:schemeClr val="tx2"/>
                </a:solidFill>
              </a:rPr>
              <a:t>(Sep=8566, Oct=8974)</a:t>
            </a:r>
          </a:p>
          <a:p>
            <a:pPr marL="0" lvl="1" indent="6350">
              <a:buNone/>
            </a:pPr>
            <a:r>
              <a:rPr lang="en-US" sz="2000" dirty="0" smtClean="0"/>
              <a:t># POST new downtimes </a:t>
            </a:r>
            <a:r>
              <a:rPr lang="en-US" sz="2000" dirty="0" smtClean="0">
                <a:solidFill>
                  <a:schemeClr val="tx2"/>
                </a:solidFill>
              </a:rPr>
              <a:t>(Sep=391, Oct=457)</a:t>
            </a:r>
          </a:p>
          <a:p>
            <a:pPr marL="0" lvl="1" indent="6350">
              <a:buNone/>
            </a:pPr>
            <a:r>
              <a:rPr lang="en-US" sz="2000" dirty="0" smtClean="0"/>
              <a:t># POST edit downtimes </a:t>
            </a:r>
            <a:r>
              <a:rPr lang="en-US" sz="2000" dirty="0" smtClean="0">
                <a:solidFill>
                  <a:schemeClr val="tx2"/>
                </a:solidFill>
              </a:rPr>
              <a:t>(Oct=175, Sep=148)</a:t>
            </a:r>
          </a:p>
          <a:p>
            <a:pPr marL="0" lvl="1" indent="6350">
              <a:buNone/>
            </a:pPr>
            <a:r>
              <a:rPr lang="en-US" sz="2000" dirty="0" smtClean="0"/>
              <a:t># View object </a:t>
            </a:r>
            <a:r>
              <a:rPr lang="en-US" sz="2000" dirty="0" smtClean="0">
                <a:solidFill>
                  <a:schemeClr val="tx2"/>
                </a:solidFill>
              </a:rPr>
              <a:t>(Sep=3854, Oct=3975)</a:t>
            </a:r>
            <a:endParaRPr lang="en-US" sz="2000" dirty="0">
              <a:solidFill>
                <a:schemeClr val="tx2"/>
              </a:solidFill>
            </a:endParaRPr>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16</a:t>
            </a:fld>
            <a:endParaRPr lang="en-GB"/>
          </a:p>
        </p:txBody>
      </p:sp>
      <p:sp>
        <p:nvSpPr>
          <p:cNvPr id="7" name="CasellaDiTesto 6"/>
          <p:cNvSpPr txBox="1"/>
          <p:nvPr/>
        </p:nvSpPr>
        <p:spPr>
          <a:xfrm>
            <a:off x="539552" y="980728"/>
            <a:ext cx="8330101" cy="584775"/>
          </a:xfrm>
          <a:prstGeom prst="rect">
            <a:avLst/>
          </a:prstGeom>
          <a:noFill/>
        </p:spPr>
        <p:txBody>
          <a:bodyPr wrap="none" rtlCol="0">
            <a:spAutoFit/>
          </a:bodyPr>
          <a:lstStyle/>
          <a:p>
            <a:r>
              <a:rPr lang="en-US" sz="3200" b="1" dirty="0" smtClean="0">
                <a:solidFill>
                  <a:srgbClr val="FF0000"/>
                </a:solidFill>
              </a:rPr>
              <a:t>User interactions on the read/write input portal</a:t>
            </a:r>
            <a:endParaRPr lang="it-IT" sz="3200" b="1" dirty="0" smtClean="0">
              <a:solidFill>
                <a:srgbClr val="FF0000"/>
              </a:solidFill>
            </a:endParaRPr>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Documentation</a:t>
            </a:r>
            <a:endParaRPr lang="en-US" dirty="0"/>
          </a:p>
        </p:txBody>
      </p:sp>
      <p:sp>
        <p:nvSpPr>
          <p:cNvPr id="3" name="Segnaposto contenuto 2"/>
          <p:cNvSpPr>
            <a:spLocks noGrp="1"/>
          </p:cNvSpPr>
          <p:nvPr>
            <p:ph idx="1"/>
          </p:nvPr>
        </p:nvSpPr>
        <p:spPr/>
        <p:txBody>
          <a:bodyPr/>
          <a:lstStyle/>
          <a:p>
            <a:r>
              <a:rPr lang="en-US" b="1" dirty="0" smtClean="0"/>
              <a:t>Main Entry Point: </a:t>
            </a:r>
            <a:r>
              <a:rPr lang="en-US" b="1" dirty="0" smtClean="0">
                <a:hlinkClick r:id="rId2" tooltip="https://goc.egi.eu"/>
              </a:rPr>
              <a:t>https://goc.egi.eu</a:t>
            </a:r>
            <a:r>
              <a:rPr lang="en-US" dirty="0" smtClean="0"/>
              <a:t> </a:t>
            </a:r>
          </a:p>
          <a:p>
            <a:endParaRPr lang="en-US" dirty="0" smtClean="0">
              <a:hlinkClick r:id="rId3"/>
            </a:endParaRPr>
          </a:p>
          <a:p>
            <a:r>
              <a:rPr lang="en-US" sz="2400" dirty="0" smtClean="0">
                <a:hlinkClick r:id="rId3"/>
              </a:rPr>
              <a:t>https://wiki.egi.eu/wiki/GOCDB</a:t>
            </a:r>
            <a:endParaRPr lang="en-US" sz="2400" dirty="0" smtClean="0"/>
          </a:p>
          <a:p>
            <a:r>
              <a:rPr lang="en-US" sz="2400" dirty="0" smtClean="0">
                <a:hlinkClick r:id="rId4"/>
              </a:rPr>
              <a:t>https://wiki.egi.eu/wiki/GOCDB/Documentation_Index</a:t>
            </a:r>
            <a:endParaRPr lang="en-US" sz="2400" dirty="0" smtClean="0"/>
          </a:p>
          <a:p>
            <a:r>
              <a:rPr lang="en-US" sz="2400" dirty="0" smtClean="0">
                <a:hlinkClick r:id="rId5"/>
              </a:rPr>
              <a:t>https://wiki.egi.eu/wiki/GOCDB/Release4</a:t>
            </a:r>
            <a:endParaRPr lang="en-US" sz="2400" dirty="0" smtClean="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17</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18</a:t>
            </a:fld>
            <a:endParaRPr lang="en-GB"/>
          </a:p>
        </p:txBody>
      </p:sp>
      <p:sp>
        <p:nvSpPr>
          <p:cNvPr id="7" name="Rectangle 1"/>
          <p:cNvSpPr>
            <a:spLocks noChangeArrowheads="1"/>
          </p:cNvSpPr>
          <p:nvPr/>
        </p:nvSpPr>
        <p:spPr bwMode="auto">
          <a:xfrm>
            <a:off x="1115616" y="2708920"/>
            <a:ext cx="7199313" cy="864096"/>
          </a:xfrm>
          <a:prstGeom prst="rect">
            <a:avLst/>
          </a:prstGeom>
          <a:noFill/>
          <a:ln w="9525">
            <a:noFill/>
            <a:round/>
            <a:headEnd/>
            <a:tailEnd/>
          </a:ln>
        </p:spPr>
        <p:txBody>
          <a:bodyPr lIns="90000" tIns="45000" rIns="90000" bIns="45000"/>
          <a:lstStyle/>
          <a:p>
            <a:pPr algn="ctr">
              <a:tabLst>
                <a:tab pos="723900" algn="l"/>
                <a:tab pos="1447800" algn="l"/>
                <a:tab pos="2171700" algn="l"/>
                <a:tab pos="2895600" algn="l"/>
                <a:tab pos="3619500" algn="l"/>
                <a:tab pos="4343400" algn="l"/>
                <a:tab pos="5067300" algn="l"/>
                <a:tab pos="5791200" algn="l"/>
                <a:tab pos="6515100" algn="l"/>
              </a:tabLst>
            </a:pPr>
            <a:r>
              <a:rPr lang="en-US" sz="4400" dirty="0" smtClean="0">
                <a:solidFill>
                  <a:srgbClr val="000000"/>
                </a:solidFill>
              </a:rPr>
              <a:t>GOCDB BACKUP</a:t>
            </a:r>
            <a:endParaRPr lang="en-US" sz="4400" dirty="0">
              <a:solidFill>
                <a:srgbClr val="000000"/>
              </a:solidFill>
            </a:endParaRPr>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PROM (1/3)</a:t>
            </a:r>
            <a:endParaRPr lang="en-US" dirty="0"/>
          </a:p>
        </p:txBody>
      </p:sp>
      <p:sp>
        <p:nvSpPr>
          <p:cNvPr id="3" name="Segnaposto contenuto 2"/>
          <p:cNvSpPr>
            <a:spLocks noGrp="1"/>
          </p:cNvSpPr>
          <p:nvPr>
            <p:ph idx="1"/>
          </p:nvPr>
        </p:nvSpPr>
        <p:spPr>
          <a:xfrm>
            <a:off x="179512" y="1124744"/>
            <a:ext cx="8712968" cy="5112568"/>
          </a:xfrm>
        </p:spPr>
        <p:txBody>
          <a:bodyPr/>
          <a:lstStyle/>
          <a:p>
            <a:r>
              <a:rPr lang="en-US" sz="1800" dirty="0" smtClean="0"/>
              <a:t>PROM is a proprietary Object Relational Mapping (ORM) style solution for persisting data as objects in a relational database, and importantly, for recording parent/child relationships (links) between those objects </a:t>
            </a:r>
            <a:r>
              <a:rPr lang="en-US" sz="1800" i="1" dirty="0" smtClean="0"/>
              <a:t>without</a:t>
            </a:r>
            <a:r>
              <a:rPr lang="en-US" sz="1800" dirty="0" smtClean="0"/>
              <a:t> defining DDL schema constraints at the database-schema level (relationships are traditionally enforced in a relational database using PK/FK constraints). </a:t>
            </a:r>
          </a:p>
          <a:p>
            <a:endParaRPr lang="en-US" sz="1800" dirty="0" smtClean="0"/>
          </a:p>
          <a:p>
            <a:r>
              <a:rPr lang="en-US" sz="1800" dirty="0" smtClean="0"/>
              <a:t>By excluding DDL schema constraints, a PROM database can accommodate schema changes </a:t>
            </a:r>
            <a:r>
              <a:rPr lang="en-US" sz="1800" i="1" dirty="0" smtClean="0"/>
              <a:t>without</a:t>
            </a:r>
            <a:r>
              <a:rPr lang="en-US" sz="1800" dirty="0" smtClean="0"/>
              <a:t> affecting existing software or data.  </a:t>
            </a:r>
          </a:p>
          <a:p>
            <a:endParaRPr lang="en-US" sz="1800" dirty="0" smtClean="0"/>
          </a:p>
          <a:p>
            <a:r>
              <a:rPr lang="en-US" sz="1800" dirty="0" smtClean="0"/>
              <a:t>For GOCDB, the intention is to allow NGIs to add their own custom data objects to a local installation whilst leaving the core GOCDB objects intact. </a:t>
            </a:r>
          </a:p>
          <a:p>
            <a:endParaRPr lang="en-US" sz="1800" dirty="0" smtClean="0"/>
          </a:p>
          <a:p>
            <a:r>
              <a:rPr lang="en-US" sz="1800" dirty="0" smtClean="0"/>
              <a:t>While the PROM methodology certainly does provide flexibility, it also increases complexity. This is especially true when querying for object relationships. This is because queries must repeatedly join across the core ‘admin’ PROM tables in order to determine those relationships before those objects can be returned as linked object-graphs.</a:t>
            </a:r>
          </a:p>
          <a:p>
            <a:pPr>
              <a:buNone/>
            </a:pPr>
            <a:endParaRPr lang="en-US" sz="1400" dirty="0" smtClean="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19</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Outline</a:t>
            </a:r>
            <a:endParaRPr lang="en-US" dirty="0"/>
          </a:p>
        </p:txBody>
      </p:sp>
      <p:sp>
        <p:nvSpPr>
          <p:cNvPr id="3" name="Segnaposto contenuto 2"/>
          <p:cNvSpPr>
            <a:spLocks noGrp="1"/>
          </p:cNvSpPr>
          <p:nvPr>
            <p:ph idx="1"/>
          </p:nvPr>
        </p:nvSpPr>
        <p:spPr/>
        <p:txBody>
          <a:bodyPr/>
          <a:lstStyle/>
          <a:p>
            <a:r>
              <a:rPr lang="en-US" dirty="0" smtClean="0"/>
              <a:t>The EGI-JRA1 Activity</a:t>
            </a:r>
          </a:p>
          <a:p>
            <a:pPr lvl="1"/>
            <a:r>
              <a:rPr lang="en-US" dirty="0" smtClean="0"/>
              <a:t>Developed tools and other tasks</a:t>
            </a:r>
          </a:p>
          <a:p>
            <a:r>
              <a:rPr lang="en-US" dirty="0" smtClean="0"/>
              <a:t>The GOCDB</a:t>
            </a:r>
          </a:p>
          <a:p>
            <a:pPr lvl="1"/>
            <a:r>
              <a:rPr lang="en-US" dirty="0" smtClean="0"/>
              <a:t>Tool presentation</a:t>
            </a:r>
          </a:p>
          <a:p>
            <a:pPr lvl="1"/>
            <a:r>
              <a:rPr lang="en-US" dirty="0" smtClean="0"/>
              <a:t>Tool usage statistics</a:t>
            </a:r>
          </a:p>
          <a:p>
            <a:r>
              <a:rPr lang="en-US" dirty="0" smtClean="0"/>
              <a:t>The ops current usage of the Information System and GOCDB</a:t>
            </a:r>
          </a:p>
          <a:p>
            <a:r>
              <a:rPr lang="en-US" dirty="0" smtClean="0"/>
              <a:t>Conclusion</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PROM (2/3)</a:t>
            </a:r>
            <a:endParaRPr lang="en-US" dirty="0"/>
          </a:p>
        </p:txBody>
      </p:sp>
      <p:sp>
        <p:nvSpPr>
          <p:cNvPr id="3" name="Segnaposto contenuto 2"/>
          <p:cNvSpPr>
            <a:spLocks noGrp="1"/>
          </p:cNvSpPr>
          <p:nvPr>
            <p:ph idx="1"/>
          </p:nvPr>
        </p:nvSpPr>
        <p:spPr>
          <a:xfrm>
            <a:off x="611560" y="1196752"/>
            <a:ext cx="8075612" cy="5112568"/>
          </a:xfrm>
        </p:spPr>
        <p:txBody>
          <a:bodyPr/>
          <a:lstStyle/>
          <a:p>
            <a:r>
              <a:rPr lang="en-US" sz="1800" dirty="0" smtClean="0"/>
              <a:t>A PROM database requires a standard set of core ‘admin’ tables that are specifically used to record information about the different types of data objects, and which of those objects are related (linked). For example, for every new data object, a new entry is recorded in the PROM ‘object list’ table (recording the object id and other meta-data such as the object’s table name). </a:t>
            </a:r>
          </a:p>
          <a:p>
            <a:endParaRPr lang="en-US" sz="1800" dirty="0" smtClean="0"/>
          </a:p>
          <a:p>
            <a:r>
              <a:rPr lang="en-US" sz="1800" dirty="0" smtClean="0"/>
              <a:t>Similarly, parent/child relationships between objects are stored as individual entries in the PROM ‘object link’ table (each link entry associates a parent object of a particular type to a child object of a particular type). </a:t>
            </a:r>
          </a:p>
          <a:p>
            <a:endParaRPr lang="en-US" sz="1800" dirty="0" smtClean="0"/>
          </a:p>
          <a:p>
            <a:r>
              <a:rPr lang="en-US" sz="1800" dirty="0" smtClean="0"/>
              <a:t>The rules for linking objects are defined in a separate ‘link type’ table. The core PROM admin tables include TOBJECTS, TOBJECTTYPES, TOBJECTLINKS, and TLINK_TYPES.  For GOCDB, the custom ‘data’ tables include USER, SITE, SERVICE_ENDPOINT, DOWNTIME GROUP etc (see the logical and physical entity model diagrams). </a:t>
            </a:r>
            <a:endParaRPr lang="en-US" sz="18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20</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PROM (3/3)</a:t>
            </a:r>
            <a:endParaRPr lang="en-US" dirty="0"/>
          </a:p>
        </p:txBody>
      </p:sp>
      <p:sp>
        <p:nvSpPr>
          <p:cNvPr id="3" name="Segnaposto contenuto 2"/>
          <p:cNvSpPr>
            <a:spLocks noGrp="1"/>
          </p:cNvSpPr>
          <p:nvPr>
            <p:ph idx="1"/>
          </p:nvPr>
        </p:nvSpPr>
        <p:spPr>
          <a:xfrm>
            <a:off x="251520" y="1340768"/>
            <a:ext cx="8435280" cy="4597971"/>
          </a:xfrm>
        </p:spPr>
        <p:txBody>
          <a:bodyPr/>
          <a:lstStyle/>
          <a:p>
            <a:r>
              <a:rPr lang="en-US" sz="1800" dirty="0" smtClean="0"/>
              <a:t>To ease working with a PROM database, a database agnostic ‘</a:t>
            </a:r>
            <a:r>
              <a:rPr lang="en-US" sz="1800" dirty="0" err="1" smtClean="0"/>
              <a:t>IPromAPI</a:t>
            </a:r>
            <a:r>
              <a:rPr lang="en-US" sz="1800" dirty="0" smtClean="0"/>
              <a:t>’ interface has been defined (introduced in GOCDB v4.2) which can be implemented for different databases as required (currently only implemented in PHP for Oracle). </a:t>
            </a:r>
          </a:p>
          <a:p>
            <a:endParaRPr lang="en-US" sz="1800" dirty="0" smtClean="0"/>
          </a:p>
          <a:p>
            <a:r>
              <a:rPr lang="en-US" sz="1800" dirty="0" smtClean="0"/>
              <a:t>The </a:t>
            </a:r>
            <a:r>
              <a:rPr lang="en-US" sz="1800" dirty="0" err="1" smtClean="0"/>
              <a:t>IPromAPI</a:t>
            </a:r>
            <a:r>
              <a:rPr lang="en-US" sz="1800" dirty="0" smtClean="0"/>
              <a:t> interface is a CRUD style API and simplifies insertion/deletion/linking/updating of objects. Importantly, it also enforces the relationship rules as defined in the ‘link type’ table.  </a:t>
            </a:r>
          </a:p>
          <a:p>
            <a:endParaRPr lang="en-US" sz="1800" dirty="0" smtClean="0"/>
          </a:p>
          <a:p>
            <a:r>
              <a:rPr lang="en-US" sz="1800" dirty="0" smtClean="0"/>
              <a:t>Since object relationships are not defined in DDL, the ‘Physical PROM DDL’ is distinctly different from the ‘Logical Object Model.’  For more details on PROM see:  </a:t>
            </a:r>
            <a:r>
              <a:rPr lang="en-US" sz="1800" u="sng" dirty="0" smtClean="0">
                <a:hlinkClick r:id="rId2"/>
              </a:rPr>
              <a:t>https://wiki.egi.eu/wiki/GOCDB/PROM</a:t>
            </a:r>
            <a:r>
              <a:rPr lang="en-US" sz="1800" dirty="0" smtClean="0"/>
              <a:t> </a:t>
            </a:r>
            <a:endParaRPr lang="en-US" sz="18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21</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i="1" dirty="0" smtClean="0"/>
              <a:t>Logical</a:t>
            </a:r>
            <a:r>
              <a:rPr lang="en-US" dirty="0" smtClean="0"/>
              <a:t> GOCDB Object Model (simplified)</a:t>
            </a:r>
            <a:endParaRPr lang="en-US" dirty="0"/>
          </a:p>
        </p:txBody>
      </p:sp>
      <p:sp>
        <p:nvSpPr>
          <p:cNvPr id="3" name="Segnaposto contenuto 2"/>
          <p:cNvSpPr>
            <a:spLocks noGrp="1"/>
          </p:cNvSpPr>
          <p:nvPr>
            <p:ph idx="1"/>
          </p:nvPr>
        </p:nvSpPr>
        <p:spPr>
          <a:xfrm>
            <a:off x="5436096" y="1124744"/>
            <a:ext cx="3528392" cy="5040560"/>
          </a:xfrm>
        </p:spPr>
        <p:txBody>
          <a:bodyPr/>
          <a:lstStyle/>
          <a:p>
            <a:pPr marL="0" indent="0">
              <a:buNone/>
            </a:pPr>
            <a:r>
              <a:rPr lang="en-US" sz="2000" dirty="0" smtClean="0"/>
              <a:t>The relationships shown here are </a:t>
            </a:r>
            <a:r>
              <a:rPr lang="en-US" sz="2000" i="1" dirty="0" smtClean="0"/>
              <a:t>logical</a:t>
            </a:r>
            <a:r>
              <a:rPr lang="en-US" sz="2000" dirty="0" smtClean="0"/>
              <a:t> – they are not actually defined in a DDL schema with PK/FK constraints.</a:t>
            </a:r>
          </a:p>
          <a:p>
            <a:pPr marL="0" indent="0">
              <a:buNone/>
            </a:pPr>
            <a:endParaRPr lang="en-US" sz="2000" dirty="0" smtClean="0"/>
          </a:p>
          <a:p>
            <a:pPr marL="0" indent="0">
              <a:buNone/>
            </a:pPr>
            <a:r>
              <a:rPr lang="en-US" sz="2000" dirty="0" smtClean="0"/>
              <a:t>In a PROM database, relationships are enforced by the PROM API and the available link types recorded in the PROM admin tables (admin tables not shown, see the GOCDB physical entity model).</a:t>
            </a:r>
            <a:endParaRPr lang="en-US" sz="2000"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22</a:t>
            </a:fld>
            <a:endParaRPr lang="en-GB"/>
          </a:p>
        </p:txBody>
      </p:sp>
      <p:pic>
        <p:nvPicPr>
          <p:cNvPr id="1026" name="Picture 2"/>
          <p:cNvPicPr>
            <a:picLocks noChangeAspect="1" noChangeArrowheads="1"/>
          </p:cNvPicPr>
          <p:nvPr/>
        </p:nvPicPr>
        <p:blipFill>
          <a:blip r:embed="rId2" cstate="print"/>
          <a:srcRect l="16396" t="12772" r="31837" b="21056"/>
          <a:stretch>
            <a:fillRect/>
          </a:stretch>
        </p:blipFill>
        <p:spPr bwMode="auto">
          <a:xfrm>
            <a:off x="35496" y="1059818"/>
            <a:ext cx="5158680" cy="5249502"/>
          </a:xfrm>
          <a:prstGeom prst="rect">
            <a:avLst/>
          </a:prstGeom>
          <a:noFill/>
          <a:ln w="9525">
            <a:noFill/>
            <a:miter lim="800000"/>
            <a:headEnd/>
            <a:tailEnd/>
          </a:ln>
        </p:spPr>
      </p:pic>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Physical GOCDB Entity Model (1/2)</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23</a:t>
            </a:fld>
            <a:endParaRPr lang="en-GB"/>
          </a:p>
        </p:txBody>
      </p:sp>
      <p:pic>
        <p:nvPicPr>
          <p:cNvPr id="2050" name="Picture 2" descr="gocdbPhysicalEntityModel"/>
          <p:cNvPicPr>
            <a:picLocks noChangeAspect="1" noChangeArrowheads="1"/>
          </p:cNvPicPr>
          <p:nvPr/>
        </p:nvPicPr>
        <p:blipFill>
          <a:blip r:embed="rId2" cstate="print"/>
          <a:srcRect t="1744" r="16653" b="35190"/>
          <a:stretch>
            <a:fillRect/>
          </a:stretch>
        </p:blipFill>
        <p:spPr bwMode="auto">
          <a:xfrm>
            <a:off x="0" y="1052736"/>
            <a:ext cx="6343650" cy="5013176"/>
          </a:xfrm>
          <a:prstGeom prst="rect">
            <a:avLst/>
          </a:prstGeom>
          <a:noFill/>
          <a:ln w="9525">
            <a:noFill/>
            <a:miter lim="800000"/>
            <a:headEnd/>
            <a:tailEnd/>
          </a:ln>
        </p:spPr>
      </p:pic>
      <p:sp>
        <p:nvSpPr>
          <p:cNvPr id="8" name="CasellaDiTesto 7"/>
          <p:cNvSpPr txBox="1"/>
          <p:nvPr/>
        </p:nvSpPr>
        <p:spPr>
          <a:xfrm>
            <a:off x="6372201" y="1340768"/>
            <a:ext cx="2592288" cy="4247317"/>
          </a:xfrm>
          <a:prstGeom prst="rect">
            <a:avLst/>
          </a:prstGeom>
          <a:noFill/>
        </p:spPr>
        <p:txBody>
          <a:bodyPr wrap="square" rtlCol="0">
            <a:spAutoFit/>
          </a:bodyPr>
          <a:lstStyle/>
          <a:p>
            <a:r>
              <a:rPr lang="en-US" dirty="0" smtClean="0"/>
              <a:t>Note, PK/FK relationships do not exist between tables in a PROM database. Instead, they are enforced by the application using the PROM API. </a:t>
            </a:r>
          </a:p>
          <a:p>
            <a:endParaRPr lang="en-US" dirty="0" smtClean="0"/>
          </a:p>
          <a:p>
            <a:r>
              <a:rPr lang="en-US" dirty="0" smtClean="0"/>
              <a:t>The tables in the upper half of the diagram are the GOCDB specific data tables, while the tables in the lower half are the PROM admin tables. </a:t>
            </a:r>
            <a:endParaRPr lang="it-IT" dirty="0" smtClean="0"/>
          </a:p>
          <a:p>
            <a:endParaRPr lang="en-US" dirty="0"/>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Physical GOCDB Entity Model (2/2)</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24</a:t>
            </a:fld>
            <a:endParaRPr lang="en-GB"/>
          </a:p>
        </p:txBody>
      </p:sp>
      <p:pic>
        <p:nvPicPr>
          <p:cNvPr id="2050" name="Picture 2" descr="gocdbPhysicalEntityModel"/>
          <p:cNvPicPr>
            <a:picLocks noChangeAspect="1" noChangeArrowheads="1"/>
          </p:cNvPicPr>
          <p:nvPr/>
        </p:nvPicPr>
        <p:blipFill>
          <a:blip r:embed="rId2" cstate="print"/>
          <a:srcRect t="71151" r="20248"/>
          <a:stretch>
            <a:fillRect/>
          </a:stretch>
        </p:blipFill>
        <p:spPr bwMode="auto">
          <a:xfrm>
            <a:off x="107504" y="1639788"/>
            <a:ext cx="8928992" cy="3373388"/>
          </a:xfrm>
          <a:prstGeom prst="rect">
            <a:avLst/>
          </a:prstGeom>
          <a:noFill/>
          <a:ln w="9525">
            <a:noFill/>
            <a:miter lim="800000"/>
            <a:headEnd/>
            <a:tailEnd/>
          </a:ln>
        </p:spPr>
      </p:pic>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PI</a:t>
            </a:r>
            <a:endParaRPr lang="en-US" dirty="0"/>
          </a:p>
        </p:txBody>
      </p:sp>
      <p:sp>
        <p:nvSpPr>
          <p:cNvPr id="3" name="Segnaposto contenuto 2"/>
          <p:cNvSpPr>
            <a:spLocks noGrp="1"/>
          </p:cNvSpPr>
          <p:nvPr>
            <p:ph idx="1"/>
          </p:nvPr>
        </p:nvSpPr>
        <p:spPr>
          <a:xfrm>
            <a:off x="179512" y="980728"/>
            <a:ext cx="8712968" cy="5184576"/>
          </a:xfrm>
        </p:spPr>
        <p:txBody>
          <a:bodyPr/>
          <a:lstStyle/>
          <a:p>
            <a:r>
              <a:rPr lang="en-US" dirty="0" smtClean="0"/>
              <a:t>The PI is a set of </a:t>
            </a:r>
            <a:r>
              <a:rPr lang="en-US" dirty="0" err="1" smtClean="0"/>
              <a:t>RESTful</a:t>
            </a:r>
            <a:r>
              <a:rPr lang="en-US" dirty="0" smtClean="0"/>
              <a:t> GET request methods for querying GOCDB data formatted in XML over HTTPS</a:t>
            </a:r>
          </a:p>
          <a:p>
            <a:r>
              <a:rPr lang="en-US" dirty="0" smtClean="0"/>
              <a:t>Each method can be parameterized in order to narrow the search results, e.g.:</a:t>
            </a:r>
          </a:p>
          <a:p>
            <a:pPr lvl="1"/>
            <a:r>
              <a:rPr lang="en-US" dirty="0" smtClean="0"/>
              <a:t>select all SEs belonging to Site X</a:t>
            </a:r>
          </a:p>
          <a:p>
            <a:pPr lvl="1"/>
            <a:r>
              <a:rPr lang="en-US" dirty="0" smtClean="0"/>
              <a:t>show all sites belonging to NGI X</a:t>
            </a:r>
          </a:p>
          <a:p>
            <a:r>
              <a:rPr lang="en-US" dirty="0" smtClean="0"/>
              <a:t>Some popular methods can be scoped, i.e.</a:t>
            </a:r>
          </a:p>
          <a:p>
            <a:pPr lvl="1"/>
            <a:r>
              <a:rPr lang="en-US" dirty="0" smtClean="0">
                <a:hlinkClick r:id="rId2"/>
              </a:rPr>
              <a:t>https://goc.egi.eu/gocdbpi/private/?method=get_site&amp;scope=Local</a:t>
            </a:r>
            <a:r>
              <a:rPr lang="en-US" dirty="0" smtClean="0"/>
              <a:t> (returns all Local scoped sites)</a:t>
            </a:r>
          </a:p>
          <a:p>
            <a:endParaRPr lang="en-US" sz="1600" u="sng" dirty="0" smtClean="0">
              <a:hlinkClick r:id="rId3"/>
            </a:endParaRPr>
          </a:p>
          <a:p>
            <a:r>
              <a:rPr lang="en-US" sz="2400" u="sng" dirty="0" smtClean="0">
                <a:hlinkClick r:id="rId3"/>
              </a:rPr>
              <a:t>https://wiki.egi.eu/wiki/GOCDB/PI/Technical_Documentation</a:t>
            </a:r>
            <a:endParaRPr lang="en-US" sz="2400"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25</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PI Methods</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26</a:t>
            </a:fld>
            <a:endParaRPr lang="en-GB"/>
          </a:p>
        </p:txBody>
      </p:sp>
      <p:graphicFrame>
        <p:nvGraphicFramePr>
          <p:cNvPr id="8" name="Tabella 7"/>
          <p:cNvGraphicFramePr>
            <a:graphicFrameLocks noGrp="1"/>
          </p:cNvGraphicFramePr>
          <p:nvPr/>
        </p:nvGraphicFramePr>
        <p:xfrm>
          <a:off x="179512" y="1052736"/>
          <a:ext cx="8712968" cy="5118767"/>
        </p:xfrm>
        <a:graphic>
          <a:graphicData uri="http://schemas.openxmlformats.org/drawingml/2006/table">
            <a:tbl>
              <a:tblPr/>
              <a:tblGrid>
                <a:gridCol w="2000976"/>
                <a:gridCol w="6711992"/>
              </a:tblGrid>
              <a:tr h="207318">
                <a:tc>
                  <a:txBody>
                    <a:bodyPr/>
                    <a:lstStyle/>
                    <a:p>
                      <a:pPr>
                        <a:lnSpc>
                          <a:spcPct val="115000"/>
                        </a:lnSpc>
                        <a:spcAft>
                          <a:spcPts val="0"/>
                        </a:spcAft>
                      </a:pPr>
                      <a:r>
                        <a:rPr lang="en-GB" sz="1400" dirty="0" err="1">
                          <a:solidFill>
                            <a:srgbClr val="000000"/>
                          </a:solidFill>
                          <a:latin typeface="Calibri"/>
                          <a:ea typeface="Times New Roman"/>
                          <a:cs typeface="Times New Roman"/>
                        </a:rPr>
                        <a:t>get_site</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site information including contacts, grouped by site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8">
                <a:tc>
                  <a:txBody>
                    <a:bodyPr/>
                    <a:lstStyle/>
                    <a:p>
                      <a:pPr>
                        <a:lnSpc>
                          <a:spcPct val="115000"/>
                        </a:lnSpc>
                        <a:spcAft>
                          <a:spcPts val="0"/>
                        </a:spcAft>
                      </a:pPr>
                      <a:r>
                        <a:rPr lang="en-GB" sz="1400" dirty="0" err="1">
                          <a:solidFill>
                            <a:srgbClr val="000000"/>
                          </a:solidFill>
                          <a:latin typeface="Calibri"/>
                          <a:ea typeface="Times New Roman"/>
                          <a:cs typeface="Times New Roman"/>
                        </a:rPr>
                        <a:t>get_site_list</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a list of sites with minimal associated information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dirty="0" err="1">
                          <a:solidFill>
                            <a:srgbClr val="000000"/>
                          </a:solidFill>
                          <a:latin typeface="Calibri"/>
                          <a:ea typeface="Times New Roman"/>
                          <a:cs typeface="Times New Roman"/>
                        </a:rPr>
                        <a:t>get_site_contacts</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a list of persons (and associated info) having a role at site level, grouped per site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a:solidFill>
                            <a:srgbClr val="000000"/>
                          </a:solidFill>
                          <a:latin typeface="Calibri"/>
                          <a:ea typeface="Times New Roman"/>
                          <a:cs typeface="Times New Roman"/>
                        </a:rPr>
                        <a:t>get_site_security_info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security contact information for sites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8">
                <a:tc>
                  <a:txBody>
                    <a:bodyPr/>
                    <a:lstStyle/>
                    <a:p>
                      <a:pPr>
                        <a:lnSpc>
                          <a:spcPct val="115000"/>
                        </a:lnSpc>
                        <a:spcAft>
                          <a:spcPts val="0"/>
                        </a:spcAft>
                      </a:pPr>
                      <a:r>
                        <a:rPr lang="en-GB" sz="1400">
                          <a:solidFill>
                            <a:srgbClr val="000000"/>
                          </a:solidFill>
                          <a:latin typeface="Calibri"/>
                          <a:ea typeface="Times New Roman"/>
                          <a:cs typeface="Times New Roman"/>
                        </a:rPr>
                        <a:t>get_roc_list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a list of NGIs with minimal associated information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dirty="0" err="1">
                          <a:solidFill>
                            <a:srgbClr val="000000"/>
                          </a:solidFill>
                          <a:latin typeface="Calibri"/>
                          <a:ea typeface="Times New Roman"/>
                          <a:cs typeface="Times New Roman"/>
                        </a:rPr>
                        <a:t>get_subgrid_list</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a list of Subgrids (i.e. registered sub-parts of an NGI) with minimal associated information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dirty="0" err="1">
                          <a:solidFill>
                            <a:srgbClr val="000000"/>
                          </a:solidFill>
                          <a:latin typeface="Calibri"/>
                          <a:ea typeface="Times New Roman"/>
                          <a:cs typeface="Times New Roman"/>
                        </a:rPr>
                        <a:t>get_roc_contacts</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NGI contact details, including NGI contact mail address and list of NGI staff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8">
                <a:tc>
                  <a:txBody>
                    <a:bodyPr/>
                    <a:lstStyle/>
                    <a:p>
                      <a:pPr>
                        <a:lnSpc>
                          <a:spcPct val="115000"/>
                        </a:lnSpc>
                        <a:spcAft>
                          <a:spcPts val="0"/>
                        </a:spcAft>
                      </a:pPr>
                      <a:r>
                        <a:rPr lang="en-GB" sz="1400" dirty="0" err="1">
                          <a:solidFill>
                            <a:srgbClr val="000000"/>
                          </a:solidFill>
                          <a:latin typeface="Calibri"/>
                          <a:ea typeface="Times New Roman"/>
                          <a:cs typeface="Times New Roman"/>
                        </a:rPr>
                        <a:t>get_egee_contacts</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solidFill>
                            <a:srgbClr val="000000"/>
                          </a:solidFill>
                          <a:latin typeface="Calibri"/>
                          <a:ea typeface="Times New Roman"/>
                          <a:cs typeface="Times New Roman"/>
                        </a:rPr>
                        <a:t>Returns a list of contacts for staff that have a role a EGI level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8">
                <a:tc>
                  <a:txBody>
                    <a:bodyPr/>
                    <a:lstStyle/>
                    <a:p>
                      <a:pPr>
                        <a:lnSpc>
                          <a:spcPct val="115000"/>
                        </a:lnSpc>
                        <a:spcAft>
                          <a:spcPts val="0"/>
                        </a:spcAft>
                      </a:pPr>
                      <a:r>
                        <a:rPr lang="en-GB" sz="1400" dirty="0" err="1">
                          <a:solidFill>
                            <a:srgbClr val="000000"/>
                          </a:solidFill>
                          <a:latin typeface="Calibri"/>
                          <a:ea typeface="Times New Roman"/>
                          <a:cs typeface="Times New Roman"/>
                        </a:rPr>
                        <a:t>get_downtime</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a list of EGI downtimes for sites and nodes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a:solidFill>
                            <a:srgbClr val="000000"/>
                          </a:solidFill>
                          <a:latin typeface="Calibri"/>
                          <a:ea typeface="Times New Roman"/>
                          <a:cs typeface="Times New Roman"/>
                        </a:rPr>
                        <a:t>get_service_endpoint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a list of service endpoints (single node x single service) and associated information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8">
                <a:tc>
                  <a:txBody>
                    <a:bodyPr/>
                    <a:lstStyle/>
                    <a:p>
                      <a:pPr>
                        <a:lnSpc>
                          <a:spcPct val="115000"/>
                        </a:lnSpc>
                        <a:spcAft>
                          <a:spcPts val="0"/>
                        </a:spcAft>
                      </a:pPr>
                      <a:r>
                        <a:rPr lang="en-GB" sz="1400">
                          <a:solidFill>
                            <a:srgbClr val="000000"/>
                          </a:solidFill>
                          <a:latin typeface="Calibri"/>
                          <a:ea typeface="Times New Roman"/>
                          <a:cs typeface="Times New Roman"/>
                        </a:rPr>
                        <a:t>get_service_types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a list of valid service types and associated description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8">
                <a:tc>
                  <a:txBody>
                    <a:bodyPr/>
                    <a:lstStyle/>
                    <a:p>
                      <a:pPr>
                        <a:lnSpc>
                          <a:spcPct val="115000"/>
                        </a:lnSpc>
                        <a:spcAft>
                          <a:spcPts val="0"/>
                        </a:spcAft>
                      </a:pPr>
                      <a:r>
                        <a:rPr lang="en-GB" sz="1400">
                          <a:solidFill>
                            <a:srgbClr val="000000"/>
                          </a:solidFill>
                          <a:latin typeface="Calibri"/>
                          <a:ea typeface="Times New Roman"/>
                          <a:cs typeface="Times New Roman"/>
                        </a:rPr>
                        <a:t>get_user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a user or a list of users with associated details and roles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a:solidFill>
                            <a:srgbClr val="000000"/>
                          </a:solidFill>
                          <a:latin typeface="Calibri"/>
                          <a:ea typeface="Times New Roman"/>
                          <a:cs typeface="Times New Roman"/>
                        </a:rPr>
                        <a:t>get_downtime_to_broadcast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the list of downtimes recently declared with notification settings for CIC portal downtime notification service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a:solidFill>
                            <a:srgbClr val="000000"/>
                          </a:solidFill>
                          <a:latin typeface="Calibri"/>
                          <a:ea typeface="Times New Roman"/>
                          <a:cs typeface="Times New Roman"/>
                        </a:rPr>
                        <a:t>get_cert_status_changes </a:t>
                      </a:r>
                      <a:endParaRPr lang="it-IT" sz="140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a list of changes to certification statuses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635">
                <a:tc>
                  <a:txBody>
                    <a:bodyPr/>
                    <a:lstStyle/>
                    <a:p>
                      <a:pPr>
                        <a:lnSpc>
                          <a:spcPct val="115000"/>
                        </a:lnSpc>
                        <a:spcAft>
                          <a:spcPts val="0"/>
                        </a:spcAft>
                      </a:pPr>
                      <a:r>
                        <a:rPr lang="en-GB" sz="1400" dirty="0" err="1">
                          <a:solidFill>
                            <a:srgbClr val="000000"/>
                          </a:solidFill>
                          <a:latin typeface="Calibri"/>
                          <a:ea typeface="Times New Roman"/>
                          <a:cs typeface="Times New Roman"/>
                        </a:rPr>
                        <a:t>get_cert_status_date</a:t>
                      </a:r>
                      <a:r>
                        <a:rPr lang="en-GB" sz="1400" dirty="0">
                          <a:solidFill>
                            <a:srgbClr val="000000"/>
                          </a:solidFill>
                          <a:latin typeface="Calibri"/>
                          <a:ea typeface="Times New Roman"/>
                          <a:cs typeface="Times New Roman"/>
                        </a:rPr>
                        <a:t>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Calibri"/>
                          <a:ea typeface="Times New Roman"/>
                          <a:cs typeface="Times New Roman"/>
                        </a:rPr>
                        <a:t>Returns a list of current certification statuses for Production sites and the date they entered that status </a:t>
                      </a:r>
                      <a:endParaRPr lang="it-IT" sz="1400" dirty="0">
                        <a:latin typeface="Calibri"/>
                        <a:ea typeface="Calibri"/>
                        <a:cs typeface="Times New Roman"/>
                      </a:endParaRPr>
                    </a:p>
                  </a:txBody>
                  <a:tcPr marL="62856" marR="628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Status of </a:t>
            </a:r>
            <a:r>
              <a:rPr lang="en-US" dirty="0" err="1" smtClean="0"/>
              <a:t>Regionalisation</a:t>
            </a:r>
            <a:r>
              <a:rPr lang="en-US" dirty="0" smtClean="0"/>
              <a:t> Developments</a:t>
            </a:r>
            <a:endParaRPr lang="en-US" dirty="0"/>
          </a:p>
        </p:txBody>
      </p:sp>
      <p:sp>
        <p:nvSpPr>
          <p:cNvPr id="3" name="Segnaposto contenuto 2"/>
          <p:cNvSpPr>
            <a:spLocks noGrp="1"/>
          </p:cNvSpPr>
          <p:nvPr>
            <p:ph idx="1"/>
          </p:nvPr>
        </p:nvSpPr>
        <p:spPr>
          <a:xfrm>
            <a:off x="179512" y="1052736"/>
            <a:ext cx="8712968" cy="5184576"/>
          </a:xfrm>
        </p:spPr>
        <p:txBody>
          <a:bodyPr/>
          <a:lstStyle/>
          <a:p>
            <a:r>
              <a:rPr lang="en-US" sz="2000" dirty="0" smtClean="0"/>
              <a:t>GOCDB developments in 2011 have focused on </a:t>
            </a:r>
          </a:p>
          <a:p>
            <a:pPr lvl="1"/>
            <a:r>
              <a:rPr lang="en-US" sz="1600" dirty="0" smtClean="0"/>
              <a:t>a significant amount of re-development/refactoring</a:t>
            </a:r>
          </a:p>
          <a:p>
            <a:pPr lvl="1"/>
            <a:r>
              <a:rPr lang="en-US" sz="1600" dirty="0" smtClean="0"/>
              <a:t>addressing new requirements for the central instance that have emerged throughout the year. </a:t>
            </a:r>
          </a:p>
          <a:p>
            <a:pPr lvl="1"/>
            <a:r>
              <a:rPr lang="en-US" sz="1600" dirty="0" smtClean="0"/>
              <a:t>(more info on</a:t>
            </a:r>
            <a:r>
              <a:rPr lang="en-US" sz="1600" dirty="0" smtClean="0">
                <a:hlinkClick r:id="rId2"/>
              </a:rPr>
              <a:t> </a:t>
            </a:r>
            <a:r>
              <a:rPr lang="en-US" sz="1600" u="sng" dirty="0" smtClean="0">
                <a:hlinkClick r:id="rId2"/>
              </a:rPr>
              <a:t>https://wiki.egi.eu/wiki/GOCDB/Release4/Development</a:t>
            </a:r>
            <a:r>
              <a:rPr lang="en-US" sz="1600" dirty="0" smtClean="0"/>
              <a:t>)</a:t>
            </a:r>
            <a:endParaRPr lang="it-IT" sz="1600" dirty="0" smtClean="0"/>
          </a:p>
          <a:p>
            <a:r>
              <a:rPr lang="en-US" sz="2000" dirty="0" smtClean="0"/>
              <a:t>Fixing the Atomic PROM API and addition of data-scoping/tagging are essential for the regional-publishing model described at: </a:t>
            </a:r>
            <a:r>
              <a:rPr lang="en-US" sz="2000" u="sng" dirty="0" smtClean="0">
                <a:hlinkClick r:id="rId3"/>
              </a:rPr>
              <a:t>https://wiki.egi.eu/wiki/GOCDB/Release4/Regionalisation</a:t>
            </a:r>
            <a:r>
              <a:rPr lang="en-US" sz="2000" dirty="0" smtClean="0"/>
              <a:t> </a:t>
            </a:r>
          </a:p>
          <a:p>
            <a:r>
              <a:rPr lang="en-US" sz="2000" dirty="0" smtClean="0"/>
              <a:t>There are still three outstanding developments to be tackled before we can really start in earnest on regionalization:</a:t>
            </a:r>
          </a:p>
          <a:p>
            <a:pPr lvl="1"/>
            <a:r>
              <a:rPr lang="en-US" sz="1600" dirty="0" smtClean="0"/>
              <a:t>Virtual Sites</a:t>
            </a:r>
          </a:p>
          <a:p>
            <a:pPr lvl="1"/>
            <a:r>
              <a:rPr lang="en-US" sz="1600" dirty="0" smtClean="0"/>
              <a:t>a finer grained permission/authorization model</a:t>
            </a:r>
          </a:p>
          <a:p>
            <a:pPr lvl="1"/>
            <a:r>
              <a:rPr lang="en-US" sz="1600" dirty="0" smtClean="0"/>
              <a:t>replacing the current XML output module as it cannot create nested XML collections (is necessary)</a:t>
            </a:r>
          </a:p>
          <a:p>
            <a:pPr lvl="1"/>
            <a:r>
              <a:rPr lang="en-US" sz="1600" dirty="0" smtClean="0"/>
              <a:t>These are detailed at:  </a:t>
            </a:r>
            <a:r>
              <a:rPr lang="en-US" sz="1600" u="sng" dirty="0" smtClean="0">
                <a:hlinkClick r:id="rId4"/>
              </a:rPr>
              <a:t>https://wiki.egi.eu/wiki/GOCDB/Release4/Development#Development_Roadmap</a:t>
            </a:r>
            <a:r>
              <a:rPr lang="en-US" sz="1600" dirty="0" smtClean="0"/>
              <a:t> </a:t>
            </a:r>
            <a:endParaRPr lang="it-IT" sz="1600" dirty="0" smtClean="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27</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28</a:t>
            </a:fld>
            <a:endParaRPr lang="en-GB"/>
          </a:p>
        </p:txBody>
      </p:sp>
      <p:sp>
        <p:nvSpPr>
          <p:cNvPr id="7" name="Rectangle 1"/>
          <p:cNvSpPr>
            <a:spLocks noChangeArrowheads="1"/>
          </p:cNvSpPr>
          <p:nvPr/>
        </p:nvSpPr>
        <p:spPr bwMode="auto">
          <a:xfrm>
            <a:off x="1115616" y="2636912"/>
            <a:ext cx="7199313" cy="792088"/>
          </a:xfrm>
          <a:prstGeom prst="rect">
            <a:avLst/>
          </a:prstGeom>
          <a:noFill/>
          <a:ln w="9525">
            <a:noFill/>
            <a:round/>
            <a:headEnd/>
            <a:tailEnd/>
          </a:ln>
        </p:spPr>
        <p:txBody>
          <a:bodyPr lIns="90000" tIns="45000" rIns="90000" bIns="45000"/>
          <a:lstStyle/>
          <a:p>
            <a:pPr algn="ctr">
              <a:tabLst>
                <a:tab pos="723900" algn="l"/>
                <a:tab pos="1447800" algn="l"/>
                <a:tab pos="2171700" algn="l"/>
                <a:tab pos="2895600" algn="l"/>
                <a:tab pos="3619500" algn="l"/>
                <a:tab pos="4343400" algn="l"/>
                <a:tab pos="5067300" algn="l"/>
                <a:tab pos="5791200" algn="l"/>
                <a:tab pos="6515100" algn="l"/>
              </a:tabLst>
            </a:pPr>
            <a:r>
              <a:rPr lang="en-US" sz="4400" dirty="0">
                <a:solidFill>
                  <a:srgbClr val="000000"/>
                </a:solidFill>
              </a:rPr>
              <a:t>Operations </a:t>
            </a:r>
            <a:r>
              <a:rPr lang="en-US" sz="4400" dirty="0" smtClean="0">
                <a:solidFill>
                  <a:srgbClr val="000000"/>
                </a:solidFill>
              </a:rPr>
              <a:t>Portal</a:t>
            </a:r>
            <a:endParaRPr lang="en-US" sz="4400" dirty="0">
              <a:solidFill>
                <a:srgbClr val="000000"/>
              </a:solidFill>
            </a:endParaRPr>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Operations Portal</a:t>
            </a:r>
            <a:endParaRPr lang="en-US" dirty="0"/>
          </a:p>
        </p:txBody>
      </p:sp>
      <p:sp>
        <p:nvSpPr>
          <p:cNvPr id="3" name="Segnaposto contenuto 2"/>
          <p:cNvSpPr>
            <a:spLocks noGrp="1"/>
          </p:cNvSpPr>
          <p:nvPr>
            <p:ph idx="1"/>
          </p:nvPr>
        </p:nvSpPr>
        <p:spPr>
          <a:xfrm>
            <a:off x="0" y="2924944"/>
            <a:ext cx="4644008" cy="3168352"/>
          </a:xfrm>
        </p:spPr>
        <p:txBody>
          <a:bodyPr/>
          <a:lstStyle/>
          <a:p>
            <a:r>
              <a:rPr lang="en-GB" sz="1800" dirty="0" smtClean="0">
                <a:solidFill>
                  <a:schemeClr val="tx2"/>
                </a:solidFill>
              </a:rPr>
              <a:t>Broadcast tool </a:t>
            </a:r>
          </a:p>
          <a:p>
            <a:r>
              <a:rPr lang="en-GB" sz="1800" dirty="0" smtClean="0">
                <a:solidFill>
                  <a:schemeClr val="tx2"/>
                </a:solidFill>
              </a:rPr>
              <a:t>Operational Dashboard</a:t>
            </a:r>
          </a:p>
          <a:p>
            <a:r>
              <a:rPr lang="en-GB" sz="1800" dirty="0" smtClean="0">
                <a:solidFill>
                  <a:schemeClr val="tx2"/>
                </a:solidFill>
              </a:rPr>
              <a:t>VO Information</a:t>
            </a:r>
          </a:p>
          <a:p>
            <a:pPr lvl="1"/>
            <a:r>
              <a:rPr lang="en-GB" sz="1400" dirty="0" err="1" smtClean="0">
                <a:solidFill>
                  <a:schemeClr val="tx2"/>
                </a:solidFill>
              </a:rPr>
              <a:t>IDCard</a:t>
            </a:r>
            <a:endParaRPr lang="en-GB" sz="1400" dirty="0" smtClean="0">
              <a:solidFill>
                <a:schemeClr val="tx2"/>
              </a:solidFill>
            </a:endParaRPr>
          </a:p>
          <a:p>
            <a:pPr lvl="1"/>
            <a:r>
              <a:rPr lang="en-GB" sz="1400" dirty="0" smtClean="0">
                <a:solidFill>
                  <a:schemeClr val="tx2"/>
                </a:solidFill>
              </a:rPr>
              <a:t>User </a:t>
            </a:r>
            <a:r>
              <a:rPr lang="en-GB" sz="1400" dirty="0" err="1" smtClean="0">
                <a:solidFill>
                  <a:schemeClr val="tx2"/>
                </a:solidFill>
              </a:rPr>
              <a:t>Traking</a:t>
            </a:r>
            <a:endParaRPr lang="en-GB" sz="1400" dirty="0" smtClean="0">
              <a:solidFill>
                <a:schemeClr val="tx2"/>
              </a:solidFill>
            </a:endParaRPr>
          </a:p>
          <a:p>
            <a:pPr lvl="1"/>
            <a:r>
              <a:rPr lang="en-GB" sz="1400" dirty="0" smtClean="0">
                <a:solidFill>
                  <a:schemeClr val="tx2"/>
                </a:solidFill>
              </a:rPr>
              <a:t>Resources</a:t>
            </a:r>
          </a:p>
          <a:p>
            <a:r>
              <a:rPr lang="en-GB" sz="1800" dirty="0" smtClean="0">
                <a:solidFill>
                  <a:schemeClr val="tx2"/>
                </a:solidFill>
              </a:rPr>
              <a:t>USCT Management Dashboard</a:t>
            </a:r>
          </a:p>
          <a:p>
            <a:r>
              <a:rPr lang="en-GB" sz="1800" dirty="0" smtClean="0">
                <a:solidFill>
                  <a:schemeClr val="tx2"/>
                </a:solidFill>
              </a:rPr>
              <a:t>Security Dashboard</a:t>
            </a:r>
          </a:p>
          <a:p>
            <a:r>
              <a:rPr lang="en-GB" sz="1800" dirty="0" smtClean="0">
                <a:solidFill>
                  <a:schemeClr val="tx2"/>
                </a:solidFill>
              </a:rPr>
              <a:t>COD Dashboard</a:t>
            </a:r>
          </a:p>
          <a:p>
            <a:r>
              <a:rPr lang="en-GB" sz="1800" dirty="0" smtClean="0">
                <a:solidFill>
                  <a:schemeClr val="tx2"/>
                </a:solidFill>
              </a:rPr>
              <a:t>VO Oriented Dashboard (in progress...)</a:t>
            </a:r>
          </a:p>
          <a:p>
            <a:pPr marL="0" indent="0">
              <a:buNone/>
            </a:pPr>
            <a:endParaRPr lang="it-IT" sz="1800" dirty="0" smtClean="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29</a:t>
            </a:fld>
            <a:endParaRPr lang="en-GB"/>
          </a:p>
        </p:txBody>
      </p:sp>
      <p:pic>
        <p:nvPicPr>
          <p:cNvPr id="84994" name="Picture 2"/>
          <p:cNvPicPr>
            <a:picLocks noChangeAspect="1" noChangeArrowheads="1"/>
          </p:cNvPicPr>
          <p:nvPr/>
        </p:nvPicPr>
        <p:blipFill>
          <a:blip r:embed="rId2" cstate="print"/>
          <a:srcRect l="17301" t="15455" r="18706" b="13066"/>
          <a:stretch>
            <a:fillRect/>
          </a:stretch>
        </p:blipFill>
        <p:spPr bwMode="auto">
          <a:xfrm>
            <a:off x="4572000" y="1052736"/>
            <a:ext cx="4332157" cy="3024336"/>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l="9150" t="13815" r="28835" b="10000"/>
          <a:stretch>
            <a:fillRect/>
          </a:stretch>
        </p:blipFill>
        <p:spPr bwMode="auto">
          <a:xfrm>
            <a:off x="4896544" y="2564904"/>
            <a:ext cx="4211960" cy="3024336"/>
          </a:xfrm>
          <a:prstGeom prst="rect">
            <a:avLst/>
          </a:prstGeom>
          <a:ln>
            <a:noFill/>
          </a:ln>
          <a:effectLst/>
        </p:spPr>
      </p:pic>
      <p:pic>
        <p:nvPicPr>
          <p:cNvPr id="84996" name="Picture 4"/>
          <p:cNvPicPr>
            <a:picLocks noChangeAspect="1" noChangeArrowheads="1"/>
          </p:cNvPicPr>
          <p:nvPr/>
        </p:nvPicPr>
        <p:blipFill>
          <a:blip r:embed="rId4" cstate="print"/>
          <a:srcRect l="18107" t="10311" r="19879" b="8421"/>
          <a:stretch>
            <a:fillRect/>
          </a:stretch>
        </p:blipFill>
        <p:spPr bwMode="auto">
          <a:xfrm>
            <a:off x="5652120" y="3449304"/>
            <a:ext cx="3491880" cy="2860016"/>
          </a:xfrm>
          <a:prstGeom prst="rect">
            <a:avLst/>
          </a:prstGeom>
          <a:noFill/>
          <a:ln w="9525">
            <a:noFill/>
            <a:miter lim="800000"/>
            <a:headEnd/>
            <a:tailEnd/>
          </a:ln>
        </p:spPr>
      </p:pic>
      <p:sp>
        <p:nvSpPr>
          <p:cNvPr id="9" name="Rettangolo 8"/>
          <p:cNvSpPr/>
          <p:nvPr/>
        </p:nvSpPr>
        <p:spPr>
          <a:xfrm>
            <a:off x="251520" y="1268760"/>
            <a:ext cx="4176464" cy="1569660"/>
          </a:xfrm>
          <a:prstGeom prst="rect">
            <a:avLst/>
          </a:prstGeom>
        </p:spPr>
        <p:txBody>
          <a:bodyPr wrap="square">
            <a:spAutoFit/>
          </a:bodyPr>
          <a:lstStyle/>
          <a:p>
            <a:r>
              <a:rPr lang="en-GB" sz="2400" dirty="0" smtClean="0">
                <a:latin typeface="Arial" pitchFamily="34" charset="0"/>
                <a:cs typeface="Arial" pitchFamily="34" charset="0"/>
              </a:rPr>
              <a:t>Single access point to almost all operational information. Widely used in the day-by-day run of the GRID.</a:t>
            </a:r>
          </a:p>
        </p:txBody>
      </p:sp>
      <p:sp>
        <p:nvSpPr>
          <p:cNvPr id="11"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392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0-#ppt_w/2"/>
                                          </p:val>
                                        </p:tav>
                                        <p:tav tm="100000">
                                          <p:val>
                                            <p:strVal val="#ppt_x"/>
                                          </p:val>
                                        </p:tav>
                                      </p:tavLst>
                                    </p:anim>
                                    <p:anim calcmode="lin" valueType="num">
                                      <p:cBhvr additive="base">
                                        <p:cTn id="8"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4996"/>
                                        </p:tgtEl>
                                        <p:attrNameLst>
                                          <p:attrName>style.visibility</p:attrName>
                                        </p:attrNameLst>
                                      </p:cBhvr>
                                      <p:to>
                                        <p:strVal val="visible"/>
                                      </p:to>
                                    </p:set>
                                    <p:anim calcmode="lin" valueType="num">
                                      <p:cBhvr additive="base">
                                        <p:cTn id="19" dur="500" fill="hold"/>
                                        <p:tgtEl>
                                          <p:spTgt spid="84996"/>
                                        </p:tgtEl>
                                        <p:attrNameLst>
                                          <p:attrName>ppt_x</p:attrName>
                                        </p:attrNameLst>
                                      </p:cBhvr>
                                      <p:tavLst>
                                        <p:tav tm="0">
                                          <p:val>
                                            <p:strVal val="0-#ppt_w/2"/>
                                          </p:val>
                                        </p:tav>
                                        <p:tav tm="100000">
                                          <p:val>
                                            <p:strVal val="#ppt_x"/>
                                          </p:val>
                                        </p:tav>
                                      </p:tavLst>
                                    </p:anim>
                                    <p:anim calcmode="lin" valueType="num">
                                      <p:cBhvr additive="base">
                                        <p:cTn id="20" dur="500" fill="hold"/>
                                        <p:tgtEl>
                                          <p:spTgt spid="84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Tools developed by EGI-JRA1</a:t>
            </a:r>
            <a:endParaRPr lang="en-US" dirty="0"/>
          </a:p>
        </p:txBody>
      </p:sp>
      <p:pic>
        <p:nvPicPr>
          <p:cNvPr id="3" name="Immagine 2" descr="GoogleEarth_Image.jpg"/>
          <p:cNvPicPr>
            <a:picLocks noChangeAspect="1"/>
          </p:cNvPicPr>
          <p:nvPr/>
        </p:nvPicPr>
        <p:blipFill>
          <a:blip r:embed="rId2" cstate="print"/>
          <a:srcRect r="11413" b="11196"/>
          <a:stretch>
            <a:fillRect/>
          </a:stretch>
        </p:blipFill>
        <p:spPr>
          <a:xfrm>
            <a:off x="35496" y="1470732"/>
            <a:ext cx="5688632" cy="4118507"/>
          </a:xfrm>
          <a:prstGeom prst="rect">
            <a:avLst/>
          </a:prstGeom>
          <a:ln w="25400">
            <a:solidFill>
              <a:schemeClr val="bg1"/>
            </a:solidFill>
          </a:ln>
        </p:spPr>
      </p:pic>
      <p:sp>
        <p:nvSpPr>
          <p:cNvPr id="4" name="Content Placeholder 13"/>
          <p:cNvSpPr txBox="1">
            <a:spLocks/>
          </p:cNvSpPr>
          <p:nvPr/>
        </p:nvSpPr>
        <p:spPr>
          <a:xfrm>
            <a:off x="5868144" y="1052736"/>
            <a:ext cx="3275856" cy="4896544"/>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Operation Portal (CNRS)</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EGI Helpdesk (KIT)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GOCDB (RAL)</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Accounting Repository (RAL)</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Accounting Portal (CESGA)</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SAM/</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MyEGI</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(CERN/SRCE)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Metrics Portal (CESGA)</a:t>
            </a:r>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115888"/>
            <a:ext cx="7128917" cy="865187"/>
          </a:xfrm>
        </p:spPr>
        <p:txBody>
          <a:bodyPr/>
          <a:lstStyle/>
          <a:p>
            <a:r>
              <a:rPr lang="en-US" dirty="0"/>
              <a:t>Operations P</a:t>
            </a:r>
            <a:r>
              <a:rPr lang="en-US" dirty="0" smtClean="0"/>
              <a:t>ortal Architecture</a:t>
            </a:r>
            <a:endParaRPr lang="en-US" dirty="0"/>
          </a:p>
        </p:txBody>
      </p:sp>
      <p:sp>
        <p:nvSpPr>
          <p:cNvPr id="3" name="Date Placeholder 2"/>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30</a:t>
            </a:fld>
            <a:endParaRPr lang="en-GB"/>
          </a:p>
        </p:txBody>
      </p:sp>
      <p:pic>
        <p:nvPicPr>
          <p:cNvPr id="6" name="Image 6"/>
          <p:cNvPicPr/>
          <p:nvPr/>
        </p:nvPicPr>
        <p:blipFill>
          <a:blip r:embed="rId3" cstate="print"/>
          <a:srcRect b="-299"/>
          <a:stretch>
            <a:fillRect/>
          </a:stretch>
        </p:blipFill>
        <p:spPr bwMode="auto">
          <a:xfrm>
            <a:off x="2267744" y="1124744"/>
            <a:ext cx="6552728" cy="5040560"/>
          </a:xfrm>
          <a:prstGeom prst="rect">
            <a:avLst/>
          </a:prstGeom>
          <a:solidFill>
            <a:srgbClr val="FFFFFF"/>
          </a:solidFill>
          <a:ln w="9525">
            <a:noFill/>
            <a:miter lim="800000"/>
            <a:headEnd/>
            <a:tailEnd/>
          </a:ln>
        </p:spPr>
      </p:pic>
      <p:sp>
        <p:nvSpPr>
          <p:cNvPr id="7" name="CasellaDiTesto 6"/>
          <p:cNvSpPr txBox="1"/>
          <p:nvPr/>
        </p:nvSpPr>
        <p:spPr>
          <a:xfrm>
            <a:off x="179512" y="1196752"/>
            <a:ext cx="1728192" cy="4801314"/>
          </a:xfrm>
          <a:prstGeom prst="rect">
            <a:avLst/>
          </a:prstGeom>
          <a:noFill/>
        </p:spPr>
        <p:txBody>
          <a:bodyPr wrap="square" rtlCol="0">
            <a:spAutoFit/>
          </a:bodyPr>
          <a:lstStyle/>
          <a:p>
            <a:r>
              <a:rPr lang="en-US" dirty="0" smtClean="0"/>
              <a:t>Regional and Central Instances synchronized though Lavoisier</a:t>
            </a:r>
          </a:p>
          <a:p>
            <a:endParaRPr lang="en-US" dirty="0" smtClean="0"/>
          </a:p>
          <a:p>
            <a:r>
              <a:rPr lang="en-US" dirty="0" smtClean="0"/>
              <a:t>More info:</a:t>
            </a:r>
          </a:p>
          <a:p>
            <a:r>
              <a:rPr lang="en-US" dirty="0" smtClean="0"/>
              <a:t>MS701 :</a:t>
            </a:r>
            <a:r>
              <a:rPr lang="en-GB" dirty="0" smtClean="0"/>
              <a:t> </a:t>
            </a:r>
            <a:r>
              <a:rPr lang="en-GB" dirty="0" smtClean="0">
                <a:hlinkClick r:id="rId4"/>
              </a:rPr>
              <a:t>https://documents.egi.eu/document/39</a:t>
            </a:r>
            <a:endParaRPr lang="en-GB" dirty="0" smtClean="0"/>
          </a:p>
          <a:p>
            <a:endParaRPr lang="en-US" dirty="0" smtClean="0"/>
          </a:p>
          <a:p>
            <a:endParaRPr lang="en-US" dirty="0" smtClean="0"/>
          </a:p>
          <a:p>
            <a:r>
              <a:rPr lang="en-US" dirty="0" smtClean="0"/>
              <a:t>MS705:</a:t>
            </a:r>
          </a:p>
          <a:p>
            <a:r>
              <a:rPr lang="en-GB" dirty="0" smtClean="0">
                <a:hlinkClick r:id="rId5"/>
              </a:rPr>
              <a:t>https://documents.egi.eu/document/</a:t>
            </a:r>
            <a:r>
              <a:rPr lang="en-GB" dirty="0" smtClean="0">
                <a:solidFill>
                  <a:srgbClr val="C00000"/>
                </a:solidFill>
                <a:hlinkClick r:id="rId5"/>
              </a:rPr>
              <a:t>27</a:t>
            </a:r>
            <a:r>
              <a:rPr lang="en-GB" dirty="0" smtClean="0">
                <a:solidFill>
                  <a:srgbClr val="C00000"/>
                </a:solidFill>
              </a:rPr>
              <a:t> </a:t>
            </a:r>
            <a:endParaRPr lang="en-US" dirty="0">
              <a:solidFill>
                <a:srgbClr val="C00000"/>
              </a:solidFill>
            </a:endParaRPr>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85663085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err="1" smtClean="0"/>
              <a:t>Ops</a:t>
            </a:r>
            <a:r>
              <a:rPr lang="fr-FR" dirty="0" smtClean="0"/>
              <a:t> Portal and </a:t>
            </a:r>
            <a:r>
              <a:rPr lang="fr-FR" dirty="0" err="1" smtClean="0"/>
              <a:t>Infosys</a:t>
            </a:r>
            <a:endParaRPr lang="en-US" dirty="0"/>
          </a:p>
        </p:txBody>
      </p:sp>
      <p:sp>
        <p:nvSpPr>
          <p:cNvPr id="3" name="Segnaposto contenuto 2"/>
          <p:cNvSpPr>
            <a:spLocks noGrp="1"/>
          </p:cNvSpPr>
          <p:nvPr>
            <p:ph idx="1"/>
          </p:nvPr>
        </p:nvSpPr>
        <p:spPr>
          <a:xfrm>
            <a:off x="251520" y="1124744"/>
            <a:ext cx="8712968" cy="5040560"/>
          </a:xfrm>
        </p:spPr>
        <p:txBody>
          <a:bodyPr/>
          <a:lstStyle/>
          <a:p>
            <a:r>
              <a:rPr lang="en-US" dirty="0" smtClean="0"/>
              <a:t>Direct </a:t>
            </a:r>
            <a:r>
              <a:rPr lang="en-US" dirty="0" err="1" smtClean="0"/>
              <a:t>ldap</a:t>
            </a:r>
            <a:r>
              <a:rPr lang="en-US" dirty="0" smtClean="0"/>
              <a:t> queries to one Top-BDII</a:t>
            </a:r>
          </a:p>
          <a:p>
            <a:pPr lvl="1"/>
            <a:r>
              <a:rPr lang="en-US" sz="2000" dirty="0" smtClean="0"/>
              <a:t>Service topology: where ? What ? And which VO ?</a:t>
            </a:r>
          </a:p>
          <a:p>
            <a:pPr lvl="1"/>
            <a:r>
              <a:rPr lang="en-US" sz="2000" dirty="0" smtClean="0"/>
              <a:t>Every 2 hours</a:t>
            </a:r>
          </a:p>
          <a:p>
            <a:pPr lvl="1"/>
            <a:r>
              <a:rPr lang="en-US" sz="2000" dirty="0" smtClean="0"/>
              <a:t>Cache mechanism: not replaced in case of failure</a:t>
            </a:r>
          </a:p>
          <a:p>
            <a:pPr lvl="1"/>
            <a:r>
              <a:rPr lang="en-US" sz="2000" dirty="0" smtClean="0"/>
              <a:t>GOC DB information insufficient (VO Information)</a:t>
            </a:r>
          </a:p>
          <a:p>
            <a:pPr lvl="1">
              <a:buNone/>
            </a:pPr>
            <a:endParaRPr lang="en-US" sz="2000" dirty="0" smtClean="0"/>
          </a:p>
          <a:p>
            <a:pPr marL="457200" indent="-457200"/>
            <a:r>
              <a:rPr lang="en-US" dirty="0" smtClean="0"/>
              <a:t>Query to GSTAT (per site and per VO)</a:t>
            </a:r>
          </a:p>
          <a:p>
            <a:pPr lvl="1"/>
            <a:r>
              <a:rPr lang="en-US" sz="2000" dirty="0" smtClean="0"/>
              <a:t> status of the </a:t>
            </a:r>
            <a:r>
              <a:rPr lang="en-US" sz="2000" dirty="0" err="1" smtClean="0"/>
              <a:t>sBDII</a:t>
            </a:r>
            <a:r>
              <a:rPr lang="en-US" sz="2000" dirty="0" smtClean="0"/>
              <a:t> - CPU (site, </a:t>
            </a:r>
            <a:r>
              <a:rPr lang="en-US" sz="2000" dirty="0" err="1" smtClean="0"/>
              <a:t>vo</a:t>
            </a:r>
            <a:r>
              <a:rPr lang="en-US" sz="2000" dirty="0" smtClean="0"/>
              <a:t>)  - Jobs (site, </a:t>
            </a:r>
            <a:r>
              <a:rPr lang="en-US" sz="2000" dirty="0" err="1" smtClean="0"/>
              <a:t>vo</a:t>
            </a:r>
            <a:r>
              <a:rPr lang="en-US" sz="2000" dirty="0" smtClean="0"/>
              <a:t>) - Storage (site, </a:t>
            </a:r>
            <a:r>
              <a:rPr lang="en-US" sz="2000" dirty="0" err="1" smtClean="0"/>
              <a:t>vo</a:t>
            </a:r>
            <a:r>
              <a:rPr lang="en-US" sz="2000" dirty="0" smtClean="0"/>
              <a:t>) </a:t>
            </a:r>
          </a:p>
          <a:p>
            <a:pPr lvl="1"/>
            <a:r>
              <a:rPr lang="en-US" sz="2000" dirty="0" smtClean="0"/>
              <a:t> Every 6 min</a:t>
            </a:r>
          </a:p>
          <a:p>
            <a:pPr lvl="1"/>
            <a:r>
              <a:rPr lang="en-US" sz="2000" dirty="0" smtClean="0"/>
              <a:t> Cache mechanism: not replaced in case of failure</a:t>
            </a:r>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31</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n-US" sz="3200" dirty="0" smtClean="0"/>
              <a:t>Information coming from BDII is used</a:t>
            </a:r>
          </a:p>
          <a:p>
            <a:pPr lvl="1"/>
            <a:r>
              <a:rPr lang="en-US" dirty="0" smtClean="0"/>
              <a:t>By Downtime Notification  System </a:t>
            </a:r>
          </a:p>
          <a:p>
            <a:pPr lvl="1"/>
            <a:r>
              <a:rPr lang="en-US" dirty="0" smtClean="0"/>
              <a:t>Into the Resource Distribution browser</a:t>
            </a:r>
          </a:p>
          <a:p>
            <a:pPr lvl="2"/>
            <a:r>
              <a:rPr lang="en-US" dirty="0" smtClean="0"/>
              <a:t>site and VO view</a:t>
            </a:r>
          </a:p>
          <a:p>
            <a:endParaRPr lang="en-US" dirty="0" smtClean="0"/>
          </a:p>
          <a:p>
            <a:r>
              <a:rPr lang="en-US" sz="3200" dirty="0" smtClean="0">
                <a:solidFill>
                  <a:srgbClr val="000000"/>
                </a:solidFill>
                <a:latin typeface="Verdana"/>
              </a:rPr>
              <a:t>Information coming from GSTAT is used</a:t>
            </a:r>
          </a:p>
          <a:p>
            <a:pPr lvl="1"/>
            <a:r>
              <a:rPr lang="en-US" dirty="0" smtClean="0">
                <a:solidFill>
                  <a:srgbClr val="000000"/>
                </a:solidFill>
                <a:latin typeface="Verdana"/>
              </a:rPr>
              <a:t>By the </a:t>
            </a:r>
            <a:r>
              <a:rPr lang="en-US" dirty="0" smtClean="0"/>
              <a:t>VO Module</a:t>
            </a:r>
          </a:p>
          <a:p>
            <a:pPr lvl="1"/>
            <a:r>
              <a:rPr lang="en-US" dirty="0" smtClean="0"/>
              <a:t>By the Dashboard</a:t>
            </a:r>
          </a:p>
          <a:p>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32</a:t>
            </a:fld>
            <a:endParaRPr lang="en-GB"/>
          </a:p>
        </p:txBody>
      </p:sp>
      <p:sp>
        <p:nvSpPr>
          <p:cNvPr id="8" name="Titolo 1"/>
          <p:cNvSpPr>
            <a:spLocks noGrp="1"/>
          </p:cNvSpPr>
          <p:nvPr>
            <p:ph type="title"/>
          </p:nvPr>
        </p:nvSpPr>
        <p:spPr>
          <a:xfrm>
            <a:off x="2124075" y="115888"/>
            <a:ext cx="6840538" cy="865187"/>
          </a:xfrm>
        </p:spPr>
        <p:txBody>
          <a:bodyPr/>
          <a:lstStyle/>
          <a:p>
            <a:r>
              <a:rPr lang="fr-FR" dirty="0" err="1" smtClean="0"/>
              <a:t>Ops</a:t>
            </a:r>
            <a:r>
              <a:rPr lang="fr-FR" dirty="0" smtClean="0"/>
              <a:t> Portal and </a:t>
            </a:r>
            <a:r>
              <a:rPr lang="fr-FR" dirty="0" err="1" smtClean="0"/>
              <a:t>Infosys</a:t>
            </a:r>
            <a:endParaRPr lang="en-US" dirty="0"/>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Ops Portal and GOCDB</a:t>
            </a:r>
            <a:endParaRPr lang="en-US" dirty="0"/>
          </a:p>
        </p:txBody>
      </p:sp>
      <p:sp>
        <p:nvSpPr>
          <p:cNvPr id="3" name="Segnaposto contenuto 2"/>
          <p:cNvSpPr>
            <a:spLocks noGrp="1"/>
          </p:cNvSpPr>
          <p:nvPr>
            <p:ph idx="1"/>
          </p:nvPr>
        </p:nvSpPr>
        <p:spPr>
          <a:xfrm>
            <a:off x="0" y="1412776"/>
            <a:ext cx="9144000" cy="4680520"/>
          </a:xfrm>
        </p:spPr>
        <p:txBody>
          <a:bodyPr/>
          <a:lstStyle/>
          <a:p>
            <a:r>
              <a:rPr lang="en-US" dirty="0" smtClean="0"/>
              <a:t>GOCDB as official source of the following information:</a:t>
            </a:r>
          </a:p>
          <a:p>
            <a:pPr lvl="1"/>
            <a:r>
              <a:rPr lang="en-US" dirty="0" smtClean="0"/>
              <a:t>services/sites/</a:t>
            </a:r>
            <a:r>
              <a:rPr lang="en-US" dirty="0" err="1" smtClean="0"/>
              <a:t>ngi</a:t>
            </a:r>
            <a:r>
              <a:rPr lang="en-US" dirty="0" smtClean="0"/>
              <a:t>  topology</a:t>
            </a:r>
          </a:p>
          <a:p>
            <a:pPr lvl="1"/>
            <a:r>
              <a:rPr lang="en-US" dirty="0" smtClean="0"/>
              <a:t>contact info</a:t>
            </a:r>
          </a:p>
          <a:p>
            <a:pPr lvl="1"/>
            <a:r>
              <a:rPr lang="en-US" dirty="0" smtClean="0"/>
              <a:t>production status </a:t>
            </a:r>
          </a:p>
          <a:p>
            <a:pPr lvl="1">
              <a:buNone/>
            </a:pPr>
            <a:endParaRPr lang="en-US" dirty="0" smtClean="0"/>
          </a:p>
          <a:p>
            <a:r>
              <a:rPr lang="en-US" dirty="0" smtClean="0"/>
              <a:t> This information is enhanced by GSTAT or BDII queries</a:t>
            </a:r>
          </a:p>
          <a:p>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33</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Ops Portal Requirement to </a:t>
            </a:r>
            <a:r>
              <a:rPr lang="en-US" dirty="0" err="1" smtClean="0"/>
              <a:t>InfoSys</a:t>
            </a:r>
            <a:endParaRPr lang="en-US" dirty="0"/>
          </a:p>
        </p:txBody>
      </p:sp>
      <p:sp>
        <p:nvSpPr>
          <p:cNvPr id="3" name="Segnaposto contenuto 2"/>
          <p:cNvSpPr>
            <a:spLocks noGrp="1"/>
          </p:cNvSpPr>
          <p:nvPr>
            <p:ph idx="1"/>
          </p:nvPr>
        </p:nvSpPr>
        <p:spPr>
          <a:xfrm>
            <a:off x="323528" y="1196752"/>
            <a:ext cx="8532812" cy="5184576"/>
          </a:xfrm>
        </p:spPr>
        <p:txBody>
          <a:bodyPr/>
          <a:lstStyle/>
          <a:p>
            <a:r>
              <a:rPr lang="en-US" dirty="0" smtClean="0"/>
              <a:t>Continue to offer the same level of information available today by the three tools</a:t>
            </a:r>
          </a:p>
          <a:p>
            <a:r>
              <a:rPr lang="en-US" dirty="0" smtClean="0"/>
              <a:t>Enhance this information if possible</a:t>
            </a:r>
          </a:p>
          <a:p>
            <a:pPr lvl="1"/>
            <a:r>
              <a:rPr lang="en-US" dirty="0" smtClean="0"/>
              <a:t>more information at the service level</a:t>
            </a:r>
          </a:p>
          <a:p>
            <a:pPr lvl="2"/>
            <a:r>
              <a:rPr lang="en-US" dirty="0" smtClean="0"/>
              <a:t>storage distribution on specific SE</a:t>
            </a:r>
          </a:p>
          <a:p>
            <a:pPr>
              <a:buNone/>
            </a:pPr>
            <a:endParaRPr lang="en-US" dirty="0" smtClean="0"/>
          </a:p>
          <a:p>
            <a:r>
              <a:rPr lang="en-US" dirty="0" smtClean="0"/>
              <a:t>More APIs</a:t>
            </a:r>
          </a:p>
          <a:p>
            <a:pPr lvl="1"/>
            <a:r>
              <a:rPr lang="en-US" dirty="0" smtClean="0"/>
              <a:t>To query the BDII </a:t>
            </a:r>
            <a:r>
              <a:rPr lang="en-US" dirty="0" err="1" smtClean="0"/>
              <a:t>ldap</a:t>
            </a:r>
            <a:r>
              <a:rPr lang="en-US" dirty="0" smtClean="0"/>
              <a:t> commands are not enough flexible and easy usable</a:t>
            </a:r>
          </a:p>
          <a:p>
            <a:pPr lvl="1"/>
            <a:r>
              <a:rPr lang="en-US" dirty="0" smtClean="0"/>
              <a:t> </a:t>
            </a:r>
            <a:r>
              <a:rPr lang="en-US" smtClean="0"/>
              <a:t>in GSTAT not </a:t>
            </a:r>
            <a:r>
              <a:rPr lang="en-US" dirty="0" smtClean="0"/>
              <a:t>possible to have a global view (</a:t>
            </a:r>
            <a:r>
              <a:rPr lang="en-US" dirty="0" err="1" smtClean="0"/>
              <a:t>egi_ngi</a:t>
            </a:r>
            <a:r>
              <a:rPr lang="en-US" dirty="0" smtClean="0"/>
              <a:t> , </a:t>
            </a:r>
            <a:r>
              <a:rPr lang="en-US" dirty="0" err="1" smtClean="0"/>
              <a:t>egee_roc</a:t>
            </a:r>
            <a:r>
              <a:rPr lang="en-US" dirty="0" smtClean="0"/>
              <a:t>, </a:t>
            </a:r>
            <a:r>
              <a:rPr lang="en-US" dirty="0" err="1" smtClean="0"/>
              <a:t>wlcg_tier</a:t>
            </a:r>
            <a:r>
              <a:rPr lang="en-US" dirty="0" smtClean="0"/>
              <a:t> )</a:t>
            </a:r>
            <a:endParaRPr lang="en-US" dirty="0" smtClean="0">
              <a:solidFill>
                <a:srgbClr val="C00000"/>
              </a:solidFill>
            </a:endParaRPr>
          </a:p>
          <a:p>
            <a:pPr lvl="1"/>
            <a:endParaRPr lang="en-US" dirty="0" smtClean="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34</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2411760" y="2996952"/>
            <a:ext cx="4896916" cy="1008112"/>
          </a:xfrm>
        </p:spPr>
        <p:txBody>
          <a:bodyPr/>
          <a:lstStyle/>
          <a:p>
            <a:pPr>
              <a:buNone/>
            </a:pPr>
            <a:r>
              <a:rPr lang="en-US" sz="4800" dirty="0" smtClean="0"/>
              <a:t>SAM Framework</a:t>
            </a:r>
            <a:endParaRPr lang="en-US" sz="48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35</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smtClean="0"/>
              <a:t>Service Availability Monitoring (SAM) </a:t>
            </a:r>
            <a:endParaRPr lang="en-US" sz="2800" dirty="0"/>
          </a:p>
        </p:txBody>
      </p:sp>
      <p:sp>
        <p:nvSpPr>
          <p:cNvPr id="3" name="Segnaposto contenuto 2"/>
          <p:cNvSpPr>
            <a:spLocks noGrp="1"/>
          </p:cNvSpPr>
          <p:nvPr>
            <p:ph idx="1"/>
          </p:nvPr>
        </p:nvSpPr>
        <p:spPr>
          <a:xfrm>
            <a:off x="611560" y="1484784"/>
            <a:ext cx="8064896" cy="4248472"/>
          </a:xfrm>
        </p:spPr>
        <p:txBody>
          <a:bodyPr/>
          <a:lstStyle/>
          <a:p>
            <a:pPr marL="0" lvl="0" indent="0">
              <a:buNone/>
            </a:pPr>
            <a:r>
              <a:rPr lang="en-GB" sz="2400" dirty="0" smtClean="0">
                <a:solidFill>
                  <a:schemeClr val="accent1"/>
                </a:solidFill>
              </a:rPr>
              <a:t>SAM </a:t>
            </a:r>
            <a:r>
              <a:rPr lang="en-GB" sz="2400" dirty="0" smtClean="0"/>
              <a:t>monitoring framework for RCs and services </a:t>
            </a:r>
          </a:p>
          <a:p>
            <a:pPr lvl="0">
              <a:buFont typeface="Arial" pitchFamily="34" charset="0"/>
              <a:buChar char="−"/>
            </a:pPr>
            <a:r>
              <a:rPr lang="en-GB" sz="2400" dirty="0" smtClean="0"/>
              <a:t>one of the main data sources for the Operations Portal</a:t>
            </a:r>
          </a:p>
          <a:p>
            <a:pPr>
              <a:buFont typeface="Arial" pitchFamily="34" charset="0"/>
              <a:buChar char="−"/>
            </a:pPr>
            <a:r>
              <a:rPr lang="en-GB" sz="2400" dirty="0"/>
              <a:t>data source to create Availability/Reliability statistics </a:t>
            </a:r>
            <a:endParaRPr lang="en-GB" sz="2400" dirty="0" smtClean="0"/>
          </a:p>
          <a:p>
            <a:pPr lvl="0">
              <a:buFont typeface="Arial" pitchFamily="34" charset="0"/>
              <a:buChar char="−"/>
            </a:pPr>
            <a:r>
              <a:rPr lang="en-GB" sz="2400" dirty="0" smtClean="0"/>
              <a:t>components:</a:t>
            </a:r>
            <a:endParaRPr lang="it-IT" sz="2400" dirty="0" smtClean="0"/>
          </a:p>
          <a:p>
            <a:pPr marL="800100" lvl="1" indent="-342900">
              <a:buFont typeface="+mj-lt"/>
              <a:buAutoNum type="arabicPeriod"/>
            </a:pPr>
            <a:r>
              <a:rPr lang="en-GB" sz="2000" dirty="0" smtClean="0">
                <a:solidFill>
                  <a:schemeClr val="accent1"/>
                </a:solidFill>
              </a:rPr>
              <a:t>test submission </a:t>
            </a:r>
            <a:r>
              <a:rPr lang="en-GB" sz="2000" dirty="0" smtClean="0"/>
              <a:t>framework: based on the NAGIOS system set up and customized by the NAGIOS Configurator (NCG) </a:t>
            </a:r>
            <a:endParaRPr lang="it-IT" sz="2000" dirty="0" smtClean="0"/>
          </a:p>
          <a:p>
            <a:pPr marL="800100" lvl="1" indent="-342900">
              <a:buFont typeface="+mj-lt"/>
              <a:buAutoNum type="arabicPeriod"/>
            </a:pPr>
            <a:r>
              <a:rPr lang="en-GB" sz="2000" dirty="0" smtClean="0">
                <a:solidFill>
                  <a:schemeClr val="accent1"/>
                </a:solidFill>
              </a:rPr>
              <a:t>databases</a:t>
            </a:r>
            <a:r>
              <a:rPr lang="en-GB" sz="2000" dirty="0" smtClean="0"/>
              <a:t> for storage of information about topology, metrics and results </a:t>
            </a:r>
          </a:p>
          <a:p>
            <a:pPr marL="800100" lvl="1" indent="-342900">
              <a:buFont typeface="+mj-lt"/>
              <a:buAutoNum type="arabicPeriod"/>
            </a:pPr>
            <a:r>
              <a:rPr lang="en-GB" sz="2000" dirty="0" smtClean="0"/>
              <a:t>visualization tool GUI: </a:t>
            </a:r>
            <a:r>
              <a:rPr lang="en-GB" sz="2000" dirty="0" smtClean="0">
                <a:solidFill>
                  <a:schemeClr val="accent1"/>
                </a:solidFill>
                <a:hlinkClick r:id="rId3"/>
              </a:rPr>
              <a:t>MyEGI</a:t>
            </a:r>
            <a:r>
              <a:rPr lang="en-GB" sz="2000" dirty="0" smtClean="0">
                <a:solidFill>
                  <a:schemeClr val="accent1"/>
                </a:solidFill>
              </a:rPr>
              <a:t> </a:t>
            </a:r>
            <a:endParaRPr lang="it-IT" sz="2000" dirty="0" smtClean="0">
              <a:solidFill>
                <a:schemeClr val="accent1"/>
              </a:solidFill>
            </a:endParaRPr>
          </a:p>
          <a:p>
            <a:endParaRPr lang="en-US" dirty="0"/>
          </a:p>
        </p:txBody>
      </p:sp>
      <p:sp>
        <p:nvSpPr>
          <p:cNvPr id="6" name="Date Placeholder 5"/>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36</a:t>
            </a:fld>
            <a:endParaRPr lang="en-GB"/>
          </a:p>
        </p:txBody>
      </p:sp>
    </p:spTree>
    <p:extLst>
      <p:ext uri="{BB962C8B-B14F-4D97-AF65-F5344CB8AC3E}">
        <p14:creationId xmlns:p14="http://schemas.microsoft.com/office/powerpoint/2010/main" xmlns="" val="1643822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SAM architecture</a:t>
            </a:r>
            <a:endParaRPr lang="en-US" dirty="0"/>
          </a:p>
        </p:txBody>
      </p:sp>
      <p:sp>
        <p:nvSpPr>
          <p:cNvPr id="3" name="Date Placeholder 2"/>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37</a:t>
            </a:fld>
            <a:endParaRPr lang="en-GB"/>
          </a:p>
        </p:txBody>
      </p:sp>
      <p:sp>
        <p:nvSpPr>
          <p:cNvPr id="1026" name="AutoShape 2" descr="imap://dcesini@iris.cnaf.infn.it:993/fetch%3EUID%3E.INBOX%3E98383?part=1.1.2&amp;type=image/png&amp;filename=SAM-egi.new.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p://dcesini@iris.cnaf.infn.it:993/fetch%3EUID%3E.INBOX%3E98383?part=1.1.2&amp;type=image/png&amp;filename=SAM-egi.new.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Immagine 7" descr="SAM-egi.new.png"/>
          <p:cNvPicPr>
            <a:picLocks noChangeAspect="1"/>
          </p:cNvPicPr>
          <p:nvPr/>
        </p:nvPicPr>
        <p:blipFill>
          <a:blip r:embed="rId3" cstate="print"/>
          <a:stretch>
            <a:fillRect/>
          </a:stretch>
        </p:blipFill>
        <p:spPr>
          <a:xfrm>
            <a:off x="971600" y="1340768"/>
            <a:ext cx="7407490" cy="4680520"/>
          </a:xfrm>
          <a:prstGeom prst="rect">
            <a:avLst/>
          </a:prstGeom>
        </p:spPr>
      </p:pic>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35276670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SAM and The Information System</a:t>
            </a:r>
            <a:endParaRPr lang="en-US" sz="3200" dirty="0"/>
          </a:p>
        </p:txBody>
      </p:sp>
      <p:sp>
        <p:nvSpPr>
          <p:cNvPr id="3" name="Segnaposto contenuto 2"/>
          <p:cNvSpPr>
            <a:spLocks noGrp="1"/>
          </p:cNvSpPr>
          <p:nvPr>
            <p:ph idx="1"/>
          </p:nvPr>
        </p:nvSpPr>
        <p:spPr>
          <a:xfrm>
            <a:off x="611188" y="1196752"/>
            <a:ext cx="8075612" cy="4968552"/>
          </a:xfrm>
        </p:spPr>
        <p:txBody>
          <a:bodyPr/>
          <a:lstStyle/>
          <a:p>
            <a:r>
              <a:rPr lang="en-GB" dirty="0" smtClean="0">
                <a:solidFill>
                  <a:srgbClr val="FF0000"/>
                </a:solidFill>
              </a:rPr>
              <a:t>BDII, GSTAT and REBUS </a:t>
            </a:r>
            <a:r>
              <a:rPr lang="en-GB" dirty="0" smtClean="0"/>
              <a:t>are used by SAM</a:t>
            </a:r>
          </a:p>
          <a:p>
            <a:r>
              <a:rPr lang="en-GB" dirty="0" smtClean="0"/>
              <a:t>From BDII (</a:t>
            </a:r>
            <a:r>
              <a:rPr lang="en-GB" dirty="0" smtClean="0">
                <a:solidFill>
                  <a:srgbClr val="FF0000"/>
                </a:solidFill>
              </a:rPr>
              <a:t>direct </a:t>
            </a:r>
            <a:r>
              <a:rPr lang="en-GB" dirty="0" err="1" smtClean="0">
                <a:solidFill>
                  <a:srgbClr val="FF0000"/>
                </a:solidFill>
              </a:rPr>
              <a:t>ldap</a:t>
            </a:r>
            <a:r>
              <a:rPr lang="en-GB" dirty="0" smtClean="0">
                <a:solidFill>
                  <a:srgbClr val="FF0000"/>
                </a:solidFill>
              </a:rPr>
              <a:t> queries</a:t>
            </a:r>
            <a:r>
              <a:rPr lang="en-GB" dirty="0" smtClean="0"/>
              <a:t>): </a:t>
            </a:r>
          </a:p>
          <a:p>
            <a:pPr lvl="1"/>
            <a:r>
              <a:rPr lang="en-GB" dirty="0" smtClean="0"/>
              <a:t>service URIs</a:t>
            </a:r>
          </a:p>
          <a:p>
            <a:pPr lvl="1"/>
            <a:r>
              <a:rPr lang="en-GB" dirty="0" smtClean="0"/>
              <a:t>supported VOs for each service</a:t>
            </a:r>
          </a:p>
          <a:p>
            <a:pPr lvl="1"/>
            <a:r>
              <a:rPr lang="en-GB" dirty="0" smtClean="0"/>
              <a:t>services supporting different MPI implementations;</a:t>
            </a:r>
          </a:p>
          <a:p>
            <a:r>
              <a:rPr lang="en-GB" dirty="0" smtClean="0"/>
              <a:t>From GSTAT:</a:t>
            </a:r>
          </a:p>
          <a:p>
            <a:pPr lvl="1"/>
            <a:r>
              <a:rPr lang="en-GB" dirty="0" smtClean="0"/>
              <a:t>CPU information </a:t>
            </a:r>
            <a:r>
              <a:rPr lang="en-GB" sz="2000" dirty="0" smtClean="0"/>
              <a:t>(</a:t>
            </a:r>
            <a:r>
              <a:rPr lang="en-GB" sz="2000" dirty="0" err="1" smtClean="0"/>
              <a:t>PhyCPU</a:t>
            </a:r>
            <a:r>
              <a:rPr lang="en-GB" sz="2000" dirty="0" smtClean="0"/>
              <a:t>, </a:t>
            </a:r>
            <a:r>
              <a:rPr lang="en-GB" sz="2000" dirty="0" err="1" smtClean="0"/>
              <a:t>LogCPU</a:t>
            </a:r>
            <a:r>
              <a:rPr lang="en-GB" sz="2000" dirty="0" smtClean="0"/>
              <a:t>, ksi2k, HEPSPEC06);</a:t>
            </a:r>
          </a:p>
          <a:p>
            <a:r>
              <a:rPr lang="en-GB" dirty="0" smtClean="0"/>
              <a:t>From REBUS:</a:t>
            </a:r>
          </a:p>
          <a:p>
            <a:pPr lvl="1"/>
            <a:r>
              <a:rPr lang="en-GB" dirty="0" smtClean="0"/>
              <a:t>Tier and federations </a:t>
            </a:r>
            <a:r>
              <a:rPr lang="en-GB" sz="2000" dirty="0" smtClean="0"/>
              <a:t>(Tier, Federation, </a:t>
            </a:r>
            <a:r>
              <a:rPr lang="en-GB" sz="2000" dirty="0" err="1" smtClean="0"/>
              <a:t>FederationAccountingName</a:t>
            </a:r>
            <a:r>
              <a:rPr lang="en-GB" sz="2000" dirty="0" smtClean="0"/>
              <a:t>, Site, Infrastructure, Country).</a:t>
            </a:r>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38</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solidFill>
                  <a:prstClr val="white"/>
                </a:solidFill>
              </a:rPr>
              <a:t>SAM and GOCDB</a:t>
            </a:r>
            <a:endParaRPr lang="en-US" dirty="0"/>
          </a:p>
        </p:txBody>
      </p:sp>
      <p:sp>
        <p:nvSpPr>
          <p:cNvPr id="3" name="Segnaposto contenuto 2"/>
          <p:cNvSpPr>
            <a:spLocks noGrp="1"/>
          </p:cNvSpPr>
          <p:nvPr>
            <p:ph idx="1"/>
          </p:nvPr>
        </p:nvSpPr>
        <p:spPr>
          <a:xfrm>
            <a:off x="611188" y="1268760"/>
            <a:ext cx="8075612" cy="4968552"/>
          </a:xfrm>
        </p:spPr>
        <p:txBody>
          <a:bodyPr/>
          <a:lstStyle/>
          <a:p>
            <a:r>
              <a:rPr lang="en-US" dirty="0" smtClean="0">
                <a:solidFill>
                  <a:srgbClr val="FF0000"/>
                </a:solidFill>
              </a:rPr>
              <a:t>SAM uses the GOCDB </a:t>
            </a:r>
            <a:r>
              <a:rPr lang="en-US" dirty="0" smtClean="0"/>
              <a:t>by querying the following feeds:</a:t>
            </a:r>
          </a:p>
          <a:p>
            <a:pPr lvl="1"/>
            <a:r>
              <a:rPr lang="en-US" sz="1800" dirty="0" smtClean="0">
                <a:hlinkClick r:id="rId3"/>
              </a:rPr>
              <a:t>https://goc.egi.eu/gocdbpi/private/?method=get_site</a:t>
            </a:r>
          </a:p>
          <a:p>
            <a:pPr lvl="1"/>
            <a:r>
              <a:rPr lang="en-US" sz="1800" dirty="0" smtClean="0">
                <a:hlinkClick r:id="rId3"/>
              </a:rPr>
              <a:t>https://goc.egi.eu/gocdbpi/private/?method=get_service_endpoint</a:t>
            </a:r>
          </a:p>
          <a:p>
            <a:pPr lvl="1"/>
            <a:r>
              <a:rPr lang="en-US" sz="1800" dirty="0" smtClean="0">
                <a:hlinkClick r:id="rId3"/>
              </a:rPr>
              <a:t>https://goc.egi.eu/gocdbpi/private/?method=get_downtime</a:t>
            </a:r>
          </a:p>
          <a:p>
            <a:pPr lvl="1"/>
            <a:r>
              <a:rPr lang="en-US" sz="1800" dirty="0" smtClean="0">
                <a:hlinkClick r:id="rId4"/>
              </a:rPr>
              <a:t>https://goc.egi.eu/gocdbpi/private/?method=get_service_types</a:t>
            </a:r>
            <a:endParaRPr lang="en-US" sz="1800" dirty="0" smtClean="0"/>
          </a:p>
          <a:p>
            <a:r>
              <a:rPr lang="en-US" dirty="0" smtClean="0"/>
              <a:t>The Information System is needed to get extra information not provided by GOCDB</a:t>
            </a:r>
          </a:p>
          <a:p>
            <a:pPr lvl="1"/>
            <a:r>
              <a:rPr lang="en-US" dirty="0" smtClean="0"/>
              <a:t>which VOs support each service and services supporting MPI implementations</a:t>
            </a:r>
          </a:p>
          <a:p>
            <a:endParaRPr lang="en-US" sz="22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39</a:t>
            </a:fld>
            <a:endParaRPr lang="en-GB"/>
          </a:p>
        </p:txBody>
      </p:sp>
      <p:sp>
        <p:nvSpPr>
          <p:cNvPr id="7" name="Segnaposto piè di pagina 4"/>
          <p:cNvSpPr>
            <a:spLocks noGrp="1"/>
          </p:cNvSpPr>
          <p:nvPr>
            <p:ph type="ftr" sz="quarter" idx="4294967295"/>
          </p:nvPr>
        </p:nvSpPr>
        <p:spPr>
          <a:xfrm>
            <a:off x="2915816" y="630932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Other activity tasks</a:t>
            </a:r>
            <a:endParaRPr lang="en-US" dirty="0"/>
          </a:p>
        </p:txBody>
      </p:sp>
      <p:sp>
        <p:nvSpPr>
          <p:cNvPr id="4" name="Rettangolo 3"/>
          <p:cNvSpPr/>
          <p:nvPr/>
        </p:nvSpPr>
        <p:spPr>
          <a:xfrm>
            <a:off x="395536" y="1412776"/>
            <a:ext cx="8352928" cy="4228850"/>
          </a:xfrm>
          <a:prstGeom prst="rect">
            <a:avLst/>
          </a:prstGeom>
        </p:spPr>
        <p:txBody>
          <a:bodyPr wrap="square">
            <a:spAutoFit/>
          </a:bodyPr>
          <a:lstStyle/>
          <a:p>
            <a:pPr marL="342900" lvl="0" indent="-342900">
              <a:spcBef>
                <a:spcPct val="20000"/>
              </a:spcBef>
              <a:buFont typeface="Arial" pitchFamily="34" charset="0"/>
              <a:buChar char="•"/>
              <a:defRPr/>
            </a:pPr>
            <a:r>
              <a:rPr lang="en-US" sz="3200" dirty="0" smtClean="0">
                <a:cs typeface="Arial" pitchFamily="34" charset="0"/>
              </a:rPr>
              <a:t>Message Broker Configuration to support tools and operation (AUTH)</a:t>
            </a:r>
          </a:p>
          <a:p>
            <a:pPr marL="342900" lvl="0" indent="-342900">
              <a:spcBef>
                <a:spcPct val="20000"/>
              </a:spcBef>
              <a:buFont typeface="Arial" pitchFamily="34" charset="0"/>
              <a:buChar char="•"/>
              <a:defRPr/>
            </a:pPr>
            <a:endParaRPr lang="en-US" sz="3200" dirty="0" smtClean="0">
              <a:cs typeface="Arial" pitchFamily="34" charset="0"/>
            </a:endParaRPr>
          </a:p>
          <a:p>
            <a:pPr marL="342900" lvl="0" indent="-342900">
              <a:spcBef>
                <a:spcPct val="20000"/>
              </a:spcBef>
              <a:buFont typeface="Arial" pitchFamily="34" charset="0"/>
              <a:buChar char="•"/>
              <a:defRPr/>
            </a:pPr>
            <a:r>
              <a:rPr lang="en-US" sz="3200" dirty="0" smtClean="0">
                <a:cs typeface="Arial" pitchFamily="34" charset="0"/>
              </a:rPr>
              <a:t>Accounting for different resource types (LUH/INFN/RAL)</a:t>
            </a:r>
          </a:p>
          <a:p>
            <a:pPr marL="800100" lvl="1" indent="-342900">
              <a:spcBef>
                <a:spcPct val="20000"/>
              </a:spcBef>
              <a:buFont typeface="Arial" pitchFamily="34" charset="0"/>
              <a:buChar char="•"/>
              <a:defRPr/>
            </a:pPr>
            <a:r>
              <a:rPr lang="en-US" sz="2000" dirty="0" err="1" smtClean="0">
                <a:cs typeface="Arial" pitchFamily="34" charset="0"/>
              </a:rPr>
              <a:t>Billing</a:t>
            </a:r>
          </a:p>
          <a:p>
            <a:pPr marL="800100" lvl="1" indent="-342900">
              <a:spcBef>
                <a:spcPct val="20000"/>
              </a:spcBef>
              <a:buFont typeface="Arial" pitchFamily="34" charset="0"/>
              <a:buChar char="•"/>
              <a:defRPr/>
            </a:pPr>
            <a:r>
              <a:rPr lang="en-US" sz="2000" dirty="0" err="1" smtClean="0">
                <a:cs typeface="Arial" pitchFamily="34" charset="0"/>
              </a:rPr>
              <a:t>Accounting of application usage</a:t>
            </a:r>
          </a:p>
          <a:p>
            <a:pPr marL="800100" lvl="1" indent="-342900">
              <a:spcBef>
                <a:spcPct val="20000"/>
              </a:spcBef>
              <a:buFont typeface="Arial" pitchFamily="34" charset="0"/>
              <a:buChar char="•"/>
              <a:defRPr/>
            </a:pPr>
            <a:r>
              <a:rPr lang="en-US" sz="2000" dirty="0" err="1" smtClean="0">
                <a:cs typeface="Arial" pitchFamily="34" charset="0"/>
              </a:rPr>
              <a:t>Accounting of data usage</a:t>
            </a:r>
          </a:p>
          <a:p>
            <a:pPr marL="800100" lvl="1" indent="-342900">
              <a:spcBef>
                <a:spcPct val="20000"/>
              </a:spcBef>
              <a:buFont typeface="Arial" pitchFamily="34" charset="0"/>
              <a:buChar char="•"/>
              <a:defRPr/>
            </a:pPr>
            <a:r>
              <a:rPr lang="en-US" sz="2000" dirty="0" err="1" smtClean="0">
                <a:cs typeface="Arial" pitchFamily="34" charset="0"/>
              </a:rPr>
              <a:t>Accounting of capacity and cloud computing usage</a:t>
            </a:r>
          </a:p>
        </p:txBody>
      </p:sp>
      <p:sp>
        <p:nvSpPr>
          <p:cNvPr id="6"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solidFill>
                  <a:prstClr val="white"/>
                </a:solidFill>
              </a:rPr>
              <a:t>SAM and Configuration</a:t>
            </a:r>
            <a:endParaRPr lang="en-US" sz="3200" dirty="0">
              <a:solidFill>
                <a:prstClr val="white"/>
              </a:solidFill>
            </a:endParaRPr>
          </a:p>
        </p:txBody>
      </p:sp>
      <p:sp>
        <p:nvSpPr>
          <p:cNvPr id="3" name="Segnaposto contenuto 2"/>
          <p:cNvSpPr>
            <a:spLocks noGrp="1"/>
          </p:cNvSpPr>
          <p:nvPr>
            <p:ph idx="1"/>
          </p:nvPr>
        </p:nvSpPr>
        <p:spPr>
          <a:xfrm>
            <a:off x="611560" y="1196752"/>
            <a:ext cx="8075612" cy="4525963"/>
          </a:xfrm>
        </p:spPr>
        <p:txBody>
          <a:bodyPr/>
          <a:lstStyle/>
          <a:p>
            <a:r>
              <a:rPr lang="en-US" dirty="0" smtClean="0"/>
              <a:t>Frequency of information retrieval = 30mins (configurable)</a:t>
            </a:r>
          </a:p>
          <a:p>
            <a:endParaRPr lang="en-US" dirty="0" smtClean="0"/>
          </a:p>
          <a:p>
            <a:r>
              <a:rPr lang="en-US" dirty="0" smtClean="0"/>
              <a:t>A caching mechanism is used internally</a:t>
            </a:r>
          </a:p>
          <a:p>
            <a:pPr lvl="1"/>
            <a:r>
              <a:rPr lang="en-US" dirty="0" smtClean="0"/>
              <a:t>Information is stored and updated every time it is modified.</a:t>
            </a:r>
          </a:p>
          <a:p>
            <a:endParaRPr lang="en-US" dirty="0" smtClean="0"/>
          </a:p>
          <a:p>
            <a:r>
              <a:rPr lang="en-US" dirty="0" smtClean="0"/>
              <a:t>Infosys endpoints are in the configuration files (there is no discovery)</a:t>
            </a:r>
            <a:endParaRPr lang="en-US"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40</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SAM Requirements to the </a:t>
            </a:r>
            <a:r>
              <a:rPr lang="en-US" sz="3200" dirty="0" err="1" smtClean="0"/>
              <a:t>InfoSys</a:t>
            </a:r>
            <a:endParaRPr lang="en-US" sz="3200" dirty="0"/>
          </a:p>
        </p:txBody>
      </p:sp>
      <p:sp>
        <p:nvSpPr>
          <p:cNvPr id="3" name="Segnaposto contenuto 2"/>
          <p:cNvSpPr>
            <a:spLocks noGrp="1"/>
          </p:cNvSpPr>
          <p:nvPr>
            <p:ph idx="1"/>
          </p:nvPr>
        </p:nvSpPr>
        <p:spPr>
          <a:xfrm>
            <a:off x="611560" y="980728"/>
            <a:ext cx="8075612" cy="5328592"/>
          </a:xfrm>
        </p:spPr>
        <p:txBody>
          <a:bodyPr/>
          <a:lstStyle/>
          <a:p>
            <a:r>
              <a:rPr lang="en-US" dirty="0" smtClean="0"/>
              <a:t>Current </a:t>
            </a:r>
            <a:r>
              <a:rPr lang="en-US" dirty="0" err="1" smtClean="0"/>
              <a:t>InfoSys</a:t>
            </a:r>
            <a:r>
              <a:rPr lang="en-US" dirty="0" smtClean="0"/>
              <a:t> provides sufficient information and we have no new requirements</a:t>
            </a:r>
          </a:p>
          <a:p>
            <a:r>
              <a:rPr lang="en-US" dirty="0" smtClean="0"/>
              <a:t>All the information provided is needed by SAM </a:t>
            </a:r>
          </a:p>
          <a:p>
            <a:pPr lvl="1"/>
            <a:r>
              <a:rPr lang="en-US" dirty="0" smtClean="0"/>
              <a:t>Replacing one of the </a:t>
            </a:r>
            <a:r>
              <a:rPr lang="en-US" dirty="0" err="1" smtClean="0"/>
              <a:t>InfoSys</a:t>
            </a:r>
            <a:r>
              <a:rPr lang="en-US" dirty="0" smtClean="0"/>
              <a:t> would require getting the respective information from elsewhere</a:t>
            </a:r>
            <a:endParaRPr lang="en-US" sz="3200" dirty="0"/>
          </a:p>
          <a:p>
            <a:r>
              <a:rPr lang="en-US" dirty="0" smtClean="0"/>
              <a:t>It would be convenient to have a single place for all the information</a:t>
            </a:r>
          </a:p>
          <a:p>
            <a:r>
              <a:rPr lang="en-US" dirty="0" smtClean="0"/>
              <a:t>Also we would benefit if each </a:t>
            </a:r>
            <a:r>
              <a:rPr lang="en-US" dirty="0" err="1" smtClean="0"/>
              <a:t>InfoSys</a:t>
            </a:r>
            <a:r>
              <a:rPr lang="en-US" dirty="0" smtClean="0"/>
              <a:t> tool has a well defined scope (avoiding overlaps)</a:t>
            </a:r>
            <a:endParaRPr lang="it-IT" sz="2000" dirty="0" smtClean="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41</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dirty="0" smtClean="0"/>
              <a:t>EGI Helpdesk (GGUS)</a:t>
            </a:r>
            <a:endParaRPr lang="en-US" sz="4000" dirty="0"/>
          </a:p>
        </p:txBody>
      </p:sp>
      <p:sp>
        <p:nvSpPr>
          <p:cNvPr id="3" name="Segnaposto contenuto 2"/>
          <p:cNvSpPr>
            <a:spLocks noGrp="1"/>
          </p:cNvSpPr>
          <p:nvPr>
            <p:ph idx="1"/>
          </p:nvPr>
        </p:nvSpPr>
        <p:spPr>
          <a:xfrm>
            <a:off x="359024" y="1772816"/>
            <a:ext cx="8784976" cy="3024336"/>
          </a:xfrm>
        </p:spPr>
        <p:txBody>
          <a:bodyPr/>
          <a:lstStyle/>
          <a:p>
            <a:r>
              <a:rPr lang="en-GB" sz="4000" dirty="0" smtClean="0">
                <a:solidFill>
                  <a:schemeClr val="accent1"/>
                </a:solidFill>
                <a:hlinkClick r:id="rId3"/>
              </a:rPr>
              <a:t>EGI Helpdesk</a:t>
            </a:r>
            <a:endParaRPr lang="en-GB" sz="4000" dirty="0"/>
          </a:p>
          <a:p>
            <a:pPr lvl="1"/>
            <a:r>
              <a:rPr lang="en-GB" sz="3600" dirty="0" smtClean="0"/>
              <a:t>distributed helpdesk with </a:t>
            </a:r>
          </a:p>
          <a:p>
            <a:pPr lvl="1">
              <a:buNone/>
            </a:pPr>
            <a:r>
              <a:rPr lang="en-GB" sz="3600" dirty="0" smtClean="0"/>
              <a:t>	central coordination: Global Grid </a:t>
            </a:r>
          </a:p>
          <a:p>
            <a:pPr lvl="1">
              <a:buNone/>
            </a:pPr>
            <a:r>
              <a:rPr lang="en-GB" sz="3600" dirty="0"/>
              <a:t> </a:t>
            </a:r>
            <a:r>
              <a:rPr lang="en-GB" sz="3600" dirty="0" smtClean="0"/>
              <a:t>   User Support (GGUS)</a:t>
            </a:r>
          </a:p>
          <a:p>
            <a:pPr marL="0" lvl="0" indent="0">
              <a:buNone/>
            </a:pPr>
            <a:endParaRPr lang="en-GB" sz="2000" dirty="0" smtClean="0"/>
          </a:p>
        </p:txBody>
      </p:sp>
      <p:sp>
        <p:nvSpPr>
          <p:cNvPr id="6" name="Date Placeholder 5"/>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42</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180242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GGUS Architecture</a:t>
            </a:r>
            <a:endParaRPr lang="en-GB" dirty="0"/>
          </a:p>
        </p:txBody>
      </p:sp>
      <p:sp>
        <p:nvSpPr>
          <p:cNvPr id="8" name="Date Placeholder 7"/>
          <p:cNvSpPr>
            <a:spLocks noGrp="1"/>
          </p:cNvSpPr>
          <p:nvPr>
            <p:ph type="dt" sz="half" idx="10"/>
          </p:nvPr>
        </p:nvSpPr>
        <p:spPr/>
        <p:txBody>
          <a:bodyPr/>
          <a:lstStyle/>
          <a:p>
            <a:endParaRPr lang="en-GB" dirty="0"/>
          </a:p>
        </p:txBody>
      </p:sp>
      <p:sp>
        <p:nvSpPr>
          <p:cNvPr id="4" name="Slide Number Placeholder 3"/>
          <p:cNvSpPr>
            <a:spLocks noGrp="1"/>
          </p:cNvSpPr>
          <p:nvPr>
            <p:ph type="sldNum" sz="quarter" idx="12"/>
          </p:nvPr>
        </p:nvSpPr>
        <p:spPr/>
        <p:txBody>
          <a:bodyPr/>
          <a:lstStyle/>
          <a:p>
            <a:fld id="{574C2121-194E-403B-B45D-6620D351AB04}" type="slidenum">
              <a:rPr lang="en-GB" smtClean="0"/>
              <a:pPr/>
              <a:t>43</a:t>
            </a:fld>
            <a:endParaRPr lang="en-GB"/>
          </a:p>
        </p:txBody>
      </p:sp>
      <p:sp>
        <p:nvSpPr>
          <p:cNvPr id="5" name="AutoShape 2" descr="imap://Tiziana%2EFerrari%40egi%2Eeu@imap.googlemail.com:993/fetch%3EUID%3E/INBOX%3E19553?part=1.2&amp;type=image/jpeg&amp;filename=Architecture-GGUS.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p://Tiziana%2EFerrari%40egi%2Eeu@imap.googlemail.com:993/fetch%3EUID%3E/INBOX%3E19553?part=1.2&amp;type=image/jpeg&amp;filename=Architecture-GGUS.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l="1061" t="4326" r="1291" b="22129"/>
          <a:stretch>
            <a:fillRect/>
          </a:stretch>
        </p:blipFill>
        <p:spPr>
          <a:xfrm>
            <a:off x="1259632" y="1268760"/>
            <a:ext cx="6624736" cy="4896544"/>
          </a:xfrm>
          <a:prstGeom prst="rect">
            <a:avLst/>
          </a:prstGeom>
        </p:spPr>
      </p:pic>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25089267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GGUS and GOCDB</a:t>
            </a:r>
            <a:endParaRPr lang="en-US" dirty="0"/>
          </a:p>
        </p:txBody>
      </p:sp>
      <p:sp>
        <p:nvSpPr>
          <p:cNvPr id="3" name="Segnaposto contenuto 2"/>
          <p:cNvSpPr>
            <a:spLocks noGrp="1"/>
          </p:cNvSpPr>
          <p:nvPr>
            <p:ph idx="1"/>
          </p:nvPr>
        </p:nvSpPr>
        <p:spPr/>
        <p:txBody>
          <a:bodyPr/>
          <a:lstStyle/>
          <a:p>
            <a:r>
              <a:rPr lang="en-US" dirty="0" smtClean="0"/>
              <a:t>GGUS has NO dependencies on the Information System</a:t>
            </a:r>
          </a:p>
          <a:p>
            <a:endParaRPr lang="en-US" dirty="0" smtClean="0"/>
          </a:p>
          <a:p>
            <a:r>
              <a:rPr lang="en-US" dirty="0" smtClean="0"/>
              <a:t>Has dependencies on GOCDB</a:t>
            </a:r>
          </a:p>
          <a:p>
            <a:pPr lvl="1"/>
            <a:r>
              <a:rPr lang="en-US" dirty="0" smtClean="0"/>
              <a:t>Information retrieved every night through a </a:t>
            </a:r>
            <a:r>
              <a:rPr lang="en-US" dirty="0" err="1" smtClean="0"/>
              <a:t>Cronjob</a:t>
            </a:r>
            <a:r>
              <a:rPr lang="en-US" dirty="0" smtClean="0"/>
              <a:t>:</a:t>
            </a:r>
          </a:p>
          <a:p>
            <a:pPr lvl="2"/>
            <a:r>
              <a:rPr lang="en-US" dirty="0" smtClean="0"/>
              <a:t> site data</a:t>
            </a:r>
          </a:p>
          <a:p>
            <a:pPr lvl="2"/>
            <a:r>
              <a:rPr lang="en-US" dirty="0" smtClean="0"/>
              <a:t>contact mail address</a:t>
            </a:r>
          </a:p>
          <a:p>
            <a:pPr lvl="2"/>
            <a:r>
              <a:rPr lang="en-US" dirty="0" smtClean="0"/>
              <a:t>site names</a:t>
            </a:r>
            <a:br>
              <a:rPr lang="en-US" dirty="0" smtClean="0"/>
            </a:br>
            <a:endParaRPr lang="en-US"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44</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7" name="Segnaposto contenuto 6"/>
          <p:cNvSpPr>
            <a:spLocks noGrp="1"/>
          </p:cNvSpPr>
          <p:nvPr>
            <p:ph idx="1"/>
          </p:nvPr>
        </p:nvSpPr>
        <p:spPr>
          <a:xfrm>
            <a:off x="1475656" y="2996952"/>
            <a:ext cx="6336704" cy="1008112"/>
          </a:xfrm>
        </p:spPr>
        <p:txBody>
          <a:bodyPr/>
          <a:lstStyle/>
          <a:p>
            <a:pPr algn="ctr">
              <a:buNone/>
            </a:pPr>
            <a:r>
              <a:rPr lang="en-US" sz="4000" dirty="0" smtClean="0"/>
              <a:t>Accounting in EGI-JRA1</a:t>
            </a:r>
            <a:endParaRPr lang="en-US" sz="4000" dirty="0"/>
          </a:p>
        </p:txBody>
      </p:sp>
      <p:sp>
        <p:nvSpPr>
          <p:cNvPr id="3" name="Segnaposto data 2"/>
          <p:cNvSpPr>
            <a:spLocks noGrp="1"/>
          </p:cNvSpPr>
          <p:nvPr>
            <p:ph type="dt" sz="half" idx="10"/>
          </p:nvPr>
        </p:nvSpPr>
        <p:spPr/>
        <p:txBody>
          <a:bodyPr/>
          <a:lstStyle/>
          <a:p>
            <a:endParaRPr lang="en-GB" dirty="0"/>
          </a:p>
        </p:txBody>
      </p:sp>
      <p:sp>
        <p:nvSpPr>
          <p:cNvPr id="4" name="Segnaposto numero diapositiva 3"/>
          <p:cNvSpPr>
            <a:spLocks noGrp="1"/>
          </p:cNvSpPr>
          <p:nvPr>
            <p:ph type="sldNum" sz="quarter" idx="12"/>
          </p:nvPr>
        </p:nvSpPr>
        <p:spPr/>
        <p:txBody>
          <a:bodyPr/>
          <a:lstStyle/>
          <a:p>
            <a:fld id="{574C2121-194E-403B-B45D-6620D351AB04}" type="slidenum">
              <a:rPr lang="en-GB" smtClean="0"/>
              <a:pPr/>
              <a:t>45</a:t>
            </a:fld>
            <a:endParaRPr lang="en-GB"/>
          </a:p>
        </p:txBody>
      </p:sp>
      <p:sp>
        <p:nvSpPr>
          <p:cNvPr id="8" name="Segnaposto piè di pagina 4"/>
          <p:cNvSpPr>
            <a:spLocks noGrp="1"/>
          </p:cNvSpPr>
          <p:nvPr>
            <p:ph type="ftr" sz="quarter" idx="4294967295"/>
          </p:nvPr>
        </p:nvSpPr>
        <p:spPr>
          <a:xfrm>
            <a:off x="2915816" y="630932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Accounting</a:t>
            </a:r>
            <a:endParaRPr lang="en-GB" dirty="0"/>
          </a:p>
        </p:txBody>
      </p:sp>
      <p:sp>
        <p:nvSpPr>
          <p:cNvPr id="3" name="Date Placeholder 2"/>
          <p:cNvSpPr>
            <a:spLocks noGrp="1"/>
          </p:cNvSpPr>
          <p:nvPr>
            <p:ph type="dt" sz="half" idx="10"/>
          </p:nvPr>
        </p:nvSpPr>
        <p:spPr/>
        <p:txBody>
          <a:bodyPr/>
          <a:lstStyle/>
          <a:p>
            <a:endParaRPr lang="en-GB" dirty="0"/>
          </a:p>
        </p:txBody>
      </p:sp>
      <p:sp>
        <p:nvSpPr>
          <p:cNvPr id="5" name="Slide Number Placeholder 4"/>
          <p:cNvSpPr>
            <a:spLocks noGrp="1"/>
          </p:cNvSpPr>
          <p:nvPr>
            <p:ph type="sldNum" sz="quarter" idx="12"/>
          </p:nvPr>
        </p:nvSpPr>
        <p:spPr/>
        <p:txBody>
          <a:bodyPr/>
          <a:lstStyle/>
          <a:p>
            <a:fld id="{574C2121-194E-403B-B45D-6620D351AB04}" type="slidenum">
              <a:rPr lang="en-GB" smtClean="0"/>
              <a:pPr/>
              <a:t>46</a:t>
            </a:fld>
            <a:endParaRPr lang="en-GB"/>
          </a:p>
        </p:txBody>
      </p:sp>
      <p:pic>
        <p:nvPicPr>
          <p:cNvPr id="6" name="Picture 2"/>
          <p:cNvPicPr>
            <a:picLocks noChangeAspect="1" noChangeArrowheads="1"/>
          </p:cNvPicPr>
          <p:nvPr/>
        </p:nvPicPr>
        <p:blipFill>
          <a:blip r:embed="rId3" cstate="print"/>
          <a:srcRect/>
          <a:stretch>
            <a:fillRect/>
          </a:stretch>
        </p:blipFill>
        <p:spPr bwMode="auto">
          <a:xfrm>
            <a:off x="107504" y="1052736"/>
            <a:ext cx="8424936" cy="5244662"/>
          </a:xfrm>
          <a:prstGeom prst="rect">
            <a:avLst/>
          </a:prstGeom>
          <a:noFill/>
          <a:ln w="9525">
            <a:noFill/>
            <a:miter lim="800000"/>
            <a:headEnd/>
            <a:tailEnd/>
          </a:ln>
        </p:spPr>
      </p:pic>
      <p:sp>
        <p:nvSpPr>
          <p:cNvPr id="7" name="Ovale 6"/>
          <p:cNvSpPr/>
          <p:nvPr/>
        </p:nvSpPr>
        <p:spPr>
          <a:xfrm>
            <a:off x="2339752" y="3573016"/>
            <a:ext cx="3312368" cy="23762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5508104" y="3645024"/>
            <a:ext cx="2448272" cy="1088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986549551"/>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Accounting Repository and Portal</a:t>
            </a:r>
            <a:endParaRPr lang="en-US" dirty="0"/>
          </a:p>
        </p:txBody>
      </p:sp>
      <p:sp>
        <p:nvSpPr>
          <p:cNvPr id="3" name="Segnaposto contenuto 2"/>
          <p:cNvSpPr>
            <a:spLocks noGrp="1"/>
          </p:cNvSpPr>
          <p:nvPr>
            <p:ph idx="1"/>
          </p:nvPr>
        </p:nvSpPr>
        <p:spPr>
          <a:xfrm>
            <a:off x="0" y="1052736"/>
            <a:ext cx="8999984" cy="4536504"/>
          </a:xfrm>
        </p:spPr>
        <p:txBody>
          <a:bodyPr/>
          <a:lstStyle/>
          <a:p>
            <a:pPr marL="0" lvl="0" indent="0">
              <a:buNone/>
            </a:pPr>
            <a:endParaRPr lang="en-GB" dirty="0" smtClean="0">
              <a:solidFill>
                <a:schemeClr val="accent1"/>
              </a:solidFill>
            </a:endParaRPr>
          </a:p>
          <a:p>
            <a:pPr marL="0" lvl="0" indent="0">
              <a:buNone/>
            </a:pPr>
            <a:r>
              <a:rPr lang="en-GB" dirty="0" smtClean="0">
                <a:solidFill>
                  <a:schemeClr val="accent1"/>
                </a:solidFill>
                <a:hlinkClick r:id="rId3"/>
              </a:rPr>
              <a:t>Accounting Repository </a:t>
            </a:r>
            <a:r>
              <a:rPr lang="en-GB" dirty="0" smtClean="0">
                <a:solidFill>
                  <a:schemeClr val="accent1"/>
                </a:solidFill>
              </a:rPr>
              <a:t>(STFC)</a:t>
            </a:r>
          </a:p>
          <a:p>
            <a:pPr>
              <a:buFontTx/>
              <a:buChar char="-"/>
            </a:pPr>
            <a:r>
              <a:rPr lang="en-GB" dirty="0" smtClean="0"/>
              <a:t>usage of compute resources within the production infrastructure</a:t>
            </a:r>
          </a:p>
          <a:p>
            <a:pPr>
              <a:buFontTx/>
              <a:buChar char="-"/>
            </a:pPr>
            <a:r>
              <a:rPr lang="en-GB" dirty="0" smtClean="0"/>
              <a:t>based on </a:t>
            </a:r>
            <a:r>
              <a:rPr lang="en-GB" dirty="0" err="1" smtClean="0"/>
              <a:t>gLite</a:t>
            </a:r>
            <a:r>
              <a:rPr lang="en-GB" dirty="0" smtClean="0"/>
              <a:t>-APEL</a:t>
            </a:r>
          </a:p>
          <a:p>
            <a:pPr>
              <a:buNone/>
            </a:pPr>
            <a:endParaRPr lang="en-GB" dirty="0" smtClean="0"/>
          </a:p>
          <a:p>
            <a:pPr marL="0" lvl="0" indent="0">
              <a:buNone/>
            </a:pPr>
            <a:r>
              <a:rPr lang="en-GB" dirty="0" smtClean="0">
                <a:solidFill>
                  <a:schemeClr val="accent1"/>
                </a:solidFill>
                <a:hlinkClick r:id="rId3"/>
              </a:rPr>
              <a:t>Accounting Portal</a:t>
            </a:r>
            <a:r>
              <a:rPr lang="en-GB" dirty="0" smtClean="0">
                <a:solidFill>
                  <a:schemeClr val="accent1"/>
                </a:solidFill>
              </a:rPr>
              <a:t> (FCTSG) </a:t>
            </a:r>
          </a:p>
          <a:p>
            <a:pPr marL="0" lvl="0" indent="0">
              <a:buNone/>
            </a:pPr>
            <a:r>
              <a:rPr lang="en-GB" dirty="0" smtClean="0"/>
              <a:t>- GUI for access to data from the Accounting Repository</a:t>
            </a:r>
          </a:p>
          <a:p>
            <a:pPr marL="0" lvl="0" indent="0">
              <a:buNone/>
            </a:pPr>
            <a:endParaRPr lang="it-IT" dirty="0" smtClean="0"/>
          </a:p>
        </p:txBody>
      </p:sp>
      <p:sp>
        <p:nvSpPr>
          <p:cNvPr id="6" name="Date Placeholder 5"/>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47</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094983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p:txBody>
          <a:bodyPr/>
          <a:lstStyle/>
          <a:p>
            <a:r>
              <a:rPr lang="en-US" dirty="0" smtClean="0"/>
              <a:t>Accounting Repository and Infosys</a:t>
            </a:r>
            <a:endParaRPr lang="en-US" dirty="0"/>
          </a:p>
        </p:txBody>
      </p:sp>
      <p:sp>
        <p:nvSpPr>
          <p:cNvPr id="3" name="Segnaposto contenuto 2"/>
          <p:cNvSpPr>
            <a:spLocks noGrp="1"/>
          </p:cNvSpPr>
          <p:nvPr>
            <p:ph idx="1"/>
          </p:nvPr>
        </p:nvSpPr>
        <p:spPr>
          <a:xfrm>
            <a:off x="179512" y="1268760"/>
            <a:ext cx="8712968" cy="4824536"/>
          </a:xfrm>
        </p:spPr>
        <p:txBody>
          <a:bodyPr/>
          <a:lstStyle/>
          <a:p>
            <a:r>
              <a:rPr lang="en-US" dirty="0" smtClean="0"/>
              <a:t>APEL retrieves batch scaling or benchmark values for a cluster from the BDII</a:t>
            </a:r>
          </a:p>
          <a:p>
            <a:r>
              <a:rPr lang="en-US" dirty="0" smtClean="0"/>
              <a:t>Uses them to normalize CPU accounting data</a:t>
            </a:r>
          </a:p>
          <a:p>
            <a:endParaRPr lang="en-US" dirty="0" smtClean="0"/>
          </a:p>
          <a:p>
            <a:r>
              <a:rPr lang="en-GB" dirty="0" smtClean="0"/>
              <a:t>Two </a:t>
            </a:r>
            <a:r>
              <a:rPr lang="en-GB" dirty="0" err="1" smtClean="0"/>
              <a:t>ldap</a:t>
            </a:r>
            <a:r>
              <a:rPr lang="en-GB" dirty="0" smtClean="0"/>
              <a:t> queries:</a:t>
            </a:r>
          </a:p>
          <a:p>
            <a:pPr lvl="1"/>
            <a:r>
              <a:rPr lang="en-GB" dirty="0" smtClean="0"/>
              <a:t>First search is the highest priority search. </a:t>
            </a:r>
          </a:p>
          <a:p>
            <a:pPr lvl="1"/>
            <a:r>
              <a:rPr lang="en-GB" dirty="0" smtClean="0"/>
              <a:t>If both searches return a </a:t>
            </a:r>
            <a:r>
              <a:rPr lang="en-GB" dirty="0" err="1" smtClean="0"/>
              <a:t>SpecInt</a:t>
            </a:r>
            <a:r>
              <a:rPr lang="en-GB" dirty="0" smtClean="0"/>
              <a:t> value for a cluster, the value from the first search is used; the second is </a:t>
            </a:r>
            <a:r>
              <a:rPr lang="en-GB" dirty="0" err="1" smtClean="0"/>
              <a:t>disgarded</a:t>
            </a:r>
            <a:r>
              <a:rPr lang="en-GB" dirty="0" smtClean="0"/>
              <a:t>.</a:t>
            </a:r>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48</a:t>
            </a:fld>
            <a:endParaRPr lang="en-GB"/>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49</a:t>
            </a:fld>
            <a:endParaRPr lang="en-GB"/>
          </a:p>
        </p:txBody>
      </p:sp>
      <p:sp>
        <p:nvSpPr>
          <p:cNvPr id="7" name="Rettangolo 6"/>
          <p:cNvSpPr/>
          <p:nvPr/>
        </p:nvSpPr>
        <p:spPr>
          <a:xfrm>
            <a:off x="107504" y="1484784"/>
            <a:ext cx="3888432" cy="4801314"/>
          </a:xfrm>
          <a:prstGeom prst="rect">
            <a:avLst/>
          </a:prstGeom>
          <a:ln w="25400">
            <a:solidFill>
              <a:schemeClr val="accent1"/>
            </a:solidFill>
          </a:ln>
        </p:spPr>
        <p:txBody>
          <a:bodyPr wrap="square">
            <a:spAutoFit/>
          </a:bodyPr>
          <a:lstStyle/>
          <a:p>
            <a:r>
              <a:rPr lang="it-IT" dirty="0" err="1" smtClean="0"/>
              <a:t>Find</a:t>
            </a:r>
            <a:r>
              <a:rPr lang="it-IT" dirty="0" smtClean="0"/>
              <a:t> a GIIS entry </a:t>
            </a:r>
            <a:r>
              <a:rPr lang="it-IT" dirty="0" err="1" smtClean="0"/>
              <a:t>where</a:t>
            </a:r>
            <a:r>
              <a:rPr lang="it-IT" dirty="0" smtClean="0"/>
              <a:t> “</a:t>
            </a:r>
            <a:r>
              <a:rPr lang="it-IT" dirty="0" err="1" smtClean="0"/>
              <a:t>objectclass=GlueCE</a:t>
            </a:r>
            <a:r>
              <a:rPr lang="it-IT" dirty="0" smtClean="0"/>
              <a:t>” (GlueCEUniqueID=lcgce06.gridpp.rl.ac.uk:2119/jobmanager-lcgpbs-grid1000M) </a:t>
            </a:r>
          </a:p>
          <a:p>
            <a:endParaRPr lang="it-IT" dirty="0" smtClean="0"/>
          </a:p>
          <a:p>
            <a:r>
              <a:rPr lang="it-IT" dirty="0" err="1" smtClean="0"/>
              <a:t>Get</a:t>
            </a:r>
            <a:r>
              <a:rPr lang="it-IT" dirty="0" smtClean="0"/>
              <a:t> the “</a:t>
            </a:r>
            <a:r>
              <a:rPr lang="it-IT" dirty="0" err="1" smtClean="0"/>
              <a:t>GlueForeignKey</a:t>
            </a:r>
            <a:r>
              <a:rPr lang="it-IT" dirty="0" smtClean="0"/>
              <a:t>” </a:t>
            </a:r>
            <a:r>
              <a:rPr lang="it-IT" dirty="0" err="1" smtClean="0"/>
              <a:t>attribute</a:t>
            </a:r>
            <a:r>
              <a:rPr lang="it-IT" dirty="0" smtClean="0"/>
              <a:t> (GlueClusterUniqueID=sl5-1000.gridpp.rl.ac.uk) </a:t>
            </a:r>
          </a:p>
          <a:p>
            <a:endParaRPr lang="it-IT" dirty="0" smtClean="0"/>
          </a:p>
          <a:p>
            <a:r>
              <a:rPr lang="it-IT" dirty="0" err="1" smtClean="0"/>
              <a:t>Remove</a:t>
            </a:r>
            <a:r>
              <a:rPr lang="it-IT" dirty="0" smtClean="0"/>
              <a:t> “</a:t>
            </a:r>
            <a:r>
              <a:rPr lang="it-IT" dirty="0" err="1" smtClean="0"/>
              <a:t>GlueClusterUniqueID=</a:t>
            </a:r>
            <a:r>
              <a:rPr lang="it-IT" dirty="0" smtClean="0"/>
              <a:t>“ </a:t>
            </a:r>
            <a:r>
              <a:rPr lang="it-IT" dirty="0" err="1" smtClean="0"/>
              <a:t>from</a:t>
            </a:r>
            <a:r>
              <a:rPr lang="it-IT" dirty="0" smtClean="0"/>
              <a:t> the start </a:t>
            </a:r>
          </a:p>
          <a:p>
            <a:r>
              <a:rPr lang="it-IT" dirty="0" smtClean="0"/>
              <a:t>(sl5-1000.gridpp.rl.ac.uk) </a:t>
            </a:r>
          </a:p>
          <a:p>
            <a:endParaRPr lang="it-IT" dirty="0" smtClean="0"/>
          </a:p>
          <a:p>
            <a:r>
              <a:rPr lang="it-IT" dirty="0" err="1" smtClean="0"/>
              <a:t>Extract</a:t>
            </a:r>
            <a:r>
              <a:rPr lang="it-IT" dirty="0" smtClean="0"/>
              <a:t> “</a:t>
            </a:r>
            <a:r>
              <a:rPr lang="it-IT" dirty="0" err="1" smtClean="0"/>
              <a:t>SpecInt</a:t>
            </a:r>
            <a:r>
              <a:rPr lang="it-IT" dirty="0" smtClean="0"/>
              <a:t>” </a:t>
            </a:r>
            <a:r>
              <a:rPr lang="it-IT" dirty="0" err="1" smtClean="0"/>
              <a:t>from</a:t>
            </a:r>
            <a:r>
              <a:rPr lang="it-IT" dirty="0" smtClean="0"/>
              <a:t> “</a:t>
            </a:r>
            <a:r>
              <a:rPr lang="it-IT" dirty="0" err="1" smtClean="0"/>
              <a:t>GlueCECapability</a:t>
            </a:r>
            <a:r>
              <a:rPr lang="it-IT" dirty="0" smtClean="0"/>
              <a:t>” (CPUScalingReferenceSI00=1000) </a:t>
            </a:r>
          </a:p>
        </p:txBody>
      </p:sp>
      <p:sp>
        <p:nvSpPr>
          <p:cNvPr id="8" name="Rettangolo 7"/>
          <p:cNvSpPr/>
          <p:nvPr/>
        </p:nvSpPr>
        <p:spPr>
          <a:xfrm>
            <a:off x="4176464" y="1484784"/>
            <a:ext cx="4860032" cy="3416320"/>
          </a:xfrm>
          <a:prstGeom prst="rect">
            <a:avLst/>
          </a:prstGeom>
          <a:ln w="25400">
            <a:solidFill>
              <a:srgbClr val="C00000"/>
            </a:solidFill>
          </a:ln>
        </p:spPr>
        <p:txBody>
          <a:bodyPr wrap="square">
            <a:spAutoFit/>
          </a:bodyPr>
          <a:lstStyle/>
          <a:p>
            <a:r>
              <a:rPr lang="it-IT" dirty="0" err="1" smtClean="0"/>
              <a:t>Find</a:t>
            </a:r>
            <a:r>
              <a:rPr lang="it-IT" dirty="0" smtClean="0"/>
              <a:t> a GIIS entry </a:t>
            </a:r>
            <a:r>
              <a:rPr lang="it-IT" dirty="0" err="1" smtClean="0"/>
              <a:t>where</a:t>
            </a:r>
            <a:r>
              <a:rPr lang="it-IT" dirty="0" smtClean="0"/>
              <a:t> </a:t>
            </a:r>
            <a:r>
              <a:rPr lang="it-IT" dirty="0" err="1" smtClean="0"/>
              <a:t>objectclass=GlueSubCluster</a:t>
            </a:r>
            <a:r>
              <a:rPr lang="it-IT" dirty="0" smtClean="0"/>
              <a:t> (GlueSubClusterUniqueID=lcgce06.gridpp.rl.ac.uk) </a:t>
            </a:r>
          </a:p>
          <a:p>
            <a:endParaRPr lang="it-IT" dirty="0" smtClean="0"/>
          </a:p>
          <a:p>
            <a:r>
              <a:rPr lang="it-IT" dirty="0" err="1" smtClean="0"/>
              <a:t>Get</a:t>
            </a:r>
            <a:r>
              <a:rPr lang="it-IT" dirty="0" smtClean="0"/>
              <a:t> the </a:t>
            </a:r>
            <a:r>
              <a:rPr lang="it-IT" dirty="0" err="1" smtClean="0"/>
              <a:t>GlueChunkKey</a:t>
            </a:r>
            <a:r>
              <a:rPr lang="it-IT" dirty="0" smtClean="0"/>
              <a:t> (GlueClusterUniqueID=lcgce06.gridpp.rl.ac.uk) </a:t>
            </a:r>
          </a:p>
          <a:p>
            <a:endParaRPr lang="it-IT" dirty="0" smtClean="0"/>
          </a:p>
          <a:p>
            <a:r>
              <a:rPr lang="it-IT" dirty="0" err="1" smtClean="0"/>
              <a:t>Get</a:t>
            </a:r>
            <a:r>
              <a:rPr lang="it-IT" dirty="0" smtClean="0"/>
              <a:t> the </a:t>
            </a:r>
            <a:r>
              <a:rPr lang="it-IT" dirty="0" err="1" smtClean="0"/>
              <a:t>GlueSubClusterUniqueID</a:t>
            </a:r>
            <a:r>
              <a:rPr lang="it-IT" dirty="0" smtClean="0"/>
              <a:t> (lcgce06.gridpp.rl.ac.uk) </a:t>
            </a:r>
            <a:r>
              <a:rPr lang="it-IT" dirty="0" err="1" smtClean="0"/>
              <a:t>Get</a:t>
            </a:r>
            <a:r>
              <a:rPr lang="it-IT" dirty="0" smtClean="0"/>
              <a:t> </a:t>
            </a:r>
            <a:r>
              <a:rPr lang="it-IT" dirty="0" err="1" smtClean="0"/>
              <a:t>SpecInt</a:t>
            </a:r>
            <a:r>
              <a:rPr lang="it-IT" dirty="0" smtClean="0"/>
              <a:t> </a:t>
            </a:r>
            <a:r>
              <a:rPr lang="it-IT" dirty="0" err="1" smtClean="0"/>
              <a:t>from</a:t>
            </a:r>
            <a:r>
              <a:rPr lang="it-IT" dirty="0" smtClean="0"/>
              <a:t> </a:t>
            </a:r>
          </a:p>
          <a:p>
            <a:endParaRPr lang="it-IT" dirty="0" smtClean="0"/>
          </a:p>
          <a:p>
            <a:r>
              <a:rPr lang="it-IT" dirty="0" smtClean="0"/>
              <a:t>GlueHostBenchmarkSI00 </a:t>
            </a:r>
          </a:p>
          <a:p>
            <a:r>
              <a:rPr lang="it-IT" dirty="0" smtClean="0"/>
              <a:t>(1000)</a:t>
            </a:r>
            <a:endParaRPr lang="en-US" dirty="0"/>
          </a:p>
        </p:txBody>
      </p:sp>
      <p:sp>
        <p:nvSpPr>
          <p:cNvPr id="9" name="CasellaDiTesto 8"/>
          <p:cNvSpPr txBox="1"/>
          <p:nvPr/>
        </p:nvSpPr>
        <p:spPr>
          <a:xfrm>
            <a:off x="1019004" y="1124744"/>
            <a:ext cx="1390061" cy="400110"/>
          </a:xfrm>
          <a:prstGeom prst="rect">
            <a:avLst/>
          </a:prstGeom>
          <a:noFill/>
        </p:spPr>
        <p:txBody>
          <a:bodyPr wrap="none" rtlCol="0">
            <a:spAutoFit/>
          </a:bodyPr>
          <a:lstStyle/>
          <a:p>
            <a:r>
              <a:rPr lang="en-US" sz="2000" b="1" dirty="0" smtClean="0">
                <a:solidFill>
                  <a:srgbClr val="0070C0"/>
                </a:solidFill>
              </a:rPr>
              <a:t>First search</a:t>
            </a:r>
            <a:endParaRPr lang="en-US" sz="2000" b="1" dirty="0">
              <a:solidFill>
                <a:srgbClr val="0070C0"/>
              </a:solidFill>
            </a:endParaRPr>
          </a:p>
        </p:txBody>
      </p:sp>
      <p:sp>
        <p:nvSpPr>
          <p:cNvPr id="10" name="Rettangolo 9"/>
          <p:cNvSpPr/>
          <p:nvPr/>
        </p:nvSpPr>
        <p:spPr>
          <a:xfrm>
            <a:off x="5898236" y="1115452"/>
            <a:ext cx="1705788" cy="400110"/>
          </a:xfrm>
          <a:prstGeom prst="rect">
            <a:avLst/>
          </a:prstGeom>
        </p:spPr>
        <p:txBody>
          <a:bodyPr wrap="none">
            <a:spAutoFit/>
          </a:bodyPr>
          <a:lstStyle/>
          <a:p>
            <a:r>
              <a:rPr lang="en-US" sz="2000" b="1" dirty="0" smtClean="0">
                <a:solidFill>
                  <a:srgbClr val="C00000"/>
                </a:solidFill>
              </a:rPr>
              <a:t>Second search</a:t>
            </a:r>
            <a:endParaRPr lang="en-US" sz="2000" b="1" dirty="0">
              <a:solidFill>
                <a:srgbClr val="C00000"/>
              </a:solidFill>
            </a:endParaRPr>
          </a:p>
        </p:txBody>
      </p:sp>
      <p:sp>
        <p:nvSpPr>
          <p:cNvPr id="11" name="Titolo 1"/>
          <p:cNvSpPr>
            <a:spLocks noGrp="1"/>
          </p:cNvSpPr>
          <p:nvPr>
            <p:ph type="title"/>
          </p:nvPr>
        </p:nvSpPr>
        <p:spPr>
          <a:xfrm>
            <a:off x="2124075" y="115888"/>
            <a:ext cx="6840538" cy="865187"/>
          </a:xfrm>
        </p:spPr>
        <p:txBody>
          <a:bodyPr/>
          <a:lstStyle/>
          <a:p>
            <a:r>
              <a:rPr lang="en-US" dirty="0" smtClean="0"/>
              <a:t>Accounting Repository and Infosys</a:t>
            </a:r>
            <a:endParaRPr lang="en-US" dirty="0"/>
          </a:p>
        </p:txBody>
      </p:sp>
      <p:sp>
        <p:nvSpPr>
          <p:cNvPr id="12"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JRA1 Tools &amp; Dependencies</a:t>
            </a:r>
            <a:endParaRPr lang="en-US" dirty="0"/>
          </a:p>
        </p:txBody>
      </p:sp>
      <p:sp>
        <p:nvSpPr>
          <p:cNvPr id="3" name="Segnaposto data 2"/>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5</a:t>
            </a:fld>
            <a:endParaRPr lang="en-GB"/>
          </a:p>
        </p:txBody>
      </p:sp>
      <p:sp>
        <p:nvSpPr>
          <p:cNvPr id="26"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grpSp>
        <p:nvGrpSpPr>
          <p:cNvPr id="39" name="Gruppo 38"/>
          <p:cNvGrpSpPr/>
          <p:nvPr/>
        </p:nvGrpSpPr>
        <p:grpSpPr>
          <a:xfrm>
            <a:off x="107504" y="1091721"/>
            <a:ext cx="8969807" cy="5196113"/>
            <a:chOff x="107504" y="1091721"/>
            <a:chExt cx="8969807" cy="5196113"/>
          </a:xfrm>
        </p:grpSpPr>
        <p:sp>
          <p:nvSpPr>
            <p:cNvPr id="7" name="CasellaDiTesto 6"/>
            <p:cNvSpPr txBox="1"/>
            <p:nvPr/>
          </p:nvSpPr>
          <p:spPr>
            <a:xfrm>
              <a:off x="7092280" y="5949280"/>
              <a:ext cx="1985031" cy="338554"/>
            </a:xfrm>
            <a:prstGeom prst="rect">
              <a:avLst/>
            </a:prstGeom>
            <a:noFill/>
          </p:spPr>
          <p:txBody>
            <a:bodyPr wrap="none" rtlCol="0">
              <a:spAutoFit/>
            </a:bodyPr>
            <a:lstStyle/>
            <a:p>
              <a:r>
                <a:rPr lang="en-US" sz="1600" b="1" dirty="0" smtClean="0"/>
                <a:t>Source MS704 + fixes</a:t>
              </a:r>
              <a:endParaRPr lang="en-US" sz="1600" b="1" dirty="0"/>
            </a:p>
          </p:txBody>
        </p:sp>
        <p:pic>
          <p:nvPicPr>
            <p:cNvPr id="8" name="Immagine 7" descr="tools_dependencies_color.png"/>
            <p:cNvPicPr>
              <a:picLocks noChangeAspect="1"/>
            </p:cNvPicPr>
            <p:nvPr/>
          </p:nvPicPr>
          <p:blipFill>
            <a:blip r:embed="rId2" cstate="print"/>
            <a:stretch>
              <a:fillRect/>
            </a:stretch>
          </p:blipFill>
          <p:spPr>
            <a:xfrm>
              <a:off x="683568" y="1091721"/>
              <a:ext cx="7920880" cy="4897526"/>
            </a:xfrm>
            <a:prstGeom prst="rect">
              <a:avLst/>
            </a:prstGeom>
          </p:spPr>
        </p:pic>
        <p:sp>
          <p:nvSpPr>
            <p:cNvPr id="9" name="Rettangolo 8"/>
            <p:cNvSpPr/>
            <p:nvPr/>
          </p:nvSpPr>
          <p:spPr>
            <a:xfrm>
              <a:off x="179512" y="1484784"/>
              <a:ext cx="1368152" cy="2160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EGI-JRA1 Tool</a:t>
              </a:r>
              <a:endParaRPr lang="en-US" sz="1600" b="1" dirty="0">
                <a:solidFill>
                  <a:schemeClr val="tx1"/>
                </a:solidFill>
              </a:endParaRPr>
            </a:p>
          </p:txBody>
        </p:sp>
        <p:sp>
          <p:nvSpPr>
            <p:cNvPr id="10" name="Ovale 9"/>
            <p:cNvSpPr/>
            <p:nvPr/>
          </p:nvSpPr>
          <p:spPr>
            <a:xfrm>
              <a:off x="107504" y="193831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3275856" y="270892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6012160" y="112474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4427984" y="342900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107504" y="2204864"/>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3275856" y="2852936"/>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7380312" y="2708920"/>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4427984" y="3573016"/>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p:cNvSpPr/>
            <p:nvPr/>
          </p:nvSpPr>
          <p:spPr>
            <a:xfrm>
              <a:off x="7380312" y="3501008"/>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e 18"/>
            <p:cNvSpPr/>
            <p:nvPr/>
          </p:nvSpPr>
          <p:spPr>
            <a:xfrm>
              <a:off x="5148064" y="4221088"/>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p:cNvSpPr txBox="1"/>
            <p:nvPr/>
          </p:nvSpPr>
          <p:spPr>
            <a:xfrm>
              <a:off x="251520" y="1794302"/>
              <a:ext cx="1851917" cy="338554"/>
            </a:xfrm>
            <a:prstGeom prst="rect">
              <a:avLst/>
            </a:prstGeom>
            <a:noFill/>
          </p:spPr>
          <p:txBody>
            <a:bodyPr wrap="none" rtlCol="0">
              <a:spAutoFit/>
            </a:bodyPr>
            <a:lstStyle/>
            <a:p>
              <a:r>
                <a:rPr lang="en-US" sz="1600" b="1" dirty="0" smtClean="0"/>
                <a:t>Depend ON </a:t>
              </a:r>
              <a:r>
                <a:rPr lang="en-US" sz="1600" b="1" dirty="0" err="1" smtClean="0"/>
                <a:t>InfoSYS</a:t>
              </a:r>
              <a:endParaRPr lang="en-US" sz="1600" b="1" dirty="0"/>
            </a:p>
          </p:txBody>
        </p:sp>
        <p:sp>
          <p:nvSpPr>
            <p:cNvPr id="22" name="CasellaDiTesto 21"/>
            <p:cNvSpPr txBox="1"/>
            <p:nvPr/>
          </p:nvSpPr>
          <p:spPr>
            <a:xfrm>
              <a:off x="251520" y="2154342"/>
              <a:ext cx="1843774" cy="338554"/>
            </a:xfrm>
            <a:prstGeom prst="rect">
              <a:avLst/>
            </a:prstGeom>
            <a:noFill/>
          </p:spPr>
          <p:txBody>
            <a:bodyPr wrap="none" rtlCol="0">
              <a:spAutoFit/>
            </a:bodyPr>
            <a:lstStyle/>
            <a:p>
              <a:r>
                <a:rPr lang="en-US" sz="1600" b="1" dirty="0" smtClean="0"/>
                <a:t>Depend ON GOCDB</a:t>
              </a:r>
              <a:endParaRPr lang="en-US" sz="1600" b="1" dirty="0"/>
            </a:p>
          </p:txBody>
        </p:sp>
        <p:sp>
          <p:nvSpPr>
            <p:cNvPr id="23" name="Ovale 22"/>
            <p:cNvSpPr/>
            <p:nvPr/>
          </p:nvSpPr>
          <p:spPr>
            <a:xfrm>
              <a:off x="6012160" y="1268760"/>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7380312" y="335699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ttore 2 28"/>
            <p:cNvCxnSpPr/>
            <p:nvPr/>
          </p:nvCxnSpPr>
          <p:spPr>
            <a:xfrm flipH="1">
              <a:off x="1763688" y="3573016"/>
              <a:ext cx="4104456" cy="1224136"/>
            </a:xfrm>
            <a:prstGeom prst="straightConnector1">
              <a:avLst/>
            </a:prstGeom>
            <a:ln w="63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Figura a mano libera 29"/>
            <p:cNvSpPr/>
            <p:nvPr/>
          </p:nvSpPr>
          <p:spPr>
            <a:xfrm>
              <a:off x="1105469" y="1353403"/>
              <a:ext cx="3521122" cy="3477904"/>
            </a:xfrm>
            <a:custGeom>
              <a:avLst/>
              <a:gdLst>
                <a:gd name="connsiteX0" fmla="*/ 3521122 w 3521122"/>
                <a:gd name="connsiteY0" fmla="*/ 52316 h 3477904"/>
                <a:gd name="connsiteX1" fmla="*/ 1323832 w 3521122"/>
                <a:gd name="connsiteY1" fmla="*/ 570931 h 3477904"/>
                <a:gd name="connsiteX2" fmla="*/ 0 w 3521122"/>
                <a:gd name="connsiteY2" fmla="*/ 3477904 h 3477904"/>
                <a:gd name="connsiteX3" fmla="*/ 0 w 3521122"/>
                <a:gd name="connsiteY3" fmla="*/ 3477904 h 3477904"/>
              </a:gdLst>
              <a:ahLst/>
              <a:cxnLst>
                <a:cxn ang="0">
                  <a:pos x="connsiteX0" y="connsiteY0"/>
                </a:cxn>
                <a:cxn ang="0">
                  <a:pos x="connsiteX1" y="connsiteY1"/>
                </a:cxn>
                <a:cxn ang="0">
                  <a:pos x="connsiteX2" y="connsiteY2"/>
                </a:cxn>
                <a:cxn ang="0">
                  <a:pos x="connsiteX3" y="connsiteY3"/>
                </a:cxn>
              </a:cxnLst>
              <a:rect l="l" t="t" r="r" b="b"/>
              <a:pathLst>
                <a:path w="3521122" h="3477904">
                  <a:moveTo>
                    <a:pt x="3521122" y="52316"/>
                  </a:moveTo>
                  <a:cubicBezTo>
                    <a:pt x="2715904" y="26158"/>
                    <a:pt x="1910686" y="0"/>
                    <a:pt x="1323832" y="570931"/>
                  </a:cubicBezTo>
                  <a:cubicBezTo>
                    <a:pt x="736978" y="1141862"/>
                    <a:pt x="0" y="3477904"/>
                    <a:pt x="0" y="3477904"/>
                  </a:cubicBezTo>
                  <a:lnTo>
                    <a:pt x="0" y="3477904"/>
                  </a:lnTo>
                </a:path>
              </a:pathLst>
            </a:cu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Connettore 2 35"/>
            <p:cNvCxnSpPr/>
            <p:nvPr/>
          </p:nvCxnSpPr>
          <p:spPr>
            <a:xfrm flipH="1">
              <a:off x="1115616" y="4581128"/>
              <a:ext cx="72008" cy="288032"/>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0" name="Per 39"/>
          <p:cNvSpPr/>
          <p:nvPr/>
        </p:nvSpPr>
        <p:spPr>
          <a:xfrm>
            <a:off x="1547664" y="3717032"/>
            <a:ext cx="288032" cy="216024"/>
          </a:xfrm>
          <a:prstGeom prst="mathMultiply">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196752"/>
            <a:ext cx="8712968" cy="5112568"/>
          </a:xfrm>
        </p:spPr>
        <p:txBody>
          <a:bodyPr/>
          <a:lstStyle/>
          <a:p>
            <a:r>
              <a:rPr lang="en-US" dirty="0" smtClean="0"/>
              <a:t>At most sites the accounting records are built locally</a:t>
            </a:r>
          </a:p>
          <a:p>
            <a:pPr lvl="1"/>
            <a:r>
              <a:rPr lang="en-US" sz="2000" dirty="0" smtClean="0"/>
              <a:t>Normalization information could probably be stored elsewhere by APEL configuration</a:t>
            </a:r>
          </a:p>
          <a:p>
            <a:pPr lvl="1">
              <a:buNone/>
            </a:pPr>
            <a:endParaRPr lang="en-US" sz="2000" dirty="0" smtClean="0"/>
          </a:p>
          <a:p>
            <a:r>
              <a:rPr lang="en-US" dirty="0" smtClean="0"/>
              <a:t>At a few sites (</a:t>
            </a:r>
            <a:r>
              <a:rPr lang="en-US" dirty="0" err="1" smtClean="0"/>
              <a:t>eg</a:t>
            </a:r>
            <a:r>
              <a:rPr lang="en-US" dirty="0" smtClean="0"/>
              <a:t> France) accounting is published by one site for many </a:t>
            </a:r>
          </a:p>
          <a:p>
            <a:pPr lvl="1"/>
            <a:r>
              <a:rPr lang="en-US" sz="2000" dirty="0" smtClean="0"/>
              <a:t>In this case the normalization values are retrieved remotely using the BDII. </a:t>
            </a:r>
          </a:p>
          <a:p>
            <a:pPr lvl="1"/>
            <a:r>
              <a:rPr lang="en-US" sz="2000" dirty="0" smtClean="0"/>
              <a:t>Any alternative to this would either have to gather normalization data during the parsing phase on the CE, or establish some other remote publishing technique. </a:t>
            </a:r>
            <a:endParaRPr lang="en-US" sz="20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50</a:t>
            </a:fld>
            <a:endParaRPr lang="en-GB"/>
          </a:p>
        </p:txBody>
      </p:sp>
      <p:sp>
        <p:nvSpPr>
          <p:cNvPr id="7" name="Titolo 1"/>
          <p:cNvSpPr>
            <a:spLocks noGrp="1"/>
          </p:cNvSpPr>
          <p:nvPr>
            <p:ph type="title"/>
          </p:nvPr>
        </p:nvSpPr>
        <p:spPr>
          <a:xfrm>
            <a:off x="2124075" y="115888"/>
            <a:ext cx="6840538" cy="865187"/>
          </a:xfrm>
        </p:spPr>
        <p:txBody>
          <a:bodyPr/>
          <a:lstStyle/>
          <a:p>
            <a:r>
              <a:rPr lang="en-US" dirty="0" smtClean="0"/>
              <a:t>Accounting Repository and Infosys</a:t>
            </a:r>
            <a:endParaRPr lang="en-US" dirty="0"/>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APEL and GOCDB</a:t>
            </a:r>
            <a:endParaRPr lang="en-US" dirty="0"/>
          </a:p>
        </p:txBody>
      </p:sp>
      <p:sp>
        <p:nvSpPr>
          <p:cNvPr id="3" name="Segnaposto contenuto 2"/>
          <p:cNvSpPr>
            <a:spLocks noGrp="1"/>
          </p:cNvSpPr>
          <p:nvPr>
            <p:ph idx="1"/>
          </p:nvPr>
        </p:nvSpPr>
        <p:spPr/>
        <p:txBody>
          <a:bodyPr/>
          <a:lstStyle/>
          <a:p>
            <a:r>
              <a:rPr lang="en-GB" dirty="0" smtClean="0"/>
              <a:t>APEL’s  uses GOCDB to retrieve information necessary to build </a:t>
            </a:r>
          </a:p>
          <a:p>
            <a:pPr lvl="1"/>
            <a:r>
              <a:rPr lang="en-GB" dirty="0" smtClean="0"/>
              <a:t>the EGI topology information for summaries</a:t>
            </a:r>
          </a:p>
          <a:p>
            <a:pPr lvl="1"/>
            <a:r>
              <a:rPr lang="en-GB" dirty="0" smtClean="0">
                <a:solidFill>
                  <a:srgbClr val="FF0000"/>
                </a:solidFill>
              </a:rPr>
              <a:t>the ACLs for the APEL AMQ broker.</a:t>
            </a:r>
            <a:endParaRPr lang="it-IT" dirty="0" smtClean="0">
              <a:solidFill>
                <a:srgbClr val="FF0000"/>
              </a:solidFill>
            </a:endParaRPr>
          </a:p>
          <a:p>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51</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Accounting Portal and Infosys/GOCDB</a:t>
            </a:r>
            <a:endParaRPr lang="en-US" dirty="0"/>
          </a:p>
        </p:txBody>
      </p:sp>
      <p:sp>
        <p:nvSpPr>
          <p:cNvPr id="3" name="Segnaposto contenuto 2"/>
          <p:cNvSpPr>
            <a:spLocks noGrp="1"/>
          </p:cNvSpPr>
          <p:nvPr>
            <p:ph idx="1"/>
          </p:nvPr>
        </p:nvSpPr>
        <p:spPr/>
        <p:txBody>
          <a:bodyPr/>
          <a:lstStyle/>
          <a:p>
            <a:r>
              <a:rPr lang="en-US" dirty="0" smtClean="0"/>
              <a:t>BDII is not used by the Accounting Portal</a:t>
            </a:r>
          </a:p>
          <a:p>
            <a:endParaRPr lang="en-US" dirty="0" smtClean="0"/>
          </a:p>
          <a:p>
            <a:r>
              <a:rPr lang="en-US" dirty="0" smtClean="0"/>
              <a:t>GOCDB is used to retrieve topological information:</a:t>
            </a:r>
          </a:p>
          <a:p>
            <a:pPr lvl="1"/>
            <a:r>
              <a:rPr lang="en-US" dirty="0" smtClean="0"/>
              <a:t>site information</a:t>
            </a:r>
          </a:p>
          <a:p>
            <a:pPr lvl="1"/>
            <a:r>
              <a:rPr lang="en-US" dirty="0" smtClean="0"/>
              <a:t>tier status</a:t>
            </a:r>
          </a:p>
          <a:p>
            <a:pPr lvl="1"/>
            <a:r>
              <a:rPr lang="en-US" dirty="0" smtClean="0"/>
              <a:t>country/</a:t>
            </a:r>
            <a:r>
              <a:rPr lang="en-US" dirty="0" err="1" smtClean="0"/>
              <a:t>ngi</a:t>
            </a:r>
            <a:r>
              <a:rPr lang="en-US" dirty="0" smtClean="0"/>
              <a:t> mappings, etc.. </a:t>
            </a:r>
          </a:p>
          <a:p>
            <a:pPr lvl="1"/>
            <a:r>
              <a:rPr lang="en-US" dirty="0" smtClean="0"/>
              <a:t>This information is </a:t>
            </a:r>
            <a:r>
              <a:rPr lang="en-US" dirty="0" smtClean="0">
                <a:solidFill>
                  <a:srgbClr val="FF0000"/>
                </a:solidFill>
              </a:rPr>
              <a:t>gathered every 3 hours. </a:t>
            </a:r>
            <a:endParaRPr lang="en-US" dirty="0">
              <a:solidFill>
                <a:srgbClr val="FF0000"/>
              </a:solidFill>
            </a:endParaRPr>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52</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7" name="Segnaposto contenuto 6"/>
          <p:cNvSpPr>
            <a:spLocks noGrp="1"/>
          </p:cNvSpPr>
          <p:nvPr>
            <p:ph idx="1"/>
          </p:nvPr>
        </p:nvSpPr>
        <p:spPr>
          <a:xfrm>
            <a:off x="1475656" y="2996952"/>
            <a:ext cx="6336704" cy="1008112"/>
          </a:xfrm>
        </p:spPr>
        <p:txBody>
          <a:bodyPr/>
          <a:lstStyle/>
          <a:p>
            <a:pPr algn="ctr">
              <a:buNone/>
            </a:pPr>
            <a:r>
              <a:rPr lang="en-US" sz="4000" dirty="0" smtClean="0"/>
              <a:t>Metrics Portal</a:t>
            </a:r>
            <a:endParaRPr lang="en-US" sz="4000" dirty="0"/>
          </a:p>
        </p:txBody>
      </p:sp>
      <p:sp>
        <p:nvSpPr>
          <p:cNvPr id="3" name="Segnaposto data 2"/>
          <p:cNvSpPr>
            <a:spLocks noGrp="1"/>
          </p:cNvSpPr>
          <p:nvPr>
            <p:ph type="dt" sz="half" idx="10"/>
          </p:nvPr>
        </p:nvSpPr>
        <p:spPr/>
        <p:txBody>
          <a:bodyPr/>
          <a:lstStyle/>
          <a:p>
            <a:endParaRPr lang="en-GB" dirty="0"/>
          </a:p>
        </p:txBody>
      </p:sp>
      <p:sp>
        <p:nvSpPr>
          <p:cNvPr id="4" name="Segnaposto numero diapositiva 3"/>
          <p:cNvSpPr>
            <a:spLocks noGrp="1"/>
          </p:cNvSpPr>
          <p:nvPr>
            <p:ph type="sldNum" sz="quarter" idx="12"/>
          </p:nvPr>
        </p:nvSpPr>
        <p:spPr/>
        <p:txBody>
          <a:bodyPr/>
          <a:lstStyle/>
          <a:p>
            <a:fld id="{574C2121-194E-403B-B45D-6620D351AB04}" type="slidenum">
              <a:rPr lang="en-GB" smtClean="0"/>
              <a:pPr/>
              <a:t>53</a:t>
            </a:fld>
            <a:endParaRPr lang="en-GB"/>
          </a:p>
        </p:txBody>
      </p:sp>
      <p:sp>
        <p:nvSpPr>
          <p:cNvPr id="8" name="Segnaposto piè di pagina 4"/>
          <p:cNvSpPr>
            <a:spLocks noGrp="1"/>
          </p:cNvSpPr>
          <p:nvPr>
            <p:ph type="ftr" sz="quarter" idx="4294967295"/>
          </p:nvPr>
        </p:nvSpPr>
        <p:spPr>
          <a:xfrm>
            <a:off x="2915816" y="630932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Metrics Portal</a:t>
            </a:r>
            <a:endParaRPr lang="en-US" dirty="0"/>
          </a:p>
        </p:txBody>
      </p:sp>
      <p:sp>
        <p:nvSpPr>
          <p:cNvPr id="3" name="Segnaposto contenuto 2"/>
          <p:cNvSpPr>
            <a:spLocks noGrp="1"/>
          </p:cNvSpPr>
          <p:nvPr>
            <p:ph idx="1"/>
          </p:nvPr>
        </p:nvSpPr>
        <p:spPr>
          <a:xfrm>
            <a:off x="251520" y="1340768"/>
            <a:ext cx="8640960" cy="4525963"/>
          </a:xfrm>
        </p:spPr>
        <p:txBody>
          <a:bodyPr/>
          <a:lstStyle/>
          <a:p>
            <a:r>
              <a:rPr lang="en-US" dirty="0" smtClean="0"/>
              <a:t>Collects a set of metrics from different resources to help in measuring project performance</a:t>
            </a:r>
          </a:p>
          <a:p>
            <a:endParaRPr lang="en-US" dirty="0" smtClean="0"/>
          </a:p>
          <a:p>
            <a:r>
              <a:rPr lang="en-US" dirty="0" smtClean="0"/>
              <a:t>Keeps track of the project evolution by displaying historical values of the metrics in a single place.</a:t>
            </a:r>
          </a:p>
          <a:p>
            <a:endParaRPr lang="en-US" dirty="0" smtClean="0"/>
          </a:p>
          <a:p>
            <a:r>
              <a:rPr lang="en-US" dirty="0" smtClean="0"/>
              <a:t>It also provides web interfaces to inject the metrics into the database</a:t>
            </a:r>
            <a:endParaRPr lang="en-US"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54</a:t>
            </a:fld>
            <a:endParaRPr lang="en-GB"/>
          </a:p>
        </p:txBody>
      </p:sp>
      <p:sp>
        <p:nvSpPr>
          <p:cNvPr id="7" name="Segnaposto piè di pagina 4"/>
          <p:cNvSpPr>
            <a:spLocks noGrp="1"/>
          </p:cNvSpPr>
          <p:nvPr>
            <p:ph type="ftr" sz="quarter" idx="4294967295"/>
          </p:nvPr>
        </p:nvSpPr>
        <p:spPr>
          <a:xfrm>
            <a:off x="2915816" y="6381328"/>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Metrics Portal and Infosys</a:t>
            </a:r>
            <a:endParaRPr lang="en-US" dirty="0"/>
          </a:p>
        </p:txBody>
      </p:sp>
      <p:sp>
        <p:nvSpPr>
          <p:cNvPr id="3" name="Segnaposto contenuto 2"/>
          <p:cNvSpPr>
            <a:spLocks noGrp="1"/>
          </p:cNvSpPr>
          <p:nvPr>
            <p:ph idx="1"/>
          </p:nvPr>
        </p:nvSpPr>
        <p:spPr>
          <a:xfrm>
            <a:off x="251520" y="1052736"/>
            <a:ext cx="8892480" cy="5184576"/>
          </a:xfrm>
        </p:spPr>
        <p:txBody>
          <a:bodyPr/>
          <a:lstStyle/>
          <a:p>
            <a:r>
              <a:rPr lang="en-US" dirty="0" smtClean="0"/>
              <a:t>The metrics portal was supposed to get information from GSTAT, but resulted to be not flexible </a:t>
            </a:r>
          </a:p>
          <a:p>
            <a:pPr lvl="1"/>
            <a:r>
              <a:rPr lang="en-US" sz="2000" dirty="0" smtClean="0"/>
              <a:t>the first problem was separating EGI+EGEE nodes</a:t>
            </a:r>
          </a:p>
          <a:p>
            <a:pPr lvl="1"/>
            <a:r>
              <a:rPr lang="en-US" sz="2000" dirty="0" smtClean="0"/>
              <a:t>there are metrics not covered by GSTAT</a:t>
            </a:r>
          </a:p>
          <a:p>
            <a:pPr lvl="1"/>
            <a:r>
              <a:rPr lang="en-US" sz="2000" dirty="0" smtClean="0"/>
              <a:t>unnecessarily strict with the publication</a:t>
            </a:r>
          </a:p>
          <a:p>
            <a:pPr lvl="1"/>
            <a:r>
              <a:rPr lang="en-US" sz="2000" dirty="0" smtClean="0"/>
              <a:t>and many sites disappear</a:t>
            </a:r>
          </a:p>
          <a:p>
            <a:pPr lvl="1"/>
            <a:endParaRPr lang="en-US" dirty="0" smtClean="0"/>
          </a:p>
          <a:p>
            <a:r>
              <a:rPr lang="en-US" dirty="0" smtClean="0"/>
              <a:t>Now use BDII directly</a:t>
            </a:r>
          </a:p>
          <a:p>
            <a:endParaRPr lang="en-US" dirty="0" smtClean="0"/>
          </a:p>
          <a:p>
            <a:r>
              <a:rPr lang="en-US" dirty="0" smtClean="0"/>
              <a:t>Information is collected for all EGI sites and then aggregated by NGI based on GOCDB </a:t>
            </a:r>
          </a:p>
          <a:p>
            <a:pPr lvl="1"/>
            <a:r>
              <a:rPr lang="en-US" sz="2000" dirty="0" smtClean="0"/>
              <a:t>some NGIs are further partitioned into countries</a:t>
            </a:r>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55</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Metrics Portal and Infosys</a:t>
            </a:r>
            <a:endParaRPr lang="en-US" dirty="0"/>
          </a:p>
        </p:txBody>
      </p:sp>
      <p:sp>
        <p:nvSpPr>
          <p:cNvPr id="3" name="Segnaposto contenuto 2"/>
          <p:cNvSpPr>
            <a:spLocks noGrp="1"/>
          </p:cNvSpPr>
          <p:nvPr>
            <p:ph idx="1"/>
          </p:nvPr>
        </p:nvSpPr>
        <p:spPr>
          <a:xfrm>
            <a:off x="251520" y="1052736"/>
            <a:ext cx="8892480" cy="5184576"/>
          </a:xfrm>
        </p:spPr>
        <p:txBody>
          <a:bodyPr/>
          <a:lstStyle/>
          <a:p>
            <a:r>
              <a:rPr lang="en-US" dirty="0" smtClean="0"/>
              <a:t>For each site it gets weekly:</a:t>
            </a:r>
          </a:p>
          <a:p>
            <a:pPr lvl="1"/>
            <a:r>
              <a:rPr lang="en-US" sz="2000" dirty="0" smtClean="0"/>
              <a:t>Sites using MPI </a:t>
            </a:r>
          </a:p>
          <a:p>
            <a:pPr lvl="1"/>
            <a:r>
              <a:rPr lang="en-US" sz="2000" dirty="0" smtClean="0"/>
              <a:t>Disk and Tape Storage </a:t>
            </a:r>
          </a:p>
          <a:p>
            <a:pPr lvl="1"/>
            <a:r>
              <a:rPr lang="en-US" sz="2000" dirty="0" smtClean="0"/>
              <a:t>Logical CPUs </a:t>
            </a:r>
          </a:p>
          <a:p>
            <a:pPr lvl="1"/>
            <a:r>
              <a:rPr lang="en-US" sz="2000" dirty="0" smtClean="0"/>
              <a:t>HEPSPEC06 capacity</a:t>
            </a:r>
          </a:p>
          <a:p>
            <a:pPr lvl="2"/>
            <a:r>
              <a:rPr lang="en-US" sz="1600" dirty="0" smtClean="0"/>
              <a:t>get SI2K, since HEPSPEC06 is reported with issues and inconsistencies</a:t>
            </a:r>
          </a:p>
          <a:p>
            <a:endParaRPr lang="en-US" sz="3200" dirty="0" smtClean="0"/>
          </a:p>
          <a:p>
            <a:r>
              <a:rPr lang="en-US" dirty="0" smtClean="0"/>
              <a:t>No caching is used </a:t>
            </a:r>
          </a:p>
          <a:p>
            <a:pPr lvl="1"/>
            <a:r>
              <a:rPr lang="en-US" sz="2000" dirty="0" smtClean="0"/>
              <a:t>If the </a:t>
            </a:r>
            <a:r>
              <a:rPr lang="en-US" sz="2000" dirty="0" err="1" smtClean="0"/>
              <a:t>infosys</a:t>
            </a:r>
            <a:r>
              <a:rPr lang="en-US" sz="2000" dirty="0" smtClean="0"/>
              <a:t> is not reached, the script sends an email to the maintainer </a:t>
            </a:r>
          </a:p>
          <a:p>
            <a:pPr lvl="1"/>
            <a:r>
              <a:rPr lang="en-US" sz="2000" dirty="0" smtClean="0"/>
              <a:t>The update can be then done manually later</a:t>
            </a:r>
            <a:endParaRPr lang="en-US" sz="2000"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56</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Metrics Portal and GOCDB</a:t>
            </a:r>
            <a:endParaRPr lang="en-US" dirty="0"/>
          </a:p>
        </p:txBody>
      </p:sp>
      <p:sp>
        <p:nvSpPr>
          <p:cNvPr id="3" name="Segnaposto contenuto 2"/>
          <p:cNvSpPr>
            <a:spLocks noGrp="1"/>
          </p:cNvSpPr>
          <p:nvPr>
            <p:ph idx="1"/>
          </p:nvPr>
        </p:nvSpPr>
        <p:spPr>
          <a:xfrm>
            <a:off x="0" y="1196752"/>
            <a:ext cx="9144000" cy="4741987"/>
          </a:xfrm>
        </p:spPr>
        <p:txBody>
          <a:bodyPr/>
          <a:lstStyle/>
          <a:p>
            <a:r>
              <a:rPr lang="en-US" dirty="0" smtClean="0"/>
              <a:t>Many of the above metrics are not usually covered by GOCDB, but if GOCDB carried all the needed information sufficiently updated the Metrics Portal would probably use it instead of BDII</a:t>
            </a:r>
            <a:endParaRPr lang="en-US" dirty="0" smtClean="0">
              <a:solidFill>
                <a:srgbClr val="FF0000"/>
              </a:solidFill>
            </a:endParaRPr>
          </a:p>
          <a:p>
            <a:pPr>
              <a:buNone/>
            </a:pPr>
            <a:endParaRPr lang="en-US" dirty="0" smtClean="0">
              <a:solidFill>
                <a:srgbClr val="FF0000"/>
              </a:solidFill>
            </a:endParaRPr>
          </a:p>
          <a:p>
            <a:r>
              <a:rPr lang="en-US" dirty="0" smtClean="0"/>
              <a:t>From GOCDB retrieves data for mapping sites to NGIs</a:t>
            </a:r>
          </a:p>
          <a:p>
            <a:pPr lvl="1"/>
            <a:r>
              <a:rPr lang="en-US" dirty="0" smtClean="0"/>
              <a:t>for some NGIs the mapping is refined to countries</a:t>
            </a:r>
          </a:p>
          <a:p>
            <a:pPr lvl="2"/>
            <a:r>
              <a:rPr lang="en-US" dirty="0" smtClean="0"/>
              <a:t>e.g. </a:t>
            </a:r>
            <a:r>
              <a:rPr lang="en-US" dirty="0" err="1" smtClean="0"/>
              <a:t>Ibergrid</a:t>
            </a:r>
            <a:r>
              <a:rPr lang="en-US" dirty="0" smtClean="0"/>
              <a:t> -&gt; </a:t>
            </a:r>
            <a:r>
              <a:rPr lang="en-US" dirty="0" err="1" smtClean="0"/>
              <a:t>Spain+Portugal</a:t>
            </a:r>
            <a:endParaRPr lang="en-US" dirty="0" smtClean="0"/>
          </a:p>
          <a:p>
            <a:pPr lvl="2"/>
            <a:r>
              <a:rPr lang="en-US" dirty="0" smtClean="0"/>
              <a:t>NGI_NGDF -&gt; Finland, Denmark, Sweden and Norway</a:t>
            </a:r>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57</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dirty="0" smtClean="0"/>
              <a:t>Metrics Portal future Usage of the </a:t>
            </a:r>
            <a:r>
              <a:rPr lang="en-US" sz="3200" dirty="0" err="1" smtClean="0"/>
              <a:t>InfoSys</a:t>
            </a:r>
            <a:r>
              <a:rPr lang="en-US" sz="3200" dirty="0" smtClean="0"/>
              <a:t> and Requirements</a:t>
            </a:r>
            <a:endParaRPr lang="en-US" sz="3200" dirty="0"/>
          </a:p>
        </p:txBody>
      </p:sp>
      <p:sp>
        <p:nvSpPr>
          <p:cNvPr id="3" name="Segnaposto contenuto 2"/>
          <p:cNvSpPr>
            <a:spLocks noGrp="1"/>
          </p:cNvSpPr>
          <p:nvPr>
            <p:ph idx="1"/>
          </p:nvPr>
        </p:nvSpPr>
        <p:spPr>
          <a:xfrm>
            <a:off x="395536" y="1196752"/>
            <a:ext cx="8568952" cy="4968552"/>
          </a:xfrm>
        </p:spPr>
        <p:txBody>
          <a:bodyPr/>
          <a:lstStyle/>
          <a:p>
            <a:r>
              <a:rPr lang="en-US" dirty="0" smtClean="0"/>
              <a:t>The future uses depend on the metrics evolution</a:t>
            </a:r>
          </a:p>
          <a:p>
            <a:r>
              <a:rPr lang="en-US" dirty="0" smtClean="0"/>
              <a:t>If NGI wide BDIIs are available it would be possible to use them</a:t>
            </a:r>
            <a:endParaRPr lang="en-US" dirty="0" smtClean="0">
              <a:solidFill>
                <a:srgbClr val="FF0000"/>
              </a:solidFill>
            </a:endParaRPr>
          </a:p>
          <a:p>
            <a:endParaRPr lang="en-US" dirty="0" smtClean="0"/>
          </a:p>
          <a:p>
            <a:pPr>
              <a:buNone/>
            </a:pPr>
            <a:r>
              <a:rPr lang="en-US" dirty="0" smtClean="0">
                <a:solidFill>
                  <a:schemeClr val="tx2"/>
                </a:solidFill>
              </a:rPr>
              <a:t>Requirements:</a:t>
            </a:r>
          </a:p>
          <a:p>
            <a:pPr marL="342900" lvl="2" indent="-342900"/>
            <a:r>
              <a:rPr lang="en-US" sz="2800" dirty="0" smtClean="0"/>
              <a:t>Better coverage for HEPSPEC06 information</a:t>
            </a:r>
          </a:p>
          <a:p>
            <a:pPr marL="342900" lvl="2" indent="-342900"/>
            <a:r>
              <a:rPr lang="en-US" sz="2800" dirty="0" smtClean="0"/>
              <a:t>Info on Cloud resources should be made as seamless as possible to have a unified view of the total composition the infrastructure (</a:t>
            </a:r>
            <a:r>
              <a:rPr lang="en-US" sz="2800" dirty="0" err="1" smtClean="0"/>
              <a:t>Grid+Cloud</a:t>
            </a:r>
            <a:r>
              <a:rPr lang="en-US" sz="2800" dirty="0" smtClean="0"/>
              <a:t>) </a:t>
            </a:r>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58</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Summary Table</a:t>
            </a:r>
            <a:endParaRPr lang="en-US" dirty="0"/>
          </a:p>
        </p:txBody>
      </p:sp>
      <p:graphicFrame>
        <p:nvGraphicFramePr>
          <p:cNvPr id="7" name="Segnaposto contenuto 6"/>
          <p:cNvGraphicFramePr>
            <a:graphicFrameLocks noGrp="1"/>
          </p:cNvGraphicFramePr>
          <p:nvPr>
            <p:ph idx="1"/>
          </p:nvPr>
        </p:nvGraphicFramePr>
        <p:xfrm>
          <a:off x="251520" y="1412875"/>
          <a:ext cx="8568953" cy="4739640"/>
        </p:xfrm>
        <a:graphic>
          <a:graphicData uri="http://schemas.openxmlformats.org/drawingml/2006/table">
            <a:tbl>
              <a:tblPr firstRow="1" bandRow="1">
                <a:tableStyleId>{5C22544A-7EE6-4342-B048-85BDC9FD1C3A}</a:tableStyleId>
              </a:tblPr>
              <a:tblGrid>
                <a:gridCol w="1071118"/>
                <a:gridCol w="714080"/>
                <a:gridCol w="856895"/>
                <a:gridCol w="999711"/>
                <a:gridCol w="1785198"/>
                <a:gridCol w="928304"/>
                <a:gridCol w="2213647"/>
              </a:tblGrid>
              <a:tr h="370840">
                <a:tc>
                  <a:txBody>
                    <a:bodyPr/>
                    <a:lstStyle/>
                    <a:p>
                      <a:endParaRPr lang="en-US" dirty="0"/>
                    </a:p>
                  </a:txBody>
                  <a:tcPr/>
                </a:tc>
                <a:tc>
                  <a:txBody>
                    <a:bodyPr/>
                    <a:lstStyle/>
                    <a:p>
                      <a:r>
                        <a:rPr lang="en-US" dirty="0" smtClean="0"/>
                        <a:t>BDII</a:t>
                      </a:r>
                      <a:endParaRPr lang="en-US" dirty="0"/>
                    </a:p>
                  </a:txBody>
                  <a:tcPr/>
                </a:tc>
                <a:tc>
                  <a:txBody>
                    <a:bodyPr/>
                    <a:lstStyle/>
                    <a:p>
                      <a:r>
                        <a:rPr lang="en-US" dirty="0" smtClean="0"/>
                        <a:t>GSTAT</a:t>
                      </a:r>
                      <a:endParaRPr lang="en-US" dirty="0"/>
                    </a:p>
                  </a:txBody>
                  <a:tcPr/>
                </a:tc>
                <a:tc>
                  <a:txBody>
                    <a:bodyPr/>
                    <a:lstStyle/>
                    <a:p>
                      <a:r>
                        <a:rPr lang="en-US" dirty="0" smtClean="0"/>
                        <a:t>GOCDB</a:t>
                      </a:r>
                      <a:endParaRPr lang="en-US" dirty="0"/>
                    </a:p>
                  </a:txBody>
                  <a:tcPr/>
                </a:tc>
                <a:tc>
                  <a:txBody>
                    <a:bodyPr/>
                    <a:lstStyle/>
                    <a:p>
                      <a:r>
                        <a:rPr lang="en-US" dirty="0" smtClean="0"/>
                        <a:t>BDII query Frequency</a:t>
                      </a:r>
                      <a:endParaRPr lang="en-US" dirty="0"/>
                    </a:p>
                  </a:txBody>
                  <a:tcPr/>
                </a:tc>
                <a:tc>
                  <a:txBody>
                    <a:bodyPr/>
                    <a:lstStyle/>
                    <a:p>
                      <a:r>
                        <a:rPr lang="en-US" dirty="0" smtClean="0"/>
                        <a:t>Cached</a:t>
                      </a:r>
                      <a:endParaRPr lang="en-US" dirty="0"/>
                    </a:p>
                  </a:txBody>
                  <a:tcPr/>
                </a:tc>
                <a:tc>
                  <a:txBody>
                    <a:bodyPr/>
                    <a:lstStyle/>
                    <a:p>
                      <a:r>
                        <a:rPr lang="en-US" dirty="0" smtClean="0"/>
                        <a:t>IS Clients</a:t>
                      </a:r>
                      <a:endParaRPr lang="en-US" dirty="0"/>
                    </a:p>
                  </a:txBody>
                  <a:tcPr/>
                </a:tc>
              </a:tr>
              <a:tr h="370840">
                <a:tc>
                  <a:txBody>
                    <a:bodyPr/>
                    <a:lstStyle/>
                    <a:p>
                      <a:r>
                        <a:rPr lang="en-US" dirty="0" smtClean="0"/>
                        <a:t>SAM</a:t>
                      </a:r>
                      <a:endParaRPr lang="en-US" dirty="0"/>
                    </a:p>
                  </a:txBody>
                  <a:tcPr/>
                </a:tc>
                <a:tc>
                  <a:txBody>
                    <a:bodyPr/>
                    <a:lstStyle/>
                    <a:p>
                      <a:r>
                        <a:rPr lang="en-US" dirty="0" smtClean="0"/>
                        <a:t>Yes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a:t>
                      </a:r>
                    </a:p>
                  </a:txBody>
                  <a:tcPr/>
                </a:tc>
                <a:tc>
                  <a:txBody>
                    <a:bodyPr/>
                    <a:lstStyle/>
                    <a:p>
                      <a:r>
                        <a:rPr lang="en-US" dirty="0" smtClean="0"/>
                        <a:t>30 </a:t>
                      </a:r>
                      <a:r>
                        <a:rPr lang="en-US" dirty="0" err="1" smtClean="0"/>
                        <a:t>mins</a:t>
                      </a:r>
                      <a:endParaRPr lang="en-US" dirty="0"/>
                    </a:p>
                  </a:txBody>
                  <a:tcPr/>
                </a:tc>
                <a:tc>
                  <a:txBody>
                    <a:bodyPr/>
                    <a:lstStyle/>
                    <a:p>
                      <a:r>
                        <a:rPr lang="en-US" dirty="0" smtClean="0"/>
                        <a:t>Yes</a:t>
                      </a:r>
                      <a:endParaRPr lang="en-US" dirty="0"/>
                    </a:p>
                  </a:txBody>
                  <a:tcPr/>
                </a:tc>
                <a:tc>
                  <a:txBody>
                    <a:bodyPr/>
                    <a:lstStyle/>
                    <a:p>
                      <a:r>
                        <a:rPr lang="en-US" sz="1600" dirty="0" smtClean="0"/>
                        <a:t>BDII: </a:t>
                      </a:r>
                      <a:r>
                        <a:rPr lang="en-US" sz="1600" dirty="0" err="1" smtClean="0"/>
                        <a:t>ldapsearch</a:t>
                      </a:r>
                      <a:endParaRPr lang="en-US" sz="1600" dirty="0" smtClean="0"/>
                    </a:p>
                    <a:p>
                      <a:r>
                        <a:rPr lang="en-US" sz="1600" dirty="0" smtClean="0"/>
                        <a:t>(will use ARC</a:t>
                      </a:r>
                      <a:r>
                        <a:rPr lang="en-US" sz="1600" baseline="0" dirty="0" smtClean="0"/>
                        <a:t> Lib and </a:t>
                      </a:r>
                      <a:r>
                        <a:rPr lang="en-US" sz="1600" baseline="0" dirty="0" err="1" smtClean="0"/>
                        <a:t>Unicore</a:t>
                      </a:r>
                      <a:r>
                        <a:rPr lang="en-US" sz="1600" baseline="0" dirty="0" smtClean="0"/>
                        <a:t> CLI)</a:t>
                      </a:r>
                    </a:p>
                    <a:p>
                      <a:r>
                        <a:rPr lang="en-US" sz="1600" baseline="0" dirty="0" smtClean="0"/>
                        <a:t>GOCDB PI</a:t>
                      </a:r>
                      <a:endParaRPr lang="en-US" sz="1600" dirty="0"/>
                    </a:p>
                  </a:txBody>
                  <a:tcPr/>
                </a:tc>
              </a:tr>
              <a:tr h="370840">
                <a:tc>
                  <a:txBody>
                    <a:bodyPr/>
                    <a:lstStyle/>
                    <a:p>
                      <a:r>
                        <a:rPr lang="en-US" dirty="0" smtClean="0"/>
                        <a:t>Ops Portal</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BDII: 2hrs</a:t>
                      </a:r>
                    </a:p>
                    <a:p>
                      <a:r>
                        <a:rPr lang="en-US" dirty="0" smtClean="0"/>
                        <a:t>GSTAT: 6mins</a:t>
                      </a:r>
                      <a:endParaRPr lang="en-US" dirty="0"/>
                    </a:p>
                  </a:txBody>
                  <a:tcPr/>
                </a:tc>
                <a:tc>
                  <a:txBody>
                    <a:bodyPr/>
                    <a:lstStyle/>
                    <a:p>
                      <a:r>
                        <a:rPr lang="en-US" dirty="0" smtClean="0"/>
                        <a:t>Yes</a:t>
                      </a:r>
                      <a:endParaRPr lang="en-US" dirty="0"/>
                    </a:p>
                  </a:txBody>
                  <a:tcPr/>
                </a:tc>
                <a:tc>
                  <a:txBody>
                    <a:bodyPr/>
                    <a:lstStyle/>
                    <a:p>
                      <a:r>
                        <a:rPr lang="en-US" sz="1600" kern="1200" dirty="0" smtClean="0">
                          <a:solidFill>
                            <a:schemeClr val="dk1"/>
                          </a:solidFill>
                          <a:latin typeface="+mn-lt"/>
                          <a:ea typeface="+mn-ea"/>
                          <a:cs typeface="+mn-cs"/>
                        </a:rPr>
                        <a:t>BDII: </a:t>
                      </a:r>
                      <a:r>
                        <a:rPr lang="en-US" sz="1600" kern="1200" dirty="0" err="1" smtClean="0">
                          <a:solidFill>
                            <a:schemeClr val="dk1"/>
                          </a:solidFill>
                          <a:latin typeface="+mn-lt"/>
                          <a:ea typeface="+mn-ea"/>
                          <a:cs typeface="+mn-cs"/>
                        </a:rPr>
                        <a:t>ldapsearch</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GOCDB PI</a:t>
                      </a:r>
                    </a:p>
                  </a:txBody>
                  <a:tcPr/>
                </a:tc>
              </a:tr>
              <a:tr h="370840">
                <a:tc>
                  <a:txBody>
                    <a:bodyPr/>
                    <a:lstStyle/>
                    <a:p>
                      <a:r>
                        <a:rPr lang="en-US" dirty="0" smtClean="0"/>
                        <a:t>Acc</a:t>
                      </a:r>
                      <a:r>
                        <a:rPr lang="en-US" baseline="0" dirty="0" smtClean="0"/>
                        <a:t> Repo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GOCDB PI</a:t>
                      </a:r>
                      <a:endParaRPr lang="en-US" dirty="0"/>
                    </a:p>
                  </a:txBody>
                  <a:tcPr/>
                </a:tc>
              </a:tr>
              <a:tr h="370840">
                <a:tc>
                  <a:txBody>
                    <a:bodyPr/>
                    <a:lstStyle/>
                    <a:p>
                      <a:r>
                        <a:rPr lang="en-US" dirty="0" smtClean="0"/>
                        <a:t>Acc Portal</a:t>
                      </a:r>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smtClean="0"/>
                        <a:t>GOCDB:</a:t>
                      </a:r>
                      <a:r>
                        <a:rPr lang="en-US" baseline="0" smtClean="0"/>
                        <a:t> 3hrs</a:t>
                      </a:r>
                      <a:endParaRPr lang="en-US" dirty="0"/>
                    </a:p>
                  </a:txBody>
                  <a:tcPr/>
                </a:tc>
                <a:tc>
                  <a:txBody>
                    <a:bodyPr/>
                    <a:lstStyle/>
                    <a:p>
                      <a:r>
                        <a:rPr lang="en-US" dirty="0" smtClean="0"/>
                        <a:t>-</a:t>
                      </a:r>
                      <a:endParaRPr lang="en-US" dirty="0"/>
                    </a:p>
                  </a:txBody>
                  <a:tcPr/>
                </a:tc>
                <a:tc>
                  <a:txBody>
                    <a:bodyPr/>
                    <a:lstStyle/>
                    <a:p>
                      <a:r>
                        <a:rPr lang="en-US" dirty="0" smtClean="0"/>
                        <a:t>GOCDB PI</a:t>
                      </a:r>
                      <a:endParaRPr lang="en-US" dirty="0"/>
                    </a:p>
                  </a:txBody>
                  <a:tcPr/>
                </a:tc>
              </a:tr>
              <a:tr h="370840">
                <a:tc>
                  <a:txBody>
                    <a:bodyPr/>
                    <a:lstStyle/>
                    <a:p>
                      <a:r>
                        <a:rPr lang="en-US" dirty="0" smtClean="0"/>
                        <a:t>Metrics Portal</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weekly</a:t>
                      </a:r>
                      <a:endParaRPr lang="en-US" dirty="0"/>
                    </a:p>
                  </a:txBody>
                  <a:tcPr/>
                </a:tc>
                <a:tc>
                  <a:txBody>
                    <a:bodyPr/>
                    <a:lstStyle/>
                    <a:p>
                      <a:r>
                        <a:rPr lang="en-US" dirty="0" smtClean="0"/>
                        <a:t>-</a:t>
                      </a:r>
                      <a:endParaRPr lang="en-US" dirty="0"/>
                    </a:p>
                  </a:txBody>
                  <a:tcPr/>
                </a:tc>
                <a:tc>
                  <a:txBody>
                    <a:bodyPr/>
                    <a:lstStyle/>
                    <a:p>
                      <a:r>
                        <a:rPr lang="en-US" dirty="0" smtClean="0"/>
                        <a:t>BDII:</a:t>
                      </a:r>
                      <a:r>
                        <a:rPr lang="en-US" baseline="0" dirty="0" smtClean="0"/>
                        <a:t> </a:t>
                      </a:r>
                      <a:r>
                        <a:rPr lang="en-US" baseline="0" dirty="0" err="1" smtClean="0"/>
                        <a:t>ldapsearch</a:t>
                      </a:r>
                      <a:endParaRPr lang="en-US" baseline="0" dirty="0" smtClean="0"/>
                    </a:p>
                    <a:p>
                      <a:r>
                        <a:rPr lang="en-US" baseline="0" dirty="0" smtClean="0"/>
                        <a:t>GOCDB PI</a:t>
                      </a:r>
                      <a:endParaRPr lang="en-US" dirty="0"/>
                    </a:p>
                  </a:txBody>
                  <a:tcPr/>
                </a:tc>
              </a:tr>
              <a:tr h="370840">
                <a:tc>
                  <a:txBody>
                    <a:bodyPr/>
                    <a:lstStyle/>
                    <a:p>
                      <a:r>
                        <a:rPr lang="en-US" dirty="0" smtClean="0"/>
                        <a:t>GGUS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Every</a:t>
                      </a:r>
                      <a:r>
                        <a:rPr lang="en-US" baseline="0" dirty="0" smtClean="0"/>
                        <a:t> night</a:t>
                      </a:r>
                      <a:endParaRPr lang="en-US" dirty="0"/>
                    </a:p>
                  </a:txBody>
                  <a:tcPr/>
                </a:tc>
                <a:tc>
                  <a:txBody>
                    <a:bodyPr/>
                    <a:lstStyle/>
                    <a:p>
                      <a:r>
                        <a:rPr lang="en-US" dirty="0" smtClean="0"/>
                        <a:t>-</a:t>
                      </a:r>
                      <a:endParaRPr lang="en-US" dirty="0"/>
                    </a:p>
                  </a:txBody>
                  <a:tcPr/>
                </a:tc>
                <a:tc>
                  <a:txBody>
                    <a:bodyPr/>
                    <a:lstStyle/>
                    <a:p>
                      <a:r>
                        <a:rPr lang="en-US" dirty="0" smtClean="0"/>
                        <a:t>GOCDB</a:t>
                      </a:r>
                      <a:r>
                        <a:rPr lang="en-US" baseline="0" dirty="0" smtClean="0"/>
                        <a:t> PI</a:t>
                      </a:r>
                      <a:endParaRPr lang="en-US" dirty="0"/>
                    </a:p>
                  </a:txBody>
                  <a:tcPr/>
                </a:tc>
              </a:tr>
              <a:tr h="370840">
                <a:tc>
                  <a:txBody>
                    <a:bodyPr/>
                    <a:lstStyle/>
                    <a:p>
                      <a:r>
                        <a:rPr lang="en-US" dirty="0" smtClean="0"/>
                        <a:t>GOCDB</a:t>
                      </a:r>
                      <a:endParaRPr lang="en-US" dirty="0"/>
                    </a:p>
                  </a:txBody>
                  <a:tcPr/>
                </a:tc>
                <a:tc gridSpan="6">
                  <a:txBody>
                    <a:bodyPr/>
                    <a:lstStyle/>
                    <a:p>
                      <a:pPr algn="ctr"/>
                      <a:r>
                        <a:rPr lang="en-US" dirty="0" smtClean="0"/>
                        <a:t>No </a:t>
                      </a:r>
                      <a:r>
                        <a:rPr lang="en-US" dirty="0" err="1" smtClean="0"/>
                        <a:t>dependecies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59</a:t>
            </a:fld>
            <a:endParaRPr lang="en-GB"/>
          </a:p>
        </p:txBody>
      </p:sp>
      <p:sp>
        <p:nvSpPr>
          <p:cNvPr id="9"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115616" y="2636912"/>
            <a:ext cx="7199313" cy="1468438"/>
          </a:xfrm>
          <a:prstGeom prst="rect">
            <a:avLst/>
          </a:prstGeom>
          <a:noFill/>
          <a:ln w="9525">
            <a:noFill/>
            <a:round/>
            <a:headEnd/>
            <a:tailEnd/>
          </a:ln>
        </p:spPr>
        <p:txBody>
          <a:bodyPr lIns="90000" tIns="45000" rIns="90000" bIns="45000"/>
          <a:lstStyle/>
          <a:p>
            <a:pPr algn="ctr">
              <a:tabLst>
                <a:tab pos="723900" algn="l"/>
                <a:tab pos="1447800" algn="l"/>
                <a:tab pos="2171700" algn="l"/>
                <a:tab pos="2895600" algn="l"/>
                <a:tab pos="3619500" algn="l"/>
                <a:tab pos="4343400" algn="l"/>
                <a:tab pos="5067300" algn="l"/>
                <a:tab pos="5791200" algn="l"/>
                <a:tab pos="6515100" algn="l"/>
              </a:tabLst>
            </a:pPr>
            <a:r>
              <a:rPr lang="en-US" sz="4400" dirty="0" smtClean="0">
                <a:solidFill>
                  <a:srgbClr val="000000"/>
                </a:solidFill>
              </a:rPr>
              <a:t>GOCDB</a:t>
            </a:r>
            <a:endParaRPr lang="en-US" sz="4400" dirty="0">
              <a:solidFill>
                <a:srgbClr val="000000"/>
              </a:solidFill>
            </a:endParaRPr>
          </a:p>
        </p:txBody>
      </p:sp>
      <p:sp>
        <p:nvSpPr>
          <p:cNvPr id="3077" name="Rectangle 5"/>
          <p:cNvSpPr>
            <a:spLocks noChangeArrowheads="1"/>
          </p:cNvSpPr>
          <p:nvPr/>
        </p:nvSpPr>
        <p:spPr bwMode="auto">
          <a:xfrm>
            <a:off x="6975475" y="6356350"/>
            <a:ext cx="2133600" cy="363538"/>
          </a:xfrm>
          <a:prstGeom prst="rect">
            <a:avLst/>
          </a:prstGeom>
          <a:noFill/>
          <a:ln w="9525">
            <a:noFill/>
            <a:round/>
            <a:headEnd/>
            <a:tailEnd/>
          </a:ln>
        </p:spPr>
        <p:txBody>
          <a:bodyPr lIns="90000" tIns="45000" rIns="90000" bIns="45000"/>
          <a:lstStyle/>
          <a:p>
            <a:pPr algn="r">
              <a:tabLst>
                <a:tab pos="723900" algn="l"/>
                <a:tab pos="1447800" algn="l"/>
              </a:tabLst>
            </a:pPr>
            <a:endParaRPr lang="en-US" sz="2400">
              <a:solidFill>
                <a:srgbClr val="FFFFFF"/>
              </a:solidFill>
            </a:endParaRPr>
          </a:p>
        </p:txBody>
      </p:sp>
      <p:sp>
        <p:nvSpPr>
          <p:cNvPr id="4"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Conclusion</a:t>
            </a:r>
            <a:endParaRPr lang="en-US" dirty="0"/>
          </a:p>
        </p:txBody>
      </p:sp>
      <p:sp>
        <p:nvSpPr>
          <p:cNvPr id="3" name="Segnaposto contenuto 2"/>
          <p:cNvSpPr>
            <a:spLocks noGrp="1"/>
          </p:cNvSpPr>
          <p:nvPr>
            <p:ph idx="1"/>
          </p:nvPr>
        </p:nvSpPr>
        <p:spPr>
          <a:xfrm>
            <a:off x="35496" y="980728"/>
            <a:ext cx="9108504" cy="5328592"/>
          </a:xfrm>
        </p:spPr>
        <p:txBody>
          <a:bodyPr/>
          <a:lstStyle/>
          <a:p>
            <a:r>
              <a:rPr lang="en-US" sz="2400" dirty="0" smtClean="0"/>
              <a:t>From an EGI-JRA1 perspective BDII, GSTAT and GOCDB are all needed as source of information</a:t>
            </a:r>
          </a:p>
          <a:p>
            <a:pPr lvl="1"/>
            <a:r>
              <a:rPr lang="en-US" sz="2000" dirty="0" smtClean="0"/>
              <a:t>BDII and GSTAT are mainly used to complement GOCDB info for VO mapping</a:t>
            </a:r>
          </a:p>
          <a:p>
            <a:r>
              <a:rPr lang="en-US" sz="2400" dirty="0" smtClean="0"/>
              <a:t>No big requirements on the Information System</a:t>
            </a:r>
          </a:p>
          <a:p>
            <a:pPr lvl="1"/>
            <a:r>
              <a:rPr lang="en-US" sz="2000" dirty="0" smtClean="0"/>
              <a:t>Improvement of some features, i.e.:</a:t>
            </a:r>
          </a:p>
          <a:p>
            <a:pPr lvl="2"/>
            <a:r>
              <a:rPr lang="en-US" sz="1600" dirty="0" smtClean="0"/>
              <a:t>better coverage for HEPSPEC06 information</a:t>
            </a:r>
          </a:p>
          <a:p>
            <a:pPr lvl="2"/>
            <a:r>
              <a:rPr lang="en-US" sz="1600" dirty="0" smtClean="0"/>
              <a:t>More information at service level (SE)</a:t>
            </a:r>
          </a:p>
          <a:p>
            <a:pPr lvl="1"/>
            <a:r>
              <a:rPr lang="en-US" sz="2200" dirty="0" smtClean="0"/>
              <a:t>APIs to query the BDII would be great</a:t>
            </a:r>
          </a:p>
          <a:p>
            <a:pPr lvl="1"/>
            <a:r>
              <a:rPr lang="en-US" sz="2000" dirty="0" smtClean="0"/>
              <a:t>Stability of information could be improved but is obtained with internal caching mechanisms</a:t>
            </a:r>
          </a:p>
          <a:p>
            <a:pPr lvl="1"/>
            <a:r>
              <a:rPr lang="en-US" sz="2000" dirty="0" smtClean="0"/>
              <a:t>Accounting data punctual normalization can provide new requirements depending on how it is implemented</a:t>
            </a:r>
          </a:p>
          <a:p>
            <a:r>
              <a:rPr lang="en-US" sz="2400" dirty="0" smtClean="0"/>
              <a:t>It would be convenient to have a single place for all the information</a:t>
            </a:r>
            <a:endParaRPr lang="en-US" dirty="0" smtClean="0"/>
          </a:p>
          <a:p>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60</a:t>
            </a:fld>
            <a:endParaRPr lang="en-GB"/>
          </a:p>
        </p:txBody>
      </p:sp>
      <p:sp>
        <p:nvSpPr>
          <p:cNvPr id="7"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GOCDB</a:t>
            </a:r>
            <a:endParaRPr lang="en-US" dirty="0"/>
          </a:p>
        </p:txBody>
      </p:sp>
      <p:sp>
        <p:nvSpPr>
          <p:cNvPr id="4" name="Segnaposto data 3"/>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7</a:t>
            </a:fld>
            <a:endParaRPr lang="en-GB"/>
          </a:p>
        </p:txBody>
      </p:sp>
      <p:sp>
        <p:nvSpPr>
          <p:cNvPr id="7" name="Segnaposto contenuto 6"/>
          <p:cNvSpPr>
            <a:spLocks noGrp="1"/>
          </p:cNvSpPr>
          <p:nvPr>
            <p:ph idx="1"/>
          </p:nvPr>
        </p:nvSpPr>
        <p:spPr>
          <a:xfrm>
            <a:off x="0" y="1268760"/>
            <a:ext cx="4139952" cy="5040560"/>
          </a:xfrm>
        </p:spPr>
        <p:txBody>
          <a:bodyPr/>
          <a:lstStyle/>
          <a:p>
            <a:r>
              <a:rPr lang="en-US" sz="2400" dirty="0" smtClean="0"/>
              <a:t>EGI relies on a central configuration database to record “static” information</a:t>
            </a:r>
          </a:p>
          <a:p>
            <a:pPr>
              <a:buNone/>
            </a:pPr>
            <a:endParaRPr lang="en-US" sz="2400" dirty="0" smtClean="0"/>
          </a:p>
          <a:p>
            <a:r>
              <a:rPr lang="en-US" sz="2400" dirty="0" smtClean="0"/>
              <a:t>Contributed by the resource providers</a:t>
            </a:r>
          </a:p>
          <a:p>
            <a:pPr lvl="1"/>
            <a:r>
              <a:rPr lang="en-US" sz="2000" dirty="0" smtClean="0"/>
              <a:t>service instances that they are running</a:t>
            </a:r>
          </a:p>
          <a:p>
            <a:pPr lvl="1"/>
            <a:r>
              <a:rPr lang="en-US" sz="2000" dirty="0" smtClean="0"/>
              <a:t>the individual contact, role and status information for those responsible for particular services</a:t>
            </a:r>
          </a:p>
          <a:p>
            <a:endParaRPr lang="en-US" dirty="0"/>
          </a:p>
        </p:txBody>
      </p:sp>
      <p:pic>
        <p:nvPicPr>
          <p:cNvPr id="8" name="Picture 2"/>
          <p:cNvPicPr>
            <a:picLocks noChangeAspect="1" noChangeArrowheads="1"/>
          </p:cNvPicPr>
          <p:nvPr/>
        </p:nvPicPr>
        <p:blipFill>
          <a:blip r:embed="rId2" cstate="print"/>
          <a:srcRect l="3230" t="9045" r="17623" b="8255"/>
          <a:stretch>
            <a:fillRect/>
          </a:stretch>
        </p:blipFill>
        <p:spPr bwMode="auto">
          <a:xfrm>
            <a:off x="4139952" y="1772816"/>
            <a:ext cx="4896544" cy="3439082"/>
          </a:xfrm>
          <a:prstGeom prst="rect">
            <a:avLst/>
          </a:prstGeom>
          <a:noFill/>
          <a:ln w="9525">
            <a:noFill/>
            <a:miter lim="800000"/>
            <a:headEnd/>
            <a:tailEnd/>
          </a:ln>
        </p:spPr>
      </p:pic>
      <p:sp>
        <p:nvSpPr>
          <p:cNvPr id="10" name="Segnaposto piè di pagina 4"/>
          <p:cNvSpPr>
            <a:spLocks noGrp="1"/>
          </p:cNvSpPr>
          <p:nvPr>
            <p:ph type="ftr" sz="quarter" idx="4294967295"/>
          </p:nvPr>
        </p:nvSpPr>
        <p:spPr>
          <a:xfrm>
            <a:off x="2915816" y="6376243"/>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dirty="0" smtClean="0"/>
              <a:t>GOCDB</a:t>
            </a:r>
            <a:endParaRPr lang="en-US" sz="4000" dirty="0"/>
          </a:p>
        </p:txBody>
      </p:sp>
      <p:sp>
        <p:nvSpPr>
          <p:cNvPr id="3" name="Date Placeholder 2"/>
          <p:cNvSpPr>
            <a:spLocks noGrp="1"/>
          </p:cNvSpPr>
          <p:nvPr>
            <p:ph type="dt" sz="half" idx="10"/>
          </p:nvPr>
        </p:nvSpPr>
        <p:spPr/>
        <p:txBody>
          <a:bodyPr/>
          <a:lstStyle/>
          <a:p>
            <a:endParaRPr lang="en-GB" dirty="0"/>
          </a:p>
        </p:txBody>
      </p:sp>
      <p:sp>
        <p:nvSpPr>
          <p:cNvPr id="5" name="Segnaposto numero diapositiva 4"/>
          <p:cNvSpPr>
            <a:spLocks noGrp="1"/>
          </p:cNvSpPr>
          <p:nvPr>
            <p:ph type="sldNum" sz="quarter" idx="12"/>
          </p:nvPr>
        </p:nvSpPr>
        <p:spPr/>
        <p:txBody>
          <a:bodyPr/>
          <a:lstStyle/>
          <a:p>
            <a:fld id="{574C2121-194E-403B-B45D-6620D351AB04}" type="slidenum">
              <a:rPr lang="en-GB" smtClean="0"/>
              <a:pPr/>
              <a:t>8</a:t>
            </a:fld>
            <a:endParaRPr lang="en-GB"/>
          </a:p>
        </p:txBody>
      </p:sp>
      <p:sp>
        <p:nvSpPr>
          <p:cNvPr id="6" name="Rounded Rectangle 4"/>
          <p:cNvSpPr/>
          <p:nvPr/>
        </p:nvSpPr>
        <p:spPr bwMode="auto">
          <a:xfrm>
            <a:off x="1075894" y="4456879"/>
            <a:ext cx="2341854" cy="1852441"/>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r>
              <a:rPr lang="en-GB" sz="1600" dirty="0" smtClean="0"/>
              <a:t>CENTRAL </a:t>
            </a:r>
            <a:r>
              <a:rPr lang="en-GB" sz="1600" dirty="0"/>
              <a:t>GOCDB4</a:t>
            </a:r>
          </a:p>
        </p:txBody>
      </p:sp>
      <p:sp>
        <p:nvSpPr>
          <p:cNvPr id="7" name="Rounded Rectangle 5"/>
          <p:cNvSpPr/>
          <p:nvPr/>
        </p:nvSpPr>
        <p:spPr bwMode="auto">
          <a:xfrm>
            <a:off x="1740535" y="4892974"/>
            <a:ext cx="999191" cy="756413"/>
          </a:xfrm>
          <a:prstGeom prst="roundRect">
            <a:avLst/>
          </a:prstGeom>
          <a:blipFill dpi="0" rotWithShape="1">
            <a:blip r:embed="rId3" cstate="print">
              <a:alphaModFix amt="65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en-GB" dirty="0">
              <a:solidFill>
                <a:schemeClr val="tx1"/>
              </a:solidFill>
            </a:endParaRPr>
          </a:p>
        </p:txBody>
      </p:sp>
      <p:sp>
        <p:nvSpPr>
          <p:cNvPr id="8" name="Text Box 21"/>
          <p:cNvSpPr txBox="1">
            <a:spLocks noChangeArrowheads="1"/>
          </p:cNvSpPr>
          <p:nvPr/>
        </p:nvSpPr>
        <p:spPr bwMode="auto">
          <a:xfrm>
            <a:off x="2268369" y="4786171"/>
            <a:ext cx="499595" cy="292295"/>
          </a:xfrm>
          <a:prstGeom prst="rect">
            <a:avLst/>
          </a:prstGeom>
          <a:solidFill>
            <a:srgbClr val="2A5197"/>
          </a:solidFill>
          <a:ln w="9525">
            <a:solidFill>
              <a:srgbClr val="000000"/>
            </a:solidFill>
            <a:miter lim="800000"/>
            <a:headEnd/>
            <a:tailEnd/>
          </a:ln>
          <a:scene3d>
            <a:camera prst="orthographicFront"/>
            <a:lightRig rig="threePt" dir="t"/>
          </a:scene3d>
          <a:sp3d>
            <a:bevelT/>
          </a:sp3d>
        </p:spPr>
        <p:txBody>
          <a:bodyPr lIns="36000" rIns="36000"/>
          <a:lstStyle/>
          <a:p>
            <a:pPr algn="ctr">
              <a:defRPr/>
            </a:pPr>
            <a:r>
              <a:rPr lang="en-US" b="1" dirty="0"/>
              <a:t>WS</a:t>
            </a:r>
          </a:p>
        </p:txBody>
      </p:sp>
      <p:sp>
        <p:nvSpPr>
          <p:cNvPr id="9" name="Text Box 21"/>
          <p:cNvSpPr txBox="1">
            <a:spLocks noChangeArrowheads="1"/>
          </p:cNvSpPr>
          <p:nvPr/>
        </p:nvSpPr>
        <p:spPr bwMode="auto">
          <a:xfrm>
            <a:off x="1697395" y="4786171"/>
            <a:ext cx="499595" cy="292295"/>
          </a:xfrm>
          <a:prstGeom prst="rect">
            <a:avLst/>
          </a:prstGeom>
          <a:solidFill>
            <a:srgbClr val="2A5197"/>
          </a:solidFill>
          <a:ln w="9525">
            <a:solidFill>
              <a:srgbClr val="000000"/>
            </a:solidFill>
            <a:miter lim="800000"/>
            <a:headEnd/>
            <a:tailEnd/>
          </a:ln>
          <a:scene3d>
            <a:camera prst="orthographicFront"/>
            <a:lightRig rig="threePt" dir="t"/>
          </a:scene3d>
          <a:sp3d>
            <a:bevelT/>
          </a:sp3d>
        </p:spPr>
        <p:txBody>
          <a:bodyPr lIns="36000" rIns="36000"/>
          <a:lstStyle/>
          <a:p>
            <a:pPr algn="ctr">
              <a:defRPr/>
            </a:pPr>
            <a:r>
              <a:rPr lang="en-US" b="1" dirty="0"/>
              <a:t>GUI</a:t>
            </a:r>
          </a:p>
        </p:txBody>
      </p:sp>
      <p:sp>
        <p:nvSpPr>
          <p:cNvPr id="10" name="Wave 164"/>
          <p:cNvSpPr>
            <a:spLocks noChangeArrowheads="1"/>
          </p:cNvSpPr>
          <p:nvPr/>
        </p:nvSpPr>
        <p:spPr bwMode="auto">
          <a:xfrm>
            <a:off x="1669164" y="5475722"/>
            <a:ext cx="1213303" cy="370488"/>
          </a:xfrm>
          <a:prstGeom prst="wave">
            <a:avLst>
              <a:gd name="adj1" fmla="val 12500"/>
              <a:gd name="adj2" fmla="val 0"/>
            </a:avLst>
          </a:prstGeom>
          <a:solidFill>
            <a:schemeClr val="bg1"/>
          </a:solidFill>
          <a:ln w="9525" algn="ctr">
            <a:solidFill>
              <a:schemeClr val="tx1"/>
            </a:solidFill>
            <a:round/>
            <a:headEnd/>
            <a:tailEnd/>
          </a:ln>
        </p:spPr>
        <p:txBody>
          <a:bodyPr/>
          <a:lstStyle/>
          <a:p>
            <a:pPr algn="ctr" defTabSz="2085975"/>
            <a:r>
              <a:rPr lang="en-GB" sz="1200"/>
              <a:t>GOCDB module</a:t>
            </a:r>
          </a:p>
        </p:txBody>
      </p:sp>
      <p:cxnSp>
        <p:nvCxnSpPr>
          <p:cNvPr id="11" name="Shape 172"/>
          <p:cNvCxnSpPr/>
          <p:nvPr/>
        </p:nvCxnSpPr>
        <p:spPr>
          <a:xfrm>
            <a:off x="1585898" y="3683742"/>
            <a:ext cx="361314" cy="110246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72"/>
          <p:cNvCxnSpPr/>
          <p:nvPr/>
        </p:nvCxnSpPr>
        <p:spPr>
          <a:xfrm rot="10800000" flipV="1">
            <a:off x="2518179" y="3677310"/>
            <a:ext cx="805895" cy="1108892"/>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64"/>
          <p:cNvSpPr>
            <a:spLocks noChangeArrowheads="1"/>
          </p:cNvSpPr>
          <p:nvPr/>
        </p:nvSpPr>
        <p:spPr bwMode="auto">
          <a:xfrm>
            <a:off x="6514941" y="3425173"/>
            <a:ext cx="1873483" cy="1155955"/>
          </a:xfrm>
          <a:prstGeom prst="roundRect">
            <a:avLst>
              <a:gd name="adj" fmla="val 16667"/>
            </a:avLst>
          </a:prstGeom>
          <a:solidFill>
            <a:srgbClr val="F3C44F"/>
          </a:solidFill>
          <a:ln w="9525" algn="ctr">
            <a:solidFill>
              <a:schemeClr val="tx1"/>
            </a:solidFill>
            <a:round/>
            <a:headEnd/>
            <a:tailEnd/>
          </a:ln>
        </p:spPr>
        <p:txBody>
          <a:bodyPr/>
          <a:lstStyle/>
          <a:p>
            <a:endParaRPr lang="en-GB" dirty="0"/>
          </a:p>
          <a:p>
            <a:endParaRPr lang="en-GB" dirty="0"/>
          </a:p>
          <a:p>
            <a:endParaRPr lang="en-GB" dirty="0"/>
          </a:p>
          <a:p>
            <a:pPr algn="ctr"/>
            <a:r>
              <a:rPr lang="en-GB" sz="1600" dirty="0"/>
              <a:t>REGION / NGI</a:t>
            </a:r>
          </a:p>
        </p:txBody>
      </p:sp>
      <p:grpSp>
        <p:nvGrpSpPr>
          <p:cNvPr id="14" name="Group 147"/>
          <p:cNvGrpSpPr>
            <a:grpSpLocks/>
          </p:cNvGrpSpPr>
          <p:nvPr/>
        </p:nvGrpSpPr>
        <p:grpSpPr bwMode="auto">
          <a:xfrm>
            <a:off x="6938706" y="3452187"/>
            <a:ext cx="908490" cy="645782"/>
            <a:chOff x="6367108" y="1571612"/>
            <a:chExt cx="929720" cy="842591"/>
          </a:xfrm>
        </p:grpSpPr>
        <p:pic>
          <p:nvPicPr>
            <p:cNvPr id="15" name="Picture 48" descr="C:\PROGRAM FILES\MICROSOFT OFFICE\MEDIA\CAGCAT10\j0292020.wmf"/>
            <p:cNvPicPr>
              <a:picLocks noChangeAspect="1" noChangeArrowheads="1"/>
            </p:cNvPicPr>
            <p:nvPr/>
          </p:nvPicPr>
          <p:blipFill>
            <a:blip r:embed="rId4" cstate="print"/>
            <a:srcRect/>
            <a:stretch>
              <a:fillRect/>
            </a:stretch>
          </p:blipFill>
          <p:spPr bwMode="auto">
            <a:xfrm>
              <a:off x="6500826" y="1571612"/>
              <a:ext cx="642942" cy="610230"/>
            </a:xfrm>
            <a:prstGeom prst="rect">
              <a:avLst/>
            </a:prstGeom>
            <a:noFill/>
            <a:ln w="9525">
              <a:noFill/>
              <a:miter lim="800000"/>
              <a:headEnd/>
              <a:tailEnd/>
            </a:ln>
          </p:spPr>
        </p:pic>
        <p:sp>
          <p:nvSpPr>
            <p:cNvPr id="16" name="TextBox 77"/>
            <p:cNvSpPr txBox="1">
              <a:spLocks noChangeArrowheads="1"/>
            </p:cNvSpPr>
            <p:nvPr/>
          </p:nvSpPr>
          <p:spPr bwMode="auto">
            <a:xfrm>
              <a:off x="6367108" y="2121092"/>
              <a:ext cx="929720" cy="293111"/>
            </a:xfrm>
            <a:prstGeom prst="rect">
              <a:avLst/>
            </a:prstGeom>
            <a:noFill/>
            <a:ln w="9525">
              <a:noFill/>
              <a:miter lim="800000"/>
              <a:headEnd/>
              <a:tailEnd/>
            </a:ln>
          </p:spPr>
          <p:txBody>
            <a:bodyPr wrap="none">
              <a:spAutoFit/>
            </a:bodyPr>
            <a:lstStyle/>
            <a:p>
              <a:r>
                <a:rPr lang="en-GB" sz="1200" dirty="0"/>
                <a:t>Local users</a:t>
              </a:r>
            </a:p>
          </p:txBody>
        </p:sp>
      </p:grpSp>
      <p:sp>
        <p:nvSpPr>
          <p:cNvPr id="17" name="Rounded Rectangle 27"/>
          <p:cNvSpPr/>
          <p:nvPr/>
        </p:nvSpPr>
        <p:spPr bwMode="auto">
          <a:xfrm>
            <a:off x="3953029" y="4581128"/>
            <a:ext cx="2341854" cy="1728192"/>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GB" dirty="0"/>
          </a:p>
          <a:p>
            <a:pPr>
              <a:defRPr/>
            </a:pPr>
            <a:endParaRPr lang="en-GB" dirty="0"/>
          </a:p>
          <a:p>
            <a:pPr>
              <a:defRPr/>
            </a:pPr>
            <a:endParaRPr lang="en-GB" dirty="0"/>
          </a:p>
          <a:p>
            <a:pPr>
              <a:defRPr/>
            </a:pPr>
            <a:endParaRPr lang="en-GB" dirty="0"/>
          </a:p>
          <a:p>
            <a:pPr algn="ctr">
              <a:defRPr/>
            </a:pPr>
            <a:endParaRPr lang="en-GB" dirty="0"/>
          </a:p>
          <a:p>
            <a:pPr algn="ctr">
              <a:defRPr/>
            </a:pPr>
            <a:r>
              <a:rPr lang="en-GB" dirty="0" smtClean="0"/>
              <a:t>INPUT </a:t>
            </a:r>
            <a:r>
              <a:rPr lang="en-GB" dirty="0"/>
              <a:t>GOCDB4</a:t>
            </a:r>
          </a:p>
        </p:txBody>
      </p:sp>
      <p:sp>
        <p:nvSpPr>
          <p:cNvPr id="18" name="Rounded Rectangle 28"/>
          <p:cNvSpPr/>
          <p:nvPr/>
        </p:nvSpPr>
        <p:spPr bwMode="auto">
          <a:xfrm>
            <a:off x="4617669" y="4892974"/>
            <a:ext cx="999191" cy="756413"/>
          </a:xfrm>
          <a:prstGeom prst="roundRect">
            <a:avLst/>
          </a:prstGeom>
          <a:blipFill dpi="0" rotWithShape="1">
            <a:blip r:embed="rId3" cstate="print">
              <a:alphaModFix amt="65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en-GB" dirty="0">
              <a:solidFill>
                <a:schemeClr val="tx1"/>
              </a:solidFill>
            </a:endParaRPr>
          </a:p>
        </p:txBody>
      </p:sp>
      <p:sp>
        <p:nvSpPr>
          <p:cNvPr id="19" name="Text Box 21"/>
          <p:cNvSpPr txBox="1">
            <a:spLocks noChangeArrowheads="1"/>
          </p:cNvSpPr>
          <p:nvPr/>
        </p:nvSpPr>
        <p:spPr bwMode="auto">
          <a:xfrm>
            <a:off x="4617797" y="4786184"/>
            <a:ext cx="499595" cy="292295"/>
          </a:xfrm>
          <a:prstGeom prst="rect">
            <a:avLst/>
          </a:prstGeom>
          <a:solidFill>
            <a:srgbClr val="2A5197"/>
          </a:solidFill>
          <a:ln w="9525">
            <a:solidFill>
              <a:srgbClr val="000000"/>
            </a:solidFill>
            <a:miter lim="800000"/>
            <a:headEnd/>
            <a:tailEnd/>
          </a:ln>
          <a:scene3d>
            <a:camera prst="orthographicFront"/>
            <a:lightRig rig="threePt" dir="t"/>
          </a:scene3d>
          <a:sp3d>
            <a:bevelT/>
          </a:sp3d>
        </p:spPr>
        <p:txBody>
          <a:bodyPr lIns="36000" rIns="36000"/>
          <a:lstStyle/>
          <a:p>
            <a:pPr algn="ctr">
              <a:defRPr/>
            </a:pPr>
            <a:r>
              <a:rPr lang="en-US" b="1" dirty="0"/>
              <a:t>WS</a:t>
            </a:r>
          </a:p>
        </p:txBody>
      </p:sp>
      <p:sp>
        <p:nvSpPr>
          <p:cNvPr id="20" name="Text Box 21"/>
          <p:cNvSpPr txBox="1">
            <a:spLocks noChangeArrowheads="1"/>
          </p:cNvSpPr>
          <p:nvPr/>
        </p:nvSpPr>
        <p:spPr bwMode="auto">
          <a:xfrm>
            <a:off x="5117392" y="4786184"/>
            <a:ext cx="499595" cy="292295"/>
          </a:xfrm>
          <a:prstGeom prst="rect">
            <a:avLst/>
          </a:prstGeom>
          <a:solidFill>
            <a:srgbClr val="2A5197"/>
          </a:solidFill>
          <a:ln w="9525">
            <a:solidFill>
              <a:srgbClr val="000000"/>
            </a:solidFill>
            <a:miter lim="800000"/>
            <a:headEnd/>
            <a:tailEnd/>
          </a:ln>
          <a:scene3d>
            <a:camera prst="orthographicFront"/>
            <a:lightRig rig="threePt" dir="t"/>
          </a:scene3d>
          <a:sp3d>
            <a:bevelT/>
          </a:sp3d>
        </p:spPr>
        <p:txBody>
          <a:bodyPr lIns="36000" rIns="36000"/>
          <a:lstStyle/>
          <a:p>
            <a:pPr algn="ctr">
              <a:defRPr/>
            </a:pPr>
            <a:r>
              <a:rPr lang="en-US" b="1" dirty="0"/>
              <a:t>GUI</a:t>
            </a:r>
          </a:p>
        </p:txBody>
      </p:sp>
      <p:sp>
        <p:nvSpPr>
          <p:cNvPr id="21" name="Wave 164"/>
          <p:cNvSpPr>
            <a:spLocks noChangeArrowheads="1"/>
          </p:cNvSpPr>
          <p:nvPr/>
        </p:nvSpPr>
        <p:spPr bwMode="auto">
          <a:xfrm>
            <a:off x="4546298" y="5475722"/>
            <a:ext cx="1213303" cy="370488"/>
          </a:xfrm>
          <a:prstGeom prst="wave">
            <a:avLst>
              <a:gd name="adj1" fmla="val 12500"/>
              <a:gd name="adj2" fmla="val 0"/>
            </a:avLst>
          </a:prstGeom>
          <a:solidFill>
            <a:schemeClr val="bg1"/>
          </a:solidFill>
          <a:ln w="9525" algn="ctr">
            <a:solidFill>
              <a:schemeClr val="tx1"/>
            </a:solidFill>
            <a:round/>
            <a:headEnd/>
            <a:tailEnd/>
          </a:ln>
        </p:spPr>
        <p:txBody>
          <a:bodyPr/>
          <a:lstStyle/>
          <a:p>
            <a:pPr algn="ctr" defTabSz="2085975"/>
            <a:r>
              <a:rPr lang="en-GB" sz="1200"/>
              <a:t>GOCDB module</a:t>
            </a:r>
          </a:p>
        </p:txBody>
      </p:sp>
      <p:cxnSp>
        <p:nvCxnSpPr>
          <p:cNvPr id="22" name="Shape 172"/>
          <p:cNvCxnSpPr/>
          <p:nvPr/>
        </p:nvCxnSpPr>
        <p:spPr bwMode="auto">
          <a:xfrm rot="10800000" flipV="1">
            <a:off x="5367062" y="3685029"/>
            <a:ext cx="1702491" cy="1101173"/>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39"/>
          <p:cNvGrpSpPr>
            <a:grpSpLocks/>
          </p:cNvGrpSpPr>
          <p:nvPr/>
        </p:nvGrpSpPr>
        <p:grpSpPr bwMode="auto">
          <a:xfrm>
            <a:off x="827584" y="3449614"/>
            <a:ext cx="996217" cy="645782"/>
            <a:chOff x="3714744" y="1828786"/>
            <a:chExt cx="1063112" cy="796699"/>
          </a:xfrm>
        </p:grpSpPr>
        <p:pic>
          <p:nvPicPr>
            <p:cNvPr id="24" name="Picture 48" descr="C:\PROGRAM FILES\MICROSOFT OFFICE\MEDIA\CAGCAT10\j0292020.wmf"/>
            <p:cNvPicPr>
              <a:picLocks noChangeAspect="1" noChangeArrowheads="1"/>
            </p:cNvPicPr>
            <p:nvPr/>
          </p:nvPicPr>
          <p:blipFill>
            <a:blip r:embed="rId4" cstate="print"/>
            <a:srcRect/>
            <a:stretch>
              <a:fillRect/>
            </a:stretch>
          </p:blipFill>
          <p:spPr bwMode="auto">
            <a:xfrm>
              <a:off x="3854249" y="1828786"/>
              <a:ext cx="670765" cy="577157"/>
            </a:xfrm>
            <a:prstGeom prst="rect">
              <a:avLst/>
            </a:prstGeom>
            <a:noFill/>
            <a:ln w="9525">
              <a:noFill/>
              <a:miter lim="800000"/>
              <a:headEnd/>
              <a:tailEnd/>
            </a:ln>
          </p:spPr>
        </p:pic>
        <p:sp>
          <p:nvSpPr>
            <p:cNvPr id="25" name="TextBox 77"/>
            <p:cNvSpPr txBox="1">
              <a:spLocks noChangeArrowheads="1"/>
            </p:cNvSpPr>
            <p:nvPr/>
          </p:nvSpPr>
          <p:spPr bwMode="auto">
            <a:xfrm>
              <a:off x="3714744" y="2348486"/>
              <a:ext cx="1063112" cy="276999"/>
            </a:xfrm>
            <a:prstGeom prst="rect">
              <a:avLst/>
            </a:prstGeom>
            <a:noFill/>
            <a:ln w="9525">
              <a:noFill/>
              <a:miter lim="800000"/>
              <a:headEnd/>
              <a:tailEnd/>
            </a:ln>
          </p:spPr>
          <p:txBody>
            <a:bodyPr wrap="none">
              <a:spAutoFit/>
            </a:bodyPr>
            <a:lstStyle/>
            <a:p>
              <a:r>
                <a:rPr lang="en-GB" sz="1200"/>
                <a:t>central users</a:t>
              </a:r>
            </a:p>
          </p:txBody>
        </p:sp>
      </p:grpSp>
      <p:grpSp>
        <p:nvGrpSpPr>
          <p:cNvPr id="26" name="Group 40"/>
          <p:cNvGrpSpPr>
            <a:grpSpLocks/>
          </p:cNvGrpSpPr>
          <p:nvPr/>
        </p:nvGrpSpPr>
        <p:grpSpPr bwMode="auto">
          <a:xfrm>
            <a:off x="3169437" y="3530659"/>
            <a:ext cx="807382" cy="520999"/>
            <a:chOff x="1142976" y="1571612"/>
            <a:chExt cx="862013" cy="642944"/>
          </a:xfrm>
        </p:grpSpPr>
        <p:grpSp>
          <p:nvGrpSpPr>
            <p:cNvPr id="27" name="Group 146"/>
            <p:cNvGrpSpPr>
              <a:grpSpLocks/>
            </p:cNvGrpSpPr>
            <p:nvPr/>
          </p:nvGrpSpPr>
          <p:grpSpPr bwMode="auto">
            <a:xfrm>
              <a:off x="1142976" y="1571612"/>
              <a:ext cx="862013" cy="568325"/>
              <a:chOff x="4734063" y="1712884"/>
              <a:chExt cx="909507" cy="655509"/>
            </a:xfrm>
          </p:grpSpPr>
          <p:pic>
            <p:nvPicPr>
              <p:cNvPr id="29" name="Picture 2" descr="C:\PROGRAM FILES\MICROSOFT OFFICE\MEDIA\CAGCAT10\j0252349.wmf"/>
              <p:cNvPicPr>
                <a:picLocks noChangeAspect="1" noChangeArrowheads="1"/>
              </p:cNvPicPr>
              <p:nvPr/>
            </p:nvPicPr>
            <p:blipFill>
              <a:blip r:embed="rId5" cstate="print"/>
              <a:srcRect/>
              <a:stretch>
                <a:fillRect/>
              </a:stretch>
            </p:blipFill>
            <p:spPr bwMode="auto">
              <a:xfrm>
                <a:off x="4908744" y="1712884"/>
                <a:ext cx="734826" cy="416330"/>
              </a:xfrm>
              <a:prstGeom prst="rect">
                <a:avLst/>
              </a:prstGeom>
              <a:noFill/>
              <a:ln w="9525">
                <a:noFill/>
                <a:miter lim="800000"/>
                <a:headEnd/>
                <a:tailEnd/>
              </a:ln>
            </p:spPr>
          </p:pic>
          <p:sp>
            <p:nvSpPr>
              <p:cNvPr id="30" name="TextBox 77"/>
              <p:cNvSpPr txBox="1">
                <a:spLocks noChangeArrowheads="1"/>
              </p:cNvSpPr>
              <p:nvPr/>
            </p:nvSpPr>
            <p:spPr bwMode="auto">
              <a:xfrm>
                <a:off x="4734063" y="2049654"/>
                <a:ext cx="863071" cy="318739"/>
              </a:xfrm>
              <a:prstGeom prst="rect">
                <a:avLst/>
              </a:prstGeom>
              <a:noFill/>
              <a:ln w="9525">
                <a:noFill/>
                <a:miter lim="800000"/>
                <a:headEnd/>
                <a:tailEnd/>
              </a:ln>
            </p:spPr>
            <p:txBody>
              <a:bodyPr wrap="none">
                <a:spAutoFit/>
              </a:bodyPr>
              <a:lstStyle/>
              <a:p>
                <a:r>
                  <a:rPr lang="en-GB" sz="1200"/>
                  <a:t>EGI tools</a:t>
                </a:r>
              </a:p>
            </p:txBody>
          </p:sp>
        </p:grpSp>
        <p:sp>
          <p:nvSpPr>
            <p:cNvPr id="28" name="TextBox 77"/>
            <p:cNvSpPr txBox="1">
              <a:spLocks noChangeArrowheads="1"/>
            </p:cNvSpPr>
            <p:nvPr/>
          </p:nvSpPr>
          <p:spPr bwMode="auto">
            <a:xfrm>
              <a:off x="1142976" y="1937555"/>
              <a:ext cx="184836" cy="277001"/>
            </a:xfrm>
            <a:prstGeom prst="rect">
              <a:avLst/>
            </a:prstGeom>
            <a:noFill/>
            <a:ln w="9525">
              <a:noFill/>
              <a:miter lim="800000"/>
              <a:headEnd/>
              <a:tailEnd/>
            </a:ln>
          </p:spPr>
          <p:txBody>
            <a:bodyPr wrap="none">
              <a:spAutoFit/>
            </a:bodyPr>
            <a:lstStyle/>
            <a:p>
              <a:endParaRPr lang="en-GB" sz="1200"/>
            </a:p>
          </p:txBody>
        </p:sp>
      </p:grpSp>
      <p:cxnSp>
        <p:nvCxnSpPr>
          <p:cNvPr id="31" name="Straight Arrow Connector 49"/>
          <p:cNvCxnSpPr>
            <a:cxnSpLocks noChangeShapeType="1"/>
          </p:cNvCxnSpPr>
          <p:nvPr/>
        </p:nvCxnSpPr>
        <p:spPr bwMode="auto">
          <a:xfrm rot="10800000">
            <a:off x="2767976" y="4932854"/>
            <a:ext cx="1849692" cy="0"/>
          </a:xfrm>
          <a:prstGeom prst="straightConnector1">
            <a:avLst/>
          </a:prstGeom>
          <a:noFill/>
          <a:ln w="76200" algn="ctr">
            <a:solidFill>
              <a:srgbClr val="0070C0"/>
            </a:solidFill>
            <a:round/>
            <a:headEnd/>
            <a:tailEnd type="triangle" w="med" len="med"/>
          </a:ln>
        </p:spPr>
      </p:cxnSp>
      <p:sp>
        <p:nvSpPr>
          <p:cNvPr id="32" name="TextBox 32"/>
          <p:cNvSpPr txBox="1">
            <a:spLocks noChangeArrowheads="1"/>
          </p:cNvSpPr>
          <p:nvPr/>
        </p:nvSpPr>
        <p:spPr bwMode="auto">
          <a:xfrm>
            <a:off x="5264467" y="3414881"/>
            <a:ext cx="1250475" cy="299735"/>
          </a:xfrm>
          <a:prstGeom prst="rect">
            <a:avLst/>
          </a:prstGeom>
          <a:noFill/>
          <a:ln w="9525">
            <a:noFill/>
            <a:miter lim="800000"/>
            <a:headEnd/>
            <a:tailEnd/>
          </a:ln>
        </p:spPr>
        <p:txBody>
          <a:bodyPr wrap="none">
            <a:spAutoFit/>
          </a:bodyPr>
          <a:lstStyle/>
          <a:p>
            <a:r>
              <a:rPr lang="en-GB">
                <a:solidFill>
                  <a:srgbClr val="FF0000"/>
                </a:solidFill>
              </a:rPr>
              <a:t>Read/Write</a:t>
            </a:r>
          </a:p>
        </p:txBody>
      </p:sp>
      <p:sp>
        <p:nvSpPr>
          <p:cNvPr id="33" name="TextBox 33"/>
          <p:cNvSpPr txBox="1">
            <a:spLocks noChangeArrowheads="1"/>
          </p:cNvSpPr>
          <p:nvPr/>
        </p:nvSpPr>
        <p:spPr bwMode="auto">
          <a:xfrm>
            <a:off x="1764325" y="3356992"/>
            <a:ext cx="1146392" cy="299736"/>
          </a:xfrm>
          <a:prstGeom prst="rect">
            <a:avLst/>
          </a:prstGeom>
          <a:noFill/>
          <a:ln w="9525">
            <a:noFill/>
            <a:miter lim="800000"/>
            <a:headEnd/>
            <a:tailEnd/>
          </a:ln>
        </p:spPr>
        <p:txBody>
          <a:bodyPr wrap="none">
            <a:spAutoFit/>
          </a:bodyPr>
          <a:lstStyle/>
          <a:p>
            <a:r>
              <a:rPr lang="en-GB" dirty="0">
                <a:solidFill>
                  <a:srgbClr val="FF0000"/>
                </a:solidFill>
              </a:rPr>
              <a:t>Read only</a:t>
            </a:r>
          </a:p>
        </p:txBody>
      </p:sp>
      <p:sp>
        <p:nvSpPr>
          <p:cNvPr id="34" name="TextBox 34"/>
          <p:cNvSpPr txBox="1">
            <a:spLocks noChangeArrowheads="1"/>
          </p:cNvSpPr>
          <p:nvPr/>
        </p:nvSpPr>
        <p:spPr bwMode="auto">
          <a:xfrm>
            <a:off x="2500336" y="4233043"/>
            <a:ext cx="1083944" cy="223837"/>
          </a:xfrm>
          <a:prstGeom prst="rect">
            <a:avLst/>
          </a:prstGeom>
          <a:noFill/>
          <a:ln w="9525">
            <a:noFill/>
            <a:miter lim="800000"/>
            <a:headEnd/>
            <a:tailEnd/>
          </a:ln>
        </p:spPr>
        <p:txBody>
          <a:bodyPr wrap="none">
            <a:spAutoFit/>
          </a:bodyPr>
          <a:lstStyle/>
          <a:p>
            <a:r>
              <a:rPr lang="en-GB" sz="1200" b="1">
                <a:solidFill>
                  <a:srgbClr val="FF0000"/>
                </a:solidFill>
              </a:rPr>
              <a:t>GOCDBPI_v4</a:t>
            </a:r>
          </a:p>
        </p:txBody>
      </p:sp>
      <p:sp>
        <p:nvSpPr>
          <p:cNvPr id="38" name="Rettangolo 37"/>
          <p:cNvSpPr/>
          <p:nvPr/>
        </p:nvSpPr>
        <p:spPr>
          <a:xfrm>
            <a:off x="1691680" y="3059668"/>
            <a:ext cx="5616624" cy="369332"/>
          </a:xfrm>
          <a:prstGeom prst="rect">
            <a:avLst/>
          </a:prstGeom>
        </p:spPr>
        <p:txBody>
          <a:bodyPr wrap="square">
            <a:spAutoFit/>
          </a:bodyPr>
          <a:lstStyle/>
          <a:p>
            <a:r>
              <a:rPr lang="en-US" b="1" dirty="0" smtClean="0">
                <a:solidFill>
                  <a:schemeClr val="tx2"/>
                </a:solidFill>
              </a:rPr>
              <a:t>https://wiki.egi.eu/wiki/GOCDB/Release4/Architecture</a:t>
            </a:r>
            <a:endParaRPr lang="en-US" b="1" dirty="0">
              <a:solidFill>
                <a:schemeClr val="tx2"/>
              </a:solidFill>
            </a:endParaRPr>
          </a:p>
        </p:txBody>
      </p:sp>
      <p:sp>
        <p:nvSpPr>
          <p:cNvPr id="39" name="CasellaDiTesto 38"/>
          <p:cNvSpPr txBox="1"/>
          <p:nvPr/>
        </p:nvSpPr>
        <p:spPr>
          <a:xfrm>
            <a:off x="251521" y="1077704"/>
            <a:ext cx="8784976" cy="1938992"/>
          </a:xfrm>
          <a:prstGeom prst="rect">
            <a:avLst/>
          </a:prstGeom>
          <a:noFill/>
        </p:spPr>
        <p:txBody>
          <a:bodyPr wrap="square" rtlCol="0">
            <a:spAutoFit/>
          </a:bodyPr>
          <a:lstStyle/>
          <a:p>
            <a:pPr marL="177800" indent="-177800">
              <a:buFont typeface="Arial" pitchFamily="34" charset="0"/>
              <a:buChar char="•"/>
            </a:pPr>
            <a:r>
              <a:rPr lang="en-US" sz="2000" dirty="0" smtClean="0"/>
              <a:t>GOCDB is currently hosted </a:t>
            </a:r>
            <a:r>
              <a:rPr lang="en-US" sz="2000" dirty="0" smtClean="0">
                <a:solidFill>
                  <a:srgbClr val="FF0000"/>
                </a:solidFill>
              </a:rPr>
              <a:t>centrally</a:t>
            </a:r>
            <a:r>
              <a:rPr lang="en-US" sz="2000" dirty="0" smtClean="0"/>
              <a:t> and can store </a:t>
            </a:r>
            <a:r>
              <a:rPr lang="en-US" sz="2000" dirty="0" smtClean="0">
                <a:solidFill>
                  <a:srgbClr val="FF0000"/>
                </a:solidFill>
              </a:rPr>
              <a:t>both EGI data and Locally scoped data</a:t>
            </a:r>
            <a:r>
              <a:rPr lang="en-US" sz="2000" dirty="0" smtClean="0"/>
              <a:t> not intended to be visible to EGI</a:t>
            </a:r>
          </a:p>
          <a:p>
            <a:pPr marL="635000" lvl="1" indent="-177800">
              <a:buFont typeface="Arial" pitchFamily="34" charset="0"/>
              <a:buChar char="•"/>
            </a:pPr>
            <a:r>
              <a:rPr lang="en-US" dirty="0" smtClean="0"/>
              <a:t>Regional Standalone GOCDB available/maintained for NGI willing to install it</a:t>
            </a:r>
          </a:p>
          <a:p>
            <a:pPr marL="635000" lvl="1" indent="-177800">
              <a:buFont typeface="Arial" pitchFamily="34" charset="0"/>
              <a:buChar char="•"/>
            </a:pPr>
            <a:r>
              <a:rPr lang="en-US" dirty="0" smtClean="0"/>
              <a:t>Regional Publishing GOCDB not available - is a long term development</a:t>
            </a:r>
          </a:p>
          <a:p>
            <a:pPr marL="177800" indent="-177800">
              <a:buFont typeface="Arial" pitchFamily="34" charset="0"/>
              <a:buChar char="•"/>
            </a:pPr>
            <a:r>
              <a:rPr lang="en-US" sz="2000" dirty="0" smtClean="0"/>
              <a:t>GOCDB comes along in two flavors, a </a:t>
            </a:r>
            <a:r>
              <a:rPr lang="en-US" sz="2000" i="1" dirty="0" smtClean="0"/>
              <a:t>read-only</a:t>
            </a:r>
            <a:r>
              <a:rPr lang="en-US" sz="2000" dirty="0" smtClean="0"/>
              <a:t>  </a:t>
            </a:r>
            <a:r>
              <a:rPr lang="en-US" sz="2000" dirty="0" smtClean="0">
                <a:solidFill>
                  <a:schemeClr val="tx2">
                    <a:lumMod val="60000"/>
                    <a:lumOff val="40000"/>
                  </a:schemeClr>
                </a:solidFill>
              </a:rPr>
              <a:t>“Central </a:t>
            </a:r>
            <a:r>
              <a:rPr lang="en-US" sz="2000" dirty="0" err="1" smtClean="0">
                <a:solidFill>
                  <a:schemeClr val="tx2">
                    <a:lumMod val="60000"/>
                    <a:lumOff val="40000"/>
                  </a:schemeClr>
                </a:solidFill>
              </a:rPr>
              <a:t>Visualisation</a:t>
            </a:r>
            <a:r>
              <a:rPr lang="en-US" sz="2000" dirty="0" smtClean="0">
                <a:solidFill>
                  <a:schemeClr val="tx2">
                    <a:lumMod val="60000"/>
                    <a:lumOff val="40000"/>
                  </a:schemeClr>
                </a:solidFill>
              </a:rPr>
              <a:t> Portal” </a:t>
            </a:r>
            <a:r>
              <a:rPr lang="en-US" sz="2000" dirty="0" smtClean="0"/>
              <a:t>and a </a:t>
            </a:r>
            <a:r>
              <a:rPr lang="en-US" sz="2000" i="1" dirty="0" smtClean="0"/>
              <a:t>writeable</a:t>
            </a:r>
            <a:r>
              <a:rPr lang="en-US" sz="2000" dirty="0" smtClean="0"/>
              <a:t>  “</a:t>
            </a:r>
            <a:r>
              <a:rPr lang="en-US" sz="2000" dirty="0" smtClean="0">
                <a:solidFill>
                  <a:schemeClr val="tx2">
                    <a:lumMod val="60000"/>
                    <a:lumOff val="40000"/>
                  </a:schemeClr>
                </a:solidFill>
              </a:rPr>
              <a:t>Input System”</a:t>
            </a:r>
            <a:endParaRPr lang="en-US" dirty="0"/>
          </a:p>
        </p:txBody>
      </p:sp>
      <p:sp>
        <p:nvSpPr>
          <p:cNvPr id="41"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92856478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GOCDB Architecture</a:t>
            </a:r>
            <a:endParaRPr lang="en-US" dirty="0"/>
          </a:p>
        </p:txBody>
      </p:sp>
      <p:sp>
        <p:nvSpPr>
          <p:cNvPr id="3" name="Segnaposto contenuto 2"/>
          <p:cNvSpPr>
            <a:spLocks noGrp="1"/>
          </p:cNvSpPr>
          <p:nvPr>
            <p:ph idx="1"/>
          </p:nvPr>
        </p:nvSpPr>
        <p:spPr>
          <a:xfrm>
            <a:off x="611560" y="1196752"/>
            <a:ext cx="8075612" cy="4752528"/>
          </a:xfrm>
        </p:spPr>
        <p:txBody>
          <a:bodyPr/>
          <a:lstStyle/>
          <a:p>
            <a:r>
              <a:rPr lang="en-US" dirty="0" smtClean="0"/>
              <a:t>A three tiered web application</a:t>
            </a:r>
          </a:p>
          <a:p>
            <a:pPr lvl="1"/>
            <a:r>
              <a:rPr lang="en-US" dirty="0" smtClean="0"/>
              <a:t> a web GUI for manually recording Grid topology information</a:t>
            </a:r>
          </a:p>
          <a:p>
            <a:pPr lvl="1"/>
            <a:r>
              <a:rPr lang="en-US" dirty="0" smtClean="0"/>
              <a:t>a REST style API for querying that data in XML </a:t>
            </a:r>
          </a:p>
          <a:p>
            <a:pPr lvl="1"/>
            <a:r>
              <a:rPr lang="en-US" dirty="0" smtClean="0"/>
              <a:t>Data stored in an Oracle database</a:t>
            </a:r>
          </a:p>
          <a:p>
            <a:pPr lvl="1">
              <a:buNone/>
            </a:pPr>
            <a:r>
              <a:rPr lang="en-US" dirty="0" smtClean="0"/>
              <a:t> </a:t>
            </a:r>
          </a:p>
          <a:p>
            <a:r>
              <a:rPr lang="en-US" dirty="0" smtClean="0"/>
              <a:t>GOCDB does not provide a writable programmatic interface for create/update/delete</a:t>
            </a:r>
          </a:p>
          <a:p>
            <a:pPr lvl="1"/>
            <a:r>
              <a:rPr lang="en-US" dirty="0" smtClean="0"/>
              <a:t>Rather, the main CRUD interface is the web portal which provides control to users in defining their topology</a:t>
            </a:r>
            <a:endParaRPr lang="en-US" dirty="0"/>
          </a:p>
        </p:txBody>
      </p:sp>
      <p:sp>
        <p:nvSpPr>
          <p:cNvPr id="4" name="Segnaposto data 3"/>
          <p:cNvSpPr>
            <a:spLocks noGrp="1"/>
          </p:cNvSpPr>
          <p:nvPr>
            <p:ph type="dt" sz="half" idx="10"/>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74C2121-194E-403B-B45D-6620D351AB04}" type="slidenum">
              <a:rPr lang="en-GB" smtClean="0"/>
              <a:pPr/>
              <a:t>9</a:t>
            </a:fld>
            <a:endParaRPr lang="en-GB"/>
          </a:p>
        </p:txBody>
      </p:sp>
      <p:sp>
        <p:nvSpPr>
          <p:cNvPr id="8" name="Segnaposto piè di pagina 4"/>
          <p:cNvSpPr>
            <a:spLocks noGrp="1"/>
          </p:cNvSpPr>
          <p:nvPr>
            <p:ph type="ftr" sz="quarter" idx="4294967295"/>
          </p:nvPr>
        </p:nvSpPr>
        <p:spPr>
          <a:xfrm>
            <a:off x="2915816" y="6356350"/>
            <a:ext cx="3816424" cy="365125"/>
          </a:xfrm>
          <a:prstGeom prst="rect">
            <a:avLst/>
          </a:prstGeom>
        </p:spPr>
        <p:txBody>
          <a:bodyPr/>
          <a:lstStyle/>
          <a:p>
            <a:pPr algn="ctr"/>
            <a:r>
              <a:rPr lang="en-GB" sz="1200" dirty="0" smtClean="0">
                <a:solidFill>
                  <a:schemeClr val="bg1"/>
                </a:solidFill>
                <a:latin typeface="Arial" pitchFamily="34" charset="0"/>
                <a:cs typeface="Arial" pitchFamily="34" charset="0"/>
              </a:rPr>
              <a:t>Towards an Integrated Information System Workshop </a:t>
            </a:r>
          </a:p>
          <a:p>
            <a:pPr algn="ctr"/>
            <a:r>
              <a:rPr lang="en-GB" sz="1200" dirty="0" smtClean="0">
                <a:solidFill>
                  <a:schemeClr val="bg1"/>
                </a:solidFill>
                <a:latin typeface="Arial" pitchFamily="34" charset="0"/>
                <a:cs typeface="Arial" pitchFamily="34" charset="0"/>
              </a:rPr>
              <a:t>Amsterdam 01/12/2011</a:t>
            </a:r>
            <a:endParaRPr lang="en-GB"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32470</TotalTime>
  <Words>3916</Words>
  <Application>Microsoft Office PowerPoint</Application>
  <PresentationFormat>Presentazione su schermo (4:3)</PresentationFormat>
  <Paragraphs>692</Paragraphs>
  <Slides>60</Slides>
  <Notes>14</Notes>
  <HiddenSlides>0</HiddenSlides>
  <MMClips>0</MMClips>
  <ScaleCrop>false</ScaleCrop>
  <HeadingPairs>
    <vt:vector size="4" baseType="variant">
      <vt:variant>
        <vt:lpstr>Tema</vt:lpstr>
      </vt:variant>
      <vt:variant>
        <vt:i4>1</vt:i4>
      </vt:variant>
      <vt:variant>
        <vt:lpstr>Titoli diapositive</vt:lpstr>
      </vt:variant>
      <vt:variant>
        <vt:i4>60</vt:i4>
      </vt:variant>
    </vt:vector>
  </HeadingPairs>
  <TitlesOfParts>
    <vt:vector size="61" baseType="lpstr">
      <vt:lpstr>EG-InSPIRE</vt:lpstr>
      <vt:lpstr>Information System usage by the EGI Operational Tools</vt:lpstr>
      <vt:lpstr>Outline</vt:lpstr>
      <vt:lpstr>Tools developed by EGI-JRA1</vt:lpstr>
      <vt:lpstr>Other activity tasks</vt:lpstr>
      <vt:lpstr>JRA1 Tools &amp; Dependencies</vt:lpstr>
      <vt:lpstr>Diapositiva 6</vt:lpstr>
      <vt:lpstr>GOCDB</vt:lpstr>
      <vt:lpstr>GOCDB</vt:lpstr>
      <vt:lpstr>GOCDB Architecture</vt:lpstr>
      <vt:lpstr>GOCDB Data Model</vt:lpstr>
      <vt:lpstr>GOCDB Permission &amp; Role Model</vt:lpstr>
      <vt:lpstr>GOCDB Stateful Data and State Transition Rules</vt:lpstr>
      <vt:lpstr>GOCDB Historical Data and Auditing</vt:lpstr>
      <vt:lpstr>GOCDB Usage Statistics (1/3)</vt:lpstr>
      <vt:lpstr>GOCDB Usage Statistics (2/3)</vt:lpstr>
      <vt:lpstr>GOCDB Usage Statistics (3/3)</vt:lpstr>
      <vt:lpstr>GOCDB Documentation</vt:lpstr>
      <vt:lpstr>Diapositiva 18</vt:lpstr>
      <vt:lpstr>GOCDB PROM (1/3)</vt:lpstr>
      <vt:lpstr>GOCDB PROM (2/3)</vt:lpstr>
      <vt:lpstr>GOCDB PROM (3/3)</vt:lpstr>
      <vt:lpstr>Logical GOCDB Object Model (simplified)</vt:lpstr>
      <vt:lpstr>Physical GOCDB Entity Model (1/2)</vt:lpstr>
      <vt:lpstr>Physical GOCDB Entity Model (2/2)</vt:lpstr>
      <vt:lpstr>GOCDB PI</vt:lpstr>
      <vt:lpstr>GOCDB PI Methods</vt:lpstr>
      <vt:lpstr>Status of Regionalisation Developments</vt:lpstr>
      <vt:lpstr>Diapositiva 28</vt:lpstr>
      <vt:lpstr>Operations Portal</vt:lpstr>
      <vt:lpstr>Operations Portal Architecture</vt:lpstr>
      <vt:lpstr>Ops Portal and Infosys</vt:lpstr>
      <vt:lpstr>Ops Portal and Infosys</vt:lpstr>
      <vt:lpstr>Ops Portal and GOCDB</vt:lpstr>
      <vt:lpstr>Ops Portal Requirement to InfoSys</vt:lpstr>
      <vt:lpstr>Diapositiva 35</vt:lpstr>
      <vt:lpstr>Service Availability Monitoring (SAM) </vt:lpstr>
      <vt:lpstr>SAM architecture</vt:lpstr>
      <vt:lpstr>SAM and The Information System</vt:lpstr>
      <vt:lpstr>SAM and GOCDB</vt:lpstr>
      <vt:lpstr>SAM and Configuration</vt:lpstr>
      <vt:lpstr>SAM Requirements to the InfoSys</vt:lpstr>
      <vt:lpstr>EGI Helpdesk (GGUS)</vt:lpstr>
      <vt:lpstr>GGUS Architecture</vt:lpstr>
      <vt:lpstr>GGUS and GOCDB</vt:lpstr>
      <vt:lpstr>Diapositiva 45</vt:lpstr>
      <vt:lpstr>Accounting</vt:lpstr>
      <vt:lpstr>Accounting Repository and Portal</vt:lpstr>
      <vt:lpstr>Accounting Repository and Infosys</vt:lpstr>
      <vt:lpstr>Accounting Repository and Infosys</vt:lpstr>
      <vt:lpstr>Accounting Repository and Infosys</vt:lpstr>
      <vt:lpstr>APEL and GOCDB</vt:lpstr>
      <vt:lpstr>Accounting Portal and Infosys/GOCDB</vt:lpstr>
      <vt:lpstr>Diapositiva 53</vt:lpstr>
      <vt:lpstr>Metrics Portal</vt:lpstr>
      <vt:lpstr>Metrics Portal and Infosys</vt:lpstr>
      <vt:lpstr>Metrics Portal and Infosys</vt:lpstr>
      <vt:lpstr>Metrics Portal and GOCDB</vt:lpstr>
      <vt:lpstr>Metrics Portal future Usage of the InfoSys and Requirements</vt:lpstr>
      <vt:lpstr>Summary Table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StevenNewhouse</dc:creator>
  <cp:lastModifiedBy>cesini</cp:lastModifiedBy>
  <cp:revision>502</cp:revision>
  <dcterms:created xsi:type="dcterms:W3CDTF">2011-05-10T12:37:37Z</dcterms:created>
  <dcterms:modified xsi:type="dcterms:W3CDTF">2011-12-01T13:36:01Z</dcterms:modified>
</cp:coreProperties>
</file>