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64" r:id="rId3"/>
    <p:sldId id="262" r:id="rId4"/>
    <p:sldId id="263" r:id="rId5"/>
    <p:sldId id="265" r:id="rId6"/>
    <p:sldId id="268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870" autoAdjust="0"/>
    <p:restoredTop sz="86422" autoAdjust="0"/>
  </p:normalViewPr>
  <p:slideViewPr>
    <p:cSldViewPr>
      <p:cViewPr>
        <p:scale>
          <a:sx n="70" d="100"/>
          <a:sy n="70" d="100"/>
        </p:scale>
        <p:origin x="-246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BB76F3-003D-455B-894B-4CE271FCDD2E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Towards an Integrated Information System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5360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E1C3E-EC0F-48B1-956B-1C88936DD92C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18AE9D-650C-46CE-888B-0FFF7363EEE6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Towards an Integrated Information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2319015"/>
            <a:ext cx="7200800" cy="1470025"/>
          </a:xfrm>
        </p:spPr>
        <p:txBody>
          <a:bodyPr/>
          <a:lstStyle/>
          <a:p>
            <a:r>
              <a:rPr lang="en-GB" dirty="0" smtClean="0"/>
              <a:t>EGI Operational Use Cases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Amsterdam 29/11/2011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62264"/>
            <a:ext cx="5832648" cy="1343000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T. Ferrari/EGI.eu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0F17A7-69DC-4964-A9E6-EC397D06FDBB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12/1/2011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Towards an Integrated Information System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dirty="0" smtClean="0"/>
              <a:t>This presentation complements the operational tool use cases, addressed by EGI-InSPIRE JRA1, and virtualization use cases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6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68552"/>
          </a:xfrm>
        </p:spPr>
        <p:txBody>
          <a:bodyPr/>
          <a:lstStyle/>
          <a:p>
            <a:r>
              <a:rPr lang="en-GB" sz="2400" dirty="0" smtClean="0"/>
              <a:t>Assess middleware deployment status across the infrastructure - 40 RPs, 50 countries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smtClean="0"/>
              <a:t>what package/release versions are deployed, which middleware stack, and where in the infrastructure</a:t>
            </a:r>
          </a:p>
          <a:p>
            <a:r>
              <a:rPr lang="en-GB" sz="2400" dirty="0" smtClean="0"/>
              <a:t>Supported processes/functions</a:t>
            </a:r>
          </a:p>
          <a:p>
            <a:pPr lvl="1"/>
            <a:r>
              <a:rPr lang="en-GB" sz="2000" dirty="0" smtClean="0">
                <a:solidFill>
                  <a:schemeClr val="accent1"/>
                </a:solidFill>
              </a:rPr>
              <a:t>Transition planning </a:t>
            </a:r>
            <a:r>
              <a:rPr lang="en-GB" sz="2000" dirty="0" smtClean="0">
                <a:sym typeface="Wingdings" pitchFamily="2" charset="2"/>
              </a:rPr>
              <a:t> are obsolete versions of software being deployed? Which Resource Centres (RCs) need to upgrade?</a:t>
            </a:r>
          </a:p>
          <a:p>
            <a:pPr lvl="1"/>
            <a:r>
              <a:rPr lang="en-GB" sz="2000" dirty="0" smtClean="0">
                <a:solidFill>
                  <a:schemeClr val="accent1"/>
                </a:solidFill>
                <a:sym typeface="Wingdings" pitchFamily="2" charset="2"/>
              </a:rPr>
              <a:t>Incident management </a:t>
            </a:r>
            <a:r>
              <a:rPr lang="en-GB" sz="2000" dirty="0" smtClean="0">
                <a:sym typeface="Wingdings" pitchFamily="2" charset="2"/>
              </a:rPr>
              <a:t> </a:t>
            </a:r>
          </a:p>
          <a:p>
            <a:pPr lvl="2"/>
            <a:r>
              <a:rPr lang="en-GB" sz="1800" dirty="0" smtClean="0">
                <a:sym typeface="Wingdings" pitchFamily="2" charset="2"/>
              </a:rPr>
              <a:t>a critical vulnerability/incident is found, which RCs are affected? Which RCs are not following advisories?</a:t>
            </a:r>
          </a:p>
          <a:p>
            <a:pPr lvl="1"/>
            <a:r>
              <a:rPr lang="en-GB" sz="2000" dirty="0" smtClean="0">
                <a:solidFill>
                  <a:schemeClr val="accent1"/>
                </a:solidFill>
                <a:sym typeface="Wingdings" pitchFamily="2" charset="2"/>
              </a:rPr>
              <a:t>Service Operation </a:t>
            </a:r>
            <a:r>
              <a:rPr lang="en-GB" sz="2000" dirty="0" smtClean="0">
                <a:sym typeface="Wingdings" pitchFamily="2" charset="2"/>
              </a:rPr>
              <a:t></a:t>
            </a:r>
          </a:p>
          <a:p>
            <a:pPr lvl="2"/>
            <a:r>
              <a:rPr lang="en-GB" sz="1600" dirty="0" smtClean="0">
                <a:sym typeface="Wingdings" pitchFamily="2" charset="2"/>
              </a:rPr>
              <a:t>Which stacks/products need to be supported by the Service Desk?</a:t>
            </a:r>
          </a:p>
          <a:p>
            <a:pPr lvl="2"/>
            <a:r>
              <a:rPr lang="en-GB" sz="1600" dirty="0" smtClean="0">
                <a:sym typeface="Wingdings" pitchFamily="2" charset="2"/>
              </a:rPr>
              <a:t>Is the Service Desk adequately staffed?</a:t>
            </a:r>
          </a:p>
          <a:p>
            <a:pPr lvl="2"/>
            <a:endParaRPr lang="en-GB" sz="20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112568"/>
          </a:xfrm>
        </p:spPr>
        <p:txBody>
          <a:bodyPr/>
          <a:lstStyle/>
          <a:p>
            <a:r>
              <a:rPr lang="en-GB" sz="2800" dirty="0" smtClean="0"/>
              <a:t>Assessment of installed capacity </a:t>
            </a:r>
          </a:p>
          <a:p>
            <a:pPr lvl="1"/>
            <a:r>
              <a:rPr lang="en-GB" sz="2400" dirty="0" smtClean="0"/>
              <a:t>Number of sites, logical CPUs and storage</a:t>
            </a:r>
          </a:p>
          <a:p>
            <a:r>
              <a:rPr lang="en-GB" sz="2800" dirty="0"/>
              <a:t>Supported processes/functions</a:t>
            </a:r>
          </a:p>
          <a:p>
            <a:pPr lvl="1"/>
            <a:r>
              <a:rPr lang="en-GB" sz="2400" dirty="0" smtClean="0"/>
              <a:t>EGI-InSPIRE project management (metrics)</a:t>
            </a:r>
          </a:p>
          <a:p>
            <a:pPr lvl="1"/>
            <a:r>
              <a:rPr lang="en-GB" sz="2400" dirty="0" smtClean="0"/>
              <a:t>Capacity management</a:t>
            </a:r>
          </a:p>
          <a:p>
            <a:pPr lvl="2"/>
            <a:r>
              <a:rPr lang="en-GB" sz="2000" dirty="0" smtClean="0"/>
              <a:t>Comparison of installed capacity and utilization (accounting data)</a:t>
            </a:r>
          </a:p>
          <a:p>
            <a:pPr lvl="2"/>
            <a:r>
              <a:rPr lang="en-GB" sz="2000" dirty="0" smtClean="0"/>
              <a:t>Capacity planning</a:t>
            </a:r>
          </a:p>
          <a:p>
            <a:r>
              <a:rPr lang="en-GB" sz="2800" dirty="0" smtClean="0"/>
              <a:t>Will support the discussion of the future operations business model</a:t>
            </a:r>
          </a:p>
          <a:p>
            <a:pPr lvl="1"/>
            <a:r>
              <a:rPr lang="en-GB" sz="2400" dirty="0" smtClean="0"/>
              <a:t>Pay per usage </a:t>
            </a:r>
            <a:r>
              <a:rPr lang="en-GB" sz="2400" dirty="0" err="1" smtClean="0"/>
              <a:t>vs</a:t>
            </a:r>
            <a:r>
              <a:rPr lang="en-GB" sz="2400" dirty="0" smtClean="0"/>
              <a:t> subscription fees?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6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Deployment </a:t>
            </a:r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96544"/>
          </a:xfrm>
        </p:spPr>
        <p:txBody>
          <a:bodyPr/>
          <a:lstStyle/>
          <a:p>
            <a:r>
              <a:rPr lang="en-GB" sz="2800" dirty="0" err="1"/>
              <a:t>g</a:t>
            </a:r>
            <a:r>
              <a:rPr lang="en-GB" sz="2800" dirty="0" err="1" smtClean="0"/>
              <a:t>lite</a:t>
            </a:r>
            <a:r>
              <a:rPr lang="en-GB" sz="2800" dirty="0" smtClean="0"/>
              <a:t> top-BDII addresses the previous use cases for the largest majority of the infrastructure (gLite-base RCs) but is no longer sufficient</a:t>
            </a:r>
          </a:p>
          <a:p>
            <a:pPr lvl="1"/>
            <a:r>
              <a:rPr lang="en-GB" sz="2400" dirty="0" smtClean="0"/>
              <a:t>ARC sites outside of the WLCG collaboration appearing in GOCDB but not publishing into the top-BDII</a:t>
            </a:r>
          </a:p>
          <a:p>
            <a:pPr lvl="1"/>
            <a:r>
              <a:rPr lang="en-GB" sz="2400" dirty="0" smtClean="0"/>
              <a:t>GLOBUS/UNICORE sites not covered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Integrated information discovery system is needed</a:t>
            </a:r>
          </a:p>
          <a:p>
            <a:pPr lvl="1"/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3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896544"/>
          </a:xfrm>
        </p:spPr>
        <p:txBody>
          <a:bodyPr/>
          <a:lstStyle/>
          <a:p>
            <a:r>
              <a:rPr lang="en-GB" dirty="0" smtClean="0"/>
              <a:t>Which top-BDII to use?</a:t>
            </a:r>
          </a:p>
          <a:p>
            <a:pPr lvl="1"/>
            <a:r>
              <a:rPr lang="en-GB" dirty="0" smtClean="0"/>
              <a:t>Who is the “authoritative” information provider for EGI?</a:t>
            </a:r>
          </a:p>
          <a:p>
            <a:pPr lvl="1"/>
            <a:r>
              <a:rPr lang="en-GB" dirty="0" smtClean="0"/>
              <a:t>Different top-BDII instances providing different sets of information</a:t>
            </a:r>
          </a:p>
          <a:p>
            <a:pPr lvl="2"/>
            <a:r>
              <a:rPr lang="en-GB" dirty="0" smtClean="0"/>
              <a:t>Regional sites</a:t>
            </a:r>
          </a:p>
          <a:p>
            <a:pPr lvl="2"/>
            <a:r>
              <a:rPr lang="en-GB" dirty="0" smtClean="0"/>
              <a:t>Uncertified and unmonitored sites, this invalidates the EGI RC certification procedure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Sanity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dirty="0" smtClean="0"/>
              <a:t>Accuracy of information published</a:t>
            </a:r>
          </a:p>
          <a:p>
            <a:pPr lvl="1"/>
            <a:r>
              <a:rPr lang="en-GB" dirty="0" smtClean="0"/>
              <a:t>Automated collection of information where possible instead of manual configuration</a:t>
            </a:r>
          </a:p>
          <a:p>
            <a:pPr lvl="2"/>
            <a:r>
              <a:rPr lang="en-GB" dirty="0" smtClean="0"/>
              <a:t>EMI/IGE plans?</a:t>
            </a:r>
          </a:p>
          <a:p>
            <a:pPr lvl="1"/>
            <a:r>
              <a:rPr lang="en-GB" dirty="0" smtClean="0"/>
              <a:t>Verification before publishing: </a:t>
            </a:r>
          </a:p>
          <a:p>
            <a:pPr lvl="2"/>
            <a:r>
              <a:rPr lang="en-GB" dirty="0" smtClean="0"/>
              <a:t>Which services?</a:t>
            </a:r>
          </a:p>
          <a:p>
            <a:pPr lvl="2"/>
            <a:r>
              <a:rPr lang="en-GB" dirty="0"/>
              <a:t>W</a:t>
            </a:r>
            <a:r>
              <a:rPr lang="en-GB" dirty="0" smtClean="0"/>
              <a:t>hich timeline?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9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Information system deployment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68552"/>
          </a:xfrm>
        </p:spPr>
        <p:txBody>
          <a:bodyPr/>
          <a:lstStyle/>
          <a:p>
            <a:r>
              <a:rPr lang="en-GB" dirty="0" smtClean="0"/>
              <a:t>Top-BDII is a critical service, now Availability/Reliability are monitored</a:t>
            </a:r>
          </a:p>
          <a:p>
            <a:pPr lvl="1"/>
            <a:r>
              <a:rPr lang="en-GB" dirty="0" smtClean="0"/>
              <a:t>Min A/R: 99%</a:t>
            </a:r>
          </a:p>
          <a:p>
            <a:pPr lvl="1"/>
            <a:r>
              <a:rPr lang="en-GB" dirty="0" smtClean="0"/>
              <a:t>NGI performance follow-up from Jan 2012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BDII metric needed to monitor response time</a:t>
            </a:r>
          </a:p>
          <a:p>
            <a:pPr lvl="1"/>
            <a:r>
              <a:rPr lang="en-GB" dirty="0" smtClean="0"/>
              <a:t>Client-side </a:t>
            </a:r>
            <a:r>
              <a:rPr lang="en-GB" dirty="0" smtClean="0"/>
              <a:t>failover, HA or </a:t>
            </a:r>
            <a:r>
              <a:rPr lang="en-GB" dirty="0" smtClean="0"/>
              <a:t>DNS load-balanced configuration requested to all NGI </a:t>
            </a:r>
            <a:r>
              <a:rPr lang="en-GB" dirty="0" smtClean="0"/>
              <a:t>top-BDIIs that fail to meet the requested performance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0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BDII deployment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sz="2800" dirty="0" smtClean="0"/>
              <a:t>Is site-BDII a necessary service?</a:t>
            </a:r>
          </a:p>
          <a:p>
            <a:pPr lvl="1"/>
            <a:r>
              <a:rPr lang="en-GB" sz="2400" dirty="0" smtClean="0"/>
              <a:t>Resources could be registered in GOCDB, and publish information about site membership into a NGI-level BDII</a:t>
            </a:r>
          </a:p>
          <a:p>
            <a:pPr lvl="1"/>
            <a:r>
              <a:rPr lang="en-GB" sz="2400" dirty="0" smtClean="0"/>
              <a:t>NGI resource list is provided by GOCDB to bootstrap the NGI-level BDII</a:t>
            </a:r>
          </a:p>
          <a:p>
            <a:pPr lvl="1"/>
            <a:r>
              <a:rPr lang="en-GB" sz="2400" dirty="0" smtClean="0"/>
              <a:t>NGI-level BDIIs are published in GOCDB for bootstrapping of a EGI top-BDII</a:t>
            </a:r>
          </a:p>
          <a:p>
            <a:r>
              <a:rPr lang="en-GB" sz="2800" dirty="0" smtClean="0"/>
              <a:t>PRO</a:t>
            </a:r>
          </a:p>
          <a:p>
            <a:pPr lvl="1"/>
            <a:r>
              <a:rPr lang="en-GB" sz="2400" dirty="0" smtClean="0"/>
              <a:t>Same layered structure but less site-level services to operate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4869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2138</TotalTime>
  <Words>468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EGI-InSPIRE-Slide-Template_v4-8</vt:lpstr>
      <vt:lpstr>EGI Operational Use Cases  Amsterdam 29/11/2011</vt:lpstr>
      <vt:lpstr>Disclaimer </vt:lpstr>
      <vt:lpstr>Use cases</vt:lpstr>
      <vt:lpstr>Use cases</vt:lpstr>
      <vt:lpstr>Deployment Problems</vt:lpstr>
      <vt:lpstr>Deployment Problems</vt:lpstr>
      <vt:lpstr>Sanity check</vt:lpstr>
      <vt:lpstr>Information system deployment</vt:lpstr>
      <vt:lpstr>BDII deployment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OMB 29/11/2011</dc:title>
  <dc:creator>Tiziana Ferrari</dc:creator>
  <cp:lastModifiedBy>Tiziana Ferrari</cp:lastModifiedBy>
  <cp:revision>25</cp:revision>
  <dcterms:created xsi:type="dcterms:W3CDTF">2011-11-28T09:57:53Z</dcterms:created>
  <dcterms:modified xsi:type="dcterms:W3CDTF">2011-12-01T12:01:36Z</dcterms:modified>
</cp:coreProperties>
</file>