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763" r:id="rId3"/>
    <p:sldId id="764" r:id="rId4"/>
    <p:sldId id="700" r:id="rId5"/>
    <p:sldId id="813" r:id="rId6"/>
    <p:sldId id="833" r:id="rId7"/>
    <p:sldId id="814" r:id="rId8"/>
    <p:sldId id="835" r:id="rId9"/>
    <p:sldId id="836" r:id="rId10"/>
    <p:sldId id="834" r:id="rId11"/>
    <p:sldId id="815" r:id="rId12"/>
    <p:sldId id="816" r:id="rId13"/>
    <p:sldId id="817" r:id="rId14"/>
    <p:sldId id="818" r:id="rId15"/>
    <p:sldId id="822" r:id="rId16"/>
    <p:sldId id="825" r:id="rId17"/>
    <p:sldId id="831" r:id="rId18"/>
    <p:sldId id="832" r:id="rId19"/>
    <p:sldId id="826" r:id="rId20"/>
    <p:sldId id="827" r:id="rId21"/>
    <p:sldId id="828" r:id="rId22"/>
    <p:sldId id="830" r:id="rId23"/>
    <p:sldId id="829" r:id="rId24"/>
    <p:sldId id="820" r:id="rId25"/>
    <p:sldId id="767" r:id="rId26"/>
  </p:sldIdLst>
  <p:sldSz cx="9144000" cy="6858000" type="screen4x3"/>
  <p:notesSz cx="6877050" cy="96535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99CCFF"/>
    <a:srgbClr val="FFFF99"/>
    <a:srgbClr val="004A82"/>
    <a:srgbClr val="FF9900"/>
    <a:srgbClr val="FF6600"/>
    <a:srgbClr val="FF9933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21EB7-B3B6-4EEB-93CF-74E5CA783A3C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E3DFD5F-CF95-4AA1-92AD-0241341714A3}">
      <dgm:prSet phldrT="[Text]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e-DE" dirty="0" smtClean="0"/>
            <a:t>Zone</a:t>
          </a:r>
          <a:endParaRPr lang="de-DE" dirty="0"/>
        </a:p>
      </dgm:t>
    </dgm:pt>
    <dgm:pt modelId="{83B941E5-55C1-4D37-8122-1828495A6503}" type="parTrans" cxnId="{A83AF917-9CE9-4099-825D-59091F875B2C}">
      <dgm:prSet/>
      <dgm:spPr/>
      <dgm:t>
        <a:bodyPr/>
        <a:lstStyle/>
        <a:p>
          <a:endParaRPr lang="de-DE"/>
        </a:p>
      </dgm:t>
    </dgm:pt>
    <dgm:pt modelId="{D178B525-432C-44A5-9D87-2911E6DB25D9}" type="sibTrans" cxnId="{A83AF917-9CE9-4099-825D-59091F875B2C}">
      <dgm:prSet/>
      <dgm:spPr/>
      <dgm:t>
        <a:bodyPr/>
        <a:lstStyle/>
        <a:p>
          <a:endParaRPr lang="de-DE"/>
        </a:p>
      </dgm:t>
    </dgm:pt>
    <dgm:pt modelId="{429C323E-9B39-47E4-80AB-F82BE4A781EA}">
      <dgm:prSet phldrT="[Text]" custT="1"/>
      <dgm:spPr/>
      <dgm:t>
        <a:bodyPr/>
        <a:lstStyle/>
        <a:p>
          <a:r>
            <a:rPr lang="en-US" sz="1600" noProof="0" dirty="0" smtClean="0"/>
            <a:t>Areas of low, </a:t>
          </a:r>
          <a:r>
            <a:rPr lang="en-US" sz="1600" noProof="0" dirty="0" smtClean="0"/>
            <a:t>middle and </a:t>
          </a:r>
          <a:r>
            <a:rPr lang="en-US" sz="1600" noProof="0" dirty="0" smtClean="0"/>
            <a:t>high risk of identification of </a:t>
          </a:r>
          <a:r>
            <a:rPr lang="en-US" sz="1600" noProof="0" dirty="0" smtClean="0"/>
            <a:t>patients</a:t>
          </a:r>
          <a:endParaRPr lang="en-US" sz="1600" noProof="0" dirty="0"/>
        </a:p>
      </dgm:t>
    </dgm:pt>
    <dgm:pt modelId="{5EC52CA9-173A-4BDF-8403-7ECDAA252CFB}" type="parTrans" cxnId="{0DAB9B05-7BAA-40B0-BF71-823765E25C2D}">
      <dgm:prSet/>
      <dgm:spPr/>
      <dgm:t>
        <a:bodyPr/>
        <a:lstStyle/>
        <a:p>
          <a:endParaRPr lang="de-DE"/>
        </a:p>
      </dgm:t>
    </dgm:pt>
    <dgm:pt modelId="{A4D4AC42-4416-4280-9E68-E7B549D1D3AA}" type="sibTrans" cxnId="{0DAB9B05-7BAA-40B0-BF71-823765E25C2D}">
      <dgm:prSet/>
      <dgm:spPr/>
      <dgm:t>
        <a:bodyPr/>
        <a:lstStyle/>
        <a:p>
          <a:endParaRPr lang="de-DE"/>
        </a:p>
      </dgm:t>
    </dgm:pt>
    <dgm:pt modelId="{7EFC88CF-65F1-4D3C-B7C5-DAD1D83F7617}">
      <dgm:prSet phldrT="[Text]" custT="1"/>
      <dgm:spPr/>
      <dgm:t>
        <a:bodyPr/>
        <a:lstStyle/>
        <a:p>
          <a:r>
            <a:rPr lang="en-US" sz="1600" noProof="0" dirty="0" smtClean="0"/>
            <a:t>Areas of similarity in regard </a:t>
          </a:r>
          <a:r>
            <a:rPr lang="en-US" sz="1600" noProof="0" dirty="0" smtClean="0"/>
            <a:t>to purpose, policies and regulations</a:t>
          </a:r>
          <a:endParaRPr lang="en-US" sz="1600" noProof="0" dirty="0"/>
        </a:p>
      </dgm:t>
    </dgm:pt>
    <dgm:pt modelId="{FB486213-4F33-451D-86F7-E8E040CE0DFF}" type="parTrans" cxnId="{91C066ED-9AEE-4F4F-A42E-83A73FFE3C93}">
      <dgm:prSet/>
      <dgm:spPr/>
      <dgm:t>
        <a:bodyPr/>
        <a:lstStyle/>
        <a:p>
          <a:endParaRPr lang="de-DE"/>
        </a:p>
      </dgm:t>
    </dgm:pt>
    <dgm:pt modelId="{37B8401A-DF86-475A-BE53-31167829F350}" type="sibTrans" cxnId="{91C066ED-9AEE-4F4F-A42E-83A73FFE3C93}">
      <dgm:prSet/>
      <dgm:spPr/>
      <dgm:t>
        <a:bodyPr/>
        <a:lstStyle/>
        <a:p>
          <a:endParaRPr lang="de-DE"/>
        </a:p>
      </dgm:t>
    </dgm:pt>
    <dgm:pt modelId="{C6A66667-FC4D-4CD0-AF0F-3DFA8841A186}">
      <dgm:prSet phldrT="[Text]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e-DE" dirty="0" smtClean="0"/>
            <a:t>Sub-Zone</a:t>
          </a:r>
          <a:endParaRPr lang="de-DE" dirty="0"/>
        </a:p>
      </dgm:t>
    </dgm:pt>
    <dgm:pt modelId="{821C1551-D192-4C3C-9BF1-142A38E93ABC}" type="parTrans" cxnId="{F84A4163-B7EA-471E-91B0-40EAD1C64576}">
      <dgm:prSet/>
      <dgm:spPr/>
      <dgm:t>
        <a:bodyPr/>
        <a:lstStyle/>
        <a:p>
          <a:endParaRPr lang="de-DE"/>
        </a:p>
      </dgm:t>
    </dgm:pt>
    <dgm:pt modelId="{C19BCFCE-7B4B-40DE-B126-BF1112739EA0}" type="sibTrans" cxnId="{F84A4163-B7EA-471E-91B0-40EAD1C64576}">
      <dgm:prSet/>
      <dgm:spPr/>
      <dgm:t>
        <a:bodyPr/>
        <a:lstStyle/>
        <a:p>
          <a:endParaRPr lang="de-DE"/>
        </a:p>
      </dgm:t>
    </dgm:pt>
    <dgm:pt modelId="{3CE008D8-05A7-4751-A6DC-58A01209813D}">
      <dgm:prSet phldrT="[Text]" custT="1"/>
      <dgm:spPr/>
      <dgm:t>
        <a:bodyPr/>
        <a:lstStyle/>
        <a:p>
          <a:r>
            <a:rPr lang="en-US" sz="1600" noProof="0" dirty="0" smtClean="0"/>
            <a:t>Comparable areas; data can </a:t>
          </a:r>
          <a:r>
            <a:rPr lang="en-US" sz="1600" noProof="0" dirty="0" smtClean="0"/>
            <a:t>be used for same or similar purposes</a:t>
          </a:r>
          <a:endParaRPr lang="en-US" sz="1600" noProof="0" dirty="0"/>
        </a:p>
      </dgm:t>
    </dgm:pt>
    <dgm:pt modelId="{C5BDDA2D-A945-4EF8-A01A-9DCE9C5D59BD}" type="parTrans" cxnId="{7032339D-8B3E-4126-AE30-07C964A67B94}">
      <dgm:prSet/>
      <dgm:spPr/>
      <dgm:t>
        <a:bodyPr/>
        <a:lstStyle/>
        <a:p>
          <a:endParaRPr lang="de-DE"/>
        </a:p>
      </dgm:t>
    </dgm:pt>
    <dgm:pt modelId="{1E4054DC-6FBB-46CA-9521-3322B6FADC28}" type="sibTrans" cxnId="{7032339D-8B3E-4126-AE30-07C964A67B94}">
      <dgm:prSet/>
      <dgm:spPr/>
      <dgm:t>
        <a:bodyPr/>
        <a:lstStyle/>
        <a:p>
          <a:endParaRPr lang="de-DE"/>
        </a:p>
      </dgm:t>
    </dgm:pt>
    <dgm:pt modelId="{E3D7C96A-8D7D-4A34-8A1A-03774D599AD0}">
      <dgm:prSet phldrT="[Text]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e-DE" dirty="0" smtClean="0"/>
            <a:t>Data </a:t>
          </a:r>
          <a:r>
            <a:rPr lang="de-DE" dirty="0" err="1" smtClean="0"/>
            <a:t>privacy</a:t>
          </a:r>
          <a:r>
            <a:rPr lang="de-DE" dirty="0" smtClean="0"/>
            <a:t> filter</a:t>
          </a:r>
          <a:endParaRPr lang="de-DE" dirty="0"/>
        </a:p>
      </dgm:t>
    </dgm:pt>
    <dgm:pt modelId="{891C9D75-32B7-40C6-A853-31D1E581B21A}" type="parTrans" cxnId="{0CEAFBDE-923B-4042-8AB2-5872E059DC34}">
      <dgm:prSet/>
      <dgm:spPr/>
      <dgm:t>
        <a:bodyPr/>
        <a:lstStyle/>
        <a:p>
          <a:endParaRPr lang="de-DE"/>
        </a:p>
      </dgm:t>
    </dgm:pt>
    <dgm:pt modelId="{24F4C96F-E37B-440A-98D2-5F665FA80815}" type="sibTrans" cxnId="{0CEAFBDE-923B-4042-8AB2-5872E059DC34}">
      <dgm:prSet/>
      <dgm:spPr/>
      <dgm:t>
        <a:bodyPr/>
        <a:lstStyle/>
        <a:p>
          <a:endParaRPr lang="de-DE"/>
        </a:p>
      </dgm:t>
    </dgm:pt>
    <dgm:pt modelId="{990A92F8-2C68-4E92-9A49-325B56E29E6E}">
      <dgm:prSet phldrT="[Text]" custT="1"/>
      <dgm:spPr/>
      <dgm:t>
        <a:bodyPr/>
        <a:lstStyle/>
        <a:p>
          <a:r>
            <a:rPr lang="en-US" sz="1600" noProof="0" dirty="0" smtClean="0"/>
            <a:t>Tools for </a:t>
          </a:r>
          <a:r>
            <a:rPr lang="en-US" sz="1600" noProof="0" dirty="0" err="1" smtClean="0"/>
            <a:t>anonymisation</a:t>
          </a:r>
          <a:r>
            <a:rPr lang="en-US" sz="1600" noProof="0" dirty="0" smtClean="0"/>
            <a:t>, </a:t>
          </a:r>
          <a:r>
            <a:rPr lang="en-US" sz="1600" noProof="0" dirty="0" smtClean="0"/>
            <a:t>pseudo-</a:t>
          </a:r>
          <a:r>
            <a:rPr lang="en-US" sz="1600" noProof="0" dirty="0" err="1" smtClean="0"/>
            <a:t>nymisation</a:t>
          </a:r>
          <a:r>
            <a:rPr lang="en-US" sz="1600" noProof="0" dirty="0" smtClean="0"/>
            <a:t>, coding and data aggregation</a:t>
          </a:r>
          <a:endParaRPr lang="en-US" sz="1600" noProof="0" dirty="0"/>
        </a:p>
      </dgm:t>
    </dgm:pt>
    <dgm:pt modelId="{0F2FB236-D1AE-48AB-8AF1-5BEF2A9A09E2}" type="parTrans" cxnId="{AF176A9A-CFFF-4C41-B95A-4CDF65AA7416}">
      <dgm:prSet/>
      <dgm:spPr/>
      <dgm:t>
        <a:bodyPr/>
        <a:lstStyle/>
        <a:p>
          <a:endParaRPr lang="de-DE"/>
        </a:p>
      </dgm:t>
    </dgm:pt>
    <dgm:pt modelId="{EE2795B6-E0DB-4FC4-B94A-575046230925}" type="sibTrans" cxnId="{AF176A9A-CFFF-4C41-B95A-4CDF65AA7416}">
      <dgm:prSet/>
      <dgm:spPr/>
      <dgm:t>
        <a:bodyPr/>
        <a:lstStyle/>
        <a:p>
          <a:endParaRPr lang="de-DE"/>
        </a:p>
      </dgm:t>
    </dgm:pt>
    <dgm:pt modelId="{13B61B3F-9821-4E26-8A94-0392BAAACA72}">
      <dgm:prSet phldrT="[Text]" custT="1"/>
      <dgm:spPr/>
      <dgm:t>
        <a:bodyPr/>
        <a:lstStyle/>
        <a:p>
          <a:r>
            <a:rPr lang="en-US" sz="1600" noProof="0" smtClean="0"/>
            <a:t>PET</a:t>
          </a:r>
          <a:endParaRPr lang="en-US" sz="1600" noProof="0"/>
        </a:p>
      </dgm:t>
    </dgm:pt>
    <dgm:pt modelId="{ABB924FB-80B8-4012-BB54-63640848F6B5}" type="parTrans" cxnId="{EB9862CA-B783-4C6D-B1E4-5819520B2EDC}">
      <dgm:prSet/>
      <dgm:spPr/>
      <dgm:t>
        <a:bodyPr/>
        <a:lstStyle/>
        <a:p>
          <a:endParaRPr lang="de-DE"/>
        </a:p>
      </dgm:t>
    </dgm:pt>
    <dgm:pt modelId="{A6793B5E-F517-495B-9269-68C2F87B17DB}" type="sibTrans" cxnId="{EB9862CA-B783-4C6D-B1E4-5819520B2EDC}">
      <dgm:prSet/>
      <dgm:spPr/>
      <dgm:t>
        <a:bodyPr/>
        <a:lstStyle/>
        <a:p>
          <a:endParaRPr lang="de-DE"/>
        </a:p>
      </dgm:t>
    </dgm:pt>
    <dgm:pt modelId="{FC73BE94-4F3B-4F0C-AB5A-E4BA7AA8ABEC}">
      <dgm:prSet phldrT="[Text]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e-DE" dirty="0" smtClean="0"/>
            <a:t>Data linker</a:t>
          </a:r>
          <a:endParaRPr lang="de-DE" dirty="0"/>
        </a:p>
      </dgm:t>
    </dgm:pt>
    <dgm:pt modelId="{8AA39791-5030-4AB2-83B6-B7C9DE7219C1}" type="parTrans" cxnId="{0A9EC336-E2AA-4156-B494-16552B8218C8}">
      <dgm:prSet/>
      <dgm:spPr/>
      <dgm:t>
        <a:bodyPr/>
        <a:lstStyle/>
        <a:p>
          <a:endParaRPr lang="de-DE"/>
        </a:p>
      </dgm:t>
    </dgm:pt>
    <dgm:pt modelId="{64493B48-84F2-40DF-9E20-01F5D5A9F216}" type="sibTrans" cxnId="{0A9EC336-E2AA-4156-B494-16552B8218C8}">
      <dgm:prSet/>
      <dgm:spPr/>
      <dgm:t>
        <a:bodyPr/>
        <a:lstStyle/>
        <a:p>
          <a:endParaRPr lang="de-DE"/>
        </a:p>
      </dgm:t>
    </dgm:pt>
    <dgm:pt modelId="{D5B4F22E-0A06-454E-AAC1-D5CD9B4BA50F}">
      <dgm:prSet phldrT="[Text]" custT="1"/>
      <dgm:spPr/>
      <dgm:t>
        <a:bodyPr/>
        <a:lstStyle/>
        <a:p>
          <a:r>
            <a:rPr lang="en-US" sz="1600" noProof="0" dirty="0" smtClean="0"/>
            <a:t>Enables </a:t>
          </a:r>
          <a:r>
            <a:rPr lang="en-US" sz="1600" noProof="0" dirty="0" smtClean="0"/>
            <a:t>connections within </a:t>
          </a:r>
          <a:r>
            <a:rPr lang="en-US" sz="1600" noProof="0" dirty="0" smtClean="0"/>
            <a:t>or between zones and sub-zones</a:t>
          </a:r>
          <a:endParaRPr lang="en-US" sz="1600" noProof="0" dirty="0"/>
        </a:p>
      </dgm:t>
    </dgm:pt>
    <dgm:pt modelId="{82F0BB46-0BB7-46B2-AA1D-CD54526076FD}" type="parTrans" cxnId="{C4A35DBB-D867-4FD4-86DB-47E5E834A51C}">
      <dgm:prSet/>
      <dgm:spPr/>
      <dgm:t>
        <a:bodyPr/>
        <a:lstStyle/>
        <a:p>
          <a:endParaRPr lang="de-DE"/>
        </a:p>
      </dgm:t>
    </dgm:pt>
    <dgm:pt modelId="{118556E1-60A5-4C60-BC4D-C378DCC2D907}" type="sibTrans" cxnId="{C4A35DBB-D867-4FD4-86DB-47E5E834A51C}">
      <dgm:prSet/>
      <dgm:spPr/>
      <dgm:t>
        <a:bodyPr/>
        <a:lstStyle/>
        <a:p>
          <a:endParaRPr lang="de-DE"/>
        </a:p>
      </dgm:t>
    </dgm:pt>
    <dgm:pt modelId="{68796FFC-1CE5-4F15-BC2D-8A275B36AE5B}">
      <dgm:prSet phldrT="[Text]" custT="1"/>
      <dgm:spPr/>
      <dgm:t>
        <a:bodyPr/>
        <a:lstStyle/>
        <a:p>
          <a:r>
            <a:rPr lang="en-US" sz="1600" noProof="0" smtClean="0"/>
            <a:t>One-way coding or two-way coding</a:t>
          </a:r>
          <a:endParaRPr lang="en-US" sz="1600" noProof="0"/>
        </a:p>
      </dgm:t>
    </dgm:pt>
    <dgm:pt modelId="{B7BF2A26-A2C2-434F-9B40-5F3215CE03A6}" type="parTrans" cxnId="{6CD6984C-C4B1-480C-8243-BF09E4153FA9}">
      <dgm:prSet/>
      <dgm:spPr/>
      <dgm:t>
        <a:bodyPr/>
        <a:lstStyle/>
        <a:p>
          <a:endParaRPr lang="de-DE"/>
        </a:p>
      </dgm:t>
    </dgm:pt>
    <dgm:pt modelId="{3F5ED823-93BF-4334-80AA-78C3A8407697}" type="sibTrans" cxnId="{6CD6984C-C4B1-480C-8243-BF09E4153FA9}">
      <dgm:prSet/>
      <dgm:spPr/>
      <dgm:t>
        <a:bodyPr/>
        <a:lstStyle/>
        <a:p>
          <a:endParaRPr lang="de-DE"/>
        </a:p>
      </dgm:t>
    </dgm:pt>
    <dgm:pt modelId="{4042DFE5-576D-460F-A234-CAEEA62DFBC2}" type="pres">
      <dgm:prSet presAssocID="{28621EB7-B3B6-4EEB-93CF-74E5CA783A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E30B0C8-20EC-4465-862C-966C1E7518A2}" type="pres">
      <dgm:prSet presAssocID="{1E3DFD5F-CF95-4AA1-92AD-0241341714A3}" presName="linNode" presStyleCnt="0"/>
      <dgm:spPr/>
    </dgm:pt>
    <dgm:pt modelId="{79D03345-CAF3-446E-8958-0537501A5707}" type="pres">
      <dgm:prSet presAssocID="{1E3DFD5F-CF95-4AA1-92AD-0241341714A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89B470-4781-41DE-9FAA-BA4242D2E4E5}" type="pres">
      <dgm:prSet presAssocID="{1E3DFD5F-CF95-4AA1-92AD-0241341714A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6DC253-79EB-44AC-B020-28ACC7476C44}" type="pres">
      <dgm:prSet presAssocID="{D178B525-432C-44A5-9D87-2911E6DB25D9}" presName="sp" presStyleCnt="0"/>
      <dgm:spPr/>
    </dgm:pt>
    <dgm:pt modelId="{8B5689D3-A001-44A8-BCC3-7F7569BD7B01}" type="pres">
      <dgm:prSet presAssocID="{C6A66667-FC4D-4CD0-AF0F-3DFA8841A186}" presName="linNode" presStyleCnt="0"/>
      <dgm:spPr/>
    </dgm:pt>
    <dgm:pt modelId="{D7DF5A23-CC1E-446F-B44A-6F79BED795C7}" type="pres">
      <dgm:prSet presAssocID="{C6A66667-FC4D-4CD0-AF0F-3DFA8841A18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BA07A10-489B-4FBD-8A24-0C413E1180FC}" type="pres">
      <dgm:prSet presAssocID="{C6A66667-FC4D-4CD0-AF0F-3DFA8841A18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305ED0D-7020-4881-A2E4-CFA9A2DBBB30}" type="pres">
      <dgm:prSet presAssocID="{C19BCFCE-7B4B-40DE-B126-BF1112739EA0}" presName="sp" presStyleCnt="0"/>
      <dgm:spPr/>
    </dgm:pt>
    <dgm:pt modelId="{C546DCFA-4FB9-4C39-B2A9-FB52DA7947E6}" type="pres">
      <dgm:prSet presAssocID="{E3D7C96A-8D7D-4A34-8A1A-03774D599AD0}" presName="linNode" presStyleCnt="0"/>
      <dgm:spPr/>
    </dgm:pt>
    <dgm:pt modelId="{BEB8CBEF-7447-4A16-BBC5-6621D3DC972D}" type="pres">
      <dgm:prSet presAssocID="{E3D7C96A-8D7D-4A34-8A1A-03774D599AD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75BDD0-E6BD-418B-A818-B9518DC3C9CF}" type="pres">
      <dgm:prSet presAssocID="{E3D7C96A-8D7D-4A34-8A1A-03774D599AD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5D831E-121C-4729-B561-0F95A9B81A53}" type="pres">
      <dgm:prSet presAssocID="{24F4C96F-E37B-440A-98D2-5F665FA80815}" presName="sp" presStyleCnt="0"/>
      <dgm:spPr/>
    </dgm:pt>
    <dgm:pt modelId="{12F6BAAE-D1A9-48CF-B3F1-8229EAA07A1C}" type="pres">
      <dgm:prSet presAssocID="{FC73BE94-4F3B-4F0C-AB5A-E4BA7AA8ABEC}" presName="linNode" presStyleCnt="0"/>
      <dgm:spPr/>
    </dgm:pt>
    <dgm:pt modelId="{AE0E25A9-E72E-46F6-B39F-055B4ECBA177}" type="pres">
      <dgm:prSet presAssocID="{FC73BE94-4F3B-4F0C-AB5A-E4BA7AA8ABE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786BA5-FD39-4ACE-A91D-0BFF0DED19E2}" type="pres">
      <dgm:prSet presAssocID="{FC73BE94-4F3B-4F0C-AB5A-E4BA7AA8ABE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F176A9A-CFFF-4C41-B95A-4CDF65AA7416}" srcId="{E3D7C96A-8D7D-4A34-8A1A-03774D599AD0}" destId="{990A92F8-2C68-4E92-9A49-325B56E29E6E}" srcOrd="0" destOrd="0" parTransId="{0F2FB236-D1AE-48AB-8AF1-5BEF2A9A09E2}" sibTransId="{EE2795B6-E0DB-4FC4-B94A-575046230925}"/>
    <dgm:cxn modelId="{6CD6984C-C4B1-480C-8243-BF09E4153FA9}" srcId="{FC73BE94-4F3B-4F0C-AB5A-E4BA7AA8ABEC}" destId="{68796FFC-1CE5-4F15-BC2D-8A275B36AE5B}" srcOrd="1" destOrd="0" parTransId="{B7BF2A26-A2C2-434F-9B40-5F3215CE03A6}" sibTransId="{3F5ED823-93BF-4334-80AA-78C3A8407697}"/>
    <dgm:cxn modelId="{0CEAFBDE-923B-4042-8AB2-5872E059DC34}" srcId="{28621EB7-B3B6-4EEB-93CF-74E5CA783A3C}" destId="{E3D7C96A-8D7D-4A34-8A1A-03774D599AD0}" srcOrd="2" destOrd="0" parTransId="{891C9D75-32B7-40C6-A853-31D1E581B21A}" sibTransId="{24F4C96F-E37B-440A-98D2-5F665FA80815}"/>
    <dgm:cxn modelId="{0DAB9B05-7BAA-40B0-BF71-823765E25C2D}" srcId="{1E3DFD5F-CF95-4AA1-92AD-0241341714A3}" destId="{429C323E-9B39-47E4-80AB-F82BE4A781EA}" srcOrd="0" destOrd="0" parTransId="{5EC52CA9-173A-4BDF-8403-7ECDAA252CFB}" sibTransId="{A4D4AC42-4416-4280-9E68-E7B549D1D3AA}"/>
    <dgm:cxn modelId="{0A9EC336-E2AA-4156-B494-16552B8218C8}" srcId="{28621EB7-B3B6-4EEB-93CF-74E5CA783A3C}" destId="{FC73BE94-4F3B-4F0C-AB5A-E4BA7AA8ABEC}" srcOrd="3" destOrd="0" parTransId="{8AA39791-5030-4AB2-83B6-B7C9DE7219C1}" sibTransId="{64493B48-84F2-40DF-9E20-01F5D5A9F216}"/>
    <dgm:cxn modelId="{5D7A0C62-5836-436A-B990-B404D17E5B0A}" type="presOf" srcId="{68796FFC-1CE5-4F15-BC2D-8A275B36AE5B}" destId="{C0786BA5-FD39-4ACE-A91D-0BFF0DED19E2}" srcOrd="0" destOrd="1" presId="urn:microsoft.com/office/officeart/2005/8/layout/vList5"/>
    <dgm:cxn modelId="{9100BBF7-13D3-42F5-BDE8-DA89646073F2}" type="presOf" srcId="{429C323E-9B39-47E4-80AB-F82BE4A781EA}" destId="{2789B470-4781-41DE-9FAA-BA4242D2E4E5}" srcOrd="0" destOrd="0" presId="urn:microsoft.com/office/officeart/2005/8/layout/vList5"/>
    <dgm:cxn modelId="{EB9862CA-B783-4C6D-B1E4-5819520B2EDC}" srcId="{E3D7C96A-8D7D-4A34-8A1A-03774D599AD0}" destId="{13B61B3F-9821-4E26-8A94-0392BAAACA72}" srcOrd="1" destOrd="0" parTransId="{ABB924FB-80B8-4012-BB54-63640848F6B5}" sibTransId="{A6793B5E-F517-495B-9269-68C2F87B17DB}"/>
    <dgm:cxn modelId="{C4A35DBB-D867-4FD4-86DB-47E5E834A51C}" srcId="{FC73BE94-4F3B-4F0C-AB5A-E4BA7AA8ABEC}" destId="{D5B4F22E-0A06-454E-AAC1-D5CD9B4BA50F}" srcOrd="0" destOrd="0" parTransId="{82F0BB46-0BB7-46B2-AA1D-CD54526076FD}" sibTransId="{118556E1-60A5-4C60-BC4D-C378DCC2D907}"/>
    <dgm:cxn modelId="{93D41ABA-45C2-4180-985B-56CA3DAE7BD9}" type="presOf" srcId="{7EFC88CF-65F1-4D3C-B7C5-DAD1D83F7617}" destId="{2789B470-4781-41DE-9FAA-BA4242D2E4E5}" srcOrd="0" destOrd="1" presId="urn:microsoft.com/office/officeart/2005/8/layout/vList5"/>
    <dgm:cxn modelId="{F2A7B74F-7D22-40D5-8ACF-1798D290B912}" type="presOf" srcId="{28621EB7-B3B6-4EEB-93CF-74E5CA783A3C}" destId="{4042DFE5-576D-460F-A234-CAEEA62DFBC2}" srcOrd="0" destOrd="0" presId="urn:microsoft.com/office/officeart/2005/8/layout/vList5"/>
    <dgm:cxn modelId="{A83AF917-9CE9-4099-825D-59091F875B2C}" srcId="{28621EB7-B3B6-4EEB-93CF-74E5CA783A3C}" destId="{1E3DFD5F-CF95-4AA1-92AD-0241341714A3}" srcOrd="0" destOrd="0" parTransId="{83B941E5-55C1-4D37-8122-1828495A6503}" sibTransId="{D178B525-432C-44A5-9D87-2911E6DB25D9}"/>
    <dgm:cxn modelId="{A8FE9177-CAA5-440D-AA70-9EC1B8BE25D1}" type="presOf" srcId="{E3D7C96A-8D7D-4A34-8A1A-03774D599AD0}" destId="{BEB8CBEF-7447-4A16-BBC5-6621D3DC972D}" srcOrd="0" destOrd="0" presId="urn:microsoft.com/office/officeart/2005/8/layout/vList5"/>
    <dgm:cxn modelId="{9367F9CF-0DD3-4483-8D3B-E3F8D4638088}" type="presOf" srcId="{990A92F8-2C68-4E92-9A49-325B56E29E6E}" destId="{6F75BDD0-E6BD-418B-A818-B9518DC3C9CF}" srcOrd="0" destOrd="0" presId="urn:microsoft.com/office/officeart/2005/8/layout/vList5"/>
    <dgm:cxn modelId="{C6AA451D-D887-4C13-BE35-EEC8C6469DC8}" type="presOf" srcId="{3CE008D8-05A7-4751-A6DC-58A01209813D}" destId="{FBA07A10-489B-4FBD-8A24-0C413E1180FC}" srcOrd="0" destOrd="0" presId="urn:microsoft.com/office/officeart/2005/8/layout/vList5"/>
    <dgm:cxn modelId="{04913893-F9F2-441D-9A67-BFD52115347B}" type="presOf" srcId="{1E3DFD5F-CF95-4AA1-92AD-0241341714A3}" destId="{79D03345-CAF3-446E-8958-0537501A5707}" srcOrd="0" destOrd="0" presId="urn:microsoft.com/office/officeart/2005/8/layout/vList5"/>
    <dgm:cxn modelId="{F84A4163-B7EA-471E-91B0-40EAD1C64576}" srcId="{28621EB7-B3B6-4EEB-93CF-74E5CA783A3C}" destId="{C6A66667-FC4D-4CD0-AF0F-3DFA8841A186}" srcOrd="1" destOrd="0" parTransId="{821C1551-D192-4C3C-9BF1-142A38E93ABC}" sibTransId="{C19BCFCE-7B4B-40DE-B126-BF1112739EA0}"/>
    <dgm:cxn modelId="{91C066ED-9AEE-4F4F-A42E-83A73FFE3C93}" srcId="{1E3DFD5F-CF95-4AA1-92AD-0241341714A3}" destId="{7EFC88CF-65F1-4D3C-B7C5-DAD1D83F7617}" srcOrd="1" destOrd="0" parTransId="{FB486213-4F33-451D-86F7-E8E040CE0DFF}" sibTransId="{37B8401A-DF86-475A-BE53-31167829F350}"/>
    <dgm:cxn modelId="{9986EB74-C730-462B-843F-53C78CE9E4B9}" type="presOf" srcId="{13B61B3F-9821-4E26-8A94-0392BAAACA72}" destId="{6F75BDD0-E6BD-418B-A818-B9518DC3C9CF}" srcOrd="0" destOrd="1" presId="urn:microsoft.com/office/officeart/2005/8/layout/vList5"/>
    <dgm:cxn modelId="{F33B229A-12FC-490F-87E3-EE0C8839C276}" type="presOf" srcId="{C6A66667-FC4D-4CD0-AF0F-3DFA8841A186}" destId="{D7DF5A23-CC1E-446F-B44A-6F79BED795C7}" srcOrd="0" destOrd="0" presId="urn:microsoft.com/office/officeart/2005/8/layout/vList5"/>
    <dgm:cxn modelId="{EA7D9CE3-E5FA-4C5D-85BD-AF0C2E745E6A}" type="presOf" srcId="{FC73BE94-4F3B-4F0C-AB5A-E4BA7AA8ABEC}" destId="{AE0E25A9-E72E-46F6-B39F-055B4ECBA177}" srcOrd="0" destOrd="0" presId="urn:microsoft.com/office/officeart/2005/8/layout/vList5"/>
    <dgm:cxn modelId="{7032339D-8B3E-4126-AE30-07C964A67B94}" srcId="{C6A66667-FC4D-4CD0-AF0F-3DFA8841A186}" destId="{3CE008D8-05A7-4751-A6DC-58A01209813D}" srcOrd="0" destOrd="0" parTransId="{C5BDDA2D-A945-4EF8-A01A-9DCE9C5D59BD}" sibTransId="{1E4054DC-6FBB-46CA-9521-3322B6FADC28}"/>
    <dgm:cxn modelId="{1A28A1F4-3C02-45B9-8C45-6C109FFC9981}" type="presOf" srcId="{D5B4F22E-0A06-454E-AAC1-D5CD9B4BA50F}" destId="{C0786BA5-FD39-4ACE-A91D-0BFF0DED19E2}" srcOrd="0" destOrd="0" presId="urn:microsoft.com/office/officeart/2005/8/layout/vList5"/>
    <dgm:cxn modelId="{5E565EF1-C372-4F63-A15E-63603FC71DF2}" type="presParOf" srcId="{4042DFE5-576D-460F-A234-CAEEA62DFBC2}" destId="{1E30B0C8-20EC-4465-862C-966C1E7518A2}" srcOrd="0" destOrd="0" presId="urn:microsoft.com/office/officeart/2005/8/layout/vList5"/>
    <dgm:cxn modelId="{8E10865D-E573-4E76-8557-10D433AAB57E}" type="presParOf" srcId="{1E30B0C8-20EC-4465-862C-966C1E7518A2}" destId="{79D03345-CAF3-446E-8958-0537501A5707}" srcOrd="0" destOrd="0" presId="urn:microsoft.com/office/officeart/2005/8/layout/vList5"/>
    <dgm:cxn modelId="{3144BDA9-5CCC-4DB0-8278-4EFA60A08668}" type="presParOf" srcId="{1E30B0C8-20EC-4465-862C-966C1E7518A2}" destId="{2789B470-4781-41DE-9FAA-BA4242D2E4E5}" srcOrd="1" destOrd="0" presId="urn:microsoft.com/office/officeart/2005/8/layout/vList5"/>
    <dgm:cxn modelId="{645D1258-1DCC-4F67-9A14-9B057A6BC5B3}" type="presParOf" srcId="{4042DFE5-576D-460F-A234-CAEEA62DFBC2}" destId="{016DC253-79EB-44AC-B020-28ACC7476C44}" srcOrd="1" destOrd="0" presId="urn:microsoft.com/office/officeart/2005/8/layout/vList5"/>
    <dgm:cxn modelId="{6C9A02AD-6A17-46FE-955D-B94C96D7BF8A}" type="presParOf" srcId="{4042DFE5-576D-460F-A234-CAEEA62DFBC2}" destId="{8B5689D3-A001-44A8-BCC3-7F7569BD7B01}" srcOrd="2" destOrd="0" presId="urn:microsoft.com/office/officeart/2005/8/layout/vList5"/>
    <dgm:cxn modelId="{2C6A2630-D415-44B8-BC70-64E4BBED50BA}" type="presParOf" srcId="{8B5689D3-A001-44A8-BCC3-7F7569BD7B01}" destId="{D7DF5A23-CC1E-446F-B44A-6F79BED795C7}" srcOrd="0" destOrd="0" presId="urn:microsoft.com/office/officeart/2005/8/layout/vList5"/>
    <dgm:cxn modelId="{4396ADF9-9E95-4284-8AA3-2DDD226C9008}" type="presParOf" srcId="{8B5689D3-A001-44A8-BCC3-7F7569BD7B01}" destId="{FBA07A10-489B-4FBD-8A24-0C413E1180FC}" srcOrd="1" destOrd="0" presId="urn:microsoft.com/office/officeart/2005/8/layout/vList5"/>
    <dgm:cxn modelId="{A9A1F796-544F-44D4-B2E1-7C4D00684FC6}" type="presParOf" srcId="{4042DFE5-576D-460F-A234-CAEEA62DFBC2}" destId="{5305ED0D-7020-4881-A2E4-CFA9A2DBBB30}" srcOrd="3" destOrd="0" presId="urn:microsoft.com/office/officeart/2005/8/layout/vList5"/>
    <dgm:cxn modelId="{AF12A9C1-6CB2-4817-B7BE-F4E3E5B225A9}" type="presParOf" srcId="{4042DFE5-576D-460F-A234-CAEEA62DFBC2}" destId="{C546DCFA-4FB9-4C39-B2A9-FB52DA7947E6}" srcOrd="4" destOrd="0" presId="urn:microsoft.com/office/officeart/2005/8/layout/vList5"/>
    <dgm:cxn modelId="{FA0B48C2-CBC1-45FA-A6C2-9DB77E176129}" type="presParOf" srcId="{C546DCFA-4FB9-4C39-B2A9-FB52DA7947E6}" destId="{BEB8CBEF-7447-4A16-BBC5-6621D3DC972D}" srcOrd="0" destOrd="0" presId="urn:microsoft.com/office/officeart/2005/8/layout/vList5"/>
    <dgm:cxn modelId="{7081106B-5F82-48F9-BE6E-D1C87816AF03}" type="presParOf" srcId="{C546DCFA-4FB9-4C39-B2A9-FB52DA7947E6}" destId="{6F75BDD0-E6BD-418B-A818-B9518DC3C9CF}" srcOrd="1" destOrd="0" presId="urn:microsoft.com/office/officeart/2005/8/layout/vList5"/>
    <dgm:cxn modelId="{09F943A7-1A35-48B3-BBF1-7163EAB4108A}" type="presParOf" srcId="{4042DFE5-576D-460F-A234-CAEEA62DFBC2}" destId="{775D831E-121C-4729-B561-0F95A9B81A53}" srcOrd="5" destOrd="0" presId="urn:microsoft.com/office/officeart/2005/8/layout/vList5"/>
    <dgm:cxn modelId="{6CDAEF44-F861-4B2A-8400-F8B29E451ED6}" type="presParOf" srcId="{4042DFE5-576D-460F-A234-CAEEA62DFBC2}" destId="{12F6BAAE-D1A9-48CF-B3F1-8229EAA07A1C}" srcOrd="6" destOrd="0" presId="urn:microsoft.com/office/officeart/2005/8/layout/vList5"/>
    <dgm:cxn modelId="{6DC25F5D-4AA8-4BB5-AF5A-D61ED2AC1A19}" type="presParOf" srcId="{12F6BAAE-D1A9-48CF-B3F1-8229EAA07A1C}" destId="{AE0E25A9-E72E-46F6-B39F-055B4ECBA177}" srcOrd="0" destOrd="0" presId="urn:microsoft.com/office/officeart/2005/8/layout/vList5"/>
    <dgm:cxn modelId="{08362FD8-6AD6-4F21-8542-5DE27059986F}" type="presParOf" srcId="{12F6BAAE-D1A9-48CF-B3F1-8229EAA07A1C}" destId="{C0786BA5-FD39-4ACE-A91D-0BFF0DED19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89B470-4781-41DE-9FAA-BA4242D2E4E5}">
      <dsp:nvSpPr>
        <dsp:cNvPr id="0" name=""/>
        <dsp:cNvSpPr/>
      </dsp:nvSpPr>
      <dsp:spPr>
        <a:xfrm rot="5400000">
          <a:off x="3872109" y="-1485871"/>
          <a:ext cx="857236" cy="4047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Areas of low, </a:t>
          </a:r>
          <a:r>
            <a:rPr lang="en-US" sz="1600" kern="1200" noProof="0" dirty="0" smtClean="0"/>
            <a:t>middle and </a:t>
          </a:r>
          <a:r>
            <a:rPr lang="en-US" sz="1600" kern="1200" noProof="0" dirty="0" smtClean="0"/>
            <a:t>high risk of identification of </a:t>
          </a:r>
          <a:r>
            <a:rPr lang="en-US" sz="1600" kern="1200" noProof="0" dirty="0" smtClean="0"/>
            <a:t>patients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Areas of similarity in regard </a:t>
          </a:r>
          <a:r>
            <a:rPr lang="en-US" sz="1600" kern="1200" noProof="0" dirty="0" smtClean="0"/>
            <a:t>to purpose, policies and regulations</a:t>
          </a:r>
          <a:endParaRPr lang="en-US" sz="1600" kern="1200" noProof="0" dirty="0"/>
        </a:p>
      </dsp:txBody>
      <dsp:txXfrm rot="5400000">
        <a:off x="3872109" y="-1485871"/>
        <a:ext cx="857236" cy="4047744"/>
      </dsp:txXfrm>
    </dsp:sp>
    <dsp:sp modelId="{79D03345-CAF3-446E-8958-0537501A5707}">
      <dsp:nvSpPr>
        <dsp:cNvPr id="0" name=""/>
        <dsp:cNvSpPr/>
      </dsp:nvSpPr>
      <dsp:spPr>
        <a:xfrm>
          <a:off x="0" y="2227"/>
          <a:ext cx="2276856" cy="1071545"/>
        </a:xfrm>
        <a:prstGeom prst="roundRect">
          <a:avLst/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Zone</a:t>
          </a:r>
          <a:endParaRPr lang="de-DE" sz="2700" kern="1200" dirty="0"/>
        </a:p>
      </dsp:txBody>
      <dsp:txXfrm>
        <a:off x="0" y="2227"/>
        <a:ext cx="2276856" cy="1071545"/>
      </dsp:txXfrm>
    </dsp:sp>
    <dsp:sp modelId="{FBA07A10-489B-4FBD-8A24-0C413E1180FC}">
      <dsp:nvSpPr>
        <dsp:cNvPr id="0" name=""/>
        <dsp:cNvSpPr/>
      </dsp:nvSpPr>
      <dsp:spPr>
        <a:xfrm rot="5400000">
          <a:off x="3872109" y="-360749"/>
          <a:ext cx="857236" cy="4047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Comparable areas; data can </a:t>
          </a:r>
          <a:r>
            <a:rPr lang="en-US" sz="1600" kern="1200" noProof="0" dirty="0" smtClean="0"/>
            <a:t>be used for same or similar purposes</a:t>
          </a:r>
          <a:endParaRPr lang="en-US" sz="1600" kern="1200" noProof="0" dirty="0"/>
        </a:p>
      </dsp:txBody>
      <dsp:txXfrm rot="5400000">
        <a:off x="3872109" y="-360749"/>
        <a:ext cx="857236" cy="4047744"/>
      </dsp:txXfrm>
    </dsp:sp>
    <dsp:sp modelId="{D7DF5A23-CC1E-446F-B44A-6F79BED795C7}">
      <dsp:nvSpPr>
        <dsp:cNvPr id="0" name=""/>
        <dsp:cNvSpPr/>
      </dsp:nvSpPr>
      <dsp:spPr>
        <a:xfrm>
          <a:off x="0" y="1127350"/>
          <a:ext cx="2276856" cy="1071545"/>
        </a:xfrm>
        <a:prstGeom prst="roundRect">
          <a:avLst/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Sub-Zone</a:t>
          </a:r>
          <a:endParaRPr lang="de-DE" sz="2700" kern="1200" dirty="0"/>
        </a:p>
      </dsp:txBody>
      <dsp:txXfrm>
        <a:off x="0" y="1127350"/>
        <a:ext cx="2276856" cy="1071545"/>
      </dsp:txXfrm>
    </dsp:sp>
    <dsp:sp modelId="{6F75BDD0-E6BD-418B-A818-B9518DC3C9CF}">
      <dsp:nvSpPr>
        <dsp:cNvPr id="0" name=""/>
        <dsp:cNvSpPr/>
      </dsp:nvSpPr>
      <dsp:spPr>
        <a:xfrm rot="5400000">
          <a:off x="3872109" y="764373"/>
          <a:ext cx="857236" cy="4047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Tools for </a:t>
          </a:r>
          <a:r>
            <a:rPr lang="en-US" sz="1600" kern="1200" noProof="0" dirty="0" err="1" smtClean="0"/>
            <a:t>anonymisation</a:t>
          </a:r>
          <a:r>
            <a:rPr lang="en-US" sz="1600" kern="1200" noProof="0" dirty="0" smtClean="0"/>
            <a:t>, </a:t>
          </a:r>
          <a:r>
            <a:rPr lang="en-US" sz="1600" kern="1200" noProof="0" dirty="0" smtClean="0"/>
            <a:t>pseudo-</a:t>
          </a:r>
          <a:r>
            <a:rPr lang="en-US" sz="1600" kern="1200" noProof="0" dirty="0" err="1" smtClean="0"/>
            <a:t>nymisation</a:t>
          </a:r>
          <a:r>
            <a:rPr lang="en-US" sz="1600" kern="1200" noProof="0" dirty="0" smtClean="0"/>
            <a:t>, coding and data aggregation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PET</a:t>
          </a:r>
          <a:endParaRPr lang="en-US" sz="1600" kern="1200" noProof="0"/>
        </a:p>
      </dsp:txBody>
      <dsp:txXfrm rot="5400000">
        <a:off x="3872109" y="764373"/>
        <a:ext cx="857236" cy="4047744"/>
      </dsp:txXfrm>
    </dsp:sp>
    <dsp:sp modelId="{BEB8CBEF-7447-4A16-BBC5-6621D3DC972D}">
      <dsp:nvSpPr>
        <dsp:cNvPr id="0" name=""/>
        <dsp:cNvSpPr/>
      </dsp:nvSpPr>
      <dsp:spPr>
        <a:xfrm>
          <a:off x="0" y="2252472"/>
          <a:ext cx="2276856" cy="1071545"/>
        </a:xfrm>
        <a:prstGeom prst="roundRect">
          <a:avLst/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Data </a:t>
          </a:r>
          <a:r>
            <a:rPr lang="de-DE" sz="2700" kern="1200" dirty="0" err="1" smtClean="0"/>
            <a:t>privacy</a:t>
          </a:r>
          <a:r>
            <a:rPr lang="de-DE" sz="2700" kern="1200" dirty="0" smtClean="0"/>
            <a:t> filter</a:t>
          </a:r>
          <a:endParaRPr lang="de-DE" sz="2700" kern="1200" dirty="0"/>
        </a:p>
      </dsp:txBody>
      <dsp:txXfrm>
        <a:off x="0" y="2252472"/>
        <a:ext cx="2276856" cy="1071545"/>
      </dsp:txXfrm>
    </dsp:sp>
    <dsp:sp modelId="{C0786BA5-FD39-4ACE-A91D-0BFF0DED19E2}">
      <dsp:nvSpPr>
        <dsp:cNvPr id="0" name=""/>
        <dsp:cNvSpPr/>
      </dsp:nvSpPr>
      <dsp:spPr>
        <a:xfrm rot="5400000">
          <a:off x="3872109" y="1889495"/>
          <a:ext cx="857236" cy="4047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Enables </a:t>
          </a:r>
          <a:r>
            <a:rPr lang="en-US" sz="1600" kern="1200" noProof="0" dirty="0" smtClean="0"/>
            <a:t>connections within </a:t>
          </a:r>
          <a:r>
            <a:rPr lang="en-US" sz="1600" kern="1200" noProof="0" dirty="0" smtClean="0"/>
            <a:t>or between zones and sub-zones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One-way coding or two-way coding</a:t>
          </a:r>
          <a:endParaRPr lang="en-US" sz="1600" kern="1200" noProof="0"/>
        </a:p>
      </dsp:txBody>
      <dsp:txXfrm rot="5400000">
        <a:off x="3872109" y="1889495"/>
        <a:ext cx="857236" cy="4047744"/>
      </dsp:txXfrm>
    </dsp:sp>
    <dsp:sp modelId="{AE0E25A9-E72E-46F6-B39F-055B4ECBA177}">
      <dsp:nvSpPr>
        <dsp:cNvPr id="0" name=""/>
        <dsp:cNvSpPr/>
      </dsp:nvSpPr>
      <dsp:spPr>
        <a:xfrm>
          <a:off x="0" y="3377595"/>
          <a:ext cx="2276856" cy="1071545"/>
        </a:xfrm>
        <a:prstGeom prst="roundRect">
          <a:avLst/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Data linker</a:t>
          </a:r>
          <a:endParaRPr lang="de-DE" sz="2700" kern="1200" dirty="0"/>
        </a:p>
      </dsp:txBody>
      <dsp:txXfrm>
        <a:off x="0" y="3377595"/>
        <a:ext cx="2276856" cy="1071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8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0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9400"/>
            <a:ext cx="298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0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169400"/>
            <a:ext cx="298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pPr>
              <a:defRPr/>
            </a:pPr>
            <a:fld id="{F20865D9-AE2C-4B89-A60B-2383253960E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6942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98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5525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586288"/>
            <a:ext cx="550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9400"/>
            <a:ext cx="298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169400"/>
            <a:ext cx="298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pPr>
              <a:defRPr/>
            </a:pPr>
            <a:fld id="{43E3E328-D70B-4298-A15B-24FB59FCFB8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5392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D3023-0139-4997-9339-0FD6EDAA9CC7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8C3CB56-0500-478E-8945-86FEB2BABB5D}" type="slidenum">
              <a:rPr lang="en-GB" sz="1200" smtClean="0">
                <a:latin typeface="Times" pitchFamily="18" charset="0"/>
              </a:rPr>
              <a:pPr/>
              <a:t>3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8388" y="749300"/>
            <a:ext cx="4789487" cy="3590925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6399" y="4565804"/>
            <a:ext cx="5034064" cy="4338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2ABF2-263A-4F0B-8E0F-6FE1CB9A0A6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808C-7583-4D6D-BF66-08B41E6BF99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08B44-DCD1-4791-ADE1-147B99C0EF2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C0116-5460-41F5-AAC8-BC1BAD15E08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73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9E126-EC03-47BC-AED6-19DE88027EE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73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F4FA1-529B-4D21-9482-17A406AEC6E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582F-24BA-402F-AD92-DD76B149AD1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F0241-1AFF-4A56-BC32-C82E55E1374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3A13E-18E3-442F-B69A-2A31AE131F2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5C919-8DD3-4071-BFB1-AC5ECDDD657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05BA6-A1AB-4A51-8B96-CA1CFD05012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73EC-6472-42C6-87CD-BB93E428A8E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2D20B-717F-432A-A873-3CBB25B3F12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2C386-3D6F-4512-87F8-9296910679F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52400"/>
            <a:ext cx="51054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Arial" charset="0"/>
              </a:defRPr>
            </a:lvl1pPr>
          </a:lstStyle>
          <a:p>
            <a:pPr>
              <a:defRPr/>
            </a:pPr>
            <a:fld id="{F856DE8D-0323-4745-9960-38F15631C36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9812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5400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7010400" y="304800"/>
            <a:ext cx="2133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17375E"/>
                </a:solidFill>
                <a:sym typeface="Calibri" pitchFamily="34" charset="0"/>
              </a:rPr>
              <a:t>TRANSF</a:t>
            </a:r>
            <a:r>
              <a:rPr lang="en-US" sz="2400" b="1" u="sng" dirty="0">
                <a:solidFill>
                  <a:srgbClr val="FF0000"/>
                </a:solidFill>
                <a:sym typeface="Calibri" pitchFamily="34" charset="0"/>
              </a:rPr>
              <a:t>o</a:t>
            </a:r>
            <a:r>
              <a:rPr lang="en-US" sz="2400" b="1" u="sng" dirty="0">
                <a:solidFill>
                  <a:srgbClr val="17375E"/>
                </a:solidFill>
                <a:sym typeface="Calibri" pitchFamily="34" charset="0"/>
              </a:rPr>
              <a:t>R</a:t>
            </a:r>
            <a:r>
              <a:rPr lang="en-US" sz="2400" b="1" u="sng" dirty="0">
                <a:solidFill>
                  <a:srgbClr val="FF0000"/>
                </a:solidFill>
                <a:sym typeface="Calibri" pitchFamily="34" charset="0"/>
              </a:rPr>
              <a:t>m</a:t>
            </a:r>
            <a:endParaRPr lang="de-DE" sz="2400" b="1" u="sng" dirty="0">
              <a:solidFill>
                <a:srgbClr val="FF0000"/>
              </a:solidFill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0"/>
            <a:ext cx="8077200" cy="2057400"/>
          </a:xfrm>
        </p:spPr>
        <p:txBody>
          <a:bodyPr/>
          <a:lstStyle/>
          <a:p>
            <a:pPr eaLnBrk="1" hangingPunct="1"/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en-US" sz="3200" b="1" dirty="0" smtClean="0"/>
              <a:t> </a:t>
            </a:r>
            <a:r>
              <a:rPr lang="en-US" sz="3600" b="1" dirty="0" smtClean="0"/>
              <a:t>A flexible zone model for data privacy and confidentiality in medical research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352800"/>
            <a:ext cx="8077200" cy="3200400"/>
          </a:xfrm>
        </p:spPr>
        <p:txBody>
          <a:bodyPr/>
          <a:lstStyle/>
          <a:p>
            <a:pPr eaLnBrk="1" hangingPunct="1"/>
            <a:endParaRPr lang="de-DE" sz="1600" dirty="0" smtClean="0"/>
          </a:p>
          <a:p>
            <a:pPr eaLnBrk="1" hangingPunct="1"/>
            <a:r>
              <a:rPr lang="de-DE" sz="2000" dirty="0" smtClean="0"/>
              <a:t>Wolfgang Kuchinke</a:t>
            </a:r>
            <a:r>
              <a:rPr lang="de-DE" sz="2000" baseline="30000" dirty="0" smtClean="0"/>
              <a:t>1</a:t>
            </a:r>
            <a:r>
              <a:rPr lang="de-DE" sz="2000" dirty="0" smtClean="0"/>
              <a:t>,Christian Ohmann,</a:t>
            </a:r>
            <a:r>
              <a:rPr lang="de-DE" sz="2000" baseline="30000" dirty="0" smtClean="0"/>
              <a:t>1</a:t>
            </a:r>
            <a:r>
              <a:rPr lang="de-DE" sz="2000" dirty="0" smtClean="0"/>
              <a:t> Evert-Ben van Veen</a:t>
            </a:r>
            <a:r>
              <a:rPr lang="de-DE" sz="2000" baseline="30000" dirty="0" smtClean="0"/>
              <a:t>2</a:t>
            </a:r>
            <a:r>
              <a:rPr lang="de-DE" sz="2000" dirty="0" smtClean="0"/>
              <a:t>, Robert Verheij</a:t>
            </a:r>
            <a:r>
              <a:rPr lang="de-DE" sz="2000" baseline="30000" dirty="0" smtClean="0"/>
              <a:t>3</a:t>
            </a:r>
            <a:r>
              <a:rPr lang="de-DE" sz="2000" dirty="0" smtClean="0"/>
              <a:t>, Adel Taweel</a:t>
            </a:r>
            <a:r>
              <a:rPr lang="de-DE" sz="2000" baseline="30000" dirty="0" smtClean="0"/>
              <a:t>4</a:t>
            </a:r>
            <a:r>
              <a:rPr lang="de-DE" sz="2000" dirty="0" smtClean="0"/>
              <a:t>, Brendan </a:t>
            </a:r>
            <a:r>
              <a:rPr lang="de-DE" sz="2000" dirty="0" smtClean="0"/>
              <a:t>Delaney</a:t>
            </a:r>
            <a:r>
              <a:rPr lang="de-DE" sz="2000" baseline="30000" dirty="0" smtClean="0"/>
              <a:t>4</a:t>
            </a:r>
            <a:endParaRPr lang="de-DE" sz="2000" dirty="0" smtClean="0"/>
          </a:p>
          <a:p>
            <a:pPr eaLnBrk="1" hangingPunct="1"/>
            <a:r>
              <a:rPr lang="de-DE" sz="1600" baseline="30000" dirty="0" smtClean="0"/>
              <a:t>1</a:t>
            </a:r>
            <a:r>
              <a:rPr lang="de-DE" sz="1600" dirty="0" smtClean="0"/>
              <a:t>University </a:t>
            </a:r>
            <a:r>
              <a:rPr lang="de-DE" sz="1600" dirty="0" err="1" smtClean="0"/>
              <a:t>of</a:t>
            </a:r>
            <a:r>
              <a:rPr lang="de-DE" sz="1600" dirty="0" smtClean="0"/>
              <a:t> Duesseldorf </a:t>
            </a:r>
            <a:r>
              <a:rPr lang="de-DE" sz="1600" dirty="0" err="1" smtClean="0"/>
              <a:t>and</a:t>
            </a:r>
            <a:r>
              <a:rPr lang="de-DE" sz="1600" dirty="0" smtClean="0"/>
              <a:t> ECRIN, </a:t>
            </a:r>
            <a:r>
              <a:rPr lang="de-DE" sz="1600" baseline="30000" dirty="0" smtClean="0"/>
              <a:t>2</a:t>
            </a:r>
            <a:r>
              <a:rPr lang="de-DE" sz="1600" dirty="0" smtClean="0"/>
              <a:t>MedLawConsult </a:t>
            </a:r>
            <a:r>
              <a:rPr lang="de-DE" sz="1600" dirty="0" err="1" smtClean="0"/>
              <a:t>DenHaag</a:t>
            </a:r>
            <a:r>
              <a:rPr lang="de-DE" sz="1600" dirty="0" smtClean="0"/>
              <a:t>, The </a:t>
            </a:r>
            <a:r>
              <a:rPr lang="de-DE" sz="1600" dirty="0" err="1" smtClean="0"/>
              <a:t>Netherlands</a:t>
            </a:r>
            <a:r>
              <a:rPr lang="de-DE" sz="1600" dirty="0" smtClean="0"/>
              <a:t>, </a:t>
            </a:r>
            <a:r>
              <a:rPr lang="de-DE" sz="1600" baseline="30000" dirty="0" smtClean="0"/>
              <a:t>3</a:t>
            </a:r>
            <a:r>
              <a:rPr lang="de-DE" sz="1600" dirty="0" smtClean="0"/>
              <a:t>NIVEL, The </a:t>
            </a:r>
            <a:r>
              <a:rPr lang="de-DE" sz="1600" dirty="0" err="1" smtClean="0"/>
              <a:t>Netherlands</a:t>
            </a:r>
            <a:r>
              <a:rPr lang="de-DE" sz="1600" dirty="0" smtClean="0"/>
              <a:t>, </a:t>
            </a:r>
            <a:r>
              <a:rPr lang="de-DE" sz="1600" baseline="30000" dirty="0" smtClean="0"/>
              <a:t>4</a:t>
            </a:r>
            <a:r>
              <a:rPr lang="de-DE" sz="1600" dirty="0" smtClean="0"/>
              <a:t>King’s College London, UK</a:t>
            </a:r>
          </a:p>
          <a:p>
            <a:pPr eaLnBrk="1" hangingPunct="1"/>
            <a:endParaRPr lang="de-DE" sz="2000" dirty="0" smtClean="0"/>
          </a:p>
          <a:p>
            <a:pPr eaLnBrk="1" hangingPunct="1"/>
            <a:r>
              <a:rPr lang="de-DE" sz="2400" dirty="0" smtClean="0"/>
              <a:t>Workshops on e-Science Workflows</a:t>
            </a:r>
          </a:p>
          <a:p>
            <a:pPr eaLnBrk="1" hangingPunct="1"/>
            <a:r>
              <a:rPr lang="en-US" sz="2400" dirty="0" smtClean="0"/>
              <a:t>09 Feb. 2012 - 10 Feb. 2012, Budapest</a:t>
            </a:r>
            <a:endParaRPr lang="fr-FR" sz="2400" dirty="0" smtClean="0"/>
          </a:p>
          <a:p>
            <a:pPr eaLnBrk="1" hangingPunct="1"/>
            <a:endParaRPr lang="fr-FR" sz="4400" dirty="0" smtClean="0"/>
          </a:p>
          <a:p>
            <a:pPr eaLnBrk="1" hangingPunct="1"/>
            <a:endParaRPr lang="fr-FR" sz="4400" dirty="0" smtClean="0"/>
          </a:p>
          <a:p>
            <a:pPr eaLnBrk="1" hangingPunct="1"/>
            <a:endParaRPr lang="fr-FR" dirty="0" smtClean="0"/>
          </a:p>
          <a:p>
            <a:pPr eaLnBrk="1" hangingPunct="1"/>
            <a:endParaRPr lang="fr-FR" sz="4400" dirty="0" smtClean="0"/>
          </a:p>
        </p:txBody>
      </p:sp>
      <p:sp>
        <p:nvSpPr>
          <p:cNvPr id="2053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01750F-FFB9-4432-8253-D2FC99A2AF1B}" type="slidenum">
              <a:rPr lang="fr-FR" smtClean="0"/>
              <a:pPr/>
              <a:t>1</a:t>
            </a:fld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905000" y="76200"/>
            <a:ext cx="5105400" cy="838200"/>
          </a:xfrm>
        </p:spPr>
        <p:txBody>
          <a:bodyPr/>
          <a:lstStyle/>
          <a:p>
            <a:r>
              <a:rPr lang="en-US" dirty="0" smtClean="0"/>
              <a:t>Data flow example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D582F-24BA-402F-AD92-DD76B149AD1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4" y="1219200"/>
            <a:ext cx="8315326" cy="558104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353661" y="838200"/>
            <a:ext cx="8143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u="none" dirty="0" smtClean="0">
                <a:solidFill>
                  <a:schemeClr val="accent2">
                    <a:lumMod val="75000"/>
                  </a:schemeClr>
                </a:solidFill>
              </a:rPr>
              <a:t>Use case „Extract data“ with database search by GP and researcher</a:t>
            </a:r>
            <a:endParaRPr lang="en-US" u="non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</a:t>
            </a:r>
            <a:r>
              <a:rPr lang="en-US" smtClean="0"/>
              <a:t> for a privacy </a:t>
            </a:r>
            <a:r>
              <a:rPr lang="en-US" smtClean="0"/>
              <a:t>framework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pplicable across medical care and clinical research</a:t>
            </a:r>
          </a:p>
          <a:p>
            <a:r>
              <a:rPr lang="en-US" dirty="0" smtClean="0"/>
              <a:t>Consideration of:</a:t>
            </a:r>
          </a:p>
          <a:p>
            <a:pPr lvl="1"/>
            <a:r>
              <a:rPr lang="en-US" dirty="0" smtClean="0"/>
              <a:t>different data sources (primary, secondary)</a:t>
            </a:r>
          </a:p>
          <a:p>
            <a:pPr lvl="1"/>
            <a:r>
              <a:rPr lang="en-US" dirty="0" smtClean="0"/>
              <a:t>different fields (phenotype, genotype data)</a:t>
            </a:r>
          </a:p>
          <a:p>
            <a:pPr lvl="1"/>
            <a:r>
              <a:rPr lang="en-US" dirty="0" smtClean="0"/>
              <a:t>different diseases (diabetes, gastro-</a:t>
            </a:r>
            <a:r>
              <a:rPr lang="en-US" dirty="0" err="1" smtClean="0"/>
              <a:t>oesophageal</a:t>
            </a:r>
            <a:r>
              <a:rPr lang="en-US" dirty="0" smtClean="0"/>
              <a:t> reflux disease, cancer)</a:t>
            </a:r>
          </a:p>
          <a:p>
            <a:pPr lvl="1"/>
            <a:r>
              <a:rPr lang="en-US" dirty="0" smtClean="0"/>
              <a:t>variations between countries and regions in Europe (legal, ethical, practice related)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D582F-24BA-402F-AD92-DD76B149AD1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rgbClr val="17375E"/>
          </a:solidFill>
          <a:ln w="12700">
            <a:solidFill>
              <a:srgbClr val="4A7EBB"/>
            </a:solidFill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Translational </a:t>
            </a: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Medicine and Patient Safety in Europe</a:t>
            </a:r>
            <a:endParaRPr lang="en-US" sz="1600" u="none" dirty="0">
              <a:solidFill>
                <a:schemeClr val="bg1"/>
              </a:solidFill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privacy</a:t>
            </a:r>
            <a:r>
              <a:rPr lang="de-DE" dirty="0" smtClean="0"/>
              <a:t> </a:t>
            </a:r>
            <a:r>
              <a:rPr lang="de-DE" dirty="0" err="1" smtClean="0"/>
              <a:t>framework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hould satisfy the different privacy needs for research access:</a:t>
            </a:r>
          </a:p>
          <a:p>
            <a:pPr lvl="1"/>
            <a:r>
              <a:rPr lang="en-US" dirty="0" smtClean="0"/>
              <a:t>Primary Care databases (e.g. GPRD, LINH)</a:t>
            </a:r>
          </a:p>
          <a:p>
            <a:pPr lvl="1"/>
            <a:r>
              <a:rPr lang="en-US" dirty="0" smtClean="0"/>
              <a:t>EHRs, Family Practice EHR, Hospital EHR</a:t>
            </a:r>
          </a:p>
          <a:p>
            <a:pPr lvl="1"/>
            <a:r>
              <a:rPr lang="en-US" dirty="0" smtClean="0"/>
              <a:t>clinical research databases (e.g. clinical trials, cohort studies)</a:t>
            </a:r>
          </a:p>
          <a:p>
            <a:pPr lvl="1"/>
            <a:r>
              <a:rPr lang="en-US" dirty="0" smtClean="0"/>
              <a:t>registries (e.g. cancer) and repositories</a:t>
            </a:r>
          </a:p>
          <a:p>
            <a:pPr lvl="1"/>
            <a:r>
              <a:rPr lang="en-US" dirty="0" smtClean="0"/>
              <a:t>genetic databases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D582F-24BA-402F-AD92-DD76B149AD1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rgbClr val="17375E"/>
          </a:solidFill>
          <a:ln w="12700">
            <a:solidFill>
              <a:srgbClr val="4A7EBB"/>
            </a:solidFill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Translational </a:t>
            </a: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Medicine and Patient Safety in Europe</a:t>
            </a:r>
            <a:endParaRPr lang="en-US" sz="1600" u="none" dirty="0">
              <a:solidFill>
                <a:schemeClr val="bg1"/>
              </a:solidFill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Background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029200"/>
          </a:xfrm>
        </p:spPr>
        <p:txBody>
          <a:bodyPr/>
          <a:lstStyle/>
          <a:p>
            <a:r>
              <a:rPr lang="en-US" dirty="0" smtClean="0"/>
              <a:t>Privacy frameworks for cancer research or </a:t>
            </a:r>
            <a:r>
              <a:rPr lang="en-US" dirty="0" err="1" smtClean="0"/>
              <a:t>biobanking</a:t>
            </a:r>
            <a:r>
              <a:rPr lang="en-US" dirty="0" smtClean="0"/>
              <a:t> already exist (e.g. ACGT, </a:t>
            </a:r>
            <a:r>
              <a:rPr lang="en-US" dirty="0" err="1" smtClean="0"/>
              <a:t>GenoMatch</a:t>
            </a:r>
            <a:r>
              <a:rPr lang="en-US" dirty="0" smtClean="0"/>
              <a:t>, caBIG)</a:t>
            </a:r>
          </a:p>
          <a:p>
            <a:pPr lvl="1"/>
            <a:r>
              <a:rPr lang="en-US" sz="2400" dirty="0" smtClean="0"/>
              <a:t>mostly p</a:t>
            </a:r>
            <a:r>
              <a:rPr lang="en-US" sz="2400" dirty="0" smtClean="0"/>
              <a:t>rivacy </a:t>
            </a:r>
            <a:r>
              <a:rPr lang="en-US" sz="2400" dirty="0" smtClean="0"/>
              <a:t>frameworks apply the most stringent approach to their data flow and interpret “</a:t>
            </a:r>
            <a:r>
              <a:rPr lang="en-US" sz="2400" dirty="0" err="1" smtClean="0"/>
              <a:t>anonymisation</a:t>
            </a:r>
            <a:r>
              <a:rPr lang="en-US" sz="2400" dirty="0" smtClean="0"/>
              <a:t>” in a restrictive way</a:t>
            </a:r>
          </a:p>
          <a:p>
            <a:r>
              <a:rPr lang="en-US" dirty="0" smtClean="0"/>
              <a:t>A more flexible approach is </a:t>
            </a:r>
            <a:r>
              <a:rPr lang="en-US" dirty="0" smtClean="0"/>
              <a:t>needed</a:t>
            </a:r>
            <a:endParaRPr lang="en-US" dirty="0" smtClean="0"/>
          </a:p>
          <a:p>
            <a:pPr lvl="1"/>
            <a:r>
              <a:rPr lang="en-US" sz="2400" dirty="0" smtClean="0"/>
              <a:t>t</a:t>
            </a:r>
            <a:r>
              <a:rPr lang="en-US" sz="2400" dirty="0" smtClean="0"/>
              <a:t>o </a:t>
            </a:r>
            <a:r>
              <a:rPr lang="en-US" sz="2400" dirty="0" smtClean="0"/>
              <a:t>guarantee privacy of patient data</a:t>
            </a:r>
          </a:p>
          <a:p>
            <a:pPr lvl="1"/>
            <a:r>
              <a:rPr lang="en-US" sz="2400" dirty="0" smtClean="0"/>
              <a:t>t</a:t>
            </a:r>
            <a:r>
              <a:rPr lang="en-US" sz="2400" dirty="0" smtClean="0"/>
              <a:t>o </a:t>
            </a:r>
            <a:r>
              <a:rPr lang="en-US" sz="2400" dirty="0" smtClean="0"/>
              <a:t>enable unhindered research</a:t>
            </a:r>
          </a:p>
          <a:p>
            <a:pPr lvl="1"/>
            <a:r>
              <a:rPr lang="en-US" sz="2400" dirty="0" smtClean="0"/>
              <a:t>t</a:t>
            </a:r>
            <a:r>
              <a:rPr lang="en-US" sz="2400" dirty="0" smtClean="0"/>
              <a:t>o </a:t>
            </a:r>
            <a:r>
              <a:rPr lang="en-US" sz="2400" dirty="0" smtClean="0"/>
              <a:t>align the framework to data flow requirements (data chain) </a:t>
            </a:r>
            <a:r>
              <a:rPr lang="en-US" sz="2400" dirty="0" smtClean="0"/>
              <a:t>and research workflow</a:t>
            </a:r>
            <a:endParaRPr lang="en-US" sz="24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D582F-24BA-402F-AD92-DD76B149AD1B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rgbClr val="17375E"/>
          </a:solidFill>
          <a:ln w="12700">
            <a:solidFill>
              <a:srgbClr val="4A7EBB"/>
            </a:solidFill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Translational </a:t>
            </a: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Medicine and Patient Safety in Europe</a:t>
            </a:r>
            <a:endParaRPr lang="en-US" sz="1600" u="none" dirty="0">
              <a:solidFill>
                <a:schemeClr val="bg1"/>
              </a:solidFill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Methods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334000"/>
          </a:xfrm>
        </p:spPr>
        <p:txBody>
          <a:bodyPr/>
          <a:lstStyle/>
          <a:p>
            <a:r>
              <a:rPr lang="en-US" sz="2800" dirty="0" smtClean="0"/>
              <a:t>Exploration of national and European legal requirements, and access policies </a:t>
            </a:r>
          </a:p>
          <a:p>
            <a:r>
              <a:rPr lang="en-US" sz="2800" dirty="0" smtClean="0"/>
              <a:t>Creation of data privacy </a:t>
            </a:r>
            <a:r>
              <a:rPr lang="en-US" sz="2800" dirty="0" smtClean="0"/>
              <a:t>profiles</a:t>
            </a:r>
            <a:endParaRPr lang="en-US" sz="2800" dirty="0" smtClean="0"/>
          </a:p>
          <a:p>
            <a:r>
              <a:rPr lang="en-US" sz="2800" dirty="0" smtClean="0"/>
              <a:t>Definition of zones, filters and linkers</a:t>
            </a:r>
          </a:p>
          <a:p>
            <a:r>
              <a:rPr lang="en-US" sz="2800" dirty="0" smtClean="0"/>
              <a:t>Analysis of privacy requirements associated with the data flow </a:t>
            </a:r>
            <a:r>
              <a:rPr lang="en-US" sz="2800" dirty="0" smtClean="0"/>
              <a:t>and workflow for </a:t>
            </a:r>
            <a:r>
              <a:rPr lang="en-US" sz="2800" dirty="0" smtClean="0"/>
              <a:t>research access and linking of different data sources:</a:t>
            </a:r>
          </a:p>
          <a:p>
            <a:pPr lvl="1"/>
            <a:r>
              <a:rPr lang="en-US" sz="2400" dirty="0" smtClean="0"/>
              <a:t>primary care data repositories</a:t>
            </a:r>
          </a:p>
          <a:p>
            <a:pPr lvl="1"/>
            <a:r>
              <a:rPr lang="en-US" sz="2400" dirty="0" smtClean="0"/>
              <a:t>electronic health records (EHR)</a:t>
            </a:r>
          </a:p>
          <a:p>
            <a:pPr lvl="1"/>
            <a:r>
              <a:rPr lang="en-US" sz="2400" dirty="0" smtClean="0"/>
              <a:t>clinical research </a:t>
            </a:r>
            <a:r>
              <a:rPr lang="en-US" sz="2400" dirty="0" smtClean="0"/>
              <a:t>database, </a:t>
            </a:r>
            <a:r>
              <a:rPr lang="en-US" sz="2400" dirty="0" smtClean="0"/>
              <a:t>genetic and cancer registries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D582F-24BA-402F-AD92-DD76B149AD1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rgbClr val="17375E"/>
          </a:solidFill>
          <a:ln w="12700">
            <a:solidFill>
              <a:srgbClr val="4A7EBB"/>
            </a:solidFill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Translational </a:t>
            </a: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Medicine and Patient Safety in Europe</a:t>
            </a:r>
            <a:endParaRPr lang="en-US" sz="1600" u="none" dirty="0">
              <a:solidFill>
                <a:schemeClr val="bg1"/>
              </a:solidFill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blocks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D582F-24BA-402F-AD92-DD76B149AD1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graphicFrame>
        <p:nvGraphicFramePr>
          <p:cNvPr id="6" name="Diagramm 5"/>
          <p:cNvGraphicFramePr/>
          <p:nvPr/>
        </p:nvGraphicFramePr>
        <p:xfrm>
          <a:off x="1295400" y="1676400"/>
          <a:ext cx="6324600" cy="445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>
            <a:spLocks/>
          </p:cNvSpPr>
          <p:nvPr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rgbClr val="17375E"/>
          </a:solidFill>
          <a:ln w="12700">
            <a:solidFill>
              <a:srgbClr val="4A7EBB"/>
            </a:solidFill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Translational </a:t>
            </a: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Medicine and Patient Safety in Europe</a:t>
            </a:r>
            <a:endParaRPr lang="en-US" sz="1600" u="none" dirty="0">
              <a:solidFill>
                <a:schemeClr val="bg1"/>
              </a:solidFill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Notation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05BA6-A1AB-4A51-8B96-CA1CFD05012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4" name="Grafik 3" descr="Budapest EGI-privacy index-Fig1p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981200"/>
            <a:ext cx="5695950" cy="4152900"/>
          </a:xfrm>
          <a:prstGeom prst="rect">
            <a:avLst/>
          </a:prstGeom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rgbClr val="17375E"/>
          </a:solidFill>
          <a:ln w="12700">
            <a:solidFill>
              <a:srgbClr val="4A7EBB"/>
            </a:solidFill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Translational </a:t>
            </a: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Medicine and Patient Safety in Europe</a:t>
            </a:r>
            <a:endParaRPr lang="en-US" sz="1600" u="none" dirty="0">
              <a:solidFill>
                <a:schemeClr val="bg1"/>
              </a:solidFill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/>
          </p:cNvSpPr>
          <p:nvPr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rgbClr val="17375E"/>
          </a:solidFill>
          <a:ln w="12700">
            <a:solidFill>
              <a:srgbClr val="4A7EBB"/>
            </a:solidFill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Translational </a:t>
            </a: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Medicine and Patient Safety in Europe</a:t>
            </a:r>
            <a:endParaRPr lang="en-US" sz="1600" u="none" dirty="0">
              <a:solidFill>
                <a:schemeClr val="bg1"/>
              </a:solidFill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24" name="Nach links gekrümmter Pfeil 23"/>
          <p:cNvSpPr/>
          <p:nvPr/>
        </p:nvSpPr>
        <p:spPr bwMode="auto">
          <a:xfrm>
            <a:off x="2971800" y="1524000"/>
            <a:ext cx="2590800" cy="5334000"/>
          </a:xfrm>
          <a:prstGeom prst="curvedLeftArrow">
            <a:avLst>
              <a:gd name="adj1" fmla="val 16902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gradient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05BA6-A1AB-4A51-8B96-CA1CFD05012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23" name="Grafik 22" descr="Budapest Privacy pub-Fig-1c_v1p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362200"/>
            <a:ext cx="6400800" cy="3076575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1371600" y="152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none" dirty="0" err="1" smtClean="0">
                <a:solidFill>
                  <a:srgbClr val="3366CC"/>
                </a:solidFill>
              </a:rPr>
              <a:t>high</a:t>
            </a:r>
            <a:r>
              <a:rPr lang="de-DE" b="1" u="none" dirty="0" smtClean="0">
                <a:solidFill>
                  <a:srgbClr val="3366CC"/>
                </a:solidFill>
              </a:rPr>
              <a:t> </a:t>
            </a:r>
            <a:r>
              <a:rPr lang="de-DE" b="1" u="none" dirty="0" err="1" smtClean="0">
                <a:solidFill>
                  <a:srgbClr val="3366CC"/>
                </a:solidFill>
              </a:rPr>
              <a:t>risk</a:t>
            </a:r>
            <a:endParaRPr lang="de-DE" b="1" u="none" dirty="0">
              <a:solidFill>
                <a:srgbClr val="3366CC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447800" y="586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none" dirty="0" err="1" smtClean="0">
                <a:solidFill>
                  <a:srgbClr val="3366CC"/>
                </a:solidFill>
              </a:rPr>
              <a:t>low</a:t>
            </a:r>
            <a:r>
              <a:rPr lang="de-DE" b="1" u="none" dirty="0" smtClean="0">
                <a:solidFill>
                  <a:srgbClr val="3366CC"/>
                </a:solidFill>
              </a:rPr>
              <a:t> </a:t>
            </a:r>
            <a:r>
              <a:rPr lang="de-DE" b="1" u="none" dirty="0" err="1" smtClean="0">
                <a:solidFill>
                  <a:srgbClr val="3366CC"/>
                </a:solidFill>
              </a:rPr>
              <a:t>risk</a:t>
            </a:r>
            <a:endParaRPr lang="de-DE" b="1" u="none" dirty="0">
              <a:solidFill>
                <a:srgbClr val="3366C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52400" y="3962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none" dirty="0" err="1" smtClean="0">
                <a:solidFill>
                  <a:srgbClr val="3366CC"/>
                </a:solidFill>
              </a:rPr>
              <a:t>identification</a:t>
            </a:r>
            <a:endParaRPr lang="de-DE" b="1" u="none" dirty="0">
              <a:solidFill>
                <a:srgbClr val="3366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Care </a:t>
            </a:r>
            <a:r>
              <a:rPr lang="en-US" smtClean="0"/>
              <a:t>scenario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05BA6-A1AB-4A51-8B96-CA1CFD050129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4" name="Grafik 3" descr="Budapest EGI- Privacy-tratment Fig-1bp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133600"/>
            <a:ext cx="3971925" cy="30765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81000" y="2286000"/>
            <a:ext cx="2928937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none" dirty="0" smtClean="0">
                <a:solidFill>
                  <a:srgbClr val="3366CC"/>
                </a:solidFill>
              </a:rPr>
              <a:t>Care e</a:t>
            </a:r>
            <a:r>
              <a:rPr lang="en-US" b="1" u="none" dirty="0" smtClean="0">
                <a:solidFill>
                  <a:srgbClr val="3366CC"/>
                </a:solidFill>
              </a:rPr>
              <a:t>xample </a:t>
            </a:r>
            <a:r>
              <a:rPr lang="en-US" u="none" dirty="0" smtClean="0"/>
              <a:t>: </a:t>
            </a:r>
            <a:endParaRPr lang="en-US" u="none" dirty="0" smtClean="0"/>
          </a:p>
          <a:p>
            <a:pPr marL="88900" indent="-88900">
              <a:buFont typeface="Arial" pitchFamily="34" charset="0"/>
              <a:buChar char="•"/>
              <a:defRPr/>
            </a:pPr>
            <a:r>
              <a:rPr lang="en-US" u="none" dirty="0" smtClean="0"/>
              <a:t>Special </a:t>
            </a:r>
            <a:r>
              <a:rPr lang="en-US" u="none" dirty="0" smtClean="0"/>
              <a:t>trust relationship between patient and </a:t>
            </a:r>
            <a:r>
              <a:rPr lang="en-US" u="none" dirty="0" smtClean="0"/>
              <a:t>physician</a:t>
            </a:r>
          </a:p>
          <a:p>
            <a:pPr marL="88900" indent="-88900">
              <a:buFont typeface="Arial" pitchFamily="34" charset="0"/>
              <a:buChar char="•"/>
              <a:defRPr/>
            </a:pPr>
            <a:r>
              <a:rPr lang="en-US" u="none" dirty="0" smtClean="0"/>
              <a:t>Patient </a:t>
            </a:r>
            <a:r>
              <a:rPr lang="en-US" u="none" dirty="0" smtClean="0"/>
              <a:t>data is collected in physician’s EHR database</a:t>
            </a:r>
            <a:endParaRPr lang="en-US" u="none" dirty="0"/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rgbClr val="17375E"/>
          </a:solidFill>
          <a:ln w="12700">
            <a:solidFill>
              <a:srgbClr val="4A7EBB"/>
            </a:solidFill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Translational </a:t>
            </a: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Medicine and Patient Safety in Europe</a:t>
            </a:r>
            <a:endParaRPr lang="en-US" sz="1600" u="none" dirty="0">
              <a:solidFill>
                <a:schemeClr val="bg1"/>
              </a:solidFill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257800" cy="1173162"/>
          </a:xfrm>
        </p:spPr>
        <p:txBody>
          <a:bodyPr/>
          <a:lstStyle/>
          <a:p>
            <a:r>
              <a:rPr lang="de-DE" dirty="0" smtClean="0"/>
              <a:t>Research </a:t>
            </a:r>
            <a:r>
              <a:rPr lang="de-DE" dirty="0" err="1" smtClean="0"/>
              <a:t>scenario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05BA6-A1AB-4A51-8B96-CA1CFD050129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4" name="Grafik 3" descr="Budapest EGI- Privacy-Fig-3p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600200"/>
            <a:ext cx="5334000" cy="389482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81000" y="2286000"/>
            <a:ext cx="2928937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none" dirty="0" smtClean="0">
                <a:solidFill>
                  <a:srgbClr val="3366CC"/>
                </a:solidFill>
              </a:rPr>
              <a:t>Research Example </a:t>
            </a:r>
            <a:r>
              <a:rPr lang="en-US" b="1" u="none" dirty="0" smtClean="0">
                <a:solidFill>
                  <a:srgbClr val="3366CC"/>
                </a:solidFill>
              </a:rPr>
              <a:t>1</a:t>
            </a:r>
            <a:r>
              <a:rPr lang="en-US" u="none" dirty="0" smtClean="0"/>
              <a:t>: </a:t>
            </a:r>
            <a:endParaRPr lang="en-US" u="none" dirty="0" smtClean="0"/>
          </a:p>
          <a:p>
            <a:pPr marL="88900" indent="-88900">
              <a:buFont typeface="Arial" pitchFamily="34" charset="0"/>
              <a:buChar char="•"/>
              <a:defRPr/>
            </a:pPr>
            <a:r>
              <a:rPr lang="en-US" u="none" dirty="0" smtClean="0"/>
              <a:t>Two </a:t>
            </a:r>
            <a:r>
              <a:rPr lang="en-US" u="none" dirty="0" smtClean="0"/>
              <a:t>databases located in the same sub-zone of the non-care zone (e.g. cancer registries, administrative registers) </a:t>
            </a:r>
            <a:endParaRPr lang="en-US" u="none" dirty="0" smtClean="0"/>
          </a:p>
          <a:p>
            <a:pPr marL="88900" indent="-88900">
              <a:buFont typeface="Arial" pitchFamily="34" charset="0"/>
              <a:buChar char="•"/>
              <a:defRPr/>
            </a:pPr>
            <a:r>
              <a:rPr lang="en-US" u="none" dirty="0" smtClean="0"/>
              <a:t>Connected </a:t>
            </a:r>
            <a:r>
              <a:rPr lang="en-US" u="none" dirty="0" smtClean="0"/>
              <a:t>through data privacy filters with other databases</a:t>
            </a:r>
            <a:endParaRPr lang="en-US" u="none" dirty="0"/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rgbClr val="17375E"/>
          </a:solidFill>
          <a:ln w="12700">
            <a:solidFill>
              <a:srgbClr val="4A7EBB"/>
            </a:solidFill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Translational </a:t>
            </a: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Medicine and Patient Safety in Europe</a:t>
            </a:r>
            <a:endParaRPr lang="en-US" sz="1600" u="none" dirty="0">
              <a:solidFill>
                <a:schemeClr val="bg1"/>
              </a:solidFill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09600" y="5562600"/>
            <a:ext cx="807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8229600" y="990600"/>
            <a:ext cx="762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8229600" y="1066800"/>
            <a:ext cx="91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4200" y="122238"/>
            <a:ext cx="2514600" cy="1096962"/>
          </a:xfrm>
        </p:spPr>
        <p:txBody>
          <a:bodyPr/>
          <a:lstStyle/>
          <a:p>
            <a:pPr algn="l"/>
            <a:r>
              <a:rPr lang="en-US" sz="3600" dirty="0" smtClean="0"/>
              <a:t>ECRIN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068763"/>
          </a:xfrm>
        </p:spPr>
        <p:txBody>
          <a:bodyPr/>
          <a:lstStyle/>
          <a:p>
            <a:r>
              <a:rPr lang="en-US" sz="2800" dirty="0"/>
              <a:t>Is based on the connection of </a:t>
            </a:r>
            <a:r>
              <a:rPr lang="en-US" sz="2800" b="1" dirty="0">
                <a:solidFill>
                  <a:srgbClr val="0070C0"/>
                </a:solidFill>
              </a:rPr>
              <a:t>coordinating </a:t>
            </a:r>
            <a:r>
              <a:rPr lang="en-US" sz="2800" b="1" dirty="0" err="1">
                <a:solidFill>
                  <a:srgbClr val="0070C0"/>
                </a:solidFill>
              </a:rPr>
              <a:t>centres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for national </a:t>
            </a:r>
            <a:r>
              <a:rPr lang="en-US" sz="2800" dirty="0" smtClean="0"/>
              <a:t>networks </a:t>
            </a:r>
            <a:r>
              <a:rPr lang="en-US" sz="2800" dirty="0"/>
              <a:t>of clinical research </a:t>
            </a:r>
            <a:r>
              <a:rPr lang="en-US" sz="2800" dirty="0" err="1"/>
              <a:t>centres</a:t>
            </a:r>
            <a:r>
              <a:rPr lang="en-US" sz="2800" dirty="0"/>
              <a:t> and clinical trials units</a:t>
            </a:r>
          </a:p>
          <a:p>
            <a:r>
              <a:rPr lang="en-US" sz="2800" dirty="0"/>
              <a:t>Pan-European, </a:t>
            </a:r>
            <a:r>
              <a:rPr lang="en-US" sz="2800" b="1" dirty="0">
                <a:solidFill>
                  <a:srgbClr val="0070C0"/>
                </a:solidFill>
              </a:rPr>
              <a:t>distributed infrastructure </a:t>
            </a:r>
            <a:r>
              <a:rPr lang="en-US" sz="2800" dirty="0"/>
              <a:t>providing integrated services to </a:t>
            </a:r>
            <a:r>
              <a:rPr lang="en-US" sz="2800" dirty="0" smtClean="0"/>
              <a:t>multi-national </a:t>
            </a:r>
            <a:r>
              <a:rPr lang="en-US" sz="2800" dirty="0"/>
              <a:t>clinical research in the </a:t>
            </a:r>
            <a:r>
              <a:rPr lang="en-US" sz="2800" dirty="0" smtClean="0"/>
              <a:t>EU</a:t>
            </a:r>
          </a:p>
          <a:p>
            <a:r>
              <a:rPr lang="en-US" sz="2800" dirty="0" smtClean="0"/>
              <a:t>Clinical trials </a:t>
            </a:r>
            <a:r>
              <a:rPr lang="en-US" sz="2800" b="1" dirty="0" smtClean="0">
                <a:solidFill>
                  <a:srgbClr val="0070C0"/>
                </a:solidFill>
              </a:rPr>
              <a:t>services</a:t>
            </a:r>
            <a:r>
              <a:rPr lang="en-US" sz="2800" dirty="0" smtClean="0"/>
              <a:t> </a:t>
            </a:r>
            <a:r>
              <a:rPr lang="en-US" sz="2800" dirty="0" smtClean="0"/>
              <a:t>are coordinated by the ECRIN European correspondents and provided by national ECRIN partners</a:t>
            </a:r>
            <a:endParaRPr lang="en-US" sz="2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86696" y="1625128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none" dirty="0" smtClean="0">
                <a:solidFill>
                  <a:srgbClr val="0070C0"/>
                </a:solidFill>
              </a:rPr>
              <a:t>European Clinical Research Infrastructures Network</a:t>
            </a:r>
            <a:endParaRPr lang="de-DE" sz="2800" u="non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0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Patient </a:t>
            </a:r>
            <a:r>
              <a:rPr lang="de-DE" dirty="0" err="1" smtClean="0"/>
              <a:t>recruitment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05BA6-A1AB-4A51-8B96-CA1CFD050129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pic>
        <p:nvPicPr>
          <p:cNvPr id="4" name="Grafik 3" descr="GMDS Privacy pub-Fig-2_v1b-neu2p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90712"/>
            <a:ext cx="8077200" cy="30765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19100" y="5181600"/>
            <a:ext cx="40005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none" dirty="0" smtClean="0">
                <a:solidFill>
                  <a:srgbClr val="3366CC"/>
                </a:solidFill>
              </a:rPr>
              <a:t>Use Case A</a:t>
            </a:r>
            <a:r>
              <a:rPr lang="en-US" u="none" dirty="0" smtClean="0">
                <a:solidFill>
                  <a:srgbClr val="3366CC"/>
                </a:solidFill>
              </a:rPr>
              <a:t>: </a:t>
            </a:r>
            <a:r>
              <a:rPr lang="en-US" u="none" dirty="0" smtClean="0"/>
              <a:t>recruitment of </a:t>
            </a:r>
            <a:r>
              <a:rPr lang="en-US" u="none" dirty="0" smtClean="0"/>
              <a:t>patients by </a:t>
            </a:r>
            <a:r>
              <a:rPr lang="en-US" u="none" dirty="0" smtClean="0"/>
              <a:t>treating </a:t>
            </a:r>
            <a:r>
              <a:rPr lang="en-US" u="none" dirty="0" smtClean="0"/>
              <a:t>physician </a:t>
            </a:r>
            <a:r>
              <a:rPr lang="en-US" u="none" dirty="0" smtClean="0"/>
              <a:t>in the care zone</a:t>
            </a:r>
          </a:p>
          <a:p>
            <a:pPr>
              <a:defRPr/>
            </a:pPr>
            <a:endParaRPr lang="en-US" u="none" dirty="0"/>
          </a:p>
        </p:txBody>
      </p:sp>
      <p:sp>
        <p:nvSpPr>
          <p:cNvPr id="6" name="Textfeld 5"/>
          <p:cNvSpPr txBox="1"/>
          <p:nvPr/>
        </p:nvSpPr>
        <p:spPr>
          <a:xfrm>
            <a:off x="4591668" y="5179140"/>
            <a:ext cx="40005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b="1" u="none" dirty="0" smtClean="0">
                <a:solidFill>
                  <a:srgbClr val="3366CC"/>
                </a:solidFill>
              </a:rPr>
              <a:t>Use Case B</a:t>
            </a:r>
            <a:r>
              <a:rPr lang="en-US" u="none" dirty="0" smtClean="0">
                <a:solidFill>
                  <a:srgbClr val="3366CC"/>
                </a:solidFill>
              </a:rPr>
              <a:t>: </a:t>
            </a:r>
            <a:r>
              <a:rPr lang="en-US" u="none" dirty="0" smtClean="0"/>
              <a:t>recruitment using a database in the non-care zone</a:t>
            </a:r>
          </a:p>
          <a:p>
            <a:endParaRPr lang="en-US" dirty="0"/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rgbClr val="17375E"/>
          </a:solidFill>
          <a:ln w="12700">
            <a:solidFill>
              <a:srgbClr val="4A7EBB"/>
            </a:solidFill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Translational </a:t>
            </a: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Medicine and Patient Safety in Europe</a:t>
            </a:r>
            <a:endParaRPr lang="en-US" sz="1600" u="none" dirty="0">
              <a:solidFill>
                <a:schemeClr val="bg1"/>
              </a:solidFill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Linking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databases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05BA6-A1AB-4A51-8B96-CA1CFD050129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4" name="Grafik 3" descr="Budapest EGI- Privacy-Fig-6p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676400"/>
            <a:ext cx="4333875" cy="461962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04800" y="2209800"/>
            <a:ext cx="3286125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none" dirty="0" smtClean="0">
                <a:solidFill>
                  <a:srgbClr val="3366CC"/>
                </a:solidFill>
              </a:rPr>
              <a:t>Linking scenario 1</a:t>
            </a:r>
            <a:r>
              <a:rPr lang="en-US" u="none" dirty="0" smtClean="0"/>
              <a:t>:</a:t>
            </a:r>
          </a:p>
          <a:p>
            <a:pPr marL="88900" indent="-88900">
              <a:buFont typeface="Arial" pitchFamily="34" charset="0"/>
              <a:buChar char="•"/>
              <a:defRPr/>
            </a:pPr>
            <a:r>
              <a:rPr lang="en-US" u="none" dirty="0" smtClean="0"/>
              <a:t>L</a:t>
            </a:r>
            <a:r>
              <a:rPr lang="en-US" u="none" dirty="0" smtClean="0"/>
              <a:t>inking </a:t>
            </a:r>
            <a:r>
              <a:rPr lang="en-US" u="none" dirty="0" smtClean="0"/>
              <a:t>of data-bases in the non-care </a:t>
            </a:r>
            <a:r>
              <a:rPr lang="en-US" u="none" dirty="0" smtClean="0"/>
              <a:t>zone</a:t>
            </a:r>
            <a:endParaRPr lang="en-US" u="none" dirty="0" smtClean="0"/>
          </a:p>
          <a:p>
            <a:pPr marL="88900" indent="-88900">
              <a:buFont typeface="Arial" pitchFamily="34" charset="0"/>
              <a:buChar char="•"/>
              <a:defRPr/>
            </a:pPr>
            <a:r>
              <a:rPr lang="en-US" u="none" dirty="0" smtClean="0"/>
              <a:t>Researcher </a:t>
            </a:r>
            <a:r>
              <a:rPr lang="en-US" u="none" dirty="0" smtClean="0"/>
              <a:t>receives </a:t>
            </a:r>
            <a:r>
              <a:rPr lang="en-US" u="none" dirty="0" smtClean="0"/>
              <a:t>pseudo-</a:t>
            </a:r>
            <a:r>
              <a:rPr lang="en-US" u="none" dirty="0" err="1" smtClean="0"/>
              <a:t>nymised</a:t>
            </a:r>
            <a:r>
              <a:rPr lang="en-US" u="none" dirty="0" smtClean="0"/>
              <a:t>  </a:t>
            </a:r>
            <a:r>
              <a:rPr lang="en-US" u="none" dirty="0" smtClean="0"/>
              <a:t>(or coded </a:t>
            </a:r>
            <a:r>
              <a:rPr lang="en-US" u="none" dirty="0" err="1" smtClean="0"/>
              <a:t>anonymised</a:t>
            </a:r>
            <a:r>
              <a:rPr lang="en-US" u="none" dirty="0" smtClean="0"/>
              <a:t>) data or completely </a:t>
            </a:r>
            <a:r>
              <a:rPr lang="en-US" u="none" dirty="0" err="1" smtClean="0"/>
              <a:t>anonymised</a:t>
            </a:r>
            <a:r>
              <a:rPr lang="en-US" u="none" dirty="0" smtClean="0"/>
              <a:t> data in response to his research question and </a:t>
            </a:r>
            <a:r>
              <a:rPr lang="en-US" u="none" dirty="0" err="1" smtClean="0"/>
              <a:t>authorisation</a:t>
            </a:r>
            <a:endParaRPr lang="en-US" u="none" dirty="0"/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rgbClr val="17375E"/>
          </a:solidFill>
          <a:ln w="12700">
            <a:solidFill>
              <a:srgbClr val="4A7EBB"/>
            </a:solidFill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Translational </a:t>
            </a: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Medicine and Patient Safety in Europe</a:t>
            </a:r>
            <a:endParaRPr lang="en-US" sz="1600" u="none" dirty="0">
              <a:solidFill>
                <a:schemeClr val="bg1"/>
              </a:solidFill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Linking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databases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05BA6-A1AB-4A51-8B96-CA1CFD050129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4" name="Grafik 3" descr="Budapest Privacy-Fig-7p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600200"/>
            <a:ext cx="4152900" cy="48768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04800" y="2209800"/>
            <a:ext cx="3286125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none" dirty="0" smtClean="0">
                <a:solidFill>
                  <a:srgbClr val="3366CC"/>
                </a:solidFill>
              </a:rPr>
              <a:t>Linking scenario </a:t>
            </a:r>
            <a:r>
              <a:rPr lang="en-US" b="1" u="none" dirty="0" smtClean="0">
                <a:solidFill>
                  <a:srgbClr val="3366CC"/>
                </a:solidFill>
              </a:rPr>
              <a:t>2</a:t>
            </a:r>
            <a:r>
              <a:rPr lang="en-US" u="none" dirty="0" smtClean="0"/>
              <a:t>:</a:t>
            </a:r>
            <a:r>
              <a:rPr lang="en-US" u="none" dirty="0" smtClean="0"/>
              <a:t> </a:t>
            </a:r>
          </a:p>
          <a:p>
            <a:pPr marL="88900" indent="-88900">
              <a:buFont typeface="Arial" pitchFamily="34" charset="0"/>
              <a:buChar char="•"/>
              <a:defRPr/>
            </a:pPr>
            <a:r>
              <a:rPr lang="en-US" u="none" dirty="0" smtClean="0"/>
              <a:t>L</a:t>
            </a:r>
            <a:r>
              <a:rPr lang="en-US" u="none" dirty="0" smtClean="0"/>
              <a:t>inking </a:t>
            </a:r>
            <a:r>
              <a:rPr lang="en-US" u="none" dirty="0" smtClean="0"/>
              <a:t>of a data-base in the care zone with a database in the non-care </a:t>
            </a:r>
            <a:r>
              <a:rPr lang="en-US" u="none" dirty="0" smtClean="0"/>
              <a:t>zone</a:t>
            </a:r>
            <a:endParaRPr lang="en-US" u="none" dirty="0" smtClean="0"/>
          </a:p>
          <a:p>
            <a:pPr marL="88900" indent="-88900">
              <a:buFont typeface="Arial" pitchFamily="34" charset="0"/>
              <a:buChar char="•"/>
              <a:defRPr/>
            </a:pPr>
            <a:r>
              <a:rPr lang="en-US" u="none" dirty="0" smtClean="0"/>
              <a:t>R</a:t>
            </a:r>
            <a:r>
              <a:rPr lang="en-US" u="none" dirty="0" smtClean="0"/>
              <a:t>esearcher </a:t>
            </a:r>
            <a:r>
              <a:rPr lang="en-US" u="none" dirty="0" smtClean="0"/>
              <a:t>receives pseudonymised  (or coded </a:t>
            </a:r>
            <a:r>
              <a:rPr lang="en-US" u="none" dirty="0" err="1" smtClean="0"/>
              <a:t>anonymised</a:t>
            </a:r>
            <a:r>
              <a:rPr lang="en-US" u="none" dirty="0" smtClean="0"/>
              <a:t>) data or completely </a:t>
            </a:r>
            <a:r>
              <a:rPr lang="en-US" u="none" dirty="0" err="1" smtClean="0"/>
              <a:t>anonymised</a:t>
            </a:r>
            <a:r>
              <a:rPr lang="en-US" u="none" dirty="0" smtClean="0"/>
              <a:t> data in response to his research question and </a:t>
            </a:r>
            <a:r>
              <a:rPr lang="en-US" u="none" dirty="0" err="1" smtClean="0"/>
              <a:t>authorisation</a:t>
            </a:r>
            <a:endParaRPr lang="en-US" u="none" dirty="0"/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rgbClr val="17375E"/>
          </a:solidFill>
          <a:ln w="12700">
            <a:solidFill>
              <a:srgbClr val="4A7EBB"/>
            </a:solidFill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Translational </a:t>
            </a: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Medicine and Patient Safety in Europe</a:t>
            </a:r>
            <a:endParaRPr lang="en-US" sz="1600" u="none" dirty="0">
              <a:solidFill>
                <a:schemeClr val="bg1"/>
              </a:solidFill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data privacy framework was developed that is based on two complementary components</a:t>
            </a:r>
          </a:p>
          <a:p>
            <a:pPr lvl="1"/>
            <a:r>
              <a:rPr lang="en-US" sz="2400" b="1" dirty="0" smtClean="0">
                <a:solidFill>
                  <a:srgbClr val="3366CC"/>
                </a:solidFill>
              </a:rPr>
              <a:t>Principles</a:t>
            </a:r>
            <a:r>
              <a:rPr lang="en-US" sz="2400" dirty="0" smtClean="0"/>
              <a:t> that give guidance for the treatment of questions about data security and confidentiality</a:t>
            </a:r>
          </a:p>
          <a:p>
            <a:pPr lvl="1"/>
            <a:r>
              <a:rPr lang="en-US" sz="2400" b="1" dirty="0" smtClean="0">
                <a:solidFill>
                  <a:srgbClr val="3366CC"/>
                </a:solidFill>
              </a:rPr>
              <a:t>Formal description </a:t>
            </a:r>
            <a:r>
              <a:rPr lang="en-US" sz="2400" dirty="0" smtClean="0"/>
              <a:t>that allows, with the help of a zone </a:t>
            </a:r>
            <a:r>
              <a:rPr lang="en-US" sz="2400" dirty="0" smtClean="0"/>
              <a:t>model, a </a:t>
            </a:r>
            <a:r>
              <a:rPr lang="en-US" sz="2400" dirty="0" smtClean="0"/>
              <a:t>risk </a:t>
            </a:r>
            <a:r>
              <a:rPr lang="en-US" sz="2400" dirty="0" smtClean="0"/>
              <a:t>gradient and data flow structures, </a:t>
            </a:r>
            <a:r>
              <a:rPr lang="en-US" sz="2400" dirty="0" smtClean="0"/>
              <a:t>the creation of a structural </a:t>
            </a:r>
            <a:r>
              <a:rPr lang="en-US" sz="2400" dirty="0" err="1" smtClean="0"/>
              <a:t>represen-tation</a:t>
            </a:r>
            <a:r>
              <a:rPr lang="en-US" sz="2400" dirty="0" smtClean="0"/>
              <a:t> </a:t>
            </a:r>
            <a:r>
              <a:rPr lang="en-US" sz="2400" dirty="0" smtClean="0"/>
              <a:t>of complex relations between data security and confidentiality that can be found in health research</a:t>
            </a:r>
          </a:p>
          <a:p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05BA6-A1AB-4A51-8B96-CA1CFD050129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rgbClr val="17375E"/>
          </a:solidFill>
          <a:ln w="12700">
            <a:solidFill>
              <a:srgbClr val="4A7EBB"/>
            </a:solidFill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Translational </a:t>
            </a: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Medicine and Patient Safety in Europe</a:t>
            </a:r>
            <a:endParaRPr lang="en-US" sz="1600" u="none" dirty="0">
              <a:solidFill>
                <a:schemeClr val="bg1"/>
              </a:solidFill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e 23"/>
          <p:cNvSpPr/>
          <p:nvPr/>
        </p:nvSpPr>
        <p:spPr bwMode="auto">
          <a:xfrm>
            <a:off x="1143000" y="1600200"/>
            <a:ext cx="6629400" cy="4953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7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D582F-24BA-402F-AD92-DD76B149AD1B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87975" y="3470275"/>
            <a:ext cx="1544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6" name="Picture 4" descr="logo_18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33400" y="3886200"/>
            <a:ext cx="1497013" cy="442912"/>
            <a:chOff x="1223944" y="2614608"/>
            <a:chExt cx="1497499" cy="443077"/>
          </a:xfrm>
        </p:grpSpPr>
        <p:pic>
          <p:nvPicPr>
            <p:cNvPr id="8" name="Picture 5" descr="University-of-Birmingham-log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384" y="2705096"/>
              <a:ext cx="1045059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crest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3944" y="2614608"/>
              <a:ext cx="360000" cy="443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8" descr="tcdLog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5410200"/>
            <a:ext cx="3190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logo_imperial_college_londo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267200"/>
            <a:ext cx="15113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6096000"/>
            <a:ext cx="1924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RCSIlogo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1524000"/>
            <a:ext cx="97155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st_georges_logo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4495800"/>
            <a:ext cx="154781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mipc_dec_08_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4876800"/>
            <a:ext cx="16922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splashscreen3.jpg"/>
          <p:cNvPicPr>
            <a:picLocks noChangeAspect="1"/>
          </p:cNvPicPr>
          <p:nvPr/>
        </p:nvPicPr>
        <p:blipFill>
          <a:blip r:embed="rId11" cstate="print"/>
          <a:srcRect l="-781" r="73386" b="82315"/>
          <a:stretch>
            <a:fillRect/>
          </a:stretch>
        </p:blipFill>
        <p:spPr bwMode="auto">
          <a:xfrm>
            <a:off x="6934200" y="3429000"/>
            <a:ext cx="165576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KI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2362200"/>
            <a:ext cx="15843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UOC.jpg"/>
          <p:cNvPicPr>
            <a:picLocks noChangeAspect="1"/>
          </p:cNvPicPr>
          <p:nvPr/>
        </p:nvPicPr>
        <p:blipFill>
          <a:blip r:embed="rId13" cstate="print"/>
          <a:srcRect t="-2443" b="6728"/>
          <a:stretch>
            <a:fillRect/>
          </a:stretch>
        </p:blipFill>
        <p:spPr bwMode="auto">
          <a:xfrm>
            <a:off x="4267200" y="5638800"/>
            <a:ext cx="147637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609600" y="3200400"/>
            <a:ext cx="1773238" cy="330200"/>
            <a:chOff x="3871912" y="3248024"/>
            <a:chExt cx="1772986" cy="330915"/>
          </a:xfrm>
        </p:grpSpPr>
        <p:pic>
          <p:nvPicPr>
            <p:cNvPr id="20" name="Picture 16" descr="olul.gif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871912" y="3271837"/>
              <a:ext cx="1368000" cy="307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u_logo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319720" y="3248024"/>
              <a:ext cx="325178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32" descr="GPRD-LOGO-COLOU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19800" y="5715000"/>
            <a:ext cx="13303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Grafik 27" descr="Abb-Registers-Fig-2logo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43400" y="1524000"/>
            <a:ext cx="18859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feld 24"/>
          <p:cNvSpPr txBox="1"/>
          <p:nvPr/>
        </p:nvSpPr>
        <p:spPr>
          <a:xfrm>
            <a:off x="2743200" y="35052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u="none" dirty="0" smtClean="0"/>
              <a:t>TRANSFoRm </a:t>
            </a:r>
          </a:p>
          <a:p>
            <a:pPr algn="ctr"/>
            <a:r>
              <a:rPr lang="de-DE" sz="2400" u="none" dirty="0" err="1" smtClean="0"/>
              <a:t>members</a:t>
            </a:r>
            <a:endParaRPr lang="de-DE" sz="2400" u="non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3800" y="381000"/>
            <a:ext cx="4419600" cy="685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b="1" dirty="0" err="1" smtClean="0">
                <a:solidFill>
                  <a:srgbClr val="0070C0"/>
                </a:solidFill>
              </a:rPr>
              <a:t>Contact</a:t>
            </a:r>
            <a:endParaRPr lang="de-DE" b="1" dirty="0" smtClean="0">
              <a:solidFill>
                <a:srgbClr val="0070C0"/>
              </a:solidFill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381000" y="1524000"/>
            <a:ext cx="7924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400" u="none" dirty="0">
                <a:latin typeface="Arial" pitchFamily="34" charset="0"/>
                <a:cs typeface="Arial" pitchFamily="34" charset="0"/>
              </a:rPr>
              <a:t>Wolfgang Kuchinke</a:t>
            </a:r>
          </a:p>
          <a:p>
            <a:pPr>
              <a:spcBef>
                <a:spcPct val="50000"/>
              </a:spcBef>
            </a:pPr>
            <a:r>
              <a:rPr lang="de-DE" sz="2400" u="none" dirty="0" smtClean="0">
                <a:latin typeface="Arial" pitchFamily="34" charset="0"/>
                <a:cs typeface="Arial" pitchFamily="34" charset="0"/>
              </a:rPr>
              <a:t>ECRIN</a:t>
            </a:r>
            <a:endParaRPr lang="de-DE" sz="2400" u="none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de-DE" sz="2400" u="none" dirty="0">
                <a:latin typeface="Arial" pitchFamily="34" charset="0"/>
                <a:cs typeface="Arial" pitchFamily="34" charset="0"/>
              </a:rPr>
              <a:t>KKS </a:t>
            </a:r>
            <a:r>
              <a:rPr lang="de-DE" sz="2400" u="none" dirty="0" err="1">
                <a:latin typeface="Arial" pitchFamily="34" charset="0"/>
                <a:cs typeface="Arial" pitchFamily="34" charset="0"/>
              </a:rPr>
              <a:t>Duesseldorf</a:t>
            </a:r>
            <a:r>
              <a:rPr lang="de-DE" sz="2400" u="none" dirty="0">
                <a:latin typeface="Arial" pitchFamily="34" charset="0"/>
                <a:cs typeface="Arial" pitchFamily="34" charset="0"/>
              </a:rPr>
              <a:t>, Heinrich-Heine University </a:t>
            </a:r>
            <a:r>
              <a:rPr lang="de-DE" sz="2400" u="none" dirty="0" err="1">
                <a:latin typeface="Arial" pitchFamily="34" charset="0"/>
                <a:cs typeface="Arial" pitchFamily="34" charset="0"/>
              </a:rPr>
              <a:t>Duesseldorf</a:t>
            </a:r>
            <a:r>
              <a:rPr lang="de-DE" sz="2400" u="none" dirty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de-DE" sz="2400" u="none" dirty="0">
                <a:latin typeface="Arial" pitchFamily="34" charset="0"/>
                <a:cs typeface="Arial" pitchFamily="34" charset="0"/>
              </a:rPr>
              <a:t>Medical </a:t>
            </a:r>
            <a:r>
              <a:rPr lang="de-DE" sz="2400" u="none" dirty="0" err="1">
                <a:latin typeface="Arial" pitchFamily="34" charset="0"/>
                <a:cs typeface="Arial" pitchFamily="34" charset="0"/>
              </a:rPr>
              <a:t>Faculty</a:t>
            </a:r>
            <a:r>
              <a:rPr lang="de-DE" sz="2400" u="none" dirty="0">
                <a:latin typeface="Arial" pitchFamily="34" charset="0"/>
                <a:cs typeface="Arial" pitchFamily="34" charset="0"/>
              </a:rPr>
              <a:t>, </a:t>
            </a:r>
            <a:r>
              <a:rPr lang="de-DE" sz="2400" u="none" dirty="0" err="1">
                <a:latin typeface="Arial" pitchFamily="34" charset="0"/>
                <a:cs typeface="Arial" pitchFamily="34" charset="0"/>
              </a:rPr>
              <a:t>Moorenstr</a:t>
            </a:r>
            <a:r>
              <a:rPr lang="de-DE" sz="2400" u="none" dirty="0">
                <a:latin typeface="Arial" pitchFamily="34" charset="0"/>
                <a:cs typeface="Arial" pitchFamily="34" charset="0"/>
              </a:rPr>
              <a:t>. 5, 40225 </a:t>
            </a:r>
            <a:r>
              <a:rPr lang="de-DE" sz="2400" u="none" dirty="0" err="1">
                <a:latin typeface="Arial" pitchFamily="34" charset="0"/>
                <a:cs typeface="Arial" pitchFamily="34" charset="0"/>
              </a:rPr>
              <a:t>Duesseldorf</a:t>
            </a:r>
            <a:r>
              <a:rPr lang="de-DE" sz="2400" u="none" dirty="0">
                <a:latin typeface="Arial" pitchFamily="34" charset="0"/>
                <a:cs typeface="Arial" pitchFamily="34" charset="0"/>
              </a:rPr>
              <a:t>, Germany</a:t>
            </a:r>
          </a:p>
          <a:p>
            <a:pPr>
              <a:spcBef>
                <a:spcPct val="50000"/>
              </a:spcBef>
            </a:pPr>
            <a:r>
              <a:rPr lang="de-DE" sz="2400" u="none" dirty="0">
                <a:latin typeface="Arial" pitchFamily="34" charset="0"/>
                <a:cs typeface="Arial" pitchFamily="34" charset="0"/>
              </a:rPr>
              <a:t>                      </a:t>
            </a:r>
          </a:p>
          <a:p>
            <a:pPr>
              <a:spcBef>
                <a:spcPct val="50000"/>
              </a:spcBef>
            </a:pPr>
            <a:r>
              <a:rPr lang="de-DE" sz="2400" u="none" dirty="0">
                <a:solidFill>
                  <a:srgbClr val="005DA2"/>
                </a:solidFill>
                <a:latin typeface="Arial" pitchFamily="34" charset="0"/>
                <a:cs typeface="Arial" pitchFamily="34" charset="0"/>
              </a:rPr>
              <a:t>kuchinke@med.uni-duesseldorf.de</a:t>
            </a:r>
          </a:p>
          <a:p>
            <a:pPr>
              <a:spcBef>
                <a:spcPct val="50000"/>
              </a:spcBef>
            </a:pPr>
            <a:r>
              <a:rPr lang="de-DE" sz="2400" u="none" dirty="0" smtClean="0">
                <a:latin typeface="Arial" pitchFamily="34" charset="0"/>
                <a:cs typeface="Arial" pitchFamily="34" charset="0"/>
              </a:rPr>
              <a:t>www.transformproject.eu</a:t>
            </a:r>
            <a:endParaRPr lang="de-DE" sz="2400" u="none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de-DE" sz="2400" u="none" dirty="0" smtClean="0">
                <a:latin typeface="Arial" pitchFamily="34" charset="0"/>
                <a:cs typeface="Arial" pitchFamily="34" charset="0"/>
              </a:rPr>
              <a:t>www.ecrin.org</a:t>
            </a:r>
            <a:endParaRPr lang="de-DE" sz="2400" u="non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08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181600" cy="1173162"/>
          </a:xfrm>
        </p:spPr>
        <p:txBody>
          <a:bodyPr/>
          <a:lstStyle/>
          <a:p>
            <a:r>
              <a:rPr lang="de-DE" dirty="0" err="1"/>
              <a:t>Objectives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ECRIN</a:t>
            </a:r>
            <a:endParaRPr lang="de-DE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33400" y="1524000"/>
            <a:ext cx="8534400" cy="48768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buClr>
                <a:srgbClr val="005DA2"/>
              </a:buClr>
              <a:buSzPct val="14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kern="1200" dirty="0">
                <a:solidFill>
                  <a:srgbClr val="0070C0"/>
                </a:solidFill>
                <a:cs typeface="Arial" pitchFamily="34" charset="0"/>
              </a:rPr>
              <a:t>Integration</a:t>
            </a:r>
            <a:r>
              <a:rPr lang="en-US" sz="2400" kern="1200" dirty="0">
                <a:cs typeface="Arial" pitchFamily="34" charset="0"/>
              </a:rPr>
              <a:t> of EU </a:t>
            </a:r>
            <a:r>
              <a:rPr lang="en-US" sz="2400" kern="1200" dirty="0" smtClean="0">
                <a:cs typeface="Arial" pitchFamily="34" charset="0"/>
              </a:rPr>
              <a:t>clinical </a:t>
            </a:r>
            <a:r>
              <a:rPr lang="en-US" sz="2400" kern="1200" dirty="0">
                <a:cs typeface="Arial" pitchFamily="34" charset="0"/>
              </a:rPr>
              <a:t>research capacity</a:t>
            </a:r>
          </a:p>
          <a:p>
            <a:pPr lvl="1">
              <a:buClr>
                <a:srgbClr val="005DA2"/>
              </a:buClr>
              <a:buSzPct val="13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>
                <a:ea typeface="CMR10"/>
                <a:cs typeface="CMR10"/>
              </a:rPr>
              <a:t>support to investigators</a:t>
            </a:r>
          </a:p>
          <a:p>
            <a:pPr lvl="1">
              <a:buClr>
                <a:srgbClr val="005DA2"/>
              </a:buClr>
              <a:buSzPct val="13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>
                <a:ea typeface="CMR10"/>
                <a:cs typeface="CMR10"/>
              </a:rPr>
              <a:t>support to sponsors in multinational studies</a:t>
            </a:r>
          </a:p>
          <a:p>
            <a:pPr lvl="1">
              <a:buClr>
                <a:srgbClr val="005DA2"/>
              </a:buClr>
              <a:buSzPct val="13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ea typeface="CMR10"/>
                <a:cs typeface="CMR10"/>
              </a:rPr>
              <a:t>unlocking latent potential: scientific, patients , …</a:t>
            </a:r>
          </a:p>
          <a:p>
            <a:pPr eaLnBrk="1" hangingPunct="1">
              <a:spcBef>
                <a:spcPct val="50000"/>
              </a:spcBef>
              <a:buClr>
                <a:srgbClr val="005DA2"/>
              </a:buClr>
              <a:buSzPct val="14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kern="1200" dirty="0" err="1" smtClean="0">
                <a:solidFill>
                  <a:srgbClr val="0070C0"/>
                </a:solidFill>
                <a:cs typeface="Arial" pitchFamily="34" charset="0"/>
              </a:rPr>
              <a:t>Harmonisation</a:t>
            </a:r>
            <a:r>
              <a:rPr lang="en-US" sz="2400" kern="1200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400" kern="1200" dirty="0">
                <a:cs typeface="Arial" pitchFamily="34" charset="0"/>
              </a:rPr>
              <a:t>of tools, training and practice          </a:t>
            </a:r>
          </a:p>
          <a:p>
            <a:pPr lvl="1" eaLnBrk="1" hangingPunct="1">
              <a:spcBef>
                <a:spcPct val="50000"/>
              </a:spcBef>
              <a:buClr>
                <a:srgbClr val="005DA2"/>
              </a:buClr>
              <a:buSzPct val="14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kern="1200" dirty="0">
                <a:cs typeface="Arial" pitchFamily="34" charset="0"/>
              </a:rPr>
              <a:t>improved quality, credibility, </a:t>
            </a:r>
            <a:r>
              <a:rPr lang="en-US" sz="2400" kern="1200" dirty="0" smtClean="0">
                <a:cs typeface="Arial" pitchFamily="34" charset="0"/>
              </a:rPr>
              <a:t>transparency</a:t>
            </a:r>
          </a:p>
          <a:p>
            <a:pPr lvl="1" eaLnBrk="1" hangingPunct="1">
              <a:spcBef>
                <a:spcPct val="50000"/>
              </a:spcBef>
              <a:buClr>
                <a:srgbClr val="005DA2"/>
              </a:buClr>
              <a:buSzPct val="14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kern="1200" dirty="0" smtClean="0">
                <a:cs typeface="Arial" pitchFamily="34" charset="0"/>
              </a:rPr>
              <a:t>ECRIN Data Centre Certification </a:t>
            </a:r>
            <a:r>
              <a:rPr lang="en-US" sz="2400" kern="1200" dirty="0" smtClean="0">
                <a:cs typeface="Arial" pitchFamily="34" charset="0"/>
              </a:rPr>
              <a:t>Program</a:t>
            </a:r>
          </a:p>
          <a:p>
            <a:pPr lvl="1" eaLnBrk="1" hangingPunct="1">
              <a:spcBef>
                <a:spcPct val="50000"/>
              </a:spcBef>
              <a:buClr>
                <a:srgbClr val="005DA2"/>
              </a:buClr>
              <a:buSzPct val="14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kern="1200" dirty="0" smtClean="0">
                <a:cs typeface="Arial" pitchFamily="34" charset="0"/>
              </a:rPr>
              <a:t>requirements of GCP-compliant data management in multinational clinical trials</a:t>
            </a:r>
            <a:endParaRPr lang="en-US" sz="2400" kern="1200" dirty="0"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5DA2"/>
              </a:buClr>
              <a:buSzPct val="14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kern="1200" dirty="0" err="1" smtClean="0">
                <a:solidFill>
                  <a:srgbClr val="0070C0"/>
                </a:solidFill>
                <a:cs typeface="Arial" pitchFamily="34" charset="0"/>
              </a:rPr>
              <a:t>Harmonisation</a:t>
            </a:r>
            <a:r>
              <a:rPr lang="en-US" sz="2400" kern="1200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400" kern="1200" dirty="0">
                <a:cs typeface="Arial" pitchFamily="34" charset="0"/>
              </a:rPr>
              <a:t>of legislative </a:t>
            </a:r>
            <a:r>
              <a:rPr lang="en-US" sz="2400" kern="1200" dirty="0" smtClean="0">
                <a:cs typeface="Arial" pitchFamily="34" charset="0"/>
              </a:rPr>
              <a:t>systems (new </a:t>
            </a:r>
            <a:r>
              <a:rPr lang="en-US" sz="2400" kern="1200" dirty="0" smtClean="0">
                <a:cs typeface="Arial" pitchFamily="34" charset="0"/>
              </a:rPr>
              <a:t>EU </a:t>
            </a:r>
            <a:r>
              <a:rPr lang="en-US" sz="2400" kern="1200" dirty="0" smtClean="0">
                <a:cs typeface="Arial" pitchFamily="34" charset="0"/>
              </a:rPr>
              <a:t>Directive)</a:t>
            </a:r>
            <a:endParaRPr lang="en-US" sz="2400" kern="12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351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AutoShape 3"/>
          <p:cNvSpPr>
            <a:spLocks noChangeArrowheads="1"/>
          </p:cNvSpPr>
          <p:nvPr/>
        </p:nvSpPr>
        <p:spPr bwMode="auto">
          <a:xfrm>
            <a:off x="3760028" y="4229553"/>
            <a:ext cx="2007704" cy="1558471"/>
          </a:xfrm>
          <a:prstGeom prst="sun">
            <a:avLst>
              <a:gd name="adj" fmla="val 255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u="none">
                <a:solidFill>
                  <a:srgbClr val="000000"/>
                </a:solidFill>
                <a:latin typeface="Arial" charset="0"/>
              </a:rPr>
              <a:t>NNC</a:t>
            </a:r>
          </a:p>
        </p:txBody>
      </p:sp>
      <p:sp>
        <p:nvSpPr>
          <p:cNvPr id="16393" name="AutoShape 4"/>
          <p:cNvSpPr>
            <a:spLocks noChangeArrowheads="1"/>
          </p:cNvSpPr>
          <p:nvPr/>
        </p:nvSpPr>
        <p:spPr bwMode="auto">
          <a:xfrm>
            <a:off x="5544654" y="3784276"/>
            <a:ext cx="2007704" cy="1558471"/>
          </a:xfrm>
          <a:prstGeom prst="sun">
            <a:avLst>
              <a:gd name="adj" fmla="val 255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u="none">
                <a:solidFill>
                  <a:srgbClr val="000000"/>
                </a:solidFill>
                <a:latin typeface="Arial" charset="0"/>
              </a:rPr>
              <a:t>NNC</a:t>
            </a:r>
          </a:p>
        </p:txBody>
      </p:sp>
      <p:sp>
        <p:nvSpPr>
          <p:cNvPr id="16394" name="AutoShape 5"/>
          <p:cNvSpPr>
            <a:spLocks noChangeArrowheads="1"/>
          </p:cNvSpPr>
          <p:nvPr/>
        </p:nvSpPr>
        <p:spPr bwMode="auto">
          <a:xfrm>
            <a:off x="6660046" y="2448443"/>
            <a:ext cx="2007704" cy="1558471"/>
          </a:xfrm>
          <a:prstGeom prst="sun">
            <a:avLst>
              <a:gd name="adj" fmla="val 255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u="none">
                <a:solidFill>
                  <a:srgbClr val="000000"/>
                </a:solidFill>
                <a:latin typeface="Arial" charset="0"/>
              </a:rPr>
              <a:t>NNC</a:t>
            </a:r>
          </a:p>
        </p:txBody>
      </p:sp>
      <p:sp>
        <p:nvSpPr>
          <p:cNvPr id="16395" name="AutoShape 6"/>
          <p:cNvSpPr>
            <a:spLocks noChangeArrowheads="1"/>
          </p:cNvSpPr>
          <p:nvPr/>
        </p:nvSpPr>
        <p:spPr bwMode="auto">
          <a:xfrm>
            <a:off x="5879272" y="889972"/>
            <a:ext cx="2007704" cy="1558471"/>
          </a:xfrm>
          <a:prstGeom prst="sun">
            <a:avLst>
              <a:gd name="adj" fmla="val 255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u="none">
                <a:solidFill>
                  <a:srgbClr val="000000"/>
                </a:solidFill>
                <a:latin typeface="Arial" charset="0"/>
              </a:rPr>
              <a:t>NNC</a:t>
            </a:r>
          </a:p>
        </p:txBody>
      </p:sp>
      <p:sp>
        <p:nvSpPr>
          <p:cNvPr id="16396" name="AutoShape 7"/>
          <p:cNvSpPr>
            <a:spLocks noChangeArrowheads="1"/>
          </p:cNvSpPr>
          <p:nvPr/>
        </p:nvSpPr>
        <p:spPr bwMode="auto">
          <a:xfrm>
            <a:off x="3871568" y="333375"/>
            <a:ext cx="2007704" cy="1558471"/>
          </a:xfrm>
          <a:prstGeom prst="sun">
            <a:avLst>
              <a:gd name="adj" fmla="val 255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u="none">
                <a:solidFill>
                  <a:srgbClr val="000000"/>
                </a:solidFill>
                <a:latin typeface="Arial" charset="0"/>
              </a:rPr>
              <a:t>NNC</a:t>
            </a:r>
          </a:p>
        </p:txBody>
      </p:sp>
      <p:sp>
        <p:nvSpPr>
          <p:cNvPr id="16397" name="AutoShape 8"/>
          <p:cNvSpPr>
            <a:spLocks noChangeArrowheads="1"/>
          </p:cNvSpPr>
          <p:nvPr/>
        </p:nvSpPr>
        <p:spPr bwMode="auto">
          <a:xfrm>
            <a:off x="1863863" y="889972"/>
            <a:ext cx="2007704" cy="1558471"/>
          </a:xfrm>
          <a:prstGeom prst="sun">
            <a:avLst>
              <a:gd name="adj" fmla="val 255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u="none">
                <a:solidFill>
                  <a:srgbClr val="000000"/>
                </a:solidFill>
                <a:latin typeface="Arial" charset="0"/>
              </a:rPr>
              <a:t>NNC</a:t>
            </a:r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971550" y="2448443"/>
            <a:ext cx="2007704" cy="1558471"/>
          </a:xfrm>
          <a:prstGeom prst="sun">
            <a:avLst>
              <a:gd name="adj" fmla="val 255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u="none">
                <a:solidFill>
                  <a:srgbClr val="000000"/>
                </a:solidFill>
                <a:latin typeface="Arial" charset="0"/>
              </a:rPr>
              <a:t>NNC</a:t>
            </a:r>
          </a:p>
        </p:txBody>
      </p:sp>
      <p:sp>
        <p:nvSpPr>
          <p:cNvPr id="16399" name="AutoShape 10"/>
          <p:cNvSpPr>
            <a:spLocks noChangeArrowheads="1"/>
          </p:cNvSpPr>
          <p:nvPr/>
        </p:nvSpPr>
        <p:spPr bwMode="auto">
          <a:xfrm>
            <a:off x="1863863" y="3784276"/>
            <a:ext cx="2007704" cy="1558471"/>
          </a:xfrm>
          <a:prstGeom prst="sun">
            <a:avLst>
              <a:gd name="adj" fmla="val 255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u="none">
                <a:solidFill>
                  <a:srgbClr val="000000"/>
                </a:solidFill>
                <a:latin typeface="Arial" charset="0"/>
              </a:rPr>
              <a:t>NNC</a:t>
            </a:r>
          </a:p>
        </p:txBody>
      </p:sp>
      <p:sp>
        <p:nvSpPr>
          <p:cNvPr id="16400" name="Rectangle 11"/>
          <p:cNvSpPr>
            <a:spLocks noChangeArrowheads="1"/>
          </p:cNvSpPr>
          <p:nvPr/>
        </p:nvSpPr>
        <p:spPr bwMode="auto">
          <a:xfrm>
            <a:off x="3983107" y="2893721"/>
            <a:ext cx="1673087" cy="44527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u="none"/>
          </a:p>
        </p:txBody>
      </p:sp>
      <p:sp>
        <p:nvSpPr>
          <p:cNvPr id="16401" name="AutoShape 12"/>
          <p:cNvSpPr>
            <a:spLocks noChangeArrowheads="1"/>
          </p:cNvSpPr>
          <p:nvPr/>
        </p:nvSpPr>
        <p:spPr bwMode="auto">
          <a:xfrm>
            <a:off x="2198481" y="1223930"/>
            <a:ext cx="5242339" cy="3673540"/>
          </a:xfrm>
          <a:prstGeom prst="sun">
            <a:avLst>
              <a:gd name="adj" fmla="val 26551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1400" u="none">
              <a:latin typeface="Arial" charset="0"/>
            </a:endParaRPr>
          </a:p>
        </p:txBody>
      </p:sp>
      <p:sp>
        <p:nvSpPr>
          <p:cNvPr id="16402" name="Text Box 13"/>
          <p:cNvSpPr txBox="1">
            <a:spLocks noChangeArrowheads="1"/>
          </p:cNvSpPr>
          <p:nvPr/>
        </p:nvSpPr>
        <p:spPr bwMode="auto">
          <a:xfrm>
            <a:off x="3346404" y="2026357"/>
            <a:ext cx="464746" cy="33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u="none" dirty="0">
                <a:solidFill>
                  <a:srgbClr val="000000"/>
                </a:solidFill>
                <a:latin typeface="Arial" charset="0"/>
              </a:rPr>
              <a:t>EC</a:t>
            </a:r>
          </a:p>
        </p:txBody>
      </p:sp>
      <p:sp>
        <p:nvSpPr>
          <p:cNvPr id="16403" name="Text Box 14"/>
          <p:cNvSpPr txBox="1">
            <a:spLocks noChangeArrowheads="1"/>
          </p:cNvSpPr>
          <p:nvPr/>
        </p:nvSpPr>
        <p:spPr bwMode="auto">
          <a:xfrm>
            <a:off x="4564040" y="1646016"/>
            <a:ext cx="464746" cy="33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u="none" dirty="0">
                <a:solidFill>
                  <a:srgbClr val="000000"/>
                </a:solidFill>
                <a:latin typeface="Arial" charset="0"/>
              </a:rPr>
              <a:t>EC</a:t>
            </a:r>
          </a:p>
        </p:txBody>
      </p:sp>
      <p:sp>
        <p:nvSpPr>
          <p:cNvPr id="16404" name="Text Box 15"/>
          <p:cNvSpPr txBox="1">
            <a:spLocks noChangeArrowheads="1"/>
          </p:cNvSpPr>
          <p:nvPr/>
        </p:nvSpPr>
        <p:spPr bwMode="auto">
          <a:xfrm>
            <a:off x="5795617" y="2026357"/>
            <a:ext cx="680853" cy="33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u="none" dirty="0">
                <a:solidFill>
                  <a:srgbClr val="000000"/>
                </a:solidFill>
                <a:latin typeface="Arial" charset="0"/>
              </a:rPr>
              <a:t>EC</a:t>
            </a:r>
          </a:p>
        </p:txBody>
      </p:sp>
      <p:sp>
        <p:nvSpPr>
          <p:cNvPr id="16405" name="Text Box 16"/>
          <p:cNvSpPr txBox="1">
            <a:spLocks noChangeArrowheads="1"/>
          </p:cNvSpPr>
          <p:nvPr/>
        </p:nvSpPr>
        <p:spPr bwMode="auto">
          <a:xfrm>
            <a:off x="2811946" y="2896040"/>
            <a:ext cx="464746" cy="33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u="none" dirty="0">
                <a:solidFill>
                  <a:srgbClr val="000000"/>
                </a:solidFill>
                <a:latin typeface="Arial" charset="0"/>
              </a:rPr>
              <a:t>EC</a:t>
            </a:r>
          </a:p>
        </p:txBody>
      </p:sp>
      <p:sp>
        <p:nvSpPr>
          <p:cNvPr id="16406" name="Text Box 17"/>
          <p:cNvSpPr txBox="1">
            <a:spLocks noChangeArrowheads="1"/>
          </p:cNvSpPr>
          <p:nvPr/>
        </p:nvSpPr>
        <p:spPr bwMode="auto">
          <a:xfrm>
            <a:off x="3269721" y="3809787"/>
            <a:ext cx="464746" cy="33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u="none" dirty="0">
                <a:solidFill>
                  <a:srgbClr val="000000"/>
                </a:solidFill>
                <a:latin typeface="Arial" charset="0"/>
              </a:rPr>
              <a:t>EC</a:t>
            </a:r>
          </a:p>
        </p:txBody>
      </p:sp>
      <p:sp>
        <p:nvSpPr>
          <p:cNvPr id="16407" name="Text Box 18"/>
          <p:cNvSpPr txBox="1">
            <a:spLocks noChangeArrowheads="1"/>
          </p:cNvSpPr>
          <p:nvPr/>
        </p:nvSpPr>
        <p:spPr bwMode="auto">
          <a:xfrm>
            <a:off x="4564040" y="4159979"/>
            <a:ext cx="464746" cy="33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u="none" dirty="0">
                <a:solidFill>
                  <a:srgbClr val="000000"/>
                </a:solidFill>
                <a:latin typeface="Arial" charset="0"/>
              </a:rPr>
              <a:t>EC</a:t>
            </a:r>
          </a:p>
        </p:txBody>
      </p:sp>
      <p:sp>
        <p:nvSpPr>
          <p:cNvPr id="16408" name="Text Box 19"/>
          <p:cNvSpPr txBox="1">
            <a:spLocks noChangeArrowheads="1"/>
          </p:cNvSpPr>
          <p:nvPr/>
        </p:nvSpPr>
        <p:spPr bwMode="auto">
          <a:xfrm>
            <a:off x="5783999" y="3779638"/>
            <a:ext cx="464746" cy="33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u="none" dirty="0">
                <a:solidFill>
                  <a:srgbClr val="000000"/>
                </a:solidFill>
                <a:latin typeface="Arial" charset="0"/>
              </a:rPr>
              <a:t>EC</a:t>
            </a:r>
          </a:p>
        </p:txBody>
      </p:sp>
      <p:sp>
        <p:nvSpPr>
          <p:cNvPr id="16409" name="Text Box 20"/>
          <p:cNvSpPr txBox="1">
            <a:spLocks noChangeArrowheads="1"/>
          </p:cNvSpPr>
          <p:nvPr/>
        </p:nvSpPr>
        <p:spPr bwMode="auto">
          <a:xfrm>
            <a:off x="6325428" y="2863572"/>
            <a:ext cx="464746" cy="33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u="none" dirty="0">
                <a:solidFill>
                  <a:srgbClr val="000000"/>
                </a:solidFill>
                <a:latin typeface="Arial" charset="0"/>
              </a:rPr>
              <a:t>EC</a:t>
            </a:r>
          </a:p>
        </p:txBody>
      </p:sp>
      <p:sp>
        <p:nvSpPr>
          <p:cNvPr id="16410" name="Rectangle 21"/>
          <p:cNvSpPr>
            <a:spLocks noChangeArrowheads="1"/>
          </p:cNvSpPr>
          <p:nvPr/>
        </p:nvSpPr>
        <p:spPr bwMode="auto">
          <a:xfrm>
            <a:off x="3983107" y="3338998"/>
            <a:ext cx="1784626" cy="2226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 u="none" dirty="0">
                <a:solidFill>
                  <a:srgbClr val="000000"/>
                </a:solidFill>
                <a:latin typeface="Arial" charset="0"/>
              </a:rPr>
              <a:t>Coordination</a:t>
            </a:r>
          </a:p>
        </p:txBody>
      </p:sp>
      <p:sp>
        <p:nvSpPr>
          <p:cNvPr id="16411" name="Text Box 22"/>
          <p:cNvSpPr txBox="1">
            <a:spLocks noChangeArrowheads="1"/>
          </p:cNvSpPr>
          <p:nvPr/>
        </p:nvSpPr>
        <p:spPr bwMode="auto">
          <a:xfrm>
            <a:off x="2756176" y="2696593"/>
            <a:ext cx="4238487" cy="5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u="none" dirty="0">
                <a:solidFill>
                  <a:srgbClr val="000000"/>
                </a:solidFill>
                <a:latin typeface="Arial" charset="0"/>
              </a:rPr>
              <a:t>ECRIN Management </a:t>
            </a:r>
          </a:p>
          <a:p>
            <a:pPr algn="ctr"/>
            <a:r>
              <a:rPr lang="fr-FR" sz="1600" b="1" u="none" dirty="0">
                <a:solidFill>
                  <a:srgbClr val="000000"/>
                </a:solidFill>
                <a:latin typeface="Arial" charset="0"/>
              </a:rPr>
              <a:t>Office</a:t>
            </a:r>
          </a:p>
        </p:txBody>
      </p:sp>
      <p:sp>
        <p:nvSpPr>
          <p:cNvPr id="16412" name="Rectangle 23"/>
          <p:cNvSpPr>
            <a:spLocks noChangeArrowheads="1"/>
          </p:cNvSpPr>
          <p:nvPr/>
        </p:nvSpPr>
        <p:spPr bwMode="auto">
          <a:xfrm>
            <a:off x="1752324" y="5071406"/>
            <a:ext cx="652969" cy="33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u="none" dirty="0">
                <a:solidFill>
                  <a:srgbClr val="FF9900"/>
                </a:solidFill>
                <a:latin typeface="Arial" charset="0"/>
              </a:rPr>
              <a:t>GMP</a:t>
            </a:r>
          </a:p>
        </p:txBody>
      </p:sp>
      <p:sp>
        <p:nvSpPr>
          <p:cNvPr id="16413" name="Rectangle 24"/>
          <p:cNvSpPr>
            <a:spLocks noChangeArrowheads="1"/>
          </p:cNvSpPr>
          <p:nvPr/>
        </p:nvSpPr>
        <p:spPr bwMode="auto">
          <a:xfrm>
            <a:off x="2560983" y="5352024"/>
            <a:ext cx="892313" cy="33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u="none" dirty="0">
                <a:solidFill>
                  <a:srgbClr val="3366CC"/>
                </a:solidFill>
                <a:latin typeface="Arial" charset="0"/>
              </a:rPr>
              <a:t>CRC</a:t>
            </a:r>
          </a:p>
        </p:txBody>
      </p:sp>
      <p:sp>
        <p:nvSpPr>
          <p:cNvPr id="16414" name="Rectangle 25"/>
          <p:cNvSpPr>
            <a:spLocks noChangeArrowheads="1"/>
          </p:cNvSpPr>
          <p:nvPr/>
        </p:nvSpPr>
        <p:spPr bwMode="auto">
          <a:xfrm>
            <a:off x="1294549" y="4419724"/>
            <a:ext cx="892313" cy="33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u="none" dirty="0">
                <a:solidFill>
                  <a:srgbClr val="3366CC"/>
                </a:solidFill>
                <a:latin typeface="Arial" charset="0"/>
              </a:rPr>
              <a:t>CRC</a:t>
            </a:r>
          </a:p>
        </p:txBody>
      </p:sp>
      <p:sp>
        <p:nvSpPr>
          <p:cNvPr id="16415" name="Rectangle 26"/>
          <p:cNvSpPr>
            <a:spLocks noChangeArrowheads="1"/>
          </p:cNvSpPr>
          <p:nvPr/>
        </p:nvSpPr>
        <p:spPr bwMode="auto">
          <a:xfrm>
            <a:off x="913457" y="2362635"/>
            <a:ext cx="892313" cy="33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u="none" dirty="0">
                <a:solidFill>
                  <a:srgbClr val="3366CC"/>
                </a:solidFill>
                <a:latin typeface="Arial" charset="0"/>
              </a:rPr>
              <a:t>CRC</a:t>
            </a:r>
          </a:p>
        </p:txBody>
      </p:sp>
      <p:sp>
        <p:nvSpPr>
          <p:cNvPr id="16416" name="Rectangle 27"/>
          <p:cNvSpPr>
            <a:spLocks noChangeArrowheads="1"/>
          </p:cNvSpPr>
          <p:nvPr/>
        </p:nvSpPr>
        <p:spPr bwMode="auto">
          <a:xfrm>
            <a:off x="913457" y="3777318"/>
            <a:ext cx="892313" cy="33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u="none" dirty="0">
                <a:solidFill>
                  <a:srgbClr val="008000"/>
                </a:solidFill>
                <a:latin typeface="Arial" charset="0"/>
              </a:rPr>
              <a:t>DM</a:t>
            </a:r>
          </a:p>
        </p:txBody>
      </p:sp>
      <p:sp>
        <p:nvSpPr>
          <p:cNvPr id="16417" name="Rectangle 28"/>
          <p:cNvSpPr>
            <a:spLocks noChangeArrowheads="1"/>
          </p:cNvSpPr>
          <p:nvPr/>
        </p:nvSpPr>
        <p:spPr bwMode="auto">
          <a:xfrm>
            <a:off x="4443206" y="5755557"/>
            <a:ext cx="892313" cy="33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u="none" dirty="0">
                <a:solidFill>
                  <a:srgbClr val="3366CC"/>
                </a:solidFill>
                <a:latin typeface="Arial" charset="0"/>
              </a:rPr>
              <a:t>CRC</a:t>
            </a: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1675641" y="2209570"/>
            <a:ext cx="892313" cy="33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u="none" dirty="0">
                <a:solidFill>
                  <a:srgbClr val="3366CC"/>
                </a:solidFill>
                <a:latin typeface="Arial" charset="0"/>
              </a:rPr>
              <a:t>CRC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294549" y="1523101"/>
            <a:ext cx="892313" cy="33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u="none" dirty="0">
                <a:solidFill>
                  <a:srgbClr val="3366CC"/>
                </a:solidFill>
                <a:latin typeface="Arial" charset="0"/>
              </a:rPr>
              <a:t>CRC</a:t>
            </a: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1826684" y="838951"/>
            <a:ext cx="892313" cy="33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u="none" dirty="0">
                <a:solidFill>
                  <a:srgbClr val="3366CC"/>
                </a:solidFill>
                <a:latin typeface="Arial" charset="0"/>
              </a:rPr>
              <a:t>CRC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6976073" y="5106193"/>
            <a:ext cx="799364" cy="33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u="none" dirty="0">
                <a:solidFill>
                  <a:srgbClr val="3366CC"/>
                </a:solidFill>
                <a:latin typeface="Arial" charset="0"/>
              </a:rPr>
              <a:t>CRC</a:t>
            </a: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8110054" y="3795872"/>
            <a:ext cx="729652" cy="33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u="none" dirty="0">
                <a:solidFill>
                  <a:srgbClr val="3366CC"/>
                </a:solidFill>
                <a:latin typeface="Arial" charset="0"/>
              </a:rPr>
              <a:t>CRC</a:t>
            </a:r>
          </a:p>
        </p:txBody>
      </p:sp>
      <p:sp>
        <p:nvSpPr>
          <p:cNvPr id="16390" name="Rectangle 29"/>
          <p:cNvSpPr>
            <a:spLocks noChangeArrowheads="1"/>
          </p:cNvSpPr>
          <p:nvPr/>
        </p:nvSpPr>
        <p:spPr bwMode="auto">
          <a:xfrm>
            <a:off x="858021" y="5867400"/>
            <a:ext cx="74120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400" b="1" u="none" dirty="0">
                <a:latin typeface="Verdana" pitchFamily="34" charset="0"/>
              </a:rPr>
              <a:t>  CRC</a:t>
            </a:r>
            <a:r>
              <a:rPr lang="en-GB" sz="1400" u="none" dirty="0">
                <a:latin typeface="Verdana" pitchFamily="34" charset="0"/>
              </a:rPr>
              <a:t> = Clinical research centre</a:t>
            </a:r>
            <a:endParaRPr lang="fr-FR" sz="1400" u="none" dirty="0">
              <a:latin typeface="Verdana" pitchFamily="34" charset="0"/>
            </a:endParaRPr>
          </a:p>
          <a:p>
            <a:r>
              <a:rPr lang="en-GB" sz="1400" b="1" u="none" dirty="0">
                <a:latin typeface="Verdana" pitchFamily="34" charset="0"/>
              </a:rPr>
              <a:t>  DM </a:t>
            </a:r>
            <a:r>
              <a:rPr lang="en-GB" sz="1400" u="none" dirty="0">
                <a:latin typeface="Verdana" pitchFamily="34" charset="0"/>
              </a:rPr>
              <a:t>= </a:t>
            </a:r>
            <a:r>
              <a:rPr lang="en-GB" sz="1400" u="none" dirty="0" smtClean="0">
                <a:latin typeface="Verdana" pitchFamily="34" charset="0"/>
              </a:rPr>
              <a:t>Data </a:t>
            </a:r>
            <a:r>
              <a:rPr lang="en-GB" sz="1400" u="none" dirty="0">
                <a:latin typeface="Verdana" pitchFamily="34" charset="0"/>
              </a:rPr>
              <a:t>centre		     	</a:t>
            </a:r>
            <a:r>
              <a:rPr lang="en-GB" sz="1400" b="1" u="none" dirty="0">
                <a:latin typeface="Verdana" pitchFamily="34" charset="0"/>
              </a:rPr>
              <a:t>EC</a:t>
            </a:r>
            <a:r>
              <a:rPr lang="en-GB" sz="1400" u="none" dirty="0">
                <a:latin typeface="Verdana" pitchFamily="34" charset="0"/>
              </a:rPr>
              <a:t> = European Correspondent</a:t>
            </a:r>
            <a:endParaRPr lang="fr-FR" sz="1400" u="none" dirty="0">
              <a:latin typeface="Verdana" pitchFamily="34" charset="0"/>
            </a:endParaRPr>
          </a:p>
          <a:p>
            <a:pPr algn="ctr"/>
            <a:r>
              <a:rPr lang="en-GB" sz="1400" b="1" u="none" dirty="0">
                <a:latin typeface="Verdana" pitchFamily="34" charset="0"/>
              </a:rPr>
              <a:t>GMP</a:t>
            </a:r>
            <a:r>
              <a:rPr lang="en-GB" sz="1400" u="none" dirty="0">
                <a:latin typeface="Verdana" pitchFamily="34" charset="0"/>
              </a:rPr>
              <a:t> = GMP facility for biotherapy       </a:t>
            </a:r>
            <a:r>
              <a:rPr lang="en-GB" sz="1400" b="1" u="none" dirty="0" smtClean="0">
                <a:latin typeface="Verdana" pitchFamily="34" charset="0"/>
              </a:rPr>
              <a:t>NNC</a:t>
            </a:r>
            <a:r>
              <a:rPr lang="en-GB" sz="1400" u="none" dirty="0" smtClean="0">
                <a:latin typeface="Verdana" pitchFamily="34" charset="0"/>
              </a:rPr>
              <a:t> </a:t>
            </a:r>
            <a:r>
              <a:rPr lang="en-GB" sz="1400" u="none" dirty="0">
                <a:latin typeface="Verdana" pitchFamily="34" charset="0"/>
              </a:rPr>
              <a:t>= National Network Coordination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52400" y="4800600"/>
            <a:ext cx="13716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200" u="none" dirty="0" smtClean="0"/>
              <a:t>Data </a:t>
            </a:r>
            <a:r>
              <a:rPr lang="de-DE" sz="1200" u="none" dirty="0" err="1" smtClean="0"/>
              <a:t>management</a:t>
            </a:r>
            <a:r>
              <a:rPr lang="de-DE" sz="1200" u="none" dirty="0" smtClean="0"/>
              <a:t> </a:t>
            </a:r>
            <a:r>
              <a:rPr lang="de-DE" sz="1200" u="none" dirty="0" err="1" smtClean="0"/>
              <a:t>infrastructure</a:t>
            </a:r>
            <a:r>
              <a:rPr lang="de-DE" sz="1200" u="none" dirty="0" smtClean="0"/>
              <a:t> </a:t>
            </a:r>
            <a:r>
              <a:rPr lang="de-DE" sz="1200" u="none" dirty="0" err="1" smtClean="0"/>
              <a:t>implementation</a:t>
            </a:r>
            <a:endParaRPr lang="de-DE" sz="1200" u="none" dirty="0"/>
          </a:p>
        </p:txBody>
      </p:sp>
      <p:cxnSp>
        <p:nvCxnSpPr>
          <p:cNvPr id="37" name="Gerade Verbindung mit Pfeil 36"/>
          <p:cNvCxnSpPr>
            <a:stCxn id="16416" idx="1"/>
            <a:endCxn id="35" idx="0"/>
          </p:cNvCxnSpPr>
          <p:nvPr/>
        </p:nvCxnSpPr>
        <p:spPr bwMode="auto">
          <a:xfrm rot="10800000" flipV="1">
            <a:off x="838201" y="3946616"/>
            <a:ext cx="75257" cy="8539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CC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smtClean="0"/>
              <a:t>ECRIN </a:t>
            </a:r>
            <a:r>
              <a:rPr lang="de-DE" dirty="0" err="1" smtClean="0"/>
              <a:t>participation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05BA6-A1AB-4A51-8B96-CA1CFD05012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graphicFrame>
        <p:nvGraphicFramePr>
          <p:cNvPr id="4" name="Group 2084"/>
          <p:cNvGraphicFramePr>
            <a:graphicFrameLocks/>
          </p:cNvGraphicFramePr>
          <p:nvPr/>
        </p:nvGraphicFramePr>
        <p:xfrm>
          <a:off x="685800" y="1828800"/>
          <a:ext cx="7772400" cy="4522915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2362200"/>
                <a:gridCol w="15240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 FP7 Project</a:t>
                      </a:r>
                      <a:endParaRPr kumimoji="0" lang="en-US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 of data</a:t>
                      </a:r>
                      <a:endParaRPr kumimoji="0" lang="en-US" sz="16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Use cases</a:t>
                      </a:r>
                      <a:endParaRPr kumimoji="0" lang="en-US" sz="16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collaboration</a:t>
                      </a:r>
                      <a:endParaRPr kumimoji="0" lang="en-US" sz="16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TRANFoRm</a:t>
                      </a:r>
                      <a:endParaRPr kumimoji="0" lang="en-US" sz="140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GP care data / EHR,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patient data registries, death registries, cancer registries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genotype-phenotype relationships for the prediction of  risk of complications in type II diabetes mellitus</a:t>
                      </a:r>
                    </a:p>
                    <a:p>
                      <a:pPr marL="88900" marR="0" lvl="0" indent="-88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quality of care and  evidence for  treatment of  gastroesophageal  reflux disease (GORD)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GPRD, NIVEL, ePCRN, …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EHR4CR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HIS data / EHR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Feasibility, patient recruitment, study conduct, safety</a:t>
                      </a:r>
                      <a:endParaRPr kumimoji="0" lang="en-US" sz="14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CDISC, i2b2, …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p-medicine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Imaging, biobank data, VPH modelling data (oncosimulator)</a:t>
                      </a:r>
                      <a:endParaRPr kumimoji="0" lang="en-US" sz="1400" b="0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ALL, breast cancer, Wilms tumour</a:t>
                      </a:r>
                      <a:endParaRPr kumimoji="0" lang="en-US" sz="1400" b="0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VPH SHARE, …</a:t>
                      </a:r>
                      <a:endParaRPr kumimoji="0" lang="en-US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TRANSFoRm project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Translational Medicine and Patient Safety in Europe</a:t>
            </a:r>
          </a:p>
          <a:p>
            <a:r>
              <a:rPr lang="en-US" sz="2800" dirty="0" smtClean="0"/>
              <a:t>Development of </a:t>
            </a:r>
            <a:r>
              <a:rPr lang="en-US" sz="2800" dirty="0" smtClean="0"/>
              <a:t>a ‘rapid learning </a:t>
            </a:r>
            <a:r>
              <a:rPr lang="en-US" sz="2800" dirty="0" smtClean="0"/>
              <a:t>health-care </a:t>
            </a:r>
            <a:r>
              <a:rPr lang="en-US" sz="2800" dirty="0" smtClean="0"/>
              <a:t>system’ driven by advanced computational infrastructure that can improve both patient safety and </a:t>
            </a:r>
            <a:r>
              <a:rPr lang="en-US" sz="2800" dirty="0" smtClean="0"/>
              <a:t>clinical </a:t>
            </a:r>
            <a:r>
              <a:rPr lang="en-US" sz="2800" dirty="0" smtClean="0"/>
              <a:t>research in </a:t>
            </a:r>
            <a:r>
              <a:rPr lang="en-US" sz="2800" dirty="0" smtClean="0"/>
              <a:t>Europe</a:t>
            </a:r>
          </a:p>
          <a:p>
            <a:r>
              <a:rPr lang="en-US" sz="2800" dirty="0" smtClean="0"/>
              <a:t>Providing interoperability between different clinical systems, across national boundaries, and </a:t>
            </a:r>
            <a:r>
              <a:rPr lang="en-US" sz="2800" dirty="0" smtClean="0"/>
              <a:t>systems</a:t>
            </a:r>
            <a:endParaRPr lang="de-DE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05BA6-A1AB-4A51-8B96-CA1CFD05012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rgbClr val="17375E"/>
          </a:solidFill>
          <a:ln w="12700">
            <a:solidFill>
              <a:srgbClr val="4A7EBB"/>
            </a:solidFill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Translational </a:t>
            </a: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Medicine and Patient Safety in Europe</a:t>
            </a:r>
            <a:endParaRPr lang="en-US" sz="1600" u="none" dirty="0">
              <a:solidFill>
                <a:schemeClr val="bg1"/>
              </a:solidFill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</a:t>
            </a:r>
            <a:r>
              <a:rPr lang="en-US" smtClean="0"/>
              <a:t> </a:t>
            </a:r>
            <a:r>
              <a:rPr lang="en-US" smtClean="0"/>
              <a:t>information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800" dirty="0" smtClean="0"/>
              <a:t>A</a:t>
            </a:r>
            <a:r>
              <a:rPr lang="en-US" sz="2800" dirty="0" smtClean="0"/>
              <a:t>ccess </a:t>
            </a:r>
            <a:r>
              <a:rPr lang="en-US" sz="2800" dirty="0" smtClean="0"/>
              <a:t>and sharing of large amounts of heterogeneous distributed </a:t>
            </a:r>
            <a:r>
              <a:rPr lang="en-US" sz="2800" dirty="0" smtClean="0"/>
              <a:t>data</a:t>
            </a:r>
          </a:p>
          <a:p>
            <a:r>
              <a:rPr lang="en-US" sz="2800" dirty="0" smtClean="0"/>
              <a:t>Inclusion of sensitive private data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Privacy </a:t>
            </a:r>
            <a:r>
              <a:rPr lang="en-US" sz="2800" dirty="0" smtClean="0"/>
              <a:t>violation is irreversible and a social problem (</a:t>
            </a:r>
            <a:r>
              <a:rPr lang="en-US" sz="2800" dirty="0" smtClean="0"/>
              <a:t>trust problem)</a:t>
            </a:r>
          </a:p>
          <a:p>
            <a:r>
              <a:rPr lang="en-US" sz="2800" dirty="0" smtClean="0"/>
              <a:t>Increasing role of patient empowerment (suitable form of consent)</a:t>
            </a:r>
            <a:endParaRPr lang="en-US" sz="2800" dirty="0" smtClean="0"/>
          </a:p>
          <a:p>
            <a:r>
              <a:rPr lang="en-US" sz="2800" dirty="0" smtClean="0"/>
              <a:t>Privacy Enhancing Technologies (PET) exist, necessity for </a:t>
            </a:r>
            <a:r>
              <a:rPr lang="en-US" sz="2800" dirty="0" smtClean="0"/>
              <a:t>integration in workflow</a:t>
            </a:r>
            <a:endParaRPr lang="en-US" sz="2800" dirty="0" smtClean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05BA6-A1AB-4A51-8B96-CA1CFD05012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rgbClr val="17375E"/>
          </a:solidFill>
          <a:ln w="12700">
            <a:solidFill>
              <a:srgbClr val="4A7EBB"/>
            </a:solidFill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Translational </a:t>
            </a: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Medicine and Patient Safety in Europe</a:t>
            </a:r>
            <a:endParaRPr lang="en-US" sz="1600" u="none" dirty="0">
              <a:solidFill>
                <a:schemeClr val="bg1"/>
              </a:solidFill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care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registry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D582F-24BA-402F-AD92-DD76B149AD1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458075" cy="45243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rgbClr val="17375E"/>
          </a:solidFill>
          <a:ln w="12700">
            <a:solidFill>
              <a:srgbClr val="4A7EBB"/>
            </a:solidFill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Translational </a:t>
            </a: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Medicine and Patient Safety in Europe</a:t>
            </a:r>
            <a:endParaRPr lang="en-US" sz="1600" u="none" dirty="0">
              <a:solidFill>
                <a:schemeClr val="bg1"/>
              </a:solidFill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care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registry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D582F-24BA-402F-AD92-DD76B149AD1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0" y="6559550"/>
            <a:ext cx="9144000" cy="298450"/>
          </a:xfrm>
          <a:prstGeom prst="rect">
            <a:avLst/>
          </a:prstGeom>
          <a:solidFill>
            <a:srgbClr val="17375E"/>
          </a:solidFill>
          <a:ln w="12700">
            <a:solidFill>
              <a:srgbClr val="4A7EBB"/>
            </a:solidFill>
            <a:miter lim="800000"/>
            <a:headEnd/>
            <a:tailEnd/>
          </a:ln>
          <a:effectLst>
            <a:outerShdw dist="25399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Translational </a:t>
            </a:r>
            <a:r>
              <a:rPr lang="en-US" sz="1600" u="none" dirty="0" smtClean="0">
                <a:solidFill>
                  <a:schemeClr val="bg1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t>Medicine and Patient Safety in Europe</a:t>
            </a:r>
            <a:endParaRPr lang="en-US" sz="1600" u="none" dirty="0">
              <a:solidFill>
                <a:schemeClr val="bg1"/>
              </a:solidFill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991475" cy="48196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1171</Words>
  <Application>Microsoft Office PowerPoint</Application>
  <PresentationFormat>Bildschirmpräsentation (4:3)</PresentationFormat>
  <Paragraphs>211</Paragraphs>
  <Slides>25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Modèle par défaut</vt:lpstr>
      <vt:lpstr>   A flexible zone model for data privacy and confidentiality in medical research  </vt:lpstr>
      <vt:lpstr>ECRIN</vt:lpstr>
      <vt:lpstr>Objectives of ECRIN</vt:lpstr>
      <vt:lpstr>Folie 4</vt:lpstr>
      <vt:lpstr>Projects with ECRIN participation</vt:lpstr>
      <vt:lpstr>TRANSFoRm project</vt:lpstr>
      <vt:lpstr>Health information</vt:lpstr>
      <vt:lpstr>Example for care data registry</vt:lpstr>
      <vt:lpstr>Example for care data registry</vt:lpstr>
      <vt:lpstr>Data flow example</vt:lpstr>
      <vt:lpstr>Requirements for a privacy framework</vt:lpstr>
      <vt:lpstr>Requirements for a privacy framework</vt:lpstr>
      <vt:lpstr>Background</vt:lpstr>
      <vt:lpstr>Methods</vt:lpstr>
      <vt:lpstr>Building blocks</vt:lpstr>
      <vt:lpstr>Notation</vt:lpstr>
      <vt:lpstr>Risk gradient</vt:lpstr>
      <vt:lpstr>Care scenario</vt:lpstr>
      <vt:lpstr>Research scenario</vt:lpstr>
      <vt:lpstr>Patient recruitment</vt:lpstr>
      <vt:lpstr>Linking of databases</vt:lpstr>
      <vt:lpstr>Linking of databases</vt:lpstr>
      <vt:lpstr>Results</vt:lpstr>
      <vt:lpstr>Folie 24</vt:lpstr>
      <vt:lpstr>Contact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OhBu</dc:creator>
  <cp:lastModifiedBy>Wolfgang Kuchinke</cp:lastModifiedBy>
  <cp:revision>261</cp:revision>
  <cp:lastPrinted>1601-01-01T00:00:00Z</cp:lastPrinted>
  <dcterms:created xsi:type="dcterms:W3CDTF">1601-01-01T00:00:00Z</dcterms:created>
  <dcterms:modified xsi:type="dcterms:W3CDTF">2012-02-08T10:28:02Z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