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1"/>
  </p:notesMasterIdLst>
  <p:sldIdLst>
    <p:sldId id="259" r:id="rId3"/>
    <p:sldId id="277" r:id="rId4"/>
    <p:sldId id="278" r:id="rId5"/>
    <p:sldId id="280" r:id="rId6"/>
    <p:sldId id="279" r:id="rId7"/>
    <p:sldId id="256" r:id="rId8"/>
    <p:sldId id="270" r:id="rId9"/>
    <p:sldId id="257" r:id="rId10"/>
    <p:sldId id="271" r:id="rId11"/>
    <p:sldId id="269" r:id="rId12"/>
    <p:sldId id="272" r:id="rId13"/>
    <p:sldId id="258" r:id="rId14"/>
    <p:sldId id="282" r:id="rId15"/>
    <p:sldId id="275" r:id="rId16"/>
    <p:sldId id="273" r:id="rId17"/>
    <p:sldId id="267" r:id="rId18"/>
    <p:sldId id="265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6600"/>
    <a:srgbClr val="008000"/>
    <a:srgbClr val="FF9966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36" autoAdjust="0"/>
  </p:normalViewPr>
  <p:slideViewPr>
    <p:cSldViewPr>
      <p:cViewPr>
        <p:scale>
          <a:sx n="100" d="100"/>
          <a:sy n="100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dguide.org/gridguide_content.php?id_ge=76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dcafe.or/" TargetMode="External"/><Relationship Id="rId2" Type="http://schemas.openxmlformats.org/officeDocument/2006/relationships/hyperlink" Target="http://www.gridcafe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gridcafe.web.cern.ch/gridcafe/" TargetMode="External"/><Relationship Id="rId5" Type="http://schemas.openxmlformats.org/officeDocument/2006/relationships/hyperlink" Target="http://cafe.org/" TargetMode="External"/><Relationship Id="rId4" Type="http://schemas.openxmlformats.org/officeDocument/2006/relationships/hyperlink" Target="http://grid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analytics/reporting/content?id=13102653&amp;pdr=20101001-20110930&amp;cmp=average#lts=131797694622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5</a:t>
            </a:r>
          </a:p>
          <a:p>
            <a:pPr marL="0" indent="0" algn="ctr" eaLnBrk="1" hangingPunct="1">
              <a:buNone/>
            </a:pPr>
            <a:r>
              <a:rPr lang="en-US" i="1" dirty="0" smtClean="0">
                <a:ea typeface="ＭＳ Ｐゴシック" pitchFamily="34" charset="-128"/>
              </a:rPr>
              <a:t>18 October 2011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8839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New editorial team working well but OSG contribution has dropped to 0.5FTE over the summer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CERN team now publishing and providing Spotlight and Visual items every week; responsibility for the issue and preview still alternates between the EU and US weekly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hovering around 7800 now the bots are removed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Good impact with social media – </a:t>
            </a:r>
            <a:r>
              <a:rPr lang="en-US" sz="1500" dirty="0" smtClean="0">
                <a:solidFill>
                  <a:schemeClr val="tx1"/>
                </a:solidFill>
              </a:rPr>
              <a:t>Twitter followers </a:t>
            </a:r>
            <a:r>
              <a:rPr lang="en-US" sz="1500" dirty="0">
                <a:solidFill>
                  <a:schemeClr val="tx1"/>
                </a:solidFill>
              </a:rPr>
              <a:t>and </a:t>
            </a:r>
            <a:r>
              <a:rPr lang="en-US" sz="1500" dirty="0" smtClean="0">
                <a:solidFill>
                  <a:schemeClr val="tx1"/>
                </a:solidFill>
              </a:rPr>
              <a:t>Facebook fans </a:t>
            </a:r>
            <a:r>
              <a:rPr lang="en-US" sz="1500" dirty="0">
                <a:solidFill>
                  <a:schemeClr val="tx1"/>
                </a:solidFill>
              </a:rPr>
              <a:t>increased, </a:t>
            </a:r>
            <a:r>
              <a:rPr lang="en-US" sz="1500" dirty="0" err="1">
                <a:solidFill>
                  <a:schemeClr val="tx1"/>
                </a:solidFill>
              </a:rPr>
              <a:t>retweets</a:t>
            </a:r>
            <a:r>
              <a:rPr lang="en-US" sz="1500" dirty="0">
                <a:solidFill>
                  <a:schemeClr val="tx1"/>
                </a:solidFill>
              </a:rPr>
              <a:t> by large accounts </a:t>
            </a:r>
            <a:r>
              <a:rPr lang="en-US" sz="1500" dirty="0" err="1">
                <a:solidFill>
                  <a:schemeClr val="tx1"/>
                </a:solidFill>
              </a:rPr>
              <a:t>eg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CERN, </a:t>
            </a:r>
            <a:r>
              <a:rPr lang="en-US" sz="1500" dirty="0" err="1" smtClean="0">
                <a:solidFill>
                  <a:schemeClr val="tx1"/>
                </a:solidFill>
              </a:rPr>
              <a:t>NatureNews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is driving </a:t>
            </a:r>
            <a:r>
              <a:rPr lang="en-US" sz="1500" dirty="0" smtClean="0">
                <a:solidFill>
                  <a:schemeClr val="tx1"/>
                </a:solidFill>
              </a:rPr>
              <a:t>spikes of traffic </a:t>
            </a:r>
            <a:r>
              <a:rPr lang="en-US" sz="1500" dirty="0">
                <a:solidFill>
                  <a:schemeClr val="tx1"/>
                </a:solidFill>
              </a:rPr>
              <a:t>to the </a:t>
            </a:r>
            <a:r>
              <a:rPr lang="en-US" sz="1500" dirty="0" smtClean="0">
                <a:solidFill>
                  <a:schemeClr val="tx1"/>
                </a:solidFill>
              </a:rPr>
              <a:t>website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Trying to increase traffic to the Nature Networks forum with new threads and </a:t>
            </a:r>
            <a:r>
              <a:rPr lang="en-US" sz="1500" dirty="0" err="1" smtClean="0">
                <a:solidFill>
                  <a:schemeClr val="tx1"/>
                </a:solidFill>
              </a:rPr>
              <a:t>NatureNews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follow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trademarked at the Swiss Trademark Office 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Recruitment of a 0.5FTE Asia-Pacific region editor in progress at ASGC – interview held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Xeno</a:t>
            </a:r>
            <a:r>
              <a:rPr lang="en-US" sz="1500" dirty="0" smtClean="0">
                <a:solidFill>
                  <a:schemeClr val="tx1"/>
                </a:solidFill>
              </a:rPr>
              <a:t> and QMUL discussing the move of the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site to QMUL for legal rather than cost reasons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Chair role continuing for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Board, meetings held on 22 July at </a:t>
            </a:r>
            <a:r>
              <a:rPr lang="en-US" sz="1500" dirty="0" err="1" smtClean="0">
                <a:solidFill>
                  <a:schemeClr val="tx1"/>
                </a:solidFill>
              </a:rPr>
              <a:t>Fermilab</a:t>
            </a:r>
            <a:r>
              <a:rPr lang="en-US" sz="1500" dirty="0" smtClean="0">
                <a:solidFill>
                  <a:schemeClr val="tx1"/>
                </a:solidFill>
              </a:rPr>
              <a:t> and 4 October by phone. Next meeting at SC11 in November.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8305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Development costs for the site are still met by </a:t>
            </a:r>
            <a:r>
              <a:rPr lang="en-US" sz="1800" dirty="0" err="1" smtClean="0">
                <a:solidFill>
                  <a:schemeClr val="tx1"/>
                </a:solidFill>
              </a:rPr>
              <a:t>Fermilab</a:t>
            </a:r>
            <a:r>
              <a:rPr lang="en-US" sz="1800" dirty="0" smtClean="0">
                <a:solidFill>
                  <a:schemeClr val="tx1"/>
                </a:solidFill>
              </a:rPr>
              <a:t> and the site is maintained by </a:t>
            </a:r>
            <a:r>
              <a:rPr lang="en-US" sz="1800" dirty="0" err="1" smtClean="0">
                <a:solidFill>
                  <a:schemeClr val="tx1"/>
                </a:solidFill>
              </a:rPr>
              <a:t>Xeno</a:t>
            </a:r>
            <a:r>
              <a:rPr lang="en-US" sz="1800" dirty="0" smtClean="0">
                <a:solidFill>
                  <a:schemeClr val="tx1"/>
                </a:solidFill>
              </a:rPr>
              <a:t> – but funding for this may reduce or disappear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Recruitment to the Asia Pacific editor/assistant role is slow, although ASGC have joined the Board meetings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XSEDE and PRACE are reluctant to engage resources on their side but are willing to collaborate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Large number of new publication names ruled out – currently exploring ideas around a well known name related to computing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Turing, Babbage, Lovelace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Presentation at British Science Association Science Communication Conference, UK, 25 May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Costs for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in Lyon was high, 109 attended, additional booth area for new projects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team, F2F held at CERN in October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Travel: invitations to ISGC, Taipei, March 2012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Y1 </a:t>
            </a:r>
            <a:r>
              <a:rPr lang="en-US" sz="1600" dirty="0" err="1" smtClean="0">
                <a:solidFill>
                  <a:schemeClr val="tx1"/>
                </a:solidFill>
              </a:rPr>
              <a:t>MoUs</a:t>
            </a:r>
            <a:r>
              <a:rPr lang="en-US" sz="1600" dirty="0" smtClean="0">
                <a:solidFill>
                  <a:schemeClr val="tx1"/>
                </a:solidFill>
              </a:rPr>
              <a:t> with e-IRGSP2/3, EUIndiaGrid2, LINKSceem2, </a:t>
            </a:r>
            <a:r>
              <a:rPr lang="en-US" sz="1600" dirty="0" err="1" smtClean="0">
                <a:solidFill>
                  <a:schemeClr val="tx1"/>
                </a:solidFill>
              </a:rPr>
              <a:t>WeNMR</a:t>
            </a:r>
            <a:r>
              <a:rPr lang="en-US" sz="1600" dirty="0" smtClean="0">
                <a:solidFill>
                  <a:schemeClr val="tx1"/>
                </a:solidFill>
              </a:rPr>
              <a:t>, CHAIN, DEGISCO, EMI, EGI-</a:t>
            </a:r>
            <a:r>
              <a:rPr lang="en-US" sz="1600" dirty="0" err="1" smtClean="0">
                <a:solidFill>
                  <a:schemeClr val="tx1"/>
                </a:solidFill>
              </a:rPr>
              <a:t>InSPIRE</a:t>
            </a:r>
            <a:r>
              <a:rPr lang="en-US" sz="1600" dirty="0" smtClean="0">
                <a:solidFill>
                  <a:schemeClr val="tx1"/>
                </a:solidFill>
              </a:rPr>
              <a:t> all signed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MoU</a:t>
            </a:r>
            <a:r>
              <a:rPr lang="en-US" sz="1600" dirty="0" smtClean="0">
                <a:solidFill>
                  <a:schemeClr val="tx1"/>
                </a:solidFill>
              </a:rPr>
              <a:t> ready to sign with SHIWA and EUDAT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SAGrid</a:t>
            </a:r>
            <a:r>
              <a:rPr lang="en-US" sz="1600" dirty="0" smtClean="0">
                <a:solidFill>
                  <a:schemeClr val="tx1"/>
                </a:solidFill>
              </a:rPr>
              <a:t> and REUNA agreements need to be pursued, as well as ENVRI, CRISP and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Ensure a good balance of information and contributions from collaborating projects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Adding Russian, Chinese </a:t>
            </a:r>
            <a:r>
              <a:rPr lang="en-US" sz="2000" dirty="0" err="1" smtClean="0">
                <a:solidFill>
                  <a:schemeClr val="tx1"/>
                </a:solidFill>
              </a:rPr>
              <a:t>etc</a:t>
            </a:r>
            <a:r>
              <a:rPr lang="en-US" sz="2000" dirty="0" smtClean="0">
                <a:solidFill>
                  <a:schemeClr val="tx1"/>
                </a:solidFill>
              </a:rPr>
              <a:t> to 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Consultation processes with the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and unresponsiveness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Lack of sites for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and development costs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High travel costs for all WPs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subscriber numbers may not reach the milestone</a:t>
            </a:r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371599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Q1-4 in PMs: per work package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33600" y="3821011"/>
            <a:ext cx="4676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Q1-4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PMs: per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67486"/>
              </p:ext>
            </p:extLst>
          </p:nvPr>
        </p:nvGraphicFramePr>
        <p:xfrm>
          <a:off x="717953" y="1905000"/>
          <a:ext cx="7508068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406"/>
                <a:gridCol w="866594"/>
                <a:gridCol w="962688"/>
                <a:gridCol w="962688"/>
                <a:gridCol w="919423"/>
                <a:gridCol w="919423"/>
                <a:gridCol w="919423"/>
                <a:gridCol w="919423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WP3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WP4-M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WP2-UNF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smtClean="0">
                          <a:effectLst/>
                          <a:latin typeface="+mn-lt"/>
                        </a:rPr>
                        <a:t>WP4-UNF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192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59111"/>
              </p:ext>
            </p:extLst>
          </p:nvPr>
        </p:nvGraphicFramePr>
        <p:xfrm>
          <a:off x="762000" y="4343400"/>
          <a:ext cx="7553608" cy="152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1"/>
                <a:gridCol w="838200"/>
                <a:gridCol w="914400"/>
                <a:gridCol w="1066800"/>
                <a:gridCol w="914400"/>
                <a:gridCol w="838200"/>
                <a:gridCol w="909237"/>
                <a:gridCol w="1005570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109%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Estimated expenditure Y1</a:t>
            </a:r>
            <a:endParaRPr lang="en-GB" sz="36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1555549"/>
            <a:ext cx="609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Estimated </a:t>
            </a:r>
            <a:r>
              <a:rPr lang="en-GB" sz="1400" b="1" dirty="0" smtClean="0">
                <a:solidFill>
                  <a:srgbClr val="FF6600"/>
                </a:solidFill>
              </a:rPr>
              <a:t>personnel </a:t>
            </a:r>
            <a:r>
              <a:rPr lang="en-GB" sz="1400" b="1" dirty="0">
                <a:solidFill>
                  <a:srgbClr val="FF6600"/>
                </a:solidFill>
              </a:rPr>
              <a:t>expenditure </a:t>
            </a:r>
            <a:r>
              <a:rPr lang="en-GB" sz="1400" b="1" dirty="0" smtClean="0">
                <a:solidFill>
                  <a:srgbClr val="FF6600"/>
                </a:solidFill>
              </a:rPr>
              <a:t>Q1-4 </a:t>
            </a:r>
            <a:r>
              <a:rPr lang="en-GB" sz="1400" b="1" dirty="0">
                <a:solidFill>
                  <a:srgbClr val="FF6600"/>
                </a:solidFill>
              </a:rPr>
              <a:t>(in </a:t>
            </a:r>
            <a:r>
              <a:rPr lang="en-GB" sz="1400" b="1" dirty="0" smtClean="0">
                <a:solidFill>
                  <a:srgbClr val="FF6600"/>
                </a:solidFill>
              </a:rPr>
              <a:t>euros): per  work package</a:t>
            </a:r>
            <a:endParaRPr lang="en-US" sz="14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65243"/>
              </p:ext>
            </p:extLst>
          </p:nvPr>
        </p:nvGraphicFramePr>
        <p:xfrm>
          <a:off x="152399" y="1981200"/>
          <a:ext cx="87630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1"/>
                <a:gridCol w="762000"/>
                <a:gridCol w="990600"/>
                <a:gridCol w="914400"/>
                <a:gridCol w="838200"/>
                <a:gridCol w="762000"/>
                <a:gridCol w="914400"/>
                <a:gridCol w="1066800"/>
                <a:gridCol w="990599"/>
              </a:tblGrid>
              <a:tr h="290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Direct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Indirect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Eligible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Estimated</a:t>
                      </a:r>
                    </a:p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20,829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12,999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15,201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18,757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63351.05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12670.21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WP2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25,341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28,148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30,851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22,965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100284.84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20056.968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WP3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36,815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33,658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39,010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37,884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137726.42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27545.284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WP4-M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13,100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10,345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11,475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11,475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43360.72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8672.144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WP2-UNF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WP4-UNF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752.518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96,085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85,150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96,537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91,082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2209800" y="4876800"/>
            <a:ext cx="449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/>
              <a:t>Overall EC contribution is 1.3million Euros</a:t>
            </a:r>
            <a:endParaRPr lang="en-US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11488"/>
              </p:ext>
            </p:extLst>
          </p:nvPr>
        </p:nvGraphicFramePr>
        <p:xfrm>
          <a:off x="608806" y="2057400"/>
          <a:ext cx="7696200" cy="297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466"/>
                <a:gridCol w="759801"/>
                <a:gridCol w="712395"/>
                <a:gridCol w="712395"/>
                <a:gridCol w="712395"/>
                <a:gridCol w="854872"/>
                <a:gridCol w="995008"/>
                <a:gridCol w="1070934"/>
                <a:gridCol w="1070934"/>
              </a:tblGrid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Partner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WP1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WP3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WP4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Year 1 Plan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Year</a:t>
                      </a:r>
                      <a:r>
                        <a:rPr lang="en-GB" sz="1100" b="1" baseline="0" dirty="0" smtClean="0">
                          <a:effectLst/>
                          <a:latin typeface="+mn-lt"/>
                          <a:ea typeface="Times New Roman"/>
                        </a:rPr>
                        <a:t> 1 (Estimated)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Estimated</a:t>
                      </a:r>
                      <a:r>
                        <a:rPr lang="en-GB" sz="1100" b="1" baseline="0" dirty="0" smtClean="0">
                          <a:effectLst/>
                          <a:latin typeface="+mn-lt"/>
                          <a:ea typeface="Times New Roman"/>
                        </a:rPr>
                        <a:t> spend (%)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EGI.eu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187,694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187,94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68,252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QMUL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223,513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56,858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40,627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320,998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116,727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APO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28,088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154,882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28,088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211,057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76,748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Imperial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114,181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114,181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41,520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CERN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69,164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77,562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319,344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466,070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169,480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320,764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403,485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388,057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187,694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1,300,000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472,727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368,854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78%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1555549"/>
            <a:ext cx="609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Estimated </a:t>
            </a:r>
            <a:r>
              <a:rPr lang="en-GB" sz="1400" b="1" dirty="0" smtClean="0">
                <a:solidFill>
                  <a:srgbClr val="FF6600"/>
                </a:solidFill>
              </a:rPr>
              <a:t>personnel </a:t>
            </a:r>
            <a:r>
              <a:rPr lang="en-GB" sz="1400" b="1" dirty="0">
                <a:solidFill>
                  <a:srgbClr val="FF6600"/>
                </a:solidFill>
              </a:rPr>
              <a:t>expenditure </a:t>
            </a:r>
            <a:r>
              <a:rPr lang="en-GB" sz="1400" b="1" dirty="0" smtClean="0">
                <a:solidFill>
                  <a:srgbClr val="FF6600"/>
                </a:solidFill>
              </a:rPr>
              <a:t>Y1 </a:t>
            </a:r>
            <a:r>
              <a:rPr lang="en-GB" sz="1400" b="1" dirty="0">
                <a:solidFill>
                  <a:srgbClr val="FF6600"/>
                </a:solidFill>
              </a:rPr>
              <a:t>(in </a:t>
            </a:r>
            <a:r>
              <a:rPr lang="en-GB" sz="1400" b="1" dirty="0" smtClean="0">
                <a:solidFill>
                  <a:srgbClr val="FF6600"/>
                </a:solidFill>
              </a:rPr>
              <a:t>euros): per 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668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smtClean="0"/>
              <a:t>Estimated expenditure Y1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tracking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715000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019800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5943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8199" name="Rectangle 6043"/>
          <p:cNvSpPr>
            <a:spLocks noChangeArrowheads="1"/>
          </p:cNvSpPr>
          <p:nvPr/>
        </p:nvSpPr>
        <p:spPr bwMode="auto">
          <a:xfrm>
            <a:off x="457200" y="6324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6044"/>
          <p:cNvSpPr txBox="1">
            <a:spLocks noChangeArrowheads="1"/>
          </p:cNvSpPr>
          <p:nvPr/>
        </p:nvSpPr>
        <p:spPr bwMode="auto">
          <a:xfrm>
            <a:off x="762000" y="6248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Overdue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58260"/>
              </p:ext>
            </p:extLst>
          </p:nvPr>
        </p:nvGraphicFramePr>
        <p:xfrm>
          <a:off x="762000" y="1377172"/>
          <a:ext cx="8000997" cy="4261628"/>
        </p:xfrm>
        <a:graphic>
          <a:graphicData uri="http://schemas.openxmlformats.org/drawingml/2006/table">
            <a:tbl>
              <a:tblPr/>
              <a:tblGrid>
                <a:gridCol w="801314"/>
                <a:gridCol w="485644"/>
                <a:gridCol w="485644"/>
                <a:gridCol w="485644"/>
                <a:gridCol w="484954"/>
                <a:gridCol w="457200"/>
                <a:gridCol w="457200"/>
                <a:gridCol w="457200"/>
                <a:gridCol w="457200"/>
                <a:gridCol w="457200"/>
                <a:gridCol w="533400"/>
                <a:gridCol w="533400"/>
                <a:gridCol w="457200"/>
                <a:gridCol w="538591"/>
                <a:gridCol w="454602"/>
                <a:gridCol w="454604"/>
              </a:tblGrid>
              <a:tr h="1752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1 (Sep)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3 (Nov)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4 (Dec)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5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6 (Feb)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7 (Mar)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8 (Apr)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9 (May)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10 (Jun)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11 (Jul)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12 (Aug)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13 (Sep)</a:t>
                      </a:r>
                      <a:endParaRPr lang="en-US" sz="10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14 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10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15 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10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Times New Roman"/>
                        </a:rPr>
                        <a:t>WP1</a:t>
                      </a:r>
                      <a:br>
                        <a:rPr lang="en-GB" sz="800" b="1">
                          <a:latin typeface="Times New Roman"/>
                          <a:ea typeface="Times New Roman"/>
                        </a:rPr>
                      </a:br>
                      <a:r>
                        <a:rPr lang="en-GB" sz="800" b="1">
                          <a:latin typeface="Times New Roman"/>
                          <a:ea typeface="Times New Roman"/>
                        </a:rPr>
                        <a:t>Policy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T1.1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Policy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D1.2.1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D1.1</a:t>
                      </a:r>
                      <a:br>
                        <a:rPr lang="en-GB" sz="700" dirty="0">
                          <a:latin typeface="Times New Roman"/>
                          <a:ea typeface="Times New Roman"/>
                        </a:rPr>
                      </a:b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D1.2.2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D1.2.3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D1.2.4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latin typeface="Times New Roman"/>
                          <a:ea typeface="Times New Roman"/>
                        </a:rPr>
                        <a:t>D1.2.5</a:t>
                      </a: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T1.2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Impact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D1.3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</a:rPr>
                        <a:t>T1.3</a:t>
                      </a:r>
                      <a:br>
                        <a:rPr lang="fr-FR" sz="800">
                          <a:latin typeface="Times New Roman"/>
                          <a:ea typeface="Times New Roman"/>
                        </a:rPr>
                      </a:br>
                      <a:r>
                        <a:rPr lang="fr-FR" sz="800">
                          <a:latin typeface="Times New Roman"/>
                          <a:ea typeface="Times New Roman"/>
                        </a:rPr>
                        <a:t>Events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Times New Roman"/>
                          <a:ea typeface="Times New Roman"/>
                        </a:rPr>
                        <a:t>MS1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dirty="0" smtClean="0">
                          <a:latin typeface="Times New Roman"/>
                          <a:ea typeface="Times New Roman"/>
                        </a:rPr>
                        <a:t>MS2</a:t>
                      </a:r>
                      <a:endParaRPr lang="fr-FR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Times New Roman"/>
                          <a:ea typeface="Times New Roman"/>
                        </a:rPr>
                        <a:t>WP2</a:t>
                      </a:r>
                      <a:br>
                        <a:rPr lang="fr-FR" sz="800" b="1">
                          <a:latin typeface="Times New Roman"/>
                          <a:ea typeface="Times New Roman"/>
                        </a:rPr>
                      </a:br>
                      <a:r>
                        <a:rPr lang="fr-FR" sz="800" b="1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</a:rPr>
                        <a:t>T2.1</a:t>
                      </a:r>
                      <a:br>
                        <a:rPr lang="fr-FR" sz="800">
                          <a:latin typeface="Times New Roman"/>
                          <a:ea typeface="Times New Roman"/>
                        </a:rPr>
                      </a:br>
                      <a:r>
                        <a:rPr lang="fr-FR" sz="80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</a:rPr>
                        <a:t>D2.2</a:t>
                      </a: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T2.2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D2.1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T2.3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Times New Roman"/>
                        </a:rPr>
                        <a:t>WP3</a:t>
                      </a:r>
                      <a:br>
                        <a:rPr lang="en-GB" sz="800" b="1">
                          <a:latin typeface="Times New Roman"/>
                          <a:ea typeface="Times New Roman"/>
                        </a:rPr>
                      </a:br>
                      <a:r>
                        <a:rPr lang="en-GB" sz="800" b="1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T3.1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Weekly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D3.1</a:t>
                      </a:r>
                      <a:br>
                        <a:rPr lang="en-GB" sz="700" dirty="0">
                          <a:latin typeface="Times New Roman"/>
                          <a:ea typeface="Times New Roman"/>
                        </a:rPr>
                      </a:b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cont.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D3.2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latin typeface="Times New Roman"/>
                          <a:ea typeface="Times New Roman"/>
                        </a:rPr>
                        <a:t>D3.4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</a:rPr>
                        <a:t>T3.2</a:t>
                      </a:r>
                      <a:br>
                        <a:rPr lang="en-GB" sz="800">
                          <a:latin typeface="Times New Roman"/>
                          <a:ea typeface="Times New Roman"/>
                        </a:rPr>
                      </a:br>
                      <a:r>
                        <a:rPr lang="en-GB" sz="800">
                          <a:latin typeface="Times New Roman"/>
                          <a:ea typeface="Times New Roman"/>
                        </a:rPr>
                        <a:t>New media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D3.3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D4.1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D4.2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MS11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D4.3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Times New Roman"/>
                          <a:ea typeface="Times New Roman"/>
                        </a:rPr>
                        <a:t>MS12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DoW</a:t>
            </a:r>
            <a:r>
              <a:rPr lang="en-GB" sz="3600" b="1" dirty="0" smtClean="0"/>
              <a:t> Changes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Transfer </a:t>
            </a:r>
            <a:r>
              <a:rPr lang="en-GB" dirty="0"/>
              <a:t>of </a:t>
            </a:r>
            <a:r>
              <a:rPr lang="en-GB" dirty="0" smtClean="0"/>
              <a:t>7390 CHF to CERN for e-</a:t>
            </a:r>
            <a:r>
              <a:rPr lang="en-GB" dirty="0" err="1" smtClean="0"/>
              <a:t>Concertation</a:t>
            </a:r>
            <a:r>
              <a:rPr lang="en-GB" dirty="0" smtClean="0"/>
              <a:t> as meeting hosts</a:t>
            </a:r>
          </a:p>
          <a:p>
            <a:r>
              <a:rPr lang="en-GB" dirty="0" smtClean="0"/>
              <a:t>Search and trademark registration fees for </a:t>
            </a:r>
            <a:r>
              <a:rPr lang="en-GB" dirty="0" err="1" smtClean="0"/>
              <a:t>iSGTW</a:t>
            </a:r>
            <a:r>
              <a:rPr lang="en-GB" dirty="0" smtClean="0"/>
              <a:t> name of 1000 Euros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9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868486"/>
              </p:ext>
            </p:extLst>
          </p:nvPr>
        </p:nvGraphicFramePr>
        <p:xfrm>
          <a:off x="152400" y="1371600"/>
          <a:ext cx="8839200" cy="5232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5400"/>
                <a:gridCol w="2438400"/>
                <a:gridCol w="1295400"/>
                <a:gridCol w="914400"/>
                <a:gridCol w="2895600"/>
              </a:tblGrid>
              <a:tr h="3048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DESCRIPTION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RESPONSIBLE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STATUS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47427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20110127:2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Establish a plan for working with the Digital Library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Catherine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Gater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Feed from </a:t>
                      </a:r>
                      <a:r>
                        <a:rPr lang="en-US" sz="1200" dirty="0" err="1" smtClean="0">
                          <a:effectLst/>
                          <a:latin typeface="+mn-lt"/>
                        </a:rPr>
                        <a:t>iSGTW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on DL website. Following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up on the upload page.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OPEN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65131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20110127:4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Request profile pages based on the SSO database from CESNET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Catherine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Gater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Can be done in theory but some privacy issues. Lack a place to display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these – building a People Bay in e-</a:t>
                      </a:r>
                      <a:r>
                        <a:rPr lang="en-US" sz="1200" baseline="0" dirty="0" err="1" smtClean="0">
                          <a:effectLst/>
                          <a:latin typeface="+mn-lt"/>
                        </a:rPr>
                        <a:t>ScienceCity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OPEN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740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Review copyright and trademarking paper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PMB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18 May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Recommended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actions implemented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CLOSED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740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Look at the trends in traffic to the translated </a:t>
                      </a:r>
                      <a:r>
                        <a:rPr lang="en-US" sz="1200" dirty="0" err="1" smtClean="0">
                          <a:effectLst/>
                          <a:latin typeface="+mn-lt"/>
                        </a:rPr>
                        <a:t>GridCafé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sites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Catherine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Gater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Next PMB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Stats gathered – presented on the next slide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65131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Make EGI.eu visible on the GridGuide site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Catherine Gater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Next PMB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EGI.eu added to </a:t>
                      </a:r>
                      <a:r>
                        <a:rPr lang="en-US" sz="1200" dirty="0" err="1" smtClean="0">
                          <a:effectLst/>
                          <a:latin typeface="+mn-lt"/>
                        </a:rPr>
                        <a:t>GridGuide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at </a:t>
                      </a:r>
                      <a:r>
                        <a:rPr lang="en-GB" sz="1200" dirty="0" smtClean="0">
                          <a:hlinkClick r:id="rId2"/>
                        </a:rPr>
                        <a:t>http://www.gridguide.org/gridguide_content.php?id_ge=76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CLOSED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20110511:5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Contact EUDAT and ESFRI cluster projects via PMB contacts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Catherine / PMB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Next PMB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Discussions with </a:t>
                      </a:r>
                      <a:r>
                        <a:rPr lang="en-US" sz="1200" dirty="0" err="1" smtClean="0">
                          <a:effectLst/>
                          <a:latin typeface="+mn-lt"/>
                        </a:rPr>
                        <a:t>BioMedBridges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and ENVRI. No response yet from CRISP. Ready to sign with EUDAT and SHIWA. </a:t>
                      </a:r>
                      <a:r>
                        <a:rPr lang="en-US" sz="1200" b="1" dirty="0" smtClean="0">
                          <a:effectLst/>
                          <a:latin typeface="+mn-lt"/>
                        </a:rPr>
                        <a:t>OPEN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740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20110511:6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Request a project review date from the Project Officer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Catherine Gater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Date agreed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– 8 November 2011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CLOSED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3658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20110511:7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Raise the GridTalk final payment to partners with the QMUL EC projects office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Steve Lloyd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Payment made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CLOSED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GridCafe</a:t>
            </a:r>
            <a:r>
              <a:rPr lang="en-GB" sz="3600" b="1" dirty="0" smtClean="0"/>
              <a:t> translation stats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780809"/>
              </p:ext>
            </p:extLst>
          </p:nvPr>
        </p:nvGraphicFramePr>
        <p:xfrm>
          <a:off x="85193" y="1836152"/>
          <a:ext cx="4395263" cy="4519084"/>
        </p:xfrm>
        <a:graphic>
          <a:graphicData uri="http://schemas.openxmlformats.org/drawingml/2006/table">
            <a:tbl>
              <a:tblPr/>
              <a:tblGrid>
                <a:gridCol w="266700"/>
                <a:gridCol w="1638300"/>
                <a:gridCol w="495300"/>
                <a:gridCol w="590705"/>
                <a:gridCol w="702129"/>
                <a:gridCol w="702129"/>
              </a:tblGrid>
              <a:tr h="685800">
                <a:tc>
                  <a:txBody>
                    <a:bodyPr/>
                    <a:lstStyle/>
                    <a:p>
                      <a:r>
                        <a:rPr lang="en-GB" sz="1100" dirty="0"/>
                        <a:t/>
                      </a:r>
                      <a:br>
                        <a:rPr lang="en-GB" sz="1100" dirty="0"/>
                      </a:br>
                      <a:endParaRPr lang="en-GB" sz="1100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Keyword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Page</a:t>
                      </a:r>
                    </a:p>
                    <a:p>
                      <a:r>
                        <a:rPr lang="en-GB" sz="1100" b="1" dirty="0" smtClean="0"/>
                        <a:t>views</a:t>
                      </a:r>
                      <a:endParaRPr lang="en-GB" sz="1100" b="1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Unique </a:t>
                      </a:r>
                      <a:r>
                        <a:rPr lang="en-GB" sz="1100" b="1" dirty="0" smtClean="0"/>
                        <a:t>Page</a:t>
                      </a:r>
                    </a:p>
                    <a:p>
                      <a:r>
                        <a:rPr lang="en-GB" sz="1100" b="1" dirty="0" smtClean="0"/>
                        <a:t>views</a:t>
                      </a:r>
                      <a:endParaRPr lang="en-GB" sz="1100" b="1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Avg. Time on Page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Bounce Rate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  <a:latin typeface="arial"/>
                        </a:rPr>
                        <a:t>gridcafze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00:00:55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gridcafe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00:01:04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42.86%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cafégrid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00:00:50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grid café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00:01:56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66.67%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learn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00:00:36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6.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cafe grid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00:00:18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7.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0000CC"/>
                          </a:solidFill>
                          <a:effectLst/>
                          <a:latin typeface="arial"/>
                          <a:hlinkClick r:id="rId2"/>
                        </a:rPr>
                        <a:t>http://www.gridcafe.org/</a:t>
                      </a:r>
                      <a:endParaRPr lang="en-GB" sz="110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00:00:17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8.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grid computing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00:00:00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9.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  <a:latin typeface="arial"/>
                        </a:rPr>
                        <a:t>le mon de tout les site de qu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00:00:08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10.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00CC"/>
                          </a:solidFill>
                          <a:effectLst/>
                          <a:latin typeface="arial"/>
                          <a:hlinkClick r:id="rId3"/>
                        </a:rPr>
                        <a:t>www.gridcafe.or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00:00:10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31674"/>
              </p:ext>
            </p:extLst>
          </p:nvPr>
        </p:nvGraphicFramePr>
        <p:xfrm>
          <a:off x="4636266" y="1798052"/>
          <a:ext cx="4437118" cy="4601364"/>
        </p:xfrm>
        <a:graphic>
          <a:graphicData uri="http://schemas.openxmlformats.org/drawingml/2006/table">
            <a:tbl>
              <a:tblPr/>
              <a:tblGrid>
                <a:gridCol w="344447"/>
                <a:gridCol w="1562571"/>
                <a:gridCol w="562469"/>
                <a:gridCol w="629642"/>
                <a:gridCol w="708347"/>
                <a:gridCol w="629642"/>
              </a:tblGrid>
              <a:tr h="661096">
                <a:tc>
                  <a:txBody>
                    <a:bodyPr/>
                    <a:lstStyle/>
                    <a:p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Keyword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Page</a:t>
                      </a:r>
                    </a:p>
                    <a:p>
                      <a:r>
                        <a:rPr lang="en-GB" sz="1100" b="1" dirty="0" smtClean="0">
                          <a:latin typeface="+mn-lt"/>
                        </a:rPr>
                        <a:t>views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Unique </a:t>
                      </a:r>
                      <a:r>
                        <a:rPr lang="en-GB" sz="1100" b="1" dirty="0" smtClean="0">
                          <a:latin typeface="+mn-lt"/>
                        </a:rPr>
                        <a:t>Page</a:t>
                      </a:r>
                    </a:p>
                    <a:p>
                      <a:r>
                        <a:rPr lang="en-GB" sz="1100" b="1" dirty="0" smtClean="0">
                          <a:latin typeface="+mn-lt"/>
                        </a:rPr>
                        <a:t>views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Avg. Time on Page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Bounce Rate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  <a:latin typeface="+mn-lt"/>
                        </a:rPr>
                        <a:t>gridcafe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00:11:48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68.75%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grid cafe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00:06:16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75.00%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4"/>
                        </a:rPr>
                        <a:t>http://grid</a:t>
                      </a:r>
                      <a:r>
                        <a:rPr lang="en-GB" sz="1100">
                          <a:effectLst/>
                          <a:latin typeface="+mn-lt"/>
                        </a:rPr>
                        <a:t> </a:t>
                      </a:r>
                      <a:r>
                        <a:rPr lang="en-GB" sz="11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5"/>
                        </a:rPr>
                        <a:t>cafe.org</a:t>
                      </a:r>
                      <a:endParaRPr lang="en-GB" sz="110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00:01:29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50.00%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grid computing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00:00:17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66.67%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853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6"/>
                        </a:rPr>
                        <a:t>http://gridcafe.web.cern.ch/gridcafe/</a:t>
                      </a:r>
                      <a:endParaRPr lang="en-GB" sz="110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00:01:01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853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6.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+mn-lt"/>
                        </a:rPr>
                        <a:t>organizaciones virtuales de grid computing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00:02:07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7.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grid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00:00:00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100.00%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8.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que es la computacion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00:00:13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9.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the placr for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00:01:49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10.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2"/>
                        </a:rPr>
                        <a:t>www.gridcafe.org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00:00:17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50854" marR="50854" marT="25427" marB="254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2825" y="1600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442621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FRENCH SITE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1430923"/>
            <a:ext cx="2133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SPANISH SITE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GridCafe</a:t>
            </a:r>
            <a:r>
              <a:rPr lang="en-GB" sz="3600" b="1" dirty="0" smtClean="0"/>
              <a:t> translation stats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176943"/>
              </p:ext>
            </p:extLst>
          </p:nvPr>
        </p:nvGraphicFramePr>
        <p:xfrm>
          <a:off x="85193" y="1825260"/>
          <a:ext cx="4395263" cy="2594340"/>
        </p:xfrm>
        <a:graphic>
          <a:graphicData uri="http://schemas.openxmlformats.org/drawingml/2006/table">
            <a:tbl>
              <a:tblPr/>
              <a:tblGrid>
                <a:gridCol w="266700"/>
                <a:gridCol w="1638300"/>
                <a:gridCol w="495300"/>
                <a:gridCol w="590705"/>
                <a:gridCol w="702129"/>
                <a:gridCol w="702129"/>
              </a:tblGrid>
              <a:tr h="685800">
                <a:tc>
                  <a:txBody>
                    <a:bodyPr/>
                    <a:lstStyle/>
                    <a:p>
                      <a:r>
                        <a:rPr lang="en-GB" sz="1100" dirty="0"/>
                        <a:t/>
                      </a:r>
                      <a:br>
                        <a:rPr lang="en-GB" sz="1100" dirty="0"/>
                      </a:br>
                      <a:endParaRPr lang="en-GB" sz="1100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Source</a:t>
                      </a:r>
                      <a:endParaRPr lang="en-GB" sz="1100" b="1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Page</a:t>
                      </a:r>
                    </a:p>
                    <a:p>
                      <a:r>
                        <a:rPr lang="en-GB" sz="1100" b="1" dirty="0" smtClean="0"/>
                        <a:t>views</a:t>
                      </a:r>
                      <a:endParaRPr lang="en-GB" sz="1100" b="1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Unique </a:t>
                      </a:r>
                      <a:r>
                        <a:rPr lang="en-GB" sz="1100" b="1" dirty="0" smtClean="0"/>
                        <a:t>Page</a:t>
                      </a:r>
                    </a:p>
                    <a:p>
                      <a:r>
                        <a:rPr lang="en-GB" sz="1100" b="1" dirty="0" smtClean="0"/>
                        <a:t>views</a:t>
                      </a:r>
                      <a:endParaRPr lang="en-GB" sz="1100" b="1" dirty="0"/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Avg. Time on Page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Bounce Rate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fr.wikipedia.org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862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573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00:03:11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65.77</a:t>
                      </a:r>
                      <a:r>
                        <a:rPr lang="en-GB" sz="1100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(direct)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228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152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00:02:10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72.66</a:t>
                      </a:r>
                      <a:r>
                        <a:rPr lang="en-GB" sz="1100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effectLst/>
                          <a:latin typeface="arial"/>
                        </a:rPr>
                        <a:t>google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135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43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00:00:53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48.28%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isgtw.org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90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69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00:01:03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68.97</a:t>
                      </a:r>
                      <a:r>
                        <a:rPr lang="en-GB" sz="1100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e-sciencetalk.org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51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6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00:02:11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arial"/>
                        </a:rPr>
                        <a:t>50.00</a:t>
                      </a:r>
                      <a:r>
                        <a:rPr lang="en-GB" sz="1100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530" marR="54530" marT="27265" marB="27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36804"/>
              </p:ext>
            </p:extLst>
          </p:nvPr>
        </p:nvGraphicFramePr>
        <p:xfrm>
          <a:off x="4706883" y="1828800"/>
          <a:ext cx="4295883" cy="2623690"/>
        </p:xfrm>
        <a:graphic>
          <a:graphicData uri="http://schemas.openxmlformats.org/drawingml/2006/table">
            <a:tbl>
              <a:tblPr/>
              <a:tblGrid>
                <a:gridCol w="333483"/>
                <a:gridCol w="1512834"/>
                <a:gridCol w="544566"/>
                <a:gridCol w="609600"/>
                <a:gridCol w="685800"/>
                <a:gridCol w="609600"/>
              </a:tblGrid>
              <a:tr h="661096">
                <a:tc>
                  <a:txBody>
                    <a:bodyPr/>
                    <a:lstStyle/>
                    <a:p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Source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Page</a:t>
                      </a:r>
                    </a:p>
                    <a:p>
                      <a:r>
                        <a:rPr lang="en-GB" sz="1100" b="1" dirty="0" smtClean="0">
                          <a:latin typeface="+mn-lt"/>
                        </a:rPr>
                        <a:t>views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Unique </a:t>
                      </a:r>
                      <a:r>
                        <a:rPr lang="en-GB" sz="1100" b="1" dirty="0" smtClean="0">
                          <a:latin typeface="+mn-lt"/>
                        </a:rPr>
                        <a:t>Page</a:t>
                      </a:r>
                    </a:p>
                    <a:p>
                      <a:r>
                        <a:rPr lang="en-GB" sz="1100" b="1" dirty="0" smtClean="0">
                          <a:latin typeface="+mn-lt"/>
                        </a:rPr>
                        <a:t>views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Avg. Time on Page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Bounce Rate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(direct)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310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203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00:03:20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66.13%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effectLst/>
                          <a:latin typeface="+mn-lt"/>
                        </a:rPr>
                        <a:t>google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75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45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00:03:50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65.85%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Nodos.typepad.com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15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2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00:03:29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50.00%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97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Ctif.madridcapital.educa.madrid.org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8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00:00:48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66.67%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53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google.com.co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8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5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00:00:22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+mn-lt"/>
                        </a:rPr>
                        <a:t>25.00</a:t>
                      </a:r>
                      <a:r>
                        <a:rPr lang="en-GB" sz="1100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50854" marR="50854" marT="25427" marB="254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2825" y="1600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430923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FRENCH SITE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7375" y="1430923"/>
            <a:ext cx="2133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SPANISH SITE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4" y="3124200"/>
            <a:ext cx="6051792" cy="18288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177100"/>
              </p:ext>
            </p:extLst>
          </p:nvPr>
        </p:nvGraphicFramePr>
        <p:xfrm>
          <a:off x="136404" y="1428839"/>
          <a:ext cx="3809999" cy="1828800"/>
        </p:xfrm>
        <a:graphic>
          <a:graphicData uri="http://schemas.openxmlformats.org/drawingml/2006/table">
            <a:tbl>
              <a:tblPr/>
              <a:tblGrid>
                <a:gridCol w="1336842"/>
                <a:gridCol w="1330158"/>
                <a:gridCol w="1142999"/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Pages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Pages view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Pages view </a:t>
                      </a:r>
                      <a:endParaRPr lang="en-GB" sz="1200" b="1" dirty="0" smtClean="0">
                        <a:latin typeface="+mn-lt"/>
                      </a:endParaRPr>
                    </a:p>
                    <a:p>
                      <a:r>
                        <a:rPr lang="en-GB" sz="1200" b="1" dirty="0" smtClean="0">
                          <a:latin typeface="+mn-lt"/>
                        </a:rPr>
                        <a:t>( </a:t>
                      </a:r>
                      <a:r>
                        <a:rPr lang="en-GB" sz="1200" b="1" dirty="0">
                          <a:latin typeface="+mn-lt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3"/>
                        </a:rPr>
                        <a:t>/</a:t>
                      </a:r>
                      <a:endParaRPr lang="en-GB" sz="120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+mn-lt"/>
                        </a:rPr>
                        <a:t>19 478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n-lt"/>
                        </a:rPr>
                        <a:t>74,62 %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3"/>
                        </a:rPr>
                        <a:t>/index_FR.html</a:t>
                      </a:r>
                      <a:endParaRPr lang="en-GB" sz="120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+mn-lt"/>
                        </a:rPr>
                        <a:t>1 952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n-lt"/>
                        </a:rPr>
                        <a:t>7,48 %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3"/>
                        </a:rPr>
                        <a:t>/index.html</a:t>
                      </a:r>
                      <a:endParaRPr lang="en-GB" sz="120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+mn-lt"/>
                        </a:rPr>
                        <a:t>1 817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n-lt"/>
                        </a:rPr>
                        <a:t>6,96 %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3"/>
                        </a:rPr>
                        <a:t>/index_EN.html</a:t>
                      </a:r>
                      <a:endParaRPr lang="en-GB" sz="120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+mn-lt"/>
                        </a:rPr>
                        <a:t>1 287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n-lt"/>
                        </a:rPr>
                        <a:t>4,93 %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00CC"/>
                          </a:solidFill>
                          <a:effectLst/>
                          <a:latin typeface="+mn-lt"/>
                          <a:hlinkClick r:id="rId3"/>
                        </a:rPr>
                        <a:t>/index_ES.html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+mn-lt"/>
                        </a:rPr>
                        <a:t>1 179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n-lt"/>
                        </a:rPr>
                        <a:t>4,52 %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GridCafe</a:t>
            </a:r>
            <a:r>
              <a:rPr lang="en-GB" sz="3600" b="1" dirty="0" smtClean="0"/>
              <a:t> translation stats</a:t>
            </a:r>
            <a:endParaRPr lang="en-GB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3962400" y="1373053"/>
            <a:ext cx="2971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1 Oct 2010 – 30 September 2011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b="1" dirty="0" err="1" smtClean="0">
                <a:solidFill>
                  <a:schemeClr val="tx1"/>
                </a:solidFill>
              </a:rPr>
              <a:t>Gridcafe</a:t>
            </a:r>
            <a:r>
              <a:rPr lang="en-GB" sz="1200" b="1" dirty="0" smtClean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general page: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17,519 Visits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13,516 Unique </a:t>
            </a:r>
            <a:r>
              <a:rPr lang="en-GB" sz="1200" dirty="0">
                <a:solidFill>
                  <a:schemeClr val="tx1"/>
                </a:solidFill>
              </a:rPr>
              <a:t>visitors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26,104 Pages viewed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1.49 Average </a:t>
            </a:r>
            <a:r>
              <a:rPr lang="en-GB" sz="1200" dirty="0">
                <a:solidFill>
                  <a:schemeClr val="tx1"/>
                </a:solidFill>
              </a:rPr>
              <a:t>pages view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00:01:25 Time </a:t>
            </a:r>
            <a:r>
              <a:rPr lang="en-GB" sz="1200" dirty="0">
                <a:solidFill>
                  <a:schemeClr val="tx1"/>
                </a:solidFill>
              </a:rPr>
              <a:t>passed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71.62 % Rebound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76.23 % New </a:t>
            </a:r>
            <a:r>
              <a:rPr lang="en-GB" sz="1200" dirty="0">
                <a:solidFill>
                  <a:schemeClr val="tx1"/>
                </a:solidFill>
              </a:rPr>
              <a:t>visits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5487" y="1743075"/>
            <a:ext cx="1952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/>
                </a:solidFill>
              </a:rPr>
              <a:t>Spanish index page: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1,179 Pages viewed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789 Unique </a:t>
            </a:r>
            <a:r>
              <a:rPr lang="en-GB" sz="1200" dirty="0">
                <a:solidFill>
                  <a:schemeClr val="tx1"/>
                </a:solidFill>
              </a:rPr>
              <a:t>visitors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00:02:34 Time </a:t>
            </a:r>
            <a:r>
              <a:rPr lang="en-GB" sz="1200" dirty="0">
                <a:solidFill>
                  <a:schemeClr val="tx1"/>
                </a:solidFill>
              </a:rPr>
              <a:t>passed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71.21 % Rebound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60.90 % Exit </a:t>
            </a:r>
            <a:r>
              <a:rPr lang="en-GB" sz="1200" dirty="0">
                <a:solidFill>
                  <a:schemeClr val="tx1"/>
                </a:solidFill>
              </a:rPr>
              <a:t>( %)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1" y="4953000"/>
            <a:ext cx="5883397" cy="1676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467600" y="1743074"/>
            <a:ext cx="212407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/>
                </a:solidFill>
              </a:rPr>
              <a:t>French index page:</a:t>
            </a:r>
          </a:p>
          <a:p>
            <a:r>
              <a:rPr lang="en-GB" sz="1200" dirty="0">
                <a:solidFill>
                  <a:schemeClr val="tx1"/>
                </a:solidFill>
              </a:rPr>
              <a:t>1,952 Pages viewed</a:t>
            </a:r>
          </a:p>
          <a:p>
            <a:r>
              <a:rPr lang="en-GB" sz="1200" dirty="0">
                <a:solidFill>
                  <a:schemeClr val="tx1"/>
                </a:solidFill>
              </a:rPr>
              <a:t>1,222 Unique visitors</a:t>
            </a:r>
          </a:p>
          <a:p>
            <a:r>
              <a:rPr lang="en-GB" sz="1200" dirty="0">
                <a:solidFill>
                  <a:schemeClr val="tx1"/>
                </a:solidFill>
              </a:rPr>
              <a:t>00:02:32 Time passed</a:t>
            </a:r>
          </a:p>
          <a:p>
            <a:r>
              <a:rPr lang="en-GB" sz="1200" dirty="0">
                <a:solidFill>
                  <a:schemeClr val="tx1"/>
                </a:solidFill>
              </a:rPr>
              <a:t>66.17 % Rebound</a:t>
            </a:r>
          </a:p>
          <a:p>
            <a:r>
              <a:rPr lang="en-GB" sz="1200" dirty="0">
                <a:solidFill>
                  <a:schemeClr val="tx1"/>
                </a:solidFill>
              </a:rPr>
              <a:t>56.92 % Exit ( %)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1530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e-</a:t>
            </a:r>
            <a:r>
              <a:rPr lang="en-US" sz="1600" dirty="0" err="1" smtClean="0">
                <a:solidFill>
                  <a:schemeClr val="tx1"/>
                </a:solidFill>
              </a:rPr>
              <a:t>ScienceBriefing</a:t>
            </a:r>
            <a:r>
              <a:rPr lang="en-US" sz="1600" dirty="0" smtClean="0">
                <a:solidFill>
                  <a:schemeClr val="tx1"/>
                </a:solidFill>
              </a:rPr>
              <a:t> ‘Asia Pacific Special Issue’ released at the HealthGrid11 meeting and online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e-</a:t>
            </a:r>
            <a:r>
              <a:rPr lang="en-US" sz="1600" dirty="0" err="1">
                <a:solidFill>
                  <a:schemeClr val="tx1"/>
                </a:solidFill>
              </a:rPr>
              <a:t>ScienceBriefing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‘Desktop Grids: connecting everyone to science’ </a:t>
            </a:r>
            <a:r>
              <a:rPr lang="en-US" sz="1600" dirty="0">
                <a:solidFill>
                  <a:schemeClr val="tx1"/>
                </a:solidFill>
              </a:rPr>
              <a:t>released at the </a:t>
            </a:r>
            <a:r>
              <a:rPr lang="en-US" sz="1600" dirty="0" smtClean="0">
                <a:solidFill>
                  <a:schemeClr val="tx1"/>
                </a:solidFill>
              </a:rPr>
              <a:t>EGITF11 event and online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New e-</a:t>
            </a:r>
            <a:r>
              <a:rPr lang="en-US" sz="1600" dirty="0" err="1" smtClean="0">
                <a:solidFill>
                  <a:schemeClr val="tx1"/>
                </a:solidFill>
              </a:rPr>
              <a:t>ScienceBriefing</a:t>
            </a:r>
            <a:r>
              <a:rPr lang="en-US" sz="1600" dirty="0" smtClean="0">
                <a:solidFill>
                  <a:schemeClr val="tx1"/>
                </a:solidFill>
              </a:rPr>
              <a:t> mailing list created – 97 subscribers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held at FET11, Climate Change meeting, Trieste and EGITF2011, Lyon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e-</a:t>
            </a:r>
            <a:r>
              <a:rPr lang="en-US" sz="1600" dirty="0" err="1">
                <a:solidFill>
                  <a:schemeClr val="tx1"/>
                </a:solidFill>
              </a:rPr>
              <a:t>Concertation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was 22-23 </a:t>
            </a:r>
            <a:r>
              <a:rPr lang="en-US" sz="1600" dirty="0">
                <a:solidFill>
                  <a:schemeClr val="tx1"/>
                </a:solidFill>
              </a:rPr>
              <a:t>September in Lyon (co-located with EGITF2011</a:t>
            </a:r>
            <a:r>
              <a:rPr lang="en-US" sz="1600" dirty="0" smtClean="0">
                <a:solidFill>
                  <a:schemeClr val="tx1"/>
                </a:solidFill>
              </a:rPr>
              <a:t>) with 109 delegates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Policy events </a:t>
            </a:r>
            <a:r>
              <a:rPr lang="en-US" sz="1600" dirty="0" smtClean="0">
                <a:solidFill>
                  <a:schemeClr val="tx1"/>
                </a:solidFill>
              </a:rPr>
              <a:t>attended: e-IRG </a:t>
            </a:r>
            <a:r>
              <a:rPr lang="en-US" sz="1600" dirty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October, Poznan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Recruitment to 0.5FTE post at QMUL, Zara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Qadir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, started on 14 July 2011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</a:pPr>
            <a:endParaRPr lang="en-US" sz="16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438275"/>
            <a:ext cx="3457575" cy="4931793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4648200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Recruitment at QMUL for </a:t>
            </a:r>
            <a:r>
              <a:rPr lang="en-US" sz="1600" dirty="0" err="1" smtClean="0">
                <a:solidFill>
                  <a:schemeClr val="tx1"/>
                </a:solidFill>
              </a:rPr>
              <a:t>Manisha’s</a:t>
            </a:r>
            <a:r>
              <a:rPr lang="en-US" sz="1600" dirty="0" smtClean="0">
                <a:solidFill>
                  <a:schemeClr val="tx1"/>
                </a:solidFill>
              </a:rPr>
              <a:t> post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Policy event and </a:t>
            </a:r>
            <a:r>
              <a:rPr lang="en-US" sz="1600" dirty="0" err="1" smtClean="0">
                <a:solidFill>
                  <a:schemeClr val="tx1"/>
                </a:solidFill>
              </a:rPr>
              <a:t>GridCast</a:t>
            </a:r>
            <a:r>
              <a:rPr lang="en-US" sz="1600" dirty="0" smtClean="0">
                <a:solidFill>
                  <a:schemeClr val="tx1"/>
                </a:solidFill>
              </a:rPr>
              <a:t> at </a:t>
            </a:r>
            <a:r>
              <a:rPr lang="en-US" sz="1600" dirty="0" err="1" smtClean="0">
                <a:solidFill>
                  <a:schemeClr val="tx1"/>
                </a:solidFill>
              </a:rPr>
              <a:t>eChallenges</a:t>
            </a:r>
            <a:r>
              <a:rPr lang="en-US" sz="1600" dirty="0" smtClean="0">
                <a:solidFill>
                  <a:schemeClr val="tx1"/>
                </a:solidFill>
              </a:rPr>
              <a:t>, October in Florence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Next Briefing on ??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Future topic ideas</a:t>
            </a:r>
            <a:endParaRPr lang="en-US" sz="16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Data (with EUDAT)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International dimension of grids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eGovernment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Impact indicators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Digital Agenda for Europe /  Horizon 2020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eInfrastructure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governance 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</a:pP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GEG report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Exascale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/future computing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Visualising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science &amp;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modelling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1447800"/>
            <a:ext cx="444355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8100" y="1265322"/>
            <a:ext cx="8343900" cy="588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Events page added to include permalinks to the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eConcertation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meetings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b="1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/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Russian translation of </a:t>
            </a: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the </a:t>
            </a:r>
            <a:r>
              <a:rPr lang="en-US" sz="1300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not as complete as we thought – </a:t>
            </a:r>
            <a:b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</a:b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many pages missing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Chinese translation of </a:t>
            </a: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the </a:t>
            </a:r>
            <a:r>
              <a:rPr lang="en-US" sz="1300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launched on the ASGC site</a:t>
            </a: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CloudLounge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sites launched on 22 September at EGIT2011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Built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the new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landing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area on both 2D and 3D sites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at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EGITF2011, Climate Change Conference, FET11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Added PANDA layer to show the ATLAS jobs, more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sites added to the RTM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</a:rPr>
              <a:t>Real </a:t>
            </a:r>
            <a:r>
              <a:rPr lang="en-GB" sz="1300" dirty="0">
                <a:solidFill>
                  <a:schemeClr val="tx1"/>
                </a:solidFill>
              </a:rPr>
              <a:t>Time Monitor has been added to </a:t>
            </a:r>
            <a:r>
              <a:rPr lang="en-GB" sz="1300" dirty="0" err="1">
                <a:solidFill>
                  <a:schemeClr val="tx1"/>
                </a:solidFill>
              </a:rPr>
              <a:t>Softpedia's</a:t>
            </a:r>
            <a:r>
              <a:rPr lang="en-GB" sz="1300" dirty="0">
                <a:solidFill>
                  <a:schemeClr val="tx1"/>
                </a:solidFill>
              </a:rPr>
              <a:t> database of software programs for Mac </a:t>
            </a:r>
            <a:r>
              <a:rPr lang="en-GB" sz="1300" dirty="0" smtClean="0">
                <a:solidFill>
                  <a:schemeClr val="tx1"/>
                </a:solidFill>
              </a:rPr>
              <a:t>OS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RTM displayed at EGI User Forum and FET’11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EGI.eu, CCIN2P3 and MTA SZTAKI sites added to the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Digital Library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rss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feed added to Digital Library home page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Working on a document upload page for the e-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site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8" y="1371600"/>
            <a:ext cx="2844312" cy="1893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50552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Which area to develop next? Volunteer computing – big audience, text already prepared in the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ScienceBriefing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for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articles.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Data Garden area with EUDAT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Common areas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News, In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ebate, People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B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ay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BOINC team site being created on the BOINC site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Longer, more editorial posts – some of these have been tried out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Upcoming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at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eChallenges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ISGC2012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 name (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eScienceCast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eSciCast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?) and a new design for the site on Blogger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Work on the USP – who is it for? NGIs being encouraged to add sites. NRENs?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Should we also include projects as well as individual sites?</a:t>
            </a: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CMS data transfer display in the RTM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Interest from DANTE in an RTM layer showing router traffic</a:t>
            </a:r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2021</Words>
  <Application>Microsoft Office PowerPoint</Application>
  <PresentationFormat>On-screen Show (4:3)</PresentationFormat>
  <Paragraphs>732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Custom Design</vt:lpstr>
      <vt:lpstr>1_Default Design</vt:lpstr>
      <vt:lpstr>E-ScienceTalk PMB</vt:lpstr>
      <vt:lpstr>Open Actions</vt:lpstr>
      <vt:lpstr>GridCafe translation stats</vt:lpstr>
      <vt:lpstr>GridCafe translation stats</vt:lpstr>
      <vt:lpstr>GridCafe translation stats</vt:lpstr>
      <vt:lpstr>WP1: Grid policy outreach</vt:lpstr>
      <vt:lpstr>WP1: Grid policy outreach</vt:lpstr>
      <vt:lpstr>WP2:  GridCafé, GridCast, GridGuide</vt:lpstr>
      <vt:lpstr>WP2:  GridCafé, GridCast, GridGuide</vt:lpstr>
      <vt:lpstr>WP3: iSGTW</vt:lpstr>
      <vt:lpstr>WP3: iSGTW</vt:lpstr>
      <vt:lpstr>WP4: Management</vt:lpstr>
      <vt:lpstr>Project Issues</vt:lpstr>
      <vt:lpstr>Y1 Effort</vt:lpstr>
      <vt:lpstr>Estimated expenditure Y1</vt:lpstr>
      <vt:lpstr>PowerPoint Presentation</vt:lpstr>
      <vt:lpstr>Deliverables and  milestones tracking</vt:lpstr>
      <vt:lpstr>DoW Changes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324</cp:revision>
  <dcterms:created xsi:type="dcterms:W3CDTF">2010-08-24T22:35:25Z</dcterms:created>
  <dcterms:modified xsi:type="dcterms:W3CDTF">2011-10-18T07:37:49Z</dcterms:modified>
</cp:coreProperties>
</file>