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2.xml" ContentType="application/vnd.openxmlformats-officedocument.presentationml.slideLayout+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bookmarkIdSeed="2">
  <p:sldMasterIdLst>
    <p:sldMasterId id="2147483648" r:id="rId1"/>
    <p:sldMasterId id="2147483650" r:id="rId2"/>
    <p:sldMasterId id="2147483651" r:id="rId3"/>
  </p:sldMasterIdLst>
  <p:notesMasterIdLst>
    <p:notesMasterId r:id="rId21"/>
  </p:notesMasterIdLst>
  <p:sldIdLst>
    <p:sldId id="344" r:id="rId4"/>
    <p:sldId id="320" r:id="rId5"/>
    <p:sldId id="322" r:id="rId6"/>
    <p:sldId id="315" r:id="rId7"/>
    <p:sldId id="351" r:id="rId8"/>
    <p:sldId id="358" r:id="rId9"/>
    <p:sldId id="359" r:id="rId10"/>
    <p:sldId id="350" r:id="rId11"/>
    <p:sldId id="360" r:id="rId12"/>
    <p:sldId id="362" r:id="rId13"/>
    <p:sldId id="363" r:id="rId14"/>
    <p:sldId id="364" r:id="rId15"/>
    <p:sldId id="368" r:id="rId16"/>
    <p:sldId id="369" r:id="rId17"/>
    <p:sldId id="370" r:id="rId18"/>
    <p:sldId id="330" r:id="rId19"/>
    <p:sldId id="331"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CC99"/>
    <a:srgbClr val="FF9966"/>
    <a:srgbClr val="FF6600"/>
    <a:srgbClr val="0066CC"/>
    <a:srgbClr val="FF99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58" autoAdjust="0"/>
    <p:restoredTop sz="73853" autoAdjust="0"/>
  </p:normalViewPr>
  <p:slideViewPr>
    <p:cSldViewPr>
      <p:cViewPr>
        <p:scale>
          <a:sx n="75" d="100"/>
          <a:sy n="75" d="100"/>
        </p:scale>
        <p:origin x="-872"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en-GB">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title>
    <c:view3D>
      <c:rotX val="30"/>
      <c:perspective val="30"/>
    </c:view3D>
    <c:plotArea>
      <c:layout>
        <c:manualLayout>
          <c:layoutTarget val="inner"/>
          <c:xMode val="edge"/>
          <c:yMode val="edge"/>
          <c:x val="0.00239060281399252"/>
          <c:y val="0.202225626741736"/>
          <c:w val="0.899590379071469"/>
          <c:h val="0.777922795580696"/>
        </c:manualLayout>
      </c:layout>
      <c:pie3DChart>
        <c:varyColors val="1"/>
        <c:ser>
          <c:idx val="0"/>
          <c:order val="0"/>
          <c:tx>
            <c:strRef>
              <c:f>Sheet1!$H$1</c:f>
              <c:strCache>
                <c:ptCount val="1"/>
                <c:pt idx="0">
                  <c:v>%</c:v>
                </c:pt>
              </c:strCache>
            </c:strRef>
          </c:tx>
          <c:dPt>
            <c:idx val="0"/>
            <c:explosion val="28"/>
            <c:spPr>
              <a:solidFill>
                <a:srgbClr val="FF9966"/>
              </a:solidFill>
            </c:spPr>
          </c:dPt>
          <c:dPt>
            <c:idx val="1"/>
            <c:spPr>
              <a:solidFill>
                <a:srgbClr val="0066CC"/>
              </a:solidFill>
            </c:spPr>
          </c:dPt>
          <c:dPt>
            <c:idx val="2"/>
            <c:spPr>
              <a:solidFill>
                <a:srgbClr val="FFCC99"/>
              </a:solidFill>
            </c:spPr>
          </c:dPt>
          <c:dPt>
            <c:idx val="3"/>
            <c:spPr>
              <a:solidFill>
                <a:srgbClr val="FF6600"/>
              </a:solidFill>
            </c:spPr>
          </c:dPt>
          <c:dLbls>
            <c:dLbl>
              <c:idx val="0"/>
              <c:layout>
                <c:manualLayout>
                  <c:x val="-0.1386693773934"/>
                  <c:y val="0.0863507374523487"/>
                </c:manualLayout>
              </c:layout>
              <c:showCatName val="1"/>
              <c:showPercent val="1"/>
            </c:dLbl>
            <c:dLbl>
              <c:idx val="1"/>
              <c:layout>
                <c:manualLayout>
                  <c:x val="-0.194329124807675"/>
                  <c:y val="-0.277737347747623"/>
                </c:manualLayout>
              </c:layout>
              <c:showCatName val="1"/>
              <c:showPercent val="1"/>
            </c:dLbl>
            <c:dLbl>
              <c:idx val="2"/>
              <c:layout>
                <c:manualLayout>
                  <c:x val="0.18882183908046"/>
                  <c:y val="-0.0623503748181784"/>
                </c:manualLayout>
              </c:layout>
              <c:showCatName val="1"/>
              <c:showPercent val="1"/>
            </c:dLbl>
            <c:dLbl>
              <c:idx val="3"/>
              <c:layout>
                <c:manualLayout>
                  <c:x val="0.131126887827546"/>
                  <c:y val="0.112829232190214"/>
                </c:manualLayout>
              </c:layout>
              <c:tx>
                <c:rich>
                  <a:bodyPr/>
                  <a:lstStyle/>
                  <a:p>
                    <a:r>
                      <a:rPr lang="en-US" dirty="0"/>
                      <a:t>WP4: </a:t>
                    </a:r>
                    <a:r>
                      <a:rPr lang="en-US" dirty="0" err="1" smtClean="0"/>
                      <a:t>Mgnt</a:t>
                    </a:r>
                    <a:r>
                      <a:rPr lang="en-US" dirty="0"/>
                      <a:t>
11%</a:t>
                    </a:r>
                  </a:p>
                </c:rich>
              </c:tx>
              <c:showCatName val="1"/>
              <c:showPercent val="1"/>
            </c:dLbl>
            <c:txPr>
              <a:bodyPr/>
              <a:lstStyle/>
              <a:p>
                <a:pPr>
                  <a:defRPr lang="en-GB" sz="1200" b="1">
                    <a:latin typeface="Arial" pitchFamily="34" charset="0"/>
                    <a:cs typeface="Arial" pitchFamily="34" charset="0"/>
                  </a:defRPr>
                </a:pPr>
                <a:endParaRPr lang="en-US"/>
              </a:p>
            </c:txPr>
            <c:showCatName val="1"/>
            <c:showPercent val="1"/>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23.95833333333328</c:v>
                </c:pt>
                <c:pt idx="1">
                  <c:v>37.5</c:v>
                </c:pt>
                <c:pt idx="2">
                  <c:v>27.08333333333327</c:v>
                </c:pt>
                <c:pt idx="3">
                  <c:v>11.45833333333333</c:v>
                </c:pt>
              </c:numCache>
            </c:numRef>
          </c:val>
        </c:ser>
        <c:dLbls>
          <c:showCatName val="1"/>
          <c:showPercent val="1"/>
        </c:dLbls>
      </c:pie3DChart>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gridcafe.org/SMF/index.ph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PAB is </a:t>
            </a:r>
            <a:r>
              <a:rPr lang="en-US" dirty="0" err="1" smtClean="0"/>
              <a:t>Matti</a:t>
            </a:r>
            <a:r>
              <a:rPr lang="en-US" dirty="0" smtClean="0"/>
              <a:t>, </a:t>
            </a:r>
            <a:r>
              <a:rPr lang="en-US" dirty="0" err="1" smtClean="0"/>
              <a:t>Deiter</a:t>
            </a:r>
            <a:r>
              <a:rPr lang="en-US" dirty="0" smtClean="0"/>
              <a:t>, Leif, Florida, </a:t>
            </a:r>
            <a:r>
              <a:rPr lang="en-US" dirty="0" err="1" smtClean="0"/>
              <a:t>Silvana</a:t>
            </a:r>
            <a:r>
              <a:rPr lang="en-US" dirty="0" smtClean="0"/>
              <a:t>, Paul.</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PAB is </a:t>
            </a:r>
            <a:r>
              <a:rPr lang="en-US" dirty="0" err="1" smtClean="0"/>
              <a:t>Matti</a:t>
            </a:r>
            <a:r>
              <a:rPr lang="en-US" dirty="0" smtClean="0"/>
              <a:t>, </a:t>
            </a:r>
            <a:r>
              <a:rPr lang="en-US" dirty="0" err="1" smtClean="0"/>
              <a:t>Deiter</a:t>
            </a:r>
            <a:r>
              <a:rPr lang="en-US" dirty="0" smtClean="0"/>
              <a:t>, Leif, Florida, </a:t>
            </a:r>
            <a:r>
              <a:rPr lang="en-US" dirty="0" err="1" smtClean="0"/>
              <a:t>Silvana</a:t>
            </a:r>
            <a:r>
              <a:rPr lang="en-US" dirty="0" smtClean="0"/>
              <a:t>, Paul.</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pick the policy related ones</a:t>
            </a:r>
          </a:p>
          <a:p>
            <a:endParaRPr lang="en-US" dirty="0" smtClean="0"/>
          </a:p>
          <a:p>
            <a:pPr eaLnBrk="1" hangingPunct="1">
              <a:lnSpc>
                <a:spcPct val="90000"/>
              </a:lnSpc>
            </a:pPr>
            <a:r>
              <a:rPr lang="en-US" altLang="ja-JP" sz="1200" dirty="0" smtClean="0">
                <a:ea typeface="ＭＳ Ｐゴシック" pitchFamily="34" charset="-128"/>
              </a:rPr>
              <a:t>Euro-Africa </a:t>
            </a:r>
            <a:r>
              <a:rPr lang="en-US" altLang="ja-JP" sz="1200" dirty="0" err="1" smtClean="0">
                <a:ea typeface="ＭＳ Ｐゴシック" pitchFamily="34" charset="-128"/>
              </a:rPr>
              <a:t>e</a:t>
            </a:r>
            <a:r>
              <a:rPr lang="en-US" altLang="ja-JP" sz="1200" dirty="0" smtClean="0">
                <a:ea typeface="ＭＳ Ｐゴシック" pitchFamily="34" charset="-128"/>
              </a:rPr>
              <a:t>-Infrastructures Conference</a:t>
            </a:r>
          </a:p>
          <a:p>
            <a:pPr eaLnBrk="1" hangingPunct="1">
              <a:lnSpc>
                <a:spcPct val="90000"/>
              </a:lnSpc>
            </a:pPr>
            <a:r>
              <a:rPr lang="en-US" altLang="ja-JP" sz="1200" dirty="0" smtClean="0">
                <a:ea typeface="ＭＳ Ｐゴシック" pitchFamily="34" charset="-128"/>
              </a:rPr>
              <a:t>(Citizen </a:t>
            </a:r>
            <a:r>
              <a:rPr lang="en-US" altLang="ja-JP" sz="1200" dirty="0" err="1" smtClean="0">
                <a:ea typeface="ＭＳ Ｐゴシック" pitchFamily="34" charset="-128"/>
              </a:rPr>
              <a:t>Cyberscience</a:t>
            </a:r>
            <a:r>
              <a:rPr lang="en-US" altLang="ja-JP" sz="1200" dirty="0" smtClean="0">
                <a:ea typeface="ＭＳ Ｐゴシック" pitchFamily="34" charset="-128"/>
              </a:rPr>
              <a:t> Centre Summit)</a:t>
            </a:r>
            <a:endParaRPr lang="en-GB" altLang="ja-JP" sz="1200" dirty="0" smtClean="0">
              <a:ea typeface="ＭＳ Ｐゴシック" pitchFamily="34" charset="-128"/>
            </a:endParaRPr>
          </a:p>
          <a:p>
            <a:pPr eaLnBrk="1" hangingPunct="1">
              <a:lnSpc>
                <a:spcPct val="90000"/>
              </a:lnSpc>
            </a:pPr>
            <a:r>
              <a:rPr lang="en-GB" altLang="ja-JP" sz="1200" dirty="0" err="1" smtClean="0">
                <a:ea typeface="ＭＳ Ｐゴシック" pitchFamily="34" charset="-128"/>
              </a:rPr>
              <a:t>e</a:t>
            </a:r>
            <a:r>
              <a:rPr lang="en-GB" altLang="ja-JP" sz="1200" dirty="0" smtClean="0">
                <a:ea typeface="ＭＳ Ｐゴシック" pitchFamily="34" charset="-128"/>
              </a:rPr>
              <a:t>-IRG workshops: in Brussels, Budapest, Poznan</a:t>
            </a:r>
          </a:p>
          <a:p>
            <a:pPr eaLnBrk="1" hangingPunct="1">
              <a:lnSpc>
                <a:spcPct val="90000"/>
              </a:lnSpc>
            </a:pPr>
            <a:r>
              <a:rPr lang="en-GB" altLang="ja-JP" sz="1200" dirty="0" err="1" smtClean="0">
                <a:ea typeface="ＭＳ Ｐゴシック" pitchFamily="34" charset="-128"/>
              </a:rPr>
              <a:t>eChallenges</a:t>
            </a:r>
            <a:r>
              <a:rPr lang="en-GB" altLang="ja-JP" sz="1200" dirty="0" smtClean="0">
                <a:ea typeface="ＭＳ Ｐゴシック" pitchFamily="34" charset="-128"/>
              </a:rPr>
              <a:t>: in Budapest (2010) and Florence (2011)</a:t>
            </a:r>
          </a:p>
          <a:p>
            <a:pPr eaLnBrk="1" hangingPunct="1">
              <a:lnSpc>
                <a:spcPct val="90000"/>
              </a:lnSpc>
            </a:pPr>
            <a:r>
              <a:rPr lang="en-GB" altLang="ja-JP" sz="1200" dirty="0" smtClean="0">
                <a:ea typeface="ＭＳ Ｐゴシック" pitchFamily="34" charset="-128"/>
              </a:rPr>
              <a:t>EGI Technical Forum 2010 and 2011</a:t>
            </a:r>
          </a:p>
          <a:p>
            <a:pPr eaLnBrk="1" hangingPunct="1">
              <a:lnSpc>
                <a:spcPct val="90000"/>
              </a:lnSpc>
            </a:pPr>
            <a:r>
              <a:rPr lang="en-GB" altLang="ja-JP" sz="1200" dirty="0" smtClean="0">
                <a:ea typeface="ＭＳ Ｐゴシック" pitchFamily="34" charset="-128"/>
              </a:rPr>
              <a:t>ICT2010</a:t>
            </a:r>
          </a:p>
          <a:p>
            <a:pPr eaLnBrk="1" hangingPunct="1">
              <a:lnSpc>
                <a:spcPct val="90000"/>
              </a:lnSpc>
            </a:pPr>
            <a:r>
              <a:rPr lang="en-US" altLang="ja-JP" sz="1200" dirty="0" smtClean="0">
                <a:ea typeface="ＭＳ Ｐゴシック" pitchFamily="34" charset="-128"/>
              </a:rPr>
              <a:t>Presentation of the Report of the High-Level Group on Scientific Data</a:t>
            </a:r>
          </a:p>
          <a:p>
            <a:pPr eaLnBrk="1" hangingPunct="1">
              <a:lnSpc>
                <a:spcPct val="90000"/>
              </a:lnSpc>
            </a:pPr>
            <a:r>
              <a:rPr lang="en-US" altLang="ja-JP" sz="1200" dirty="0" smtClean="0">
                <a:ea typeface="ＭＳ Ｐゴシック" pitchFamily="34" charset="-128"/>
              </a:rPr>
              <a:t>(British Science Communication Conference)</a:t>
            </a:r>
          </a:p>
          <a:p>
            <a:pPr eaLnBrk="1" hangingPunct="1">
              <a:lnSpc>
                <a:spcPct val="90000"/>
              </a:lnSpc>
            </a:pPr>
            <a:r>
              <a:rPr lang="en-US" altLang="ja-JP" sz="1200" dirty="0" smtClean="0">
                <a:ea typeface="ＭＳ Ｐゴシック" pitchFamily="34" charset="-128"/>
              </a:rPr>
              <a:t>Cloudscape-III</a:t>
            </a:r>
          </a:p>
          <a:p>
            <a:pPr eaLnBrk="1" hangingPunct="1">
              <a:lnSpc>
                <a:spcPct val="90000"/>
              </a:lnSpc>
            </a:pPr>
            <a:r>
              <a:rPr lang="en-US" altLang="ja-JP" sz="1200" dirty="0" smtClean="0">
                <a:ea typeface="ＭＳ Ｐゴシック" pitchFamily="34" charset="-128"/>
              </a:rPr>
              <a:t>EGI User Forum 2011</a:t>
            </a:r>
          </a:p>
          <a:p>
            <a:pPr eaLnBrk="1" hangingPunct="1">
              <a:lnSpc>
                <a:spcPct val="90000"/>
              </a:lnSpc>
            </a:pPr>
            <a:r>
              <a:rPr lang="en-US" altLang="ja-JP" sz="1200" dirty="0" smtClean="0">
                <a:ea typeface="ＭＳ Ｐゴシック" pitchFamily="34" charset="-128"/>
              </a:rPr>
              <a:t>Fet11</a:t>
            </a:r>
          </a:p>
          <a:p>
            <a:pPr eaLnBrk="1" hangingPunct="1">
              <a:lnSpc>
                <a:spcPct val="90000"/>
              </a:lnSpc>
            </a:pPr>
            <a:r>
              <a:rPr lang="en-US" altLang="ja-JP" sz="1200" dirty="0" err="1" smtClean="0">
                <a:ea typeface="ＭＳ Ｐゴシック" pitchFamily="34" charset="-128"/>
              </a:rPr>
              <a:t>HealthGrid</a:t>
            </a:r>
            <a:r>
              <a:rPr lang="en-US" altLang="ja-JP" sz="1200" dirty="0" smtClean="0">
                <a:ea typeface="ＭＳ Ｐゴシック" pitchFamily="34" charset="-128"/>
              </a:rPr>
              <a:t> 2011</a:t>
            </a:r>
          </a:p>
          <a:p>
            <a:pPr eaLnBrk="1" hangingPunct="1">
              <a:lnSpc>
                <a:spcPct val="90000"/>
              </a:lnSpc>
            </a:pPr>
            <a:r>
              <a:rPr lang="en-US" sz="1200" dirty="0" smtClean="0"/>
              <a:t>Role of </a:t>
            </a:r>
            <a:r>
              <a:rPr lang="en-US" sz="1200" dirty="0" err="1" smtClean="0"/>
              <a:t>e</a:t>
            </a:r>
            <a:r>
              <a:rPr lang="en-US" sz="1200" dirty="0" smtClean="0"/>
              <a:t>-infrastructures for Climate Change Research</a:t>
            </a:r>
          </a:p>
          <a:p>
            <a:pPr eaLnBrk="1" hangingPunct="1">
              <a:lnSpc>
                <a:spcPct val="90000"/>
              </a:lnSpc>
            </a:pPr>
            <a:r>
              <a:rPr lang="en-US" sz="1200" dirty="0" smtClean="0"/>
              <a:t>ISGC2011</a:t>
            </a:r>
          </a:p>
          <a:p>
            <a:pPr eaLnBrk="1" hangingPunct="1">
              <a:lnSpc>
                <a:spcPct val="90000"/>
              </a:lnSpc>
            </a:pPr>
            <a:r>
              <a:rPr lang="en-US" sz="1200" dirty="0" smtClean="0"/>
              <a:t>London </a:t>
            </a:r>
            <a:r>
              <a:rPr lang="en-US" sz="1200" dirty="0" err="1" smtClean="0"/>
              <a:t>Cyberscience</a:t>
            </a:r>
            <a:r>
              <a:rPr lang="en-US" sz="1200" dirty="0" smtClean="0"/>
              <a:t> Workshop</a:t>
            </a:r>
          </a:p>
          <a:p>
            <a:pPr eaLnBrk="1" hangingPunct="1">
              <a:lnSpc>
                <a:spcPct val="90000"/>
              </a:lnSpc>
            </a:pPr>
            <a:r>
              <a:rPr lang="en-US" sz="1200" dirty="0" smtClean="0"/>
              <a:t>(TNCPR)</a:t>
            </a:r>
          </a:p>
          <a:p>
            <a:pPr eaLnBrk="1" hangingPunct="1">
              <a:lnSpc>
                <a:spcPct val="90000"/>
              </a:lnSpc>
            </a:pPr>
            <a:r>
              <a:rPr lang="en-US" sz="1200" dirty="0" smtClean="0"/>
              <a:t>TNC2011</a:t>
            </a: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pick the policy related ones</a:t>
            </a:r>
          </a:p>
          <a:p>
            <a:endParaRPr lang="en-US" dirty="0" smtClean="0"/>
          </a:p>
          <a:p>
            <a:pPr eaLnBrk="1" hangingPunct="1">
              <a:lnSpc>
                <a:spcPct val="90000"/>
              </a:lnSpc>
            </a:pPr>
            <a:r>
              <a:rPr lang="en-US" altLang="ja-JP" sz="1200" dirty="0" smtClean="0">
                <a:ea typeface="ＭＳ Ｐゴシック" pitchFamily="34" charset="-128"/>
              </a:rPr>
              <a:t>Euro-Africa </a:t>
            </a:r>
            <a:r>
              <a:rPr lang="en-US" altLang="ja-JP" sz="1200" dirty="0" err="1" smtClean="0">
                <a:ea typeface="ＭＳ Ｐゴシック" pitchFamily="34" charset="-128"/>
              </a:rPr>
              <a:t>e</a:t>
            </a:r>
            <a:r>
              <a:rPr lang="en-US" altLang="ja-JP" sz="1200" dirty="0" smtClean="0">
                <a:ea typeface="ＭＳ Ｐゴシック" pitchFamily="34" charset="-128"/>
              </a:rPr>
              <a:t>-Infrastructures Conference</a:t>
            </a:r>
          </a:p>
          <a:p>
            <a:pPr eaLnBrk="1" hangingPunct="1">
              <a:lnSpc>
                <a:spcPct val="90000"/>
              </a:lnSpc>
            </a:pPr>
            <a:r>
              <a:rPr lang="en-US" altLang="ja-JP" sz="1200" dirty="0" smtClean="0">
                <a:ea typeface="ＭＳ Ｐゴシック" pitchFamily="34" charset="-128"/>
              </a:rPr>
              <a:t>(Citizen </a:t>
            </a:r>
            <a:r>
              <a:rPr lang="en-US" altLang="ja-JP" sz="1200" dirty="0" err="1" smtClean="0">
                <a:ea typeface="ＭＳ Ｐゴシック" pitchFamily="34" charset="-128"/>
              </a:rPr>
              <a:t>Cyberscience</a:t>
            </a:r>
            <a:r>
              <a:rPr lang="en-US" altLang="ja-JP" sz="1200" dirty="0" smtClean="0">
                <a:ea typeface="ＭＳ Ｐゴシック" pitchFamily="34" charset="-128"/>
              </a:rPr>
              <a:t> Centre Summit)</a:t>
            </a:r>
            <a:endParaRPr lang="en-GB" altLang="ja-JP" sz="1200" dirty="0" smtClean="0">
              <a:ea typeface="ＭＳ Ｐゴシック" pitchFamily="34" charset="-128"/>
            </a:endParaRPr>
          </a:p>
          <a:p>
            <a:pPr eaLnBrk="1" hangingPunct="1">
              <a:lnSpc>
                <a:spcPct val="90000"/>
              </a:lnSpc>
            </a:pPr>
            <a:r>
              <a:rPr lang="en-GB" altLang="ja-JP" sz="1200" dirty="0" err="1" smtClean="0">
                <a:ea typeface="ＭＳ Ｐゴシック" pitchFamily="34" charset="-128"/>
              </a:rPr>
              <a:t>e</a:t>
            </a:r>
            <a:r>
              <a:rPr lang="en-GB" altLang="ja-JP" sz="1200" dirty="0" smtClean="0">
                <a:ea typeface="ＭＳ Ｐゴシック" pitchFamily="34" charset="-128"/>
              </a:rPr>
              <a:t>-IRG workshops: in Brussels, Budapest, Poznan</a:t>
            </a:r>
          </a:p>
          <a:p>
            <a:pPr eaLnBrk="1" hangingPunct="1">
              <a:lnSpc>
                <a:spcPct val="90000"/>
              </a:lnSpc>
            </a:pPr>
            <a:r>
              <a:rPr lang="en-GB" altLang="ja-JP" sz="1200" dirty="0" err="1" smtClean="0">
                <a:ea typeface="ＭＳ Ｐゴシック" pitchFamily="34" charset="-128"/>
              </a:rPr>
              <a:t>eChallenges</a:t>
            </a:r>
            <a:r>
              <a:rPr lang="en-GB" altLang="ja-JP" sz="1200" dirty="0" smtClean="0">
                <a:ea typeface="ＭＳ Ｐゴシック" pitchFamily="34" charset="-128"/>
              </a:rPr>
              <a:t>: in Budapest (2010) and Florence (2011)</a:t>
            </a:r>
          </a:p>
          <a:p>
            <a:pPr eaLnBrk="1" hangingPunct="1">
              <a:lnSpc>
                <a:spcPct val="90000"/>
              </a:lnSpc>
            </a:pPr>
            <a:r>
              <a:rPr lang="en-GB" altLang="ja-JP" sz="1200" dirty="0" smtClean="0">
                <a:ea typeface="ＭＳ Ｐゴシック" pitchFamily="34" charset="-128"/>
              </a:rPr>
              <a:t>EGI Technical Forum 2010 and 2011</a:t>
            </a:r>
          </a:p>
          <a:p>
            <a:pPr eaLnBrk="1" hangingPunct="1">
              <a:lnSpc>
                <a:spcPct val="90000"/>
              </a:lnSpc>
            </a:pPr>
            <a:r>
              <a:rPr lang="en-GB" altLang="ja-JP" sz="1200" dirty="0" smtClean="0">
                <a:ea typeface="ＭＳ Ｐゴシック" pitchFamily="34" charset="-128"/>
              </a:rPr>
              <a:t>ICT2010</a:t>
            </a:r>
          </a:p>
          <a:p>
            <a:pPr eaLnBrk="1" hangingPunct="1">
              <a:lnSpc>
                <a:spcPct val="90000"/>
              </a:lnSpc>
            </a:pPr>
            <a:r>
              <a:rPr lang="en-US" altLang="ja-JP" sz="1200" dirty="0" smtClean="0">
                <a:ea typeface="ＭＳ Ｐゴシック" pitchFamily="34" charset="-128"/>
              </a:rPr>
              <a:t>Presentation of the Report of the High-Level Group on Scientific Data</a:t>
            </a:r>
          </a:p>
          <a:p>
            <a:pPr eaLnBrk="1" hangingPunct="1">
              <a:lnSpc>
                <a:spcPct val="90000"/>
              </a:lnSpc>
            </a:pPr>
            <a:r>
              <a:rPr lang="en-US" altLang="ja-JP" sz="1200" dirty="0" smtClean="0">
                <a:ea typeface="ＭＳ Ｐゴシック" pitchFamily="34" charset="-128"/>
              </a:rPr>
              <a:t>(British Science Communication Conference)</a:t>
            </a:r>
          </a:p>
          <a:p>
            <a:pPr eaLnBrk="1" hangingPunct="1">
              <a:lnSpc>
                <a:spcPct val="90000"/>
              </a:lnSpc>
            </a:pPr>
            <a:r>
              <a:rPr lang="en-US" altLang="ja-JP" sz="1200" dirty="0" smtClean="0">
                <a:ea typeface="ＭＳ Ｐゴシック" pitchFamily="34" charset="-128"/>
              </a:rPr>
              <a:t>Cloudscape-III</a:t>
            </a:r>
          </a:p>
          <a:p>
            <a:pPr eaLnBrk="1" hangingPunct="1">
              <a:lnSpc>
                <a:spcPct val="90000"/>
              </a:lnSpc>
            </a:pPr>
            <a:r>
              <a:rPr lang="en-US" altLang="ja-JP" sz="1200" dirty="0" smtClean="0">
                <a:ea typeface="ＭＳ Ｐゴシック" pitchFamily="34" charset="-128"/>
              </a:rPr>
              <a:t>EGI User Forum 2011</a:t>
            </a:r>
          </a:p>
          <a:p>
            <a:pPr eaLnBrk="1" hangingPunct="1">
              <a:lnSpc>
                <a:spcPct val="90000"/>
              </a:lnSpc>
            </a:pPr>
            <a:r>
              <a:rPr lang="en-US" altLang="ja-JP" sz="1200" dirty="0" smtClean="0">
                <a:ea typeface="ＭＳ Ｐゴシック" pitchFamily="34" charset="-128"/>
              </a:rPr>
              <a:t>Fet11</a:t>
            </a:r>
          </a:p>
          <a:p>
            <a:pPr eaLnBrk="1" hangingPunct="1">
              <a:lnSpc>
                <a:spcPct val="90000"/>
              </a:lnSpc>
            </a:pPr>
            <a:r>
              <a:rPr lang="en-US" altLang="ja-JP" sz="1200" dirty="0" err="1" smtClean="0">
                <a:ea typeface="ＭＳ Ｐゴシック" pitchFamily="34" charset="-128"/>
              </a:rPr>
              <a:t>HealthGrid</a:t>
            </a:r>
            <a:r>
              <a:rPr lang="en-US" altLang="ja-JP" sz="1200" dirty="0" smtClean="0">
                <a:ea typeface="ＭＳ Ｐゴシック" pitchFamily="34" charset="-128"/>
              </a:rPr>
              <a:t> 2011</a:t>
            </a:r>
          </a:p>
          <a:p>
            <a:pPr eaLnBrk="1" hangingPunct="1">
              <a:lnSpc>
                <a:spcPct val="90000"/>
              </a:lnSpc>
            </a:pPr>
            <a:r>
              <a:rPr lang="en-US" sz="1200" dirty="0" smtClean="0"/>
              <a:t>Role of </a:t>
            </a:r>
            <a:r>
              <a:rPr lang="en-US" sz="1200" dirty="0" err="1" smtClean="0"/>
              <a:t>e</a:t>
            </a:r>
            <a:r>
              <a:rPr lang="en-US" sz="1200" dirty="0" smtClean="0"/>
              <a:t>-infrastructures for Climate Change Research</a:t>
            </a:r>
          </a:p>
          <a:p>
            <a:pPr eaLnBrk="1" hangingPunct="1">
              <a:lnSpc>
                <a:spcPct val="90000"/>
              </a:lnSpc>
            </a:pPr>
            <a:r>
              <a:rPr lang="en-US" sz="1200" dirty="0" smtClean="0"/>
              <a:t>ISGC2011</a:t>
            </a:r>
          </a:p>
          <a:p>
            <a:pPr eaLnBrk="1" hangingPunct="1">
              <a:lnSpc>
                <a:spcPct val="90000"/>
              </a:lnSpc>
            </a:pPr>
            <a:r>
              <a:rPr lang="en-US" sz="1200" dirty="0" smtClean="0"/>
              <a:t>London </a:t>
            </a:r>
            <a:r>
              <a:rPr lang="en-US" sz="1200" dirty="0" err="1" smtClean="0"/>
              <a:t>Cyberscience</a:t>
            </a:r>
            <a:r>
              <a:rPr lang="en-US" sz="1200" dirty="0" smtClean="0"/>
              <a:t> Workshop</a:t>
            </a:r>
          </a:p>
          <a:p>
            <a:pPr eaLnBrk="1" hangingPunct="1">
              <a:lnSpc>
                <a:spcPct val="90000"/>
              </a:lnSpc>
            </a:pPr>
            <a:r>
              <a:rPr lang="en-US" sz="1200" dirty="0" smtClean="0"/>
              <a:t>(TNCPR)</a:t>
            </a:r>
          </a:p>
          <a:p>
            <a:pPr eaLnBrk="1" hangingPunct="1">
              <a:lnSpc>
                <a:spcPct val="90000"/>
              </a:lnSpc>
            </a:pPr>
            <a:r>
              <a:rPr lang="en-US" sz="1200" dirty="0" smtClean="0"/>
              <a:t>TNC2011</a:t>
            </a: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Along with the logistical organisation of these meetings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put together a communications strategy to highlight the projects and discussions coming out of the meeting. This included the following:</a:t>
            </a:r>
          </a:p>
          <a:p>
            <a:r>
              <a:rPr lang="en-GB" sz="1200" kern="1200" dirty="0" smtClean="0">
                <a:solidFill>
                  <a:schemeClr val="tx1"/>
                </a:solidFill>
                <a:latin typeface="Arial" charset="0"/>
                <a:ea typeface="+mn-ea"/>
                <a:cs typeface="+mn-cs"/>
              </a:rPr>
              <a:t> </a:t>
            </a:r>
          </a:p>
          <a:p>
            <a:pPr lvl="0"/>
            <a:r>
              <a:rPr lang="en-GB" sz="1200" kern="1200" dirty="0" smtClean="0">
                <a:solidFill>
                  <a:schemeClr val="tx1"/>
                </a:solidFill>
                <a:latin typeface="Arial" charset="0"/>
                <a:ea typeface="+mn-ea"/>
                <a:cs typeface="+mn-cs"/>
              </a:rPr>
              <a:t>A website for the event was set up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site, </a:t>
            </a:r>
            <a:r>
              <a:rPr lang="en-GB" sz="1200" kern="1200" dirty="0" err="1" smtClean="0">
                <a:solidFill>
                  <a:schemeClr val="tx1"/>
                </a:solidFill>
                <a:latin typeface="Arial" charset="0"/>
                <a:ea typeface="+mn-ea"/>
                <a:cs typeface="+mn-cs"/>
              </a:rPr>
              <a:t>http://www.e-sciencetalk.org/e-concertation/index.php</a:t>
            </a:r>
            <a:r>
              <a:rPr lang="en-GB" sz="1200" kern="1200" dirty="0" smtClean="0">
                <a:solidFill>
                  <a:schemeClr val="tx1"/>
                </a:solidFill>
                <a:latin typeface="Arial" charset="0"/>
                <a:ea typeface="+mn-ea"/>
                <a:cs typeface="+mn-cs"/>
              </a:rPr>
              <a:t> The event was also publicised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homepage </a:t>
            </a:r>
            <a:r>
              <a:rPr lang="en-GB" sz="1200" kern="1200" dirty="0" err="1" smtClean="0">
                <a:solidFill>
                  <a:schemeClr val="tx1"/>
                </a:solidFill>
                <a:latin typeface="Arial" charset="0"/>
                <a:ea typeface="+mn-ea"/>
                <a:cs typeface="+mn-cs"/>
              </a:rPr>
              <a:t>http://www.e-sciencetalk.org</a:t>
            </a:r>
            <a:r>
              <a:rPr lang="en-GB" sz="1200" kern="1200" dirty="0" smtClean="0">
                <a:solidFill>
                  <a:schemeClr val="tx1"/>
                </a:solidFill>
                <a:latin typeface="Arial" charset="0"/>
                <a:ea typeface="+mn-ea"/>
                <a:cs typeface="+mn-cs"/>
              </a:rPr>
              <a:t> and in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http://</a:t>
            </a:r>
            <a:r>
              <a:rPr lang="en-GB" sz="1200" kern="1200" dirty="0" err="1" smtClean="0">
                <a:solidFill>
                  <a:schemeClr val="tx1"/>
                </a:solidFill>
                <a:latin typeface="Arial" charset="0"/>
                <a:ea typeface="+mn-ea"/>
                <a:cs typeface="+mn-cs"/>
              </a:rPr>
              <a:t>www.isgtw.org/?pid</a:t>
            </a:r>
            <a:r>
              <a:rPr lang="en-GB" sz="1200" kern="1200" dirty="0" smtClean="0">
                <a:solidFill>
                  <a:schemeClr val="tx1"/>
                </a:solidFill>
                <a:latin typeface="Arial" charset="0"/>
                <a:ea typeface="+mn-ea"/>
                <a:cs typeface="+mn-cs"/>
              </a:rPr>
              <a:t>=1002817</a:t>
            </a:r>
          </a:p>
          <a:p>
            <a:pPr lvl="0"/>
            <a:r>
              <a:rPr lang="en-GB" sz="1200" kern="1200" dirty="0" smtClean="0">
                <a:solidFill>
                  <a:schemeClr val="tx1"/>
                </a:solidFill>
                <a:latin typeface="Arial" charset="0"/>
                <a:ea typeface="+mn-ea"/>
                <a:cs typeface="+mn-cs"/>
              </a:rPr>
              <a:t>The event was webcast online for those who were not invited or could not attend in person, http://</a:t>
            </a:r>
            <a:r>
              <a:rPr lang="en-GB" sz="1200" kern="1200" dirty="0" err="1" smtClean="0">
                <a:solidFill>
                  <a:schemeClr val="tx1"/>
                </a:solidFill>
                <a:latin typeface="Arial" charset="0"/>
                <a:ea typeface="+mn-ea"/>
                <a:cs typeface="+mn-cs"/>
              </a:rPr>
              <a:t>webcast.cern.ch</a:t>
            </a:r>
            <a:r>
              <a:rPr lang="en-GB" sz="1200" kern="1200" dirty="0" smtClean="0">
                <a:solidFill>
                  <a:schemeClr val="tx1"/>
                </a:solidFill>
                <a:latin typeface="Arial" charset="0"/>
                <a:ea typeface="+mn-ea"/>
                <a:cs typeface="+mn-cs"/>
              </a:rPr>
              <a:t>/</a:t>
            </a:r>
          </a:p>
          <a:p>
            <a:pPr lvl="0"/>
            <a:r>
              <a:rPr lang="en-GB" sz="1200" kern="1200" dirty="0" smtClean="0">
                <a:solidFill>
                  <a:schemeClr val="tx1"/>
                </a:solidFill>
                <a:latin typeface="Arial" charset="0"/>
                <a:ea typeface="+mn-ea"/>
                <a:cs typeface="+mn-cs"/>
              </a:rPr>
              <a:t>Projects had the opportunity to disseminate paper publications on site as well as electronically through an online virtual goody bag, </a:t>
            </a:r>
            <a:r>
              <a:rPr lang="en-GB" sz="1200" kern="1200" dirty="0" err="1" smtClean="0">
                <a:solidFill>
                  <a:schemeClr val="tx1"/>
                </a:solidFill>
                <a:latin typeface="Arial" charset="0"/>
                <a:ea typeface="+mn-ea"/>
                <a:cs typeface="+mn-cs"/>
              </a:rPr>
              <a:t>http://www.e-sciencetalk.org/e-concertation/e-concertation-goody-bag.php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plus colleagues covered the event on our blog,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through written posts and web videos, http://gridtalk-project.blogspot.com/search/label/8th%20e-concertation</a:t>
            </a:r>
          </a:p>
          <a:p>
            <a:pPr lvl="0"/>
            <a:r>
              <a:rPr lang="en-GB" sz="1200" kern="1200" dirty="0" smtClean="0">
                <a:solidFill>
                  <a:schemeClr val="tx1"/>
                </a:solidFill>
                <a:latin typeface="Arial" charset="0"/>
                <a:ea typeface="+mn-ea"/>
                <a:cs typeface="+mn-cs"/>
              </a:rPr>
              <a:t>An area for online discussions was made available on the </a:t>
            </a:r>
            <a:r>
              <a:rPr lang="en-GB" sz="1200" kern="1200" dirty="0" err="1" smtClean="0">
                <a:solidFill>
                  <a:schemeClr val="tx1"/>
                </a:solidFill>
                <a:latin typeface="Arial" charset="0"/>
                <a:ea typeface="+mn-ea"/>
                <a:cs typeface="+mn-cs"/>
              </a:rPr>
              <a:t>GridCafé</a:t>
            </a:r>
            <a:r>
              <a:rPr lang="en-GB" sz="1200" kern="1200" dirty="0" smtClean="0">
                <a:solidFill>
                  <a:schemeClr val="tx1"/>
                </a:solidFill>
                <a:latin typeface="Arial" charset="0"/>
                <a:ea typeface="+mn-ea"/>
                <a:cs typeface="+mn-cs"/>
              </a:rPr>
              <a:t> forum, </a:t>
            </a:r>
            <a:r>
              <a:rPr lang="en-GB" sz="1200" u="sng" kern="1200" dirty="0" smtClean="0">
                <a:solidFill>
                  <a:schemeClr val="tx1"/>
                </a:solidFill>
                <a:latin typeface="Arial" charset="0"/>
                <a:ea typeface="+mn-ea"/>
                <a:cs typeface="+mn-cs"/>
                <a:hlinkClick r:id="rId3"/>
              </a:rPr>
              <a:t>http://www.gridcafe.org/SMF/index.php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tag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was chosen for use on Twitter, so delegates and followers could track news from the conference online.</a:t>
            </a: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84F6F-D754-495E-A387-76CFDA48F36F}"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649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919E9-DD40-4F92-B4A1-F47DE05E4BC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52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522B4-9595-4CE8-9D2F-F29556F4F00B}"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699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81C638AA-041E-4845-8D82-93AE01E07A3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11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00B289BA-4C6A-49B8-A8DA-F11F4A1C4B5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903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DE7319F9-B302-4EA5-A9D2-E10281E6B2B3}"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846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0A911E82-171D-4934-91AF-F10481A6C2D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167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DDAD478F-B1EC-4D90-A195-4A2E245AAEDA}"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72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53269C31-5865-4387-A5A4-6B6373A26A1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207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E7D70ADD-F4B4-400F-A9FB-C55857BFC5B6}"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396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5EE11DA3-8DA9-4D12-8A33-0D6CC16B7CD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05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C54416-D04D-4302-AE4A-A0D4A40FA366}"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872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2F42074E-6BA2-4C7A-AB3D-21F8110E88D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084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B73D0AB7-9A96-4E7A-9375-CCE5BAC3503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192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18859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5054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F303AE1E-2060-472B-A75B-87A83AD90604}"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126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AF8349E7-49E1-4CCD-8AE6-543C597CC76C}"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208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52ED9B84-E6B0-406E-BAC6-1D78C4DFDB78}"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103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3028D339-A439-45DA-8BBC-B6A3243CDD49}"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575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912D14FA-0B5F-458B-B9FC-54D3B4BBFF31}"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707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8" name="Rectangle 4"/>
          <p:cNvSpPr>
            <a:spLocks noGrp="1" noChangeArrowheads="1"/>
          </p:cNvSpPr>
          <p:nvPr>
            <p:ph type="sldNum" sz="quarter" idx="11"/>
          </p:nvPr>
        </p:nvSpPr>
        <p:spPr>
          <a:ln/>
        </p:spPr>
        <p:txBody>
          <a:bodyPr/>
          <a:lstStyle>
            <a:lvl1pPr>
              <a:defRPr/>
            </a:lvl1pPr>
          </a:lstStyle>
          <a:p>
            <a:pPr>
              <a:defRPr/>
            </a:pPr>
            <a:fld id="{10E83097-CCBB-4868-9FE0-AFC4F5EA4DA0}"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975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4" name="Rectangle 4"/>
          <p:cNvSpPr>
            <a:spLocks noGrp="1" noChangeArrowheads="1"/>
          </p:cNvSpPr>
          <p:nvPr>
            <p:ph type="sldNum" sz="quarter" idx="11"/>
          </p:nvPr>
        </p:nvSpPr>
        <p:spPr>
          <a:ln/>
        </p:spPr>
        <p:txBody>
          <a:bodyPr/>
          <a:lstStyle>
            <a:lvl1pPr>
              <a:defRPr/>
            </a:lvl1pPr>
          </a:lstStyle>
          <a:p>
            <a:pPr>
              <a:defRPr/>
            </a:pPr>
            <a:fld id="{B43514FF-2F2E-4F09-BA8A-D48E22D5DD52}"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116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3" name="Rectangle 4"/>
          <p:cNvSpPr>
            <a:spLocks noGrp="1" noChangeArrowheads="1"/>
          </p:cNvSpPr>
          <p:nvPr>
            <p:ph type="sldNum" sz="quarter" idx="11"/>
          </p:nvPr>
        </p:nvSpPr>
        <p:spPr>
          <a:ln/>
        </p:spPr>
        <p:txBody>
          <a:bodyPr/>
          <a:lstStyle>
            <a:lvl1pPr>
              <a:defRPr/>
            </a:lvl1pPr>
          </a:lstStyle>
          <a:p>
            <a:pPr>
              <a:defRPr/>
            </a:pPr>
            <a:fld id="{C6981E4E-5B67-4622-AB64-690687513F3A}"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73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22A9E-2D63-454C-AFCE-D3169FF0F3AE}"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23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19109EE3-9328-4A1C-9546-481B07BE6D6D}"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064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D22C24EF-7011-403C-9999-A7A766860686}"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68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C89F9F95-666B-45AB-A248-E229E6A8BDDF}"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092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E994BFBD-7D14-4A33-BB4B-5B7839F80E0D}"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56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44E26-675E-4EA0-AC93-EBD5EEC7938D}"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4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54B761-084D-4DCC-B215-317297BF97FF}"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192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E1AB3B-03ED-42F0-A526-0B907AD932D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544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3A979-33D4-43AD-AE11-6DF3B77D66C0}"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409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C7EB61-42D4-4B4E-8D38-7D168BCC4981}"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713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D425-EC0A-48AA-8855-68615A4BD11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1294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6BE64AB-CA1B-4C06-B745-D294D6B988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050" name="Picture 31" descr="banner-ITonly"/>
          <p:cNvPicPr>
            <a:picLocks noChangeAspect="1" noChangeArrowheads="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0"/>
            <a:ext cx="8001000" cy="8493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371600" y="0"/>
            <a:ext cx="5791200" cy="838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371600" y="1066800"/>
            <a:ext cx="7543800" cy="495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1371600" y="6477000"/>
            <a:ext cx="7543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3861AA"/>
                </a:solidFill>
                <a:cs typeface="+mn-cs"/>
              </a:defRPr>
            </a:lvl1pPr>
          </a:lstStyle>
          <a:p>
            <a:pPr>
              <a:defRPr/>
            </a:pPr>
            <a:r>
              <a:rPr lang="en-US"/>
              <a:t> IT Department - 23 January 2009 - General Meeting - </a:t>
            </a:r>
            <a:fld id="{01B6686C-9347-40C9-8F94-54BFE72317C1}" type="slidenum">
              <a:rPr lang="en-US"/>
              <a:pPr>
                <a:defRPr/>
              </a:pPr>
              <a:t>‹#›</a:t>
            </a:fld>
            <a:endParaRPr lang="en-US"/>
          </a:p>
        </p:txBody>
      </p:sp>
      <p:sp>
        <p:nvSpPr>
          <p:cNvPr id="2054" name="Text Box 34"/>
          <p:cNvSpPr txBox="1">
            <a:spLocks noChangeArrowheads="1"/>
          </p:cNvSpPr>
          <p:nvPr/>
        </p:nvSpPr>
        <p:spPr bwMode="auto">
          <a:xfrm>
            <a:off x="0" y="6111875"/>
            <a:ext cx="1295400" cy="6778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r>
              <a:rPr lang="en-US" sz="900">
                <a:solidFill>
                  <a:srgbClr val="3861AA"/>
                </a:solidFill>
                <a:latin typeface="Tahoma" pitchFamily="34" charset="0"/>
              </a:rPr>
              <a:t>CERN IT Department</a:t>
            </a:r>
          </a:p>
          <a:p>
            <a:pPr algn="r" eaLnBrk="1" hangingPunct="1"/>
            <a:r>
              <a:rPr lang="en-US" sz="900">
                <a:solidFill>
                  <a:srgbClr val="3861AA"/>
                </a:solidFill>
                <a:latin typeface="Tahoma" pitchFamily="34" charset="0"/>
              </a:rPr>
              <a:t>CH-1211 Genève 23</a:t>
            </a:r>
          </a:p>
          <a:p>
            <a:pPr algn="r" eaLnBrk="1" hangingPunct="1"/>
            <a:r>
              <a:rPr lang="en-US" sz="900">
                <a:solidFill>
                  <a:srgbClr val="3861AA"/>
                </a:solidFill>
                <a:latin typeface="Tahoma" pitchFamily="34" charset="0"/>
              </a:rPr>
              <a:t>Switzerland</a:t>
            </a:r>
          </a:p>
          <a:p>
            <a:pPr algn="r" eaLnBrk="1" hangingPunct="1"/>
            <a:r>
              <a:rPr lang="en-US" sz="1100" b="1">
                <a:solidFill>
                  <a:srgbClr val="3861AA"/>
                </a:solidFill>
                <a:latin typeface="Tahoma" pitchFamily="34" charset="0"/>
              </a:rPr>
              <a:t>www.cern.ch/i</a:t>
            </a:r>
            <a:r>
              <a:rPr lang="en-US" sz="1000" b="1">
                <a:solidFill>
                  <a:srgbClr val="3861AA"/>
                </a:solidFill>
                <a:latin typeface="Tahoma" pitchFamily="34" charset="0"/>
              </a:rPr>
              <a:t>t</a:t>
            </a:r>
          </a:p>
        </p:txBody>
      </p:sp>
      <p:pic>
        <p:nvPicPr>
          <p:cNvPr id="2055" name="Picture 9"/>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1190625" cy="6019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rgbClr val="3861AA"/>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rgbClr val="3861AA"/>
          </a:solidFill>
          <a:latin typeface="+mn-lt"/>
        </a:defRPr>
      </a:lvl2pPr>
      <a:lvl3pPr marL="1143000" indent="-228600" algn="l" rtl="0" eaLnBrk="0" fontAlgn="base" hangingPunct="0">
        <a:spcBef>
          <a:spcPct val="20000"/>
        </a:spcBef>
        <a:spcAft>
          <a:spcPct val="0"/>
        </a:spcAft>
        <a:buChar char="•"/>
        <a:defRPr sz="2000">
          <a:solidFill>
            <a:srgbClr val="3861AA"/>
          </a:solidFill>
          <a:latin typeface="+mn-lt"/>
        </a:defRPr>
      </a:lvl3pPr>
      <a:lvl4pPr marL="1600200" indent="-228600" algn="l" rtl="0" eaLnBrk="0" fontAlgn="base" hangingPunct="0">
        <a:spcBef>
          <a:spcPct val="20000"/>
        </a:spcBef>
        <a:spcAft>
          <a:spcPct val="0"/>
        </a:spcAft>
        <a:buChar char="–"/>
        <a:defRPr sz="2000">
          <a:solidFill>
            <a:srgbClr val="3861AA"/>
          </a:solidFill>
          <a:latin typeface="+mn-lt"/>
        </a:defRPr>
      </a:lvl4pPr>
      <a:lvl5pPr marL="2057400" indent="-228600" algn="l" rtl="0" eaLnBrk="0" fontAlgn="base" hangingPunct="0">
        <a:spcBef>
          <a:spcPct val="20000"/>
        </a:spcBef>
        <a:spcAft>
          <a:spcPct val="0"/>
        </a:spcAft>
        <a:buChar char="»"/>
        <a:defRPr sz="2000">
          <a:solidFill>
            <a:srgbClr val="3861AA"/>
          </a:solidFill>
          <a:latin typeface="+mn-lt"/>
        </a:defRPr>
      </a:lvl5pPr>
      <a:lvl6pPr marL="2514600" indent="-228600" algn="l" rtl="0" eaLnBrk="0" fontAlgn="base" hangingPunct="0">
        <a:spcBef>
          <a:spcPct val="20000"/>
        </a:spcBef>
        <a:spcAft>
          <a:spcPct val="0"/>
        </a:spcAft>
        <a:buChar char="»"/>
        <a:defRPr sz="2000">
          <a:solidFill>
            <a:srgbClr val="3861AA"/>
          </a:solidFill>
          <a:latin typeface="+mn-lt"/>
        </a:defRPr>
      </a:lvl6pPr>
      <a:lvl7pPr marL="2971800" indent="-228600" algn="l" rtl="0" eaLnBrk="0" fontAlgn="base" hangingPunct="0">
        <a:spcBef>
          <a:spcPct val="20000"/>
        </a:spcBef>
        <a:spcAft>
          <a:spcPct val="0"/>
        </a:spcAft>
        <a:buChar char="»"/>
        <a:defRPr sz="2000">
          <a:solidFill>
            <a:srgbClr val="3861AA"/>
          </a:solidFill>
          <a:latin typeface="+mn-lt"/>
        </a:defRPr>
      </a:lvl7pPr>
      <a:lvl8pPr marL="3429000" indent="-228600" algn="l" rtl="0" eaLnBrk="0" fontAlgn="base" hangingPunct="0">
        <a:spcBef>
          <a:spcPct val="20000"/>
        </a:spcBef>
        <a:spcAft>
          <a:spcPct val="0"/>
        </a:spcAft>
        <a:buChar char="»"/>
        <a:defRPr sz="2000">
          <a:solidFill>
            <a:srgbClr val="3861AA"/>
          </a:solidFill>
          <a:latin typeface="+mn-lt"/>
        </a:defRPr>
      </a:lvl8pPr>
      <a:lvl9pPr marL="3886200" indent="-228600" algn="l" rtl="0" eaLnBrk="0" fontAlgn="base" hangingPunct="0">
        <a:spcBef>
          <a:spcPct val="20000"/>
        </a:spcBef>
        <a:spcAft>
          <a:spcPct val="0"/>
        </a:spcAft>
        <a:buChar char="»"/>
        <a:defRPr sz="2000">
          <a:solidFill>
            <a:srgbClr val="3861A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553200"/>
            <a:ext cx="9144000" cy="304800"/>
          </a:xfrm>
          <a:prstGeom prst="rect">
            <a:avLst/>
          </a:prstGeom>
          <a:solidFill>
            <a:schemeClr val="tx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en-GB" sz="1800">
              <a:solidFill>
                <a:srgbClr val="2B519A"/>
              </a:solidFill>
            </a:endParaRPr>
          </a:p>
        </p:txBody>
      </p:sp>
      <p:sp>
        <p:nvSpPr>
          <p:cNvPr id="93187" name="Rectangle 3"/>
          <p:cNvSpPr>
            <a:spLocks noGrp="1" noChangeArrowheads="1"/>
          </p:cNvSpPr>
          <p:nvPr>
            <p:ph type="ftr" sz="quarter" idx="3"/>
          </p:nvPr>
        </p:nvSpPr>
        <p:spPr bwMode="auto">
          <a:xfrm>
            <a:off x="1676400" y="6619875"/>
            <a:ext cx="670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r>
              <a:rPr lang="en-GB"/>
              <a:t>EGEE-II - EGEE-III Transition Meeting 6-7 May 2008</a:t>
            </a:r>
          </a:p>
        </p:txBody>
      </p:sp>
      <p:sp>
        <p:nvSpPr>
          <p:cNvPr id="93188" name="Rectangle 4"/>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fld id="{0686142A-16D7-44E7-9A37-AB9C683AE376}" type="slidenum">
              <a:rPr lang="en-GB"/>
              <a:pPr>
                <a:defRPr/>
              </a:pPr>
              <a:t>‹#›</a:t>
            </a:fld>
            <a:endParaRPr lang="en-GB"/>
          </a:p>
        </p:txBody>
      </p:sp>
      <p:sp>
        <p:nvSpPr>
          <p:cNvPr id="3077" name="Rectangle 5"/>
          <p:cNvSpPr>
            <a:spLocks noChangeArrowheads="1"/>
          </p:cNvSpPr>
          <p:nvPr/>
        </p:nvSpPr>
        <p:spPr bwMode="auto">
          <a:xfrm>
            <a:off x="1825625" y="0"/>
            <a:ext cx="7315200" cy="838200"/>
          </a:xfrm>
          <a:prstGeom prst="rect">
            <a:avLst/>
          </a:prstGeom>
          <a:solidFill>
            <a:srgbClr val="325FA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pPr algn="ctr">
              <a:spcBef>
                <a:spcPct val="20000"/>
              </a:spcBef>
              <a:buClr>
                <a:srgbClr val="FFCC66"/>
              </a:buClr>
              <a:buFontTx/>
              <a:buChar char="•"/>
            </a:pPr>
            <a:endParaRPr lang="en-GB" sz="1800">
              <a:solidFill>
                <a:srgbClr val="2B519A"/>
              </a:solidFill>
            </a:endParaRPr>
          </a:p>
        </p:txBody>
      </p:sp>
      <p:sp>
        <p:nvSpPr>
          <p:cNvPr id="3078" name="Rectangle 6"/>
          <p:cNvSpPr>
            <a:spLocks noGrp="1" noChangeArrowheads="1"/>
          </p:cNvSpPr>
          <p:nvPr>
            <p:ph type="body" idx="1"/>
          </p:nvPr>
        </p:nvSpPr>
        <p:spPr bwMode="auto">
          <a:xfrm>
            <a:off x="346075" y="974725"/>
            <a:ext cx="8589963" cy="5429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9" name="Rectangle 7"/>
          <p:cNvSpPr>
            <a:spLocks noChangeArrowheads="1"/>
          </p:cNvSpPr>
          <p:nvPr/>
        </p:nvSpPr>
        <p:spPr bwMode="auto">
          <a:xfrm>
            <a:off x="1774825" y="687388"/>
            <a:ext cx="7369175" cy="146050"/>
          </a:xfrm>
          <a:prstGeom prst="rect">
            <a:avLst/>
          </a:prstGeom>
          <a:solidFill>
            <a:srgbClr val="2B519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pPr algn="ctr"/>
            <a:endParaRPr lang="en-GB" sz="1800">
              <a:solidFill>
                <a:srgbClr val="2B519A"/>
              </a:solidFill>
              <a:latin typeface="Verdana" pitchFamily="34" charset="0"/>
            </a:endParaRPr>
          </a:p>
        </p:txBody>
      </p:sp>
      <p:sp>
        <p:nvSpPr>
          <p:cNvPr id="3080" name="Oval 8"/>
          <p:cNvSpPr>
            <a:spLocks noChangeArrowheads="1"/>
          </p:cNvSpPr>
          <p:nvPr/>
        </p:nvSpPr>
        <p:spPr bwMode="auto">
          <a:xfrm>
            <a:off x="1398588" y="0"/>
            <a:ext cx="838200" cy="838200"/>
          </a:xfrm>
          <a:prstGeom prst="ellipse">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en-GB" sz="1800">
              <a:solidFill>
                <a:srgbClr val="2B519A"/>
              </a:solidFill>
            </a:endParaRPr>
          </a:p>
        </p:txBody>
      </p:sp>
      <p:graphicFrame>
        <p:nvGraphicFramePr>
          <p:cNvPr id="93193" name="Group 9"/>
          <p:cNvGraphicFramePr>
            <a:graphicFrameLocks noGrp="1"/>
          </p:cNvGraphicFramePr>
          <p:nvPr/>
        </p:nvGraphicFramePr>
        <p:xfrm>
          <a:off x="255588" y="644525"/>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83" name="Rectangle 15"/>
          <p:cNvSpPr>
            <a:spLocks noGrp="1" noChangeArrowheads="1"/>
          </p:cNvSpPr>
          <p:nvPr>
            <p:ph type="title"/>
          </p:nvPr>
        </p:nvSpPr>
        <p:spPr bwMode="auto">
          <a:xfrm>
            <a:off x="2254250" y="66675"/>
            <a:ext cx="6734175" cy="685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84" name="Text Box 16"/>
          <p:cNvSpPr txBox="1">
            <a:spLocks noChangeArrowheads="1"/>
          </p:cNvSpPr>
          <p:nvPr/>
        </p:nvSpPr>
        <p:spPr bwMode="auto">
          <a:xfrm>
            <a:off x="0" y="6629400"/>
            <a:ext cx="28194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buClr>
                <a:srgbClr val="FFCC66"/>
              </a:buClr>
            </a:pPr>
            <a:r>
              <a:rPr lang="en-GB" sz="1200">
                <a:solidFill>
                  <a:srgbClr val="2B519A"/>
                </a:solidFill>
                <a:latin typeface="Verdana" pitchFamily="34" charset="0"/>
              </a:rPr>
              <a:t>EGEE-III INFSO-RI-222667</a:t>
            </a:r>
            <a:endParaRPr lang="en-GB" sz="1800">
              <a:solidFill>
                <a:srgbClr val="2B519A"/>
              </a:solidFill>
              <a:latin typeface="Verdana" pitchFamily="34" charset="0"/>
            </a:endParaRPr>
          </a:p>
        </p:txBody>
      </p:sp>
      <p:pic>
        <p:nvPicPr>
          <p:cNvPr id="3085" name="Picture 17" descr="egee"/>
          <p:cNvPicPr>
            <a:picLocks noChangeAspect="1" noChangeArrowheads="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 y="184150"/>
            <a:ext cx="2009775" cy="495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sz="2000"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eaLnBrk="0" fontAlgn="base" hangingPunct="0">
        <a:spcBef>
          <a:spcPct val="20000"/>
        </a:spcBef>
        <a:spcAft>
          <a:spcPct val="0"/>
        </a:spcAft>
        <a:buClr>
          <a:srgbClr val="F1AF00"/>
        </a:buClr>
        <a:buChar char="o"/>
        <a:defRPr sz="1600">
          <a:solidFill>
            <a:srgbClr val="00338F"/>
          </a:solidFill>
          <a:latin typeface="+mn-lt"/>
        </a:defRPr>
      </a:lvl6pPr>
      <a:lvl7pPr marL="2971800" indent="-228600" algn="l" rtl="0" eaLnBrk="0" fontAlgn="base" hangingPunct="0">
        <a:spcBef>
          <a:spcPct val="20000"/>
        </a:spcBef>
        <a:spcAft>
          <a:spcPct val="0"/>
        </a:spcAft>
        <a:buClr>
          <a:srgbClr val="F1AF00"/>
        </a:buClr>
        <a:buChar char="o"/>
        <a:defRPr sz="1600">
          <a:solidFill>
            <a:srgbClr val="00338F"/>
          </a:solidFill>
          <a:latin typeface="+mn-lt"/>
        </a:defRPr>
      </a:lvl7pPr>
      <a:lvl8pPr marL="3429000" indent="-228600" algn="l" rtl="0" eaLnBrk="0" fontAlgn="base" hangingPunct="0">
        <a:spcBef>
          <a:spcPct val="20000"/>
        </a:spcBef>
        <a:spcAft>
          <a:spcPct val="0"/>
        </a:spcAft>
        <a:buClr>
          <a:srgbClr val="F1AF00"/>
        </a:buClr>
        <a:buChar char="o"/>
        <a:defRPr sz="1600">
          <a:solidFill>
            <a:srgbClr val="00338F"/>
          </a:solidFill>
          <a:latin typeface="+mn-lt"/>
        </a:defRPr>
      </a:lvl8pPr>
      <a:lvl9pPr marL="3886200" indent="-228600" algn="l" rtl="0" eaLnBrk="0" fontAlgn="base" hangingPunct="0">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342900" indent="-342900" algn="ctr">
              <a:spcBef>
                <a:spcPct val="20000"/>
              </a:spcBef>
            </a:pPr>
            <a:r>
              <a:rPr lang="en-US" sz="3600" b="1" dirty="0" smtClean="0"/>
              <a:t>WP1: Policy, Impact and Sustainability</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err="1" smtClean="0"/>
              <a:t>Manisha</a:t>
            </a:r>
            <a:r>
              <a:rPr lang="en-US" sz="2400" dirty="0" smtClean="0"/>
              <a:t> </a:t>
            </a:r>
            <a:r>
              <a:rPr lang="en-US" sz="2400" dirty="0" err="1" smtClean="0"/>
              <a:t>Lalloo</a:t>
            </a:r>
            <a:endParaRPr lang="en-US" sz="2400" dirty="0"/>
          </a:p>
          <a:p>
            <a:pPr marL="342900" indent="-342900" algn="ctr">
              <a:spcBef>
                <a:spcPct val="20000"/>
              </a:spcBef>
            </a:pPr>
            <a:r>
              <a:rPr lang="en-US" sz="2400" dirty="0" smtClean="0"/>
              <a:t>WP1 Leader, QMUL</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374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smtClean="0">
                <a:ea typeface="ＭＳ Ｐゴシック" pitchFamily="34" charset="-128"/>
              </a:rPr>
              <a:t>Events</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US" altLang="ja-JP" sz="2000" b="1" dirty="0" smtClean="0">
                <a:ea typeface="ＭＳ Ｐゴシック" pitchFamily="34" charset="-128"/>
              </a:rPr>
              <a:t>Euro-Africa </a:t>
            </a:r>
            <a:r>
              <a:rPr lang="en-US" altLang="ja-JP" sz="2000" b="1" dirty="0" err="1" smtClean="0">
                <a:ea typeface="ＭＳ Ｐゴシック" pitchFamily="34" charset="-128"/>
              </a:rPr>
              <a:t>e</a:t>
            </a:r>
            <a:r>
              <a:rPr lang="en-US" altLang="ja-JP" sz="2000" b="1" dirty="0" smtClean="0">
                <a:ea typeface="ＭＳ Ｐゴシック" pitchFamily="34" charset="-128"/>
              </a:rPr>
              <a:t>-Infrastructures Conference: </a:t>
            </a:r>
            <a:r>
              <a:rPr lang="en-US" altLang="ja-JP" sz="2000" dirty="0" err="1" smtClean="0">
                <a:ea typeface="ＭＳ Ｐゴシック" pitchFamily="34" charset="-128"/>
              </a:rPr>
              <a:t>e-ScienceTalk</a:t>
            </a:r>
            <a:r>
              <a:rPr lang="en-US" altLang="ja-JP" sz="2000" dirty="0" smtClean="0">
                <a:ea typeface="ＭＳ Ｐゴシック" pitchFamily="34" charset="-128"/>
              </a:rPr>
              <a:t> reported on the event on </a:t>
            </a:r>
            <a:r>
              <a:rPr lang="en-US" altLang="ja-JP" sz="2000" dirty="0" err="1" smtClean="0">
                <a:ea typeface="ＭＳ Ｐゴシック" pitchFamily="34" charset="-128"/>
              </a:rPr>
              <a:t>GridCast</a:t>
            </a:r>
            <a:r>
              <a:rPr lang="en-US" altLang="ja-JP" sz="2000" dirty="0" smtClean="0">
                <a:ea typeface="ＭＳ Ｐゴシック" pitchFamily="34" charset="-128"/>
              </a:rPr>
              <a:t> and </a:t>
            </a:r>
            <a:r>
              <a:rPr lang="en-US" altLang="ja-JP" sz="2000" dirty="0" err="1" smtClean="0">
                <a:ea typeface="ＭＳ Ｐゴシック" pitchFamily="34" charset="-128"/>
              </a:rPr>
              <a:t>iSGTW</a:t>
            </a:r>
            <a:r>
              <a:rPr lang="en-US" altLang="ja-JP" sz="2000" dirty="0" smtClean="0">
                <a:ea typeface="ＭＳ Ｐゴシック" pitchFamily="34" charset="-128"/>
              </a:rPr>
              <a:t>.</a:t>
            </a:r>
            <a:endParaRPr lang="en-GB" altLang="ja-JP" sz="2000" b="1" dirty="0" smtClean="0">
              <a:ea typeface="ＭＳ Ｐゴシック" pitchFamily="34" charset="-128"/>
            </a:endParaRPr>
          </a:p>
          <a:p>
            <a:pPr eaLnBrk="1" hangingPunct="1">
              <a:lnSpc>
                <a:spcPct val="90000"/>
              </a:lnSpc>
            </a:pPr>
            <a:r>
              <a:rPr lang="en-GB" altLang="ja-JP" sz="2000" b="1" dirty="0" err="1" smtClean="0">
                <a:ea typeface="ＭＳ Ｐゴシック" pitchFamily="34" charset="-128"/>
              </a:rPr>
              <a:t>e</a:t>
            </a:r>
            <a:r>
              <a:rPr lang="en-GB" altLang="ja-JP" sz="2000" b="1" dirty="0" smtClean="0">
                <a:ea typeface="ＭＳ Ｐゴシック" pitchFamily="34" charset="-128"/>
              </a:rPr>
              <a:t>-IRG workshops</a:t>
            </a:r>
            <a:r>
              <a:rPr lang="en-GB" altLang="ja-JP" sz="2000" dirty="0" smtClean="0">
                <a:ea typeface="ＭＳ Ｐゴシック" pitchFamily="34" charset="-128"/>
              </a:rPr>
              <a:t>: in Brussels, Budapest, Poznan.</a:t>
            </a:r>
          </a:p>
          <a:p>
            <a:pPr eaLnBrk="1" hangingPunct="1">
              <a:lnSpc>
                <a:spcPct val="90000"/>
              </a:lnSpc>
            </a:pPr>
            <a:r>
              <a:rPr lang="en-GB" altLang="ja-JP" sz="2000" b="1" dirty="0" err="1" smtClean="0">
                <a:ea typeface="ＭＳ Ｐゴシック" pitchFamily="34" charset="-128"/>
              </a:rPr>
              <a:t>eChallenges</a:t>
            </a:r>
            <a:r>
              <a:rPr lang="en-GB" altLang="ja-JP" sz="2000" dirty="0" smtClean="0">
                <a:ea typeface="ＭＳ Ｐゴシック" pitchFamily="34" charset="-128"/>
              </a:rPr>
              <a:t>: in Budapest (2010) and Florence (2011). Shared a stand with EGI.</a:t>
            </a:r>
          </a:p>
          <a:p>
            <a:pPr eaLnBrk="1" hangingPunct="1">
              <a:lnSpc>
                <a:spcPct val="90000"/>
              </a:lnSpc>
            </a:pPr>
            <a:r>
              <a:rPr lang="en-GB" altLang="ja-JP" sz="2000" b="1" dirty="0" smtClean="0">
                <a:ea typeface="ＭＳ Ｐゴシック" pitchFamily="34" charset="-128"/>
              </a:rPr>
              <a:t>ICT2010: </a:t>
            </a:r>
            <a:r>
              <a:rPr lang="en-GB" altLang="ja-JP" sz="2000" dirty="0" smtClean="0">
                <a:ea typeface="ＭＳ Ｐゴシック" pitchFamily="34" charset="-128"/>
              </a:rPr>
              <a:t>exhibited on a stand with EGI and infrastructures on climate change.</a:t>
            </a:r>
            <a:endParaRPr lang="en-GB" altLang="ja-JP" sz="2000" b="1" dirty="0" smtClean="0">
              <a:ea typeface="ＭＳ Ｐゴシック" pitchFamily="34" charset="-128"/>
            </a:endParaRPr>
          </a:p>
          <a:p>
            <a:pPr eaLnBrk="1" hangingPunct="1">
              <a:lnSpc>
                <a:spcPct val="90000"/>
              </a:lnSpc>
            </a:pPr>
            <a:r>
              <a:rPr lang="en-US" altLang="ja-JP" sz="2000" b="1" dirty="0" smtClean="0">
                <a:ea typeface="ＭＳ Ｐゴシック" pitchFamily="34" charset="-128"/>
              </a:rPr>
              <a:t>Presentation of the Report of the High-Level Group on Scientific Data: </a:t>
            </a:r>
            <a:r>
              <a:rPr lang="en-US" altLang="ja-JP" sz="2000" dirty="0" smtClean="0">
                <a:ea typeface="ＭＳ Ｐゴシック" pitchFamily="34" charset="-128"/>
              </a:rPr>
              <a:t>reported on the event in </a:t>
            </a:r>
            <a:r>
              <a:rPr lang="en-US" altLang="ja-JP" sz="2000" dirty="0" err="1" smtClean="0">
                <a:ea typeface="ＭＳ Ｐゴシック" pitchFamily="34" charset="-128"/>
              </a:rPr>
              <a:t>iSGTW</a:t>
            </a:r>
            <a:r>
              <a:rPr lang="en-US" altLang="ja-JP" sz="2000" dirty="0" smtClean="0">
                <a:ea typeface="ＭＳ Ｐゴシック" pitchFamily="34" charset="-128"/>
              </a:rPr>
              <a:t>.</a:t>
            </a:r>
            <a:endParaRPr lang="en-US" altLang="ja-JP" sz="2000" b="1" dirty="0" smtClean="0">
              <a:ea typeface="ＭＳ Ｐゴシック" pitchFamily="34" charset="-128"/>
            </a:endParaRPr>
          </a:p>
          <a:p>
            <a:pPr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smtClean="0">
                <a:ea typeface="ＭＳ Ｐゴシック" pitchFamily="34" charset="-128"/>
              </a:rPr>
              <a:t>Events</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US" altLang="ja-JP" sz="2000" b="1" dirty="0" smtClean="0">
                <a:ea typeface="ＭＳ Ｐゴシック" pitchFamily="34" charset="-128"/>
              </a:rPr>
              <a:t>Cloudscape-III: </a:t>
            </a:r>
            <a:r>
              <a:rPr lang="en-US" altLang="ja-JP" sz="2000" dirty="0" smtClean="0">
                <a:ea typeface="ＭＳ Ｐゴシック" pitchFamily="34" charset="-128"/>
              </a:rPr>
              <a:t>launched cloud computing briefing.</a:t>
            </a:r>
            <a:endParaRPr lang="en-US" altLang="ja-JP" sz="2000" b="1" dirty="0" smtClean="0">
              <a:ea typeface="ＭＳ Ｐゴシック" pitchFamily="34" charset="-128"/>
            </a:endParaRPr>
          </a:p>
          <a:p>
            <a:pPr eaLnBrk="1" hangingPunct="1">
              <a:lnSpc>
                <a:spcPct val="90000"/>
              </a:lnSpc>
            </a:pPr>
            <a:r>
              <a:rPr lang="en-US" altLang="ja-JP" sz="2000" b="1" dirty="0" smtClean="0">
                <a:ea typeface="ＭＳ Ｐゴシック" pitchFamily="34" charset="-128"/>
              </a:rPr>
              <a:t>Fet11: </a:t>
            </a:r>
            <a:r>
              <a:rPr lang="en-US" altLang="ja-JP" sz="2000" dirty="0" smtClean="0">
                <a:ea typeface="ＭＳ Ｐゴシック" pitchFamily="34" charset="-128"/>
              </a:rPr>
              <a:t>exhibited at the conference and ran a </a:t>
            </a:r>
            <a:r>
              <a:rPr lang="en-US" altLang="ja-JP" sz="2000" dirty="0" err="1" smtClean="0">
                <a:ea typeface="ＭＳ Ｐゴシック" pitchFamily="34" charset="-128"/>
              </a:rPr>
              <a:t>GridCast</a:t>
            </a:r>
            <a:r>
              <a:rPr lang="en-US" altLang="ja-JP" sz="2000" dirty="0" smtClean="0">
                <a:ea typeface="ＭＳ Ｐゴシック" pitchFamily="34" charset="-128"/>
              </a:rPr>
              <a:t> from the event.</a:t>
            </a:r>
            <a:endParaRPr lang="en-US" altLang="ja-JP" sz="2000" b="1" dirty="0" smtClean="0">
              <a:ea typeface="ＭＳ Ｐゴシック" pitchFamily="34" charset="-128"/>
            </a:endParaRPr>
          </a:p>
          <a:p>
            <a:pPr eaLnBrk="1" hangingPunct="1">
              <a:lnSpc>
                <a:spcPct val="90000"/>
              </a:lnSpc>
            </a:pPr>
            <a:r>
              <a:rPr lang="en-US" sz="2000" b="1" dirty="0" smtClean="0"/>
              <a:t>Role of </a:t>
            </a:r>
            <a:r>
              <a:rPr lang="en-US" sz="2000" b="1" dirty="0" err="1" smtClean="0"/>
              <a:t>e</a:t>
            </a:r>
            <a:r>
              <a:rPr lang="en-US" sz="2000" b="1" dirty="0" smtClean="0"/>
              <a:t>-infrastructures for Climate Change Research: </a:t>
            </a:r>
            <a:r>
              <a:rPr lang="en-US" sz="2000" dirty="0" smtClean="0"/>
              <a:t>Ran a </a:t>
            </a:r>
            <a:r>
              <a:rPr lang="en-US" sz="2000" dirty="0" err="1" smtClean="0"/>
              <a:t>GridCast</a:t>
            </a:r>
            <a:r>
              <a:rPr lang="en-US" sz="2000" dirty="0" smtClean="0"/>
              <a:t> from the event.</a:t>
            </a:r>
            <a:endParaRPr lang="en-US" sz="2000" b="1" dirty="0" smtClean="0"/>
          </a:p>
          <a:p>
            <a:pPr eaLnBrk="1" hangingPunct="1">
              <a:lnSpc>
                <a:spcPct val="90000"/>
              </a:lnSpc>
            </a:pPr>
            <a:r>
              <a:rPr lang="en-US" sz="2000" b="1" dirty="0" smtClean="0"/>
              <a:t>TNC2011: </a:t>
            </a:r>
            <a:r>
              <a:rPr lang="en-US" sz="2000" dirty="0" smtClean="0"/>
              <a:t>reported from the event on </a:t>
            </a:r>
            <a:r>
              <a:rPr lang="en-US" sz="2000" dirty="0" err="1" smtClean="0"/>
              <a:t>GridCast</a:t>
            </a:r>
            <a:r>
              <a:rPr lang="en-US" sz="2000" dirty="0" smtClean="0"/>
              <a:t> and the EGI blog.</a:t>
            </a:r>
            <a:endParaRPr lang="en-US" sz="2000" b="1" dirty="0" smtClean="0"/>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pic>
        <p:nvPicPr>
          <p:cNvPr id="5" name="Picture 4" descr="dc649ad4-2d74-4fc0-8721-a6cd174a4408.jpg"/>
          <p:cNvPicPr>
            <a:picLocks noChangeAspect="1"/>
          </p:cNvPicPr>
          <p:nvPr/>
        </p:nvPicPr>
        <p:blipFill>
          <a:blip r:embed="rId3"/>
          <a:stretch>
            <a:fillRect/>
          </a:stretch>
        </p:blipFill>
        <p:spPr>
          <a:xfrm>
            <a:off x="1447800" y="4419600"/>
            <a:ext cx="5791200" cy="20407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err="1" smtClean="0">
                <a:ea typeface="ＭＳ Ｐゴシック" pitchFamily="34" charset="-128"/>
              </a:rPr>
              <a:t>e-Concertation</a:t>
            </a:r>
            <a:r>
              <a:rPr lang="en-GB" altLang="ja-JP" sz="2400" b="1" dirty="0" smtClean="0">
                <a:ea typeface="ＭＳ Ｐゴシック" pitchFamily="34" charset="-128"/>
              </a:rPr>
              <a:t> meeting 2010</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sz="2000" dirty="0" smtClean="0"/>
              <a:t>Took place at the Globe in CERN, Geneva on 4 and 5 November 2010 and attended by 110 delegates.</a:t>
            </a:r>
            <a:endParaRPr lang="en-US" sz="2000" b="1" dirty="0" smtClean="0"/>
          </a:p>
          <a:p>
            <a:pPr eaLnBrk="1" hangingPunct="1">
              <a:lnSpc>
                <a:spcPct val="90000"/>
              </a:lnSpc>
            </a:pPr>
            <a:r>
              <a:rPr lang="en-GB" sz="2000" dirty="0" smtClean="0"/>
              <a:t>Discussions included:</a:t>
            </a:r>
          </a:p>
          <a:p>
            <a:pPr lvl="1" eaLnBrk="1" hangingPunct="1">
              <a:lnSpc>
                <a:spcPct val="90000"/>
              </a:lnSpc>
            </a:pPr>
            <a:r>
              <a:rPr lang="en-GB" sz="1600" dirty="0" smtClean="0"/>
              <a:t>socio-economic evaluation of </a:t>
            </a:r>
            <a:r>
              <a:rPr lang="en-GB" sz="1600" dirty="0" err="1" smtClean="0"/>
              <a:t>e</a:t>
            </a:r>
            <a:r>
              <a:rPr lang="en-GB" sz="1600" dirty="0" smtClean="0"/>
              <a:t>-Infrastructures.</a:t>
            </a:r>
          </a:p>
          <a:p>
            <a:pPr lvl="1" eaLnBrk="1" hangingPunct="1">
              <a:lnSpc>
                <a:spcPct val="90000"/>
              </a:lnSpc>
            </a:pPr>
            <a:r>
              <a:rPr lang="en-GB" sz="1600" dirty="0" err="1" smtClean="0"/>
              <a:t>e</a:t>
            </a:r>
            <a:r>
              <a:rPr lang="en-GB" sz="1600" dirty="0" smtClean="0"/>
              <a:t>-Infrastructure for simulation software.</a:t>
            </a:r>
          </a:p>
          <a:p>
            <a:pPr lvl="1" eaLnBrk="1" hangingPunct="1">
              <a:lnSpc>
                <a:spcPct val="90000"/>
              </a:lnSpc>
            </a:pPr>
            <a:r>
              <a:rPr lang="en-GB" sz="1600" dirty="0" smtClean="0"/>
              <a:t>presentations from the new projects funded in Call 7.</a:t>
            </a:r>
          </a:p>
          <a:p>
            <a:pPr lvl="1" eaLnBrk="1" hangingPunct="1">
              <a:lnSpc>
                <a:spcPct val="90000"/>
              </a:lnSpc>
            </a:pPr>
            <a:r>
              <a:rPr lang="en-GB" sz="1600" dirty="0" smtClean="0"/>
              <a:t>training session on </a:t>
            </a:r>
            <a:r>
              <a:rPr lang="en-GB" sz="1600" dirty="0" err="1" smtClean="0"/>
              <a:t>OpenAIRE</a:t>
            </a:r>
            <a:r>
              <a:rPr lang="en-GB" sz="1600" dirty="0" smtClean="0"/>
              <a:t>.</a:t>
            </a:r>
          </a:p>
          <a:p>
            <a:pPr eaLnBrk="1" hangingPunct="1">
              <a:lnSpc>
                <a:spcPct val="90000"/>
              </a:lnSpc>
            </a:pPr>
            <a:r>
              <a:rPr lang="en-GB" sz="2000" dirty="0" smtClean="0"/>
              <a:t>Publicised on </a:t>
            </a:r>
            <a:r>
              <a:rPr lang="en-GB" sz="2000" dirty="0" err="1" smtClean="0"/>
              <a:t>GridCast</a:t>
            </a:r>
            <a:r>
              <a:rPr lang="en-GB" sz="2000" dirty="0" smtClean="0"/>
              <a:t>, </a:t>
            </a:r>
            <a:r>
              <a:rPr lang="en-GB" sz="2000" dirty="0" err="1" smtClean="0"/>
              <a:t>iSGTW</a:t>
            </a:r>
            <a:r>
              <a:rPr lang="en-GB" sz="2000" dirty="0" smtClean="0"/>
              <a:t> and a dedicated event website.</a:t>
            </a:r>
          </a:p>
          <a:p>
            <a:pPr eaLnBrk="1" hangingPunct="1">
              <a:lnSpc>
                <a:spcPct val="90000"/>
              </a:lnSpc>
            </a:pPr>
            <a:r>
              <a:rPr lang="en-GB" sz="2000" dirty="0" smtClean="0"/>
              <a:t>Reported from the meeting on </a:t>
            </a:r>
            <a:r>
              <a:rPr lang="en-GB" sz="2000" dirty="0" err="1" smtClean="0"/>
              <a:t>GridCast</a:t>
            </a:r>
            <a:r>
              <a:rPr lang="en-GB" sz="2000" dirty="0" smtClean="0"/>
              <a:t> and Twitter, using the </a:t>
            </a:r>
            <a:r>
              <a:rPr lang="en-GB" sz="2000" dirty="0" err="1" smtClean="0"/>
              <a:t>hashtag</a:t>
            </a:r>
            <a:r>
              <a:rPr lang="en-GB" sz="2000" dirty="0" smtClean="0"/>
              <a:t> #</a:t>
            </a:r>
            <a:r>
              <a:rPr lang="en-GB" sz="2000" dirty="0" err="1" smtClean="0"/>
              <a:t>concertation</a:t>
            </a:r>
            <a:endParaRPr lang="en-GB" sz="2000" dirty="0" smtClean="0"/>
          </a:p>
          <a:p>
            <a:pPr eaLnBrk="1" hangingPunct="1">
              <a:lnSpc>
                <a:spcPct val="90000"/>
              </a:lnSpc>
            </a:pPr>
            <a:r>
              <a:rPr lang="en-GB" sz="2000" kern="1200" dirty="0" smtClean="0">
                <a:latin typeface="Arial" charset="0"/>
              </a:rPr>
              <a:t>An area for online discussions was made available on the </a:t>
            </a:r>
            <a:r>
              <a:rPr lang="en-GB" sz="2000" kern="1200" dirty="0" err="1" smtClean="0">
                <a:latin typeface="Arial" charset="0"/>
              </a:rPr>
              <a:t>GridCafé</a:t>
            </a:r>
            <a:r>
              <a:rPr lang="en-GB" sz="2000" kern="1200" dirty="0" smtClean="0">
                <a:latin typeface="Arial" charset="0"/>
              </a:rPr>
              <a:t> forum</a:t>
            </a:r>
          </a:p>
          <a:p>
            <a:pPr eaLnBrk="1" hangingPunct="1">
              <a:lnSpc>
                <a:spcPct val="90000"/>
              </a:lnSpc>
            </a:pPr>
            <a:r>
              <a:rPr lang="en-GB" sz="2000" dirty="0" smtClean="0"/>
              <a:t>Live webcast attracted 80 viewers (day 1), 73 viewers (day 2).</a:t>
            </a:r>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err="1" smtClean="0">
                <a:ea typeface="ＭＳ Ｐゴシック" pitchFamily="34" charset="-128"/>
              </a:rPr>
              <a:t>e-Concertation</a:t>
            </a:r>
            <a:r>
              <a:rPr lang="en-GB" altLang="ja-JP" sz="2400" b="1" dirty="0" smtClean="0">
                <a:ea typeface="ＭＳ Ｐゴシック" pitchFamily="34" charset="-128"/>
              </a:rPr>
              <a:t> meeting 2011</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sz="2000" dirty="0" smtClean="0"/>
              <a:t>Took place during the EGI Technical Forum in Lyon on 22- 23 September 2011.</a:t>
            </a:r>
          </a:p>
          <a:p>
            <a:pPr eaLnBrk="1" hangingPunct="1">
              <a:lnSpc>
                <a:spcPct val="90000"/>
              </a:lnSpc>
            </a:pPr>
            <a:r>
              <a:rPr lang="en-GB" sz="2000" dirty="0"/>
              <a:t>Discussions included</a:t>
            </a:r>
            <a:r>
              <a:rPr lang="en-GB" sz="2000" dirty="0" smtClean="0"/>
              <a:t>:</a:t>
            </a:r>
          </a:p>
          <a:p>
            <a:pPr marL="0" indent="0" eaLnBrk="1" hangingPunct="1">
              <a:lnSpc>
                <a:spcPct val="90000"/>
              </a:lnSpc>
              <a:buNone/>
            </a:pPr>
            <a:r>
              <a:rPr lang="en-GB" sz="2000" dirty="0" smtClean="0"/>
              <a:t>             -Scientific </a:t>
            </a:r>
            <a:r>
              <a:rPr lang="en-GB" sz="2000" dirty="0"/>
              <a:t>Data</a:t>
            </a:r>
          </a:p>
          <a:p>
            <a:pPr marL="0" indent="0" eaLnBrk="1" hangingPunct="1">
              <a:lnSpc>
                <a:spcPct val="90000"/>
              </a:lnSpc>
              <a:buNone/>
            </a:pPr>
            <a:r>
              <a:rPr lang="en-GB" sz="2000" dirty="0" smtClean="0"/>
              <a:t>             -</a:t>
            </a:r>
            <a:r>
              <a:rPr lang="en-GB" sz="2000" dirty="0" err="1" smtClean="0"/>
              <a:t>e</a:t>
            </a:r>
            <a:r>
              <a:rPr lang="en-GB" sz="2000" dirty="0"/>
              <a:t>-Science </a:t>
            </a:r>
            <a:r>
              <a:rPr lang="en-GB" sz="2000" dirty="0" smtClean="0"/>
              <a:t>Environments</a:t>
            </a:r>
          </a:p>
          <a:p>
            <a:pPr marL="0" indent="0" eaLnBrk="1" hangingPunct="1">
              <a:lnSpc>
                <a:spcPct val="90000"/>
              </a:lnSpc>
              <a:buNone/>
            </a:pPr>
            <a:r>
              <a:rPr lang="en-GB" sz="2000" dirty="0"/>
              <a:t> </a:t>
            </a:r>
            <a:r>
              <a:rPr lang="en-GB" sz="2000" dirty="0" smtClean="0"/>
              <a:t>            -</a:t>
            </a:r>
            <a:r>
              <a:rPr lang="en-GB" sz="2000" dirty="0" err="1" smtClean="0"/>
              <a:t>eHPC</a:t>
            </a:r>
            <a:r>
              <a:rPr lang="en-GB" sz="2000" dirty="0" smtClean="0"/>
              <a:t> State of Play</a:t>
            </a:r>
          </a:p>
          <a:p>
            <a:pPr marL="0" indent="0" eaLnBrk="1" hangingPunct="1">
              <a:lnSpc>
                <a:spcPct val="90000"/>
              </a:lnSpc>
              <a:buNone/>
            </a:pPr>
            <a:r>
              <a:rPr lang="en-GB" sz="2000" dirty="0" smtClean="0"/>
              <a:t>             -Infrastructures Future prospects under Horizon 2020</a:t>
            </a:r>
            <a:endParaRPr lang="en-GB" sz="2000" dirty="0"/>
          </a:p>
          <a:p>
            <a:pPr eaLnBrk="1" hangingPunct="1">
              <a:lnSpc>
                <a:spcPct val="90000"/>
              </a:lnSpc>
            </a:pPr>
            <a:r>
              <a:rPr lang="en-GB" sz="2000" dirty="0" smtClean="0"/>
              <a:t>Event was publicised </a:t>
            </a:r>
            <a:r>
              <a:rPr lang="en-GB" sz="2000" dirty="0"/>
              <a:t>on </a:t>
            </a:r>
            <a:r>
              <a:rPr lang="en-GB" sz="2000" dirty="0" err="1" smtClean="0"/>
              <a:t>GridCast</a:t>
            </a:r>
            <a:r>
              <a:rPr lang="en-GB" sz="2000" dirty="0" smtClean="0"/>
              <a:t> and </a:t>
            </a:r>
            <a:r>
              <a:rPr lang="en-GB" sz="2000" dirty="0" err="1"/>
              <a:t>iSGTW</a:t>
            </a:r>
            <a:r>
              <a:rPr lang="en-GB" sz="2000" dirty="0"/>
              <a:t> </a:t>
            </a:r>
            <a:endParaRPr lang="en-GB" sz="2000" dirty="0" smtClean="0"/>
          </a:p>
          <a:p>
            <a:r>
              <a:rPr lang="en-GB" sz="2000" dirty="0"/>
              <a:t>The live webcast </a:t>
            </a:r>
            <a:r>
              <a:rPr lang="en-GB" sz="2000" dirty="0" smtClean="0"/>
              <a:t>attracted:</a:t>
            </a:r>
            <a:endParaRPr lang="en-GB" sz="2000" dirty="0"/>
          </a:p>
          <a:p>
            <a:pPr marL="0" indent="0">
              <a:buNone/>
            </a:pPr>
            <a:r>
              <a:rPr lang="en-GB" sz="2000" dirty="0"/>
              <a:t>     </a:t>
            </a:r>
            <a:r>
              <a:rPr lang="en-GB" sz="2000" dirty="0" smtClean="0"/>
              <a:t> Day </a:t>
            </a:r>
            <a:r>
              <a:rPr lang="en-GB" sz="2000" dirty="0"/>
              <a:t>1 - 305 unique visits from 36 different countries </a:t>
            </a:r>
          </a:p>
          <a:p>
            <a:pPr marL="0" indent="0">
              <a:buNone/>
            </a:pPr>
            <a:r>
              <a:rPr lang="en-GB" sz="2000" dirty="0"/>
              <a:t>     </a:t>
            </a:r>
            <a:r>
              <a:rPr lang="en-GB" sz="2000" dirty="0" smtClean="0"/>
              <a:t> Day </a:t>
            </a:r>
            <a:r>
              <a:rPr lang="en-GB" sz="2000" dirty="0"/>
              <a:t>2 - 149 unique visits from 21 different countries</a:t>
            </a:r>
          </a:p>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smtClean="0">
                <a:ea typeface="ＭＳ Ｐゴシック" pitchFamily="34" charset="-128"/>
              </a:rPr>
              <a:t>Impact</a:t>
            </a:r>
            <a:endParaRPr lang="en-GB" altLang="ja-JP" sz="2000" dirty="0" smtClean="0">
              <a:ea typeface="ＭＳ Ｐゴシック" pitchFamily="34" charset="-128"/>
            </a:endParaRPr>
          </a:p>
          <a:p>
            <a:pPr algn="ctr" eaLnBrk="1" hangingPunct="1">
              <a:lnSpc>
                <a:spcPct val="90000"/>
              </a:lnSpc>
              <a:buNone/>
            </a:pPr>
            <a:r>
              <a:rPr lang="en-GB" altLang="ja-JP" sz="2000" i="1" dirty="0" smtClean="0">
                <a:solidFill>
                  <a:schemeClr val="tx2"/>
                </a:solidFill>
                <a:ea typeface="ＭＳ Ｐゴシック" pitchFamily="34" charset="-128"/>
              </a:rPr>
              <a:t>Only one year in, the impact of each e-</a:t>
            </a:r>
            <a:r>
              <a:rPr lang="en-GB" altLang="ja-JP" sz="2000" i="1" dirty="0" err="1" smtClean="0">
                <a:solidFill>
                  <a:schemeClr val="tx2"/>
                </a:solidFill>
                <a:ea typeface="ＭＳ Ｐゴシック" pitchFamily="34" charset="-128"/>
              </a:rPr>
              <a:t>ScienceTalk</a:t>
            </a:r>
            <a:r>
              <a:rPr lang="en-GB" altLang="ja-JP" sz="2000" i="1" dirty="0" smtClean="0">
                <a:solidFill>
                  <a:schemeClr val="tx2"/>
                </a:solidFill>
                <a:ea typeface="ＭＳ Ｐゴシック" pitchFamily="34" charset="-128"/>
              </a:rPr>
              <a:t> product is encouraging and each product is reaching its intended audiences. </a:t>
            </a:r>
          </a:p>
          <a:p>
            <a:pPr eaLnBrk="1" hangingPunct="1">
              <a:lnSpc>
                <a:spcPct val="90000"/>
              </a:lnSpc>
              <a:buNone/>
            </a:pPr>
            <a:endParaRPr lang="en-GB" altLang="ja-JP" sz="2000" i="1" dirty="0" smtClean="0">
              <a:ea typeface="ＭＳ Ｐゴシック" pitchFamily="34" charset="-128"/>
            </a:endParaRPr>
          </a:p>
          <a:p>
            <a:pPr eaLnBrk="1" hangingPunct="1">
              <a:lnSpc>
                <a:spcPct val="90000"/>
              </a:lnSpc>
            </a:pPr>
            <a:r>
              <a:rPr lang="en-GB" altLang="ja-JP" sz="2000" b="1" dirty="0" err="1" smtClean="0">
                <a:ea typeface="ＭＳ Ｐゴシック" pitchFamily="34" charset="-128"/>
              </a:rPr>
              <a:t>iSGTW</a:t>
            </a:r>
            <a:r>
              <a:rPr lang="en-GB" altLang="ja-JP" sz="2000" b="1" dirty="0" smtClean="0">
                <a:ea typeface="ＭＳ Ｐゴシック" pitchFamily="34" charset="-128"/>
              </a:rPr>
              <a:t> </a:t>
            </a:r>
            <a:r>
              <a:rPr lang="en-GB" altLang="ja-JP" sz="2000" dirty="0" smtClean="0">
                <a:ea typeface="ＭＳ Ｐゴシック" pitchFamily="34" charset="-128"/>
              </a:rPr>
              <a:t> has increased its sphere of influence (a 21% increase in subscribers) and scope.</a:t>
            </a:r>
            <a:r>
              <a:rPr lang="en-GB" altLang="ja-JP" sz="2000" dirty="0" smtClean="0">
                <a:ea typeface="ＭＳ Ｐゴシック" pitchFamily="34" charset="-128"/>
              </a:rPr>
              <a:t> For </a:t>
            </a:r>
            <a:r>
              <a:rPr lang="en-GB" altLang="ja-JP" sz="2000" dirty="0" smtClean="0">
                <a:ea typeface="ＭＳ Ｐゴシック" pitchFamily="34" charset="-128"/>
              </a:rPr>
              <a:t>Yr 2 measure the social </a:t>
            </a:r>
            <a:r>
              <a:rPr lang="en-GB" altLang="ja-JP" sz="2000" dirty="0">
                <a:ea typeface="ＭＳ Ｐゴシック" pitchFamily="34" charset="-128"/>
              </a:rPr>
              <a:t>media trends, reach </a:t>
            </a:r>
            <a:r>
              <a:rPr lang="en-GB" altLang="ja-JP" sz="2000" dirty="0" smtClean="0">
                <a:ea typeface="ＭＳ Ｐゴシック" pitchFamily="34" charset="-128"/>
              </a:rPr>
              <a:t>and </a:t>
            </a:r>
            <a:r>
              <a:rPr lang="en-GB" altLang="ja-JP" sz="2000" dirty="0" smtClean="0">
                <a:ea typeface="ＭＳ Ｐゴシック" pitchFamily="34" charset="-128"/>
              </a:rPr>
              <a:t>influence</a:t>
            </a:r>
            <a:r>
              <a:rPr lang="en-GB" altLang="ja-JP" sz="2000" dirty="0">
                <a:ea typeface="ＭＳ Ｐゴシック" pitchFamily="34" charset="-128"/>
              </a:rPr>
              <a:t>. </a:t>
            </a:r>
            <a:endParaRPr lang="en-GB" altLang="ja-JP" sz="2000" dirty="0">
              <a:ea typeface="ＭＳ Ｐゴシック" pitchFamily="34" charset="-128"/>
            </a:endParaRPr>
          </a:p>
          <a:p>
            <a:pPr eaLnBrk="1" hangingPunct="1">
              <a:lnSpc>
                <a:spcPct val="90000"/>
              </a:lnSpc>
            </a:pPr>
            <a:r>
              <a:rPr lang="en-GB" altLang="ja-JP" sz="2000" b="1" dirty="0" err="1" smtClean="0">
                <a:ea typeface="ＭＳ Ｐゴシック" pitchFamily="34" charset="-128"/>
              </a:rPr>
              <a:t>GridCast</a:t>
            </a:r>
            <a:r>
              <a:rPr lang="en-GB" altLang="ja-JP" sz="2000" dirty="0" smtClean="0">
                <a:ea typeface="ＭＳ Ｐゴシック" pitchFamily="34" charset="-128"/>
              </a:rPr>
              <a:t> blog team is growing in popularity within the community. For </a:t>
            </a:r>
            <a:r>
              <a:rPr lang="en-GB" altLang="ja-JP" sz="2000" dirty="0" err="1" smtClean="0">
                <a:ea typeface="ＭＳ Ｐゴシック" pitchFamily="34" charset="-128"/>
              </a:rPr>
              <a:t>Yr</a:t>
            </a:r>
            <a:r>
              <a:rPr lang="en-GB" altLang="ja-JP" sz="2000" dirty="0" smtClean="0">
                <a:ea typeface="ＭＳ Ｐゴシック" pitchFamily="34" charset="-128"/>
              </a:rPr>
              <a:t> 2 examine level of engagement i.e. </a:t>
            </a:r>
            <a:r>
              <a:rPr lang="en-GB" altLang="ja-JP" sz="2000" dirty="0" smtClean="0">
                <a:ea typeface="ＭＳ Ｐゴシック" pitchFamily="34" charset="-128"/>
              </a:rPr>
              <a:t>quality and quantity of commentary</a:t>
            </a:r>
            <a:endParaRPr lang="en-GB" altLang="ja-JP" sz="2000" dirty="0" smtClean="0">
              <a:ea typeface="ＭＳ Ｐゴシック" pitchFamily="34" charset="-128"/>
            </a:endParaRPr>
          </a:p>
          <a:p>
            <a:pPr eaLnBrk="1" hangingPunct="1">
              <a:lnSpc>
                <a:spcPct val="90000"/>
              </a:lnSpc>
            </a:pPr>
            <a:r>
              <a:rPr lang="en-GB" altLang="ja-JP" sz="2000" b="1" dirty="0" err="1" smtClean="0">
                <a:ea typeface="ＭＳ Ｐゴシック" pitchFamily="34" charset="-128"/>
              </a:rPr>
              <a:t>e-</a:t>
            </a:r>
            <a:r>
              <a:rPr lang="en-GB" altLang="ja-JP" sz="2000" b="1" dirty="0" err="1" smtClean="0">
                <a:ea typeface="ＭＳ Ｐゴシック" pitchFamily="34" charset="-128"/>
              </a:rPr>
              <a:t>ScienceBriefings</a:t>
            </a:r>
            <a:r>
              <a:rPr lang="en-GB" altLang="ja-JP" sz="2000" b="1" dirty="0" smtClean="0">
                <a:ea typeface="ＭＳ Ｐゴシック" pitchFamily="34" charset="-128"/>
              </a:rPr>
              <a:t> </a:t>
            </a:r>
            <a:r>
              <a:rPr lang="en-GB" altLang="ja-JP" sz="2000" dirty="0" smtClean="0">
                <a:ea typeface="ＭＳ Ｐゴシック" pitchFamily="34" charset="-128"/>
              </a:rPr>
              <a:t>have </a:t>
            </a:r>
            <a:r>
              <a:rPr lang="en-GB" altLang="ja-JP" sz="2000" dirty="0" smtClean="0">
                <a:ea typeface="ＭＳ Ｐゴシック" pitchFamily="34" charset="-128"/>
              </a:rPr>
              <a:t>covered a third more projects than initially targeted and increased its reach to a wider international audience (i.e. </a:t>
            </a:r>
            <a:r>
              <a:rPr lang="en-GB" altLang="ja-JP" sz="2000" dirty="0" smtClean="0">
                <a:ea typeface="ＭＳ Ｐゴシック" pitchFamily="34" charset="-128"/>
              </a:rPr>
              <a:t>36 countries). In </a:t>
            </a:r>
            <a:r>
              <a:rPr lang="en-GB" altLang="ja-JP" sz="2000" dirty="0" err="1" smtClean="0">
                <a:ea typeface="ＭＳ Ｐゴシック" pitchFamily="34" charset="-128"/>
              </a:rPr>
              <a:t>Yr</a:t>
            </a:r>
            <a:r>
              <a:rPr lang="en-GB" altLang="ja-JP" sz="2000" dirty="0" smtClean="0">
                <a:ea typeface="ＭＳ Ｐゴシック" pitchFamily="34" charset="-128"/>
              </a:rPr>
              <a:t> 2, use a more qualitative approach to measure the influence on its intended audience.</a:t>
            </a:r>
          </a:p>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      WP1 </a:t>
            </a:r>
            <a:r>
              <a:rPr lang="en-US" sz="3600" b="1" dirty="0">
                <a:solidFill>
                  <a:schemeClr val="tx1"/>
                </a:solidFill>
              </a:rPr>
              <a:t>Major achievements</a:t>
            </a:r>
            <a:endParaRPr lang="en-GB" sz="3600" dirty="0"/>
          </a:p>
        </p:txBody>
      </p:sp>
      <p:sp>
        <p:nvSpPr>
          <p:cNvPr id="3" name="Content Placeholder 2"/>
          <p:cNvSpPr>
            <a:spLocks noGrp="1"/>
          </p:cNvSpPr>
          <p:nvPr>
            <p:ph idx="1"/>
          </p:nvPr>
        </p:nvSpPr>
        <p:spPr/>
        <p:txBody>
          <a:bodyPr/>
          <a:lstStyle/>
          <a:p>
            <a:pPr marL="0" indent="0">
              <a:buNone/>
            </a:pPr>
            <a:r>
              <a:rPr lang="en-GB" altLang="ja-JP" sz="2400" b="1" dirty="0" smtClean="0">
                <a:ea typeface="ＭＳ Ｐゴシック" pitchFamily="34" charset="-128"/>
              </a:rPr>
              <a:t>Impact</a:t>
            </a:r>
            <a:endParaRPr lang="en-GB" sz="2400" b="1" dirty="0">
              <a:ea typeface="ＭＳ Ｐゴシック" pitchFamily="34" charset="-128"/>
            </a:endParaRPr>
          </a:p>
          <a:p>
            <a:pPr eaLnBrk="1" hangingPunct="1">
              <a:lnSpc>
                <a:spcPct val="90000"/>
              </a:lnSpc>
            </a:pPr>
            <a:r>
              <a:rPr lang="en-GB" altLang="ja-JP" sz="2000" b="1" dirty="0" err="1" smtClean="0">
                <a:ea typeface="ＭＳ Ｐゴシック" pitchFamily="34" charset="-128"/>
              </a:rPr>
              <a:t>GridCafé</a:t>
            </a:r>
            <a:r>
              <a:rPr lang="en-GB" altLang="ja-JP" sz="2000" dirty="0" smtClean="0">
                <a:ea typeface="ＭＳ Ｐゴシック" pitchFamily="34" charset="-128"/>
              </a:rPr>
              <a:t> </a:t>
            </a:r>
            <a:r>
              <a:rPr lang="en-GB" altLang="ja-JP" sz="2000" dirty="0">
                <a:ea typeface="ＭＳ Ｐゴシック" pitchFamily="34" charset="-128"/>
              </a:rPr>
              <a:t>has </a:t>
            </a:r>
            <a:r>
              <a:rPr lang="en-GB" altLang="ja-JP" sz="2000" dirty="0" smtClean="0">
                <a:ea typeface="ＭＳ Ｐゴシック" pitchFamily="34" charset="-128"/>
              </a:rPr>
              <a:t>widened its scope (clouds, supercomputers, </a:t>
            </a:r>
            <a:r>
              <a:rPr lang="en-GB" altLang="ja-JP" sz="2000" dirty="0" smtClean="0">
                <a:ea typeface="ＭＳ Ｐゴシック" pitchFamily="34" charset="-128"/>
              </a:rPr>
              <a:t>e-science) and is reaching a wider audience (five languages). The site is very popular, raising </a:t>
            </a:r>
            <a:r>
              <a:rPr lang="en-GB" altLang="ja-JP" sz="2000" dirty="0">
                <a:ea typeface="ＭＳ Ｐゴシック" pitchFamily="34" charset="-128"/>
              </a:rPr>
              <a:t>the general </a:t>
            </a:r>
            <a:r>
              <a:rPr lang="en-GB" altLang="ja-JP" sz="2000" dirty="0" smtClean="0">
                <a:ea typeface="ＭＳ Ｐゴシック" pitchFamily="34" charset="-128"/>
              </a:rPr>
              <a:t>public’s awareness and is referenced widely (134 projects). For </a:t>
            </a:r>
            <a:r>
              <a:rPr lang="en-GB" altLang="ja-JP" sz="2000" dirty="0" err="1">
                <a:ea typeface="ＭＳ Ｐゴシック" pitchFamily="34" charset="-128"/>
              </a:rPr>
              <a:t>Yr</a:t>
            </a:r>
            <a:r>
              <a:rPr lang="en-GB" altLang="ja-JP" sz="2000" dirty="0">
                <a:ea typeface="ＭＳ Ｐゴシック" pitchFamily="34" charset="-128"/>
              </a:rPr>
              <a:t> 2 measure the </a:t>
            </a:r>
            <a:r>
              <a:rPr lang="en-GB" altLang="ja-JP" sz="2000" dirty="0" smtClean="0">
                <a:ea typeface="ＭＳ Ｐゴシック" pitchFamily="34" charset="-128"/>
              </a:rPr>
              <a:t>impact of the 3-D virtual world e-</a:t>
            </a:r>
            <a:r>
              <a:rPr lang="en-GB" altLang="ja-JP" sz="2000" dirty="0" err="1" smtClean="0">
                <a:ea typeface="ＭＳ Ｐゴシック" pitchFamily="34" charset="-128"/>
              </a:rPr>
              <a:t>ScienceCity</a:t>
            </a:r>
            <a:r>
              <a:rPr lang="en-GB" altLang="ja-JP" sz="2000" dirty="0">
                <a:ea typeface="ＭＳ Ｐゴシック" pitchFamily="34" charset="-128"/>
              </a:rPr>
              <a:t> </a:t>
            </a:r>
            <a:r>
              <a:rPr lang="en-GB" altLang="ja-JP" sz="2000" dirty="0" smtClean="0">
                <a:ea typeface="ＭＳ Ｐゴシック" pitchFamily="34" charset="-128"/>
              </a:rPr>
              <a:t>and </a:t>
            </a:r>
            <a:r>
              <a:rPr lang="en-GB" altLang="ja-JP" sz="2000" dirty="0" err="1" smtClean="0">
                <a:ea typeface="ＭＳ Ｐゴシック" pitchFamily="34" charset="-128"/>
              </a:rPr>
              <a:t>CloudLounge</a:t>
            </a:r>
            <a:r>
              <a:rPr lang="en-GB" altLang="ja-JP" sz="2000" dirty="0" smtClean="0">
                <a:ea typeface="ＭＳ Ｐゴシック" pitchFamily="34" charset="-128"/>
              </a:rPr>
              <a:t>.</a:t>
            </a:r>
          </a:p>
          <a:p>
            <a:pPr eaLnBrk="1" hangingPunct="1">
              <a:lnSpc>
                <a:spcPct val="90000"/>
              </a:lnSpc>
            </a:pPr>
            <a:endParaRPr lang="en-GB" altLang="ja-JP" sz="2000" dirty="0">
              <a:ea typeface="ＭＳ Ｐゴシック" pitchFamily="34" charset="-128"/>
            </a:endParaRPr>
          </a:p>
          <a:p>
            <a:pPr eaLnBrk="1" hangingPunct="1">
              <a:lnSpc>
                <a:spcPct val="90000"/>
              </a:lnSpc>
            </a:pPr>
            <a:r>
              <a:rPr lang="en-GB" altLang="ja-JP" sz="2000" b="1" dirty="0" smtClean="0">
                <a:ea typeface="ＭＳ Ｐゴシック" pitchFamily="34" charset="-128"/>
              </a:rPr>
              <a:t>GridGuide</a:t>
            </a:r>
            <a:r>
              <a:rPr lang="en-GB" altLang="ja-JP" sz="2000" dirty="0" smtClean="0">
                <a:ea typeface="ＭＳ Ｐゴシック" pitchFamily="34" charset="-128"/>
              </a:rPr>
              <a:t> has the broadest</a:t>
            </a:r>
            <a:r>
              <a:rPr lang="en-GB" altLang="ja-JP" sz="2000" dirty="0" smtClean="0">
                <a:ea typeface="ＭＳ Ｐゴシック" pitchFamily="34" charset="-128"/>
              </a:rPr>
              <a:t> intended audience </a:t>
            </a:r>
            <a:r>
              <a:rPr lang="en-GB" altLang="ja-JP" sz="2000" dirty="0" smtClean="0">
                <a:ea typeface="ＭＳ Ｐゴシック" pitchFamily="34" charset="-128"/>
              </a:rPr>
              <a:t>(policy makers, general public</a:t>
            </a:r>
            <a:r>
              <a:rPr lang="en-GB" altLang="ja-JP" sz="2000" dirty="0">
                <a:ea typeface="ＭＳ Ｐゴシック" pitchFamily="34" charset="-128"/>
              </a:rPr>
              <a:t> </a:t>
            </a:r>
            <a:r>
              <a:rPr lang="en-GB" altLang="ja-JP" sz="2000" dirty="0" smtClean="0">
                <a:ea typeface="ＭＳ Ｐゴシック" pitchFamily="34" charset="-128"/>
              </a:rPr>
              <a:t>and researchers).</a:t>
            </a:r>
            <a:r>
              <a:rPr lang="en-GB" altLang="ja-JP" sz="2000" dirty="0">
                <a:ea typeface="ＭＳ Ｐゴシック" pitchFamily="34" charset="-128"/>
              </a:rPr>
              <a:t> </a:t>
            </a:r>
            <a:r>
              <a:rPr lang="en-GB" altLang="ja-JP" sz="2000" dirty="0" smtClean="0">
                <a:ea typeface="ＭＳ Ｐゴシック" pitchFamily="34" charset="-128"/>
              </a:rPr>
              <a:t>RTM successfully demonstrates what the grid does, and continues to be widely used as a visualisation tool by the community.</a:t>
            </a:r>
            <a:r>
              <a:rPr lang="en-GB" altLang="ja-JP" sz="2000" dirty="0">
                <a:ea typeface="ＭＳ Ｐゴシック" pitchFamily="34" charset="-128"/>
              </a:rPr>
              <a:t> </a:t>
            </a:r>
            <a:r>
              <a:rPr lang="en-GB" altLang="ja-JP" sz="2000" dirty="0" smtClean="0">
                <a:ea typeface="ＭＳ Ｐゴシック" pitchFamily="34" charset="-128"/>
              </a:rPr>
              <a:t>For </a:t>
            </a:r>
            <a:r>
              <a:rPr lang="en-GB" altLang="ja-JP" sz="2000" dirty="0" err="1">
                <a:ea typeface="ＭＳ Ｐゴシック" pitchFamily="34" charset="-128"/>
              </a:rPr>
              <a:t>Yr</a:t>
            </a:r>
            <a:r>
              <a:rPr lang="en-GB" altLang="ja-JP" sz="2000" dirty="0">
                <a:ea typeface="ＭＳ Ｐゴシック" pitchFamily="34" charset="-128"/>
              </a:rPr>
              <a:t> 2 </a:t>
            </a:r>
            <a:r>
              <a:rPr lang="en-GB" altLang="ja-JP" sz="2000" dirty="0" smtClean="0">
                <a:ea typeface="ＭＳ Ｐゴシック" pitchFamily="34" charset="-128"/>
              </a:rPr>
              <a:t>integrating the technical and personal aspects of RTM and GridGuide, and exploring their potential.  </a:t>
            </a:r>
          </a:p>
          <a:p>
            <a:pPr marL="0" indent="0" eaLnBrk="1" hangingPunct="1">
              <a:lnSpc>
                <a:spcPct val="90000"/>
              </a:lnSpc>
              <a:buNone/>
            </a:pPr>
            <a:endParaRPr lang="en-GB" altLang="ja-JP" sz="2000" dirty="0" smtClean="0">
              <a:ea typeface="ＭＳ Ｐゴシック" pitchFamily="34" charset="-128"/>
            </a:endParaRPr>
          </a:p>
          <a:p>
            <a:pPr marL="0" indent="0" algn="ctr" eaLnBrk="1" hangingPunct="1">
              <a:lnSpc>
                <a:spcPct val="90000"/>
              </a:lnSpc>
              <a:buNone/>
            </a:pPr>
            <a:r>
              <a:rPr lang="en-GB" altLang="ja-JP" sz="2000" i="1" dirty="0" err="1" smtClean="0">
                <a:ea typeface="ＭＳ Ｐゴシック" pitchFamily="34" charset="-128"/>
              </a:rPr>
              <a:t>e</a:t>
            </a:r>
            <a:r>
              <a:rPr lang="en-GB" altLang="ja-JP" sz="2000" i="1" dirty="0" err="1" smtClean="0">
                <a:ea typeface="ＭＳ Ｐゴシック" pitchFamily="34" charset="-128"/>
              </a:rPr>
              <a:t>-</a:t>
            </a:r>
            <a:r>
              <a:rPr lang="en-GB" altLang="ja-JP" sz="2000" i="1" dirty="0" err="1" smtClean="0">
                <a:ea typeface="ＭＳ Ｐゴシック" pitchFamily="34" charset="-128"/>
              </a:rPr>
              <a:t>ScienceTalk</a:t>
            </a:r>
            <a:r>
              <a:rPr lang="en-GB" altLang="ja-JP" sz="2000" i="1" dirty="0" smtClean="0">
                <a:ea typeface="ＭＳ Ｐゴシック" pitchFamily="34" charset="-128"/>
              </a:rPr>
              <a:t> will develop a sustainability</a:t>
            </a:r>
            <a:r>
              <a:rPr lang="en-GB" altLang="ja-JP" sz="2000" i="1" dirty="0" smtClean="0">
                <a:ea typeface="ＭＳ Ｐゴシック" pitchFamily="34" charset="-128"/>
              </a:rPr>
              <a:t> plan for </a:t>
            </a:r>
            <a:r>
              <a:rPr lang="en-GB" altLang="ja-JP" sz="2000" i="1" dirty="0" smtClean="0">
                <a:ea typeface="ＭＳ Ｐゴシック" pitchFamily="34" charset="-128"/>
              </a:rPr>
              <a:t>each</a:t>
            </a:r>
            <a:r>
              <a:rPr lang="en-GB" altLang="ja-JP" sz="2000" i="1" dirty="0" smtClean="0">
                <a:ea typeface="ＭＳ Ｐゴシック" pitchFamily="34" charset="-128"/>
              </a:rPr>
              <a:t> </a:t>
            </a:r>
          </a:p>
          <a:p>
            <a:pPr marL="0" indent="0" algn="ctr" eaLnBrk="1" hangingPunct="1">
              <a:lnSpc>
                <a:spcPct val="90000"/>
              </a:lnSpc>
              <a:buNone/>
            </a:pPr>
            <a:r>
              <a:rPr lang="en-GB" altLang="ja-JP" sz="2000" i="1" dirty="0" smtClean="0">
                <a:ea typeface="ＭＳ Ｐゴシック" pitchFamily="34" charset="-128"/>
              </a:rPr>
              <a:t>product </a:t>
            </a:r>
            <a:r>
              <a:rPr lang="en-GB" altLang="ja-JP" sz="2000" i="1" dirty="0" smtClean="0">
                <a:ea typeface="ＭＳ Ｐゴシック" pitchFamily="34" charset="-128"/>
              </a:rPr>
              <a:t>at the end of Yr 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87227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GB" sz="3600" b="1" dirty="0" smtClean="0"/>
              <a:t>WP1 Issues</a:t>
            </a:r>
            <a:endParaRPr lang="en-GB" sz="3600" b="1" dirty="0"/>
          </a:p>
        </p:txBody>
      </p:sp>
      <p:sp>
        <p:nvSpPr>
          <p:cNvPr id="3" name="Content Placeholder 2"/>
          <p:cNvSpPr>
            <a:spLocks noGrp="1"/>
          </p:cNvSpPr>
          <p:nvPr>
            <p:ph idx="1"/>
          </p:nvPr>
        </p:nvSpPr>
        <p:spPr>
          <a:xfrm>
            <a:off x="457200" y="1600201"/>
            <a:ext cx="8229600" cy="3810000"/>
          </a:xfrm>
        </p:spPr>
        <p:txBody>
          <a:bodyPr/>
          <a:lstStyle/>
          <a:p>
            <a:r>
              <a:rPr lang="en-GB" sz="2800" dirty="0" smtClean="0"/>
              <a:t>Ensuring editorial balance in </a:t>
            </a:r>
            <a:r>
              <a:rPr lang="en-GB" sz="2800" dirty="0" err="1" smtClean="0"/>
              <a:t>e-ScienceBriefings</a:t>
            </a:r>
            <a:endParaRPr lang="en-GB" sz="2800" dirty="0" smtClean="0"/>
          </a:p>
          <a:p>
            <a:pPr lvl="1"/>
            <a:r>
              <a:rPr lang="en-GB" sz="2400" dirty="0" smtClean="0"/>
              <a:t>Included a total of 38 projects</a:t>
            </a:r>
          </a:p>
          <a:p>
            <a:pPr lvl="1"/>
            <a:r>
              <a:rPr lang="en-GB" sz="2400" dirty="0" smtClean="0"/>
              <a:t>Close relations with </a:t>
            </a:r>
            <a:r>
              <a:rPr lang="en-GB" sz="2400" dirty="0" err="1" smtClean="0"/>
              <a:t>e</a:t>
            </a:r>
            <a:r>
              <a:rPr lang="en-GB" sz="2400" dirty="0" smtClean="0"/>
              <a:t>-IRG</a:t>
            </a:r>
          </a:p>
          <a:p>
            <a:r>
              <a:rPr lang="en-GB" sz="2800" dirty="0" smtClean="0"/>
              <a:t>Reaching appropriate audiences</a:t>
            </a:r>
          </a:p>
          <a:p>
            <a:pPr lvl="1"/>
            <a:r>
              <a:rPr lang="en-GB" sz="2400" dirty="0" smtClean="0"/>
              <a:t>Online distribution increased from </a:t>
            </a:r>
            <a:r>
              <a:rPr lang="en-GB" sz="2400" dirty="0" err="1" smtClean="0"/>
              <a:t>GridTalk</a:t>
            </a:r>
            <a:endParaRPr lang="en-GB" sz="2400" dirty="0" smtClean="0"/>
          </a:p>
          <a:p>
            <a:pPr lvl="1"/>
            <a:r>
              <a:rPr lang="en-GB" sz="2400" dirty="0" smtClean="0"/>
              <a:t>Tracing downloads</a:t>
            </a:r>
          </a:p>
          <a:p>
            <a:r>
              <a:rPr lang="en-GB" sz="2800" dirty="0" smtClean="0"/>
              <a:t>Determining impact factors</a:t>
            </a:r>
          </a:p>
          <a:p>
            <a:pPr lvl="1"/>
            <a:r>
              <a:rPr lang="en-GB" sz="2400" dirty="0" smtClean="0"/>
              <a:t>Implementing new methods in year 2</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544603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WP1 Summary</a:t>
            </a:r>
            <a:endParaRPr lang="en-GB" sz="3600" b="1" dirty="0"/>
          </a:p>
        </p:txBody>
      </p:sp>
      <p:sp>
        <p:nvSpPr>
          <p:cNvPr id="3" name="Content Placeholder 2"/>
          <p:cNvSpPr>
            <a:spLocks noGrp="1"/>
          </p:cNvSpPr>
          <p:nvPr>
            <p:ph idx="1"/>
          </p:nvPr>
        </p:nvSpPr>
        <p:spPr/>
        <p:txBody>
          <a:bodyPr/>
          <a:lstStyle/>
          <a:p>
            <a:r>
              <a:rPr lang="en-GB" sz="2400" dirty="0" err="1" smtClean="0"/>
              <a:t>e</a:t>
            </a:r>
            <a:r>
              <a:rPr lang="en-GB" sz="2400" dirty="0" err="1" smtClean="0"/>
              <a:t>-ScienceTalk</a:t>
            </a:r>
            <a:r>
              <a:rPr lang="en-GB" sz="2400" dirty="0" smtClean="0"/>
              <a:t> has engaged policy makers in a </a:t>
            </a:r>
            <a:r>
              <a:rPr lang="en-GB" sz="2400" dirty="0" smtClean="0"/>
              <a:t>number of ways.</a:t>
            </a:r>
          </a:p>
          <a:p>
            <a:pPr lvl="1"/>
            <a:r>
              <a:rPr lang="en-GB" sz="2000" dirty="0" smtClean="0"/>
              <a:t>Printed and online publications</a:t>
            </a:r>
          </a:p>
          <a:p>
            <a:pPr lvl="1"/>
            <a:r>
              <a:rPr lang="en-GB" sz="2000" dirty="0" smtClean="0"/>
              <a:t>Attending and organising events</a:t>
            </a:r>
          </a:p>
          <a:p>
            <a:pPr lvl="1"/>
            <a:r>
              <a:rPr lang="en-GB" sz="2000" dirty="0" smtClean="0"/>
              <a:t>Collaborations with other projects</a:t>
            </a:r>
          </a:p>
          <a:p>
            <a:r>
              <a:rPr lang="en-GB" sz="2400" dirty="0" smtClean="0"/>
              <a:t>Briefings have covered a total of 38 projects and been distributed to 36 different countries, including via a new mailing list. </a:t>
            </a:r>
          </a:p>
          <a:p>
            <a:r>
              <a:rPr lang="en-GB" sz="2400" dirty="0" smtClean="0"/>
              <a:t>Feedback is positive, stakeholders remark that the articles are useful and often print or link to briefings.</a:t>
            </a:r>
          </a:p>
          <a:p>
            <a:r>
              <a:rPr lang="en-GB" sz="2400" dirty="0" smtClean="0"/>
              <a:t>Impact of </a:t>
            </a:r>
            <a:r>
              <a:rPr lang="en-GB" sz="2400" dirty="0" err="1" smtClean="0"/>
              <a:t>e-ScienceTalk</a:t>
            </a:r>
            <a:r>
              <a:rPr lang="en-GB" sz="2400" dirty="0" smtClean="0"/>
              <a:t> products looks </a:t>
            </a:r>
            <a:r>
              <a:rPr lang="en-GB" sz="2400" dirty="0" smtClean="0"/>
              <a:t>promising, </a:t>
            </a:r>
            <a:r>
              <a:rPr lang="en-GB" sz="2400" dirty="0" smtClean="0"/>
              <a:t>and we are exploring new ways of tracking this in the second year.</a:t>
            </a:r>
            <a:endParaRPr lang="en-GB" sz="2400" dirty="0" smtClean="0"/>
          </a:p>
          <a:p>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191424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GB" sz="3600" b="1" dirty="0" smtClean="0"/>
              <a:t>WP1 Overview</a:t>
            </a:r>
            <a:endParaRPr lang="en-GB" sz="3600" b="1" dirty="0"/>
          </a:p>
        </p:txBody>
      </p:sp>
      <p:sp>
        <p:nvSpPr>
          <p:cNvPr id="5" name="TextBox 4"/>
          <p:cNvSpPr txBox="1"/>
          <p:nvPr/>
        </p:nvSpPr>
        <p:spPr>
          <a:xfrm>
            <a:off x="228600" y="1676400"/>
            <a:ext cx="3240360" cy="923330"/>
          </a:xfrm>
          <a:prstGeom prst="rect">
            <a:avLst/>
          </a:prstGeom>
          <a:noFill/>
        </p:spPr>
        <p:txBody>
          <a:bodyPr wrap="square" rtlCol="0">
            <a:spAutoFit/>
          </a:bodyPr>
          <a:lstStyle/>
          <a:p>
            <a:r>
              <a:rPr lang="en-GB" sz="1800" b="1" dirty="0" smtClean="0"/>
              <a:t>3 Beneficiaries</a:t>
            </a:r>
          </a:p>
          <a:p>
            <a:r>
              <a:rPr lang="en-GB" sz="1800" b="1" dirty="0" smtClean="0"/>
              <a:t>46 PMs</a:t>
            </a:r>
          </a:p>
          <a:p>
            <a:r>
              <a:rPr lang="en-GB" sz="1800" b="1" dirty="0" smtClean="0"/>
              <a:t>1.4 FTEs</a:t>
            </a:r>
            <a:endParaRPr lang="en-GB" sz="1800" b="1" dirty="0"/>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2898957"/>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7" name="TextBox 6"/>
          <p:cNvSpPr txBox="1"/>
          <p:nvPr/>
        </p:nvSpPr>
        <p:spPr>
          <a:xfrm>
            <a:off x="4267200" y="3124199"/>
            <a:ext cx="4724400" cy="2062103"/>
          </a:xfrm>
          <a:prstGeom prst="rect">
            <a:avLst/>
          </a:prstGeom>
          <a:noFill/>
        </p:spPr>
        <p:txBody>
          <a:bodyPr wrap="square" rtlCol="0">
            <a:spAutoFit/>
          </a:bodyPr>
          <a:lstStyle/>
          <a:p>
            <a:r>
              <a:rPr lang="en-GB" sz="1600" b="1" dirty="0" smtClean="0"/>
              <a:t>Task 1.1 Production and distribution of grid policy articles and reports </a:t>
            </a:r>
            <a:r>
              <a:rPr lang="en-GB" sz="1600" i="1" dirty="0" smtClean="0"/>
              <a:t>(QMUL and APO)</a:t>
            </a:r>
          </a:p>
          <a:p>
            <a:endParaRPr lang="en-GB" sz="1600" dirty="0" smtClean="0"/>
          </a:p>
          <a:p>
            <a:r>
              <a:rPr lang="en-GB" sz="1600" b="1" dirty="0" smtClean="0"/>
              <a:t>Task 1.2 Impact and sustainability of </a:t>
            </a:r>
            <a:r>
              <a:rPr lang="en-GB" sz="1600" b="1" dirty="0" err="1" smtClean="0"/>
              <a:t>iSGTW</a:t>
            </a:r>
            <a:r>
              <a:rPr lang="en-GB" sz="1600" b="1" dirty="0" smtClean="0"/>
              <a:t> and </a:t>
            </a:r>
            <a:r>
              <a:rPr lang="en-GB" sz="1600" b="1" dirty="0" err="1" smtClean="0"/>
              <a:t>GridCafé</a:t>
            </a:r>
            <a:r>
              <a:rPr lang="en-GB" sz="1600" b="1" dirty="0" smtClean="0"/>
              <a:t> </a:t>
            </a:r>
            <a:r>
              <a:rPr lang="en-GB" sz="1600" i="1" dirty="0" smtClean="0"/>
              <a:t>(QMUL with CERN and APO)</a:t>
            </a:r>
          </a:p>
          <a:p>
            <a:endParaRPr lang="en-GB" sz="1600" dirty="0" smtClean="0"/>
          </a:p>
          <a:p>
            <a:r>
              <a:rPr lang="en-GB" sz="1600" b="1" dirty="0" smtClean="0"/>
              <a:t>Task 1.3 Events attendance and media impact event organisation </a:t>
            </a:r>
            <a:r>
              <a:rPr lang="en-GB" sz="1600" i="1" dirty="0" smtClean="0"/>
              <a:t>(QMUL with CERN and APO)</a:t>
            </a:r>
            <a:endParaRPr lang="en-GB" sz="1600" i="1" dirty="0"/>
          </a:p>
        </p:txBody>
      </p:sp>
      <p:graphicFrame>
        <p:nvGraphicFramePr>
          <p:cNvPr id="8" name="Chart 7"/>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8905136"/>
              </p:ext>
            </p:extLst>
          </p:nvPr>
        </p:nvGraphicFramePr>
        <p:xfrm>
          <a:off x="0" y="3098799"/>
          <a:ext cx="4648200" cy="3530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267212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GB" sz="3600" b="1" dirty="0" smtClean="0"/>
              <a:t>WP1 Objectives</a:t>
            </a:r>
            <a:endParaRPr lang="en-GB" sz="3600" b="1" dirty="0"/>
          </a:p>
        </p:txBody>
      </p:sp>
      <p:sp>
        <p:nvSpPr>
          <p:cNvPr id="3" name="Content Placeholder 2"/>
          <p:cNvSpPr>
            <a:spLocks noGrp="1"/>
          </p:cNvSpPr>
          <p:nvPr>
            <p:ph idx="1"/>
          </p:nvPr>
        </p:nvSpPr>
        <p:spPr/>
        <p:txBody>
          <a:bodyPr/>
          <a:lstStyle/>
          <a:p>
            <a:pPr lvl="0"/>
            <a:r>
              <a:rPr lang="en-GB" sz="1600" dirty="0" smtClean="0"/>
              <a:t>Provide </a:t>
            </a:r>
            <a:r>
              <a:rPr lang="en-GB" sz="1600" dirty="0"/>
              <a:t>reporting targeted at policy makers in government and businesses to illustrate the scientific results and impacts from grid computing, e-Infrastructures and other forms of distributed computing</a:t>
            </a:r>
            <a:r>
              <a:rPr lang="en-GB" sz="1600" dirty="0" smtClean="0"/>
              <a:t>.</a:t>
            </a:r>
          </a:p>
          <a:p>
            <a:pPr lvl="0"/>
            <a:endParaRPr lang="en-GB" sz="1600" dirty="0"/>
          </a:p>
          <a:p>
            <a:pPr lvl="0"/>
            <a:r>
              <a:rPr lang="en-GB" sz="1600" dirty="0"/>
              <a:t>Expand the audience and distribution lists for these targeted reports to regions outside Europe </a:t>
            </a:r>
            <a:r>
              <a:rPr lang="en-GB" sz="1600" dirty="0" err="1"/>
              <a:t>eg</a:t>
            </a:r>
            <a:r>
              <a:rPr lang="en-GB" sz="1600" dirty="0"/>
              <a:t> the US, Asia, South America, Africa</a:t>
            </a:r>
            <a:r>
              <a:rPr lang="en-GB" sz="1600" dirty="0" smtClean="0"/>
              <a:t>.</a:t>
            </a:r>
          </a:p>
          <a:p>
            <a:pPr lvl="0"/>
            <a:endParaRPr lang="en-GB" sz="1600" dirty="0"/>
          </a:p>
          <a:p>
            <a:pPr lvl="0"/>
            <a:r>
              <a:rPr lang="en-GB" sz="1600" dirty="0"/>
              <a:t>Assess the impact of long running products such as </a:t>
            </a:r>
            <a:r>
              <a:rPr lang="en-GB" sz="1600" dirty="0" err="1"/>
              <a:t>iSGTW</a:t>
            </a:r>
            <a:r>
              <a:rPr lang="en-GB" sz="1600" dirty="0"/>
              <a:t> and the </a:t>
            </a:r>
            <a:r>
              <a:rPr lang="en-GB" sz="1600" dirty="0" err="1"/>
              <a:t>GridCafé</a:t>
            </a:r>
            <a:r>
              <a:rPr lang="en-GB" sz="1600" dirty="0"/>
              <a:t> and explore options for the sustainability of all e-</a:t>
            </a:r>
            <a:r>
              <a:rPr lang="en-GB" sz="1600" dirty="0" err="1"/>
              <a:t>ScienceTalk’s</a:t>
            </a:r>
            <a:r>
              <a:rPr lang="en-GB" sz="1600" dirty="0"/>
              <a:t> products beyond the end of the project</a:t>
            </a:r>
            <a:r>
              <a:rPr lang="en-GB" sz="1600" dirty="0" smtClean="0"/>
              <a:t>.</a:t>
            </a:r>
          </a:p>
          <a:p>
            <a:pPr lvl="0"/>
            <a:endParaRPr lang="en-GB" sz="1600" dirty="0"/>
          </a:p>
          <a:p>
            <a:pPr lvl="0"/>
            <a:r>
              <a:rPr lang="en-GB" sz="1600" dirty="0"/>
              <a:t>Identify and attend a series of events in order to influence policy makers and journalists and to distribute the</a:t>
            </a:r>
            <a:r>
              <a:rPr lang="en-GB" sz="1600" dirty="0" smtClean="0"/>
              <a:t> </a:t>
            </a:r>
            <a:r>
              <a:rPr lang="en-GB" sz="1600" dirty="0" err="1" smtClean="0"/>
              <a:t>e-ScienceBriefings</a:t>
            </a:r>
            <a:r>
              <a:rPr lang="en-GB" sz="1600" dirty="0" smtClean="0"/>
              <a:t>.</a:t>
            </a:r>
          </a:p>
          <a:p>
            <a:pPr lvl="0"/>
            <a:endParaRPr lang="en-GB" sz="1600" dirty="0"/>
          </a:p>
          <a:p>
            <a:pPr lvl="0"/>
            <a:r>
              <a:rPr lang="en-GB" sz="1600" dirty="0"/>
              <a:t>Assume a key leading and coordinating role in the </a:t>
            </a:r>
            <a:r>
              <a:rPr lang="en-GB" sz="1600" dirty="0" err="1"/>
              <a:t>concertation</a:t>
            </a:r>
            <a:r>
              <a:rPr lang="en-GB" sz="1600" dirty="0"/>
              <a:t> activities and meetings related to the e-Infrastructure area, maximising media impact.</a:t>
            </a:r>
          </a:p>
          <a:p>
            <a:endParaRPr lang="en-GB"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18484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1-10-10 at 10.05.43.png"/>
          <p:cNvPicPr>
            <a:picLocks noChangeAspect="1"/>
          </p:cNvPicPr>
          <p:nvPr/>
        </p:nvPicPr>
        <p:blipFill>
          <a:blip r:embed="rId2"/>
          <a:stretch>
            <a:fillRect/>
          </a:stretch>
        </p:blipFill>
        <p:spPr>
          <a:xfrm rot="744798">
            <a:off x="4862621" y="4100944"/>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3"/>
          <a:stretch>
            <a:fillRect/>
          </a:stretch>
        </p:blipFill>
        <p:spPr>
          <a:xfrm rot="2802984">
            <a:off x="6798113" y="2321603"/>
            <a:ext cx="1524000" cy="2158313"/>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4876800" cy="4525963"/>
          </a:xfrm>
        </p:spPr>
        <p:txBody>
          <a:bodyPr/>
          <a:lstStyle/>
          <a:p>
            <a:pPr eaLnBrk="1" hangingPunct="1">
              <a:lnSpc>
                <a:spcPct val="90000"/>
              </a:lnSpc>
            </a:pPr>
            <a:r>
              <a:rPr lang="en-GB" altLang="ja-JP" sz="2000" dirty="0" err="1" smtClean="0">
                <a:ea typeface="ＭＳ Ｐゴシック" pitchFamily="34" charset="-128"/>
              </a:rPr>
              <a:t>e-ScienceBriefings</a:t>
            </a:r>
            <a:endParaRPr lang="en-GB"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Distribution</a:t>
            </a:r>
            <a:endParaRPr lang="en-GB" altLang="ja-JP" sz="2000" dirty="0" smtClean="0">
              <a:ea typeface="ＭＳ Ｐゴシック" pitchFamily="34" charset="-128"/>
            </a:endParaRPr>
          </a:p>
          <a:p>
            <a:pPr eaLnBrk="1" hangingPunct="1">
              <a:lnSpc>
                <a:spcPct val="90000"/>
              </a:lnSpc>
              <a:buNone/>
            </a:pPr>
            <a:endParaRPr lang="en-US" sz="2000" dirty="0" smtClean="0">
              <a:ea typeface="ＭＳ Ｐゴシック" pitchFamily="34" charset="-128"/>
            </a:endParaRPr>
          </a:p>
          <a:p>
            <a:pPr eaLnBrk="1" hangingPunct="1">
              <a:lnSpc>
                <a:spcPct val="90000"/>
              </a:lnSpc>
            </a:pPr>
            <a:r>
              <a:rPr lang="en-US" sz="2000" dirty="0" smtClean="0">
                <a:ea typeface="ＭＳ Ｐゴシック" pitchFamily="34" charset="-128"/>
              </a:rPr>
              <a:t>Events</a:t>
            </a:r>
          </a:p>
          <a:p>
            <a:pPr eaLnBrk="1" hangingPunct="1">
              <a:lnSpc>
                <a:spcPct val="90000"/>
              </a:lnSpc>
            </a:pPr>
            <a:endParaRPr lang="en-US" sz="2000" dirty="0" smtClean="0">
              <a:ea typeface="ＭＳ Ｐゴシック" pitchFamily="34" charset="-128"/>
            </a:endParaRPr>
          </a:p>
          <a:p>
            <a:pPr eaLnBrk="1" hangingPunct="1">
              <a:lnSpc>
                <a:spcPct val="90000"/>
              </a:lnSpc>
            </a:pPr>
            <a:r>
              <a:rPr lang="en-US" sz="2000" dirty="0" err="1" smtClean="0">
                <a:ea typeface="ＭＳ Ｐゴシック" pitchFamily="34" charset="-128"/>
              </a:rPr>
              <a:t>eConcertation</a:t>
            </a:r>
            <a:endParaRPr lang="en-US" sz="2000" dirty="0" smtClean="0">
              <a:ea typeface="ＭＳ Ｐゴシック" pitchFamily="34" charset="-128"/>
            </a:endParaRPr>
          </a:p>
          <a:p>
            <a:pPr eaLnBrk="1" hangingPunct="1">
              <a:lnSpc>
                <a:spcPct val="90000"/>
              </a:lnSpc>
            </a:pPr>
            <a:endParaRPr lang="en-US" sz="2000" dirty="0" smtClean="0">
              <a:ea typeface="ＭＳ Ｐゴシック" pitchFamily="34" charset="-128"/>
            </a:endParaRPr>
          </a:p>
          <a:p>
            <a:pPr eaLnBrk="1" hangingPunct="1">
              <a:lnSpc>
                <a:spcPct val="90000"/>
              </a:lnSpc>
            </a:pPr>
            <a:r>
              <a:rPr lang="en-US" altLang="ja-JP" sz="2000" dirty="0" smtClean="0">
                <a:ea typeface="ＭＳ Ｐゴシック" pitchFamily="34" charset="-128"/>
              </a:rPr>
              <a:t>Impact assessment</a:t>
            </a:r>
          </a:p>
          <a:p>
            <a:pPr eaLnBrk="1" hangingPunct="1">
              <a:lnSpc>
                <a:spcPct val="90000"/>
              </a:lnSpc>
              <a:buNone/>
            </a:pPr>
            <a:endParaRPr lang="en-US" sz="2000" dirty="0" smtClean="0"/>
          </a:p>
        </p:txBody>
      </p:sp>
      <p:pic>
        <p:nvPicPr>
          <p:cNvPr id="6" name="Picture 5" descr="Screen shot 2011-10-10 at 09.56.57.png"/>
          <p:cNvPicPr>
            <a:picLocks noChangeAspect="1"/>
          </p:cNvPicPr>
          <p:nvPr/>
        </p:nvPicPr>
        <p:blipFill>
          <a:blip r:embed="rId4"/>
          <a:stretch>
            <a:fillRect/>
          </a:stretch>
        </p:blipFill>
        <p:spPr>
          <a:xfrm rot="20486735">
            <a:off x="3757954" y="4128646"/>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5"/>
          <a:stretch>
            <a:fillRect/>
          </a:stretch>
        </p:blipFill>
        <p:spPr>
          <a:xfrm rot="574889">
            <a:off x="6188513" y="1788203"/>
            <a:ext cx="1524000" cy="2154903"/>
          </a:xfrm>
          <a:prstGeom prst="rect">
            <a:avLst/>
          </a:prstGeom>
          <a:effectLst>
            <a:outerShdw blurRad="50800" dist="38100" dir="2700000" algn="tl" rotWithShape="0">
              <a:srgbClr val="000000">
                <a:alpha val="43000"/>
              </a:srgbClr>
            </a:outerShdw>
          </a:effectLst>
        </p:spPr>
      </p:pic>
      <p:pic>
        <p:nvPicPr>
          <p:cNvPr id="10" name="Picture 9" descr="Screen shot 2011-10-10 at 10.07.03.png"/>
          <p:cNvPicPr>
            <a:picLocks noChangeAspect="1"/>
          </p:cNvPicPr>
          <p:nvPr/>
        </p:nvPicPr>
        <p:blipFill>
          <a:blip r:embed="rId6"/>
          <a:stretch>
            <a:fillRect/>
          </a:stretch>
        </p:blipFill>
        <p:spPr>
          <a:xfrm rot="21109415">
            <a:off x="5045513" y="1483403"/>
            <a:ext cx="1507744" cy="213360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2286000" y="1981200"/>
            <a:ext cx="6858000" cy="4144963"/>
          </a:xfrm>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Mapping the </a:t>
            </a:r>
            <a:r>
              <a:rPr lang="en-GB" altLang="ja-JP" sz="2000" b="1" dirty="0" err="1" smtClean="0">
                <a:ea typeface="ＭＳ Ｐゴシック" pitchFamily="34" charset="-128"/>
              </a:rPr>
              <a:t>e</a:t>
            </a:r>
            <a:r>
              <a:rPr lang="en-GB" altLang="ja-JP" sz="2000" b="1" dirty="0" smtClean="0">
                <a:ea typeface="ＭＳ Ｐゴシック" pitchFamily="34" charset="-128"/>
              </a:rPr>
              <a:t>-Infrastructure Landscape – Nov 2010</a:t>
            </a:r>
            <a:r>
              <a:rPr lang="en-GB" altLang="ja-JP" sz="2000" dirty="0" smtClean="0">
                <a:ea typeface="ＭＳ Ｐゴシック" pitchFamily="34" charset="-128"/>
              </a:rPr>
              <a:t> </a:t>
            </a:r>
          </a:p>
          <a:p>
            <a:pPr eaLnBrk="1" hangingPunct="1">
              <a:lnSpc>
                <a:spcPct val="90000"/>
              </a:lnSpc>
              <a:buNone/>
            </a:pPr>
            <a:r>
              <a:rPr lang="en-GB" altLang="ja-JP" sz="2000" dirty="0" smtClean="0">
                <a:ea typeface="ＭＳ Ｐゴシック" pitchFamily="34" charset="-128"/>
              </a:rPr>
              <a:t>	</a:t>
            </a:r>
            <a:r>
              <a:rPr lang="en-US" altLang="ja-JP" sz="2000" dirty="0" smtClean="0"/>
              <a:t>T</a:t>
            </a:r>
            <a:r>
              <a:rPr lang="en-US" sz="2000" dirty="0" smtClean="0"/>
              <a:t>he World Wide Web provides information on a global scale but no single networked system provides a similar service for researchers. How Europe’s </a:t>
            </a:r>
            <a:r>
              <a:rPr lang="en-US" sz="2000" dirty="0" err="1" smtClean="0"/>
              <a:t>e</a:t>
            </a:r>
            <a:r>
              <a:rPr lang="en-US" sz="2000" dirty="0" smtClean="0"/>
              <a:t>-Infrastructures can work together to ensure an integrated service. </a:t>
            </a:r>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Supercomputing – Feb 2011</a:t>
            </a:r>
          </a:p>
          <a:p>
            <a:pPr eaLnBrk="1" hangingPunct="1">
              <a:lnSpc>
                <a:spcPct val="90000"/>
              </a:lnSpc>
              <a:buNone/>
            </a:pPr>
            <a:r>
              <a:rPr lang="en-US" sz="2000" dirty="0" smtClean="0"/>
              <a:t>	Supercomputing has simulated rat brains, tested engineering structures and </a:t>
            </a:r>
            <a:r>
              <a:rPr lang="en-US" sz="2000" dirty="0" err="1" smtClean="0"/>
              <a:t>modelled</a:t>
            </a:r>
            <a:r>
              <a:rPr lang="en-US" sz="2000" dirty="0" smtClean="0"/>
              <a:t> global warming. How investment in HPC technologies can ensure researchers remain internationally competitive.</a:t>
            </a: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5" name="TextBox 4"/>
          <p:cNvSpPr txBox="1"/>
          <p:nvPr/>
        </p:nvSpPr>
        <p:spPr>
          <a:xfrm>
            <a:off x="381000" y="1371600"/>
            <a:ext cx="6172200" cy="954107"/>
          </a:xfrm>
          <a:prstGeom prst="rect">
            <a:avLst/>
          </a:prstGeom>
          <a:noFill/>
        </p:spPr>
        <p:txBody>
          <a:bodyPr wrap="square" rtlCol="0">
            <a:spAutoFit/>
          </a:bodyPr>
          <a:lstStyle/>
          <a:p>
            <a:r>
              <a:rPr lang="en-GB" altLang="ja-JP" b="1" dirty="0" err="1" smtClean="0">
                <a:ea typeface="ＭＳ Ｐゴシック" pitchFamily="34" charset="-128"/>
              </a:rPr>
              <a:t>e-ScienceBriefings</a:t>
            </a:r>
            <a:endParaRPr lang="en-GB" altLang="ja-JP" b="1" dirty="0" smtClean="0">
              <a:ea typeface="ＭＳ Ｐゴシック" pitchFamily="34" charset="-128"/>
            </a:endParaRPr>
          </a:p>
          <a:p>
            <a:endParaRPr lang="en-US" dirty="0"/>
          </a:p>
        </p:txBody>
      </p:sp>
      <p:pic>
        <p:nvPicPr>
          <p:cNvPr id="6" name="Picture 5" descr="Screen shot 2011-10-10 at 09.56.57.png"/>
          <p:cNvPicPr>
            <a:picLocks noChangeAspect="1"/>
          </p:cNvPicPr>
          <p:nvPr/>
        </p:nvPicPr>
        <p:blipFill>
          <a:blip r:embed="rId2"/>
          <a:stretch>
            <a:fillRect/>
          </a:stretch>
        </p:blipFill>
        <p:spPr>
          <a:xfrm>
            <a:off x="609600" y="2057400"/>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3"/>
          <a:stretch>
            <a:fillRect/>
          </a:stretch>
        </p:blipFill>
        <p:spPr>
          <a:xfrm>
            <a:off x="609600" y="4343400"/>
            <a:ext cx="1524000" cy="215490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2286000" y="1981200"/>
            <a:ext cx="6858000" cy="4144963"/>
          </a:xfrm>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Cloud Computing – Mar 2011</a:t>
            </a:r>
          </a:p>
          <a:p>
            <a:pPr eaLnBrk="1" hangingPunct="1">
              <a:lnSpc>
                <a:spcPct val="90000"/>
              </a:lnSpc>
              <a:buNone/>
            </a:pPr>
            <a:r>
              <a:rPr lang="en-US" sz="2000" dirty="0" smtClean="0"/>
              <a:t>	Cloud computing is making today’s European </a:t>
            </a:r>
            <a:r>
              <a:rPr lang="en-US" sz="2000" dirty="0" err="1" smtClean="0"/>
              <a:t>e</a:t>
            </a:r>
            <a:r>
              <a:rPr lang="en-US" sz="2000" dirty="0" smtClean="0"/>
              <a:t>-Infrastructure more broadly accessible and applicable. How clouds can complement existing </a:t>
            </a:r>
            <a:r>
              <a:rPr lang="en-US" sz="2000" dirty="0" err="1" smtClean="0"/>
              <a:t>e</a:t>
            </a:r>
            <a:r>
              <a:rPr lang="en-US" sz="2000" dirty="0" smtClean="0"/>
              <a:t>-Infrastructures.</a:t>
            </a:r>
          </a:p>
          <a:p>
            <a:pPr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Asia-Pacific Special Issue – Jun 2011</a:t>
            </a:r>
          </a:p>
          <a:p>
            <a:pPr eaLnBrk="1" hangingPunct="1">
              <a:lnSpc>
                <a:spcPct val="90000"/>
              </a:lnSpc>
              <a:buNone/>
            </a:pPr>
            <a:r>
              <a:rPr lang="en-US" sz="2000" dirty="0" smtClean="0"/>
              <a:t>	Exploring how global </a:t>
            </a:r>
            <a:r>
              <a:rPr lang="en-US" sz="2000" dirty="0" err="1" smtClean="0"/>
              <a:t>e</a:t>
            </a:r>
            <a:r>
              <a:rPr lang="en-US" sz="2000" dirty="0" smtClean="0"/>
              <a:t>-Infrastructures, such as networks and grids, are helping scientists in the Asia-Pacific contribute to world-wide science, in areas such as natural disaster </a:t>
            </a:r>
            <a:r>
              <a:rPr lang="en-US" sz="2000" dirty="0" err="1" smtClean="0"/>
              <a:t>modelling</a:t>
            </a:r>
            <a:r>
              <a:rPr lang="en-US" sz="2000" dirty="0" smtClean="0"/>
              <a:t> and life sciences. </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sp>
        <p:nvSpPr>
          <p:cNvPr id="5" name="TextBox 4"/>
          <p:cNvSpPr txBox="1"/>
          <p:nvPr/>
        </p:nvSpPr>
        <p:spPr>
          <a:xfrm>
            <a:off x="381000" y="1371600"/>
            <a:ext cx="6172200" cy="954107"/>
          </a:xfrm>
          <a:prstGeom prst="rect">
            <a:avLst/>
          </a:prstGeom>
          <a:noFill/>
        </p:spPr>
        <p:txBody>
          <a:bodyPr wrap="square" rtlCol="0">
            <a:spAutoFit/>
          </a:bodyPr>
          <a:lstStyle/>
          <a:p>
            <a:r>
              <a:rPr lang="en-GB" altLang="ja-JP" b="1" dirty="0" err="1" smtClean="0">
                <a:ea typeface="ＭＳ Ｐゴシック" pitchFamily="34" charset="-128"/>
              </a:rPr>
              <a:t>e-ScienceBriefings</a:t>
            </a:r>
            <a:endParaRPr lang="en-GB" altLang="ja-JP" b="1" dirty="0" smtClean="0">
              <a:ea typeface="ＭＳ Ｐゴシック" pitchFamily="34" charset="-128"/>
            </a:endParaRPr>
          </a:p>
          <a:p>
            <a:endParaRPr lang="en-US" dirty="0"/>
          </a:p>
        </p:txBody>
      </p:sp>
      <p:pic>
        <p:nvPicPr>
          <p:cNvPr id="8" name="Picture 7" descr="Screen shot 2011-10-10 at 10.05.43.png"/>
          <p:cNvPicPr>
            <a:picLocks noChangeAspect="1"/>
          </p:cNvPicPr>
          <p:nvPr/>
        </p:nvPicPr>
        <p:blipFill>
          <a:blip r:embed="rId2"/>
          <a:stretch>
            <a:fillRect/>
          </a:stretch>
        </p:blipFill>
        <p:spPr>
          <a:xfrm>
            <a:off x="609600" y="2057400"/>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3"/>
          <a:stretch>
            <a:fillRect/>
          </a:stretch>
        </p:blipFill>
        <p:spPr>
          <a:xfrm>
            <a:off x="609600" y="4343400"/>
            <a:ext cx="1524000" cy="2158313"/>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2286000" y="2438400"/>
            <a:ext cx="6858000" cy="3687763"/>
          </a:xfrm>
        </p:spPr>
        <p:txBody>
          <a:bodyPr/>
          <a:lstStyle/>
          <a:p>
            <a:pPr eaLnBrk="1" hangingPunct="1">
              <a:lnSpc>
                <a:spcPct val="90000"/>
              </a:lnSpc>
            </a:pPr>
            <a:r>
              <a:rPr lang="en-GB" altLang="ja-JP" sz="2000" b="1" dirty="0" smtClean="0">
                <a:ea typeface="ＭＳ Ｐゴシック" pitchFamily="34" charset="-128"/>
              </a:rPr>
              <a:t>Desktop grids – Sep 2011</a:t>
            </a:r>
          </a:p>
          <a:p>
            <a:pPr eaLnBrk="1" hangingPunct="1">
              <a:lnSpc>
                <a:spcPct val="90000"/>
              </a:lnSpc>
              <a:buNone/>
            </a:pPr>
            <a:r>
              <a:rPr lang="en-US" sz="2000" dirty="0" smtClean="0"/>
              <a:t>	With over 1 billion desktop computers in use, desktop grids can offer a low cost, readily available computing resource for scientists while allowing citizens across the world to contribute to scientific research. Together with grids and supercomputers, desktop grids can be a useful complement to the </a:t>
            </a:r>
            <a:r>
              <a:rPr lang="en-US" sz="2000" dirty="0" err="1" smtClean="0"/>
              <a:t>e</a:t>
            </a:r>
            <a:r>
              <a:rPr lang="en-US" sz="2000" dirty="0" smtClean="0"/>
              <a:t>-Infrastructure landscape.</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sp>
        <p:nvSpPr>
          <p:cNvPr id="5" name="TextBox 4"/>
          <p:cNvSpPr txBox="1"/>
          <p:nvPr/>
        </p:nvSpPr>
        <p:spPr>
          <a:xfrm>
            <a:off x="381000" y="1371600"/>
            <a:ext cx="6172200" cy="954107"/>
          </a:xfrm>
          <a:prstGeom prst="rect">
            <a:avLst/>
          </a:prstGeom>
          <a:noFill/>
        </p:spPr>
        <p:txBody>
          <a:bodyPr wrap="square" rtlCol="0">
            <a:spAutoFit/>
          </a:bodyPr>
          <a:lstStyle/>
          <a:p>
            <a:r>
              <a:rPr lang="en-GB" altLang="ja-JP" b="1" dirty="0" err="1" smtClean="0">
                <a:ea typeface="ＭＳ Ｐゴシック" pitchFamily="34" charset="-128"/>
              </a:rPr>
              <a:t>e-ScienceBriefings</a:t>
            </a:r>
            <a:endParaRPr lang="en-GB" altLang="ja-JP" b="1" dirty="0" smtClean="0">
              <a:ea typeface="ＭＳ Ｐゴシック" pitchFamily="34" charset="-128"/>
            </a:endParaRPr>
          </a:p>
          <a:p>
            <a:endParaRPr lang="en-US" dirty="0"/>
          </a:p>
        </p:txBody>
      </p:sp>
      <p:pic>
        <p:nvPicPr>
          <p:cNvPr id="10" name="Picture 9" descr="Screen shot 2011-10-10 at 10.07.03.png"/>
          <p:cNvPicPr>
            <a:picLocks noChangeAspect="1"/>
          </p:cNvPicPr>
          <p:nvPr/>
        </p:nvPicPr>
        <p:blipFill>
          <a:blip r:embed="rId2"/>
          <a:stretch>
            <a:fillRect/>
          </a:stretch>
        </p:blipFill>
        <p:spPr>
          <a:xfrm>
            <a:off x="381000" y="2438400"/>
            <a:ext cx="2100072" cy="2971800"/>
          </a:xfrm>
          <a:prstGeom prst="rect">
            <a:avLst/>
          </a:prstGeom>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smtClean="0">
                <a:ea typeface="ＭＳ Ｐゴシック" pitchFamily="34" charset="-128"/>
              </a:rPr>
              <a:t>Systems of review</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US" sz="2000" dirty="0" smtClean="0"/>
              <a:t>Briefing topics are decided and agreed by the </a:t>
            </a:r>
            <a:r>
              <a:rPr lang="en-US" sz="2000" dirty="0" err="1" smtClean="0"/>
              <a:t>e-ScienceTalk</a:t>
            </a:r>
            <a:r>
              <a:rPr lang="en-US" sz="2000" dirty="0" smtClean="0"/>
              <a:t> PMB with suggestions from our Policy Advisory Board</a:t>
            </a:r>
          </a:p>
          <a:p>
            <a:pPr eaLnBrk="1" hangingPunct="1">
              <a:lnSpc>
                <a:spcPct val="90000"/>
              </a:lnSpc>
            </a:pPr>
            <a:r>
              <a:rPr lang="en-US" altLang="ja-JP" sz="2000" dirty="0" smtClean="0">
                <a:ea typeface="ＭＳ Ｐゴシック" pitchFamily="34" charset="-128"/>
              </a:rPr>
              <a:t>Briefings are reviewed by:</a:t>
            </a:r>
            <a:endParaRPr lang="en-US" altLang="ja-JP" sz="2000" dirty="0" smtClean="0">
              <a:ea typeface="ＭＳ Ｐゴシック" pitchFamily="34" charset="-128"/>
            </a:endParaRPr>
          </a:p>
          <a:p>
            <a:pPr lvl="1" eaLnBrk="1" hangingPunct="1">
              <a:lnSpc>
                <a:spcPct val="90000"/>
              </a:lnSpc>
            </a:pPr>
            <a:r>
              <a:rPr lang="en-US" altLang="ja-JP" sz="2000" dirty="0" smtClean="0">
                <a:ea typeface="ＭＳ Ｐゴシック" pitchFamily="34" charset="-128"/>
                <a:cs typeface="+mn-cs"/>
              </a:rPr>
              <a:t>Contributors</a:t>
            </a:r>
            <a:endParaRPr lang="en-US" altLang="ja-JP" sz="2000" dirty="0" smtClean="0">
              <a:ea typeface="ＭＳ Ｐゴシック" pitchFamily="34" charset="-128"/>
              <a:cs typeface="+mn-cs"/>
            </a:endParaRPr>
          </a:p>
          <a:p>
            <a:pPr lvl="1" eaLnBrk="1" hangingPunct="1">
              <a:lnSpc>
                <a:spcPct val="90000"/>
              </a:lnSpc>
            </a:pPr>
            <a:r>
              <a:rPr lang="en-US" altLang="ja-JP" sz="2000" dirty="0" err="1" smtClean="0">
                <a:ea typeface="ＭＳ Ｐゴシック" pitchFamily="34" charset="-128"/>
                <a:cs typeface="+mn-cs"/>
              </a:rPr>
              <a:t>e-ScienceTalk</a:t>
            </a:r>
            <a:r>
              <a:rPr lang="en-US" altLang="ja-JP" sz="2000" dirty="0" smtClean="0">
                <a:ea typeface="ＭＳ Ｐゴシック" pitchFamily="34" charset="-128"/>
                <a:cs typeface="+mn-cs"/>
              </a:rPr>
              <a:t> PMB</a:t>
            </a:r>
          </a:p>
          <a:p>
            <a:pPr lvl="1" eaLnBrk="1" hangingPunct="1">
              <a:lnSpc>
                <a:spcPct val="90000"/>
              </a:lnSpc>
            </a:pPr>
            <a:r>
              <a:rPr lang="en-US" altLang="ja-JP" sz="2000" dirty="0" err="1" smtClean="0">
                <a:ea typeface="ＭＳ Ｐゴシック" pitchFamily="34" charset="-128"/>
                <a:cs typeface="+mn-cs"/>
              </a:rPr>
              <a:t>e</a:t>
            </a:r>
            <a:r>
              <a:rPr lang="en-US" altLang="ja-JP" sz="2000" dirty="0" smtClean="0">
                <a:ea typeface="ＭＳ Ｐゴシック" pitchFamily="34" charset="-128"/>
                <a:cs typeface="+mn-cs"/>
              </a:rPr>
              <a:t>-IRG representatives</a:t>
            </a:r>
          </a:p>
          <a:p>
            <a:pPr lvl="1" eaLnBrk="1" hangingPunct="1">
              <a:lnSpc>
                <a:spcPct val="90000"/>
              </a:lnSpc>
            </a:pPr>
            <a:r>
              <a:rPr lang="en-US" altLang="ja-JP" sz="2000" dirty="0" smtClean="0">
                <a:ea typeface="ＭＳ Ｐゴシック" pitchFamily="34" charset="-128"/>
                <a:cs typeface="+mn-cs"/>
              </a:rPr>
              <a:t>EC</a:t>
            </a:r>
          </a:p>
          <a:p>
            <a:pPr lvl="1" eaLnBrk="1" hangingPunct="1">
              <a:lnSpc>
                <a:spcPct val="90000"/>
              </a:lnSpc>
            </a:pPr>
            <a:r>
              <a:rPr lang="en-US" altLang="ja-JP" sz="2000" dirty="0" smtClean="0">
                <a:ea typeface="ＭＳ Ｐゴシック" pitchFamily="34" charset="-128"/>
                <a:cs typeface="+mn-cs"/>
              </a:rPr>
              <a:t>Policy advisory </a:t>
            </a:r>
            <a:r>
              <a:rPr lang="en-US" altLang="ja-JP" sz="2000" dirty="0" smtClean="0">
                <a:ea typeface="ＭＳ Ｐゴシック" pitchFamily="34" charset="-128"/>
                <a:cs typeface="+mn-cs"/>
              </a:rPr>
              <a:t>board</a:t>
            </a:r>
          </a:p>
          <a:p>
            <a:pPr lvl="1"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Helps to ensure articles are reliable and balanced</a:t>
            </a: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305800" cy="4525963"/>
          </a:xfrm>
        </p:spPr>
        <p:txBody>
          <a:bodyPr/>
          <a:lstStyle/>
          <a:p>
            <a:pPr eaLnBrk="1" hangingPunct="1">
              <a:lnSpc>
                <a:spcPct val="90000"/>
              </a:lnSpc>
              <a:buNone/>
            </a:pPr>
            <a:r>
              <a:rPr lang="en-GB" altLang="ja-JP" sz="2400" b="1" dirty="0" smtClean="0">
                <a:ea typeface="ＭＳ Ｐゴシック" pitchFamily="34" charset="-128"/>
              </a:rPr>
              <a:t>Distribution</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Renamed and rebranded</a:t>
            </a:r>
          </a:p>
          <a:p>
            <a:pPr eaLnBrk="1" hangingPunct="1">
              <a:lnSpc>
                <a:spcPct val="90000"/>
              </a:lnSpc>
            </a:pPr>
            <a:r>
              <a:rPr lang="en-GB" altLang="ja-JP" sz="2000" dirty="0" smtClean="0">
                <a:ea typeface="ＭＳ Ｐゴシック" pitchFamily="34" charset="-128"/>
              </a:rPr>
              <a:t>Available online and in print</a:t>
            </a:r>
          </a:p>
          <a:p>
            <a:pPr eaLnBrk="1" hangingPunct="1">
              <a:lnSpc>
                <a:spcPct val="90000"/>
              </a:lnSpc>
            </a:pPr>
            <a:r>
              <a:rPr lang="en-GB" altLang="ja-JP" sz="2000" dirty="0" smtClean="0">
                <a:ea typeface="ＭＳ Ｐゴシック" pitchFamily="34" charset="-128"/>
              </a:rPr>
              <a:t>Later versions available in html format, with added links and media</a:t>
            </a:r>
          </a:p>
          <a:p>
            <a:pPr eaLnBrk="1" hangingPunct="1">
              <a:lnSpc>
                <a:spcPct val="90000"/>
              </a:lnSpc>
            </a:pPr>
            <a:r>
              <a:rPr lang="en-GB" altLang="ja-JP" sz="2000" dirty="0" smtClean="0">
                <a:ea typeface="ＭＳ Ｐゴシック" pitchFamily="34" charset="-128"/>
              </a:rPr>
              <a:t>Disseminated through </a:t>
            </a:r>
            <a:r>
              <a:rPr lang="en-GB" altLang="ja-JP" sz="2000" dirty="0" err="1" smtClean="0">
                <a:ea typeface="ＭＳ Ｐゴシック" pitchFamily="34" charset="-128"/>
              </a:rPr>
              <a:t>iSGTW</a:t>
            </a:r>
            <a:r>
              <a:rPr lang="en-GB" altLang="ja-JP" sz="2000" dirty="0" smtClean="0">
                <a:ea typeface="ＭＳ Ｐゴシック" pitchFamily="34" charset="-128"/>
              </a:rPr>
              <a:t>, </a:t>
            </a:r>
            <a:r>
              <a:rPr lang="en-GB" altLang="ja-JP" sz="2000" dirty="0" err="1" smtClean="0">
                <a:ea typeface="ＭＳ Ｐゴシック" pitchFamily="34" charset="-128"/>
              </a:rPr>
              <a:t>GridCast</a:t>
            </a:r>
            <a:r>
              <a:rPr lang="en-GB" altLang="ja-JP" sz="2000" dirty="0" smtClean="0">
                <a:ea typeface="ＭＳ Ｐゴシック" pitchFamily="34" charset="-128"/>
              </a:rPr>
              <a:t>, Twitter, selected briefings in </a:t>
            </a:r>
            <a:r>
              <a:rPr lang="en-GB" altLang="ja-JP" sz="2000" dirty="0" err="1" smtClean="0">
                <a:ea typeface="ＭＳ Ｐゴシック" pitchFamily="34" charset="-128"/>
              </a:rPr>
              <a:t>GridCafé</a:t>
            </a:r>
            <a:r>
              <a:rPr lang="en-GB" altLang="ja-JP" sz="2000" dirty="0" smtClean="0">
                <a:ea typeface="ＭＳ Ｐゴシック" pitchFamily="34" charset="-128"/>
              </a:rPr>
              <a:t> and </a:t>
            </a:r>
            <a:r>
              <a:rPr lang="en-GB" altLang="ja-JP" sz="2000" dirty="0" err="1" smtClean="0">
                <a:ea typeface="ＭＳ Ｐゴシック" pitchFamily="34" charset="-128"/>
              </a:rPr>
              <a:t>e</a:t>
            </a:r>
            <a:r>
              <a:rPr lang="en-GB" altLang="ja-JP" sz="2000" dirty="0" smtClean="0">
                <a:ea typeface="ＭＳ Ｐゴシック" pitchFamily="34" charset="-128"/>
              </a:rPr>
              <a:t>-IRG newsletters.</a:t>
            </a:r>
          </a:p>
          <a:p>
            <a:pPr eaLnBrk="1" hangingPunct="1">
              <a:lnSpc>
                <a:spcPct val="90000"/>
              </a:lnSpc>
            </a:pPr>
            <a:r>
              <a:rPr lang="en-GB" altLang="ja-JP" sz="2000" dirty="0" smtClean="0">
                <a:ea typeface="ＭＳ Ｐゴシック" pitchFamily="34" charset="-128"/>
              </a:rPr>
              <a:t>Distributed to:</a:t>
            </a:r>
          </a:p>
          <a:p>
            <a:pPr lvl="1" eaLnBrk="1" hangingPunct="1">
              <a:lnSpc>
                <a:spcPct val="90000"/>
              </a:lnSpc>
            </a:pPr>
            <a:r>
              <a:rPr lang="en-GB" altLang="ja-JP" sz="1600" dirty="0" smtClean="0">
                <a:ea typeface="ＭＳ Ｐゴシック" pitchFamily="34" charset="-128"/>
              </a:rPr>
              <a:t>All contributing organisations</a:t>
            </a:r>
          </a:p>
          <a:p>
            <a:pPr lvl="1" eaLnBrk="1" hangingPunct="1">
              <a:lnSpc>
                <a:spcPct val="90000"/>
              </a:lnSpc>
            </a:pPr>
            <a:r>
              <a:rPr lang="en-GB" altLang="ja-JP" sz="1600" dirty="0" smtClean="0">
                <a:ea typeface="ＭＳ Ｐゴシック" pitchFamily="34" charset="-128"/>
              </a:rPr>
              <a:t>EGI mailing lists??</a:t>
            </a:r>
          </a:p>
          <a:p>
            <a:pPr lvl="1" eaLnBrk="1" hangingPunct="1">
              <a:lnSpc>
                <a:spcPct val="90000"/>
              </a:lnSpc>
            </a:pPr>
            <a:r>
              <a:rPr lang="en-GB" altLang="ja-JP" sz="1600" dirty="0" err="1" smtClean="0">
                <a:ea typeface="ＭＳ Ｐゴシック" pitchFamily="34" charset="-128"/>
              </a:rPr>
              <a:t>e</a:t>
            </a:r>
            <a:r>
              <a:rPr lang="en-GB" altLang="ja-JP" sz="1600" dirty="0" smtClean="0">
                <a:ea typeface="ＭＳ Ｐゴシック" pitchFamily="34" charset="-128"/>
              </a:rPr>
              <a:t>-Science briefing mailing list set up in Sep 2011, currently has 97 names</a:t>
            </a:r>
          </a:p>
          <a:p>
            <a:pPr lvl="1" eaLnBrk="1" hangingPunct="1">
              <a:lnSpc>
                <a:spcPct val="90000"/>
              </a:lnSpc>
            </a:pPr>
            <a:r>
              <a:rPr lang="en-GB" altLang="ja-JP" sz="1600" dirty="0" smtClean="0">
                <a:ea typeface="ＭＳ Ｐゴシック" pitchFamily="34" charset="-128"/>
              </a:rPr>
              <a:t>Conferences (e.g. ICT2010, ISGC 2011, Cloudscape –III, Fet11, British Science Communication Conference, EGI User Forum 11, HealthGrid11, EGI Technical Forum 11, Frankfurt Book fair, </a:t>
            </a:r>
            <a:r>
              <a:rPr lang="en-GB" altLang="ja-JP" sz="1600" dirty="0" err="1" smtClean="0">
                <a:ea typeface="ＭＳ Ｐゴシック" pitchFamily="34" charset="-128"/>
              </a:rPr>
              <a:t>e</a:t>
            </a:r>
            <a:r>
              <a:rPr lang="en-GB" altLang="ja-JP" sz="1600" dirty="0" smtClean="0">
                <a:ea typeface="ＭＳ Ｐゴシック" pitchFamily="34" charset="-128"/>
              </a:rPr>
              <a:t>-IRG workshops)  </a:t>
            </a:r>
          </a:p>
          <a:p>
            <a:pPr eaLnBrk="1" hangingPunct="1">
              <a:lnSpc>
                <a:spcPct val="90000"/>
              </a:lnSpc>
            </a:pPr>
            <a:endParaRPr lang="en-GB" altLang="ja-JP" sz="2000" dirty="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1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TotalTime>
  <Words>2265</Words>
  <Application>Microsoft Macintosh PowerPoint</Application>
  <PresentationFormat>On-screen Show (4:3)</PresentationFormat>
  <Paragraphs>244</Paragraphs>
  <Slides>17</Slides>
  <Notes>8</Notes>
  <HiddenSlides>0</HiddenSlides>
  <MMClips>0</MMClips>
  <ScaleCrop>false</ScaleCrop>
  <HeadingPairs>
    <vt:vector size="4" baseType="variant">
      <vt:variant>
        <vt:lpstr>Design Template</vt:lpstr>
      </vt:variant>
      <vt:variant>
        <vt:i4>3</vt:i4>
      </vt:variant>
      <vt:variant>
        <vt:lpstr>Slide Titles</vt:lpstr>
      </vt:variant>
      <vt:variant>
        <vt:i4>17</vt:i4>
      </vt:variant>
    </vt:vector>
  </HeadingPairs>
  <TitlesOfParts>
    <vt:vector size="20" baseType="lpstr">
      <vt:lpstr>Default Design</vt:lpstr>
      <vt:lpstr>1_Default Design</vt:lpstr>
      <vt:lpstr>1_EGEE_template</vt:lpstr>
      <vt:lpstr>Slide 1</vt:lpstr>
      <vt:lpstr>WP1 Overview</vt:lpstr>
      <vt:lpstr>WP1 Objectives</vt:lpstr>
      <vt:lpstr>WP1 Major achievements</vt:lpstr>
      <vt:lpstr>WP1 Major achievements</vt:lpstr>
      <vt:lpstr>WP1 Major achievements</vt:lpstr>
      <vt:lpstr>WP1 Major achievements</vt:lpstr>
      <vt:lpstr>WP1 Major achievements</vt:lpstr>
      <vt:lpstr>WP1 Major achievements</vt:lpstr>
      <vt:lpstr>WP1 Major achievements</vt:lpstr>
      <vt:lpstr>WP1 Major achievements</vt:lpstr>
      <vt:lpstr>WP1 Major achievements</vt:lpstr>
      <vt:lpstr>WP1 Major achievements</vt:lpstr>
      <vt:lpstr>WP1 Major achievements</vt:lpstr>
      <vt:lpstr>      WP1 Major achievements</vt:lpstr>
      <vt:lpstr>WP1 Issues</vt:lpstr>
      <vt:lpstr>WP1 Summary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Manisha Lalloo</cp:lastModifiedBy>
  <cp:revision>157</cp:revision>
  <dcterms:created xsi:type="dcterms:W3CDTF">2011-10-12T07:20:54Z</dcterms:created>
  <dcterms:modified xsi:type="dcterms:W3CDTF">2011-10-12T14:33:39Z</dcterms:modified>
</cp:coreProperties>
</file>