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50" r:id="rId2"/>
    <p:sldMasterId id="2147483651" r:id="rId3"/>
  </p:sldMasterIdLst>
  <p:notesMasterIdLst>
    <p:notesMasterId r:id="rId43"/>
  </p:notesMasterIdLst>
  <p:sldIdLst>
    <p:sldId id="263" r:id="rId4"/>
    <p:sldId id="352" r:id="rId5"/>
    <p:sldId id="383" r:id="rId6"/>
    <p:sldId id="353" r:id="rId7"/>
    <p:sldId id="310" r:id="rId8"/>
    <p:sldId id="329" r:id="rId9"/>
    <p:sldId id="311" r:id="rId10"/>
    <p:sldId id="328" r:id="rId11"/>
    <p:sldId id="354" r:id="rId12"/>
    <p:sldId id="321" r:id="rId13"/>
    <p:sldId id="382" r:id="rId14"/>
    <p:sldId id="358" r:id="rId15"/>
    <p:sldId id="361" r:id="rId16"/>
    <p:sldId id="325" r:id="rId17"/>
    <p:sldId id="359" r:id="rId18"/>
    <p:sldId id="360" r:id="rId19"/>
    <p:sldId id="381" r:id="rId20"/>
    <p:sldId id="355" r:id="rId21"/>
    <p:sldId id="356" r:id="rId22"/>
    <p:sldId id="327" r:id="rId23"/>
    <p:sldId id="347" r:id="rId24"/>
    <p:sldId id="368" r:id="rId25"/>
    <p:sldId id="369" r:id="rId26"/>
    <p:sldId id="374" r:id="rId27"/>
    <p:sldId id="375" r:id="rId28"/>
    <p:sldId id="357" r:id="rId29"/>
    <p:sldId id="370" r:id="rId30"/>
    <p:sldId id="371" r:id="rId31"/>
    <p:sldId id="351" r:id="rId32"/>
    <p:sldId id="372" r:id="rId33"/>
    <p:sldId id="373" r:id="rId34"/>
    <p:sldId id="350" r:id="rId35"/>
    <p:sldId id="335" r:id="rId36"/>
    <p:sldId id="376" r:id="rId37"/>
    <p:sldId id="367" r:id="rId38"/>
    <p:sldId id="377" r:id="rId39"/>
    <p:sldId id="380" r:id="rId40"/>
    <p:sldId id="378" r:id="rId41"/>
    <p:sldId id="379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CCECFF"/>
    <a:srgbClr val="FFCC99"/>
    <a:srgbClr val="0066CC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402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ScienceTalk\Review%20slides\effort_per_w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PY1%20Review\effort_per_w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Sheet1!$H$1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14260496448182886"/>
                  <c:y val="-0.293121932046733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750700957602142"/>
                  <c:y val="4.44841955246472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Sheet1!$H$2:$H$5</c:f>
              <c:numCache>
                <c:formatCode>0</c:formatCode>
                <c:ptCount val="4"/>
                <c:pt idx="0">
                  <c:v>23.958333333333336</c:v>
                </c:pt>
                <c:pt idx="1">
                  <c:v>37.5</c:v>
                </c:pt>
                <c:pt idx="2">
                  <c:v>27.083333333333332</c:v>
                </c:pt>
                <c:pt idx="3">
                  <c:v>11.458333333333332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9966"/>
              </a:solidFill>
            </c:spPr>
          </c:dPt>
          <c:dPt>
            <c:idx val="1"/>
            <c:bubble3D val="0"/>
            <c:spPr>
              <a:solidFill>
                <a:srgbClr val="0066CC"/>
              </a:solidFill>
            </c:spPr>
          </c:dPt>
          <c:dPt>
            <c:idx val="2"/>
            <c:bubble3D val="0"/>
            <c:spPr>
              <a:solidFill>
                <a:srgbClr val="FFCC99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Lbls>
            <c:dLbl>
              <c:idx val="1"/>
              <c:layout>
                <c:manualLayout>
                  <c:x val="-0.21517400910329246"/>
                  <c:y val="-0.250167322834645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WP1: Policy</c:v>
                </c:pt>
                <c:pt idx="1">
                  <c:v>WP2: GridCafé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Sheet1!$J$2:$J$5</c:f>
              <c:numCache>
                <c:formatCode>0</c:formatCode>
                <c:ptCount val="4"/>
                <c:pt idx="0">
                  <c:v>20.756578947368421</c:v>
                </c:pt>
                <c:pt idx="1">
                  <c:v>30.378289473684212</c:v>
                </c:pt>
                <c:pt idx="2">
                  <c:v>37.434210526315795</c:v>
                </c:pt>
                <c:pt idx="3">
                  <c:v>10.246710526315789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4F6F-D754-495E-A387-76CFDA48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19E9-DD40-4F92-B4A1-F47DE05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22B4-9595-4CE8-9D2F-F29556F4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81C638AA-041E-4845-8D82-93AE01E07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00B289BA-4C6A-49B8-A8DA-F11F4A1C4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DE7319F9-B302-4EA5-A9D2-E10281E6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0A911E82-171D-4934-91AF-F10481A6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DDAD478F-B1EC-4D90-A195-4A2E245AA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53269C31-5865-4387-A5A4-6B6373A26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E7D70ADD-F4B4-400F-A9FB-C55857BFC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5EE11DA3-8DA9-4D12-8A33-0D6CC16B7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4416-D04D-4302-AE4A-A0D4A40FA3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8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2F42074E-6BA2-4C7A-AB3D-21F8110E8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B73D0AB7-9A96-4E7A-9375-CCE5BAC35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F303AE1E-2060-472B-A75B-87A83AD9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2A9E-2D63-454C-AFCE-D3169FF0F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3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4E26-675E-4EA0-AC93-EBD5EEC79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B761-084D-4DCC-B215-317297BF9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AB3B-03ED-42F0-A526-0B907AD9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A979-33D4-43AD-AE11-6DF3B77D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EB61-42D4-4B4E-8D38-7D168BCC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D425-EC0A-48AA-8855-68615A4B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6BE64AB-CA1B-4C06-B745-D294D6B98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 IT Department - 23 January 2009 - General Meeting - </a:t>
            </a:r>
            <a:fld id="{01B6686C-9347-40C9-8F94-54BFE7231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EGEE-II - EGEE-III Transition Meeting 6-7 May 2008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/>
              <a:t>e-ScienceTalk: Supporting Grid and High Performance Computing Reporting across Europe</a:t>
            </a:r>
          </a:p>
          <a:p>
            <a:pPr marL="342900" indent="-342900" algn="ctr">
              <a:spcBef>
                <a:spcPct val="20000"/>
              </a:spcBef>
            </a:pPr>
            <a:endParaRPr lang="en-US"/>
          </a:p>
          <a:p>
            <a:pPr marL="342900" indent="-342900" algn="ctr">
              <a:spcBef>
                <a:spcPct val="20000"/>
              </a:spcBef>
            </a:pPr>
            <a:r>
              <a:rPr lang="en-US" i="1"/>
              <a:t>GA No. 260733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/>
              <a:t>1 September 2010 – 31 May 2013</a:t>
            </a:r>
          </a:p>
          <a:p>
            <a:pPr marL="342900" indent="-342900" algn="ctr">
              <a:spcBef>
                <a:spcPct val="20000"/>
              </a:spcBef>
            </a:pPr>
            <a:endParaRPr lang="en-US" i="1"/>
          </a:p>
          <a:p>
            <a:pPr marL="342900" indent="-342900" algn="ctr">
              <a:spcBef>
                <a:spcPct val="20000"/>
              </a:spcBef>
            </a:pPr>
            <a:r>
              <a:rPr lang="en-US" sz="2400"/>
              <a:t>Catherine Gater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/>
              <a:t>e-ScienceTalk Project Coordinator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19574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 smtClean="0">
                          <a:effectLst/>
                          <a:latin typeface="+mn-lt"/>
                        </a:rPr>
                        <a:t>No.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Work package title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Type of activity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 err="1">
                          <a:effectLst/>
                          <a:latin typeface="+mn-lt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+mn-lt"/>
                        </a:rPr>
                      </a:br>
                      <a:r>
                        <a:rPr lang="en-GB" sz="1800" b="1" dirty="0">
                          <a:effectLst/>
                          <a:latin typeface="+mn-lt"/>
                        </a:rPr>
                        <a:t>no.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+mn-lt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+mn-lt"/>
                        </a:rPr>
                        <a:t>. short name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+mn-lt"/>
                        </a:rPr>
                        <a:t>Personmonths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1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QMUL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46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+mn-lt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+mn-lt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+mn-lt"/>
                        </a:rPr>
                        <a:t>GridGuide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APO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72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SUPP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5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CERN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52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4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Management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MGT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+mn-lt"/>
                        </a:rPr>
                        <a:t>1</a:t>
                      </a:r>
                      <a:endParaRPr lang="en-GB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EGI.eu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22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TOTAL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 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</a:rPr>
                        <a:t>192</a:t>
                      </a:r>
                      <a:endParaRPr lang="en-GB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Recruitment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Adrian </a:t>
            </a:r>
            <a:r>
              <a:rPr lang="en-GB" altLang="ja-JP" sz="2000" dirty="0" err="1" smtClean="0">
                <a:ea typeface="ＭＳ Ｐゴシック" pitchFamily="34" charset="-128"/>
              </a:rPr>
              <a:t>Giordani</a:t>
            </a:r>
            <a:r>
              <a:rPr lang="en-GB" altLang="ja-JP" sz="2000" dirty="0" smtClean="0">
                <a:ea typeface="ＭＳ Ｐゴシック" pitchFamily="34" charset="-128"/>
              </a:rPr>
              <a:t>, Science Writer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October 2010. Former intern for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smtClean="0">
                <a:ea typeface="ＭＳ Ｐゴシック" pitchFamily="34" charset="-128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ja-JP" sz="20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Jacqui Hayes, Editor of </a:t>
            </a:r>
            <a:r>
              <a:rPr lang="en-GB" altLang="ja-JP" sz="2000" dirty="0" err="1" smtClean="0">
                <a:ea typeface="ＭＳ Ｐゴシック" pitchFamily="34" charset="-128"/>
              </a:rPr>
              <a:t>iSGTW</a:t>
            </a:r>
            <a:r>
              <a:rPr lang="en-GB" altLang="ja-JP" sz="2000" dirty="0" smtClean="0">
                <a:ea typeface="ＭＳ Ｐゴシック" pitchFamily="34" charset="-128"/>
              </a:rPr>
              <a:t>, WP3, CERN. Started 1 April 2011 (PM8).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Two week handover with outgoing Editor, Dan </a:t>
            </a:r>
            <a:r>
              <a:rPr lang="en-GB" altLang="ja-JP" sz="2000" dirty="0" err="1" smtClean="0">
                <a:ea typeface="ＭＳ Ｐゴシック" pitchFamily="34" charset="-128"/>
              </a:rPr>
              <a:t>Drollette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dirty="0" smtClean="0">
                <a:ea typeface="ＭＳ Ｐゴシック" pitchFamily="34" charset="-128"/>
              </a:rPr>
              <a:t>Zara </a:t>
            </a:r>
            <a:r>
              <a:rPr lang="en-GB" altLang="ja-JP" sz="2000" dirty="0" err="1" smtClean="0">
                <a:ea typeface="ＭＳ Ｐゴシック" pitchFamily="34" charset="-128"/>
              </a:rPr>
              <a:t>Qadir</a:t>
            </a:r>
            <a:r>
              <a:rPr lang="en-GB" altLang="ja-JP" sz="2000" dirty="0" smtClean="0">
                <a:ea typeface="ＭＳ Ｐゴシック" pitchFamily="34" charset="-128"/>
              </a:rPr>
              <a:t>, Dissemination Officer, WP1, QMUL. Started 14 July 2011 (PM11).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itchFamily="34" charset="-128"/>
              </a:rPr>
              <a:t>Chloe </a:t>
            </a:r>
            <a:r>
              <a:rPr lang="en-US" altLang="ja-JP" sz="2000" dirty="0" err="1" smtClean="0">
                <a:ea typeface="ＭＳ Ｐゴシック" pitchFamily="34" charset="-128"/>
              </a:rPr>
              <a:t>Beeby</a:t>
            </a:r>
            <a:r>
              <a:rPr lang="en-US" altLang="ja-JP" sz="2000" dirty="0" smtClean="0">
                <a:ea typeface="ＭＳ Ｐゴシック" pitchFamily="34" charset="-128"/>
              </a:rPr>
              <a:t>, Intern, QMUL. October 2010, translating </a:t>
            </a:r>
            <a:r>
              <a:rPr lang="en-US" altLang="ja-JP" sz="2000" dirty="0" err="1" smtClean="0">
                <a:ea typeface="ＭＳ Ｐゴシック" pitchFamily="34" charset="-128"/>
              </a:rPr>
              <a:t>GridCafé</a:t>
            </a:r>
            <a:r>
              <a:rPr lang="en-US" altLang="ja-JP" sz="2000" dirty="0" smtClean="0">
                <a:ea typeface="ＭＳ Ｐゴシック" pitchFamily="34" charset="-128"/>
              </a:rPr>
              <a:t> into Russian, assisting at the 8</a:t>
            </a:r>
            <a:r>
              <a:rPr lang="en-US" altLang="ja-JP" sz="2000" baseline="30000" dirty="0" smtClean="0">
                <a:ea typeface="ＭＳ Ｐゴシック" pitchFamily="34" charset="-128"/>
              </a:rPr>
              <a:t>th</a:t>
            </a:r>
            <a:r>
              <a:rPr lang="en-US" altLang="ja-JP" sz="2000" dirty="0" smtClean="0">
                <a:ea typeface="ＭＳ Ｐゴシック" pitchFamily="34" charset="-128"/>
              </a:rPr>
              <a:t> e-</a:t>
            </a:r>
            <a:r>
              <a:rPr lang="en-US" altLang="ja-JP" sz="2000" dirty="0" err="1" smtClean="0">
                <a:ea typeface="ＭＳ Ｐゴシック" pitchFamily="34" charset="-128"/>
              </a:rPr>
              <a:t>Concertation</a:t>
            </a:r>
            <a:r>
              <a:rPr lang="en-US" altLang="ja-JP" sz="2000" dirty="0" smtClean="0">
                <a:ea typeface="ＭＳ Ｐゴシック" pitchFamily="34" charset="-128"/>
              </a:rPr>
              <a:t> Meeting.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34" charset="-128"/>
              </a:rPr>
              <a:t>Helen Martin, Intern, QMUL. May 2011, gathering feedback, participated at the BSA </a:t>
            </a:r>
            <a:r>
              <a:rPr lang="en-US" sz="2000" dirty="0" err="1" smtClean="0">
                <a:ea typeface="ＭＳ Ｐゴシック" pitchFamily="34" charset="-128"/>
              </a:rPr>
              <a:t>SciComm</a:t>
            </a:r>
            <a:r>
              <a:rPr lang="en-US" sz="2000" dirty="0" smtClean="0">
                <a:ea typeface="ＭＳ Ｐゴシック" pitchFamily="34" charset="-128"/>
              </a:rPr>
              <a:t> Conference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78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76400" y="1371599"/>
            <a:ext cx="5715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Overall effort achieved in </a:t>
            </a:r>
            <a:r>
              <a:rPr lang="en-GB" sz="1600" b="1" dirty="0" smtClean="0">
                <a:solidFill>
                  <a:srgbClr val="FF6600"/>
                </a:solidFill>
              </a:rPr>
              <a:t>Q1-4 in PMs: per work package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672266"/>
              </p:ext>
            </p:extLst>
          </p:nvPr>
        </p:nvGraphicFramePr>
        <p:xfrm>
          <a:off x="685800" y="1828800"/>
          <a:ext cx="7508068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406"/>
                <a:gridCol w="866594"/>
                <a:gridCol w="962688"/>
                <a:gridCol w="962688"/>
                <a:gridCol w="919423"/>
                <a:gridCol w="919423"/>
                <a:gridCol w="919423"/>
                <a:gridCol w="919423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127%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WP4-UNF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44%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6868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Overall at 90% of planned effort for WP1-4</a:t>
            </a:r>
          </a:p>
          <a:p>
            <a:pPr eaLnBrk="1" hangingPunct="1"/>
            <a:r>
              <a:rPr lang="en-US" sz="2000" dirty="0" smtClean="0"/>
              <a:t>Funded effort at 100.4% of planned effort for WP1-4</a:t>
            </a:r>
          </a:p>
          <a:p>
            <a:pPr eaLnBrk="1" hangingPunct="1"/>
            <a:r>
              <a:rPr lang="en-US" sz="2000" dirty="0" smtClean="0"/>
              <a:t>Unfunded effort under-reported in Year </a:t>
            </a:r>
            <a:r>
              <a:rPr lang="en-US" sz="2000" dirty="0" smtClean="0"/>
              <a:t>1 but activities are ongoing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Under reporting in </a:t>
            </a:r>
            <a:r>
              <a:rPr lang="en-US" sz="2000" dirty="0" smtClean="0"/>
              <a:t>WP2 at 75%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Over reporting in </a:t>
            </a:r>
            <a:r>
              <a:rPr lang="en-US" sz="2000" dirty="0" smtClean="0"/>
              <a:t>WP3 120%</a:t>
            </a:r>
          </a:p>
          <a:p>
            <a:pPr eaLnBrk="1" hangingPunct="1"/>
            <a:r>
              <a:rPr lang="en-US" sz="2000" dirty="0" smtClean="0"/>
              <a:t>Slight over reporting in the management activity due to project start up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Rebalance WP2/WP3 in Y2 as the partners and staff overlap</a:t>
            </a:r>
          </a:p>
        </p:txBody>
      </p:sp>
    </p:spTree>
    <p:extLst>
      <p:ext uri="{BB962C8B-B14F-4D97-AF65-F5344CB8AC3E}">
        <p14:creationId xmlns:p14="http://schemas.microsoft.com/office/powerpoint/2010/main" val="9127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28800" y="1524000"/>
            <a:ext cx="52863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Overall effort achieved in </a:t>
            </a:r>
            <a:r>
              <a:rPr lang="en-GB" sz="1600" b="1" dirty="0" smtClean="0">
                <a:solidFill>
                  <a:srgbClr val="FF6600"/>
                </a:solidFill>
              </a:rPr>
              <a:t>Q1-4 </a:t>
            </a:r>
            <a:r>
              <a:rPr lang="en-GB" sz="1600" b="1" dirty="0">
                <a:solidFill>
                  <a:srgbClr val="FF6600"/>
                </a:solidFill>
              </a:rPr>
              <a:t>in </a:t>
            </a:r>
            <a:r>
              <a:rPr lang="en-GB" sz="1600" b="1" dirty="0" smtClean="0">
                <a:solidFill>
                  <a:srgbClr val="FF6600"/>
                </a:solidFill>
              </a:rPr>
              <a:t>PMs: per partner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223485"/>
              </p:ext>
            </p:extLst>
          </p:nvPr>
        </p:nvGraphicFramePr>
        <p:xfrm>
          <a:off x="914400" y="2046389"/>
          <a:ext cx="7553608" cy="152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1"/>
                <a:gridCol w="838200"/>
                <a:gridCol w="914400"/>
                <a:gridCol w="1066800"/>
                <a:gridCol w="914400"/>
                <a:gridCol w="838200"/>
                <a:gridCol w="909237"/>
                <a:gridCol w="1005570"/>
              </a:tblGrid>
              <a:tr h="1488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Y1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109%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59%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63%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110%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91%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500" y="3733800"/>
            <a:ext cx="82296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Overall at 90% of planned effort for WP1-4</a:t>
            </a:r>
          </a:p>
          <a:p>
            <a:pPr eaLnBrk="1" hangingPunct="1"/>
            <a:r>
              <a:rPr lang="en-US" sz="2000" dirty="0" smtClean="0"/>
              <a:t>Slight over reporting for APO and </a:t>
            </a:r>
            <a:r>
              <a:rPr lang="en-US" sz="2000" dirty="0" smtClean="0"/>
              <a:t>EGI.eu due to design and management overhead for start up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Slight under reporting for CERN and </a:t>
            </a:r>
            <a:r>
              <a:rPr lang="en-US" sz="2000" dirty="0" smtClean="0"/>
              <a:t>QMUL</a:t>
            </a:r>
          </a:p>
          <a:p>
            <a:pPr eaLnBrk="1" hangingPunct="1"/>
            <a:r>
              <a:rPr lang="en-US" sz="2000" dirty="0" smtClean="0"/>
              <a:t>Adrian </a:t>
            </a:r>
            <a:r>
              <a:rPr lang="en-US" sz="2000" dirty="0" err="1" smtClean="0"/>
              <a:t>Giordani</a:t>
            </a:r>
            <a:r>
              <a:rPr lang="en-US" sz="2000" dirty="0" smtClean="0"/>
              <a:t> started in PM2 at CERN, just after the project start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QMUL was under recruited by a 0.5FTE post at the start of the project – new person joined in PM11</a:t>
            </a:r>
          </a:p>
        </p:txBody>
      </p:sp>
    </p:spTree>
    <p:extLst>
      <p:ext uri="{BB962C8B-B14F-4D97-AF65-F5344CB8AC3E}">
        <p14:creationId xmlns:p14="http://schemas.microsoft.com/office/powerpoint/2010/main" val="31045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Effort consumed</a:t>
            </a:r>
            <a:endParaRPr lang="en-GB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136107"/>
              </p:ext>
            </p:extLst>
          </p:nvPr>
        </p:nvGraphicFramePr>
        <p:xfrm>
          <a:off x="-228600" y="1427132"/>
          <a:ext cx="5257800" cy="340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48195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</a:t>
            </a:r>
            <a:endParaRPr lang="en-GB" sz="20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907366"/>
              </p:ext>
            </p:extLst>
          </p:nvPr>
        </p:nvGraphicFramePr>
        <p:xfrm>
          <a:off x="3733800" y="2667000"/>
          <a:ext cx="6019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7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Estimated expenditure Y1</a:t>
            </a:r>
            <a:endParaRPr lang="en-GB" sz="36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14400" y="1555549"/>
            <a:ext cx="701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Estimated </a:t>
            </a:r>
            <a:r>
              <a:rPr lang="en-GB" sz="1600" b="1" dirty="0" smtClean="0">
                <a:solidFill>
                  <a:srgbClr val="FF6600"/>
                </a:solidFill>
              </a:rPr>
              <a:t>personnel </a:t>
            </a:r>
            <a:r>
              <a:rPr lang="en-GB" sz="1600" b="1" dirty="0">
                <a:solidFill>
                  <a:srgbClr val="FF6600"/>
                </a:solidFill>
              </a:rPr>
              <a:t>expenditure </a:t>
            </a:r>
            <a:r>
              <a:rPr lang="en-GB" sz="1600" b="1" dirty="0" smtClean="0">
                <a:solidFill>
                  <a:srgbClr val="FF6600"/>
                </a:solidFill>
              </a:rPr>
              <a:t>Q1-4 </a:t>
            </a:r>
            <a:r>
              <a:rPr lang="en-GB" sz="1600" b="1" dirty="0">
                <a:solidFill>
                  <a:srgbClr val="FF6600"/>
                </a:solidFill>
              </a:rPr>
              <a:t>(in </a:t>
            </a:r>
            <a:r>
              <a:rPr lang="en-GB" sz="1600" b="1" dirty="0" smtClean="0">
                <a:solidFill>
                  <a:srgbClr val="FF6600"/>
                </a:solidFill>
              </a:rPr>
              <a:t>euros): per  work package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35182"/>
              </p:ext>
            </p:extLst>
          </p:nvPr>
        </p:nvGraphicFramePr>
        <p:xfrm>
          <a:off x="152399" y="1981200"/>
          <a:ext cx="87630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1"/>
                <a:gridCol w="762000"/>
                <a:gridCol w="990600"/>
                <a:gridCol w="914400"/>
                <a:gridCol w="838200"/>
                <a:gridCol w="762000"/>
                <a:gridCol w="914400"/>
                <a:gridCol w="1066800"/>
                <a:gridCol w="990599"/>
              </a:tblGrid>
              <a:tr h="2905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Workpackage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Q1 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Q2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Q3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Q4 Estimated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Direct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Indirect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Cumul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Eligible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 1 Estimated</a:t>
                      </a:r>
                    </a:p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WP1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20,829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12,999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15,201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18,757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63351.05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12670.21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WP2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25,341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28,148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30,851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22,965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100284.84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20056.968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WP3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36,815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33,658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39,010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37,884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137726.42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27545.284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WP4-M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13,100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10,345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11,475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11,475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43360.72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8672.144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WP2-UNF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WP4-UNF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752.518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48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96,085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85,150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96,537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u="none" strike="noStrike" dirty="0">
                          <a:effectLst/>
                          <a:latin typeface="+mn-lt"/>
                        </a:rPr>
                        <a:t>91,082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348,486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418,183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71500" y="403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/>
              <a:t>Overall at 78% of planned spend for WP1-4</a:t>
            </a:r>
          </a:p>
        </p:txBody>
      </p:sp>
    </p:spTree>
    <p:extLst>
      <p:ext uri="{BB962C8B-B14F-4D97-AF65-F5344CB8AC3E}">
        <p14:creationId xmlns:p14="http://schemas.microsoft.com/office/powerpoint/2010/main" val="285965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2209800" y="4876800"/>
            <a:ext cx="449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/>
              <a:t>Overall EC contribution is 1.3million Euros</a:t>
            </a:r>
            <a:endParaRPr lang="en-US" sz="18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69910"/>
              </p:ext>
            </p:extLst>
          </p:nvPr>
        </p:nvGraphicFramePr>
        <p:xfrm>
          <a:off x="608806" y="2057400"/>
          <a:ext cx="7696200" cy="297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466"/>
                <a:gridCol w="759801"/>
                <a:gridCol w="712395"/>
                <a:gridCol w="712395"/>
                <a:gridCol w="712395"/>
                <a:gridCol w="854872"/>
                <a:gridCol w="995008"/>
                <a:gridCol w="1070934"/>
                <a:gridCol w="1070934"/>
              </a:tblGrid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Partner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WP1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WP3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WP4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Year 1 Plan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Year</a:t>
                      </a:r>
                      <a:r>
                        <a:rPr lang="en-GB" sz="1100" b="1" baseline="0" dirty="0" smtClean="0">
                          <a:effectLst/>
                          <a:latin typeface="+mn-lt"/>
                          <a:ea typeface="Times New Roman"/>
                        </a:rPr>
                        <a:t> 1 (Estimated)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Estimated</a:t>
                      </a:r>
                      <a:r>
                        <a:rPr lang="en-GB" sz="1100" b="1" baseline="0" dirty="0" smtClean="0">
                          <a:effectLst/>
                          <a:latin typeface="+mn-lt"/>
                          <a:ea typeface="Times New Roman"/>
                        </a:rPr>
                        <a:t> spend (%)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EGI.eu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187,694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187,94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68,252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750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QMUL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223,513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56,858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40,627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320,998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116,727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APO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28,088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154,882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28,088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211,057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76,748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Imperial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114,181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114,181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41,520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CERN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69,164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77,562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319,344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466,070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169,480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750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320,764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403,485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388,057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187,694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1,300,000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472,727</a:t>
                      </a: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368,854</a:t>
                      </a:r>
                    </a:p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/>
                        </a:rPr>
                        <a:t>78%</a:t>
                      </a:r>
                      <a:endParaRPr lang="en-GB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1555549"/>
            <a:ext cx="6096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dirty="0">
                <a:solidFill>
                  <a:srgbClr val="FF6600"/>
                </a:solidFill>
              </a:rPr>
              <a:t>Estimated </a:t>
            </a:r>
            <a:r>
              <a:rPr lang="en-GB" sz="1600" b="1" dirty="0" smtClean="0">
                <a:solidFill>
                  <a:srgbClr val="FF6600"/>
                </a:solidFill>
              </a:rPr>
              <a:t>personnel </a:t>
            </a:r>
            <a:r>
              <a:rPr lang="en-GB" sz="1600" b="1" dirty="0">
                <a:solidFill>
                  <a:srgbClr val="FF6600"/>
                </a:solidFill>
              </a:rPr>
              <a:t>expenditure </a:t>
            </a:r>
            <a:r>
              <a:rPr lang="en-GB" sz="1600" b="1" dirty="0" smtClean="0">
                <a:solidFill>
                  <a:srgbClr val="FF6600"/>
                </a:solidFill>
              </a:rPr>
              <a:t>Y1 </a:t>
            </a:r>
            <a:r>
              <a:rPr lang="en-GB" sz="1600" b="1" dirty="0">
                <a:solidFill>
                  <a:srgbClr val="FF6600"/>
                </a:solidFill>
              </a:rPr>
              <a:t>(in </a:t>
            </a:r>
            <a:r>
              <a:rPr lang="en-GB" sz="1600" b="1" dirty="0" smtClean="0">
                <a:solidFill>
                  <a:srgbClr val="FF6600"/>
                </a:solidFill>
              </a:rPr>
              <a:t>euros): per  partner</a:t>
            </a:r>
            <a:endParaRPr lang="en-US" sz="1600" b="1" dirty="0">
              <a:solidFill>
                <a:srgbClr val="FF66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287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smtClean="0"/>
              <a:t>Estimated expenditure Y1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8932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Concertation</a:t>
            </a:r>
            <a:r>
              <a:rPr lang="en-GB" sz="3600" b="1" dirty="0" smtClean="0"/>
              <a:t>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400" dirty="0"/>
              <a:t>€</a:t>
            </a:r>
            <a:r>
              <a:rPr lang="en-GB" sz="1400" dirty="0" smtClean="0"/>
              <a:t>40K is allocated in the </a:t>
            </a:r>
            <a:r>
              <a:rPr lang="en-GB" sz="1400" dirty="0" err="1" smtClean="0"/>
              <a:t>DoW</a:t>
            </a:r>
            <a:r>
              <a:rPr lang="en-GB" sz="1400" dirty="0" smtClean="0"/>
              <a:t> </a:t>
            </a:r>
            <a:r>
              <a:rPr lang="en-GB" sz="1400" dirty="0"/>
              <a:t>for the </a:t>
            </a:r>
            <a:r>
              <a:rPr lang="en-GB" sz="1400" dirty="0" smtClean="0"/>
              <a:t>e-Infrastructure </a:t>
            </a:r>
            <a:r>
              <a:rPr lang="en-GB" sz="1400" dirty="0" err="1" smtClean="0"/>
              <a:t>concertation</a:t>
            </a:r>
            <a:r>
              <a:rPr lang="en-GB" sz="1400" dirty="0" smtClean="0"/>
              <a:t> </a:t>
            </a:r>
            <a:r>
              <a:rPr lang="en-GB" sz="1400" dirty="0"/>
              <a:t>events to fund logistical costs such as catering, travel and venue </a:t>
            </a:r>
            <a:r>
              <a:rPr lang="en-GB" sz="1400" dirty="0" smtClean="0"/>
              <a:t>costs.</a:t>
            </a:r>
          </a:p>
          <a:p>
            <a:pPr eaLnBrk="1" hangingPunct="1"/>
            <a:r>
              <a:rPr lang="en-GB" sz="1400" dirty="0" smtClean="0"/>
              <a:t>This </a:t>
            </a:r>
            <a:r>
              <a:rPr lang="en-GB" sz="1400" dirty="0"/>
              <a:t>is allocated as €25K to EGI.eu under WP4 and €15K </a:t>
            </a:r>
            <a:r>
              <a:rPr lang="en-GB" sz="1400" dirty="0" smtClean="0"/>
              <a:t>to QMUL </a:t>
            </a:r>
            <a:r>
              <a:rPr lang="en-GB" sz="1400" dirty="0"/>
              <a:t>under WP1</a:t>
            </a:r>
            <a:r>
              <a:rPr lang="en-GB" sz="1400" dirty="0" smtClean="0"/>
              <a:t>.</a:t>
            </a:r>
          </a:p>
          <a:p>
            <a:pPr eaLnBrk="1" hangingPunct="1"/>
            <a:r>
              <a:rPr lang="en-GB" sz="1400" dirty="0" smtClean="0"/>
              <a:t>Transfer 7390 CHFs to CERN as local hosts for the 8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e-Infrastructure Meeting, 4-5 November</a:t>
            </a:r>
          </a:p>
          <a:p>
            <a:pPr eaLnBrk="1" hangingPunct="1"/>
            <a:r>
              <a:rPr lang="en-GB" sz="1400" dirty="0" smtClean="0"/>
              <a:t>Costs for 9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err="1" smtClean="0"/>
              <a:t>Concertation</a:t>
            </a:r>
            <a:r>
              <a:rPr lang="en-GB" sz="1400" dirty="0" smtClean="0"/>
              <a:t> meeting, 22-23 September  met by EGI.eu as local organisers of the event</a:t>
            </a:r>
          </a:p>
          <a:p>
            <a:pPr eaLnBrk="1" hangingPunct="1"/>
            <a:r>
              <a:rPr lang="en-GB" sz="1400" dirty="0" smtClean="0"/>
              <a:t>Total cost is 22.7K (average 11.4K per event). Remaining budget for 2012 is 28.6K Euros.</a:t>
            </a:r>
          </a:p>
          <a:p>
            <a:pPr eaLnBrk="1" hangingPunct="1"/>
            <a:endParaRPr lang="en-US" sz="14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71087"/>
              </p:ext>
            </p:extLst>
          </p:nvPr>
        </p:nvGraphicFramePr>
        <p:xfrm>
          <a:off x="622300" y="3830221"/>
          <a:ext cx="3429000" cy="2775856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 (CHF)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1,641.43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Catering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5,222.10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85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 diner on the 4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(B. Jones + invited guests)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276.00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Badges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4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Coffee break during the EC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meeting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84.80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7,389.63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404445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8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246164"/>
              </p:ext>
            </p:extLst>
          </p:nvPr>
        </p:nvGraphicFramePr>
        <p:xfrm>
          <a:off x="4800600" y="3830221"/>
          <a:ext cx="3429000" cy="2536371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 (Euros)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Catering </a:t>
                      </a:r>
                      <a:b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(cocktail reception)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(3,417.33)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085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Registration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fees (109 @150)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16,350.00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Booths  (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agINFRA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EUDAT, DASISH @150)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450.00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71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16,800.00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40300" y="3404445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9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7006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Deliverables and Milestones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Aims, partners and audiences</a:t>
            </a:r>
          </a:p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err="1" smtClean="0"/>
              <a:t>DoW</a:t>
            </a:r>
            <a:r>
              <a:rPr lang="en-GB" dirty="0" smtClean="0"/>
              <a:t> changes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8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168573"/>
              </p:ext>
            </p:extLst>
          </p:nvPr>
        </p:nvGraphicFramePr>
        <p:xfrm>
          <a:off x="0" y="1295400"/>
          <a:ext cx="9144000" cy="544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152"/>
                <a:gridCol w="2947037"/>
                <a:gridCol w="528954"/>
                <a:gridCol w="906781"/>
                <a:gridCol w="346076"/>
                <a:gridCol w="685800"/>
                <a:gridCol w="635586"/>
                <a:gridCol w="1107472"/>
                <a:gridCol w="1381142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D3.1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Weekly issues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1-3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Dissemination plan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Policy engagement strategy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Relaunch</a:t>
                      </a:r>
                      <a:r>
                        <a:rPr lang="en-GB" sz="1200" dirty="0">
                          <a:effectLst/>
                        </a:rPr>
                        <a:t>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with a new name and new underlying content management system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Quality assurance 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62787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Strategic report on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marketing, social media and commercial exploitation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GridBriefings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709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D1.3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Annual impact and sustainability report on e-ScienceTalk products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Submitted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D2.1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GridGuide updated integration with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Imperial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139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 on survey of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and annual metrics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On</a:t>
                      </a:r>
                      <a:r>
                        <a:rPr lang="en-GB" sz="1200" baseline="0" dirty="0" smtClean="0">
                          <a:effectLst/>
                        </a:rPr>
                        <a:t> time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270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Annual report on feedback and metrics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 2 weeks into PM13 by agreement with the EC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58172"/>
              </p:ext>
            </p:extLst>
          </p:nvPr>
        </p:nvGraphicFramePr>
        <p:xfrm>
          <a:off x="228598" y="1447800"/>
          <a:ext cx="8686802" cy="4517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2"/>
                <a:gridCol w="1497054"/>
                <a:gridCol w="873892"/>
                <a:gridCol w="1094537"/>
                <a:gridCol w="1144920"/>
                <a:gridCol w="926014"/>
                <a:gridCol w="1051419"/>
                <a:gridCol w="1184564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Milestone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Work package no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Lead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</a:rPr>
                        <a:t>dd</a:t>
                      </a: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/mm/</a:t>
                      </a:r>
                      <a:r>
                        <a:rPr lang="en-GB" sz="1200" b="1" dirty="0" err="1">
                          <a:solidFill>
                            <a:schemeClr val="bg1"/>
                          </a:solidFill>
                          <a:effectLst/>
                        </a:rPr>
                        <a:t>yyyy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Achieved</a:t>
                      </a:r>
                      <a:b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Yes/No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Actual /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</a:rPr>
                        <a:t>achievement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PMB meetings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E-concertation event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1, 2, 3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EGI.eu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Held</a:t>
                      </a:r>
                      <a:r>
                        <a:rPr lang="en-GB" sz="1200" baseline="0" dirty="0" smtClean="0">
                          <a:effectLst/>
                        </a:rPr>
                        <a:t> early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posters and marketing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CERN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QMUL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Dissemination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APO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Held early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QMUL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Trieste event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MS10.4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PMB meetings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EGI.eu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Held early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MS7.2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posters and marketing materials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CERN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PM11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MS12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Dissemination materials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>
                          <a:effectLst/>
                        </a:rPr>
                        <a:t>APO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Yes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PM12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Project metrics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GB" dirty="0" smtClean="0"/>
              <a:t>Recommendation from </a:t>
            </a:r>
            <a:r>
              <a:rPr lang="en-GB" dirty="0" err="1" smtClean="0"/>
              <a:t>GridTalk</a:t>
            </a:r>
            <a:r>
              <a:rPr lang="en-GB" dirty="0" smtClean="0"/>
              <a:t> reviewers was to improve tracking of project metrics and impact assessment</a:t>
            </a:r>
          </a:p>
          <a:p>
            <a:r>
              <a:rPr lang="en-GB" dirty="0" smtClean="0"/>
              <a:t>Annual Deliverables on Impact (D1.3) and Metrics (D4.3) added to the </a:t>
            </a:r>
            <a:r>
              <a:rPr lang="en-GB" dirty="0" err="1" smtClean="0"/>
              <a:t>DoW</a:t>
            </a:r>
            <a:endParaRPr lang="en-GB" dirty="0" smtClean="0"/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Changes to the metrics for PY2 are included in D4.3 – starting in PQ5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 Y1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348013"/>
              </p:ext>
            </p:extLst>
          </p:nvPr>
        </p:nvGraphicFramePr>
        <p:xfrm>
          <a:off x="533400" y="1447800"/>
          <a:ext cx="8077200" cy="5103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539"/>
                <a:gridCol w="861685"/>
                <a:gridCol w="2202082"/>
                <a:gridCol w="1617180"/>
                <a:gridCol w="1092336"/>
                <a:gridCol w="132037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Package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Target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Year 1 Achieved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% of Target in Year 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covered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75%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 by year 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50% of end of project target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 per </a:t>
                      </a:r>
                      <a:r>
                        <a:rPr lang="en-GB" sz="1200" dirty="0" err="1">
                          <a:effectLst/>
                        </a:rPr>
                        <a:t>GridCast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 in Europe per year, 1 outside Europe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533%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New </a:t>
                      </a:r>
                      <a:r>
                        <a:rPr lang="en-GB" sz="1200" dirty="0">
                          <a:effectLst/>
                        </a:rPr>
                        <a:t>areas in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one new area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subscribers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30% increase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70% of end of project target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Articles on European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216%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194%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33%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Project metrics Y2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815602"/>
              </p:ext>
            </p:extLst>
          </p:nvPr>
        </p:nvGraphicFramePr>
        <p:xfrm>
          <a:off x="381000" y="1447800"/>
          <a:ext cx="8305799" cy="4893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3118"/>
                <a:gridCol w="1119148"/>
                <a:gridCol w="2515748"/>
                <a:gridCol w="1854349"/>
                <a:gridCol w="1583436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 Package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Target Metric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covered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Increased from 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published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Adjusted to number of reports published not printed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 per </a:t>
                      </a:r>
                      <a:r>
                        <a:rPr lang="en-GB" sz="1200" dirty="0" err="1">
                          <a:effectLst/>
                        </a:rPr>
                        <a:t>GridCast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GridCasts per 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 in Europe per year, 1 outside Europe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Increased from 2 in Europe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New </a:t>
                      </a:r>
                      <a:r>
                        <a:rPr lang="en-GB" sz="1200" dirty="0">
                          <a:effectLst/>
                        </a:rPr>
                        <a:t>areas in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3, one new area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Unchanged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WP3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subscribers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30% increase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Including social media followers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Articles on European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50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Unchanged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150 in 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Increased from 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1000 in 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Unchanged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WP4 achievements and project issues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r>
              <a:rPr lang="en-GB" sz="1800" dirty="0" smtClean="0"/>
              <a:t>Kick-off of the project</a:t>
            </a:r>
          </a:p>
          <a:p>
            <a:pPr lvl="1"/>
            <a:r>
              <a:rPr lang="en-GB" sz="1600" dirty="0" smtClean="0"/>
              <a:t>Completion of paperwork Grant Agreement and Consortium Agreement</a:t>
            </a:r>
          </a:p>
          <a:p>
            <a:pPr lvl="1"/>
            <a:r>
              <a:rPr lang="en-GB" sz="1600" dirty="0" smtClean="0"/>
              <a:t>Pre-financing distributed to partners (some delay in countersignature of payment by EC)</a:t>
            </a:r>
          </a:p>
          <a:p>
            <a:pPr lvl="1"/>
            <a:r>
              <a:rPr lang="en-GB" sz="1600" dirty="0" smtClean="0"/>
              <a:t>Weekly meetings with the project team established</a:t>
            </a:r>
          </a:p>
          <a:p>
            <a:pPr lvl="1"/>
            <a:r>
              <a:rPr lang="en-GB" sz="1600" dirty="0" smtClean="0"/>
              <a:t>PMB meetings held, risk register created and monitored</a:t>
            </a:r>
          </a:p>
          <a:p>
            <a:pPr lvl="1"/>
            <a:r>
              <a:rPr lang="en-GB" sz="1600" dirty="0" smtClean="0"/>
              <a:t>Project team established,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</a:t>
            </a:r>
            <a:r>
              <a:rPr lang="en-GB" sz="1600" dirty="0" smtClean="0"/>
              <a:t>Science Writer and Editor </a:t>
            </a:r>
            <a:r>
              <a:rPr lang="en-GB" sz="1600" dirty="0" smtClean="0"/>
              <a:t>and Dissemination Officer</a:t>
            </a:r>
          </a:p>
          <a:p>
            <a:endParaRPr lang="en-GB" sz="2000" dirty="0" smtClean="0"/>
          </a:p>
          <a:p>
            <a:r>
              <a:rPr lang="en-GB" sz="18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Forum2010</a:t>
            </a:r>
            <a:r>
              <a:rPr lang="en-US" sz="1600" dirty="0"/>
              <a:t>, eChallenges2010, 8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&amp;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Meetings, ASSYST Meeting 2011, BSA Science Communication Conference 2011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1800" dirty="0" smtClean="0"/>
              <a:t>Reporting</a:t>
            </a:r>
          </a:p>
          <a:p>
            <a:pPr lvl="1"/>
            <a:r>
              <a:rPr lang="en-GB" sz="1600" dirty="0" smtClean="0"/>
              <a:t>Quarterly Reports prepared for Q1-3 in addition to agreed Deliverables and Milestones</a:t>
            </a:r>
          </a:p>
          <a:p>
            <a:endParaRPr lang="en-GB" sz="2000" dirty="0" smtClean="0"/>
          </a:p>
          <a:p>
            <a:r>
              <a:rPr lang="en-GB" sz="1800" dirty="0" smtClean="0"/>
              <a:t>Digital Library</a:t>
            </a:r>
          </a:p>
          <a:p>
            <a:pPr lvl="1"/>
            <a:r>
              <a:rPr lang="en-GB" sz="1600" dirty="0" smtClean="0"/>
              <a:t>RSS feed from </a:t>
            </a:r>
            <a:r>
              <a:rPr lang="en-GB" sz="1600" dirty="0" err="1" smtClean="0"/>
              <a:t>iSGTW</a:t>
            </a:r>
            <a:r>
              <a:rPr lang="en-GB" sz="1600" dirty="0" smtClean="0"/>
              <a:t> to the Digital </a:t>
            </a:r>
            <a:r>
              <a:rPr lang="en-GB" sz="1600" dirty="0" smtClean="0"/>
              <a:t>Library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525963"/>
          </a:xfrm>
        </p:spPr>
        <p:txBody>
          <a:bodyPr/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8 collaborating projects</a:t>
            </a:r>
          </a:p>
          <a:p>
            <a:pPr lvl="1"/>
            <a:r>
              <a:rPr lang="en-US" sz="1600" b="1" dirty="0" smtClean="0"/>
              <a:t>Policy</a:t>
            </a:r>
            <a:r>
              <a:rPr lang="en-US" sz="1600" dirty="0" smtClean="0"/>
              <a:t>: e-IRGSP2/3</a:t>
            </a:r>
          </a:p>
          <a:p>
            <a:pPr lvl="1"/>
            <a:r>
              <a:rPr lang="en-US" sz="1600" b="1" dirty="0" smtClean="0"/>
              <a:t>Collaborations outside Europe</a:t>
            </a:r>
            <a:r>
              <a:rPr lang="en-US" sz="1600" dirty="0" smtClean="0"/>
              <a:t>: EUIndiaGrid2</a:t>
            </a:r>
            <a:r>
              <a:rPr lang="en-US" sz="1600" dirty="0"/>
              <a:t>, </a:t>
            </a:r>
            <a:r>
              <a:rPr lang="en-US" sz="1600" dirty="0" smtClean="0"/>
              <a:t>LinkSCEEM2</a:t>
            </a:r>
            <a:r>
              <a:rPr lang="en-US" sz="1600" dirty="0" smtClean="0"/>
              <a:t>, CHAIN</a:t>
            </a:r>
          </a:p>
          <a:p>
            <a:pPr lvl="1"/>
            <a:r>
              <a:rPr lang="en-US" sz="1600" b="1" dirty="0" smtClean="0"/>
              <a:t>User community &amp;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WeNMR</a:t>
            </a:r>
            <a:r>
              <a:rPr lang="en-US" sz="1600" dirty="0" smtClean="0"/>
              <a:t>, EMI, EGI-</a:t>
            </a:r>
            <a:r>
              <a:rPr lang="en-US" sz="1600" dirty="0" err="1" smtClean="0"/>
              <a:t>InSPIRE</a:t>
            </a:r>
            <a:r>
              <a:rPr lang="en-US" sz="1600" dirty="0" smtClean="0"/>
              <a:t>, DEGISCO</a:t>
            </a:r>
          </a:p>
          <a:p>
            <a:endParaRPr lang="en-GB" sz="2000" dirty="0" smtClean="0"/>
          </a:p>
          <a:p>
            <a:r>
              <a:rPr lang="en-GB" sz="2000" dirty="0" smtClean="0"/>
              <a:t>International collaborations</a:t>
            </a:r>
          </a:p>
          <a:p>
            <a:pPr lvl="1"/>
            <a:r>
              <a:rPr lang="en-GB" sz="1600" dirty="0" smtClean="0"/>
              <a:t>PM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and keynote speaker for the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2012, Taipei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organisation</a:t>
            </a:r>
          </a:p>
          <a:p>
            <a:pPr lvl="1"/>
            <a:r>
              <a:rPr lang="en-GB" sz="1600" dirty="0"/>
              <a:t>Logistics for 8</a:t>
            </a:r>
            <a:r>
              <a:rPr lang="en-GB" sz="1600" baseline="30000" dirty="0"/>
              <a:t>th</a:t>
            </a:r>
            <a:r>
              <a:rPr lang="en-GB" sz="1600" dirty="0"/>
              <a:t> and 9</a:t>
            </a:r>
            <a:r>
              <a:rPr lang="en-GB" sz="1600" baseline="30000" dirty="0"/>
              <a:t>th</a:t>
            </a:r>
            <a:r>
              <a:rPr lang="en-GB" sz="1600" dirty="0"/>
              <a:t> e-Infrastructure </a:t>
            </a:r>
            <a:r>
              <a:rPr lang="en-GB" sz="1600" dirty="0" err="1"/>
              <a:t>Concertation</a:t>
            </a:r>
            <a:r>
              <a:rPr lang="en-GB" sz="1600" dirty="0"/>
              <a:t> events at CERN and Lyon</a:t>
            </a:r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pPr lvl="1"/>
            <a:r>
              <a:rPr lang="en-GB" sz="1600" dirty="0"/>
              <a:t>Live video feed for both events in collaboration with CERN and GRDI20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422400"/>
            <a:ext cx="8991600" cy="517064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Adding Russian, Chinese and non Roman languages to 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Consultation processes with the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can be time consuming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legal challenge to our use of the Digital Scientist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High travel costs for all work packages due to late booking of travel –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late to confirm booths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subscriber numbers are not representative of the wider readership achieved – social </a:t>
            </a:r>
            <a:r>
              <a:rPr lang="en-US" sz="2000" dirty="0" smtClean="0">
                <a:solidFill>
                  <a:schemeClr val="tx1"/>
                </a:solidFill>
              </a:rPr>
              <a:t>media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web stats give a more </a:t>
            </a:r>
            <a:r>
              <a:rPr lang="en-US" sz="2000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Euro/CHF exchange rate for WP3 – CERN is making far higher contributions to the costs of the project than </a:t>
            </a:r>
            <a:r>
              <a:rPr lang="en-US" sz="2000" dirty="0" smtClean="0">
                <a:solidFill>
                  <a:schemeClr val="tx1"/>
                </a:solidFill>
              </a:rPr>
              <a:t>foreseen</a:t>
            </a:r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Timetable for the review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GB" sz="2800" b="1" dirty="0" smtClean="0"/>
              <a:t>Project Overview </a:t>
            </a:r>
            <a:r>
              <a:rPr lang="en-GB" sz="2800" dirty="0" smtClean="0"/>
              <a:t>(</a:t>
            </a:r>
            <a:r>
              <a:rPr lang="en-GB" sz="2800" i="1" dirty="0" smtClean="0"/>
              <a:t>Steve Lloyd, PMB Chair, QMUL</a:t>
            </a:r>
            <a:r>
              <a:rPr lang="en-GB" sz="2800" dirty="0" smtClean="0"/>
              <a:t>)</a:t>
            </a:r>
          </a:p>
          <a:p>
            <a:r>
              <a:rPr lang="en-GB" sz="2800" b="1" dirty="0" smtClean="0"/>
              <a:t>WP4: Management </a:t>
            </a:r>
            <a:r>
              <a:rPr lang="en-GB" sz="2800" dirty="0" smtClean="0"/>
              <a:t>(</a:t>
            </a:r>
            <a:r>
              <a:rPr lang="en-GB" sz="2800" i="1" dirty="0" smtClean="0"/>
              <a:t>Catherine </a:t>
            </a:r>
            <a:r>
              <a:rPr lang="en-GB" sz="2800" i="1" dirty="0" err="1" smtClean="0"/>
              <a:t>Gater</a:t>
            </a:r>
            <a:r>
              <a:rPr lang="en-GB" sz="2800" i="1" dirty="0" smtClean="0"/>
              <a:t>, Project Coordinator, EGI.eu</a:t>
            </a:r>
            <a:r>
              <a:rPr lang="en-GB" sz="2800" dirty="0" smtClean="0"/>
              <a:t>)</a:t>
            </a:r>
          </a:p>
          <a:p>
            <a:r>
              <a:rPr lang="en-GB" sz="2800" b="1" dirty="0" smtClean="0"/>
              <a:t>WP1: Policy &amp; Impact </a:t>
            </a:r>
            <a:r>
              <a:rPr lang="en-GB" sz="2800" dirty="0" smtClean="0"/>
              <a:t>(</a:t>
            </a:r>
            <a:r>
              <a:rPr lang="en-GB" sz="2800" i="1" dirty="0" err="1" smtClean="0"/>
              <a:t>Manisha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Lalloo</a:t>
            </a:r>
            <a:r>
              <a:rPr lang="en-GB" sz="2800" i="1" dirty="0" smtClean="0"/>
              <a:t>, WP Leader, QMUL</a:t>
            </a:r>
            <a:r>
              <a:rPr lang="en-GB" sz="2800" dirty="0" smtClean="0"/>
              <a:t>)</a:t>
            </a:r>
          </a:p>
          <a:p>
            <a:r>
              <a:rPr lang="en-GB" sz="2800" b="1" dirty="0" smtClean="0"/>
              <a:t>WP2: </a:t>
            </a:r>
            <a:r>
              <a:rPr lang="en-GB" sz="2800" b="1" dirty="0" err="1" smtClean="0"/>
              <a:t>GridCafé</a:t>
            </a:r>
            <a:r>
              <a:rPr lang="en-GB" sz="2800" b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Andre-Pierre, WP Leader, APO</a:t>
            </a:r>
            <a:r>
              <a:rPr lang="en-GB" sz="2800" dirty="0" smtClean="0"/>
              <a:t>) + RTM Demo</a:t>
            </a:r>
          </a:p>
          <a:p>
            <a:r>
              <a:rPr lang="en-GB" sz="2800" b="1" dirty="0" smtClean="0"/>
              <a:t>WP4: </a:t>
            </a:r>
            <a:r>
              <a:rPr lang="en-GB" sz="2800" b="1" dirty="0" err="1" smtClean="0"/>
              <a:t>iSGTW</a:t>
            </a:r>
            <a:r>
              <a:rPr lang="en-GB" sz="2800" b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Jacqui Hayes, WP Leader, CERN</a:t>
            </a:r>
            <a:r>
              <a:rPr lang="en-GB" sz="2800" dirty="0" smtClean="0"/>
              <a:t>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883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Continue to explore </a:t>
            </a:r>
            <a:r>
              <a:rPr lang="en-US" sz="2000" dirty="0" err="1" smtClean="0">
                <a:solidFill>
                  <a:schemeClr val="tx1"/>
                </a:solidFill>
              </a:rPr>
              <a:t>MoUs</a:t>
            </a:r>
            <a:r>
              <a:rPr lang="en-US" sz="2000" dirty="0" smtClean="0">
                <a:solidFill>
                  <a:schemeClr val="tx1"/>
                </a:solidFill>
              </a:rPr>
              <a:t> and collaborations with other projects to ensure balance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Explore trends in usage of non-English sites to determine which ones to pursue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Explore new ideas for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2000" dirty="0" err="1" smtClean="0">
                <a:solidFill>
                  <a:schemeClr val="tx1"/>
                </a:solidFill>
              </a:rPr>
              <a:t>ScienceCity</a:t>
            </a:r>
            <a:r>
              <a:rPr lang="en-US" sz="2000" dirty="0" smtClean="0">
                <a:solidFill>
                  <a:schemeClr val="tx1"/>
                </a:solidFill>
              </a:rPr>
              <a:t> website – project oriented structure could be preferable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Continue Chair role of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Advisory Board to speed up consultation processes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on the new name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>
                <a:solidFill>
                  <a:schemeClr val="tx1"/>
                </a:solidFill>
              </a:rPr>
              <a:t>ScienceTalk</a:t>
            </a:r>
            <a:r>
              <a:rPr lang="en-US" sz="2000" dirty="0">
                <a:solidFill>
                  <a:schemeClr val="tx1"/>
                </a:solidFill>
              </a:rPr>
              <a:t> product names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Work with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in collaborating projects to mitigate high travel costs, aim to be media sponsors if possible and push for journalist and press delegate rates</a:t>
            </a:r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422398"/>
            <a:ext cx="891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Monitor social media figures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through the metrics and pursue more media partnerships to include subscription to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as part of the registration process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Reduce CERN costs for travel as far as possible</a:t>
            </a:r>
          </a:p>
        </p:txBody>
      </p:sp>
    </p:spTree>
    <p:extLst>
      <p:ext uri="{BB962C8B-B14F-4D97-AF65-F5344CB8AC3E}">
        <p14:creationId xmlns:p14="http://schemas.microsoft.com/office/powerpoint/2010/main" val="5885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DoW</a:t>
            </a:r>
            <a:r>
              <a:rPr lang="en-GB" sz="3600" b="1" dirty="0" smtClean="0"/>
              <a:t> Changes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Transfer </a:t>
            </a:r>
            <a:r>
              <a:rPr lang="en-GB" dirty="0"/>
              <a:t>of </a:t>
            </a:r>
            <a:r>
              <a:rPr lang="en-GB" dirty="0" smtClean="0"/>
              <a:t>7390 CHF to CERN for e-Infrastructure </a:t>
            </a:r>
            <a:r>
              <a:rPr lang="en-GB" dirty="0" err="1" smtClean="0"/>
              <a:t>Concertation</a:t>
            </a:r>
            <a:r>
              <a:rPr lang="en-GB" dirty="0" smtClean="0"/>
              <a:t> as meeting hosts</a:t>
            </a:r>
          </a:p>
          <a:p>
            <a:r>
              <a:rPr lang="en-GB" dirty="0" smtClean="0"/>
              <a:t>Search and trademark registration fees for </a:t>
            </a:r>
            <a:r>
              <a:rPr lang="en-GB" dirty="0" err="1" smtClean="0"/>
              <a:t>iSGTW</a:t>
            </a:r>
            <a:r>
              <a:rPr lang="en-GB" dirty="0" smtClean="0"/>
              <a:t> name of 1000 Euros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0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/>
              <a:t>Project start up achieved </a:t>
            </a:r>
            <a:r>
              <a:rPr lang="en-GB" sz="2200" dirty="0" smtClean="0"/>
              <a:t>successfully</a:t>
            </a:r>
          </a:p>
          <a:p>
            <a:r>
              <a:rPr lang="en-GB" sz="2200" dirty="0" smtClean="0"/>
              <a:t>Recruitment to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 </a:t>
            </a:r>
            <a:r>
              <a:rPr lang="en-GB" sz="2200" smtClean="0"/>
              <a:t>and Science Writer (CERN</a:t>
            </a:r>
            <a:r>
              <a:rPr lang="en-GB" sz="2200" dirty="0" smtClean="0"/>
              <a:t>) and Dissemination Officer (QMUL) </a:t>
            </a:r>
            <a:endParaRPr lang="en-GB" sz="2200" dirty="0"/>
          </a:p>
          <a:p>
            <a:r>
              <a:rPr lang="en-GB" sz="2200" dirty="0" smtClean="0"/>
              <a:t>Effort consumption at 90% of planned levels</a:t>
            </a:r>
          </a:p>
          <a:p>
            <a:r>
              <a:rPr lang="en-GB" sz="2200" dirty="0" smtClean="0"/>
              <a:t>Estimated costs at 78% of planned levels</a:t>
            </a:r>
          </a:p>
          <a:p>
            <a:r>
              <a:rPr lang="en-GB" sz="2200" dirty="0" smtClean="0"/>
              <a:t>All Deliverables and Milestones submitted on time, or early (one 2 weeks late by agreement)</a:t>
            </a:r>
          </a:p>
          <a:p>
            <a:r>
              <a:rPr lang="en-GB" sz="2200" dirty="0" smtClean="0"/>
              <a:t>High number of </a:t>
            </a:r>
            <a:r>
              <a:rPr lang="en-GB" sz="2200" dirty="0" err="1" smtClean="0"/>
              <a:t>MoUs</a:t>
            </a:r>
            <a:r>
              <a:rPr lang="en-GB" sz="2200" dirty="0" smtClean="0"/>
              <a:t> signed in Year1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Year1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24109"/>
              </p:ext>
            </p:extLst>
          </p:nvPr>
        </p:nvGraphicFramePr>
        <p:xfrm>
          <a:off x="685800" y="1447800"/>
          <a:ext cx="7848600" cy="496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737"/>
                <a:gridCol w="1578177"/>
                <a:gridCol w="1749866"/>
                <a:gridCol w="838988"/>
                <a:gridCol w="719737"/>
                <a:gridCol w="838988"/>
                <a:gridCol w="719737"/>
                <a:gridCol w="683370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covered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the e-ScienceBriefings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reports written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Printed policy reports circulated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 policy makers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events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Attendees at policy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delegates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Collaborating projects to which articles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Countries to which articles or reports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471428"/>
              </p:ext>
            </p:extLst>
          </p:nvPr>
        </p:nvGraphicFramePr>
        <p:xfrm>
          <a:off x="76200" y="1371600"/>
          <a:ext cx="8915400" cy="514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sites included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Average number of bloggers on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GridCasts</a:t>
                      </a:r>
                      <a:r>
                        <a:rPr lang="en-GB" sz="1200" dirty="0">
                          <a:effectLst/>
                        </a:rPr>
                        <a:t>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Including major and mini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 areas of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Covering topics other than grid computing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4490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15926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48676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48567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27788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166411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bloggers for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 of bloggers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Blog entries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Podcasts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2295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2765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1963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3526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20512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European based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Non-European located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40992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1762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665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987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GridGuide sites on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in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Including events attended by collaborating projects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532509"/>
              </p:ext>
            </p:extLst>
          </p:nvPr>
        </p:nvGraphicFramePr>
        <p:xfrm>
          <a:off x="228600" y="1371600"/>
          <a:ext cx="8763000" cy="51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subscribers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Registered in the database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6838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7942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8077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Articles on European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EU funded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in the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/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r>
                        <a:rPr lang="en-GB" sz="1200" dirty="0">
                          <a:effectLst/>
                        </a:rPr>
                        <a:t> resources section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 number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At events attended by e-</a:t>
                      </a:r>
                      <a:r>
                        <a:rPr lang="en-GB" sz="1200" dirty="0" err="1">
                          <a:effectLst/>
                        </a:rPr>
                        <a:t>ScienceTalk</a:t>
                      </a:r>
                      <a:r>
                        <a:rPr lang="en-GB" sz="1200" dirty="0">
                          <a:effectLst/>
                        </a:rPr>
                        <a:t> or by collaborating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by email to subscribers each week and posted on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US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Worldwide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non US or EU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39,130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20,036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39,569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45,866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126,151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74,542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42,528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64,652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84,103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265,539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visiting the iSGTW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 or at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Survey responses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Through Zoomerang survey tool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90593"/>
              </p:ext>
            </p:extLst>
          </p:nvPr>
        </p:nvGraphicFramePr>
        <p:xfrm>
          <a:off x="152400" y="1371600"/>
          <a:ext cx="8763001" cy="495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1459870"/>
                <a:gridCol w="1648608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Deliverables 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email and online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Milestones agreed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By email and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Late Deliverable and Milestones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 or agreed after the date agreed with the EC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(by agreement with the EC)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e-ScienceTalk materials produced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</a:rPr>
                        <a:t>etc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 posters, 200 pens, 100 annual reports, 150 </a:t>
                      </a: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, 500 pens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Poster on e-</a:t>
                      </a:r>
                      <a:r>
                        <a:rPr lang="en-GB" sz="1200" dirty="0" err="1">
                          <a:effectLst/>
                        </a:rPr>
                        <a:t>ScienceCity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</a:rPr>
                        <a:t>Unique visitors to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1072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737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Media releases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via Alphagalileo and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Press cuttings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Measured by Google Alerts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attended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e-ScienceTalk project team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Aims, partners and audiences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676400" y="1905000"/>
            <a:ext cx="6477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2400">
                <a:ea typeface="ＭＳ Ｐゴシック" pitchFamily="34" charset="-128"/>
              </a:rPr>
              <a:t>To build on the significant achievements of GridTalk in bringing the success stories of Europe’s e-Infrastructure to its audiences. </a:t>
            </a:r>
          </a:p>
          <a:p>
            <a:endParaRPr lang="en-GB" altLang="ja-JP" sz="2400">
              <a:ea typeface="ＭＳ Ｐゴシック" pitchFamily="34" charset="-128"/>
            </a:endParaRPr>
          </a:p>
          <a:p>
            <a:r>
              <a:rPr lang="en-GB" altLang="ja-JP" sz="2400">
                <a:ea typeface="ＭＳ Ｐゴシック" pitchFamily="34" charset="-128"/>
              </a:rPr>
              <a:t>The key challenges are to work with the new EGI ecosystem, maintain and enhance the quality of the existing outputs, while reaching out to new disciplines and regions.</a:t>
            </a:r>
          </a:p>
          <a:p>
            <a:endParaRPr lang="en-GB" altLang="ja-JP" sz="2400">
              <a:ea typeface="ＭＳ Ｐゴシック" pitchFamily="34" charset="-128"/>
            </a:endParaRPr>
          </a:p>
          <a:p>
            <a:r>
              <a:rPr lang="en-GB" altLang="ja-JP" sz="2400" b="1">
                <a:ea typeface="ＭＳ Ｐゴシック" pitchFamily="34" charset="-128"/>
              </a:rPr>
              <a:t>Project dates: 1 Sep 2010 – 31 May 2013</a:t>
            </a:r>
            <a:endParaRPr lang="en-US" sz="2400" b="1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600" b="1" dirty="0" smtClean="0"/>
              <a:t>Aims of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76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Cover the broader e-Infrastructure </a:t>
            </a:r>
            <a:r>
              <a:rPr lang="en-US" sz="2000" dirty="0" err="1" smtClean="0"/>
              <a:t>eg</a:t>
            </a:r>
            <a:r>
              <a:rPr lang="en-US" sz="2000" dirty="0" smtClean="0"/>
              <a:t> volunteer, cloud, high performance computing and the network layer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2362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Work with projects from a wider geographical area, including Asia, Latin America and Africa</a:t>
            </a: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3124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Expand the Consortium to include Imperial College, to bring on board their expertise with the Real Time Monitor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88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cs typeface="+mn-cs"/>
              </a:rPr>
              <a:t>Include EGI.eu in the Consortium in the Management work package to </a:t>
            </a:r>
            <a:r>
              <a:rPr lang="en-US" sz="2000" kern="0" dirty="0" err="1">
                <a:latin typeface="+mn-lt"/>
                <a:cs typeface="+mn-cs"/>
              </a:rPr>
              <a:t>maximise</a:t>
            </a:r>
            <a:r>
              <a:rPr lang="en-US" sz="2000" kern="0" dirty="0">
                <a:latin typeface="+mn-lt"/>
                <a:cs typeface="+mn-cs"/>
              </a:rPr>
              <a:t> synergy in the areas of networking and dissemination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4800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err="1">
                <a:latin typeface="+mn-lt"/>
                <a:cs typeface="+mn-cs"/>
              </a:rPr>
              <a:t>Analyse</a:t>
            </a:r>
            <a:r>
              <a:rPr lang="en-US" sz="2000" kern="0" dirty="0">
                <a:latin typeface="+mn-lt"/>
                <a:cs typeface="+mn-cs"/>
              </a:rPr>
              <a:t> the reach and impact of longer </a:t>
            </a:r>
            <a:r>
              <a:rPr lang="en-US" sz="2000" kern="0" dirty="0">
                <a:latin typeface="+mn-lt"/>
              </a:rPr>
              <a:t>running products, such as  </a:t>
            </a:r>
            <a:r>
              <a:rPr lang="en-US" sz="2000" kern="0" dirty="0" err="1">
                <a:latin typeface="+mn-lt"/>
              </a:rPr>
              <a:t>iSGTW</a:t>
            </a:r>
            <a:r>
              <a:rPr lang="en-US" sz="2000" kern="0" dirty="0">
                <a:latin typeface="+mn-lt"/>
              </a:rPr>
              <a:t> and </a:t>
            </a:r>
            <a:r>
              <a:rPr lang="en-US" sz="2000" kern="0" dirty="0" err="1">
                <a:latin typeface="+mn-lt"/>
              </a:rPr>
              <a:t>GridCafé</a:t>
            </a:r>
            <a:r>
              <a:rPr lang="en-US" sz="2000" kern="0" dirty="0">
                <a:latin typeface="+mn-lt"/>
              </a:rPr>
              <a:t> and explore sustainability beyond the lifetime of the project for all products </a:t>
            </a: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867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Explore new Web 2.0 technologies such as social media sites and interactive visual environments</a:t>
            </a: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latin typeface="+mn-lt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New areas for e-</a:t>
            </a:r>
            <a:r>
              <a:rPr lang="en-GB" sz="3600" b="1" dirty="0" err="1" smtClean="0"/>
              <a:t>ScienceTalk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6473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4953000"/>
            <a:ext cx="1752600" cy="609600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Partners</a:t>
            </a:r>
          </a:p>
        </p:txBody>
      </p:sp>
      <p:pic>
        <p:nvPicPr>
          <p:cNvPr id="6148" name="Picture 6" descr="C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901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APO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1074738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8" descr="Queen Mary, University of Lond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51" name="Picture 9" descr="qm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2133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819400" y="1295400"/>
            <a:ext cx="6019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ja-JP" sz="1800" b="1">
                <a:solidFill>
                  <a:srgbClr val="FF6600"/>
                </a:solidFill>
                <a:ea typeface="ＭＳ Ｐゴシック" pitchFamily="34" charset="-128"/>
              </a:rPr>
              <a:t>EGI.eu</a:t>
            </a:r>
            <a:r>
              <a:rPr lang="en-GB" altLang="ja-JP" sz="1800" b="1">
                <a:ea typeface="ＭＳ Ｐゴシック" pitchFamily="34" charset="-128"/>
              </a:rPr>
              <a:t>  </a:t>
            </a:r>
            <a:r>
              <a:rPr lang="en-GB" altLang="ja-JP" sz="1800">
                <a:ea typeface="ＭＳ Ｐゴシック" pitchFamily="34" charset="-128"/>
              </a:rPr>
              <a:t>coordinates the pan-European distributed computing network, the European Grid Infrastructure, and leads the dissemination task.</a:t>
            </a:r>
          </a:p>
          <a:p>
            <a:endParaRPr lang="en-GB" altLang="ja-JP" sz="1800" b="1">
              <a:ea typeface="ＭＳ Ｐゴシック" pitchFamily="34" charset="-128"/>
            </a:endParaRPr>
          </a:p>
          <a:p>
            <a:r>
              <a:rPr lang="en-GB" altLang="ja-JP" sz="1800" b="1">
                <a:solidFill>
                  <a:srgbClr val="FF6600"/>
                </a:solidFill>
                <a:ea typeface="ＭＳ Ｐゴシック" pitchFamily="34" charset="-128"/>
              </a:rPr>
              <a:t>Queen Mary, University of London</a:t>
            </a:r>
            <a:r>
              <a:rPr lang="en-GB" altLang="ja-JP" sz="180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>
                <a:ea typeface="ＭＳ Ｐゴシック" pitchFamily="34" charset="-128"/>
              </a:rPr>
              <a:t>coordinates dissemination for GridPP, the UK Grid for Particle Physics and managed press and PR and event co-ordination for EGEE-III. </a:t>
            </a:r>
            <a:endParaRPr lang="en-GB" altLang="ja-JP" sz="1800">
              <a:ea typeface="ＭＳ Ｐゴシック" pitchFamily="34" charset="-128"/>
            </a:endParaRPr>
          </a:p>
          <a:p>
            <a:endParaRPr lang="en-GB" altLang="ja-JP" sz="1800">
              <a:ea typeface="ＭＳ Ｐゴシック" pitchFamily="34" charset="-128"/>
            </a:endParaRPr>
          </a:p>
          <a:p>
            <a:r>
              <a:rPr lang="en-GB" altLang="ja-JP" sz="1800" b="1">
                <a:solidFill>
                  <a:srgbClr val="FF6600"/>
                </a:solidFill>
                <a:ea typeface="ＭＳ Ｐゴシック" pitchFamily="34" charset="-128"/>
              </a:rPr>
              <a:t>APO</a:t>
            </a:r>
            <a:r>
              <a:rPr lang="en-GB" altLang="ja-JP" sz="180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altLang="ja-JP" sz="1800">
                <a:ea typeface="ＭＳ Ｐゴシック" pitchFamily="34" charset="-128"/>
              </a:rPr>
              <a:t>is a web design business based in Bellegarde, France. It has worked previously on grid multimedia communication, including the GridCafé website.</a:t>
            </a:r>
          </a:p>
          <a:p>
            <a:endParaRPr lang="en-GB" altLang="ja-JP" sz="1800">
              <a:ea typeface="ＭＳ Ｐゴシック" pitchFamily="34" charset="-128"/>
            </a:endParaRPr>
          </a:p>
          <a:p>
            <a:r>
              <a:rPr lang="en-GB" altLang="ja-JP" sz="1800" b="1">
                <a:solidFill>
                  <a:srgbClr val="FF6600"/>
                </a:solidFill>
                <a:ea typeface="ＭＳ Ｐゴシック" pitchFamily="34" charset="-128"/>
              </a:rPr>
              <a:t>Imperial College </a:t>
            </a:r>
            <a:r>
              <a:rPr lang="en-GB" altLang="ja-JP" sz="1800">
                <a:ea typeface="ＭＳ Ｐゴシック" pitchFamily="34" charset="-128"/>
              </a:rPr>
              <a:t>is active in e-Science and created the 3-D graphical grid display tool, the Real Time Monitor.</a:t>
            </a:r>
          </a:p>
          <a:p>
            <a:endParaRPr lang="en-GB" altLang="ja-JP" sz="1800">
              <a:ea typeface="ＭＳ Ｐゴシック" pitchFamily="34" charset="-128"/>
            </a:endParaRPr>
          </a:p>
          <a:p>
            <a:r>
              <a:rPr lang="en-US" altLang="ja-JP" sz="1800" b="1">
                <a:solidFill>
                  <a:srgbClr val="FF6600"/>
                </a:solidFill>
                <a:ea typeface="ＭＳ Ｐゴシック" pitchFamily="34" charset="-128"/>
              </a:rPr>
              <a:t>CERN</a:t>
            </a:r>
            <a:r>
              <a:rPr lang="en-US" altLang="ja-JP" sz="180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altLang="ja-JP" sz="1800">
                <a:ea typeface="ＭＳ Ｐゴシック" pitchFamily="34" charset="-128"/>
              </a:rPr>
              <a:t>is heavily involved in grid dissemination and coordinated all three phases of EGEE, including leading the outreach activity.</a:t>
            </a:r>
          </a:p>
          <a:p>
            <a:endParaRPr lang="en-US" altLang="ja-JP" sz="1800">
              <a:ea typeface="ＭＳ Ｐゴシック" pitchFamily="34" charset="-128"/>
            </a:endParaRPr>
          </a:p>
          <a:p>
            <a:endParaRPr lang="en-GB" altLang="ja-JP" sz="1800">
              <a:ea typeface="ＭＳ Ｐゴシック" pitchFamily="34" charset="-128"/>
            </a:endParaRPr>
          </a:p>
        </p:txBody>
      </p:sp>
      <p:pic>
        <p:nvPicPr>
          <p:cNvPr id="6153" name="Picture 7" descr="EGI-LogoRe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8" descr="logo_imperial_college_lond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Audiences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ja-JP" sz="2400" dirty="0" smtClean="0">
                <a:ea typeface="ＭＳ Ｐゴシック" pitchFamily="34" charset="-128"/>
              </a:rPr>
              <a:t>Influential </a:t>
            </a:r>
            <a:r>
              <a:rPr lang="en-GB" altLang="ja-JP" sz="2400" b="1" dirty="0" smtClean="0">
                <a:solidFill>
                  <a:srgbClr val="FF6600"/>
                </a:solidFill>
                <a:ea typeface="ＭＳ Ｐゴシック" pitchFamily="34" charset="-128"/>
              </a:rPr>
              <a:t>policy makers </a:t>
            </a:r>
            <a:r>
              <a:rPr lang="en-GB" altLang="ja-JP" sz="2400" dirty="0" smtClean="0">
                <a:ea typeface="ＭＳ Ｐゴシック" pitchFamily="34" charset="-128"/>
              </a:rPr>
              <a:t>in European science, government and business</a:t>
            </a:r>
            <a:r>
              <a:rPr lang="en-GB" altLang="ja-JP" sz="2400" b="1" dirty="0" smtClean="0">
                <a:ea typeface="ＭＳ Ｐゴシック" pitchFamily="34" charset="-128"/>
              </a:rPr>
              <a:t>. </a:t>
            </a:r>
            <a:r>
              <a:rPr lang="en-GB" altLang="ja-JP" sz="2400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400" dirty="0" smtClean="0">
                <a:ea typeface="ＭＳ Ｐゴシック" pitchFamily="34" charset="-128"/>
              </a:rPr>
              <a:t>European </a:t>
            </a:r>
            <a:r>
              <a:rPr lang="en-GB" altLang="ja-JP" sz="2400" b="1" dirty="0" smtClean="0">
                <a:solidFill>
                  <a:srgbClr val="FF6600"/>
                </a:solidFill>
                <a:ea typeface="ＭＳ Ｐゴシック" pitchFamily="34" charset="-128"/>
              </a:rPr>
              <a:t>scientists </a:t>
            </a:r>
            <a:r>
              <a:rPr lang="en-GB" altLang="ja-JP" sz="2400" dirty="0" smtClean="0">
                <a:ea typeface="ＭＳ Ｐゴシック" pitchFamily="34" charset="-128"/>
              </a:rPr>
              <a:t>in a position to develop or exploit </a:t>
            </a:r>
            <a:r>
              <a:rPr lang="en-GB" altLang="ja-JP" sz="2400" dirty="0" smtClean="0">
                <a:ea typeface="ＭＳ Ｐゴシック" pitchFamily="34" charset="-128"/>
              </a:rPr>
              <a:t>distributed computing</a:t>
            </a:r>
            <a:r>
              <a:rPr lang="en-GB" altLang="ja-JP" sz="24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itchFamily="34" charset="-128"/>
              </a:rPr>
              <a:t>The</a:t>
            </a:r>
            <a:r>
              <a:rPr lang="en-US" altLang="ja-JP" sz="2400" b="1" dirty="0" smtClean="0">
                <a:ea typeface="ＭＳ Ｐゴシック" pitchFamily="34" charset="-128"/>
              </a:rPr>
              <a:t> </a:t>
            </a:r>
            <a:r>
              <a:rPr lang="en-US" altLang="ja-JP" sz="2400" b="1" dirty="0" smtClean="0">
                <a:solidFill>
                  <a:srgbClr val="FF6600"/>
                </a:solidFill>
                <a:ea typeface="ＭＳ Ｐゴシック" pitchFamily="34" charset="-128"/>
              </a:rPr>
              <a:t>general public </a:t>
            </a:r>
            <a:r>
              <a:rPr lang="en-US" altLang="ja-JP" sz="2400" dirty="0" smtClean="0">
                <a:ea typeface="ＭＳ Ｐゴシック" pitchFamily="34" charset="-128"/>
              </a:rPr>
              <a:t>in Europe and worldwide.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New audience is</a:t>
            </a:r>
            <a:r>
              <a:rPr lang="en-US" sz="2400" b="1" dirty="0" smtClean="0">
                <a:ea typeface="ＭＳ Ｐゴシック" pitchFamily="34" charset="-128"/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  <a:ea typeface="ＭＳ Ｐゴシック" pitchFamily="34" charset="-128"/>
              </a:rPr>
              <a:t>university students </a:t>
            </a:r>
            <a:r>
              <a:rPr lang="en-US" sz="2400" dirty="0" smtClean="0">
                <a:ea typeface="ＭＳ Ｐゴシック" pitchFamily="34" charset="-128"/>
              </a:rPr>
              <a:t>and final year high school students, the future users of the infrastructure.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118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Consumption of effort and resources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3526</Words>
  <Application>Microsoft Office PowerPoint</Application>
  <PresentationFormat>On-screen Show (4:3)</PresentationFormat>
  <Paragraphs>1330</Paragraphs>
  <Slides>39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Default Design</vt:lpstr>
      <vt:lpstr>1_Default Design</vt:lpstr>
      <vt:lpstr>1_EGEE_template</vt:lpstr>
      <vt:lpstr>PowerPoint Presentation</vt:lpstr>
      <vt:lpstr>Content</vt:lpstr>
      <vt:lpstr>Timetable for the review</vt:lpstr>
      <vt:lpstr>PowerPoint Presentation</vt:lpstr>
      <vt:lpstr>PowerPoint Presentation</vt:lpstr>
      <vt:lpstr>New areas for e-ScienceTalk</vt:lpstr>
      <vt:lpstr>Partners</vt:lpstr>
      <vt:lpstr>   Audiences</vt:lpstr>
      <vt:lpstr>PowerPoint Presentation</vt:lpstr>
      <vt:lpstr>WP overview</vt:lpstr>
      <vt:lpstr>   Recruitment</vt:lpstr>
      <vt:lpstr>Y1 achieved effort</vt:lpstr>
      <vt:lpstr>Y1 achieved effort</vt:lpstr>
      <vt:lpstr>Effort consumed</vt:lpstr>
      <vt:lpstr>Estimated expenditure Y1</vt:lpstr>
      <vt:lpstr>PowerPoint Presentation</vt:lpstr>
      <vt:lpstr>Concertation expenditure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Y1</vt:lpstr>
      <vt:lpstr>Project metrics Y2</vt:lpstr>
      <vt:lpstr>PowerPoint Presentation</vt:lpstr>
      <vt:lpstr>WP4: Major achievements</vt:lpstr>
      <vt:lpstr>WP4: Major achievements</vt:lpstr>
      <vt:lpstr>Project issues</vt:lpstr>
      <vt:lpstr>Mitigations for Year 2</vt:lpstr>
      <vt:lpstr>Mitigations for Year 2</vt:lpstr>
      <vt:lpstr>DoW Changes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205</cp:revision>
  <dcterms:created xsi:type="dcterms:W3CDTF">2010-08-31T11:29:02Z</dcterms:created>
  <dcterms:modified xsi:type="dcterms:W3CDTF">2011-10-18T08:09:05Z</dcterms:modified>
</cp:coreProperties>
</file>