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1"/>
    <p:sldMasterId id="2147483650" r:id="rId2"/>
    <p:sldMasterId id="2147483651" r:id="rId3"/>
  </p:sldMasterIdLst>
  <p:notesMasterIdLst>
    <p:notesMasterId r:id="rId24"/>
  </p:notesMasterIdLst>
  <p:sldIdLst>
    <p:sldId id="346" r:id="rId4"/>
    <p:sldId id="340" r:id="rId5"/>
    <p:sldId id="341" r:id="rId6"/>
    <p:sldId id="317" r:id="rId7"/>
    <p:sldId id="361" r:id="rId8"/>
    <p:sldId id="362" r:id="rId9"/>
    <p:sldId id="363" r:id="rId10"/>
    <p:sldId id="350" r:id="rId11"/>
    <p:sldId id="359" r:id="rId12"/>
    <p:sldId id="366" r:id="rId13"/>
    <p:sldId id="369" r:id="rId14"/>
    <p:sldId id="351" r:id="rId15"/>
    <p:sldId id="374" r:id="rId16"/>
    <p:sldId id="372" r:id="rId17"/>
    <p:sldId id="373" r:id="rId18"/>
    <p:sldId id="355" r:id="rId19"/>
    <p:sldId id="356" r:id="rId20"/>
    <p:sldId id="370" r:id="rId21"/>
    <p:sldId id="342" r:id="rId22"/>
    <p:sldId id="343" r:id="rId23"/>
  </p:sldIdLst>
  <p:sldSz cx="9144000" cy="6858000" type="screen4x3"/>
  <p:notesSz cx="6858000" cy="9144000"/>
  <p:defaultTextStyle>
    <a:defPPr>
      <a:defRPr lang="en-US"/>
    </a:defPPr>
    <a:lvl1pPr algn="l" rtl="0" fontAlgn="base">
      <a:spcBef>
        <a:spcPct val="0"/>
      </a:spcBef>
      <a:spcAft>
        <a:spcPct val="0"/>
      </a:spcAft>
      <a:defRPr sz="2800" kern="1200">
        <a:solidFill>
          <a:schemeClr val="tx1"/>
        </a:solidFill>
        <a:latin typeface="Arial" charset="0"/>
        <a:ea typeface="+mn-ea"/>
        <a:cs typeface="Arial" charset="0"/>
      </a:defRPr>
    </a:lvl1pPr>
    <a:lvl2pPr marL="457200" algn="l" rtl="0" fontAlgn="base">
      <a:spcBef>
        <a:spcPct val="0"/>
      </a:spcBef>
      <a:spcAft>
        <a:spcPct val="0"/>
      </a:spcAft>
      <a:defRPr sz="2800" kern="1200">
        <a:solidFill>
          <a:schemeClr val="tx1"/>
        </a:solidFill>
        <a:latin typeface="Arial" charset="0"/>
        <a:ea typeface="+mn-ea"/>
        <a:cs typeface="Arial" charset="0"/>
      </a:defRPr>
    </a:lvl2pPr>
    <a:lvl3pPr marL="914400" algn="l" rtl="0" fontAlgn="base">
      <a:spcBef>
        <a:spcPct val="0"/>
      </a:spcBef>
      <a:spcAft>
        <a:spcPct val="0"/>
      </a:spcAft>
      <a:defRPr sz="2800" kern="1200">
        <a:solidFill>
          <a:schemeClr val="tx1"/>
        </a:solidFill>
        <a:latin typeface="Arial" charset="0"/>
        <a:ea typeface="+mn-ea"/>
        <a:cs typeface="Arial" charset="0"/>
      </a:defRPr>
    </a:lvl3pPr>
    <a:lvl4pPr marL="1371600" algn="l" rtl="0" fontAlgn="base">
      <a:spcBef>
        <a:spcPct val="0"/>
      </a:spcBef>
      <a:spcAft>
        <a:spcPct val="0"/>
      </a:spcAft>
      <a:defRPr sz="2800" kern="1200">
        <a:solidFill>
          <a:schemeClr val="tx1"/>
        </a:solidFill>
        <a:latin typeface="Arial" charset="0"/>
        <a:ea typeface="+mn-ea"/>
        <a:cs typeface="Arial" charset="0"/>
      </a:defRPr>
    </a:lvl4pPr>
    <a:lvl5pPr marL="1828800" algn="l" rtl="0" fontAlgn="base">
      <a:spcBef>
        <a:spcPct val="0"/>
      </a:spcBef>
      <a:spcAft>
        <a:spcPct val="0"/>
      </a:spcAft>
      <a:defRPr sz="2800" kern="1200">
        <a:solidFill>
          <a:schemeClr val="tx1"/>
        </a:solidFill>
        <a:latin typeface="Arial" charset="0"/>
        <a:ea typeface="+mn-ea"/>
        <a:cs typeface="Arial" charset="0"/>
      </a:defRPr>
    </a:lvl5pPr>
    <a:lvl6pPr marL="2286000" algn="l" defTabSz="914400" rtl="0" eaLnBrk="1" latinLnBrk="0" hangingPunct="1">
      <a:defRPr sz="2800" kern="1200">
        <a:solidFill>
          <a:schemeClr val="tx1"/>
        </a:solidFill>
        <a:latin typeface="Arial" charset="0"/>
        <a:ea typeface="+mn-ea"/>
        <a:cs typeface="Arial" charset="0"/>
      </a:defRPr>
    </a:lvl6pPr>
    <a:lvl7pPr marL="2743200" algn="l" defTabSz="914400" rtl="0" eaLnBrk="1" latinLnBrk="0" hangingPunct="1">
      <a:defRPr sz="2800" kern="1200">
        <a:solidFill>
          <a:schemeClr val="tx1"/>
        </a:solidFill>
        <a:latin typeface="Arial" charset="0"/>
        <a:ea typeface="+mn-ea"/>
        <a:cs typeface="Arial" charset="0"/>
      </a:defRPr>
    </a:lvl7pPr>
    <a:lvl8pPr marL="3200400" algn="l" defTabSz="914400" rtl="0" eaLnBrk="1" latinLnBrk="0" hangingPunct="1">
      <a:defRPr sz="2800" kern="1200">
        <a:solidFill>
          <a:schemeClr val="tx1"/>
        </a:solidFill>
        <a:latin typeface="Arial" charset="0"/>
        <a:ea typeface="+mn-ea"/>
        <a:cs typeface="Arial" charset="0"/>
      </a:defRPr>
    </a:lvl8pPr>
    <a:lvl9pPr marL="3657600" algn="l" defTabSz="914400" rtl="0" eaLnBrk="1" latinLnBrk="0" hangingPunct="1">
      <a:defRPr sz="2800"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0066CC"/>
    <a:srgbClr val="FF6600"/>
    <a:srgbClr val="FF9966"/>
    <a:srgbClr val="FFCC99"/>
    <a:srgbClr val="FF99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58" autoAdjust="0"/>
    <p:restoredTop sz="84644" autoAdjust="0"/>
  </p:normalViewPr>
  <p:slideViewPr>
    <p:cSldViewPr snapToObjects="1">
      <p:cViewPr>
        <p:scale>
          <a:sx n="75" d="100"/>
          <a:sy n="75" d="100"/>
        </p:scale>
        <p:origin x="-462" y="-444"/>
      </p:cViewPr>
      <p:guideLst>
        <p:guide orient="horz" pos="2160"/>
        <p:guide pos="2880"/>
      </p:guideLst>
    </p:cSldViewPr>
  </p:slideViewPr>
  <p:notesTextViewPr>
    <p:cViewPr>
      <p:scale>
        <a:sx n="100" d="100"/>
        <a:sy n="100" d="100"/>
      </p:scale>
      <p:origin x="0" y="0"/>
    </p:cViewPr>
  </p:notesText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notesMaster" Target="notesMasters/notes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oleObject" Target="file:///C:\Users\Catherine\Desktop\eScienceTalk\Review%20slides\effort_per_wp.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jhayes\AppData\Local\Microsoft\Windows\Temporary%20Internet%20Files\Content.Outlook\CK28PNXB\All%20subscriber%20number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US"/>
  <c:chart>
    <c:title>
      <c:tx>
        <c:rich>
          <a:bodyPr/>
          <a:lstStyle/>
          <a:p>
            <a:pPr>
              <a:defRPr>
                <a:latin typeface="Arial" pitchFamily="34" charset="0"/>
                <a:cs typeface="Arial" pitchFamily="34" charset="0"/>
              </a:defRPr>
            </a:pPr>
            <a:r>
              <a:rPr lang="en-US" dirty="0">
                <a:latin typeface="Arial" pitchFamily="34" charset="0"/>
                <a:cs typeface="Arial" pitchFamily="34" charset="0"/>
              </a:rPr>
              <a:t>e-</a:t>
            </a:r>
            <a:r>
              <a:rPr lang="en-US" dirty="0" err="1">
                <a:latin typeface="Arial" pitchFamily="34" charset="0"/>
                <a:cs typeface="Arial" pitchFamily="34" charset="0"/>
              </a:rPr>
              <a:t>ScienceTalk</a:t>
            </a:r>
            <a:r>
              <a:rPr lang="en-US" baseline="0" dirty="0">
                <a:latin typeface="Arial" pitchFamily="34" charset="0"/>
                <a:cs typeface="Arial" pitchFamily="34" charset="0"/>
              </a:rPr>
              <a:t> </a:t>
            </a:r>
            <a:r>
              <a:rPr lang="en-US" baseline="0" dirty="0" smtClean="0">
                <a:latin typeface="Arial" pitchFamily="34" charset="0"/>
                <a:cs typeface="Arial" pitchFamily="34" charset="0"/>
              </a:rPr>
              <a:t>Effort </a:t>
            </a:r>
            <a:r>
              <a:rPr lang="en-US" baseline="0" dirty="0">
                <a:latin typeface="Arial" pitchFamily="34" charset="0"/>
                <a:cs typeface="Arial" pitchFamily="34" charset="0"/>
              </a:rPr>
              <a:t>Distribution</a:t>
            </a:r>
            <a:endParaRPr lang="en-US" dirty="0">
              <a:latin typeface="Arial" pitchFamily="34" charset="0"/>
              <a:cs typeface="Arial" pitchFamily="34" charset="0"/>
            </a:endParaRPr>
          </a:p>
        </c:rich>
      </c:tx>
      <c:layout/>
    </c:title>
    <c:view3D>
      <c:rotX val="30"/>
      <c:perspective val="30"/>
    </c:view3D>
    <c:plotArea>
      <c:layout/>
      <c:pie3DChart>
        <c:varyColors val="1"/>
        <c:ser>
          <c:idx val="0"/>
          <c:order val="0"/>
          <c:tx>
            <c:strRef>
              <c:f>Sheet1!$H$1</c:f>
              <c:strCache>
                <c:ptCount val="1"/>
                <c:pt idx="0">
                  <c:v>%</c:v>
                </c:pt>
              </c:strCache>
            </c:strRef>
          </c:tx>
          <c:dPt>
            <c:idx val="0"/>
            <c:spPr>
              <a:solidFill>
                <a:srgbClr val="FF9966"/>
              </a:solidFill>
            </c:spPr>
          </c:dPt>
          <c:dPt>
            <c:idx val="1"/>
            <c:spPr>
              <a:solidFill>
                <a:srgbClr val="0066CC"/>
              </a:solidFill>
            </c:spPr>
          </c:dPt>
          <c:dPt>
            <c:idx val="2"/>
            <c:explosion val="25"/>
            <c:spPr>
              <a:solidFill>
                <a:srgbClr val="FFCC99"/>
              </a:solidFill>
            </c:spPr>
          </c:dPt>
          <c:dPt>
            <c:idx val="3"/>
            <c:spPr>
              <a:solidFill>
                <a:srgbClr val="FF6600"/>
              </a:solidFill>
            </c:spPr>
          </c:dPt>
          <c:dLbls>
            <c:dLbl>
              <c:idx val="1"/>
              <c:layout>
                <c:manualLayout>
                  <c:x val="-0.14260496448182891"/>
                  <c:y val="-0.29312193204673326"/>
                </c:manualLayout>
              </c:layout>
              <c:showCatName val="1"/>
              <c:showPercent val="1"/>
            </c:dLbl>
            <c:dLbl>
              <c:idx val="3"/>
              <c:layout>
                <c:manualLayout>
                  <c:x val="0.10092302455367159"/>
                  <c:y val="0.10436970020911393"/>
                </c:manualLayout>
              </c:layout>
              <c:tx>
                <c:rich>
                  <a:bodyPr/>
                  <a:lstStyle/>
                  <a:p>
                    <a:r>
                      <a:rPr lang="en-US" dirty="0"/>
                      <a:t>WP4: </a:t>
                    </a:r>
                    <a:r>
                      <a:rPr lang="en-US" dirty="0" err="1" smtClean="0"/>
                      <a:t>Mgnt</a:t>
                    </a:r>
                    <a:r>
                      <a:rPr lang="en-US" dirty="0"/>
                      <a:t>
11%</a:t>
                    </a:r>
                  </a:p>
                </c:rich>
              </c:tx>
              <c:showCatName val="1"/>
              <c:showPercent val="1"/>
            </c:dLbl>
            <c:txPr>
              <a:bodyPr/>
              <a:lstStyle/>
              <a:p>
                <a:pPr>
                  <a:defRPr sz="1200" b="1">
                    <a:latin typeface="Arial" pitchFamily="34" charset="0"/>
                    <a:cs typeface="Arial" pitchFamily="34" charset="0"/>
                  </a:defRPr>
                </a:pPr>
                <a:endParaRPr lang="en-US"/>
              </a:p>
            </c:txPr>
            <c:showCatName val="1"/>
            <c:showPercent val="1"/>
            <c:showLeaderLines val="1"/>
          </c:dLbls>
          <c:cat>
            <c:strRef>
              <c:f>Sheet1!$A$2:$A$5</c:f>
              <c:strCache>
                <c:ptCount val="4"/>
                <c:pt idx="0">
                  <c:v>WP1: Policy</c:v>
                </c:pt>
                <c:pt idx="1">
                  <c:v>WP2: GridCafé</c:v>
                </c:pt>
                <c:pt idx="2">
                  <c:v>WP3: iSGTW</c:v>
                </c:pt>
                <c:pt idx="3">
                  <c:v>WP4: Management</c:v>
                </c:pt>
              </c:strCache>
            </c:strRef>
          </c:cat>
          <c:val>
            <c:numRef>
              <c:f>Sheet1!$H$2:$H$5</c:f>
              <c:numCache>
                <c:formatCode>0</c:formatCode>
                <c:ptCount val="4"/>
                <c:pt idx="0">
                  <c:v>23.958333333333265</c:v>
                </c:pt>
                <c:pt idx="1">
                  <c:v>37.5</c:v>
                </c:pt>
                <c:pt idx="2">
                  <c:v>27.083333333333265</c:v>
                </c:pt>
                <c:pt idx="3">
                  <c:v>11.458333333333332</c:v>
                </c:pt>
              </c:numCache>
            </c:numRef>
          </c:val>
        </c:ser>
        <c:dLbls>
          <c:showCatName val="1"/>
          <c:showPercent val="1"/>
        </c:dLbls>
      </c:pie3DChart>
    </c:plotArea>
    <c:plotVisOnly val="1"/>
    <c:dispBlanksAs val="zero"/>
  </c:chart>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US"/>
  <c:chart>
    <c:autoTitleDeleted val="1"/>
    <c:plotArea>
      <c:layout>
        <c:manualLayout>
          <c:layoutTarget val="inner"/>
          <c:xMode val="edge"/>
          <c:yMode val="edge"/>
          <c:x val="8.5133893350331544E-2"/>
          <c:y val="2.0290150298376879E-2"/>
          <c:w val="0.90242442905435416"/>
          <c:h val="0.88008566093417462"/>
        </c:manualLayout>
      </c:layout>
      <c:lineChart>
        <c:grouping val="standard"/>
        <c:ser>
          <c:idx val="0"/>
          <c:order val="0"/>
          <c:marker>
            <c:symbol val="none"/>
          </c:marker>
          <c:cat>
            <c:numRef>
              <c:f>Sheet1!$A$2:$A$60</c:f>
              <c:numCache>
                <c:formatCode>[$-409]mmmm\-yy;@</c:formatCode>
                <c:ptCount val="59"/>
                <c:pt idx="0">
                  <c:v>38443</c:v>
                </c:pt>
                <c:pt idx="1">
                  <c:v>38996</c:v>
                </c:pt>
                <c:pt idx="2">
                  <c:v>39120</c:v>
                </c:pt>
                <c:pt idx="3">
                  <c:v>39148</c:v>
                </c:pt>
                <c:pt idx="4">
                  <c:v>39179</c:v>
                </c:pt>
                <c:pt idx="5">
                  <c:v>39209</c:v>
                </c:pt>
                <c:pt idx="6">
                  <c:v>39240</c:v>
                </c:pt>
                <c:pt idx="7">
                  <c:v>39270</c:v>
                </c:pt>
                <c:pt idx="8">
                  <c:v>39301</c:v>
                </c:pt>
                <c:pt idx="9">
                  <c:v>39332</c:v>
                </c:pt>
                <c:pt idx="10">
                  <c:v>39362</c:v>
                </c:pt>
                <c:pt idx="11">
                  <c:v>39393</c:v>
                </c:pt>
                <c:pt idx="12">
                  <c:v>39423</c:v>
                </c:pt>
                <c:pt idx="13">
                  <c:v>39448</c:v>
                </c:pt>
                <c:pt idx="14">
                  <c:v>39479</c:v>
                </c:pt>
                <c:pt idx="15">
                  <c:v>39515</c:v>
                </c:pt>
                <c:pt idx="16">
                  <c:v>39546</c:v>
                </c:pt>
                <c:pt idx="17">
                  <c:v>39576</c:v>
                </c:pt>
                <c:pt idx="18">
                  <c:v>39607</c:v>
                </c:pt>
                <c:pt idx="19">
                  <c:v>39637</c:v>
                </c:pt>
                <c:pt idx="20">
                  <c:v>39668</c:v>
                </c:pt>
                <c:pt idx="21">
                  <c:v>39699</c:v>
                </c:pt>
                <c:pt idx="22">
                  <c:v>39729</c:v>
                </c:pt>
                <c:pt idx="23">
                  <c:v>39760</c:v>
                </c:pt>
                <c:pt idx="24">
                  <c:v>39783</c:v>
                </c:pt>
                <c:pt idx="25">
                  <c:v>39822</c:v>
                </c:pt>
                <c:pt idx="26">
                  <c:v>39853</c:v>
                </c:pt>
                <c:pt idx="27">
                  <c:v>39881</c:v>
                </c:pt>
                <c:pt idx="28">
                  <c:v>39912</c:v>
                </c:pt>
                <c:pt idx="29">
                  <c:v>39942</c:v>
                </c:pt>
                <c:pt idx="30">
                  <c:v>39973</c:v>
                </c:pt>
                <c:pt idx="31">
                  <c:v>40003</c:v>
                </c:pt>
                <c:pt idx="32">
                  <c:v>40034</c:v>
                </c:pt>
                <c:pt idx="33">
                  <c:v>40065</c:v>
                </c:pt>
                <c:pt idx="34">
                  <c:v>40095</c:v>
                </c:pt>
                <c:pt idx="35">
                  <c:v>40126</c:v>
                </c:pt>
                <c:pt idx="36">
                  <c:v>40157</c:v>
                </c:pt>
                <c:pt idx="37">
                  <c:v>40188</c:v>
                </c:pt>
                <c:pt idx="38">
                  <c:v>40219</c:v>
                </c:pt>
                <c:pt idx="39">
                  <c:v>40247</c:v>
                </c:pt>
                <c:pt idx="40">
                  <c:v>40278</c:v>
                </c:pt>
                <c:pt idx="41">
                  <c:v>40308</c:v>
                </c:pt>
                <c:pt idx="42">
                  <c:v>40339</c:v>
                </c:pt>
                <c:pt idx="43">
                  <c:v>40369</c:v>
                </c:pt>
                <c:pt idx="44">
                  <c:v>40400</c:v>
                </c:pt>
                <c:pt idx="45">
                  <c:v>40431</c:v>
                </c:pt>
                <c:pt idx="46">
                  <c:v>40461</c:v>
                </c:pt>
                <c:pt idx="47">
                  <c:v>40492</c:v>
                </c:pt>
                <c:pt idx="48">
                  <c:v>40522</c:v>
                </c:pt>
                <c:pt idx="49">
                  <c:v>40544</c:v>
                </c:pt>
                <c:pt idx="50">
                  <c:v>40585</c:v>
                </c:pt>
                <c:pt idx="51">
                  <c:v>40603</c:v>
                </c:pt>
                <c:pt idx="52">
                  <c:v>40635</c:v>
                </c:pt>
                <c:pt idx="53">
                  <c:v>40665</c:v>
                </c:pt>
                <c:pt idx="54">
                  <c:v>40695</c:v>
                </c:pt>
                <c:pt idx="55">
                  <c:v>40725</c:v>
                </c:pt>
                <c:pt idx="56">
                  <c:v>40756</c:v>
                </c:pt>
                <c:pt idx="57" formatCode="mmm\-yy">
                  <c:v>40787</c:v>
                </c:pt>
                <c:pt idx="58" formatCode="mmm\-yy">
                  <c:v>40817</c:v>
                </c:pt>
              </c:numCache>
            </c:numRef>
          </c:cat>
          <c:val>
            <c:numRef>
              <c:f>Sheet1!$B$2:$B$60</c:f>
              <c:numCache>
                <c:formatCode>General</c:formatCode>
                <c:ptCount val="59"/>
                <c:pt idx="0">
                  <c:v>570</c:v>
                </c:pt>
                <c:pt idx="1">
                  <c:v>1191</c:v>
                </c:pt>
                <c:pt idx="2">
                  <c:v>2772</c:v>
                </c:pt>
                <c:pt idx="3">
                  <c:v>2781</c:v>
                </c:pt>
                <c:pt idx="4">
                  <c:v>2773</c:v>
                </c:pt>
                <c:pt idx="5">
                  <c:v>2781</c:v>
                </c:pt>
                <c:pt idx="6">
                  <c:v>3168</c:v>
                </c:pt>
                <c:pt idx="7">
                  <c:v>3209</c:v>
                </c:pt>
                <c:pt idx="8">
                  <c:v>3217</c:v>
                </c:pt>
                <c:pt idx="9">
                  <c:v>3236</c:v>
                </c:pt>
                <c:pt idx="10">
                  <c:v>3455</c:v>
                </c:pt>
                <c:pt idx="11">
                  <c:v>3484</c:v>
                </c:pt>
                <c:pt idx="12">
                  <c:v>3505</c:v>
                </c:pt>
                <c:pt idx="13">
                  <c:v>3532</c:v>
                </c:pt>
                <c:pt idx="14">
                  <c:v>3579</c:v>
                </c:pt>
                <c:pt idx="15">
                  <c:v>3613</c:v>
                </c:pt>
                <c:pt idx="16">
                  <c:v>3619</c:v>
                </c:pt>
                <c:pt idx="17">
                  <c:v>3660</c:v>
                </c:pt>
                <c:pt idx="18">
                  <c:v>3741</c:v>
                </c:pt>
                <c:pt idx="19">
                  <c:v>3835</c:v>
                </c:pt>
                <c:pt idx="20">
                  <c:v>3855</c:v>
                </c:pt>
                <c:pt idx="21">
                  <c:v>3944</c:v>
                </c:pt>
                <c:pt idx="22">
                  <c:v>4077</c:v>
                </c:pt>
                <c:pt idx="23">
                  <c:v>4116</c:v>
                </c:pt>
                <c:pt idx="24">
                  <c:v>4149</c:v>
                </c:pt>
                <c:pt idx="25">
                  <c:v>4203</c:v>
                </c:pt>
                <c:pt idx="26">
                  <c:v>4303</c:v>
                </c:pt>
                <c:pt idx="27">
                  <c:v>4732</c:v>
                </c:pt>
                <c:pt idx="28">
                  <c:v>4755</c:v>
                </c:pt>
                <c:pt idx="29">
                  <c:v>4823</c:v>
                </c:pt>
                <c:pt idx="30">
                  <c:v>5019</c:v>
                </c:pt>
                <c:pt idx="31">
                  <c:v>5051</c:v>
                </c:pt>
                <c:pt idx="32">
                  <c:v>5090</c:v>
                </c:pt>
                <c:pt idx="33">
                  <c:v>5236</c:v>
                </c:pt>
                <c:pt idx="34">
                  <c:v>5610</c:v>
                </c:pt>
                <c:pt idx="35">
                  <c:v>5641</c:v>
                </c:pt>
                <c:pt idx="36">
                  <c:v>5666</c:v>
                </c:pt>
                <c:pt idx="37">
                  <c:v>5806</c:v>
                </c:pt>
                <c:pt idx="38">
                  <c:v>5843</c:v>
                </c:pt>
                <c:pt idx="39">
                  <c:v>5881</c:v>
                </c:pt>
                <c:pt idx="40">
                  <c:v>6068</c:v>
                </c:pt>
                <c:pt idx="41">
                  <c:v>6131</c:v>
                </c:pt>
                <c:pt idx="42">
                  <c:v>6287</c:v>
                </c:pt>
                <c:pt idx="43">
                  <c:v>6444</c:v>
                </c:pt>
                <c:pt idx="44">
                  <c:v>6561</c:v>
                </c:pt>
                <c:pt idx="45">
                  <c:v>6631</c:v>
                </c:pt>
                <c:pt idx="46">
                  <c:v>6725</c:v>
                </c:pt>
                <c:pt idx="47">
                  <c:v>6835</c:v>
                </c:pt>
                <c:pt idx="48">
                  <c:v>6935</c:v>
                </c:pt>
                <c:pt idx="49">
                  <c:v>7135</c:v>
                </c:pt>
                <c:pt idx="50">
                  <c:v>7577</c:v>
                </c:pt>
                <c:pt idx="51">
                  <c:v>7766</c:v>
                </c:pt>
                <c:pt idx="52">
                  <c:v>7723</c:v>
                </c:pt>
                <c:pt idx="53">
                  <c:v>7709</c:v>
                </c:pt>
                <c:pt idx="54">
                  <c:v>7727</c:v>
                </c:pt>
                <c:pt idx="55">
                  <c:v>7727</c:v>
                </c:pt>
                <c:pt idx="56">
                  <c:v>7715</c:v>
                </c:pt>
                <c:pt idx="57">
                  <c:v>7787</c:v>
                </c:pt>
                <c:pt idx="58">
                  <c:v>7793</c:v>
                </c:pt>
              </c:numCache>
            </c:numRef>
          </c:val>
        </c:ser>
        <c:marker val="1"/>
        <c:axId val="63930752"/>
        <c:axId val="63932288"/>
      </c:lineChart>
      <c:dateAx>
        <c:axId val="63930752"/>
        <c:scaling>
          <c:orientation val="minMax"/>
        </c:scaling>
        <c:axPos val="b"/>
        <c:numFmt formatCode="[$-409]mmmm\-yy;@" sourceLinked="1"/>
        <c:tickLblPos val="nextTo"/>
        <c:crossAx val="63932288"/>
        <c:crosses val="autoZero"/>
        <c:auto val="1"/>
        <c:lblOffset val="100"/>
      </c:dateAx>
      <c:valAx>
        <c:axId val="63932288"/>
        <c:scaling>
          <c:orientation val="minMax"/>
        </c:scaling>
        <c:axPos val="l"/>
        <c:majorGridlines/>
        <c:numFmt formatCode="General" sourceLinked="1"/>
        <c:tickLblPos val="nextTo"/>
        <c:crossAx val="63930752"/>
        <c:crosses val="autoZero"/>
        <c:crossBetween val="between"/>
      </c:valAx>
      <c:spPr>
        <a:noFill/>
        <a:ln>
          <a:solidFill>
            <a:schemeClr val="tx1">
              <a:alpha val="50000"/>
            </a:schemeClr>
          </a:solidFill>
        </a:ln>
      </c:spPr>
    </c:plotArea>
    <c:plotVisOnly val="1"/>
  </c:chart>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cs typeface="+mn-cs"/>
              </a:defRPr>
            </a:lvl1pPr>
          </a:lstStyle>
          <a:p>
            <a:pPr>
              <a:defRPr/>
            </a:pPr>
            <a:endParaRPr lang="en-US"/>
          </a:p>
        </p:txBody>
      </p:sp>
      <p:sp>
        <p:nvSpPr>
          <p:cNvPr id="829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cs typeface="+mn-cs"/>
              </a:defRPr>
            </a:lvl1pPr>
          </a:lstStyle>
          <a:p>
            <a:pPr>
              <a:defRPr/>
            </a:pPr>
            <a:endParaRPr lang="en-US"/>
          </a:p>
        </p:txBody>
      </p:sp>
      <p:sp>
        <p:nvSpPr>
          <p:cNvPr id="1434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829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29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cs typeface="+mn-cs"/>
              </a:defRPr>
            </a:lvl1pPr>
          </a:lstStyle>
          <a:p>
            <a:pPr>
              <a:defRPr/>
            </a:pPr>
            <a:endParaRPr lang="en-US"/>
          </a:p>
        </p:txBody>
      </p:sp>
      <p:sp>
        <p:nvSpPr>
          <p:cNvPr id="829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mn-cs"/>
              </a:defRPr>
            </a:lvl1pPr>
          </a:lstStyle>
          <a:p>
            <a:pPr>
              <a:defRPr/>
            </a:pPr>
            <a:fld id="{CD1194FE-46F0-426B-9EEF-C05A37F5196F}" type="slidenum">
              <a:rPr lang="en-US"/>
              <a:pPr>
                <a:defRPr/>
              </a:pPr>
              <a:t>‹#›</a:t>
            </a:fld>
            <a:endParaRPr lang="en-US"/>
          </a:p>
        </p:txBody>
      </p:sp>
    </p:spTree>
    <p:extLst>
      <p:ext uri="{BB962C8B-B14F-4D97-AF65-F5344CB8AC3E}">
        <p14:creationId xmlns:p14="http://schemas.microsoft.com/office/powerpoint/2010/main" xmlns="" val="248963527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d-grid-gmbh.de/index.php?id=5&amp;L=1"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is what we see</a:t>
            </a:r>
            <a:r>
              <a:rPr lang="en-US" baseline="0" dirty="0" smtClean="0"/>
              <a:t> in the newsletter and on the homepage of the website.</a:t>
            </a:r>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5</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news: such as HPC Wire, HPC in the cloud, </a:t>
            </a:r>
          </a:p>
          <a:p>
            <a:r>
              <a:rPr lang="en-US" dirty="0" smtClean="0"/>
              <a:t>AUTO-POPULATE</a:t>
            </a:r>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7</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buNone/>
            </a:pPr>
            <a:r>
              <a:rPr lang="en-US" dirty="0" smtClean="0"/>
              <a:t>The OOL group is comprised of researchers from all over the world. Mentioned in this article was the University of Lausanne, Harvard</a:t>
            </a:r>
            <a:r>
              <a:rPr lang="en-US" baseline="0" dirty="0" smtClean="0"/>
              <a:t> University, the ATLAS experiment, CERN </a:t>
            </a:r>
            <a:r>
              <a:rPr lang="en-US" baseline="0" dirty="0" err="1" smtClean="0"/>
              <a:t>OpenLab</a:t>
            </a:r>
            <a:r>
              <a:rPr lang="en-US" baseline="0" dirty="0" smtClean="0"/>
              <a:t>, </a:t>
            </a:r>
            <a:br>
              <a:rPr lang="en-US" baseline="0" dirty="0" smtClean="0"/>
            </a:br>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8</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Arial" charset="0"/>
                <a:ea typeface="+mn-ea"/>
                <a:cs typeface="+mn-cs"/>
              </a:rPr>
              <a:t>University of </a:t>
            </a:r>
            <a:r>
              <a:rPr lang="en-US" sz="1200" kern="1200" dirty="0" err="1" smtClean="0">
                <a:solidFill>
                  <a:schemeClr val="tx1"/>
                </a:solidFill>
                <a:latin typeface="Arial" charset="0"/>
                <a:ea typeface="+mn-ea"/>
                <a:cs typeface="+mn-cs"/>
              </a:rPr>
              <a:t>Würzburg</a:t>
            </a:r>
            <a:r>
              <a:rPr lang="en-US" sz="1200" kern="1200" dirty="0" smtClean="0">
                <a:solidFill>
                  <a:schemeClr val="tx1"/>
                </a:solidFill>
                <a:latin typeface="Arial" charset="0"/>
                <a:ea typeface="+mn-ea"/>
                <a:cs typeface="+mn-cs"/>
              </a:rPr>
              <a:t> in Germany; </a:t>
            </a:r>
            <a:r>
              <a:rPr lang="en-US" dirty="0" smtClean="0"/>
              <a:t>International Symposium on Grids and Clouds and the Open Grid Forum in Taipei, Taiwan; </a:t>
            </a:r>
            <a:r>
              <a:rPr lang="en-US" dirty="0" err="1" smtClean="0">
                <a:hlinkClick r:id="rId3"/>
              </a:rPr>
              <a:t>TextGrid</a:t>
            </a:r>
            <a:r>
              <a:rPr lang="en-US" dirty="0" smtClean="0"/>
              <a:t> digital repository</a:t>
            </a:r>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charset="0"/>
                <a:ea typeface="+mn-ea"/>
                <a:cs typeface="+mn-cs"/>
              </a:rPr>
              <a:t>Expansion of scope of publication beyond grids means there is potentially a larger audience and list of contributing organisation/projects to the costs. These organisations/projects (PRACE, XSEDE, GEANT, volunteer grid projects, cloud projects etc.) submit stories since it means they can value </a:t>
            </a:r>
            <a:r>
              <a:rPr lang="en-GB" sz="1200" kern="1200" dirty="0" err="1" smtClean="0">
                <a:solidFill>
                  <a:schemeClr val="tx1"/>
                </a:solidFill>
                <a:latin typeface="Arial" charset="0"/>
                <a:ea typeface="+mn-ea"/>
                <a:cs typeface="+mn-cs"/>
              </a:rPr>
              <a:t>isgtw</a:t>
            </a:r>
            <a:r>
              <a:rPr lang="en-GB" sz="1200" kern="1200" dirty="0" smtClean="0">
                <a:solidFill>
                  <a:schemeClr val="tx1"/>
                </a:solidFill>
                <a:latin typeface="Arial" charset="0"/>
                <a:ea typeface="+mn-ea"/>
                <a:cs typeface="+mn-cs"/>
              </a:rPr>
              <a:t> as a dissemination channel but are not  contributing to the costs of operation/</a:t>
            </a:r>
            <a:r>
              <a:rPr lang="en-GB" sz="1200" kern="1200" dirty="0" err="1" smtClean="0">
                <a:solidFill>
                  <a:schemeClr val="tx1"/>
                </a:solidFill>
                <a:latin typeface="Arial" charset="0"/>
                <a:ea typeface="+mn-ea"/>
                <a:cs typeface="+mn-cs"/>
              </a:rPr>
              <a:t>editoral</a:t>
            </a:r>
            <a:r>
              <a:rPr lang="en-GB" sz="1200" kern="1200" dirty="0" smtClean="0">
                <a:solidFill>
                  <a:schemeClr val="tx1"/>
                </a:solidFill>
                <a:latin typeface="Arial" charset="0"/>
                <a:ea typeface="+mn-ea"/>
                <a:cs typeface="+mn-cs"/>
              </a:rPr>
              <a:t> responsibilities</a:t>
            </a:r>
            <a:endParaRPr lang="en-US" sz="1200" kern="1200" dirty="0" smtClean="0">
              <a:solidFill>
                <a:schemeClr val="tx1"/>
              </a:solidFill>
              <a:latin typeface="Arial" charset="0"/>
              <a:ea typeface="+mn-ea"/>
              <a:cs typeface="+mn-cs"/>
            </a:endParaRPr>
          </a:p>
          <a:p>
            <a:endParaRPr lang="en-US" dirty="0" smtClean="0"/>
          </a:p>
          <a:p>
            <a:r>
              <a:rPr lang="en-US" dirty="0" smtClean="0"/>
              <a:t>Also,</a:t>
            </a:r>
            <a:r>
              <a:rPr lang="en-US" baseline="0" dirty="0" smtClean="0"/>
              <a:t> increasingly, the large projects in Europe require many different types of e-infrastructure to perform different tracks for the wider project. </a:t>
            </a:r>
            <a:r>
              <a:rPr lang="en-US" baseline="0" dirty="0" err="1" smtClean="0"/>
              <a:t>iSGTW</a:t>
            </a:r>
            <a:r>
              <a:rPr lang="en-US" baseline="0" dirty="0" smtClean="0"/>
              <a:t> is covering this natural trend in e-Science by covering these large projects and their requirements. </a:t>
            </a:r>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12</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ALREADY SUBSCRIBED:</a:t>
            </a:r>
            <a:r>
              <a:rPr lang="en-US" baseline="0" dirty="0" smtClean="0"/>
              <a:t> For example, registration for the EGI Technical Forum in Lyon had an opt-in option to receive </a:t>
            </a:r>
            <a:r>
              <a:rPr lang="en-US" baseline="0" dirty="0" err="1" smtClean="0"/>
              <a:t>iSGTW</a:t>
            </a:r>
            <a:r>
              <a:rPr lang="en-US" baseline="0" dirty="0" smtClean="0"/>
              <a:t>. However, of those people who opted in, several were already subscribed.</a:t>
            </a:r>
          </a:p>
          <a:p>
            <a:pPr marL="0" marR="0" indent="0" algn="l" defTabSz="914400" rtl="0" eaLnBrk="0" fontAlgn="base" latinLnBrk="0" hangingPunct="0">
              <a:lnSpc>
                <a:spcPct val="100000"/>
              </a:lnSpc>
              <a:spcBef>
                <a:spcPct val="30000"/>
              </a:spcBef>
              <a:spcAft>
                <a:spcPct val="0"/>
              </a:spcAft>
              <a:buClrTx/>
              <a:buSzTx/>
              <a:buFontTx/>
              <a:buNone/>
              <a:tabLst/>
              <a:defRPr/>
            </a:pPr>
            <a:endParaRPr kumimoji="0" lang="en-US" altLang="ja-JP" sz="1200" b="0" i="0" u="none" strike="noStrike" kern="0" cap="none" spc="0" normalizeH="0" baseline="0" noProof="0" dirty="0" smtClean="0">
              <a:ln>
                <a:noFill/>
              </a:ln>
              <a:solidFill>
                <a:schemeClr val="tx1"/>
              </a:solidFill>
              <a:effectLst/>
              <a:uLnTx/>
              <a:uFillTx/>
              <a:latin typeface="Arial" charset="0"/>
              <a:ea typeface="ＭＳ Ｐゴシック" pitchFamily="34" charset="-128"/>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kumimoji="0" lang="en-US" altLang="ja-JP" sz="1200" b="0" i="0" u="none" strike="noStrike" kern="0" cap="none" spc="0" normalizeH="0" baseline="0" noProof="0" dirty="0" smtClean="0">
                <a:ln>
                  <a:noFill/>
                </a:ln>
                <a:solidFill>
                  <a:schemeClr val="tx1"/>
                </a:solidFill>
                <a:effectLst/>
                <a:uLnTx/>
                <a:uFillTx/>
                <a:latin typeface="Arial" charset="0"/>
                <a:ea typeface="ＭＳ Ｐゴシック" pitchFamily="34" charset="-128"/>
                <a:cs typeface="+mn-cs"/>
              </a:rPr>
              <a:t>Growth of subscriber numbers is slowing down, this reflects the fact that many of our core audience is already subscribed and that people are now choosing to get their news through social media rather than subscribing to a newsletter.</a:t>
            </a:r>
          </a:p>
          <a:p>
            <a:endParaRPr lang="en-US" baseline="0" dirty="0" smtClean="0"/>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13</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14</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16</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dirty="0" smtClean="0">
                <a:solidFill>
                  <a:schemeClr val="tx1"/>
                </a:solidFill>
                <a:latin typeface="Arial" charset="0"/>
                <a:ea typeface="+mn-ea"/>
                <a:cs typeface="+mn-cs"/>
              </a:rPr>
              <a:t>FROM BOB: An issue for WP3 is the budget restrictions we have at CERN due to the euro/</a:t>
            </a:r>
            <a:r>
              <a:rPr lang="en-GB" sz="1200" kern="1200" dirty="0" err="1" smtClean="0">
                <a:solidFill>
                  <a:schemeClr val="tx1"/>
                </a:solidFill>
                <a:latin typeface="Arial" charset="0"/>
                <a:ea typeface="+mn-ea"/>
                <a:cs typeface="+mn-cs"/>
              </a:rPr>
              <a:t>chf</a:t>
            </a:r>
            <a:r>
              <a:rPr lang="en-GB" sz="1200" kern="1200" dirty="0" smtClean="0">
                <a:solidFill>
                  <a:schemeClr val="tx1"/>
                </a:solidFill>
                <a:latin typeface="Arial" charset="0"/>
                <a:ea typeface="+mn-ea"/>
                <a:cs typeface="+mn-cs"/>
              </a:rPr>
              <a:t> exchange rate. This has meant CERN has had to make a far higher contribution to the costs of the project than originally foreseen.</a:t>
            </a: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dirty="0" smtClean="0"/>
              <a:t>The project and partners reacted rapidly to the “cease and desist” request from the US company (closing of site, reverted to old name, securing trademark and domain names for </a:t>
            </a:r>
            <a:r>
              <a:rPr lang="en-GB" sz="1200" dirty="0" err="1" smtClean="0"/>
              <a:t>isgtw</a:t>
            </a:r>
            <a:r>
              <a:rPr lang="en-GB" sz="1200" dirty="0" smtClean="0"/>
              <a:t>, etc.).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baseline="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baseline="0" dirty="0" smtClean="0">
                <a:solidFill>
                  <a:schemeClr val="tx1"/>
                </a:solidFill>
                <a:latin typeface="Arial" charset="0"/>
                <a:ea typeface="+mn-ea"/>
                <a:cs typeface="+mn-cs"/>
              </a:rPr>
              <a:t>We have been operating under the name </a:t>
            </a:r>
            <a:r>
              <a:rPr lang="en-GB" sz="1200" kern="1200" baseline="0" dirty="0" err="1" smtClean="0">
                <a:solidFill>
                  <a:schemeClr val="tx1"/>
                </a:solidFill>
                <a:latin typeface="Arial" charset="0"/>
                <a:ea typeface="+mn-ea"/>
                <a:cs typeface="+mn-cs"/>
              </a:rPr>
              <a:t>iSGTW</a:t>
            </a:r>
            <a:r>
              <a:rPr lang="en-GB" sz="1200" kern="1200" baseline="0" dirty="0" smtClean="0">
                <a:solidFill>
                  <a:schemeClr val="tx1"/>
                </a:solidFill>
                <a:latin typeface="Arial" charset="0"/>
                <a:ea typeface="+mn-ea"/>
                <a:cs typeface="+mn-cs"/>
              </a:rPr>
              <a:t> for 5 years – but after the legal challenge we took further steps to protect the name. We secured the domain name again and we did a search throughout Europe and the US for other publications that might operate under a similar name and then trademarked the name in Switzerland.</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baseline="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GB" sz="1200" kern="1200" baseline="0" dirty="0" smtClean="0">
                <a:solidFill>
                  <a:schemeClr val="tx1"/>
                </a:solidFill>
                <a:latin typeface="Arial" charset="0"/>
                <a:ea typeface="+mn-ea"/>
                <a:cs typeface="+mn-cs"/>
              </a:rPr>
              <a:t>Though US contributions have decreased, we are seeking out new contributors, such as Asian partners and also partners in high performance computing, to help cover costs and contribute editorially.</a:t>
            </a:r>
          </a:p>
          <a:p>
            <a:pPr marL="0" marR="0" indent="0" algn="l" defTabSz="914400" rtl="0" eaLnBrk="0" fontAlgn="base" latinLnBrk="0" hangingPunct="0">
              <a:lnSpc>
                <a:spcPct val="100000"/>
              </a:lnSpc>
              <a:spcBef>
                <a:spcPct val="30000"/>
              </a:spcBef>
              <a:spcAft>
                <a:spcPct val="0"/>
              </a:spcAft>
              <a:buClrTx/>
              <a:buSzTx/>
              <a:buFontTx/>
              <a:buNone/>
              <a:tabLst/>
              <a:defRPr/>
            </a:pPr>
            <a:endParaRPr lang="en-GB" sz="1200" kern="1200" baseline="0" dirty="0" smtClean="0">
              <a:solidFill>
                <a:schemeClr val="tx1"/>
              </a:solidFill>
              <a:latin typeface="Arial" charset="0"/>
              <a:ea typeface="+mn-ea"/>
              <a:cs typeface="+mn-cs"/>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latin typeface="Arial" charset="0"/>
              <a:ea typeface="+mn-ea"/>
              <a:cs typeface="+mn-cs"/>
            </a:endParaRPr>
          </a:p>
          <a:p>
            <a:endParaRPr lang="en-US" dirty="0"/>
          </a:p>
        </p:txBody>
      </p:sp>
      <p:sp>
        <p:nvSpPr>
          <p:cNvPr id="4" name="Slide Number Placeholder 3"/>
          <p:cNvSpPr>
            <a:spLocks noGrp="1"/>
          </p:cNvSpPr>
          <p:nvPr>
            <p:ph type="sldNum" sz="quarter" idx="10"/>
          </p:nvPr>
        </p:nvSpPr>
        <p:spPr/>
        <p:txBody>
          <a:bodyPr/>
          <a:lstStyle/>
          <a:p>
            <a:pPr>
              <a:defRPr/>
            </a:pPr>
            <a:fld id="{CD1194FE-46F0-426B-9EEF-C05A37F5196F}" type="slidenum">
              <a:rPr lang="en-US" smtClean="0"/>
              <a:pPr>
                <a:defRPr/>
              </a:pPr>
              <a:t>19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2484F6F-D754-495E-A387-76CFDA48F36F}" type="slidenum">
              <a:rPr lang="en-US"/>
              <a:pPr>
                <a:defRPr/>
              </a:pPr>
              <a:t>‹#›</a:t>
            </a:fld>
            <a:endParaRPr lang="en-US"/>
          </a:p>
        </p:txBody>
      </p:sp>
    </p:spTree>
    <p:extLst>
      <p:ext uri="{BB962C8B-B14F-4D97-AF65-F5344CB8AC3E}">
        <p14:creationId xmlns:p14="http://schemas.microsoft.com/office/powerpoint/2010/main" xmlns="" val="786497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CB919E9-DD40-4F92-B4A1-F47DE05E4BC1}" type="slidenum">
              <a:rPr lang="en-US"/>
              <a:pPr>
                <a:defRPr/>
              </a:pPr>
              <a:t>‹#›</a:t>
            </a:fld>
            <a:endParaRPr lang="en-US"/>
          </a:p>
        </p:txBody>
      </p:sp>
    </p:spTree>
    <p:extLst>
      <p:ext uri="{BB962C8B-B14F-4D97-AF65-F5344CB8AC3E}">
        <p14:creationId xmlns:p14="http://schemas.microsoft.com/office/powerpoint/2010/main" xmlns="" val="13652357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F522B4-9595-4CE8-9D2F-F29556F4F00B}" type="slidenum">
              <a:rPr lang="en-US"/>
              <a:pPr>
                <a:defRPr/>
              </a:pPr>
              <a:t>‹#›</a:t>
            </a:fld>
            <a:endParaRPr lang="en-US"/>
          </a:p>
        </p:txBody>
      </p:sp>
    </p:spTree>
    <p:extLst>
      <p:ext uri="{BB962C8B-B14F-4D97-AF65-F5344CB8AC3E}">
        <p14:creationId xmlns:p14="http://schemas.microsoft.com/office/powerpoint/2010/main" xmlns="" val="2686995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a:t> IT Department - 23 January 2009 - General Meeting - </a:t>
            </a:r>
            <a:fld id="{81C638AA-041E-4845-8D82-93AE01E07A37}" type="slidenum">
              <a:rPr lang="en-US"/>
              <a:pPr>
                <a:defRPr/>
              </a:pPr>
              <a:t>‹#›</a:t>
            </a:fld>
            <a:endParaRPr lang="en-US"/>
          </a:p>
        </p:txBody>
      </p:sp>
    </p:spTree>
    <p:extLst>
      <p:ext uri="{BB962C8B-B14F-4D97-AF65-F5344CB8AC3E}">
        <p14:creationId xmlns:p14="http://schemas.microsoft.com/office/powerpoint/2010/main" xmlns="" val="16711617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a:t> IT Department - 23 January 2009 - General Meeting - </a:t>
            </a:r>
            <a:fld id="{00B289BA-4C6A-49B8-A8DA-F11F4A1C4B5C}" type="slidenum">
              <a:rPr lang="en-US"/>
              <a:pPr>
                <a:defRPr/>
              </a:pPr>
              <a:t>‹#›</a:t>
            </a:fld>
            <a:endParaRPr lang="en-US"/>
          </a:p>
        </p:txBody>
      </p:sp>
    </p:spTree>
    <p:extLst>
      <p:ext uri="{BB962C8B-B14F-4D97-AF65-F5344CB8AC3E}">
        <p14:creationId xmlns:p14="http://schemas.microsoft.com/office/powerpoint/2010/main" xmlns="" val="26290314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6"/>
          <p:cNvSpPr>
            <a:spLocks noGrp="1" noChangeArrowheads="1"/>
          </p:cNvSpPr>
          <p:nvPr>
            <p:ph type="ftr" sz="quarter" idx="10"/>
          </p:nvPr>
        </p:nvSpPr>
        <p:spPr>
          <a:ln/>
        </p:spPr>
        <p:txBody>
          <a:bodyPr/>
          <a:lstStyle>
            <a:lvl1pPr>
              <a:defRPr/>
            </a:lvl1pPr>
          </a:lstStyle>
          <a:p>
            <a:pPr>
              <a:defRPr/>
            </a:pPr>
            <a:r>
              <a:rPr lang="en-US"/>
              <a:t> IT Department - 23 January 2009 - General Meeting - </a:t>
            </a:r>
            <a:fld id="{DE7319F9-B302-4EA5-A9D2-E10281E6B2B3}" type="slidenum">
              <a:rPr lang="en-US"/>
              <a:pPr>
                <a:defRPr/>
              </a:pPr>
              <a:t>‹#›</a:t>
            </a:fld>
            <a:endParaRPr lang="en-US"/>
          </a:p>
        </p:txBody>
      </p:sp>
    </p:spTree>
    <p:extLst>
      <p:ext uri="{BB962C8B-B14F-4D97-AF65-F5344CB8AC3E}">
        <p14:creationId xmlns:p14="http://schemas.microsoft.com/office/powerpoint/2010/main" xmlns="" val="305846552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371600" y="1066800"/>
            <a:ext cx="36957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066800"/>
            <a:ext cx="3695700" cy="4953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6"/>
          <p:cNvSpPr>
            <a:spLocks noGrp="1" noChangeArrowheads="1"/>
          </p:cNvSpPr>
          <p:nvPr>
            <p:ph type="ftr" sz="quarter" idx="10"/>
          </p:nvPr>
        </p:nvSpPr>
        <p:spPr>
          <a:ln/>
        </p:spPr>
        <p:txBody>
          <a:bodyPr/>
          <a:lstStyle>
            <a:lvl1pPr>
              <a:defRPr/>
            </a:lvl1pPr>
          </a:lstStyle>
          <a:p>
            <a:pPr>
              <a:defRPr/>
            </a:pPr>
            <a:r>
              <a:rPr lang="en-US"/>
              <a:t> IT Department - 23 January 2009 - General Meeting - </a:t>
            </a:r>
            <a:fld id="{0A911E82-171D-4934-91AF-F10481A6C2DC}" type="slidenum">
              <a:rPr lang="en-US"/>
              <a:pPr>
                <a:defRPr/>
              </a:pPr>
              <a:t>‹#›</a:t>
            </a:fld>
            <a:endParaRPr lang="en-US"/>
          </a:p>
        </p:txBody>
      </p:sp>
    </p:spTree>
    <p:extLst>
      <p:ext uri="{BB962C8B-B14F-4D97-AF65-F5344CB8AC3E}">
        <p14:creationId xmlns:p14="http://schemas.microsoft.com/office/powerpoint/2010/main" xmlns="" val="29116726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6"/>
          <p:cNvSpPr>
            <a:spLocks noGrp="1" noChangeArrowheads="1"/>
          </p:cNvSpPr>
          <p:nvPr>
            <p:ph type="ftr" sz="quarter" idx="10"/>
          </p:nvPr>
        </p:nvSpPr>
        <p:spPr>
          <a:ln/>
        </p:spPr>
        <p:txBody>
          <a:bodyPr/>
          <a:lstStyle>
            <a:lvl1pPr>
              <a:defRPr/>
            </a:lvl1pPr>
          </a:lstStyle>
          <a:p>
            <a:pPr>
              <a:defRPr/>
            </a:pPr>
            <a:r>
              <a:rPr lang="en-US"/>
              <a:t> IT Department - 23 January 2009 - General Meeting - </a:t>
            </a:r>
            <a:fld id="{DDAD478F-B1EC-4D90-A195-4A2E245AAEDA}" type="slidenum">
              <a:rPr lang="en-US"/>
              <a:pPr>
                <a:defRPr/>
              </a:pPr>
              <a:t>‹#›</a:t>
            </a:fld>
            <a:endParaRPr lang="en-US"/>
          </a:p>
        </p:txBody>
      </p:sp>
    </p:spTree>
    <p:extLst>
      <p:ext uri="{BB962C8B-B14F-4D97-AF65-F5344CB8AC3E}">
        <p14:creationId xmlns:p14="http://schemas.microsoft.com/office/powerpoint/2010/main" xmlns="" val="8972563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6"/>
          <p:cNvSpPr>
            <a:spLocks noGrp="1" noChangeArrowheads="1"/>
          </p:cNvSpPr>
          <p:nvPr>
            <p:ph type="ftr" sz="quarter" idx="10"/>
          </p:nvPr>
        </p:nvSpPr>
        <p:spPr>
          <a:ln/>
        </p:spPr>
        <p:txBody>
          <a:bodyPr/>
          <a:lstStyle>
            <a:lvl1pPr>
              <a:defRPr/>
            </a:lvl1pPr>
          </a:lstStyle>
          <a:p>
            <a:pPr>
              <a:defRPr/>
            </a:pPr>
            <a:r>
              <a:rPr lang="en-US"/>
              <a:t> IT Department - 23 January 2009 - General Meeting - </a:t>
            </a:r>
            <a:fld id="{53269C31-5865-4387-A5A4-6B6373A26A17}" type="slidenum">
              <a:rPr lang="en-US"/>
              <a:pPr>
                <a:defRPr/>
              </a:pPr>
              <a:t>‹#›</a:t>
            </a:fld>
            <a:endParaRPr lang="en-US"/>
          </a:p>
        </p:txBody>
      </p:sp>
    </p:spTree>
    <p:extLst>
      <p:ext uri="{BB962C8B-B14F-4D97-AF65-F5344CB8AC3E}">
        <p14:creationId xmlns:p14="http://schemas.microsoft.com/office/powerpoint/2010/main" xmlns="" val="7120773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6"/>
          <p:cNvSpPr>
            <a:spLocks noGrp="1" noChangeArrowheads="1"/>
          </p:cNvSpPr>
          <p:nvPr>
            <p:ph type="ftr" sz="quarter" idx="10"/>
          </p:nvPr>
        </p:nvSpPr>
        <p:spPr>
          <a:ln/>
        </p:spPr>
        <p:txBody>
          <a:bodyPr/>
          <a:lstStyle>
            <a:lvl1pPr>
              <a:defRPr/>
            </a:lvl1pPr>
          </a:lstStyle>
          <a:p>
            <a:pPr>
              <a:defRPr/>
            </a:pPr>
            <a:r>
              <a:rPr lang="en-US"/>
              <a:t> IT Department - 23 January 2009 - General Meeting - </a:t>
            </a:r>
            <a:fld id="{E7D70ADD-F4B4-400F-A9FB-C55857BFC5B6}" type="slidenum">
              <a:rPr lang="en-US"/>
              <a:pPr>
                <a:defRPr/>
              </a:pPr>
              <a:t>‹#›</a:t>
            </a:fld>
            <a:endParaRPr lang="en-US"/>
          </a:p>
        </p:txBody>
      </p:sp>
    </p:spTree>
    <p:extLst>
      <p:ext uri="{BB962C8B-B14F-4D97-AF65-F5344CB8AC3E}">
        <p14:creationId xmlns:p14="http://schemas.microsoft.com/office/powerpoint/2010/main" xmlns="" val="300396996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r>
              <a:rPr lang="en-US"/>
              <a:t> IT Department - 23 January 2009 - General Meeting - </a:t>
            </a:r>
            <a:fld id="{5EE11DA3-8DA9-4D12-8A33-0D6CC16B7CD9}" type="slidenum">
              <a:rPr lang="en-US"/>
              <a:pPr>
                <a:defRPr/>
              </a:pPr>
              <a:t>‹#›</a:t>
            </a:fld>
            <a:endParaRPr lang="en-US"/>
          </a:p>
        </p:txBody>
      </p:sp>
    </p:spTree>
    <p:extLst>
      <p:ext uri="{BB962C8B-B14F-4D97-AF65-F5344CB8AC3E}">
        <p14:creationId xmlns:p14="http://schemas.microsoft.com/office/powerpoint/2010/main" xmlns="" val="1430529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1C54416-D04D-4302-AE4A-A0D4A40FA366}" type="slidenum">
              <a:rPr lang="en-US"/>
              <a:pPr>
                <a:defRPr/>
              </a:pPr>
              <a:t>‹#›</a:t>
            </a:fld>
            <a:endParaRPr lang="en-US"/>
          </a:p>
        </p:txBody>
      </p:sp>
    </p:spTree>
    <p:extLst>
      <p:ext uri="{BB962C8B-B14F-4D97-AF65-F5344CB8AC3E}">
        <p14:creationId xmlns:p14="http://schemas.microsoft.com/office/powerpoint/2010/main" xmlns="" val="417872848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6"/>
          <p:cNvSpPr>
            <a:spLocks noGrp="1" noChangeArrowheads="1"/>
          </p:cNvSpPr>
          <p:nvPr>
            <p:ph type="ftr" sz="quarter" idx="10"/>
          </p:nvPr>
        </p:nvSpPr>
        <p:spPr>
          <a:ln/>
        </p:spPr>
        <p:txBody>
          <a:bodyPr/>
          <a:lstStyle>
            <a:lvl1pPr>
              <a:defRPr/>
            </a:lvl1pPr>
          </a:lstStyle>
          <a:p>
            <a:pPr>
              <a:defRPr/>
            </a:pPr>
            <a:r>
              <a:rPr lang="en-US"/>
              <a:t> IT Department - 23 January 2009 - General Meeting - </a:t>
            </a:r>
            <a:fld id="{2F42074E-6BA2-4C7A-AB3D-21F8110E88D1}" type="slidenum">
              <a:rPr lang="en-US"/>
              <a:pPr>
                <a:defRPr/>
              </a:pPr>
              <a:t>‹#›</a:t>
            </a:fld>
            <a:endParaRPr lang="en-US"/>
          </a:p>
        </p:txBody>
      </p:sp>
    </p:spTree>
    <p:extLst>
      <p:ext uri="{BB962C8B-B14F-4D97-AF65-F5344CB8AC3E}">
        <p14:creationId xmlns:p14="http://schemas.microsoft.com/office/powerpoint/2010/main" xmlns="" val="142084580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a:t> IT Department - 23 January 2009 - General Meeting - </a:t>
            </a:r>
            <a:fld id="{B73D0AB7-9A96-4E7A-9375-CCE5BAC35032}" type="slidenum">
              <a:rPr lang="en-US"/>
              <a:pPr>
                <a:defRPr/>
              </a:pPr>
              <a:t>‹#›</a:t>
            </a:fld>
            <a:endParaRPr lang="en-US"/>
          </a:p>
        </p:txBody>
      </p:sp>
    </p:spTree>
    <p:extLst>
      <p:ext uri="{BB962C8B-B14F-4D97-AF65-F5344CB8AC3E}">
        <p14:creationId xmlns:p14="http://schemas.microsoft.com/office/powerpoint/2010/main" xmlns="" val="281192482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29450" y="0"/>
            <a:ext cx="1885950" cy="6019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371600" y="0"/>
            <a:ext cx="5505450" cy="6019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6"/>
          <p:cNvSpPr>
            <a:spLocks noGrp="1" noChangeArrowheads="1"/>
          </p:cNvSpPr>
          <p:nvPr>
            <p:ph type="ftr" sz="quarter" idx="10"/>
          </p:nvPr>
        </p:nvSpPr>
        <p:spPr>
          <a:ln/>
        </p:spPr>
        <p:txBody>
          <a:bodyPr/>
          <a:lstStyle>
            <a:lvl1pPr>
              <a:defRPr/>
            </a:lvl1pPr>
          </a:lstStyle>
          <a:p>
            <a:pPr>
              <a:defRPr/>
            </a:pPr>
            <a:r>
              <a:rPr lang="en-US"/>
              <a:t> IT Department - 23 January 2009 - General Meeting - </a:t>
            </a:r>
            <a:fld id="{F303AE1E-2060-472B-A75B-87A83AD90604}" type="slidenum">
              <a:rPr lang="en-US"/>
              <a:pPr>
                <a:defRPr/>
              </a:pPr>
              <a:t>‹#›</a:t>
            </a:fld>
            <a:endParaRPr lang="en-US"/>
          </a:p>
        </p:txBody>
      </p:sp>
    </p:spTree>
    <p:extLst>
      <p:ext uri="{BB962C8B-B14F-4D97-AF65-F5344CB8AC3E}">
        <p14:creationId xmlns:p14="http://schemas.microsoft.com/office/powerpoint/2010/main" xmlns="" val="404126228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r>
              <a:rPr lang="en-GB"/>
              <a:t>EGEE-II - EGEE-III Transition Meeting 6-7 May 2008</a:t>
            </a:r>
          </a:p>
        </p:txBody>
      </p:sp>
      <p:sp>
        <p:nvSpPr>
          <p:cNvPr id="5" name="Rectangle 4"/>
          <p:cNvSpPr>
            <a:spLocks noGrp="1" noChangeArrowheads="1"/>
          </p:cNvSpPr>
          <p:nvPr>
            <p:ph type="sldNum" sz="quarter" idx="11"/>
          </p:nvPr>
        </p:nvSpPr>
        <p:spPr>
          <a:ln/>
        </p:spPr>
        <p:txBody>
          <a:bodyPr/>
          <a:lstStyle>
            <a:lvl1pPr>
              <a:defRPr/>
            </a:lvl1pPr>
          </a:lstStyle>
          <a:p>
            <a:pPr>
              <a:defRPr/>
            </a:pPr>
            <a:fld id="{AF8349E7-49E1-4CCD-8AE6-543C597CC76C}" type="slidenum">
              <a:rPr lang="en-GB"/>
              <a:pPr>
                <a:defRPr/>
              </a:pPr>
              <a:t>‹#›</a:t>
            </a:fld>
            <a:endParaRPr lang="en-GB"/>
          </a:p>
        </p:txBody>
      </p:sp>
    </p:spTree>
    <p:extLst>
      <p:ext uri="{BB962C8B-B14F-4D97-AF65-F5344CB8AC3E}">
        <p14:creationId xmlns:p14="http://schemas.microsoft.com/office/powerpoint/2010/main" xmlns="" val="294208498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r>
              <a:rPr lang="en-GB"/>
              <a:t>EGEE-II - EGEE-III Transition Meeting 6-7 May 2008</a:t>
            </a:r>
          </a:p>
        </p:txBody>
      </p:sp>
      <p:sp>
        <p:nvSpPr>
          <p:cNvPr id="5" name="Rectangle 4"/>
          <p:cNvSpPr>
            <a:spLocks noGrp="1" noChangeArrowheads="1"/>
          </p:cNvSpPr>
          <p:nvPr>
            <p:ph type="sldNum" sz="quarter" idx="11"/>
          </p:nvPr>
        </p:nvSpPr>
        <p:spPr>
          <a:ln/>
        </p:spPr>
        <p:txBody>
          <a:bodyPr/>
          <a:lstStyle>
            <a:lvl1pPr>
              <a:defRPr/>
            </a:lvl1pPr>
          </a:lstStyle>
          <a:p>
            <a:pPr>
              <a:defRPr/>
            </a:pPr>
            <a:fld id="{52ED9B84-E6B0-406E-BAC6-1D78C4DFDB78}" type="slidenum">
              <a:rPr lang="en-GB"/>
              <a:pPr>
                <a:defRPr/>
              </a:pPr>
              <a:t>‹#›</a:t>
            </a:fld>
            <a:endParaRPr lang="en-GB"/>
          </a:p>
        </p:txBody>
      </p:sp>
    </p:spTree>
    <p:extLst>
      <p:ext uri="{BB962C8B-B14F-4D97-AF65-F5344CB8AC3E}">
        <p14:creationId xmlns:p14="http://schemas.microsoft.com/office/powerpoint/2010/main" xmlns="" val="227103494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3"/>
          <p:cNvSpPr>
            <a:spLocks noGrp="1" noChangeArrowheads="1"/>
          </p:cNvSpPr>
          <p:nvPr>
            <p:ph type="ftr" sz="quarter" idx="10"/>
          </p:nvPr>
        </p:nvSpPr>
        <p:spPr>
          <a:ln/>
        </p:spPr>
        <p:txBody>
          <a:bodyPr/>
          <a:lstStyle>
            <a:lvl1pPr>
              <a:defRPr/>
            </a:lvl1pPr>
          </a:lstStyle>
          <a:p>
            <a:pPr>
              <a:defRPr/>
            </a:pPr>
            <a:r>
              <a:rPr lang="en-GB"/>
              <a:t>EGEE-II - EGEE-III Transition Meeting 6-7 May 2008</a:t>
            </a:r>
          </a:p>
        </p:txBody>
      </p:sp>
      <p:sp>
        <p:nvSpPr>
          <p:cNvPr id="5" name="Rectangle 4"/>
          <p:cNvSpPr>
            <a:spLocks noGrp="1" noChangeArrowheads="1"/>
          </p:cNvSpPr>
          <p:nvPr>
            <p:ph type="sldNum" sz="quarter" idx="11"/>
          </p:nvPr>
        </p:nvSpPr>
        <p:spPr>
          <a:ln/>
        </p:spPr>
        <p:txBody>
          <a:bodyPr/>
          <a:lstStyle>
            <a:lvl1pPr>
              <a:defRPr/>
            </a:lvl1pPr>
          </a:lstStyle>
          <a:p>
            <a:pPr>
              <a:defRPr/>
            </a:pPr>
            <a:fld id="{3028D339-A439-45DA-8BBC-B6A3243CDD49}" type="slidenum">
              <a:rPr lang="en-GB"/>
              <a:pPr>
                <a:defRPr/>
              </a:pPr>
              <a:t>‹#›</a:t>
            </a:fld>
            <a:endParaRPr lang="en-GB"/>
          </a:p>
        </p:txBody>
      </p:sp>
    </p:spTree>
    <p:extLst>
      <p:ext uri="{BB962C8B-B14F-4D97-AF65-F5344CB8AC3E}">
        <p14:creationId xmlns:p14="http://schemas.microsoft.com/office/powerpoint/2010/main" xmlns="" val="423575351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46075" y="974725"/>
            <a:ext cx="4217988" cy="5429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16463" y="974725"/>
            <a:ext cx="4219575" cy="54292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3"/>
          <p:cNvSpPr>
            <a:spLocks noGrp="1" noChangeArrowheads="1"/>
          </p:cNvSpPr>
          <p:nvPr>
            <p:ph type="ftr" sz="quarter" idx="10"/>
          </p:nvPr>
        </p:nvSpPr>
        <p:spPr>
          <a:ln/>
        </p:spPr>
        <p:txBody>
          <a:bodyPr/>
          <a:lstStyle>
            <a:lvl1pPr>
              <a:defRPr/>
            </a:lvl1pPr>
          </a:lstStyle>
          <a:p>
            <a:pPr>
              <a:defRPr/>
            </a:pPr>
            <a:r>
              <a:rPr lang="en-GB"/>
              <a:t>EGEE-II - EGEE-III Transition Meeting 6-7 May 2008</a:t>
            </a:r>
          </a:p>
        </p:txBody>
      </p:sp>
      <p:sp>
        <p:nvSpPr>
          <p:cNvPr id="6" name="Rectangle 4"/>
          <p:cNvSpPr>
            <a:spLocks noGrp="1" noChangeArrowheads="1"/>
          </p:cNvSpPr>
          <p:nvPr>
            <p:ph type="sldNum" sz="quarter" idx="11"/>
          </p:nvPr>
        </p:nvSpPr>
        <p:spPr>
          <a:ln/>
        </p:spPr>
        <p:txBody>
          <a:bodyPr/>
          <a:lstStyle>
            <a:lvl1pPr>
              <a:defRPr/>
            </a:lvl1pPr>
          </a:lstStyle>
          <a:p>
            <a:pPr>
              <a:defRPr/>
            </a:pPr>
            <a:fld id="{912D14FA-0B5F-458B-B9FC-54D3B4BBFF31}" type="slidenum">
              <a:rPr lang="en-GB"/>
              <a:pPr>
                <a:defRPr/>
              </a:pPr>
              <a:t>‹#›</a:t>
            </a:fld>
            <a:endParaRPr lang="en-GB"/>
          </a:p>
        </p:txBody>
      </p:sp>
    </p:spTree>
    <p:extLst>
      <p:ext uri="{BB962C8B-B14F-4D97-AF65-F5344CB8AC3E}">
        <p14:creationId xmlns:p14="http://schemas.microsoft.com/office/powerpoint/2010/main" xmlns="" val="177707485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3"/>
          <p:cNvSpPr>
            <a:spLocks noGrp="1" noChangeArrowheads="1"/>
          </p:cNvSpPr>
          <p:nvPr>
            <p:ph type="ftr" sz="quarter" idx="10"/>
          </p:nvPr>
        </p:nvSpPr>
        <p:spPr>
          <a:ln/>
        </p:spPr>
        <p:txBody>
          <a:bodyPr/>
          <a:lstStyle>
            <a:lvl1pPr>
              <a:defRPr/>
            </a:lvl1pPr>
          </a:lstStyle>
          <a:p>
            <a:pPr>
              <a:defRPr/>
            </a:pPr>
            <a:r>
              <a:rPr lang="en-GB"/>
              <a:t>EGEE-II - EGEE-III Transition Meeting 6-7 May 2008</a:t>
            </a:r>
          </a:p>
        </p:txBody>
      </p:sp>
      <p:sp>
        <p:nvSpPr>
          <p:cNvPr id="8" name="Rectangle 4"/>
          <p:cNvSpPr>
            <a:spLocks noGrp="1" noChangeArrowheads="1"/>
          </p:cNvSpPr>
          <p:nvPr>
            <p:ph type="sldNum" sz="quarter" idx="11"/>
          </p:nvPr>
        </p:nvSpPr>
        <p:spPr>
          <a:ln/>
        </p:spPr>
        <p:txBody>
          <a:bodyPr/>
          <a:lstStyle>
            <a:lvl1pPr>
              <a:defRPr/>
            </a:lvl1pPr>
          </a:lstStyle>
          <a:p>
            <a:pPr>
              <a:defRPr/>
            </a:pPr>
            <a:fld id="{10E83097-CCBB-4868-9FE0-AFC4F5EA4DA0}" type="slidenum">
              <a:rPr lang="en-GB"/>
              <a:pPr>
                <a:defRPr/>
              </a:pPr>
              <a:t>‹#›</a:t>
            </a:fld>
            <a:endParaRPr lang="en-GB"/>
          </a:p>
        </p:txBody>
      </p:sp>
    </p:spTree>
    <p:extLst>
      <p:ext uri="{BB962C8B-B14F-4D97-AF65-F5344CB8AC3E}">
        <p14:creationId xmlns:p14="http://schemas.microsoft.com/office/powerpoint/2010/main" xmlns="" val="26297579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3"/>
          <p:cNvSpPr>
            <a:spLocks noGrp="1" noChangeArrowheads="1"/>
          </p:cNvSpPr>
          <p:nvPr>
            <p:ph type="ftr" sz="quarter" idx="10"/>
          </p:nvPr>
        </p:nvSpPr>
        <p:spPr>
          <a:ln/>
        </p:spPr>
        <p:txBody>
          <a:bodyPr/>
          <a:lstStyle>
            <a:lvl1pPr>
              <a:defRPr/>
            </a:lvl1pPr>
          </a:lstStyle>
          <a:p>
            <a:pPr>
              <a:defRPr/>
            </a:pPr>
            <a:r>
              <a:rPr lang="en-GB"/>
              <a:t>EGEE-II - EGEE-III Transition Meeting 6-7 May 2008</a:t>
            </a:r>
          </a:p>
        </p:txBody>
      </p:sp>
      <p:sp>
        <p:nvSpPr>
          <p:cNvPr id="4" name="Rectangle 4"/>
          <p:cNvSpPr>
            <a:spLocks noGrp="1" noChangeArrowheads="1"/>
          </p:cNvSpPr>
          <p:nvPr>
            <p:ph type="sldNum" sz="quarter" idx="11"/>
          </p:nvPr>
        </p:nvSpPr>
        <p:spPr>
          <a:ln/>
        </p:spPr>
        <p:txBody>
          <a:bodyPr/>
          <a:lstStyle>
            <a:lvl1pPr>
              <a:defRPr/>
            </a:lvl1pPr>
          </a:lstStyle>
          <a:p>
            <a:pPr>
              <a:defRPr/>
            </a:pPr>
            <a:fld id="{B43514FF-2F2E-4F09-BA8A-D48E22D5DD52}" type="slidenum">
              <a:rPr lang="en-GB"/>
              <a:pPr>
                <a:defRPr/>
              </a:pPr>
              <a:t>‹#›</a:t>
            </a:fld>
            <a:endParaRPr lang="en-GB"/>
          </a:p>
        </p:txBody>
      </p:sp>
    </p:spTree>
    <p:extLst>
      <p:ext uri="{BB962C8B-B14F-4D97-AF65-F5344CB8AC3E}">
        <p14:creationId xmlns:p14="http://schemas.microsoft.com/office/powerpoint/2010/main" xmlns="" val="362116136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ftr" sz="quarter" idx="10"/>
          </p:nvPr>
        </p:nvSpPr>
        <p:spPr>
          <a:ln/>
        </p:spPr>
        <p:txBody>
          <a:bodyPr/>
          <a:lstStyle>
            <a:lvl1pPr>
              <a:defRPr/>
            </a:lvl1pPr>
          </a:lstStyle>
          <a:p>
            <a:pPr>
              <a:defRPr/>
            </a:pPr>
            <a:r>
              <a:rPr lang="en-GB"/>
              <a:t>EGEE-II - EGEE-III Transition Meeting 6-7 May 2008</a:t>
            </a:r>
          </a:p>
        </p:txBody>
      </p:sp>
      <p:sp>
        <p:nvSpPr>
          <p:cNvPr id="3" name="Rectangle 4"/>
          <p:cNvSpPr>
            <a:spLocks noGrp="1" noChangeArrowheads="1"/>
          </p:cNvSpPr>
          <p:nvPr>
            <p:ph type="sldNum" sz="quarter" idx="11"/>
          </p:nvPr>
        </p:nvSpPr>
        <p:spPr>
          <a:ln/>
        </p:spPr>
        <p:txBody>
          <a:bodyPr/>
          <a:lstStyle>
            <a:lvl1pPr>
              <a:defRPr/>
            </a:lvl1pPr>
          </a:lstStyle>
          <a:p>
            <a:pPr>
              <a:defRPr/>
            </a:pPr>
            <a:fld id="{C6981E4E-5B67-4622-AB64-690687513F3A}" type="slidenum">
              <a:rPr lang="en-GB"/>
              <a:pPr>
                <a:defRPr/>
              </a:pPr>
              <a:t>‹#›</a:t>
            </a:fld>
            <a:endParaRPr lang="en-GB"/>
          </a:p>
        </p:txBody>
      </p:sp>
    </p:spTree>
    <p:extLst>
      <p:ext uri="{BB962C8B-B14F-4D97-AF65-F5344CB8AC3E}">
        <p14:creationId xmlns:p14="http://schemas.microsoft.com/office/powerpoint/2010/main" xmlns="" val="4007339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8822A9E-2D63-454C-AFCE-D3169FF0F3AE}" type="slidenum">
              <a:rPr lang="en-US"/>
              <a:pPr>
                <a:defRPr/>
              </a:pPr>
              <a:t>‹#›</a:t>
            </a:fld>
            <a:endParaRPr lang="en-US"/>
          </a:p>
        </p:txBody>
      </p:sp>
    </p:spTree>
    <p:extLst>
      <p:ext uri="{BB962C8B-B14F-4D97-AF65-F5344CB8AC3E}">
        <p14:creationId xmlns:p14="http://schemas.microsoft.com/office/powerpoint/2010/main" xmlns="" val="198023051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r>
              <a:rPr lang="en-GB"/>
              <a:t>EGEE-II - EGEE-III Transition Meeting 6-7 May 2008</a:t>
            </a:r>
          </a:p>
        </p:txBody>
      </p:sp>
      <p:sp>
        <p:nvSpPr>
          <p:cNvPr id="6" name="Rectangle 4"/>
          <p:cNvSpPr>
            <a:spLocks noGrp="1" noChangeArrowheads="1"/>
          </p:cNvSpPr>
          <p:nvPr>
            <p:ph type="sldNum" sz="quarter" idx="11"/>
          </p:nvPr>
        </p:nvSpPr>
        <p:spPr>
          <a:ln/>
        </p:spPr>
        <p:txBody>
          <a:bodyPr/>
          <a:lstStyle>
            <a:lvl1pPr>
              <a:defRPr/>
            </a:lvl1pPr>
          </a:lstStyle>
          <a:p>
            <a:pPr>
              <a:defRPr/>
            </a:pPr>
            <a:fld id="{19109EE3-9328-4A1C-9546-481B07BE6D6D}" type="slidenum">
              <a:rPr lang="en-GB"/>
              <a:pPr>
                <a:defRPr/>
              </a:pPr>
              <a:t>‹#›</a:t>
            </a:fld>
            <a:endParaRPr lang="en-GB"/>
          </a:p>
        </p:txBody>
      </p:sp>
    </p:spTree>
    <p:extLst>
      <p:ext uri="{BB962C8B-B14F-4D97-AF65-F5344CB8AC3E}">
        <p14:creationId xmlns:p14="http://schemas.microsoft.com/office/powerpoint/2010/main" xmlns="" val="39606447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3"/>
          <p:cNvSpPr>
            <a:spLocks noGrp="1" noChangeArrowheads="1"/>
          </p:cNvSpPr>
          <p:nvPr>
            <p:ph type="ftr" sz="quarter" idx="10"/>
          </p:nvPr>
        </p:nvSpPr>
        <p:spPr>
          <a:ln/>
        </p:spPr>
        <p:txBody>
          <a:bodyPr/>
          <a:lstStyle>
            <a:lvl1pPr>
              <a:defRPr/>
            </a:lvl1pPr>
          </a:lstStyle>
          <a:p>
            <a:pPr>
              <a:defRPr/>
            </a:pPr>
            <a:r>
              <a:rPr lang="en-GB"/>
              <a:t>EGEE-II - EGEE-III Transition Meeting 6-7 May 2008</a:t>
            </a:r>
          </a:p>
        </p:txBody>
      </p:sp>
      <p:sp>
        <p:nvSpPr>
          <p:cNvPr id="6" name="Rectangle 4"/>
          <p:cNvSpPr>
            <a:spLocks noGrp="1" noChangeArrowheads="1"/>
          </p:cNvSpPr>
          <p:nvPr>
            <p:ph type="sldNum" sz="quarter" idx="11"/>
          </p:nvPr>
        </p:nvSpPr>
        <p:spPr>
          <a:ln/>
        </p:spPr>
        <p:txBody>
          <a:bodyPr/>
          <a:lstStyle>
            <a:lvl1pPr>
              <a:defRPr/>
            </a:lvl1pPr>
          </a:lstStyle>
          <a:p>
            <a:pPr>
              <a:defRPr/>
            </a:pPr>
            <a:fld id="{D22C24EF-7011-403C-9999-A7A766860686}" type="slidenum">
              <a:rPr lang="en-GB"/>
              <a:pPr>
                <a:defRPr/>
              </a:pPr>
              <a:t>‹#›</a:t>
            </a:fld>
            <a:endParaRPr lang="en-GB"/>
          </a:p>
        </p:txBody>
      </p:sp>
    </p:spTree>
    <p:extLst>
      <p:ext uri="{BB962C8B-B14F-4D97-AF65-F5344CB8AC3E}">
        <p14:creationId xmlns:p14="http://schemas.microsoft.com/office/powerpoint/2010/main" xmlns="" val="19868545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r>
              <a:rPr lang="en-GB"/>
              <a:t>EGEE-II - EGEE-III Transition Meeting 6-7 May 2008</a:t>
            </a:r>
          </a:p>
        </p:txBody>
      </p:sp>
      <p:sp>
        <p:nvSpPr>
          <p:cNvPr id="5" name="Rectangle 4"/>
          <p:cNvSpPr>
            <a:spLocks noGrp="1" noChangeArrowheads="1"/>
          </p:cNvSpPr>
          <p:nvPr>
            <p:ph type="sldNum" sz="quarter" idx="11"/>
          </p:nvPr>
        </p:nvSpPr>
        <p:spPr>
          <a:ln/>
        </p:spPr>
        <p:txBody>
          <a:bodyPr/>
          <a:lstStyle>
            <a:lvl1pPr>
              <a:defRPr/>
            </a:lvl1pPr>
          </a:lstStyle>
          <a:p>
            <a:pPr>
              <a:defRPr/>
            </a:pPr>
            <a:fld id="{C89F9F95-666B-45AB-A248-E229E6A8BDDF}" type="slidenum">
              <a:rPr lang="en-GB"/>
              <a:pPr>
                <a:defRPr/>
              </a:pPr>
              <a:t>‹#›</a:t>
            </a:fld>
            <a:endParaRPr lang="en-GB"/>
          </a:p>
        </p:txBody>
      </p:sp>
    </p:spTree>
    <p:extLst>
      <p:ext uri="{BB962C8B-B14F-4D97-AF65-F5344CB8AC3E}">
        <p14:creationId xmlns:p14="http://schemas.microsoft.com/office/powerpoint/2010/main" xmlns="" val="291092193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27838" y="66675"/>
            <a:ext cx="2160587" cy="63373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46075" y="66675"/>
            <a:ext cx="6329363" cy="6337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3"/>
          <p:cNvSpPr>
            <a:spLocks noGrp="1" noChangeArrowheads="1"/>
          </p:cNvSpPr>
          <p:nvPr>
            <p:ph type="ftr" sz="quarter" idx="10"/>
          </p:nvPr>
        </p:nvSpPr>
        <p:spPr>
          <a:ln/>
        </p:spPr>
        <p:txBody>
          <a:bodyPr/>
          <a:lstStyle>
            <a:lvl1pPr>
              <a:defRPr/>
            </a:lvl1pPr>
          </a:lstStyle>
          <a:p>
            <a:pPr>
              <a:defRPr/>
            </a:pPr>
            <a:r>
              <a:rPr lang="en-GB"/>
              <a:t>EGEE-II - EGEE-III Transition Meeting 6-7 May 2008</a:t>
            </a:r>
          </a:p>
        </p:txBody>
      </p:sp>
      <p:sp>
        <p:nvSpPr>
          <p:cNvPr id="5" name="Rectangle 4"/>
          <p:cNvSpPr>
            <a:spLocks noGrp="1" noChangeArrowheads="1"/>
          </p:cNvSpPr>
          <p:nvPr>
            <p:ph type="sldNum" sz="quarter" idx="11"/>
          </p:nvPr>
        </p:nvSpPr>
        <p:spPr>
          <a:ln/>
        </p:spPr>
        <p:txBody>
          <a:bodyPr/>
          <a:lstStyle>
            <a:lvl1pPr>
              <a:defRPr/>
            </a:lvl1pPr>
          </a:lstStyle>
          <a:p>
            <a:pPr>
              <a:defRPr/>
            </a:pPr>
            <a:fld id="{E994BFBD-7D14-4A33-BB4B-5B7839F80E0D}" type="slidenum">
              <a:rPr lang="en-GB"/>
              <a:pPr>
                <a:defRPr/>
              </a:pPr>
              <a:t>‹#›</a:t>
            </a:fld>
            <a:endParaRPr lang="en-GB"/>
          </a:p>
        </p:txBody>
      </p:sp>
    </p:spTree>
    <p:extLst>
      <p:ext uri="{BB962C8B-B14F-4D97-AF65-F5344CB8AC3E}">
        <p14:creationId xmlns:p14="http://schemas.microsoft.com/office/powerpoint/2010/main" xmlns="" val="28756822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7144E26-675E-4EA0-AC93-EBD5EEC7938D}" type="slidenum">
              <a:rPr lang="en-US"/>
              <a:pPr>
                <a:defRPr/>
              </a:pPr>
              <a:t>‹#›</a:t>
            </a:fld>
            <a:endParaRPr lang="en-US"/>
          </a:p>
        </p:txBody>
      </p:sp>
    </p:spTree>
    <p:extLst>
      <p:ext uri="{BB962C8B-B14F-4D97-AF65-F5344CB8AC3E}">
        <p14:creationId xmlns:p14="http://schemas.microsoft.com/office/powerpoint/2010/main" xmlns="" val="3188452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54B761-084D-4DCC-B215-317297BF97FF}" type="slidenum">
              <a:rPr lang="en-US"/>
              <a:pPr>
                <a:defRPr/>
              </a:pPr>
              <a:t>‹#›</a:t>
            </a:fld>
            <a:endParaRPr lang="en-US"/>
          </a:p>
        </p:txBody>
      </p:sp>
    </p:spTree>
    <p:extLst>
      <p:ext uri="{BB962C8B-B14F-4D97-AF65-F5344CB8AC3E}">
        <p14:creationId xmlns:p14="http://schemas.microsoft.com/office/powerpoint/2010/main" xmlns="" val="42919293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8EE1AB3B-03ED-42F0-A526-0B907AD932DC}" type="slidenum">
              <a:rPr lang="en-US"/>
              <a:pPr>
                <a:defRPr/>
              </a:pPr>
              <a:t>‹#›</a:t>
            </a:fld>
            <a:endParaRPr lang="en-US"/>
          </a:p>
        </p:txBody>
      </p:sp>
    </p:spTree>
    <p:extLst>
      <p:ext uri="{BB962C8B-B14F-4D97-AF65-F5344CB8AC3E}">
        <p14:creationId xmlns:p14="http://schemas.microsoft.com/office/powerpoint/2010/main" xmlns="" val="28354490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9353A979-33D4-43AD-AE11-6DF3B77D66C0}" type="slidenum">
              <a:rPr lang="en-US"/>
              <a:pPr>
                <a:defRPr/>
              </a:pPr>
              <a:t>‹#›</a:t>
            </a:fld>
            <a:endParaRPr lang="en-US"/>
          </a:p>
        </p:txBody>
      </p:sp>
    </p:spTree>
    <p:extLst>
      <p:ext uri="{BB962C8B-B14F-4D97-AF65-F5344CB8AC3E}">
        <p14:creationId xmlns:p14="http://schemas.microsoft.com/office/powerpoint/2010/main" xmlns="" val="162409490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99C7EB61-42D4-4B4E-8D38-7D168BCC4981}" type="slidenum">
              <a:rPr lang="en-US"/>
              <a:pPr>
                <a:defRPr/>
              </a:pPr>
              <a:t>‹#›</a:t>
            </a:fld>
            <a:endParaRPr lang="en-US"/>
          </a:p>
        </p:txBody>
      </p:sp>
    </p:spTree>
    <p:extLst>
      <p:ext uri="{BB962C8B-B14F-4D97-AF65-F5344CB8AC3E}">
        <p14:creationId xmlns:p14="http://schemas.microsoft.com/office/powerpoint/2010/main" xmlns="" val="311713323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FCDD425-EC0A-48AA-8855-68615A4BD11C}" type="slidenum">
              <a:rPr lang="en-US"/>
              <a:pPr>
                <a:defRPr/>
              </a:pPr>
              <a:t>‹#›</a:t>
            </a:fld>
            <a:endParaRPr lang="en-US"/>
          </a:p>
        </p:txBody>
      </p:sp>
    </p:spTree>
    <p:extLst>
      <p:ext uri="{BB962C8B-B14F-4D97-AF65-F5344CB8AC3E}">
        <p14:creationId xmlns:p14="http://schemas.microsoft.com/office/powerpoint/2010/main" xmlns="" val="16812940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3.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4.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cs typeface="+mn-cs"/>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cs typeface="+mn-cs"/>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cs typeface="+mn-cs"/>
              </a:defRPr>
            </a:lvl1pPr>
          </a:lstStyle>
          <a:p>
            <a:pPr>
              <a:defRPr/>
            </a:pPr>
            <a:fld id="{86BE64AB-CA1B-4C06-B745-D294D6B9888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31" descr="banner-ITonly"/>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1143000" y="0"/>
            <a:ext cx="8001000" cy="8493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051" name="Rectangle 2"/>
          <p:cNvSpPr>
            <a:spLocks noGrp="1" noChangeArrowheads="1"/>
          </p:cNvSpPr>
          <p:nvPr>
            <p:ph type="title"/>
          </p:nvPr>
        </p:nvSpPr>
        <p:spPr bwMode="auto">
          <a:xfrm>
            <a:off x="1371600" y="0"/>
            <a:ext cx="57912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2" name="Rectangle 3"/>
          <p:cNvSpPr>
            <a:spLocks noGrp="1" noChangeArrowheads="1"/>
          </p:cNvSpPr>
          <p:nvPr>
            <p:ph type="body" idx="1"/>
          </p:nvPr>
        </p:nvSpPr>
        <p:spPr bwMode="auto">
          <a:xfrm>
            <a:off x="1371600" y="1066800"/>
            <a:ext cx="7543800" cy="495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40" name="Rectangle 16"/>
          <p:cNvSpPr>
            <a:spLocks noGrp="1" noChangeArrowheads="1"/>
          </p:cNvSpPr>
          <p:nvPr>
            <p:ph type="ftr" sz="quarter" idx="3"/>
          </p:nvPr>
        </p:nvSpPr>
        <p:spPr bwMode="auto">
          <a:xfrm>
            <a:off x="1371600" y="6477000"/>
            <a:ext cx="7543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1" i="1">
                <a:solidFill>
                  <a:srgbClr val="3861AA"/>
                </a:solidFill>
                <a:cs typeface="+mn-cs"/>
              </a:defRPr>
            </a:lvl1pPr>
          </a:lstStyle>
          <a:p>
            <a:pPr>
              <a:defRPr/>
            </a:pPr>
            <a:r>
              <a:rPr lang="en-US"/>
              <a:t> IT Department - 23 January 2009 - General Meeting - </a:t>
            </a:r>
            <a:fld id="{01B6686C-9347-40C9-8F94-54BFE72317C1}" type="slidenum">
              <a:rPr lang="en-US"/>
              <a:pPr>
                <a:defRPr/>
              </a:pPr>
              <a:t>‹#›</a:t>
            </a:fld>
            <a:endParaRPr lang="en-US"/>
          </a:p>
        </p:txBody>
      </p:sp>
      <p:sp>
        <p:nvSpPr>
          <p:cNvPr id="2054" name="Text Box 34"/>
          <p:cNvSpPr txBox="1">
            <a:spLocks noChangeArrowheads="1"/>
          </p:cNvSpPr>
          <p:nvPr/>
        </p:nvSpPr>
        <p:spPr bwMode="auto">
          <a:xfrm>
            <a:off x="0" y="6111875"/>
            <a:ext cx="1295400" cy="677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algn="r" eaLnBrk="1" hangingPunct="1"/>
            <a:r>
              <a:rPr lang="en-US" sz="900">
                <a:solidFill>
                  <a:srgbClr val="3861AA"/>
                </a:solidFill>
                <a:latin typeface="Tahoma" pitchFamily="34" charset="0"/>
              </a:rPr>
              <a:t>CERN IT Department</a:t>
            </a:r>
          </a:p>
          <a:p>
            <a:pPr algn="r" eaLnBrk="1" hangingPunct="1"/>
            <a:r>
              <a:rPr lang="en-US" sz="900">
                <a:solidFill>
                  <a:srgbClr val="3861AA"/>
                </a:solidFill>
                <a:latin typeface="Tahoma" pitchFamily="34" charset="0"/>
              </a:rPr>
              <a:t>CH-1211 Genève 23</a:t>
            </a:r>
          </a:p>
          <a:p>
            <a:pPr algn="r" eaLnBrk="1" hangingPunct="1"/>
            <a:r>
              <a:rPr lang="en-US" sz="900">
                <a:solidFill>
                  <a:srgbClr val="3861AA"/>
                </a:solidFill>
                <a:latin typeface="Tahoma" pitchFamily="34" charset="0"/>
              </a:rPr>
              <a:t>Switzerland</a:t>
            </a:r>
          </a:p>
          <a:p>
            <a:pPr algn="r" eaLnBrk="1" hangingPunct="1"/>
            <a:r>
              <a:rPr lang="en-US" sz="1100" b="1">
                <a:solidFill>
                  <a:srgbClr val="3861AA"/>
                </a:solidFill>
                <a:latin typeface="Tahoma" pitchFamily="34" charset="0"/>
              </a:rPr>
              <a:t>www.cern.ch/i</a:t>
            </a:r>
            <a:r>
              <a:rPr lang="en-US" sz="1000" b="1">
                <a:solidFill>
                  <a:srgbClr val="3861AA"/>
                </a:solidFill>
                <a:latin typeface="Tahoma" pitchFamily="34" charset="0"/>
              </a:rPr>
              <a:t>t</a:t>
            </a:r>
          </a:p>
        </p:txBody>
      </p:sp>
      <p:pic>
        <p:nvPicPr>
          <p:cNvPr id="2055" name="Picture 9"/>
          <p:cNvPicPr>
            <a:picLocks noChangeAspect="1" noChangeArrowheads="1"/>
          </p:cNvPicPr>
          <p:nvPr userDrawn="1"/>
        </p:nvPicPr>
        <p:blipFill>
          <a:blip r:embed="rId14" cstate="print">
            <a:extLst>
              <a:ext uri="{28A0092B-C50C-407E-A947-70E740481C1C}">
                <a14:useLocalDpi xmlns:a14="http://schemas.microsoft.com/office/drawing/2010/main" xmlns="" val="0"/>
              </a:ext>
            </a:extLst>
          </a:blip>
          <a:srcRect/>
          <a:stretch>
            <a:fillRect/>
          </a:stretch>
        </p:blipFill>
        <p:spPr bwMode="auto">
          <a:xfrm>
            <a:off x="0" y="0"/>
            <a:ext cx="1190625" cy="6019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hf sldNum="0" hdr="0" dt="0"/>
  <p:txStyles>
    <p:titleStyle>
      <a:lvl1pPr algn="l" rtl="0" eaLnBrk="0" fontAlgn="base" hangingPunct="0">
        <a:spcBef>
          <a:spcPct val="0"/>
        </a:spcBef>
        <a:spcAft>
          <a:spcPct val="0"/>
        </a:spcAft>
        <a:defRPr sz="3200">
          <a:solidFill>
            <a:schemeClr val="bg1"/>
          </a:solidFill>
          <a:latin typeface="+mj-lt"/>
          <a:ea typeface="+mj-ea"/>
          <a:cs typeface="+mj-cs"/>
        </a:defRPr>
      </a:lvl1pPr>
      <a:lvl2pPr algn="l" rtl="0" eaLnBrk="0" fontAlgn="base" hangingPunct="0">
        <a:spcBef>
          <a:spcPct val="0"/>
        </a:spcBef>
        <a:spcAft>
          <a:spcPct val="0"/>
        </a:spcAft>
        <a:defRPr sz="3200">
          <a:solidFill>
            <a:schemeClr val="bg1"/>
          </a:solidFill>
          <a:latin typeface="Arial" charset="0"/>
        </a:defRPr>
      </a:lvl2pPr>
      <a:lvl3pPr algn="l" rtl="0" eaLnBrk="0" fontAlgn="base" hangingPunct="0">
        <a:spcBef>
          <a:spcPct val="0"/>
        </a:spcBef>
        <a:spcAft>
          <a:spcPct val="0"/>
        </a:spcAft>
        <a:defRPr sz="3200">
          <a:solidFill>
            <a:schemeClr val="bg1"/>
          </a:solidFill>
          <a:latin typeface="Arial" charset="0"/>
        </a:defRPr>
      </a:lvl3pPr>
      <a:lvl4pPr algn="l" rtl="0" eaLnBrk="0" fontAlgn="base" hangingPunct="0">
        <a:spcBef>
          <a:spcPct val="0"/>
        </a:spcBef>
        <a:spcAft>
          <a:spcPct val="0"/>
        </a:spcAft>
        <a:defRPr sz="3200">
          <a:solidFill>
            <a:schemeClr val="bg1"/>
          </a:solidFill>
          <a:latin typeface="Arial" charset="0"/>
        </a:defRPr>
      </a:lvl4pPr>
      <a:lvl5pPr algn="l" rtl="0" eaLnBrk="0" fontAlgn="base" hangingPunct="0">
        <a:spcBef>
          <a:spcPct val="0"/>
        </a:spcBef>
        <a:spcAft>
          <a:spcPct val="0"/>
        </a:spcAft>
        <a:defRPr sz="3200">
          <a:solidFill>
            <a:schemeClr val="bg1"/>
          </a:solidFill>
          <a:latin typeface="Arial" charset="0"/>
        </a:defRPr>
      </a:lvl5pPr>
      <a:lvl6pPr marL="457200" algn="l" rtl="0" eaLnBrk="0" fontAlgn="base" hangingPunct="0">
        <a:spcBef>
          <a:spcPct val="0"/>
        </a:spcBef>
        <a:spcAft>
          <a:spcPct val="0"/>
        </a:spcAft>
        <a:defRPr sz="3200">
          <a:solidFill>
            <a:schemeClr val="bg1"/>
          </a:solidFill>
          <a:latin typeface="Arial" charset="0"/>
        </a:defRPr>
      </a:lvl6pPr>
      <a:lvl7pPr marL="914400" algn="l" rtl="0" eaLnBrk="0" fontAlgn="base" hangingPunct="0">
        <a:spcBef>
          <a:spcPct val="0"/>
        </a:spcBef>
        <a:spcAft>
          <a:spcPct val="0"/>
        </a:spcAft>
        <a:defRPr sz="3200">
          <a:solidFill>
            <a:schemeClr val="bg1"/>
          </a:solidFill>
          <a:latin typeface="Arial" charset="0"/>
        </a:defRPr>
      </a:lvl7pPr>
      <a:lvl8pPr marL="1371600" algn="l" rtl="0" eaLnBrk="0" fontAlgn="base" hangingPunct="0">
        <a:spcBef>
          <a:spcPct val="0"/>
        </a:spcBef>
        <a:spcAft>
          <a:spcPct val="0"/>
        </a:spcAft>
        <a:defRPr sz="3200">
          <a:solidFill>
            <a:schemeClr val="bg1"/>
          </a:solidFill>
          <a:latin typeface="Arial" charset="0"/>
        </a:defRPr>
      </a:lvl8pPr>
      <a:lvl9pPr marL="1828800" algn="l" rtl="0" eaLnBrk="0" fontAlgn="base" hangingPunct="0">
        <a:spcBef>
          <a:spcPct val="0"/>
        </a:spcBef>
        <a:spcAft>
          <a:spcPct val="0"/>
        </a:spcAft>
        <a:defRPr sz="3200">
          <a:solidFill>
            <a:schemeClr val="bg1"/>
          </a:solidFill>
          <a:latin typeface="Arial" charset="0"/>
        </a:defRPr>
      </a:lvl9pPr>
    </p:titleStyle>
    <p:bodyStyle>
      <a:lvl1pPr marL="342900" indent="-342900" algn="l" rtl="0" eaLnBrk="0" fontAlgn="base" hangingPunct="0">
        <a:spcBef>
          <a:spcPct val="20000"/>
        </a:spcBef>
        <a:spcAft>
          <a:spcPct val="0"/>
        </a:spcAft>
        <a:buClr>
          <a:srgbClr val="3861AA"/>
        </a:buClr>
        <a:buChar char="•"/>
        <a:defRPr sz="2800">
          <a:solidFill>
            <a:srgbClr val="3861AA"/>
          </a:solidFill>
          <a:latin typeface="+mn-lt"/>
          <a:ea typeface="+mn-ea"/>
          <a:cs typeface="+mn-cs"/>
        </a:defRPr>
      </a:lvl1pPr>
      <a:lvl2pPr marL="742950" indent="-285750" algn="l" rtl="0" eaLnBrk="0" fontAlgn="base" hangingPunct="0">
        <a:spcBef>
          <a:spcPct val="20000"/>
        </a:spcBef>
        <a:spcAft>
          <a:spcPct val="0"/>
        </a:spcAft>
        <a:buClr>
          <a:schemeClr val="accent2"/>
        </a:buClr>
        <a:buFont typeface="Arial" charset="0"/>
        <a:buChar char="–"/>
        <a:defRPr sz="2400">
          <a:solidFill>
            <a:srgbClr val="3861AA"/>
          </a:solidFill>
          <a:latin typeface="+mn-lt"/>
        </a:defRPr>
      </a:lvl2pPr>
      <a:lvl3pPr marL="1143000" indent="-228600" algn="l" rtl="0" eaLnBrk="0" fontAlgn="base" hangingPunct="0">
        <a:spcBef>
          <a:spcPct val="20000"/>
        </a:spcBef>
        <a:spcAft>
          <a:spcPct val="0"/>
        </a:spcAft>
        <a:buChar char="•"/>
        <a:defRPr sz="2000">
          <a:solidFill>
            <a:srgbClr val="3861AA"/>
          </a:solidFill>
          <a:latin typeface="+mn-lt"/>
        </a:defRPr>
      </a:lvl3pPr>
      <a:lvl4pPr marL="1600200" indent="-228600" algn="l" rtl="0" eaLnBrk="0" fontAlgn="base" hangingPunct="0">
        <a:spcBef>
          <a:spcPct val="20000"/>
        </a:spcBef>
        <a:spcAft>
          <a:spcPct val="0"/>
        </a:spcAft>
        <a:buChar char="–"/>
        <a:defRPr sz="2000">
          <a:solidFill>
            <a:srgbClr val="3861AA"/>
          </a:solidFill>
          <a:latin typeface="+mn-lt"/>
        </a:defRPr>
      </a:lvl4pPr>
      <a:lvl5pPr marL="2057400" indent="-228600" algn="l" rtl="0" eaLnBrk="0" fontAlgn="base" hangingPunct="0">
        <a:spcBef>
          <a:spcPct val="20000"/>
        </a:spcBef>
        <a:spcAft>
          <a:spcPct val="0"/>
        </a:spcAft>
        <a:buChar char="»"/>
        <a:defRPr sz="2000">
          <a:solidFill>
            <a:srgbClr val="3861AA"/>
          </a:solidFill>
          <a:latin typeface="+mn-lt"/>
        </a:defRPr>
      </a:lvl5pPr>
      <a:lvl6pPr marL="2514600" indent="-228600" algn="l" rtl="0" eaLnBrk="0" fontAlgn="base" hangingPunct="0">
        <a:spcBef>
          <a:spcPct val="20000"/>
        </a:spcBef>
        <a:spcAft>
          <a:spcPct val="0"/>
        </a:spcAft>
        <a:buChar char="»"/>
        <a:defRPr sz="2000">
          <a:solidFill>
            <a:srgbClr val="3861AA"/>
          </a:solidFill>
          <a:latin typeface="+mn-lt"/>
        </a:defRPr>
      </a:lvl6pPr>
      <a:lvl7pPr marL="2971800" indent="-228600" algn="l" rtl="0" eaLnBrk="0" fontAlgn="base" hangingPunct="0">
        <a:spcBef>
          <a:spcPct val="20000"/>
        </a:spcBef>
        <a:spcAft>
          <a:spcPct val="0"/>
        </a:spcAft>
        <a:buChar char="»"/>
        <a:defRPr sz="2000">
          <a:solidFill>
            <a:srgbClr val="3861AA"/>
          </a:solidFill>
          <a:latin typeface="+mn-lt"/>
        </a:defRPr>
      </a:lvl7pPr>
      <a:lvl8pPr marL="3429000" indent="-228600" algn="l" rtl="0" eaLnBrk="0" fontAlgn="base" hangingPunct="0">
        <a:spcBef>
          <a:spcPct val="20000"/>
        </a:spcBef>
        <a:spcAft>
          <a:spcPct val="0"/>
        </a:spcAft>
        <a:buChar char="»"/>
        <a:defRPr sz="2000">
          <a:solidFill>
            <a:srgbClr val="3861AA"/>
          </a:solidFill>
          <a:latin typeface="+mn-lt"/>
        </a:defRPr>
      </a:lvl8pPr>
      <a:lvl9pPr marL="3886200" indent="-228600" algn="l" rtl="0" eaLnBrk="0" fontAlgn="base" hangingPunct="0">
        <a:spcBef>
          <a:spcPct val="20000"/>
        </a:spcBef>
        <a:spcAft>
          <a:spcPct val="0"/>
        </a:spcAft>
        <a:buChar char="»"/>
        <a:defRPr sz="2000">
          <a:solidFill>
            <a:srgbClr val="3861AA"/>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0" y="6553200"/>
            <a:ext cx="9144000" cy="304800"/>
          </a:xfrm>
          <a:prstGeom prst="rect">
            <a:avLst/>
          </a:prstGeom>
          <a:solidFill>
            <a:schemeClr val="tx2"/>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endParaRPr lang="en-GB" sz="1800">
              <a:solidFill>
                <a:srgbClr val="2B519A"/>
              </a:solidFill>
            </a:endParaRPr>
          </a:p>
        </p:txBody>
      </p:sp>
      <p:sp>
        <p:nvSpPr>
          <p:cNvPr id="93187" name="Rectangle 3"/>
          <p:cNvSpPr>
            <a:spLocks noGrp="1" noChangeArrowheads="1"/>
          </p:cNvSpPr>
          <p:nvPr>
            <p:ph type="ftr" sz="quarter" idx="3"/>
          </p:nvPr>
        </p:nvSpPr>
        <p:spPr bwMode="auto">
          <a:xfrm>
            <a:off x="1676400" y="6619875"/>
            <a:ext cx="6702425"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2B519A"/>
                </a:solidFill>
                <a:cs typeface="+mn-cs"/>
              </a:defRPr>
            </a:lvl1pPr>
          </a:lstStyle>
          <a:p>
            <a:pPr>
              <a:defRPr/>
            </a:pPr>
            <a:r>
              <a:rPr lang="en-GB"/>
              <a:t>EGEE-II - EGEE-III Transition Meeting 6-7 May 2008</a:t>
            </a:r>
          </a:p>
        </p:txBody>
      </p:sp>
      <p:sp>
        <p:nvSpPr>
          <p:cNvPr id="93188" name="Rectangle 4"/>
          <p:cNvSpPr>
            <a:spLocks noGrp="1" noChangeArrowheads="1"/>
          </p:cNvSpPr>
          <p:nvPr>
            <p:ph type="sldNum" sz="quarter" idx="4"/>
          </p:nvPr>
        </p:nvSpPr>
        <p:spPr bwMode="auto">
          <a:xfrm>
            <a:off x="8521700" y="6562725"/>
            <a:ext cx="4699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1">
                <a:solidFill>
                  <a:srgbClr val="2B519A"/>
                </a:solidFill>
                <a:cs typeface="+mn-cs"/>
              </a:defRPr>
            </a:lvl1pPr>
          </a:lstStyle>
          <a:p>
            <a:pPr>
              <a:defRPr/>
            </a:pPr>
            <a:fld id="{0686142A-16D7-44E7-9A37-AB9C683AE376}" type="slidenum">
              <a:rPr lang="en-GB"/>
              <a:pPr>
                <a:defRPr/>
              </a:pPr>
              <a:t>‹#›</a:t>
            </a:fld>
            <a:endParaRPr lang="en-GB"/>
          </a:p>
        </p:txBody>
      </p:sp>
      <p:sp>
        <p:nvSpPr>
          <p:cNvPr id="3077" name="Rectangle 5"/>
          <p:cNvSpPr>
            <a:spLocks noChangeArrowheads="1"/>
          </p:cNvSpPr>
          <p:nvPr/>
        </p:nvSpPr>
        <p:spPr bwMode="auto">
          <a:xfrm>
            <a:off x="1825625" y="0"/>
            <a:ext cx="7315200" cy="838200"/>
          </a:xfrm>
          <a:prstGeom prst="rect">
            <a:avLst/>
          </a:prstGeom>
          <a:solidFill>
            <a:srgbClr val="325FAF"/>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spcBef>
                <a:spcPct val="20000"/>
              </a:spcBef>
              <a:buClr>
                <a:srgbClr val="FFCC66"/>
              </a:buClr>
              <a:buFontTx/>
              <a:buChar char="•"/>
            </a:pPr>
            <a:endParaRPr lang="en-GB" sz="1800">
              <a:solidFill>
                <a:srgbClr val="2B519A"/>
              </a:solidFill>
            </a:endParaRPr>
          </a:p>
        </p:txBody>
      </p:sp>
      <p:sp>
        <p:nvSpPr>
          <p:cNvPr id="3078" name="Rectangle 6"/>
          <p:cNvSpPr>
            <a:spLocks noGrp="1" noChangeArrowheads="1"/>
          </p:cNvSpPr>
          <p:nvPr>
            <p:ph type="body" idx="1"/>
          </p:nvPr>
        </p:nvSpPr>
        <p:spPr bwMode="auto">
          <a:xfrm>
            <a:off x="346075" y="974725"/>
            <a:ext cx="8589963" cy="54292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3079" name="Rectangle 7"/>
          <p:cNvSpPr>
            <a:spLocks noChangeArrowheads="1"/>
          </p:cNvSpPr>
          <p:nvPr/>
        </p:nvSpPr>
        <p:spPr bwMode="auto">
          <a:xfrm>
            <a:off x="1774825" y="687388"/>
            <a:ext cx="7369175" cy="146050"/>
          </a:xfrm>
          <a:prstGeom prst="rect">
            <a:avLst/>
          </a:prstGeom>
          <a:solidFill>
            <a:srgbClr val="2B519A"/>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none" anchor="ctr"/>
          <a:lstStyle/>
          <a:p>
            <a:pPr algn="ctr"/>
            <a:endParaRPr lang="en-GB" sz="1800">
              <a:solidFill>
                <a:srgbClr val="2B519A"/>
              </a:solidFill>
              <a:latin typeface="Verdana" pitchFamily="34" charset="0"/>
            </a:endParaRPr>
          </a:p>
        </p:txBody>
      </p:sp>
      <p:sp>
        <p:nvSpPr>
          <p:cNvPr id="3080" name="Oval 8"/>
          <p:cNvSpPr>
            <a:spLocks noChangeArrowheads="1"/>
          </p:cNvSpPr>
          <p:nvPr/>
        </p:nvSpPr>
        <p:spPr bwMode="auto">
          <a:xfrm>
            <a:off x="1398588" y="0"/>
            <a:ext cx="838200" cy="838200"/>
          </a:xfrm>
          <a:prstGeom prst="ellipse">
            <a:avLst/>
          </a:prstGeom>
          <a:solidFill>
            <a:schemeClr val="bg1"/>
          </a:solidFill>
          <a:ln>
            <a:noFill/>
          </a:ln>
          <a:extLst>
            <a:ext uri="{91240B29-F687-4F45-9708-019B960494DF}">
              <a14:hiddenLine xmlns:a14="http://schemas.microsoft.com/office/drawing/2010/main" xmlns="" w="9525">
                <a:solidFill>
                  <a:srgbClr val="000000"/>
                </a:solidFill>
                <a:round/>
                <a:headEnd/>
                <a:tailEnd/>
              </a14:hiddenLine>
            </a:ext>
          </a:extLst>
        </p:spPr>
        <p:txBody>
          <a:bodyPr wrap="none" anchor="ctr"/>
          <a:lstStyle/>
          <a:p>
            <a:endParaRPr lang="en-GB" sz="1800">
              <a:solidFill>
                <a:srgbClr val="2B519A"/>
              </a:solidFill>
            </a:endParaRPr>
          </a:p>
        </p:txBody>
      </p:sp>
      <p:graphicFrame>
        <p:nvGraphicFramePr>
          <p:cNvPr id="93193" name="Group 9"/>
          <p:cNvGraphicFramePr>
            <a:graphicFrameLocks noGrp="1"/>
          </p:cNvGraphicFramePr>
          <p:nvPr/>
        </p:nvGraphicFramePr>
        <p:xfrm>
          <a:off x="255588" y="644525"/>
          <a:ext cx="3652837" cy="327025"/>
        </p:xfrm>
        <a:graphic>
          <a:graphicData uri="http://schemas.openxmlformats.org/drawingml/2006/table">
            <a:tbl>
              <a:tblPr/>
              <a:tblGrid>
                <a:gridCol w="3652837"/>
              </a:tblGrid>
              <a:tr h="327025">
                <a:tc>
                  <a:txBody>
                    <a:bodyPr/>
                    <a:lstStyle/>
                    <a:p>
                      <a:pPr marL="0" marR="0" lvl="0" indent="0" algn="r" defTabSz="914400" rtl="0" eaLnBrk="1" fontAlgn="base" latinLnBrk="0" hangingPunct="1">
                        <a:lnSpc>
                          <a:spcPct val="100000"/>
                        </a:lnSpc>
                        <a:spcBef>
                          <a:spcPct val="20000"/>
                        </a:spcBef>
                        <a:spcAft>
                          <a:spcPct val="0"/>
                        </a:spcAft>
                        <a:buClr>
                          <a:srgbClr val="F1AF00"/>
                        </a:buClr>
                        <a:buSzTx/>
                        <a:buFontTx/>
                        <a:buNone/>
                        <a:tabLst/>
                      </a:pPr>
                      <a:r>
                        <a:rPr kumimoji="0" lang="en-GB" sz="900" b="1" i="0" u="none" strike="noStrike" cap="none" normalizeH="0" baseline="0" smtClean="0">
                          <a:ln>
                            <a:noFill/>
                          </a:ln>
                          <a:solidFill>
                            <a:schemeClr val="bg1"/>
                          </a:solidFill>
                          <a:effectLst/>
                          <a:latin typeface="Arial" charset="0"/>
                        </a:rPr>
                        <a:t>Enabling Grids for E-sciencE</a:t>
                      </a:r>
                    </a:p>
                  </a:txBody>
                  <a:tcPr horzOverflow="overflow">
                    <a:lnL cap="flat">
                      <a:noFill/>
                    </a:lnL>
                    <a:lnR cap="flat">
                      <a:noFill/>
                    </a:lnR>
                    <a:lnT cap="flat">
                      <a:noFill/>
                    </a:lnT>
                    <a:lnB cap="flat">
                      <a:noFill/>
                    </a:lnB>
                    <a:lnTlToBr>
                      <a:noFill/>
                    </a:lnTlToBr>
                    <a:lnBlToTr>
                      <a:noFill/>
                    </a:lnBlToTr>
                    <a:noFill/>
                  </a:tcPr>
                </a:tc>
              </a:tr>
            </a:tbl>
          </a:graphicData>
        </a:graphic>
      </p:graphicFrame>
      <p:sp>
        <p:nvSpPr>
          <p:cNvPr id="3083" name="Rectangle 15"/>
          <p:cNvSpPr>
            <a:spLocks noGrp="1" noChangeArrowheads="1"/>
          </p:cNvSpPr>
          <p:nvPr>
            <p:ph type="title"/>
          </p:nvPr>
        </p:nvSpPr>
        <p:spPr bwMode="auto">
          <a:xfrm>
            <a:off x="2254250" y="66675"/>
            <a:ext cx="6734175" cy="685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3084" name="Text Box 16"/>
          <p:cNvSpPr txBox="1">
            <a:spLocks noChangeArrowheads="1"/>
          </p:cNvSpPr>
          <p:nvPr/>
        </p:nvSpPr>
        <p:spPr bwMode="auto">
          <a:xfrm>
            <a:off x="0" y="6629400"/>
            <a:ext cx="2819400" cy="2746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lgn="ctr">
                <a:solidFill>
                  <a:srgbClr val="000000"/>
                </a:solidFill>
                <a:miter lim="800000"/>
                <a:headEnd/>
                <a:tailEnd/>
              </a14:hiddenLine>
            </a:ext>
          </a:extLst>
        </p:spPr>
        <p:txBody>
          <a:bodyPr>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spcBef>
                <a:spcPct val="50000"/>
              </a:spcBef>
              <a:buClr>
                <a:srgbClr val="FFCC66"/>
              </a:buClr>
            </a:pPr>
            <a:r>
              <a:rPr lang="en-GB" sz="1200">
                <a:solidFill>
                  <a:srgbClr val="2B519A"/>
                </a:solidFill>
                <a:latin typeface="Verdana" pitchFamily="34" charset="0"/>
              </a:rPr>
              <a:t>EGEE-III INFSO-RI-222667</a:t>
            </a:r>
            <a:endParaRPr lang="en-GB" sz="1800">
              <a:solidFill>
                <a:srgbClr val="2B519A"/>
              </a:solidFill>
              <a:latin typeface="Verdana" pitchFamily="34" charset="0"/>
            </a:endParaRPr>
          </a:p>
        </p:txBody>
      </p:sp>
      <p:pic>
        <p:nvPicPr>
          <p:cNvPr id="3085" name="Picture 17" descr="egee"/>
          <p:cNvPicPr>
            <a:picLocks noChangeAspect="1" noChangeArrowheads="1"/>
          </p:cNvPicPr>
          <p:nvPr/>
        </p:nvPicPr>
        <p:blipFill>
          <a:blip r:embed="rId13" cstate="print">
            <a:extLst>
              <a:ext uri="{28A0092B-C50C-407E-A947-70E740481C1C}">
                <a14:useLocalDpi xmlns:a14="http://schemas.microsoft.com/office/drawing/2010/main" xmlns="" val="0"/>
              </a:ext>
            </a:extLst>
          </a:blip>
          <a:srcRect/>
          <a:stretch>
            <a:fillRect/>
          </a:stretch>
        </p:blipFill>
        <p:spPr bwMode="auto">
          <a:xfrm>
            <a:off x="114300" y="184150"/>
            <a:ext cx="2009775" cy="4953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hf hdr="0" dt="0"/>
  <p:txStyles>
    <p:titleStyle>
      <a:lvl1pPr algn="r" rtl="0" eaLnBrk="0" fontAlgn="base" hangingPunct="0">
        <a:spcBef>
          <a:spcPct val="0"/>
        </a:spcBef>
        <a:spcAft>
          <a:spcPct val="0"/>
        </a:spcAft>
        <a:defRPr sz="3200" b="1">
          <a:solidFill>
            <a:schemeClr val="bg1"/>
          </a:solidFill>
          <a:latin typeface="+mj-lt"/>
          <a:ea typeface="+mj-ea"/>
          <a:cs typeface="+mj-cs"/>
        </a:defRPr>
      </a:lvl1pPr>
      <a:lvl2pPr algn="r" rtl="0" eaLnBrk="0" fontAlgn="base" hangingPunct="0">
        <a:spcBef>
          <a:spcPct val="0"/>
        </a:spcBef>
        <a:spcAft>
          <a:spcPct val="0"/>
        </a:spcAft>
        <a:defRPr sz="3200" b="1">
          <a:solidFill>
            <a:schemeClr val="bg1"/>
          </a:solidFill>
          <a:latin typeface="Arial" charset="0"/>
        </a:defRPr>
      </a:lvl2pPr>
      <a:lvl3pPr algn="r" rtl="0" eaLnBrk="0" fontAlgn="base" hangingPunct="0">
        <a:spcBef>
          <a:spcPct val="0"/>
        </a:spcBef>
        <a:spcAft>
          <a:spcPct val="0"/>
        </a:spcAft>
        <a:defRPr sz="3200" b="1">
          <a:solidFill>
            <a:schemeClr val="bg1"/>
          </a:solidFill>
          <a:latin typeface="Arial" charset="0"/>
        </a:defRPr>
      </a:lvl3pPr>
      <a:lvl4pPr algn="r" rtl="0" eaLnBrk="0" fontAlgn="base" hangingPunct="0">
        <a:spcBef>
          <a:spcPct val="0"/>
        </a:spcBef>
        <a:spcAft>
          <a:spcPct val="0"/>
        </a:spcAft>
        <a:defRPr sz="3200" b="1">
          <a:solidFill>
            <a:schemeClr val="bg1"/>
          </a:solidFill>
          <a:latin typeface="Arial" charset="0"/>
        </a:defRPr>
      </a:lvl4pPr>
      <a:lvl5pPr algn="r" rtl="0" eaLnBrk="0" fontAlgn="base" hangingPunct="0">
        <a:spcBef>
          <a:spcPct val="0"/>
        </a:spcBef>
        <a:spcAft>
          <a:spcPct val="0"/>
        </a:spcAft>
        <a:defRPr sz="3200" b="1">
          <a:solidFill>
            <a:schemeClr val="bg1"/>
          </a:solidFill>
          <a:latin typeface="Arial" charset="0"/>
        </a:defRPr>
      </a:lvl5pPr>
      <a:lvl6pPr marL="457200" algn="r" rtl="0" eaLnBrk="0" fontAlgn="base" hangingPunct="0">
        <a:spcBef>
          <a:spcPct val="0"/>
        </a:spcBef>
        <a:spcAft>
          <a:spcPct val="0"/>
        </a:spcAft>
        <a:defRPr sz="3200" b="1">
          <a:solidFill>
            <a:schemeClr val="bg1"/>
          </a:solidFill>
          <a:latin typeface="Arial" charset="0"/>
        </a:defRPr>
      </a:lvl6pPr>
      <a:lvl7pPr marL="914400" algn="r" rtl="0" eaLnBrk="0" fontAlgn="base" hangingPunct="0">
        <a:spcBef>
          <a:spcPct val="0"/>
        </a:spcBef>
        <a:spcAft>
          <a:spcPct val="0"/>
        </a:spcAft>
        <a:defRPr sz="3200" b="1">
          <a:solidFill>
            <a:schemeClr val="bg1"/>
          </a:solidFill>
          <a:latin typeface="Arial" charset="0"/>
        </a:defRPr>
      </a:lvl7pPr>
      <a:lvl8pPr marL="1371600" algn="r" rtl="0" eaLnBrk="0" fontAlgn="base" hangingPunct="0">
        <a:spcBef>
          <a:spcPct val="0"/>
        </a:spcBef>
        <a:spcAft>
          <a:spcPct val="0"/>
        </a:spcAft>
        <a:defRPr sz="3200" b="1">
          <a:solidFill>
            <a:schemeClr val="bg1"/>
          </a:solidFill>
          <a:latin typeface="Arial" charset="0"/>
        </a:defRPr>
      </a:lvl8pPr>
      <a:lvl9pPr marL="1828800" algn="r" rtl="0" eaLnBrk="0" fontAlgn="base" hangingPunct="0">
        <a:spcBef>
          <a:spcPct val="0"/>
        </a:spcBef>
        <a:spcAft>
          <a:spcPct val="0"/>
        </a:spcAft>
        <a:defRPr sz="3200" b="1">
          <a:solidFill>
            <a:schemeClr val="bg1"/>
          </a:solidFill>
          <a:latin typeface="Arial" charset="0"/>
        </a:defRPr>
      </a:lvl9pPr>
    </p:titleStyle>
    <p:bodyStyle>
      <a:lvl1pPr marL="342900" indent="-342900" algn="l" rtl="0" eaLnBrk="0" fontAlgn="base" hangingPunct="0">
        <a:spcBef>
          <a:spcPct val="20000"/>
        </a:spcBef>
        <a:spcAft>
          <a:spcPct val="0"/>
        </a:spcAft>
        <a:buClr>
          <a:srgbClr val="F1AF00"/>
        </a:buClr>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lr>
          <a:srgbClr val="F1AF00"/>
        </a:buClr>
        <a:buFont typeface="Arial" charset="0"/>
        <a:buChar char="–"/>
        <a:defRPr sz="2100">
          <a:solidFill>
            <a:srgbClr val="00338F"/>
          </a:solidFill>
          <a:latin typeface="+mn-lt"/>
        </a:defRPr>
      </a:lvl2pPr>
      <a:lvl3pPr marL="1143000" indent="-228600" algn="l" rtl="0" eaLnBrk="0" fontAlgn="base" hangingPunct="0">
        <a:spcBef>
          <a:spcPct val="20000"/>
        </a:spcBef>
        <a:spcAft>
          <a:spcPct val="0"/>
        </a:spcAft>
        <a:buClr>
          <a:srgbClr val="F1AF00"/>
        </a:buClr>
        <a:buFont typeface="Wingdings" pitchFamily="2" charset="2"/>
        <a:buChar char="§"/>
        <a:defRPr sz="1900">
          <a:solidFill>
            <a:srgbClr val="00338F"/>
          </a:solidFill>
          <a:latin typeface="+mn-lt"/>
        </a:defRPr>
      </a:lvl3pPr>
      <a:lvl4pPr marL="1600200" indent="-228600" algn="l" rtl="0" eaLnBrk="0" fontAlgn="base" hangingPunct="0">
        <a:spcBef>
          <a:spcPct val="20000"/>
        </a:spcBef>
        <a:spcAft>
          <a:spcPct val="0"/>
        </a:spcAft>
        <a:buClr>
          <a:srgbClr val="F1AF00"/>
        </a:buClr>
        <a:buChar char="•"/>
        <a:defRPr sz="2000" i="1">
          <a:solidFill>
            <a:srgbClr val="00338F"/>
          </a:solidFill>
          <a:latin typeface="+mn-lt"/>
        </a:defRPr>
      </a:lvl4pPr>
      <a:lvl5pPr marL="2057400" indent="-228600" algn="l" rtl="0" eaLnBrk="0" fontAlgn="base" hangingPunct="0">
        <a:spcBef>
          <a:spcPct val="20000"/>
        </a:spcBef>
        <a:spcAft>
          <a:spcPct val="0"/>
        </a:spcAft>
        <a:buClr>
          <a:srgbClr val="F1AF00"/>
        </a:buClr>
        <a:buChar char="o"/>
        <a:defRPr sz="1600">
          <a:solidFill>
            <a:srgbClr val="00338F"/>
          </a:solidFill>
          <a:latin typeface="+mn-lt"/>
        </a:defRPr>
      </a:lvl5pPr>
      <a:lvl6pPr marL="2514600" indent="-228600" algn="l" rtl="0" eaLnBrk="0" fontAlgn="base" hangingPunct="0">
        <a:spcBef>
          <a:spcPct val="20000"/>
        </a:spcBef>
        <a:spcAft>
          <a:spcPct val="0"/>
        </a:spcAft>
        <a:buClr>
          <a:srgbClr val="F1AF00"/>
        </a:buClr>
        <a:buChar char="o"/>
        <a:defRPr sz="1600">
          <a:solidFill>
            <a:srgbClr val="00338F"/>
          </a:solidFill>
          <a:latin typeface="+mn-lt"/>
        </a:defRPr>
      </a:lvl6pPr>
      <a:lvl7pPr marL="2971800" indent="-228600" algn="l" rtl="0" eaLnBrk="0" fontAlgn="base" hangingPunct="0">
        <a:spcBef>
          <a:spcPct val="20000"/>
        </a:spcBef>
        <a:spcAft>
          <a:spcPct val="0"/>
        </a:spcAft>
        <a:buClr>
          <a:srgbClr val="F1AF00"/>
        </a:buClr>
        <a:buChar char="o"/>
        <a:defRPr sz="1600">
          <a:solidFill>
            <a:srgbClr val="00338F"/>
          </a:solidFill>
          <a:latin typeface="+mn-lt"/>
        </a:defRPr>
      </a:lvl7pPr>
      <a:lvl8pPr marL="3429000" indent="-228600" algn="l" rtl="0" eaLnBrk="0" fontAlgn="base" hangingPunct="0">
        <a:spcBef>
          <a:spcPct val="20000"/>
        </a:spcBef>
        <a:spcAft>
          <a:spcPct val="0"/>
        </a:spcAft>
        <a:buClr>
          <a:srgbClr val="F1AF00"/>
        </a:buClr>
        <a:buChar char="o"/>
        <a:defRPr sz="1600">
          <a:solidFill>
            <a:srgbClr val="00338F"/>
          </a:solidFill>
          <a:latin typeface="+mn-lt"/>
        </a:defRPr>
      </a:lvl8pPr>
      <a:lvl9pPr marL="3886200" indent="-228600" algn="l" rtl="0" eaLnBrk="0" fontAlgn="base" hangingPunct="0">
        <a:spcBef>
          <a:spcPct val="20000"/>
        </a:spcBef>
        <a:spcAft>
          <a:spcPct val="0"/>
        </a:spcAft>
        <a:buClr>
          <a:srgbClr val="F1AF00"/>
        </a:buClr>
        <a:buChar char="o"/>
        <a:defRPr sz="1600">
          <a:solidFill>
            <a:srgbClr val="00338F"/>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5.xml"/><Relationship Id="rId6" Type="http://schemas.openxmlformats.org/officeDocument/2006/relationships/image" Target="../media/image16.jpeg"/><Relationship Id="rId5" Type="http://schemas.openxmlformats.org/officeDocument/2006/relationships/image" Target="../media/image15.jpeg"/><Relationship Id="rId10" Type="http://schemas.openxmlformats.org/officeDocument/2006/relationships/image" Target="../media/image20.jpeg"/><Relationship Id="rId4" Type="http://schemas.openxmlformats.org/officeDocument/2006/relationships/image" Target="../media/image14.jpeg"/><Relationship Id="rId9"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4"/>
          <p:cNvSpPr txBox="1">
            <a:spLocks noChangeArrowheads="1"/>
          </p:cNvSpPr>
          <p:nvPr/>
        </p:nvSpPr>
        <p:spPr bwMode="auto">
          <a:xfrm>
            <a:off x="5029200" y="5903913"/>
            <a:ext cx="3889375" cy="9540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800">
                <a:solidFill>
                  <a:schemeClr val="tx1"/>
                </a:solidFill>
                <a:latin typeface="Arial" charset="0"/>
                <a:cs typeface="Arial" charset="0"/>
              </a:defRPr>
            </a:lvl1pPr>
            <a:lvl2pPr marL="742950" indent="-285750" eaLnBrk="0" hangingPunct="0">
              <a:defRPr sz="2800">
                <a:solidFill>
                  <a:schemeClr val="tx1"/>
                </a:solidFill>
                <a:latin typeface="Arial" charset="0"/>
                <a:cs typeface="Arial" charset="0"/>
              </a:defRPr>
            </a:lvl2pPr>
            <a:lvl3pPr marL="1143000" indent="-228600" eaLnBrk="0" hangingPunct="0">
              <a:defRPr sz="2800">
                <a:solidFill>
                  <a:schemeClr val="tx1"/>
                </a:solidFill>
                <a:latin typeface="Arial" charset="0"/>
                <a:cs typeface="Arial" charset="0"/>
              </a:defRPr>
            </a:lvl3pPr>
            <a:lvl4pPr marL="1600200" indent="-228600" eaLnBrk="0" hangingPunct="0">
              <a:defRPr sz="2800">
                <a:solidFill>
                  <a:schemeClr val="tx1"/>
                </a:solidFill>
                <a:latin typeface="Arial" charset="0"/>
                <a:cs typeface="Arial" charset="0"/>
              </a:defRPr>
            </a:lvl4pPr>
            <a:lvl5pPr marL="2057400" indent="-228600" eaLnBrk="0" hangingPunct="0">
              <a:defRPr sz="2800">
                <a:solidFill>
                  <a:schemeClr val="tx1"/>
                </a:solidFill>
                <a:latin typeface="Arial" charset="0"/>
                <a:cs typeface="Arial" charset="0"/>
              </a:defRPr>
            </a:lvl5pPr>
            <a:lvl6pPr marL="2514600" indent="-228600" eaLnBrk="0" fontAlgn="base" hangingPunct="0">
              <a:spcBef>
                <a:spcPct val="0"/>
              </a:spcBef>
              <a:spcAft>
                <a:spcPct val="0"/>
              </a:spcAft>
              <a:defRPr sz="2800">
                <a:solidFill>
                  <a:schemeClr val="tx1"/>
                </a:solidFill>
                <a:latin typeface="Arial" charset="0"/>
                <a:cs typeface="Arial" charset="0"/>
              </a:defRPr>
            </a:lvl6pPr>
            <a:lvl7pPr marL="2971800" indent="-228600" eaLnBrk="0" fontAlgn="base" hangingPunct="0">
              <a:spcBef>
                <a:spcPct val="0"/>
              </a:spcBef>
              <a:spcAft>
                <a:spcPct val="0"/>
              </a:spcAft>
              <a:defRPr sz="2800">
                <a:solidFill>
                  <a:schemeClr val="tx1"/>
                </a:solidFill>
                <a:latin typeface="Arial" charset="0"/>
                <a:cs typeface="Arial" charset="0"/>
              </a:defRPr>
            </a:lvl7pPr>
            <a:lvl8pPr marL="3429000" indent="-228600" eaLnBrk="0" fontAlgn="base" hangingPunct="0">
              <a:spcBef>
                <a:spcPct val="0"/>
              </a:spcBef>
              <a:spcAft>
                <a:spcPct val="0"/>
              </a:spcAft>
              <a:defRPr sz="2800">
                <a:solidFill>
                  <a:schemeClr val="tx1"/>
                </a:solidFill>
                <a:latin typeface="Arial" charset="0"/>
                <a:cs typeface="Arial" charset="0"/>
              </a:defRPr>
            </a:lvl8pPr>
            <a:lvl9pPr marL="3886200" indent="-228600" eaLnBrk="0" fontAlgn="base" hangingPunct="0">
              <a:spcBef>
                <a:spcPct val="0"/>
              </a:spcBef>
              <a:spcAft>
                <a:spcPct val="0"/>
              </a:spcAft>
              <a:defRPr sz="2800">
                <a:solidFill>
                  <a:schemeClr val="tx1"/>
                </a:solidFill>
                <a:latin typeface="Arial" charset="0"/>
                <a:cs typeface="Arial" charset="0"/>
              </a:defRPr>
            </a:lvl9pPr>
          </a:lstStyle>
          <a:p>
            <a:pPr eaLnBrk="1" hangingPunct="1"/>
            <a:r>
              <a:rPr lang="en-GB" altLang="ja-JP" b="1">
                <a:ea typeface="ＭＳ Ｐゴシック" pitchFamily="34" charset="-128"/>
              </a:rPr>
              <a:t>www.e-sciencetalk.eu</a:t>
            </a:r>
            <a:endParaRPr lang="en-US" b="1"/>
          </a:p>
          <a:p>
            <a:pPr eaLnBrk="1" hangingPunct="1"/>
            <a:endParaRPr lang="en-GB"/>
          </a:p>
        </p:txBody>
      </p:sp>
      <p:sp>
        <p:nvSpPr>
          <p:cNvPr id="4099" name="Rectangle 11"/>
          <p:cNvSpPr>
            <a:spLocks noGrp="1" noChangeArrowheads="1"/>
          </p:cNvSpPr>
          <p:nvPr/>
        </p:nvSpPr>
        <p:spPr bwMode="auto">
          <a:xfrm>
            <a:off x="4699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marL="342900" indent="-342900" algn="ctr">
              <a:spcBef>
                <a:spcPct val="20000"/>
              </a:spcBef>
            </a:pPr>
            <a:r>
              <a:rPr lang="en-US" sz="3600" b="1" dirty="0" smtClean="0"/>
              <a:t>WP3: International Science Grid </a:t>
            </a:r>
            <a:br>
              <a:rPr lang="en-US" sz="3600" b="1" dirty="0" smtClean="0"/>
            </a:br>
            <a:r>
              <a:rPr lang="en-US" sz="3600" b="1" dirty="0" smtClean="0"/>
              <a:t>This Week</a:t>
            </a:r>
            <a:endParaRPr lang="en-US" sz="3600" b="1" dirty="0"/>
          </a:p>
          <a:p>
            <a:pPr marL="342900" indent="-342900" algn="ctr">
              <a:spcBef>
                <a:spcPct val="20000"/>
              </a:spcBef>
            </a:pPr>
            <a:endParaRPr lang="en-US" dirty="0"/>
          </a:p>
          <a:p>
            <a:pPr marL="342900" indent="-342900" algn="ctr">
              <a:spcBef>
                <a:spcPct val="20000"/>
              </a:spcBef>
            </a:pPr>
            <a:endParaRPr lang="en-US" i="1" dirty="0"/>
          </a:p>
          <a:p>
            <a:pPr marL="342900" indent="-342900" algn="ctr">
              <a:spcBef>
                <a:spcPct val="20000"/>
              </a:spcBef>
            </a:pPr>
            <a:r>
              <a:rPr lang="en-US" sz="2400" dirty="0" smtClean="0"/>
              <a:t>Jacqui Hayes</a:t>
            </a:r>
            <a:endParaRPr lang="en-US" sz="2400" dirty="0"/>
          </a:p>
          <a:p>
            <a:pPr marL="342900" indent="-342900" algn="ctr">
              <a:spcBef>
                <a:spcPct val="20000"/>
              </a:spcBef>
            </a:pPr>
            <a:r>
              <a:rPr lang="en-US" sz="2400" dirty="0" smtClean="0"/>
              <a:t>WP3 Leader, CERN</a:t>
            </a:r>
            <a:endParaRPr lang="en-GB" sz="2400" dirty="0"/>
          </a:p>
        </p:txBody>
      </p:sp>
    </p:spTree>
    <p:extLst>
      <p:ext uri="{BB962C8B-B14F-4D97-AF65-F5344CB8AC3E}">
        <p14:creationId xmlns:p14="http://schemas.microsoft.com/office/powerpoint/2010/main" xmlns="" val="21806770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Old iSGTW.jpg"/>
          <p:cNvPicPr>
            <a:picLocks noGrp="1" noChangeAspect="1"/>
          </p:cNvPicPr>
          <p:nvPr>
            <p:ph idx="1"/>
          </p:nvPr>
        </p:nvPicPr>
        <p:blipFill>
          <a:blip r:embed="rId2" cstate="print"/>
          <a:stretch>
            <a:fillRect/>
          </a:stretch>
        </p:blipFill>
        <p:spPr>
          <a:xfrm>
            <a:off x="3200400" y="1371600"/>
            <a:ext cx="4856198" cy="5135563"/>
          </a:xfrm>
          <a:ln>
            <a:solidFill>
              <a:schemeClr val="tx1"/>
            </a:solidFill>
          </a:ln>
          <a:effectLst>
            <a:outerShdw blurRad="50800" dist="38100" dir="2700000" algn="tl" rotWithShape="0">
              <a:prstClr val="black">
                <a:alpha val="40000"/>
              </a:prstClr>
            </a:outerShdw>
          </a:effectLst>
        </p:spPr>
      </p:pic>
      <p:sp>
        <p:nvSpPr>
          <p:cNvPr id="4" name="Title 1"/>
          <p:cNvSpPr>
            <a:spLocks noGrp="1"/>
          </p:cNvSpPr>
          <p:nvPr>
            <p:ph type="title"/>
          </p:nvPr>
        </p:nvSpPr>
        <p:spPr/>
        <p:txBody>
          <a:bodyPr/>
          <a:lstStyle/>
          <a:p>
            <a:r>
              <a:rPr lang="en-US" dirty="0" smtClean="0"/>
              <a:t>WP3: A </a:t>
            </a:r>
            <a:r>
              <a:rPr lang="en-US" dirty="0" smtClean="0"/>
              <a:t>new </a:t>
            </a:r>
            <a:r>
              <a:rPr lang="en-US" dirty="0" err="1" smtClean="0"/>
              <a:t>iSGTW</a:t>
            </a:r>
            <a:endParaRPr lang="en-US" dirty="0"/>
          </a:p>
        </p:txBody>
      </p:sp>
      <p:sp>
        <p:nvSpPr>
          <p:cNvPr id="6" name="TextBox 5"/>
          <p:cNvSpPr txBox="1"/>
          <p:nvPr/>
        </p:nvSpPr>
        <p:spPr>
          <a:xfrm>
            <a:off x="228600" y="1600200"/>
            <a:ext cx="2971800" cy="4832092"/>
          </a:xfrm>
          <a:prstGeom prst="rect">
            <a:avLst/>
          </a:prstGeom>
          <a:noFill/>
        </p:spPr>
        <p:txBody>
          <a:bodyPr wrap="square" rtlCol="0">
            <a:spAutoFit/>
          </a:bodyPr>
          <a:lstStyle/>
          <a:p>
            <a:r>
              <a:rPr lang="en-US" dirty="0" err="1" smtClean="0"/>
              <a:t>Relaunched</a:t>
            </a:r>
            <a:r>
              <a:rPr lang="en-US" dirty="0" smtClean="0"/>
              <a:t> the </a:t>
            </a:r>
            <a:r>
              <a:rPr lang="en-US" dirty="0" err="1" smtClean="0"/>
              <a:t>iSGTW</a:t>
            </a:r>
            <a:r>
              <a:rPr lang="en-US" dirty="0" smtClean="0"/>
              <a:t> website in January 2011</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new </a:t>
            </a:r>
            <a:r>
              <a:rPr lang="en-US" dirty="0" err="1" smtClean="0"/>
              <a:t>iSGTW</a:t>
            </a:r>
            <a:endParaRPr lang="en-US" dirty="0"/>
          </a:p>
        </p:txBody>
      </p:sp>
      <p:pic>
        <p:nvPicPr>
          <p:cNvPr id="4" name="Content Placeholder 3" descr="Voting.jpg"/>
          <p:cNvPicPr>
            <a:picLocks noGrp="1" noChangeAspect="1"/>
          </p:cNvPicPr>
          <p:nvPr>
            <p:ph idx="1"/>
          </p:nvPr>
        </p:nvPicPr>
        <p:blipFill>
          <a:blip r:embed="rId2" cstate="print"/>
          <a:stretch>
            <a:fillRect/>
          </a:stretch>
        </p:blipFill>
        <p:spPr>
          <a:xfrm>
            <a:off x="386535" y="5486400"/>
            <a:ext cx="4306531" cy="1143000"/>
          </a:xfrm>
        </p:spPr>
      </p:pic>
      <p:pic>
        <p:nvPicPr>
          <p:cNvPr id="5" name="Picture 4" descr="Share.jpg"/>
          <p:cNvPicPr>
            <a:picLocks noChangeAspect="1"/>
          </p:cNvPicPr>
          <p:nvPr/>
        </p:nvPicPr>
        <p:blipFill>
          <a:blip r:embed="rId3" cstate="print"/>
          <a:stretch>
            <a:fillRect/>
          </a:stretch>
        </p:blipFill>
        <p:spPr>
          <a:xfrm>
            <a:off x="2546775" y="4882829"/>
            <a:ext cx="3420380" cy="868012"/>
          </a:xfrm>
          <a:prstGeom prst="rect">
            <a:avLst/>
          </a:prstGeom>
        </p:spPr>
      </p:pic>
      <p:sp>
        <p:nvSpPr>
          <p:cNvPr id="7" name="Rectangle 6"/>
          <p:cNvSpPr/>
          <p:nvPr/>
        </p:nvSpPr>
        <p:spPr>
          <a:xfrm>
            <a:off x="609600" y="1524000"/>
            <a:ext cx="7162800" cy="2677656"/>
          </a:xfrm>
          <a:prstGeom prst="rect">
            <a:avLst/>
          </a:prstGeom>
        </p:spPr>
        <p:txBody>
          <a:bodyPr wrap="square">
            <a:spAutoFit/>
          </a:bodyPr>
          <a:lstStyle/>
          <a:p>
            <a:pPr>
              <a:buFont typeface="Arial" pitchFamily="34" charset="0"/>
              <a:buChar char="•"/>
            </a:pPr>
            <a:r>
              <a:rPr lang="en-US" sz="1600" dirty="0" smtClean="0"/>
              <a:t> Cleaner design and new logo</a:t>
            </a:r>
          </a:p>
          <a:p>
            <a:endParaRPr lang="en-US" sz="1600" dirty="0" smtClean="0"/>
          </a:p>
          <a:p>
            <a:pPr>
              <a:buFont typeface="Arial" pitchFamily="34" charset="0"/>
              <a:buChar char="•"/>
            </a:pPr>
            <a:r>
              <a:rPr lang="en-US" sz="1600" dirty="0" smtClean="0"/>
              <a:t> New content management system, making it easier for staff</a:t>
            </a:r>
          </a:p>
          <a:p>
            <a:pPr>
              <a:buFont typeface="Arial" pitchFamily="34" charset="0"/>
              <a:buChar char="•"/>
            </a:pPr>
            <a:endParaRPr lang="en-US" sz="1600" dirty="0" smtClean="0"/>
          </a:p>
          <a:p>
            <a:pPr>
              <a:buFont typeface="Arial" pitchFamily="34" charset="0"/>
              <a:buChar char="•"/>
            </a:pPr>
            <a:r>
              <a:rPr lang="en-US" sz="1600" dirty="0" smtClean="0"/>
              <a:t> Users can upload announcements, jobs, and calendar items</a:t>
            </a:r>
          </a:p>
          <a:p>
            <a:pPr>
              <a:buFont typeface="Arial" pitchFamily="34" charset="0"/>
              <a:buChar char="•"/>
            </a:pPr>
            <a:endParaRPr lang="en-US" sz="1600" dirty="0" smtClean="0"/>
          </a:p>
          <a:p>
            <a:pPr>
              <a:buFont typeface="Arial" pitchFamily="34" charset="0"/>
              <a:buChar char="•"/>
            </a:pPr>
            <a:r>
              <a:rPr lang="en-US" sz="1600" dirty="0" smtClean="0"/>
              <a:t> Auto-populate with blogs, and our digital feeds</a:t>
            </a:r>
          </a:p>
          <a:p>
            <a:endParaRPr lang="en-US" dirty="0" smtClean="0"/>
          </a:p>
          <a:p>
            <a:endParaRPr lang="en-US" dirty="0" smtClean="0"/>
          </a:p>
        </p:txBody>
      </p:sp>
      <p:sp>
        <p:nvSpPr>
          <p:cNvPr id="8" name="Rectangle 7"/>
          <p:cNvSpPr/>
          <p:nvPr/>
        </p:nvSpPr>
        <p:spPr>
          <a:xfrm>
            <a:off x="609600" y="3200400"/>
            <a:ext cx="6477000" cy="1508105"/>
          </a:xfrm>
          <a:prstGeom prst="rect">
            <a:avLst/>
          </a:prstGeom>
        </p:spPr>
        <p:txBody>
          <a:bodyPr wrap="square">
            <a:spAutoFit/>
          </a:bodyPr>
          <a:lstStyle/>
          <a:p>
            <a:pPr>
              <a:buFont typeface="Arial" pitchFamily="34" charset="0"/>
              <a:buChar char="•"/>
            </a:pPr>
            <a:endParaRPr lang="en-US" sz="1600" dirty="0" smtClean="0"/>
          </a:p>
          <a:p>
            <a:pPr>
              <a:buFont typeface="Arial" pitchFamily="34" charset="0"/>
              <a:buChar char="•"/>
            </a:pPr>
            <a:r>
              <a:rPr lang="en-US" sz="1600" dirty="0" smtClean="0"/>
              <a:t> ‘SHARE’ buttons for readers to share articles on social media</a:t>
            </a:r>
          </a:p>
          <a:p>
            <a:pPr>
              <a:buFont typeface="Arial" pitchFamily="34" charset="0"/>
              <a:buChar char="•"/>
            </a:pPr>
            <a:endParaRPr lang="en-US" sz="1600" dirty="0" smtClean="0"/>
          </a:p>
          <a:p>
            <a:pPr>
              <a:buFont typeface="Arial" pitchFamily="34" charset="0"/>
              <a:buChar char="•"/>
            </a:pPr>
            <a:r>
              <a:rPr lang="en-US" sz="1600" dirty="0" smtClean="0"/>
              <a:t> User interaction: commenting and rating articles out of five stars</a:t>
            </a:r>
            <a:endParaRPr lang="en-US" dirty="0" smtClean="0"/>
          </a:p>
          <a:p>
            <a:endParaRPr lang="en-US" dirty="0" smtClean="0"/>
          </a:p>
        </p:txBody>
      </p:sp>
      <p:sp>
        <p:nvSpPr>
          <p:cNvPr id="9" name="Rectangle 8"/>
          <p:cNvSpPr/>
          <p:nvPr/>
        </p:nvSpPr>
        <p:spPr>
          <a:xfrm>
            <a:off x="609600" y="4114800"/>
            <a:ext cx="6477000" cy="1015663"/>
          </a:xfrm>
          <a:prstGeom prst="rect">
            <a:avLst/>
          </a:prstGeom>
        </p:spPr>
        <p:txBody>
          <a:bodyPr wrap="square">
            <a:spAutoFit/>
          </a:bodyPr>
          <a:lstStyle/>
          <a:p>
            <a:pPr>
              <a:buFont typeface="Arial" pitchFamily="34" charset="0"/>
              <a:buChar char="•"/>
            </a:pPr>
            <a:endParaRPr lang="en-US" sz="1600" dirty="0" smtClean="0"/>
          </a:p>
          <a:p>
            <a:pPr>
              <a:buFont typeface="Arial" pitchFamily="34" charset="0"/>
              <a:buChar char="•"/>
            </a:pPr>
            <a:r>
              <a:rPr lang="en-US" sz="1600" dirty="0" smtClean="0"/>
              <a:t> Expanded coverage to include other forms of distributed computing</a:t>
            </a:r>
            <a:endParaRPr lang="en-US" dirty="0" smtClean="0"/>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5"/>
                                        </p:tgtEl>
                                        <p:attrNameLst>
                                          <p:attrName>style.visibility</p:attrName>
                                        </p:attrNameLst>
                                      </p:cBhvr>
                                      <p:to>
                                        <p:strVal val="hidden"/>
                                      </p:to>
                                    </p:set>
                                  </p:childTnLst>
                                </p:cTn>
                              </p:par>
                              <p:par>
                                <p:cTn id="17" presetID="1" presetClass="exit" presetSubtype="0" fill="hold" nodeType="withEffect">
                                  <p:stCondLst>
                                    <p:cond delay="0"/>
                                  </p:stCondLst>
                                  <p:childTnLst>
                                    <p:set>
                                      <p:cBhvr>
                                        <p:cTn id="18" dur="1" fill="hold">
                                          <p:stCondLst>
                                            <p:cond delay="0"/>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Expanded coverage</a:t>
            </a:r>
            <a:endParaRPr lang="en-US" dirty="0"/>
          </a:p>
        </p:txBody>
      </p:sp>
      <p:sp>
        <p:nvSpPr>
          <p:cNvPr id="3" name="Content Placeholder 2"/>
          <p:cNvSpPr>
            <a:spLocks noGrp="1"/>
          </p:cNvSpPr>
          <p:nvPr>
            <p:ph sz="half" idx="2"/>
          </p:nvPr>
        </p:nvSpPr>
        <p:spPr>
          <a:xfrm>
            <a:off x="303211" y="1223756"/>
            <a:ext cx="4040188" cy="765086"/>
          </a:xfrm>
        </p:spPr>
        <p:txBody>
          <a:bodyPr anchor="ctr"/>
          <a:lstStyle/>
          <a:p>
            <a:pPr>
              <a:buNone/>
            </a:pPr>
            <a:r>
              <a:rPr lang="en-US" dirty="0" smtClean="0"/>
              <a:t>Cloud computing</a:t>
            </a:r>
            <a:endParaRPr lang="en-US" dirty="0"/>
          </a:p>
        </p:txBody>
      </p:sp>
      <p:sp>
        <p:nvSpPr>
          <p:cNvPr id="8" name="Content Placeholder 2"/>
          <p:cNvSpPr txBox="1">
            <a:spLocks/>
          </p:cNvSpPr>
          <p:nvPr/>
        </p:nvSpPr>
        <p:spPr bwMode="auto">
          <a:xfrm>
            <a:off x="303211" y="4149081"/>
            <a:ext cx="4040188" cy="720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tabLst/>
              <a:defRPr/>
            </a:pPr>
            <a:r>
              <a:rPr lang="en-US" sz="2400" kern="0" dirty="0" smtClean="0">
                <a:latin typeface="+mn-lt"/>
                <a:cs typeface="+mn-cs"/>
              </a:rPr>
              <a:t>HPC</a:t>
            </a: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sp>
        <p:nvSpPr>
          <p:cNvPr id="9" name="Content Placeholder 2"/>
          <p:cNvSpPr txBox="1">
            <a:spLocks/>
          </p:cNvSpPr>
          <p:nvPr/>
        </p:nvSpPr>
        <p:spPr bwMode="auto">
          <a:xfrm>
            <a:off x="303211" y="2708921"/>
            <a:ext cx="5033873" cy="72008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Volunteer computing</a:t>
            </a: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sp>
        <p:nvSpPr>
          <p:cNvPr id="17" name="Content Placeholder 2"/>
          <p:cNvSpPr txBox="1">
            <a:spLocks/>
          </p:cNvSpPr>
          <p:nvPr/>
        </p:nvSpPr>
        <p:spPr bwMode="auto">
          <a:xfrm>
            <a:off x="303211" y="5499230"/>
            <a:ext cx="4040188" cy="72008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tabLst/>
              <a:defRPr/>
            </a:pPr>
            <a:r>
              <a:rPr kumimoji="0" lang="en-US" sz="2400" b="0" i="0" u="none" strike="noStrike" kern="0" cap="none" spc="0" normalizeH="0" baseline="0" noProof="0" dirty="0" smtClean="0">
                <a:ln>
                  <a:noFill/>
                </a:ln>
                <a:solidFill>
                  <a:schemeClr val="tx1"/>
                </a:solidFill>
                <a:effectLst/>
                <a:uLnTx/>
                <a:uFillTx/>
                <a:latin typeface="+mn-lt"/>
                <a:ea typeface="+mn-ea"/>
                <a:cs typeface="+mn-cs"/>
              </a:rPr>
              <a:t>Complex projects</a:t>
            </a: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pic>
        <p:nvPicPr>
          <p:cNvPr id="19" name="Picture 18" descr="CloudBuildings.jpg"/>
          <p:cNvPicPr>
            <a:picLocks noChangeAspect="1"/>
          </p:cNvPicPr>
          <p:nvPr/>
        </p:nvPicPr>
        <p:blipFill>
          <a:blip r:embed="rId3" cstate="print"/>
          <a:stretch>
            <a:fillRect/>
          </a:stretch>
        </p:blipFill>
        <p:spPr>
          <a:xfrm>
            <a:off x="5295079" y="1371600"/>
            <a:ext cx="3568615" cy="3677580"/>
          </a:xfrm>
          <a:prstGeom prst="rect">
            <a:avLst/>
          </a:prstGeom>
          <a:ln>
            <a:solidFill>
              <a:schemeClr val="tx1"/>
            </a:solidFill>
          </a:ln>
          <a:effectLst>
            <a:outerShdw blurRad="50800" dist="38100" dir="2700000" algn="tl" rotWithShape="0">
              <a:prstClr val="black">
                <a:alpha val="40000"/>
              </a:prstClr>
            </a:outerShdw>
          </a:effectLst>
        </p:spPr>
      </p:pic>
      <p:pic>
        <p:nvPicPr>
          <p:cNvPr id="20" name="Picture 19" descr="SunthroughClouds.jpg"/>
          <p:cNvPicPr>
            <a:picLocks noChangeAspect="1"/>
          </p:cNvPicPr>
          <p:nvPr/>
        </p:nvPicPr>
        <p:blipFill>
          <a:blip r:embed="rId4" cstate="print"/>
          <a:stretch>
            <a:fillRect/>
          </a:stretch>
        </p:blipFill>
        <p:spPr>
          <a:xfrm>
            <a:off x="3510771" y="2708921"/>
            <a:ext cx="3568615" cy="3677580"/>
          </a:xfrm>
          <a:prstGeom prst="rect">
            <a:avLst/>
          </a:prstGeom>
          <a:ln>
            <a:solidFill>
              <a:schemeClr val="tx1"/>
            </a:solidFill>
          </a:ln>
          <a:effectLst>
            <a:outerShdw blurRad="50800" dist="38100" dir="2700000" algn="tl" rotWithShape="0">
              <a:prstClr val="black">
                <a:alpha val="40000"/>
              </a:prstClr>
            </a:outerShdw>
          </a:effectLst>
        </p:spPr>
      </p:pic>
      <p:pic>
        <p:nvPicPr>
          <p:cNvPr id="21" name="Picture 20" descr="AsiaAtHome.jpg"/>
          <p:cNvPicPr>
            <a:picLocks noChangeAspect="1"/>
          </p:cNvPicPr>
          <p:nvPr/>
        </p:nvPicPr>
        <p:blipFill>
          <a:blip r:embed="rId5" cstate="print"/>
          <a:stretch>
            <a:fillRect/>
          </a:stretch>
        </p:blipFill>
        <p:spPr>
          <a:xfrm>
            <a:off x="5295079" y="1371600"/>
            <a:ext cx="3568615" cy="3677580"/>
          </a:xfrm>
          <a:prstGeom prst="rect">
            <a:avLst/>
          </a:prstGeom>
          <a:ln>
            <a:solidFill>
              <a:schemeClr val="tx1"/>
            </a:solidFill>
          </a:ln>
          <a:effectLst>
            <a:outerShdw blurRad="50800" dist="38100" dir="2700000" algn="tl" rotWithShape="0">
              <a:prstClr val="black">
                <a:alpha val="40000"/>
              </a:prstClr>
            </a:outerShdw>
          </a:effectLst>
        </p:spPr>
      </p:pic>
      <p:pic>
        <p:nvPicPr>
          <p:cNvPr id="22" name="Picture 21" descr="LittleFeet.jpg"/>
          <p:cNvPicPr>
            <a:picLocks noChangeAspect="1"/>
          </p:cNvPicPr>
          <p:nvPr/>
        </p:nvPicPr>
        <p:blipFill>
          <a:blip r:embed="rId6" cstate="print"/>
          <a:stretch>
            <a:fillRect/>
          </a:stretch>
        </p:blipFill>
        <p:spPr>
          <a:xfrm>
            <a:off x="3510771" y="2708921"/>
            <a:ext cx="3568615" cy="3677580"/>
          </a:xfrm>
          <a:prstGeom prst="rect">
            <a:avLst/>
          </a:prstGeom>
          <a:ln>
            <a:solidFill>
              <a:schemeClr val="tx1"/>
            </a:solidFill>
          </a:ln>
          <a:effectLst>
            <a:outerShdw blurRad="50800" dist="38100" dir="2700000" algn="tl" rotWithShape="0">
              <a:prstClr val="black">
                <a:alpha val="40000"/>
              </a:prstClr>
            </a:outerShdw>
          </a:effectLst>
        </p:spPr>
      </p:pic>
      <p:pic>
        <p:nvPicPr>
          <p:cNvPr id="23" name="Picture 22" descr="NewInstruments.jpg"/>
          <p:cNvPicPr>
            <a:picLocks noChangeAspect="1"/>
          </p:cNvPicPr>
          <p:nvPr/>
        </p:nvPicPr>
        <p:blipFill>
          <a:blip r:embed="rId7" cstate="print"/>
          <a:stretch>
            <a:fillRect/>
          </a:stretch>
        </p:blipFill>
        <p:spPr>
          <a:xfrm>
            <a:off x="5295079" y="1371600"/>
            <a:ext cx="3568615" cy="3677580"/>
          </a:xfrm>
          <a:prstGeom prst="rect">
            <a:avLst/>
          </a:prstGeom>
          <a:ln>
            <a:solidFill>
              <a:schemeClr val="tx1"/>
            </a:solidFill>
          </a:ln>
          <a:effectLst>
            <a:outerShdw blurRad="50800" dist="38100" dir="2700000" algn="tl" rotWithShape="0">
              <a:prstClr val="black">
                <a:alpha val="40000"/>
              </a:prstClr>
            </a:outerShdw>
          </a:effectLst>
        </p:spPr>
      </p:pic>
      <p:pic>
        <p:nvPicPr>
          <p:cNvPr id="24" name="Picture 23" descr="SimulationsGalaxies.jpg"/>
          <p:cNvPicPr>
            <a:picLocks noChangeAspect="1"/>
          </p:cNvPicPr>
          <p:nvPr/>
        </p:nvPicPr>
        <p:blipFill>
          <a:blip r:embed="rId8" cstate="print"/>
          <a:stretch>
            <a:fillRect/>
          </a:stretch>
        </p:blipFill>
        <p:spPr>
          <a:xfrm>
            <a:off x="3510770" y="2708921"/>
            <a:ext cx="3568615" cy="3677580"/>
          </a:xfrm>
          <a:prstGeom prst="rect">
            <a:avLst/>
          </a:prstGeom>
          <a:ln>
            <a:solidFill>
              <a:schemeClr val="tx1"/>
            </a:solidFill>
          </a:ln>
          <a:effectLst>
            <a:outerShdw blurRad="50800" dist="38100" dir="2700000" algn="tl" rotWithShape="0">
              <a:prstClr val="black">
                <a:alpha val="40000"/>
              </a:prstClr>
            </a:outerShdw>
          </a:effectLst>
        </p:spPr>
      </p:pic>
      <p:pic>
        <p:nvPicPr>
          <p:cNvPr id="25" name="Picture 24" descr="KM3NeT.jpg"/>
          <p:cNvPicPr>
            <a:picLocks noChangeAspect="1"/>
          </p:cNvPicPr>
          <p:nvPr/>
        </p:nvPicPr>
        <p:blipFill>
          <a:blip r:embed="rId9" cstate="print"/>
          <a:stretch>
            <a:fillRect/>
          </a:stretch>
        </p:blipFill>
        <p:spPr>
          <a:xfrm>
            <a:off x="5295079" y="1358770"/>
            <a:ext cx="3568615" cy="3677580"/>
          </a:xfrm>
          <a:prstGeom prst="rect">
            <a:avLst/>
          </a:prstGeom>
          <a:ln>
            <a:solidFill>
              <a:schemeClr val="tx1"/>
            </a:solidFill>
          </a:ln>
          <a:effectLst>
            <a:outerShdw blurRad="50800" dist="38100" dir="2700000" algn="tl" rotWithShape="0">
              <a:prstClr val="black">
                <a:alpha val="40000"/>
              </a:prstClr>
            </a:outerShdw>
          </a:effectLst>
        </p:spPr>
      </p:pic>
      <p:pic>
        <p:nvPicPr>
          <p:cNvPr id="26" name="Picture 25" descr="VPH.jpg"/>
          <p:cNvPicPr>
            <a:picLocks noChangeAspect="1"/>
          </p:cNvPicPr>
          <p:nvPr/>
        </p:nvPicPr>
        <p:blipFill>
          <a:blip r:embed="rId10" cstate="print"/>
          <a:stretch>
            <a:fillRect/>
          </a:stretch>
        </p:blipFill>
        <p:spPr>
          <a:xfrm>
            <a:off x="3510769" y="2708921"/>
            <a:ext cx="3568615" cy="3677580"/>
          </a:xfrm>
          <a:prstGeom prst="rect">
            <a:avLst/>
          </a:prstGeom>
          <a:ln>
            <a:solidFill>
              <a:schemeClr val="tx1"/>
            </a:solidFill>
          </a:ln>
          <a:effectLst>
            <a:outerShdw blurRad="50800" dist="38100" dir="2700000" algn="tl" rotWithShape="0">
              <a:prstClr val="black">
                <a:alpha val="40000"/>
              </a:prst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9"/>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mph" presetSubtype="0" fill="hold" nodeType="clickEffect">
                                  <p:stCondLst>
                                    <p:cond delay="0"/>
                                  </p:stCondLst>
                                  <p:childTnLst>
                                    <p:animScale>
                                      <p:cBhvr>
                                        <p:cTn id="14" dur="2000" fill="hold"/>
                                        <p:tgtEl>
                                          <p:spTgt spid="19"/>
                                        </p:tgtEl>
                                      </p:cBhvr>
                                      <p:by x="20000" y="20000"/>
                                    </p:animScale>
                                  </p:childTnLst>
                                </p:cTn>
                              </p:par>
                              <p:par>
                                <p:cTn id="15" presetID="0" presetClass="path" presetSubtype="0" accel="50000" decel="50000" fill="hold" nodeType="withEffect">
                                  <p:stCondLst>
                                    <p:cond delay="0"/>
                                  </p:stCondLst>
                                  <p:childTnLst>
                                    <p:animMotion origin="layout" path="M -0.02795 -0.1125 L -0.58906 -0.15186 " pathEditMode="relative" rAng="0" ptsTypes="AA">
                                      <p:cBhvr>
                                        <p:cTn id="16" dur="2000" fill="hold"/>
                                        <p:tgtEl>
                                          <p:spTgt spid="19"/>
                                        </p:tgtEl>
                                        <p:attrNameLst>
                                          <p:attrName>ppt_x</p:attrName>
                                          <p:attrName>ppt_y</p:attrName>
                                        </p:attrNameLst>
                                      </p:cBhvr>
                                      <p:rCtr x="-281" y="-20"/>
                                    </p:animMotion>
                                  </p:childTnLst>
                                </p:cTn>
                              </p:par>
                              <p:par>
                                <p:cTn id="17" presetID="6" presetClass="emph" presetSubtype="0" fill="hold" nodeType="withEffect">
                                  <p:stCondLst>
                                    <p:cond delay="0"/>
                                  </p:stCondLst>
                                  <p:childTnLst>
                                    <p:animScale>
                                      <p:cBhvr>
                                        <p:cTn id="18" dur="2000" fill="hold"/>
                                        <p:tgtEl>
                                          <p:spTgt spid="20"/>
                                        </p:tgtEl>
                                      </p:cBhvr>
                                      <p:by x="20000" y="20000"/>
                                    </p:animScale>
                                  </p:childTnLst>
                                </p:cTn>
                              </p:par>
                              <p:par>
                                <p:cTn id="19" presetID="0" presetClass="path" presetSubtype="0" accel="50000" decel="50000" fill="hold" nodeType="withEffect">
                                  <p:stCondLst>
                                    <p:cond delay="0"/>
                                  </p:stCondLst>
                                  <p:childTnLst>
                                    <p:animMotion origin="layout" path="M -0.07899 -0.0449 L -0.47274 -0.34676 " pathEditMode="relative" rAng="0" ptsTypes="AA">
                                      <p:cBhvr>
                                        <p:cTn id="20" dur="2000" fill="hold"/>
                                        <p:tgtEl>
                                          <p:spTgt spid="20"/>
                                        </p:tgtEl>
                                        <p:attrNameLst>
                                          <p:attrName>ppt_x</p:attrName>
                                          <p:attrName>ppt_y</p:attrName>
                                        </p:attrNameLst>
                                      </p:cBhvr>
                                      <p:rCtr x="-197" y="-151"/>
                                    </p:animMotion>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1"/>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6" presetClass="emph" presetSubtype="0" fill="hold" nodeType="clickEffect">
                                  <p:stCondLst>
                                    <p:cond delay="0"/>
                                  </p:stCondLst>
                                  <p:childTnLst>
                                    <p:animScale>
                                      <p:cBhvr>
                                        <p:cTn id="32" dur="2000" fill="hold"/>
                                        <p:tgtEl>
                                          <p:spTgt spid="21"/>
                                        </p:tgtEl>
                                      </p:cBhvr>
                                      <p:by x="20000" y="20000"/>
                                    </p:animScale>
                                  </p:childTnLst>
                                </p:cTn>
                              </p:par>
                              <p:par>
                                <p:cTn id="33" presetID="0" presetClass="path" presetSubtype="0" accel="50000" decel="50000" fill="hold" nodeType="withEffect">
                                  <p:stCondLst>
                                    <p:cond delay="0"/>
                                  </p:stCondLst>
                                  <p:childTnLst>
                                    <p:animMotion origin="layout" path="M 0.01129 -0.06644 L -0.5842 0.05162 " pathEditMode="relative" rAng="0" ptsTypes="AA">
                                      <p:cBhvr>
                                        <p:cTn id="34" dur="2000" fill="hold"/>
                                        <p:tgtEl>
                                          <p:spTgt spid="21"/>
                                        </p:tgtEl>
                                        <p:attrNameLst>
                                          <p:attrName>ppt_x</p:attrName>
                                          <p:attrName>ppt_y</p:attrName>
                                        </p:attrNameLst>
                                      </p:cBhvr>
                                      <p:rCtr x="-298" y="59"/>
                                    </p:animMotion>
                                  </p:childTnLst>
                                </p:cTn>
                              </p:par>
                              <p:par>
                                <p:cTn id="35" presetID="6" presetClass="emph" presetSubtype="0" fill="hold" nodeType="withEffect">
                                  <p:stCondLst>
                                    <p:cond delay="0"/>
                                  </p:stCondLst>
                                  <p:childTnLst>
                                    <p:animScale>
                                      <p:cBhvr>
                                        <p:cTn id="36" dur="2000" fill="hold"/>
                                        <p:tgtEl>
                                          <p:spTgt spid="22"/>
                                        </p:tgtEl>
                                      </p:cBhvr>
                                      <p:by x="20000" y="20000"/>
                                    </p:animScale>
                                  </p:childTnLst>
                                </p:cTn>
                              </p:par>
                              <p:par>
                                <p:cTn id="37" presetID="0" presetClass="path" presetSubtype="0" accel="50000" decel="50000" fill="hold" nodeType="withEffect">
                                  <p:stCondLst>
                                    <p:cond delay="0"/>
                                  </p:stCondLst>
                                  <p:childTnLst>
                                    <p:animMotion origin="layout" path="M 0.03907 -0.0449 L -0.46788 -0.14328 " pathEditMode="relative" rAng="0" ptsTypes="AA">
                                      <p:cBhvr>
                                        <p:cTn id="38" dur="2000" fill="hold"/>
                                        <p:tgtEl>
                                          <p:spTgt spid="22"/>
                                        </p:tgtEl>
                                        <p:attrNameLst>
                                          <p:attrName>ppt_x</p:attrName>
                                          <p:attrName>ppt_y</p:attrName>
                                        </p:attrNameLst>
                                      </p:cBhvr>
                                      <p:rCtr x="-253" y="-49"/>
                                    </p:animMotion>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24"/>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6" presetClass="emph" presetSubtype="0" fill="hold" nodeType="clickEffect">
                                  <p:stCondLst>
                                    <p:cond delay="0"/>
                                  </p:stCondLst>
                                  <p:childTnLst>
                                    <p:animScale>
                                      <p:cBhvr>
                                        <p:cTn id="50" dur="2000" fill="hold"/>
                                        <p:tgtEl>
                                          <p:spTgt spid="23"/>
                                        </p:tgtEl>
                                      </p:cBhvr>
                                      <p:by x="20000" y="20000"/>
                                    </p:animScale>
                                  </p:childTnLst>
                                </p:cTn>
                              </p:par>
                              <p:par>
                                <p:cTn id="51" presetID="6" presetClass="emph" presetSubtype="0" fill="hold" nodeType="withEffect">
                                  <p:stCondLst>
                                    <p:cond delay="0"/>
                                  </p:stCondLst>
                                  <p:childTnLst>
                                    <p:animScale>
                                      <p:cBhvr>
                                        <p:cTn id="52" dur="2000" fill="hold"/>
                                        <p:tgtEl>
                                          <p:spTgt spid="24"/>
                                        </p:tgtEl>
                                      </p:cBhvr>
                                      <p:by x="20000" y="20000"/>
                                    </p:animScale>
                                  </p:childTnLst>
                                </p:cTn>
                              </p:par>
                              <p:par>
                                <p:cTn id="53" presetID="0" presetClass="path" presetSubtype="0" accel="50000" decel="50000" fill="hold" nodeType="withEffect">
                                  <p:stCondLst>
                                    <p:cond delay="0"/>
                                  </p:stCondLst>
                                  <p:childTnLst>
                                    <p:animMotion origin="layout" path="M -1.94444E-6 4.44444E-6 L -0.5842 0.26157 " pathEditMode="relative" rAng="0" ptsTypes="AA">
                                      <p:cBhvr>
                                        <p:cTn id="54" dur="2000" fill="hold"/>
                                        <p:tgtEl>
                                          <p:spTgt spid="23"/>
                                        </p:tgtEl>
                                        <p:attrNameLst>
                                          <p:attrName>ppt_x</p:attrName>
                                          <p:attrName>ppt_y</p:attrName>
                                        </p:attrNameLst>
                                      </p:cBhvr>
                                      <p:rCtr x="-292" y="131"/>
                                    </p:animMotion>
                                  </p:childTnLst>
                                </p:cTn>
                              </p:par>
                              <p:par>
                                <p:cTn id="55" presetID="0" presetClass="path" presetSubtype="0" accel="50000" decel="50000" fill="hold" nodeType="withEffect">
                                  <p:stCondLst>
                                    <p:cond delay="0"/>
                                  </p:stCondLst>
                                  <p:childTnLst>
                                    <p:animMotion origin="layout" path="M -3.05556E-6 -0.00555 L -0.46788 0.06667 " pathEditMode="relative" rAng="0" ptsTypes="AA">
                                      <p:cBhvr>
                                        <p:cTn id="56" dur="2000" fill="hold"/>
                                        <p:tgtEl>
                                          <p:spTgt spid="24"/>
                                        </p:tgtEl>
                                        <p:attrNameLst>
                                          <p:attrName>ppt_x</p:attrName>
                                          <p:attrName>ppt_y</p:attrName>
                                        </p:attrNameLst>
                                      </p:cBhvr>
                                      <p:rCtr x="-234" y="36"/>
                                    </p:animMotion>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5"/>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8" grpId="0"/>
      <p:bldP spid="9" grpId="0"/>
      <p:bldP spid="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Metrics &amp; Analysis</a:t>
            </a:r>
            <a:endParaRPr lang="en-US" dirty="0"/>
          </a:p>
        </p:txBody>
      </p:sp>
      <p:sp>
        <p:nvSpPr>
          <p:cNvPr id="3" name="Content Placeholder 2"/>
          <p:cNvSpPr>
            <a:spLocks noGrp="1"/>
          </p:cNvSpPr>
          <p:nvPr>
            <p:ph idx="1"/>
          </p:nvPr>
        </p:nvSpPr>
        <p:spPr>
          <a:xfrm>
            <a:off x="1981200" y="1524000"/>
            <a:ext cx="2819400" cy="533400"/>
          </a:xfrm>
        </p:spPr>
        <p:txBody>
          <a:bodyPr/>
          <a:lstStyle/>
          <a:p>
            <a:pPr>
              <a:buNone/>
            </a:pPr>
            <a:r>
              <a:rPr lang="en-US" altLang="ja-JP" sz="1800" dirty="0" smtClean="0">
                <a:ea typeface="ＭＳ Ｐゴシック" pitchFamily="34" charset="-128"/>
              </a:rPr>
              <a:t>Newsletter subscriptions</a:t>
            </a:r>
          </a:p>
          <a:p>
            <a:pPr>
              <a:buNone/>
            </a:pPr>
            <a:endParaRPr lang="en-US" dirty="0"/>
          </a:p>
        </p:txBody>
      </p:sp>
      <p:sp>
        <p:nvSpPr>
          <p:cNvPr id="5" name="Content Placeholder 2"/>
          <p:cNvSpPr txBox="1">
            <a:spLocks/>
          </p:cNvSpPr>
          <p:nvPr/>
        </p:nvSpPr>
        <p:spPr bwMode="auto">
          <a:xfrm>
            <a:off x="6400800" y="3962400"/>
            <a:ext cx="2743200" cy="1066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indent="-342900" eaLnBrk="0" hangingPunct="0">
              <a:spcBef>
                <a:spcPct val="20000"/>
              </a:spcBef>
            </a:pPr>
            <a:r>
              <a:rPr kumimoji="0" lang="en-US" altLang="ja-JP" sz="1800" b="0" i="0" u="none" strike="noStrike" kern="0" cap="none" spc="0" normalizeH="0" baseline="0" noProof="0" dirty="0" smtClean="0">
                <a:ln>
                  <a:noFill/>
                </a:ln>
                <a:solidFill>
                  <a:schemeClr val="tx1"/>
                </a:solidFill>
                <a:effectLst/>
                <a:uLnTx/>
                <a:uFillTx/>
                <a:latin typeface="+mn-lt"/>
                <a:ea typeface="ＭＳ Ｐゴシック" pitchFamily="34" charset="-128"/>
                <a:cs typeface="+mn-cs"/>
              </a:rPr>
              <a:t>Growth of subscriber numbers is slowing down</a:t>
            </a: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ja-JP" sz="32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altLang="ja-JP" sz="32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a:p>
            <a:pPr marL="342900" marR="0" lvl="0" indent="-342900" algn="l" defTabSz="914400" rtl="0" eaLnBrk="0" fontAlgn="base" latinLnBrk="0" hangingPunct="0">
              <a:lnSpc>
                <a:spcPct val="100000"/>
              </a:lnSpc>
              <a:spcBef>
                <a:spcPct val="20000"/>
              </a:spcBef>
              <a:spcAft>
                <a:spcPct val="0"/>
              </a:spcAft>
              <a:buClrTx/>
              <a:buSzTx/>
              <a:buFontTx/>
              <a:buChar char="•"/>
              <a:tabLst/>
              <a:defRPr/>
            </a:pP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sp>
        <p:nvSpPr>
          <p:cNvPr id="6" name="Content Placeholder 2"/>
          <p:cNvSpPr txBox="1">
            <a:spLocks/>
          </p:cNvSpPr>
          <p:nvPr/>
        </p:nvSpPr>
        <p:spPr bwMode="auto">
          <a:xfrm>
            <a:off x="6400800" y="2362200"/>
            <a:ext cx="274320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altLang="ja-JP" sz="1800" b="0" i="0" u="none" strike="noStrike" kern="0" cap="none" spc="0" normalizeH="0" baseline="0" noProof="0" dirty="0" smtClean="0">
                <a:ln>
                  <a:noFill/>
                </a:ln>
                <a:solidFill>
                  <a:schemeClr val="tx1"/>
                </a:solidFill>
                <a:effectLst/>
                <a:uLnTx/>
                <a:uFillTx/>
                <a:latin typeface="+mn-lt"/>
                <a:ea typeface="ＭＳ Ｐゴシック" pitchFamily="34" charset="-128"/>
                <a:cs typeface="+mn-cs"/>
              </a:rPr>
              <a:t>7,800 subscribers</a:t>
            </a:r>
            <a:endParaRPr kumimoji="0" lang="en-US" sz="3200" b="0" i="0" u="none" strike="noStrike" kern="0" cap="none" spc="0" normalizeH="0" baseline="0" noProof="0" dirty="0">
              <a:ln>
                <a:noFill/>
              </a:ln>
              <a:solidFill>
                <a:schemeClr val="tx1"/>
              </a:solidFill>
              <a:effectLst/>
              <a:uLnTx/>
              <a:uFillTx/>
              <a:latin typeface="+mn-lt"/>
              <a:ea typeface="+mn-ea"/>
              <a:cs typeface="+mn-cs"/>
            </a:endParaRPr>
          </a:p>
        </p:txBody>
      </p:sp>
      <p:graphicFrame>
        <p:nvGraphicFramePr>
          <p:cNvPr id="7" name="Chart 6"/>
          <p:cNvGraphicFramePr/>
          <p:nvPr/>
        </p:nvGraphicFramePr>
        <p:xfrm>
          <a:off x="228600" y="1981200"/>
          <a:ext cx="6124576" cy="3829050"/>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2"/>
          <p:cNvSpPr txBox="1">
            <a:spLocks/>
          </p:cNvSpPr>
          <p:nvPr/>
        </p:nvSpPr>
        <p:spPr bwMode="auto">
          <a:xfrm>
            <a:off x="6400800" y="2971800"/>
            <a:ext cx="2743200" cy="83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altLang="ja-JP" sz="1800" b="0" i="0" u="none" strike="noStrike" kern="0" cap="none" spc="0" normalizeH="0" baseline="0" noProof="0" dirty="0" smtClean="0">
                <a:ln>
                  <a:noFill/>
                </a:ln>
                <a:solidFill>
                  <a:schemeClr val="tx1"/>
                </a:solidFill>
                <a:effectLst/>
                <a:uLnTx/>
                <a:uFillTx/>
                <a:latin typeface="+mn-lt"/>
                <a:ea typeface="ＭＳ Ｐゴシック" pitchFamily="34" charset="-128"/>
                <a:cs typeface="+mn-cs"/>
              </a:rPr>
              <a:t>Already exceeded MS8</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US" altLang="ja-JP" sz="1800" b="0" i="0" u="none" strike="noStrike" kern="0" cap="none" spc="0" normalizeH="0" baseline="0" noProof="0" dirty="0" smtClean="0">
                <a:ln>
                  <a:noFill/>
                </a:ln>
                <a:solidFill>
                  <a:schemeClr val="tx1"/>
                </a:solidFill>
                <a:effectLst/>
                <a:uLnTx/>
                <a:uFillTx/>
                <a:latin typeface="+mn-lt"/>
                <a:ea typeface="ＭＳ Ｐゴシック" pitchFamily="34" charset="-128"/>
                <a:cs typeface="+mn-cs"/>
              </a:rPr>
              <a:t>(7,545 by Feb 2012)</a:t>
            </a:r>
            <a:endParaRPr kumimoji="0" lang="en-US" altLang="ja-JP" sz="3200" b="0" i="0" u="none" strike="noStrike" kern="0" cap="none" spc="0" normalizeH="0" baseline="0" noProof="0" dirty="0" smtClean="0">
              <a:ln>
                <a:noFill/>
              </a:ln>
              <a:solidFill>
                <a:schemeClr val="tx1"/>
              </a:solidFill>
              <a:effectLst/>
              <a:uLnTx/>
              <a:uFillTx/>
              <a:latin typeface="+mn-lt"/>
              <a:ea typeface="ＭＳ Ｐゴシック" pitchFamily="34" charset="-128"/>
              <a:cs typeface="+mn-cs"/>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Readers’ survey</a:t>
            </a:r>
            <a:endParaRPr lang="en-US" dirty="0"/>
          </a:p>
        </p:txBody>
      </p:sp>
      <p:sp>
        <p:nvSpPr>
          <p:cNvPr id="3" name="Content Placeholder 2"/>
          <p:cNvSpPr>
            <a:spLocks noGrp="1"/>
          </p:cNvSpPr>
          <p:nvPr>
            <p:ph idx="1"/>
          </p:nvPr>
        </p:nvSpPr>
        <p:spPr/>
        <p:txBody>
          <a:bodyPr/>
          <a:lstStyle/>
          <a:p>
            <a:r>
              <a:rPr lang="en-US" sz="1800" dirty="0" smtClean="0"/>
              <a:t>In July 2011, </a:t>
            </a:r>
            <a:r>
              <a:rPr lang="en-US" sz="1800" dirty="0" err="1" smtClean="0"/>
              <a:t>iSGTW</a:t>
            </a:r>
            <a:r>
              <a:rPr lang="en-US" sz="1800" dirty="0" smtClean="0"/>
              <a:t> conducted a readers’ survey in which </a:t>
            </a:r>
            <a:r>
              <a:rPr lang="en-GB" sz="1800" dirty="0" smtClean="0"/>
              <a:t>137 readers, 1.7% of our readership, filled in a multiple choice survey and provided comments. </a:t>
            </a:r>
          </a:p>
          <a:p>
            <a:endParaRPr lang="en-GB" sz="1800" dirty="0" smtClean="0"/>
          </a:p>
          <a:p>
            <a:r>
              <a:rPr lang="en-GB" sz="1800" dirty="0" smtClean="0"/>
              <a:t>This number was much lower than usual, at least partly due to the timing of the survey during summer holidays in Europe and the US. However, the cross-section of our readership was similar to previous years.</a:t>
            </a:r>
          </a:p>
          <a:p>
            <a:endParaRPr lang="en-GB" sz="1800" dirty="0" smtClean="0"/>
          </a:p>
          <a:p>
            <a:r>
              <a:rPr lang="en-GB" sz="1800" dirty="0" smtClean="0"/>
              <a:t>The most common reader is male, is a scientist or IT professional, involved in an e-infrastructure project as a user or an administrator and is between the ages of 31 and 40. </a:t>
            </a:r>
          </a:p>
          <a:p>
            <a:endParaRPr lang="en-GB" sz="1800" dirty="0" smtClean="0"/>
          </a:p>
          <a:p>
            <a:endParaRPr lang="en-GB" sz="1800" dirty="0" smtClean="0"/>
          </a:p>
          <a:p>
            <a:endParaRPr lang="en-GB" sz="1800"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Readers’ survey</a:t>
            </a:r>
            <a:endParaRPr lang="en-US" dirty="0"/>
          </a:p>
        </p:txBody>
      </p:sp>
      <p:sp>
        <p:nvSpPr>
          <p:cNvPr id="3" name="Content Placeholder 2"/>
          <p:cNvSpPr>
            <a:spLocks noGrp="1"/>
          </p:cNvSpPr>
          <p:nvPr>
            <p:ph idx="1"/>
          </p:nvPr>
        </p:nvSpPr>
        <p:spPr/>
        <p:txBody>
          <a:bodyPr/>
          <a:lstStyle/>
          <a:p>
            <a:r>
              <a:rPr lang="en-GB" sz="1800" dirty="0" smtClean="0"/>
              <a:t>There were two key point we wanted to ask our readers about this year: whether the expansion of our coverage corresponded to our audience, and whether our readers were happy with the new look of the website.</a:t>
            </a:r>
          </a:p>
          <a:p>
            <a:endParaRPr lang="en-GB" sz="1800" dirty="0" smtClean="0"/>
          </a:p>
          <a:p>
            <a:r>
              <a:rPr lang="en-GB" sz="1800" dirty="0" smtClean="0"/>
              <a:t>Expanded coverage: 54% of our readers said they were involved with grids, but our readers are also involved in all other distributed computing in large percentages, including clusters (47%), clouds (42%), HPC (44%) and volunteer computing (31%)</a:t>
            </a:r>
          </a:p>
          <a:p>
            <a:endParaRPr lang="en-GB" sz="1800" dirty="0" smtClean="0"/>
          </a:p>
          <a:p>
            <a:r>
              <a:rPr lang="en-GB" sz="1800" dirty="0" smtClean="0"/>
              <a:t>New website: 73% of respondents saying they liked the new look and 77% said they found it easy to navigate. However, only 41% of respondents agreed with the statement “I know that I can use </a:t>
            </a:r>
            <a:r>
              <a:rPr lang="en-GB" sz="1800" dirty="0" err="1" smtClean="0"/>
              <a:t>iSGTW</a:t>
            </a:r>
            <a:r>
              <a:rPr lang="en-GB" sz="1800" dirty="0" smtClean="0"/>
              <a:t> to post jobs, events and announcements” with 25% disagreeing and 28% unsure. </a:t>
            </a:r>
            <a:endParaRPr lang="en-US" sz="1800" dirty="0" smtClean="0"/>
          </a:p>
          <a:p>
            <a:endParaRPr lang="en-US" sz="18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Social media</a:t>
            </a:r>
            <a:endParaRPr lang="en-US" dirty="0"/>
          </a:p>
        </p:txBody>
      </p:sp>
      <p:sp>
        <p:nvSpPr>
          <p:cNvPr id="3" name="Content Placeholder 2"/>
          <p:cNvSpPr>
            <a:spLocks noGrp="1"/>
          </p:cNvSpPr>
          <p:nvPr>
            <p:ph idx="1"/>
          </p:nvPr>
        </p:nvSpPr>
        <p:spPr/>
        <p:txBody>
          <a:bodyPr/>
          <a:lstStyle/>
          <a:p>
            <a:pPr eaLnBrk="1" hangingPunct="1">
              <a:lnSpc>
                <a:spcPct val="90000"/>
              </a:lnSpc>
            </a:pPr>
            <a:r>
              <a:rPr lang="en-US" altLang="ja-JP" sz="1800" dirty="0" smtClean="0">
                <a:ea typeface="ＭＳ Ｐゴシック" pitchFamily="34" charset="-128"/>
              </a:rPr>
              <a:t>In May 2011, we started a more aggressive campaign to promote </a:t>
            </a:r>
            <a:r>
              <a:rPr lang="en-US" altLang="ja-JP" sz="1800" dirty="0" err="1" smtClean="0">
                <a:ea typeface="ＭＳ Ｐゴシック" pitchFamily="34" charset="-128"/>
              </a:rPr>
              <a:t>iSGTW</a:t>
            </a:r>
            <a:r>
              <a:rPr lang="en-US" altLang="ja-JP" sz="1800" dirty="0" smtClean="0">
                <a:ea typeface="ＭＳ Ｐゴシック" pitchFamily="34" charset="-128"/>
              </a:rPr>
              <a:t> through branded social media and news aggregators</a:t>
            </a:r>
          </a:p>
          <a:p>
            <a:pPr eaLnBrk="1" hangingPunct="1">
              <a:lnSpc>
                <a:spcPct val="90000"/>
              </a:lnSpc>
            </a:pPr>
            <a:endParaRPr lang="en-US" altLang="ja-JP" sz="1800" dirty="0" smtClean="0">
              <a:ea typeface="ＭＳ Ｐゴシック" pitchFamily="34" charset="-128"/>
            </a:endParaRPr>
          </a:p>
          <a:p>
            <a:pPr eaLnBrk="1" hangingPunct="1">
              <a:lnSpc>
                <a:spcPct val="90000"/>
              </a:lnSpc>
            </a:pPr>
            <a:r>
              <a:rPr lang="en-US" altLang="ja-JP" sz="1800" dirty="0" smtClean="0">
                <a:ea typeface="ＭＳ Ｐゴシック" pitchFamily="34" charset="-128"/>
              </a:rPr>
              <a:t>Twitter: increase from 80 to 500 followers, including </a:t>
            </a:r>
            <a:r>
              <a:rPr lang="en-US" altLang="ja-JP" sz="1800" dirty="0" smtClean="0">
                <a:ea typeface="ＭＳ Ｐゴシック" pitchFamily="34" charset="-128"/>
                <a:sym typeface="Wingdings" pitchFamily="2" charset="2"/>
              </a:rPr>
              <a:t>prominent </a:t>
            </a:r>
            <a:r>
              <a:rPr lang="en-US" altLang="ja-JP" sz="1800" dirty="0" err="1" smtClean="0">
                <a:ea typeface="ＭＳ Ｐゴシック" pitchFamily="34" charset="-128"/>
                <a:sym typeface="Wingdings" pitchFamily="2" charset="2"/>
              </a:rPr>
              <a:t>organisations</a:t>
            </a:r>
            <a:r>
              <a:rPr lang="en-US" altLang="ja-JP" sz="1800" dirty="0" smtClean="0">
                <a:ea typeface="ＭＳ Ｐゴシック" pitchFamily="34" charset="-128"/>
                <a:sym typeface="Wingdings" pitchFamily="2" charset="2"/>
              </a:rPr>
              <a:t> such as @CERN and @</a:t>
            </a:r>
            <a:r>
              <a:rPr lang="en-US" altLang="ja-JP" sz="1800" dirty="0" err="1" smtClean="0">
                <a:ea typeface="ＭＳ Ｐゴシック" pitchFamily="34" charset="-128"/>
                <a:sym typeface="Wingdings" pitchFamily="2" charset="2"/>
              </a:rPr>
              <a:t>NatureNews</a:t>
            </a:r>
            <a:endParaRPr lang="en-US" altLang="ja-JP" sz="1800" dirty="0" smtClean="0">
              <a:ea typeface="ＭＳ Ｐゴシック" pitchFamily="34" charset="-128"/>
            </a:endParaRPr>
          </a:p>
          <a:p>
            <a:pPr eaLnBrk="1" hangingPunct="1">
              <a:lnSpc>
                <a:spcPct val="90000"/>
              </a:lnSpc>
            </a:pPr>
            <a:r>
              <a:rPr lang="en-US" altLang="ja-JP" sz="1800" dirty="0" err="1" smtClean="0">
                <a:ea typeface="ＭＳ Ｐゴシック" pitchFamily="34" charset="-128"/>
              </a:rPr>
              <a:t>Facebook</a:t>
            </a:r>
            <a:r>
              <a:rPr lang="en-US" altLang="ja-JP" sz="1800" dirty="0" smtClean="0">
                <a:ea typeface="ＭＳ Ｐゴシック" pitchFamily="34" charset="-128"/>
              </a:rPr>
              <a:t>: increase from 130 to 500 followers</a:t>
            </a:r>
          </a:p>
          <a:p>
            <a:pPr eaLnBrk="1" hangingPunct="1">
              <a:lnSpc>
                <a:spcPct val="90000"/>
              </a:lnSpc>
            </a:pPr>
            <a:endParaRPr lang="en-US" altLang="ja-JP" sz="1800" dirty="0" smtClean="0">
              <a:ea typeface="ＭＳ Ｐゴシック" pitchFamily="34" charset="-128"/>
            </a:endParaRPr>
          </a:p>
          <a:p>
            <a:pPr eaLnBrk="1" hangingPunct="1">
              <a:lnSpc>
                <a:spcPct val="90000"/>
              </a:lnSpc>
            </a:pPr>
            <a:r>
              <a:rPr lang="en-US" altLang="ja-JP" sz="1800" dirty="0" smtClean="0">
                <a:ea typeface="ＭＳ Ｐゴシック" pitchFamily="34" charset="-128"/>
              </a:rPr>
              <a:t>42,000 visitors arrived at </a:t>
            </a:r>
            <a:r>
              <a:rPr lang="en-US" altLang="ja-JP" sz="1800" dirty="0" err="1" smtClean="0">
                <a:ea typeface="ＭＳ Ｐゴシック" pitchFamily="34" charset="-128"/>
              </a:rPr>
              <a:t>iSGTW</a:t>
            </a:r>
            <a:r>
              <a:rPr lang="en-US" altLang="ja-JP" sz="1800" dirty="0" smtClean="0">
                <a:ea typeface="ＭＳ Ｐゴシック" pitchFamily="34" charset="-128"/>
              </a:rPr>
              <a:t> site traffic between May and October (source: Google analytics) from referral sites such as </a:t>
            </a:r>
            <a:r>
              <a:rPr lang="en-US" altLang="ja-JP" sz="1800" dirty="0" err="1" smtClean="0">
                <a:ea typeface="ＭＳ Ｐゴシック" pitchFamily="34" charset="-128"/>
              </a:rPr>
              <a:t>Stumbleupon</a:t>
            </a:r>
            <a:r>
              <a:rPr lang="en-US" altLang="ja-JP" sz="1800" dirty="0" smtClean="0">
                <a:ea typeface="ＭＳ Ｐゴシック" pitchFamily="34" charset="-128"/>
              </a:rPr>
              <a:t>, Twitter, </a:t>
            </a:r>
            <a:r>
              <a:rPr lang="en-US" altLang="ja-JP" sz="1800" dirty="0" err="1" smtClean="0">
                <a:ea typeface="ＭＳ Ｐゴシック" pitchFamily="34" charset="-128"/>
              </a:rPr>
              <a:t>Facebook</a:t>
            </a:r>
            <a:r>
              <a:rPr lang="en-US" altLang="ja-JP" sz="1800" dirty="0" smtClean="0">
                <a:ea typeface="ＭＳ Ｐゴシック" pitchFamily="34" charset="-128"/>
              </a:rPr>
              <a:t>, </a:t>
            </a:r>
            <a:r>
              <a:rPr lang="en-US" altLang="ja-JP" sz="1800" dirty="0" err="1" smtClean="0">
                <a:ea typeface="ＭＳ Ｐゴシック" pitchFamily="34" charset="-128"/>
              </a:rPr>
              <a:t>Reddit</a:t>
            </a:r>
            <a:r>
              <a:rPr lang="en-US" altLang="ja-JP" sz="1800" dirty="0" smtClean="0">
                <a:ea typeface="ＭＳ Ｐゴシック" pitchFamily="34" charset="-128"/>
              </a:rPr>
              <a:t> and Slashdot. Increased from 32,000 in 2010.</a:t>
            </a:r>
          </a:p>
          <a:p>
            <a:pPr eaLnBrk="1" hangingPunct="1">
              <a:lnSpc>
                <a:spcPct val="90000"/>
              </a:lnSpc>
            </a:pPr>
            <a:endParaRPr lang="en-US" altLang="ja-JP" sz="1800" dirty="0" smtClean="0">
              <a:ea typeface="ＭＳ Ｐゴシック" pitchFamily="34" charset="-128"/>
            </a:endParaRPr>
          </a:p>
          <a:p>
            <a:pPr eaLnBrk="1" hangingPunct="1">
              <a:lnSpc>
                <a:spcPct val="90000"/>
              </a:lnSpc>
            </a:pPr>
            <a:r>
              <a:rPr lang="en-US" altLang="ja-JP" sz="1800" dirty="0" smtClean="0">
                <a:ea typeface="ＭＳ Ｐゴシック" pitchFamily="34" charset="-128"/>
              </a:rPr>
              <a:t>We continue to monitor the impact of these strategies in attracting our target audiences and promoting </a:t>
            </a:r>
            <a:r>
              <a:rPr lang="en-US" altLang="ja-JP" sz="1800" dirty="0" err="1" smtClean="0">
                <a:ea typeface="ＭＳ Ｐゴシック" pitchFamily="34" charset="-128"/>
              </a:rPr>
              <a:t>iSGTW</a:t>
            </a:r>
            <a:r>
              <a:rPr lang="en-US" altLang="ja-JP" sz="1800" dirty="0" smtClean="0">
                <a:ea typeface="ＭＳ Ｐゴシック" pitchFamily="34" charset="-128"/>
              </a:rPr>
              <a:t>. From year 2, we will record social media metrics in our reporting.</a:t>
            </a:r>
          </a:p>
          <a:p>
            <a:pPr eaLnBrk="1" hangingPunct="1">
              <a:lnSpc>
                <a:spcPct val="90000"/>
              </a:lnSpc>
            </a:pPr>
            <a:endParaRPr lang="en-US" altLang="ja-JP" sz="18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Conference posters</a:t>
            </a:r>
            <a:endParaRPr lang="en-US" dirty="0"/>
          </a:p>
        </p:txBody>
      </p:sp>
      <p:pic>
        <p:nvPicPr>
          <p:cNvPr id="4" name="Content Placeholder 3" descr="Posters1.jpg"/>
          <p:cNvPicPr>
            <a:picLocks noGrp="1" noChangeAspect="1"/>
          </p:cNvPicPr>
          <p:nvPr>
            <p:ph idx="1"/>
          </p:nvPr>
        </p:nvPicPr>
        <p:blipFill>
          <a:blip r:embed="rId2" cstate="print"/>
          <a:stretch>
            <a:fillRect/>
          </a:stretch>
        </p:blipFill>
        <p:spPr>
          <a:xfrm>
            <a:off x="983742" y="1447800"/>
            <a:ext cx="7349490" cy="4827251"/>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Conference posters</a:t>
            </a:r>
            <a:endParaRPr lang="en-US" dirty="0"/>
          </a:p>
        </p:txBody>
      </p:sp>
      <p:pic>
        <p:nvPicPr>
          <p:cNvPr id="4" name="Content Placeholder 3" descr="Posters2.jpg"/>
          <p:cNvPicPr>
            <a:picLocks noGrp="1" noChangeAspect="1"/>
          </p:cNvPicPr>
          <p:nvPr>
            <p:ph idx="1"/>
          </p:nvPr>
        </p:nvPicPr>
        <p:blipFill>
          <a:blip r:embed="rId2" cstate="print"/>
          <a:stretch>
            <a:fillRect/>
          </a:stretch>
        </p:blipFill>
        <p:spPr>
          <a:xfrm>
            <a:off x="1005834" y="1432910"/>
            <a:ext cx="7299966" cy="4817043"/>
          </a:xfr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229600" cy="1143000"/>
          </a:xfrm>
        </p:spPr>
        <p:txBody>
          <a:bodyPr/>
          <a:lstStyle/>
          <a:p>
            <a:r>
              <a:rPr lang="en-GB" sz="3600" b="1" dirty="0" smtClean="0"/>
              <a:t>WP3 Issues</a:t>
            </a:r>
            <a:endParaRPr lang="en-GB" sz="3600" b="1" dirty="0"/>
          </a:p>
        </p:txBody>
      </p:sp>
      <p:sp>
        <p:nvSpPr>
          <p:cNvPr id="3" name="Content Placeholder 2"/>
          <p:cNvSpPr>
            <a:spLocks noGrp="1"/>
          </p:cNvSpPr>
          <p:nvPr>
            <p:ph idx="1"/>
          </p:nvPr>
        </p:nvSpPr>
        <p:spPr/>
        <p:txBody>
          <a:bodyPr/>
          <a:lstStyle/>
          <a:p>
            <a:r>
              <a:rPr lang="en-GB" sz="1600" dirty="0" smtClean="0"/>
              <a:t>During </a:t>
            </a:r>
            <a:r>
              <a:rPr lang="en-GB" sz="1600" dirty="0" smtClean="0"/>
              <a:t>the </a:t>
            </a:r>
            <a:r>
              <a:rPr lang="en-GB" sz="1600" dirty="0" err="1" smtClean="0"/>
              <a:t>relaunch</a:t>
            </a:r>
            <a:r>
              <a:rPr lang="en-GB" sz="1600" dirty="0" smtClean="0"/>
              <a:t> in January, </a:t>
            </a:r>
            <a:r>
              <a:rPr lang="en-GB" sz="1600" dirty="0" err="1" smtClean="0"/>
              <a:t>iSGTW</a:t>
            </a:r>
            <a:r>
              <a:rPr lang="en-GB" sz="1600" dirty="0" smtClean="0"/>
              <a:t> was renamed. However, due to a legal challenge, the team quickly reverted to </a:t>
            </a:r>
            <a:r>
              <a:rPr lang="en-GB" sz="1600" dirty="0" err="1" smtClean="0"/>
              <a:t>iSGTW</a:t>
            </a:r>
            <a:r>
              <a:rPr lang="en-GB" sz="1600" dirty="0" smtClean="0"/>
              <a:t>.</a:t>
            </a:r>
          </a:p>
          <a:p>
            <a:endParaRPr lang="en-GB" sz="1600" dirty="0" smtClean="0"/>
          </a:p>
          <a:p>
            <a:r>
              <a:rPr lang="en-GB" sz="1600" dirty="0" smtClean="0"/>
              <a:t>Took further steps to protect the publication: we are in the processes of transferring the hosting of the </a:t>
            </a:r>
            <a:r>
              <a:rPr lang="en-GB" sz="1600" dirty="0" err="1" smtClean="0"/>
              <a:t>iSGTW</a:t>
            </a:r>
            <a:r>
              <a:rPr lang="en-GB" sz="1600" dirty="0" smtClean="0"/>
              <a:t> site from Chicago to London; securing trademark and domain names for </a:t>
            </a:r>
            <a:r>
              <a:rPr lang="en-GB" sz="1600" dirty="0" err="1" smtClean="0"/>
              <a:t>iSGTW</a:t>
            </a:r>
            <a:r>
              <a:rPr lang="en-GB" sz="1600" dirty="0" smtClean="0"/>
              <a:t>.</a:t>
            </a:r>
          </a:p>
          <a:p>
            <a:endParaRPr lang="en-GB" sz="1600" dirty="0" smtClean="0"/>
          </a:p>
          <a:p>
            <a:r>
              <a:rPr lang="en-GB" sz="1600" dirty="0" smtClean="0"/>
              <a:t>The </a:t>
            </a:r>
            <a:r>
              <a:rPr lang="en-GB" sz="1600" dirty="0" err="1" smtClean="0"/>
              <a:t>iSGTW</a:t>
            </a:r>
            <a:r>
              <a:rPr lang="en-GB" sz="1600" dirty="0" smtClean="0"/>
              <a:t> editors and board members are still seeking an appropriate name, without legal restrictions</a:t>
            </a:r>
            <a:endParaRPr lang="en-GB" sz="1600" dirty="0" smtClean="0"/>
          </a:p>
          <a:p>
            <a:endParaRPr lang="en-GB" sz="1600" dirty="0" smtClean="0"/>
          </a:p>
          <a:p>
            <a:pPr lvl="0"/>
            <a:r>
              <a:rPr lang="en-GB" sz="1600" dirty="0" smtClean="0"/>
              <a:t>OSG/</a:t>
            </a:r>
            <a:r>
              <a:rPr lang="en-GB" sz="1600" dirty="0" err="1" smtClean="0"/>
              <a:t>Fermilab</a:t>
            </a:r>
            <a:r>
              <a:rPr lang="en-GB" sz="1600" dirty="0" smtClean="0"/>
              <a:t> contributions have decreased and are unlikely to be restored. European part of the team has taken over publishing duties, all online promotion, and produces more content.</a:t>
            </a:r>
            <a:endParaRPr lang="en-US" sz="1600" dirty="0" smtClean="0"/>
          </a:p>
          <a:p>
            <a:pPr>
              <a:buNone/>
            </a:pPr>
            <a:endParaRPr lang="en-GB" sz="1800" dirty="0"/>
          </a:p>
        </p:txBody>
      </p:sp>
    </p:spTree>
    <p:extLst>
      <p:ext uri="{BB962C8B-B14F-4D97-AF65-F5344CB8AC3E}">
        <p14:creationId xmlns:p14="http://schemas.microsoft.com/office/powerpoint/2010/main" xmlns="" val="26293930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
            <a:ext cx="8229600" cy="1143000"/>
          </a:xfrm>
        </p:spPr>
        <p:txBody>
          <a:bodyPr/>
          <a:lstStyle/>
          <a:p>
            <a:r>
              <a:rPr lang="en-GB" sz="3600" b="1" dirty="0" smtClean="0"/>
              <a:t>WP3 Overview</a:t>
            </a:r>
            <a:endParaRPr lang="en-GB" sz="3600" b="1" dirty="0"/>
          </a:p>
        </p:txBody>
      </p:sp>
      <p:sp>
        <p:nvSpPr>
          <p:cNvPr id="5" name="TextBox 4"/>
          <p:cNvSpPr txBox="1"/>
          <p:nvPr/>
        </p:nvSpPr>
        <p:spPr>
          <a:xfrm>
            <a:off x="345377" y="1503275"/>
            <a:ext cx="3240360" cy="923330"/>
          </a:xfrm>
          <a:prstGeom prst="rect">
            <a:avLst/>
          </a:prstGeom>
          <a:noFill/>
        </p:spPr>
        <p:txBody>
          <a:bodyPr wrap="square" rtlCol="0">
            <a:spAutoFit/>
          </a:bodyPr>
          <a:lstStyle/>
          <a:p>
            <a:r>
              <a:rPr lang="en-GB" sz="1800" b="1" dirty="0" smtClean="0"/>
              <a:t>3 Beneficiaries</a:t>
            </a:r>
          </a:p>
          <a:p>
            <a:r>
              <a:rPr lang="en-GB" sz="1800" b="1" dirty="0"/>
              <a:t>5</a:t>
            </a:r>
            <a:r>
              <a:rPr lang="en-GB" sz="1800" b="1" dirty="0" smtClean="0"/>
              <a:t>2 PMs</a:t>
            </a:r>
          </a:p>
          <a:p>
            <a:r>
              <a:rPr lang="en-GB" sz="1800" b="1" dirty="0" smtClean="0"/>
              <a:t>1.6 FTEs</a:t>
            </a:r>
            <a:endParaRPr lang="en-GB" sz="1800" b="1" dirty="0"/>
          </a:p>
        </p:txBody>
      </p:sp>
      <p:sp>
        <p:nvSpPr>
          <p:cNvPr id="7" name="TextBox 6"/>
          <p:cNvSpPr txBox="1"/>
          <p:nvPr/>
        </p:nvSpPr>
        <p:spPr>
          <a:xfrm>
            <a:off x="4495800" y="3352800"/>
            <a:ext cx="4419600" cy="1815882"/>
          </a:xfrm>
          <a:prstGeom prst="rect">
            <a:avLst/>
          </a:prstGeom>
          <a:noFill/>
        </p:spPr>
        <p:txBody>
          <a:bodyPr wrap="square" rtlCol="0">
            <a:spAutoFit/>
          </a:bodyPr>
          <a:lstStyle/>
          <a:p>
            <a:r>
              <a:rPr lang="en-GB" sz="1600" b="1" dirty="0" smtClean="0"/>
              <a:t>Task 3.1 Weekly publication </a:t>
            </a:r>
            <a:br>
              <a:rPr lang="en-GB" sz="1600" b="1" dirty="0" smtClean="0"/>
            </a:br>
            <a:r>
              <a:rPr lang="en-GB" sz="1600" i="1" dirty="0" smtClean="0"/>
              <a:t>(CERN with QMUL)</a:t>
            </a:r>
          </a:p>
          <a:p>
            <a:endParaRPr lang="en-GB" sz="1600" b="1" dirty="0" smtClean="0"/>
          </a:p>
          <a:p>
            <a:endParaRPr lang="en-GB" sz="1600" b="1" dirty="0" smtClean="0"/>
          </a:p>
          <a:p>
            <a:r>
              <a:rPr lang="en-GB" sz="1600" b="1" dirty="0" smtClean="0"/>
              <a:t>Task 3.2 New media outlets </a:t>
            </a:r>
            <a:r>
              <a:rPr lang="en-GB" sz="1600" b="1" dirty="0" err="1" smtClean="0"/>
              <a:t>eg</a:t>
            </a:r>
            <a:r>
              <a:rPr lang="en-GB" sz="1600" b="1" dirty="0" smtClean="0"/>
              <a:t> Twitter, Nature Networks </a:t>
            </a:r>
            <a:br>
              <a:rPr lang="en-GB" sz="1600" b="1" dirty="0" smtClean="0"/>
            </a:br>
            <a:r>
              <a:rPr lang="en-GB" sz="1600" i="1" dirty="0" smtClean="0"/>
              <a:t>(CERN with APO and QMUL)</a:t>
            </a:r>
            <a:endParaRPr lang="en-GB" sz="1600" i="1" dirty="0"/>
          </a:p>
        </p:txBody>
      </p:sp>
      <p:graphicFrame>
        <p:nvGraphicFramePr>
          <p:cNvPr id="8" name="Table 7"/>
          <p:cNvGraphicFramePr>
            <a:graphicFrameLocks noGrp="1"/>
          </p:cNvGraphicFramePr>
          <p:nvPr>
            <p:extLst>
              <p:ext uri="{D42A27DB-BD31-4B8C-83A1-F6EECF244321}">
                <p14:modId xmlns:p14="http://schemas.microsoft.com/office/powerpoint/2010/main" xmlns="" val="1841976349"/>
              </p:ext>
            </p:extLst>
          </p:nvPr>
        </p:nvGraphicFramePr>
        <p:xfrm>
          <a:off x="3468960" y="1548170"/>
          <a:ext cx="5177263" cy="1013460"/>
        </p:xfrm>
        <a:graphic>
          <a:graphicData uri="http://schemas.openxmlformats.org/drawingml/2006/table">
            <a:tbl>
              <a:tblPr>
                <a:tableStyleId>{5C22544A-7EE6-4342-B048-85BDC9FD1C3A}</a:tableStyleId>
              </a:tblPr>
              <a:tblGrid>
                <a:gridCol w="1783499"/>
                <a:gridCol w="1831345"/>
                <a:gridCol w="1562419"/>
              </a:tblGrid>
              <a:tr h="190500">
                <a:tc>
                  <a:txBody>
                    <a:bodyPr/>
                    <a:lstStyle/>
                    <a:p>
                      <a:pPr algn="ctr" fontAlgn="b"/>
                      <a:r>
                        <a:rPr lang="en-GB" sz="1600" b="1" i="0" u="none" strike="noStrike" dirty="0" smtClean="0">
                          <a:solidFill>
                            <a:schemeClr val="tx1"/>
                          </a:solidFill>
                          <a:effectLst/>
                          <a:latin typeface="Arial" pitchFamily="34" charset="0"/>
                          <a:cs typeface="Arial" pitchFamily="34" charset="0"/>
                        </a:rPr>
                        <a:t> Participant</a:t>
                      </a:r>
                      <a:r>
                        <a:rPr lang="en-GB" sz="1600" b="1" i="0" u="none" strike="noStrike" baseline="0" dirty="0" smtClean="0">
                          <a:solidFill>
                            <a:schemeClr val="tx1"/>
                          </a:solidFill>
                          <a:effectLst/>
                          <a:latin typeface="Arial" pitchFamily="34" charset="0"/>
                          <a:cs typeface="Arial" pitchFamily="34" charset="0"/>
                        </a:rPr>
                        <a:t> no.</a:t>
                      </a:r>
                      <a:endParaRPr lang="en-GB" sz="1600" b="1" i="0" u="none" strike="noStrike" dirty="0">
                        <a:solidFill>
                          <a:schemeClr val="tx1"/>
                        </a:solidFill>
                        <a:effectLst/>
                        <a:latin typeface="Arial" pitchFamily="34" charset="0"/>
                        <a:cs typeface="Arial" pitchFamily="34" charset="0"/>
                      </a:endParaRPr>
                    </a:p>
                  </a:txBody>
                  <a:tcPr marL="9525" marR="9525" marT="9525" marB="0" anchor="b">
                    <a:solidFill>
                      <a:srgbClr val="FF6600"/>
                    </a:solidFill>
                  </a:tcPr>
                </a:tc>
                <a:tc>
                  <a:txBody>
                    <a:bodyPr/>
                    <a:lstStyle/>
                    <a:p>
                      <a:pPr algn="ctr" fontAlgn="b"/>
                      <a:r>
                        <a:rPr lang="en-GB" sz="1600" b="1" i="0" u="none" strike="noStrike" dirty="0" smtClean="0">
                          <a:solidFill>
                            <a:schemeClr val="tx1"/>
                          </a:solidFill>
                          <a:effectLst/>
                          <a:latin typeface="Arial" pitchFamily="34" charset="0"/>
                          <a:cs typeface="Arial" pitchFamily="34" charset="0"/>
                        </a:rPr>
                        <a:t>Name</a:t>
                      </a:r>
                      <a:endParaRPr lang="en-GB" sz="1600" b="1" i="0" u="none" strike="noStrike" dirty="0">
                        <a:solidFill>
                          <a:schemeClr val="tx1"/>
                        </a:solidFill>
                        <a:effectLst/>
                        <a:latin typeface="Arial" pitchFamily="34" charset="0"/>
                        <a:cs typeface="Arial" pitchFamily="34" charset="0"/>
                      </a:endParaRPr>
                    </a:p>
                  </a:txBody>
                  <a:tcPr marL="9525" marR="9525" marT="9525" marB="0" anchor="b">
                    <a:solidFill>
                      <a:srgbClr val="FF6600"/>
                    </a:solidFill>
                  </a:tcPr>
                </a:tc>
                <a:tc>
                  <a:txBody>
                    <a:bodyPr/>
                    <a:lstStyle/>
                    <a:p>
                      <a:pPr algn="ctr" fontAlgn="b"/>
                      <a:r>
                        <a:rPr lang="en-GB" sz="1600" b="1" i="0" u="none" strike="noStrike" dirty="0" smtClean="0">
                          <a:solidFill>
                            <a:schemeClr val="tx1"/>
                          </a:solidFill>
                          <a:effectLst/>
                          <a:latin typeface="Arial" pitchFamily="34" charset="0"/>
                          <a:cs typeface="Arial" pitchFamily="34" charset="0"/>
                        </a:rPr>
                        <a:t>Effort (PM)</a:t>
                      </a:r>
                      <a:endParaRPr lang="en-GB" sz="1600" b="1" i="0" u="none" strike="noStrike" dirty="0">
                        <a:solidFill>
                          <a:schemeClr val="tx1"/>
                        </a:solidFill>
                        <a:effectLst/>
                        <a:latin typeface="Arial" pitchFamily="34" charset="0"/>
                        <a:cs typeface="Arial" pitchFamily="34" charset="0"/>
                      </a:endParaRPr>
                    </a:p>
                  </a:txBody>
                  <a:tcPr marL="9525" marR="9525" marT="9525" marB="0" anchor="b">
                    <a:solidFill>
                      <a:srgbClr val="FF6600"/>
                    </a:solidFill>
                  </a:tcPr>
                </a:tc>
              </a:tr>
              <a:tr h="190500">
                <a:tc>
                  <a:txBody>
                    <a:bodyPr/>
                    <a:lstStyle/>
                    <a:p>
                      <a:pPr algn="ctr" fontAlgn="b"/>
                      <a:r>
                        <a:rPr lang="en-GB" sz="1600" b="1" i="0" u="none" strike="noStrike" dirty="0" smtClean="0">
                          <a:solidFill>
                            <a:schemeClr val="dk1"/>
                          </a:solidFill>
                          <a:effectLst/>
                          <a:latin typeface="Arial" pitchFamily="34" charset="0"/>
                          <a:cs typeface="Arial" pitchFamily="34" charset="0"/>
                        </a:rPr>
                        <a:t>5</a:t>
                      </a:r>
                      <a:endParaRPr lang="en-GB" sz="1600" b="1" i="0" u="none" strike="noStrike" dirty="0">
                        <a:solidFill>
                          <a:srgbClr val="FFFFFF"/>
                        </a:solidFill>
                        <a:effectLst/>
                        <a:latin typeface="Arial" pitchFamily="34" charset="0"/>
                        <a:cs typeface="Arial" pitchFamily="34" charset="0"/>
                      </a:endParaRPr>
                    </a:p>
                  </a:txBody>
                  <a:tcPr marL="9525" marR="9525" marT="9525" marB="0" anchor="b">
                    <a:solidFill>
                      <a:srgbClr val="FF9966"/>
                    </a:solidFill>
                  </a:tcPr>
                </a:tc>
                <a:tc>
                  <a:txBody>
                    <a:bodyPr/>
                    <a:lstStyle/>
                    <a:p>
                      <a:pPr algn="ctr" fontAlgn="b"/>
                      <a:r>
                        <a:rPr lang="en-GB" sz="1600" b="1" i="0" u="none" strike="noStrike" dirty="0" smtClean="0">
                          <a:solidFill>
                            <a:schemeClr val="dk1"/>
                          </a:solidFill>
                          <a:effectLst/>
                          <a:latin typeface="Arial" pitchFamily="34" charset="0"/>
                          <a:cs typeface="Arial" pitchFamily="34" charset="0"/>
                        </a:rPr>
                        <a:t>CERN</a:t>
                      </a:r>
                      <a:endParaRPr lang="en-GB" sz="1600" b="1" i="0" u="none" strike="noStrike" dirty="0">
                        <a:solidFill>
                          <a:srgbClr val="000000"/>
                        </a:solidFill>
                        <a:effectLst/>
                        <a:latin typeface="Arial" pitchFamily="34" charset="0"/>
                        <a:cs typeface="Arial" pitchFamily="34" charset="0"/>
                      </a:endParaRPr>
                    </a:p>
                  </a:txBody>
                  <a:tcPr marL="9525" marR="9525" marT="9525" marB="0" anchor="b">
                    <a:solidFill>
                      <a:srgbClr val="FF9966"/>
                    </a:solidFill>
                  </a:tcPr>
                </a:tc>
                <a:tc>
                  <a:txBody>
                    <a:bodyPr/>
                    <a:lstStyle/>
                    <a:p>
                      <a:pPr algn="ctr" fontAlgn="b"/>
                      <a:r>
                        <a:rPr lang="en-GB" sz="1600" b="1" i="0" u="none" strike="noStrike" dirty="0" smtClean="0">
                          <a:solidFill>
                            <a:srgbClr val="000000"/>
                          </a:solidFill>
                          <a:effectLst/>
                          <a:latin typeface="Arial" pitchFamily="34" charset="0"/>
                          <a:cs typeface="Arial" pitchFamily="34" charset="0"/>
                        </a:rPr>
                        <a:t>39</a:t>
                      </a:r>
                      <a:endParaRPr lang="en-GB" sz="1600" b="1" i="0" u="none" strike="noStrike" dirty="0">
                        <a:solidFill>
                          <a:srgbClr val="000000"/>
                        </a:solidFill>
                        <a:effectLst/>
                        <a:latin typeface="Arial" pitchFamily="34" charset="0"/>
                        <a:cs typeface="Arial" pitchFamily="34" charset="0"/>
                      </a:endParaRPr>
                    </a:p>
                  </a:txBody>
                  <a:tcPr marL="9525" marR="9525" marT="9525" marB="0" anchor="b">
                    <a:solidFill>
                      <a:srgbClr val="FF9966"/>
                    </a:solidFill>
                  </a:tcPr>
                </a:tc>
              </a:tr>
              <a:tr h="190500">
                <a:tc>
                  <a:txBody>
                    <a:bodyPr/>
                    <a:lstStyle/>
                    <a:p>
                      <a:pPr algn="ctr" fontAlgn="b"/>
                      <a:r>
                        <a:rPr lang="en-GB" sz="1600" b="0" i="0" u="none" strike="noStrike" dirty="0" smtClean="0">
                          <a:solidFill>
                            <a:schemeClr val="dk1"/>
                          </a:solidFill>
                          <a:effectLst/>
                          <a:latin typeface="Arial" pitchFamily="34" charset="0"/>
                          <a:cs typeface="Arial" pitchFamily="34" charset="0"/>
                        </a:rPr>
                        <a:t>2</a:t>
                      </a:r>
                      <a:endParaRPr lang="en-GB" sz="1600" b="1" i="0" u="none" strike="noStrike" dirty="0">
                        <a:solidFill>
                          <a:srgbClr val="FFFFFF"/>
                        </a:solidFill>
                        <a:effectLst/>
                        <a:latin typeface="Arial" pitchFamily="34" charset="0"/>
                        <a:cs typeface="Arial" pitchFamily="34" charset="0"/>
                      </a:endParaRPr>
                    </a:p>
                  </a:txBody>
                  <a:tcPr marL="9525" marR="9525" marT="9525" marB="0" anchor="b">
                    <a:solidFill>
                      <a:srgbClr val="FFCC99"/>
                    </a:solidFill>
                  </a:tcPr>
                </a:tc>
                <a:tc>
                  <a:txBody>
                    <a:bodyPr/>
                    <a:lstStyle/>
                    <a:p>
                      <a:pPr algn="ctr" fontAlgn="b"/>
                      <a:r>
                        <a:rPr lang="en-GB" sz="1600" u="none" strike="noStrike" dirty="0" smtClean="0">
                          <a:effectLst/>
                          <a:latin typeface="Arial" pitchFamily="34" charset="0"/>
                          <a:cs typeface="Arial" pitchFamily="34" charset="0"/>
                        </a:rPr>
                        <a:t>QMUL</a:t>
                      </a:r>
                      <a:endParaRPr lang="en-GB" sz="1600" b="0" i="0" u="none" strike="noStrike" dirty="0">
                        <a:solidFill>
                          <a:srgbClr val="000000"/>
                        </a:solidFill>
                        <a:effectLst/>
                        <a:latin typeface="Arial" pitchFamily="34" charset="0"/>
                        <a:cs typeface="Arial" pitchFamily="34" charset="0"/>
                      </a:endParaRPr>
                    </a:p>
                  </a:txBody>
                  <a:tcPr marL="9525" marR="9525" marT="9525" marB="0" anchor="b">
                    <a:solidFill>
                      <a:srgbClr val="FFCC99"/>
                    </a:solidFill>
                  </a:tcPr>
                </a:tc>
                <a:tc>
                  <a:txBody>
                    <a:bodyPr/>
                    <a:lstStyle/>
                    <a:p>
                      <a:pPr algn="ctr" fontAlgn="b"/>
                      <a:r>
                        <a:rPr lang="en-GB" sz="1600" b="0" i="0" u="none" strike="noStrike" dirty="0" smtClean="0">
                          <a:solidFill>
                            <a:schemeClr val="dk1"/>
                          </a:solidFill>
                          <a:effectLst/>
                          <a:latin typeface="Arial" pitchFamily="34" charset="0"/>
                          <a:cs typeface="Arial" pitchFamily="34" charset="0"/>
                        </a:rPr>
                        <a:t>8</a:t>
                      </a:r>
                      <a:endParaRPr lang="en-GB" sz="1600" b="0" i="0" u="none" strike="noStrike" dirty="0">
                        <a:solidFill>
                          <a:srgbClr val="000000"/>
                        </a:solidFill>
                        <a:effectLst/>
                        <a:latin typeface="Arial" pitchFamily="34" charset="0"/>
                        <a:cs typeface="Arial" pitchFamily="34" charset="0"/>
                      </a:endParaRPr>
                    </a:p>
                  </a:txBody>
                  <a:tcPr marL="9525" marR="9525" marT="9525" marB="0" anchor="b">
                    <a:solidFill>
                      <a:srgbClr val="FFCC99"/>
                    </a:solidFill>
                  </a:tcPr>
                </a:tc>
              </a:tr>
              <a:tr h="190500">
                <a:tc>
                  <a:txBody>
                    <a:bodyPr/>
                    <a:lstStyle/>
                    <a:p>
                      <a:pPr algn="ctr" fontAlgn="b"/>
                      <a:r>
                        <a:rPr lang="en-GB" sz="1600" b="0" i="0" u="none" strike="noStrike" dirty="0" smtClean="0">
                          <a:solidFill>
                            <a:schemeClr val="dk1"/>
                          </a:solidFill>
                          <a:effectLst/>
                          <a:latin typeface="Arial" pitchFamily="34" charset="0"/>
                          <a:cs typeface="Arial" pitchFamily="34" charset="0"/>
                        </a:rPr>
                        <a:t>3</a:t>
                      </a:r>
                      <a:endParaRPr lang="en-GB" sz="1600" b="1" i="0" u="none" strike="noStrike" dirty="0">
                        <a:solidFill>
                          <a:srgbClr val="FFFFFF"/>
                        </a:solidFill>
                        <a:effectLst/>
                        <a:latin typeface="Arial" pitchFamily="34" charset="0"/>
                        <a:cs typeface="Arial" pitchFamily="34" charset="0"/>
                      </a:endParaRPr>
                    </a:p>
                  </a:txBody>
                  <a:tcPr marL="9525" marR="9525" marT="9525" marB="0" anchor="b">
                    <a:solidFill>
                      <a:srgbClr val="FF9966"/>
                    </a:solidFill>
                  </a:tcPr>
                </a:tc>
                <a:tc>
                  <a:txBody>
                    <a:bodyPr/>
                    <a:lstStyle/>
                    <a:p>
                      <a:pPr algn="ctr" fontAlgn="b"/>
                      <a:r>
                        <a:rPr lang="en-GB" sz="1600" u="none" strike="noStrike" dirty="0" smtClean="0">
                          <a:effectLst/>
                          <a:latin typeface="Arial" pitchFamily="34" charset="0"/>
                          <a:cs typeface="Arial" pitchFamily="34" charset="0"/>
                        </a:rPr>
                        <a:t>APO</a:t>
                      </a:r>
                      <a:endParaRPr lang="en-GB" sz="1600" b="0" i="0" u="none" strike="noStrike" dirty="0">
                        <a:solidFill>
                          <a:srgbClr val="000000"/>
                        </a:solidFill>
                        <a:effectLst/>
                        <a:latin typeface="Arial" pitchFamily="34" charset="0"/>
                        <a:cs typeface="Arial" pitchFamily="34" charset="0"/>
                      </a:endParaRPr>
                    </a:p>
                  </a:txBody>
                  <a:tcPr marL="9525" marR="9525" marT="9525" marB="0" anchor="b">
                    <a:solidFill>
                      <a:srgbClr val="FF9966"/>
                    </a:solidFill>
                  </a:tcPr>
                </a:tc>
                <a:tc>
                  <a:txBody>
                    <a:bodyPr/>
                    <a:lstStyle/>
                    <a:p>
                      <a:pPr algn="ctr" fontAlgn="b"/>
                      <a:r>
                        <a:rPr lang="en-GB" sz="1600" u="none" strike="noStrike" dirty="0" smtClean="0">
                          <a:effectLst/>
                          <a:latin typeface="Arial" pitchFamily="34" charset="0"/>
                          <a:cs typeface="Arial" pitchFamily="34" charset="0"/>
                        </a:rPr>
                        <a:t>5</a:t>
                      </a:r>
                      <a:endParaRPr lang="en-GB" sz="1600" b="0" i="0" u="none" strike="noStrike" dirty="0">
                        <a:solidFill>
                          <a:srgbClr val="000000"/>
                        </a:solidFill>
                        <a:effectLst/>
                        <a:latin typeface="Arial" pitchFamily="34" charset="0"/>
                        <a:cs typeface="Arial" pitchFamily="34" charset="0"/>
                      </a:endParaRPr>
                    </a:p>
                  </a:txBody>
                  <a:tcPr marL="9525" marR="9525" marT="9525" marB="0" anchor="b">
                    <a:solidFill>
                      <a:srgbClr val="FF9966"/>
                    </a:solidFill>
                  </a:tcPr>
                </a:tc>
              </a:tr>
            </a:tbl>
          </a:graphicData>
        </a:graphic>
      </p:graphicFrame>
      <p:graphicFrame>
        <p:nvGraphicFramePr>
          <p:cNvPr id="9" name="Chart 8"/>
          <p:cNvGraphicFramePr>
            <a:graphicFrameLocks/>
          </p:cNvGraphicFramePr>
          <p:nvPr>
            <p:extLst>
              <p:ext uri="{D42A27DB-BD31-4B8C-83A1-F6EECF244321}">
                <p14:modId xmlns:p14="http://schemas.microsoft.com/office/powerpoint/2010/main" xmlns="" val="2267850793"/>
              </p:ext>
            </p:extLst>
          </p:nvPr>
        </p:nvGraphicFramePr>
        <p:xfrm>
          <a:off x="-228600" y="2971800"/>
          <a:ext cx="5581650" cy="3605213"/>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22890289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8100"/>
            <a:ext cx="8229600" cy="1143000"/>
          </a:xfrm>
        </p:spPr>
        <p:txBody>
          <a:bodyPr/>
          <a:lstStyle/>
          <a:p>
            <a:r>
              <a:rPr lang="en-GB" sz="3600" b="1" dirty="0" smtClean="0"/>
              <a:t>WP3 Summary</a:t>
            </a:r>
            <a:endParaRPr lang="en-GB" sz="3600" b="1" dirty="0"/>
          </a:p>
        </p:txBody>
      </p:sp>
      <p:sp>
        <p:nvSpPr>
          <p:cNvPr id="3" name="Content Placeholder 2"/>
          <p:cNvSpPr>
            <a:spLocks noGrp="1"/>
          </p:cNvSpPr>
          <p:nvPr>
            <p:ph idx="1"/>
          </p:nvPr>
        </p:nvSpPr>
        <p:spPr>
          <a:xfrm>
            <a:off x="457200" y="1600201"/>
            <a:ext cx="8229600" cy="3505200"/>
          </a:xfrm>
        </p:spPr>
        <p:txBody>
          <a:bodyPr/>
          <a:lstStyle/>
          <a:p>
            <a:r>
              <a:rPr lang="en-GB" sz="1600" dirty="0" smtClean="0"/>
              <a:t>The redesign went well, and the team rebounded well from the issues that followed. Transition to the new editor went well.</a:t>
            </a:r>
          </a:p>
          <a:p>
            <a:endParaRPr lang="en-GB" sz="1100" dirty="0" smtClean="0"/>
          </a:p>
          <a:p>
            <a:r>
              <a:rPr lang="en-GB" sz="1600" dirty="0" smtClean="0"/>
              <a:t>Expanded the coverage of the publication to include other types of e-infrastructure.</a:t>
            </a:r>
          </a:p>
          <a:p>
            <a:endParaRPr lang="en-GB" sz="1100" dirty="0" smtClean="0"/>
          </a:p>
          <a:p>
            <a:r>
              <a:rPr lang="en-GB" sz="1600" dirty="0" smtClean="0"/>
              <a:t>US contributions are decreasing and the EU team has taken on more responsibility for the publication. Seeking new partners in Asia as well as in other areas of distributed computing, in line with out expanded coverage.</a:t>
            </a:r>
          </a:p>
          <a:p>
            <a:endParaRPr lang="en-GB" sz="1100" dirty="0" smtClean="0"/>
          </a:p>
          <a:p>
            <a:r>
              <a:rPr lang="en-GB" sz="1600" dirty="0" smtClean="0"/>
              <a:t>Metrics indicate the audience is growing. Brand presence online is increasing with the new emphasis on marketing and social media, and numbers of followers in social media continues to increase rapidly.</a:t>
            </a:r>
          </a:p>
          <a:p>
            <a:endParaRPr lang="en-GB" sz="1600" dirty="0" smtClean="0"/>
          </a:p>
          <a:p>
            <a:endParaRPr lang="en-GB" sz="1600" dirty="0"/>
          </a:p>
        </p:txBody>
      </p:sp>
      <p:sp>
        <p:nvSpPr>
          <p:cNvPr id="4" name="Content Placeholder 2"/>
          <p:cNvSpPr txBox="1">
            <a:spLocks/>
          </p:cNvSpPr>
          <p:nvPr/>
        </p:nvSpPr>
        <p:spPr bwMode="auto">
          <a:xfrm>
            <a:off x="-76200" y="4800600"/>
            <a:ext cx="3352800" cy="762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algn="ctr" eaLnBrk="0" hangingPunct="0">
              <a:spcBef>
                <a:spcPct val="20000"/>
              </a:spcBef>
              <a:defRPr/>
            </a:pPr>
            <a:r>
              <a:rPr lang="en-US" kern="0" dirty="0" smtClean="0">
                <a:solidFill>
                  <a:srgbClr val="FF6600"/>
                </a:solidFill>
                <a:latin typeface="Brush Script MT" pitchFamily="66" charset="0"/>
              </a:rPr>
              <a:t>“Exciting in all respects”</a:t>
            </a:r>
          </a:p>
        </p:txBody>
      </p:sp>
      <p:sp>
        <p:nvSpPr>
          <p:cNvPr id="5" name="Content Placeholder 2"/>
          <p:cNvSpPr txBox="1">
            <a:spLocks/>
          </p:cNvSpPr>
          <p:nvPr/>
        </p:nvSpPr>
        <p:spPr bwMode="auto">
          <a:xfrm>
            <a:off x="304800" y="5486400"/>
            <a:ext cx="35052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GB" sz="2400" dirty="0" smtClean="0">
                <a:solidFill>
                  <a:srgbClr val="0066CC"/>
                </a:solidFill>
                <a:latin typeface="Brush Script MT" pitchFamily="66" charset="0"/>
              </a:rPr>
              <a:t>“</a:t>
            </a:r>
            <a:r>
              <a:rPr lang="en-US" sz="2400" dirty="0" smtClean="0">
                <a:solidFill>
                  <a:srgbClr val="0066CC"/>
                </a:solidFill>
                <a:latin typeface="Brush Script MT" pitchFamily="66" charset="0"/>
              </a:rPr>
              <a:t>Best paper in the business, </a:t>
            </a:r>
            <a:br>
              <a:rPr lang="en-US" sz="2400" dirty="0" smtClean="0">
                <a:solidFill>
                  <a:srgbClr val="0066CC"/>
                </a:solidFill>
                <a:latin typeface="Brush Script MT" pitchFamily="66" charset="0"/>
              </a:rPr>
            </a:br>
            <a:r>
              <a:rPr lang="en-US" sz="2400" dirty="0" smtClean="0">
                <a:solidFill>
                  <a:srgbClr val="0066CC"/>
                </a:solidFill>
                <a:latin typeface="Brush Script MT" pitchFamily="66" charset="0"/>
              </a:rPr>
              <a:t>only one with a </a:t>
            </a:r>
            <a:br>
              <a:rPr lang="en-US" sz="2400" dirty="0" smtClean="0">
                <a:solidFill>
                  <a:srgbClr val="0066CC"/>
                </a:solidFill>
                <a:latin typeface="Brush Script MT" pitchFamily="66" charset="0"/>
              </a:rPr>
            </a:br>
            <a:r>
              <a:rPr lang="en-US" sz="2400" dirty="0" smtClean="0">
                <a:solidFill>
                  <a:srgbClr val="0066CC"/>
                </a:solidFill>
                <a:latin typeface="Brush Script MT" pitchFamily="66" charset="0"/>
              </a:rPr>
              <a:t>variety of science stories”</a:t>
            </a:r>
            <a:endParaRPr lang="en-US" sz="2400" dirty="0">
              <a:solidFill>
                <a:srgbClr val="0066CC"/>
              </a:solidFill>
              <a:latin typeface="Brush Script MT" pitchFamily="66" charset="0"/>
            </a:endParaRPr>
          </a:p>
        </p:txBody>
      </p:sp>
      <p:sp>
        <p:nvSpPr>
          <p:cNvPr id="6" name="Content Placeholder 2"/>
          <p:cNvSpPr txBox="1">
            <a:spLocks/>
          </p:cNvSpPr>
          <p:nvPr/>
        </p:nvSpPr>
        <p:spPr bwMode="auto">
          <a:xfrm>
            <a:off x="3352800" y="4572000"/>
            <a:ext cx="30480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ctr"/>
            <a:r>
              <a:rPr lang="en-US" sz="2400" dirty="0" smtClean="0">
                <a:solidFill>
                  <a:srgbClr val="0066CC"/>
                </a:solidFill>
                <a:latin typeface="Brush Script MT" pitchFamily="66" charset="0"/>
              </a:rPr>
              <a:t>“</a:t>
            </a:r>
            <a:r>
              <a:rPr lang="en-US" sz="2400" dirty="0" err="1" smtClean="0">
                <a:solidFill>
                  <a:srgbClr val="0066CC"/>
                </a:solidFill>
                <a:latin typeface="Brush Script MT" pitchFamily="66" charset="0"/>
              </a:rPr>
              <a:t>iSGTW</a:t>
            </a:r>
            <a:r>
              <a:rPr lang="en-US" sz="2400" dirty="0" smtClean="0">
                <a:solidFill>
                  <a:srgbClr val="0066CC"/>
                </a:solidFill>
                <a:latin typeface="Brush Script MT" pitchFamily="66" charset="0"/>
              </a:rPr>
              <a:t> is great newsletter which links together the technology and science.</a:t>
            </a:r>
            <a:br>
              <a:rPr lang="en-US" sz="2400" dirty="0" smtClean="0">
                <a:solidFill>
                  <a:srgbClr val="0066CC"/>
                </a:solidFill>
                <a:latin typeface="Brush Script MT" pitchFamily="66" charset="0"/>
              </a:rPr>
            </a:br>
            <a:r>
              <a:rPr lang="en-US" sz="2400" dirty="0" smtClean="0">
                <a:solidFill>
                  <a:srgbClr val="0066CC"/>
                </a:solidFill>
                <a:latin typeface="Brush Script MT" pitchFamily="66" charset="0"/>
              </a:rPr>
              <a:t> Well done!”</a:t>
            </a:r>
            <a:endParaRPr lang="en-US" sz="2400" dirty="0">
              <a:solidFill>
                <a:srgbClr val="0066CC"/>
              </a:solidFill>
              <a:latin typeface="Brush Script MT" pitchFamily="66" charset="0"/>
            </a:endParaRPr>
          </a:p>
        </p:txBody>
      </p:sp>
      <p:sp>
        <p:nvSpPr>
          <p:cNvPr id="7" name="Content Placeholder 2"/>
          <p:cNvSpPr txBox="1">
            <a:spLocks/>
          </p:cNvSpPr>
          <p:nvPr/>
        </p:nvSpPr>
        <p:spPr bwMode="auto">
          <a:xfrm>
            <a:off x="6858000" y="4495800"/>
            <a:ext cx="2819400" cy="1676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lvl="0" indent="-342900" eaLnBrk="0" hangingPunct="0">
              <a:spcBef>
                <a:spcPct val="20000"/>
              </a:spcBef>
              <a:defRPr/>
            </a:pPr>
            <a:r>
              <a:rPr lang="en-US" kern="0" dirty="0" smtClean="0">
                <a:solidFill>
                  <a:srgbClr val="FF6600"/>
                </a:solidFill>
                <a:latin typeface="Brush Script MT" pitchFamily="66" charset="0"/>
              </a:rPr>
              <a:t>“Keep up the </a:t>
            </a:r>
            <a:br>
              <a:rPr lang="en-US" kern="0" dirty="0" smtClean="0">
                <a:solidFill>
                  <a:srgbClr val="FF6600"/>
                </a:solidFill>
                <a:latin typeface="Brush Script MT" pitchFamily="66" charset="0"/>
              </a:rPr>
            </a:br>
            <a:r>
              <a:rPr lang="en-US" kern="0" dirty="0" smtClean="0">
                <a:solidFill>
                  <a:srgbClr val="FF6600"/>
                </a:solidFill>
                <a:latin typeface="Brush Script MT" pitchFamily="66" charset="0"/>
              </a:rPr>
              <a:t>good work.”</a:t>
            </a:r>
          </a:p>
        </p:txBody>
      </p:sp>
    </p:spTree>
    <p:extLst>
      <p:ext uri="{BB962C8B-B14F-4D97-AF65-F5344CB8AC3E}">
        <p14:creationId xmlns:p14="http://schemas.microsoft.com/office/powerpoint/2010/main" xmlns="" val="48664645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0"/>
            <a:ext cx="8229600" cy="1143000"/>
          </a:xfrm>
        </p:spPr>
        <p:txBody>
          <a:bodyPr/>
          <a:lstStyle/>
          <a:p>
            <a:r>
              <a:rPr lang="en-GB" sz="3600" b="1" dirty="0" smtClean="0"/>
              <a:t>WP3 Objectives</a:t>
            </a:r>
            <a:endParaRPr lang="en-GB" sz="3600" b="1" dirty="0"/>
          </a:p>
        </p:txBody>
      </p:sp>
      <p:sp>
        <p:nvSpPr>
          <p:cNvPr id="3" name="Content Placeholder 2"/>
          <p:cNvSpPr>
            <a:spLocks noGrp="1"/>
          </p:cNvSpPr>
          <p:nvPr>
            <p:ph idx="1"/>
          </p:nvPr>
        </p:nvSpPr>
        <p:spPr/>
        <p:txBody>
          <a:bodyPr/>
          <a:lstStyle/>
          <a:p>
            <a:pPr lvl="0"/>
            <a:r>
              <a:rPr lang="en-GB" sz="1600" dirty="0"/>
              <a:t>Produce a weekly electronic newsletter in partnership with the US editor to disseminate information about grid-related projects and other e-Infrastructure projects around the world, including EGI and its collaborating projects</a:t>
            </a:r>
            <a:r>
              <a:rPr lang="en-GB" sz="1600" dirty="0" smtClean="0"/>
              <a:t>.</a:t>
            </a:r>
          </a:p>
          <a:p>
            <a:pPr lvl="0"/>
            <a:endParaRPr lang="en-GB" sz="1600" dirty="0"/>
          </a:p>
          <a:p>
            <a:pPr lvl="0"/>
            <a:r>
              <a:rPr lang="en-GB" sz="1600" dirty="0"/>
              <a:t>Expand the coverage of </a:t>
            </a:r>
            <a:r>
              <a:rPr lang="en-GB" sz="1600" dirty="0" err="1"/>
              <a:t>iSGTW</a:t>
            </a:r>
            <a:r>
              <a:rPr lang="en-GB" sz="1600" dirty="0"/>
              <a:t> to report from geographic regions outside Europe and the US, particularly Asia and Latin America</a:t>
            </a:r>
            <a:r>
              <a:rPr lang="en-GB" sz="1600" dirty="0" smtClean="0"/>
              <a:t>.</a:t>
            </a:r>
          </a:p>
          <a:p>
            <a:pPr lvl="0"/>
            <a:endParaRPr lang="en-GB" sz="1600" dirty="0"/>
          </a:p>
          <a:p>
            <a:pPr lvl="0"/>
            <a:r>
              <a:rPr lang="en-GB" sz="1600" dirty="0"/>
              <a:t>Expand the coverage to other forms of distributed computing, such as clouds, volunteer grids and to supercomputing, networks and data</a:t>
            </a:r>
            <a:r>
              <a:rPr lang="en-GB" sz="1600" dirty="0" smtClean="0"/>
              <a:t>.</a:t>
            </a:r>
          </a:p>
          <a:p>
            <a:pPr lvl="0"/>
            <a:endParaRPr lang="en-GB" sz="1600" dirty="0"/>
          </a:p>
          <a:p>
            <a:r>
              <a:rPr lang="en-GB" sz="1600" dirty="0"/>
              <a:t>Draw from the other e-</a:t>
            </a:r>
            <a:r>
              <a:rPr lang="en-GB" sz="1600" dirty="0" err="1"/>
              <a:t>ScienceTalk</a:t>
            </a:r>
            <a:r>
              <a:rPr lang="en-GB" sz="1600" dirty="0"/>
              <a:t> products and events for sources of stories and to maximise the impact of the work.</a:t>
            </a:r>
          </a:p>
        </p:txBody>
      </p:sp>
    </p:spTree>
    <p:extLst>
      <p:ext uri="{BB962C8B-B14F-4D97-AF65-F5344CB8AC3E}">
        <p14:creationId xmlns:p14="http://schemas.microsoft.com/office/powerpoint/2010/main" xmlns="" val="7071431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828800" y="0"/>
            <a:ext cx="7315200" cy="1143000"/>
          </a:xfrm>
        </p:spPr>
        <p:txBody>
          <a:bodyPr/>
          <a:lstStyle/>
          <a:p>
            <a:pPr eaLnBrk="1" hangingPunct="1"/>
            <a:r>
              <a:rPr lang="en-US" sz="3600" b="1" dirty="0" smtClean="0">
                <a:solidFill>
                  <a:schemeClr val="tx1"/>
                </a:solidFill>
              </a:rPr>
              <a:t>WP3:  </a:t>
            </a:r>
            <a:r>
              <a:rPr lang="en-US" sz="3600" b="1" dirty="0" smtClean="0">
                <a:solidFill>
                  <a:schemeClr val="tx1"/>
                </a:solidFill>
              </a:rPr>
              <a:t>Partnership with US</a:t>
            </a:r>
            <a:endParaRPr lang="en-US" sz="3600" b="1" dirty="0" smtClean="0">
              <a:solidFill>
                <a:schemeClr val="tx1"/>
              </a:solidFill>
            </a:endParaRPr>
          </a:p>
        </p:txBody>
      </p:sp>
      <p:sp>
        <p:nvSpPr>
          <p:cNvPr id="11267" name="Rectangle 3"/>
          <p:cNvSpPr>
            <a:spLocks noGrp="1" noChangeArrowheads="1"/>
          </p:cNvSpPr>
          <p:nvPr>
            <p:ph type="body" idx="1"/>
          </p:nvPr>
        </p:nvSpPr>
        <p:spPr>
          <a:xfrm>
            <a:off x="457200" y="1676400"/>
            <a:ext cx="8458200" cy="4525963"/>
          </a:xfrm>
        </p:spPr>
        <p:txBody>
          <a:bodyPr/>
          <a:lstStyle/>
          <a:p>
            <a:pPr eaLnBrk="1" hangingPunct="1">
              <a:lnSpc>
                <a:spcPct val="90000"/>
              </a:lnSpc>
              <a:buNone/>
            </a:pPr>
            <a:r>
              <a:rPr lang="en-GB" altLang="ja-JP" sz="1600" dirty="0" smtClean="0">
                <a:ea typeface="ＭＳ Ｐゴシック" pitchFamily="34" charset="-128"/>
              </a:rPr>
              <a:t>Two editors: one at </a:t>
            </a:r>
            <a:r>
              <a:rPr lang="en-GB" altLang="ja-JP" sz="1600" dirty="0" err="1" smtClean="0">
                <a:ea typeface="ＭＳ Ｐゴシック" pitchFamily="34" charset="-128"/>
              </a:rPr>
              <a:t>Fermilab</a:t>
            </a:r>
            <a:r>
              <a:rPr lang="en-GB" altLang="ja-JP" sz="1600" dirty="0" smtClean="0">
                <a:ea typeface="ＭＳ Ｐゴシック" pitchFamily="34" charset="-128"/>
              </a:rPr>
              <a:t> in US, one at CERN</a:t>
            </a:r>
          </a:p>
          <a:p>
            <a:pPr eaLnBrk="1" hangingPunct="1">
              <a:lnSpc>
                <a:spcPct val="90000"/>
              </a:lnSpc>
              <a:buNone/>
            </a:pPr>
            <a:endParaRPr lang="en-GB" altLang="ja-JP" sz="1600" dirty="0" smtClean="0">
              <a:ea typeface="ＭＳ Ｐゴシック" pitchFamily="34" charset="-128"/>
            </a:endParaRPr>
          </a:p>
          <a:p>
            <a:pPr eaLnBrk="1" hangingPunct="1">
              <a:lnSpc>
                <a:spcPct val="90000"/>
              </a:lnSpc>
              <a:buNone/>
            </a:pPr>
            <a:r>
              <a:rPr lang="en-GB" altLang="ja-JP" sz="1600" dirty="0" smtClean="0">
                <a:ea typeface="ＭＳ Ｐゴシック" pitchFamily="34" charset="-128"/>
              </a:rPr>
              <a:t>Previously, </a:t>
            </a:r>
            <a:r>
              <a:rPr lang="en-GB" altLang="ja-JP" sz="1600" dirty="0" err="1" smtClean="0">
                <a:ea typeface="ＭＳ Ｐゴシック" pitchFamily="34" charset="-128"/>
              </a:rPr>
              <a:t>iSGTW</a:t>
            </a:r>
            <a:r>
              <a:rPr lang="en-GB" altLang="ja-JP" sz="1600" dirty="0" smtClean="0">
                <a:ea typeface="ＭＳ Ｐゴシック" pitchFamily="34" charset="-128"/>
              </a:rPr>
              <a:t> advisory board had 8 members: 4 EU and 4 US members. Now, we’re moving towards a two-tiered advisory board. Top tier made up of members who cover costs:</a:t>
            </a:r>
          </a:p>
          <a:p>
            <a:pPr eaLnBrk="1" hangingPunct="1">
              <a:lnSpc>
                <a:spcPct val="90000"/>
              </a:lnSpc>
            </a:pPr>
            <a:r>
              <a:rPr lang="en-GB" altLang="ja-JP" sz="1600" dirty="0" smtClean="0">
                <a:ea typeface="ＭＳ Ｐゴシック" pitchFamily="34" charset="-128"/>
              </a:rPr>
              <a:t>2 positions in the US (Open Science Grid and </a:t>
            </a:r>
            <a:r>
              <a:rPr lang="en-GB" altLang="ja-JP" sz="1600" dirty="0" err="1" smtClean="0">
                <a:ea typeface="ＭＳ Ｐゴシック" pitchFamily="34" charset="-128"/>
              </a:rPr>
              <a:t>Fermilab</a:t>
            </a:r>
            <a:r>
              <a:rPr lang="en-GB" altLang="ja-JP" sz="1600" dirty="0" smtClean="0">
                <a:ea typeface="ＭＳ Ｐゴシック" pitchFamily="34" charset="-128"/>
              </a:rPr>
              <a:t>)</a:t>
            </a:r>
          </a:p>
          <a:p>
            <a:pPr eaLnBrk="1" hangingPunct="1">
              <a:lnSpc>
                <a:spcPct val="90000"/>
              </a:lnSpc>
            </a:pPr>
            <a:r>
              <a:rPr lang="en-GB" altLang="ja-JP" sz="1600" dirty="0" smtClean="0">
                <a:ea typeface="ＭＳ Ｐゴシック" pitchFamily="34" charset="-128"/>
              </a:rPr>
              <a:t>3 positions in the EU (CERN, EGI)</a:t>
            </a:r>
          </a:p>
          <a:p>
            <a:pPr>
              <a:buNone/>
            </a:pPr>
            <a:endParaRPr lang="en-US" sz="1600" dirty="0" smtClean="0"/>
          </a:p>
          <a:p>
            <a:pPr eaLnBrk="1" hangingPunct="1">
              <a:lnSpc>
                <a:spcPct val="90000"/>
              </a:lnSpc>
              <a:buNone/>
            </a:pPr>
            <a:r>
              <a:rPr lang="en-GB" altLang="ja-JP" sz="1600" dirty="0" smtClean="0">
                <a:ea typeface="ＭＳ Ｐゴシック" pitchFamily="34" charset="-128"/>
              </a:rPr>
              <a:t>Second tier is editorial contributors</a:t>
            </a:r>
          </a:p>
          <a:p>
            <a:pPr eaLnBrk="1" hangingPunct="1">
              <a:lnSpc>
                <a:spcPct val="90000"/>
              </a:lnSpc>
            </a:pPr>
            <a:r>
              <a:rPr lang="en-GB" altLang="ja-JP" sz="1600" dirty="0" smtClean="0">
                <a:ea typeface="ＭＳ Ｐゴシック" pitchFamily="34" charset="-128"/>
              </a:rPr>
              <a:t>PRACE in EU</a:t>
            </a:r>
          </a:p>
          <a:p>
            <a:pPr eaLnBrk="1" hangingPunct="1">
              <a:lnSpc>
                <a:spcPct val="90000"/>
              </a:lnSpc>
            </a:pPr>
            <a:r>
              <a:rPr lang="en-GB" altLang="ja-JP" sz="1600" dirty="0" smtClean="0">
                <a:ea typeface="ＭＳ Ｐゴシック" pitchFamily="34" charset="-128"/>
              </a:rPr>
              <a:t>XSEDE in US</a:t>
            </a:r>
          </a:p>
          <a:p>
            <a:pPr eaLnBrk="1" hangingPunct="1">
              <a:lnSpc>
                <a:spcPct val="90000"/>
              </a:lnSpc>
            </a:pPr>
            <a:endParaRPr lang="en-GB" altLang="ja-JP" sz="1600" dirty="0" smtClean="0">
              <a:ea typeface="ＭＳ Ｐゴシック" pitchFamily="34" charset="-128"/>
            </a:endParaRPr>
          </a:p>
          <a:p>
            <a:pPr eaLnBrk="1" hangingPunct="1">
              <a:lnSpc>
                <a:spcPct val="90000"/>
              </a:lnSpc>
              <a:buNone/>
            </a:pPr>
            <a:r>
              <a:rPr lang="en-GB" altLang="ja-JP" sz="1600" dirty="0" smtClean="0">
                <a:ea typeface="ＭＳ Ｐゴシック" pitchFamily="34" charset="-128"/>
              </a:rPr>
              <a:t>Formed a new collaborations with </a:t>
            </a:r>
            <a:r>
              <a:rPr lang="en-US" sz="1600" dirty="0" smtClean="0"/>
              <a:t>Academia </a:t>
            </a:r>
            <a:r>
              <a:rPr lang="en-US" sz="1600" dirty="0" err="1" smtClean="0"/>
              <a:t>Sinica</a:t>
            </a:r>
            <a:r>
              <a:rPr lang="en-US" sz="1600" dirty="0" smtClean="0"/>
              <a:t> Grid Computing Centre (ASGC) in Taiwan. ASGC are currently searching for a part-time editor to contribute to </a:t>
            </a:r>
            <a:r>
              <a:rPr lang="en-US" sz="1600" dirty="0" err="1" smtClean="0"/>
              <a:t>iSGTW</a:t>
            </a:r>
            <a:r>
              <a:rPr lang="en-US" sz="1600" dirty="0" smtClean="0"/>
              <a:t>.</a:t>
            </a:r>
            <a:endParaRPr lang="en-GB" altLang="ja-JP" sz="1600" dirty="0" smtClean="0">
              <a:ea typeface="ＭＳ Ｐゴシック" pitchFamily="34" charset="-128"/>
            </a:endParaRPr>
          </a:p>
          <a:p>
            <a:pPr eaLnBrk="1" hangingPunct="1">
              <a:lnSpc>
                <a:spcPct val="90000"/>
              </a:lnSpc>
            </a:pPr>
            <a:endParaRPr lang="en-GB" altLang="ja-JP" sz="2000" dirty="0" smtClean="0">
              <a:ea typeface="ＭＳ Ｐゴシック" pitchFamily="34" charset="-128"/>
            </a:endParaRPr>
          </a:p>
          <a:p>
            <a:pPr eaLnBrk="1" hangingPunct="1">
              <a:lnSpc>
                <a:spcPct val="90000"/>
              </a:lnSpc>
            </a:pPr>
            <a:endParaRPr lang="en-GB" altLang="ja-JP" sz="2000" dirty="0" smtClean="0">
              <a:ea typeface="ＭＳ Ｐゴシック" pitchFamily="34" charset="-128"/>
            </a:endParaRPr>
          </a:p>
          <a:p>
            <a:pPr eaLnBrk="1" hangingPunct="1">
              <a:lnSpc>
                <a:spcPct val="90000"/>
              </a:lnSpc>
            </a:pPr>
            <a:endParaRPr lang="en-GB" altLang="ja-JP" sz="2000" dirty="0" smtClean="0">
              <a:ea typeface="ＭＳ Ｐゴシック" pitchFamily="34" charset="-128"/>
            </a:endParaRPr>
          </a:p>
          <a:p>
            <a:pPr eaLnBrk="1" hangingPunct="1">
              <a:lnSpc>
                <a:spcPct val="90000"/>
              </a:lnSpc>
            </a:pPr>
            <a:endParaRPr lang="en-GB" altLang="ja-JP" sz="2000" dirty="0" smtClean="0">
              <a:ea typeface="ＭＳ Ｐゴシック" pitchFamily="34" charset="-128"/>
            </a:endParaRPr>
          </a:p>
          <a:p>
            <a:pPr eaLnBrk="1" hangingPunct="1">
              <a:lnSpc>
                <a:spcPct val="90000"/>
              </a:lnSpc>
            </a:pPr>
            <a:endParaRPr lang="en-US" altLang="ja-JP" sz="2000" dirty="0">
              <a:ea typeface="ＭＳ Ｐゴシック" pitchFamily="34" charset="-128"/>
            </a:endParaRPr>
          </a:p>
          <a:p>
            <a:pPr eaLnBrk="1" hangingPunct="1">
              <a:lnSpc>
                <a:spcPct val="90000"/>
              </a:lnSpc>
            </a:pPr>
            <a:endParaRPr lang="en-US" altLang="ja-JP" sz="2000" dirty="0">
              <a:ea typeface="ＭＳ Ｐゴシック" pitchFamily="34" charset="-128"/>
            </a:endParaRPr>
          </a:p>
          <a:p>
            <a:pPr eaLnBrk="1" hangingPunct="1">
              <a:lnSpc>
                <a:spcPct val="90000"/>
              </a:lnSpc>
              <a:buFontTx/>
              <a:buNone/>
            </a:pPr>
            <a:endParaRPr lang="en-US" sz="2000" dirty="0" smtClean="0">
              <a:ea typeface="ＭＳ Ｐゴシック" pitchFamily="34" charset="-128"/>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304800" y="2133600"/>
            <a:ext cx="3481388" cy="369332"/>
          </a:xfrm>
          <a:prstGeom prst="rect">
            <a:avLst/>
          </a:prstGeom>
          <a:noFill/>
        </p:spPr>
        <p:txBody>
          <a:bodyPr wrap="square" rtlCol="0" anchor="ctr" anchorCtr="0">
            <a:spAutoFit/>
          </a:bodyPr>
          <a:lstStyle/>
          <a:p>
            <a:r>
              <a:rPr lang="en-US" sz="1800" dirty="0" smtClean="0"/>
              <a:t>5 weekly elements:</a:t>
            </a:r>
          </a:p>
        </p:txBody>
      </p:sp>
      <p:sp>
        <p:nvSpPr>
          <p:cNvPr id="4" name="TextBox 3"/>
          <p:cNvSpPr txBox="1"/>
          <p:nvPr/>
        </p:nvSpPr>
        <p:spPr>
          <a:xfrm>
            <a:off x="304800" y="2639705"/>
            <a:ext cx="3481388" cy="923330"/>
          </a:xfrm>
          <a:prstGeom prst="rect">
            <a:avLst/>
          </a:prstGeom>
          <a:noFill/>
        </p:spPr>
        <p:txBody>
          <a:bodyPr wrap="square" rtlCol="0" anchor="ctr" anchorCtr="0">
            <a:spAutoFit/>
          </a:bodyPr>
          <a:lstStyle/>
          <a:p>
            <a:r>
              <a:rPr lang="en-US" sz="1800" b="1" dirty="0" smtClean="0"/>
              <a:t>3 feature articles </a:t>
            </a:r>
            <a:r>
              <a:rPr lang="en-US" sz="1800" dirty="0" smtClean="0"/>
              <a:t/>
            </a:r>
            <a:br>
              <a:rPr lang="en-US" sz="1800" dirty="0" smtClean="0"/>
            </a:br>
            <a:r>
              <a:rPr lang="en-US" sz="1800" dirty="0" smtClean="0"/>
              <a:t>500 - 2000 words</a:t>
            </a:r>
          </a:p>
          <a:p>
            <a:r>
              <a:rPr lang="en-US" sz="1800" dirty="0" smtClean="0"/>
              <a:t>EU or US focus</a:t>
            </a:r>
            <a:endParaRPr lang="en-US" sz="1800" dirty="0"/>
          </a:p>
        </p:txBody>
      </p:sp>
      <p:sp>
        <p:nvSpPr>
          <p:cNvPr id="5" name="TextBox 4"/>
          <p:cNvSpPr txBox="1"/>
          <p:nvPr/>
        </p:nvSpPr>
        <p:spPr>
          <a:xfrm>
            <a:off x="304800" y="3856672"/>
            <a:ext cx="3481388" cy="1200329"/>
          </a:xfrm>
          <a:prstGeom prst="rect">
            <a:avLst/>
          </a:prstGeom>
          <a:noFill/>
        </p:spPr>
        <p:txBody>
          <a:bodyPr wrap="square" rtlCol="0" anchor="ctr" anchorCtr="0">
            <a:spAutoFit/>
          </a:bodyPr>
          <a:lstStyle/>
          <a:p>
            <a:r>
              <a:rPr lang="en-US" sz="1800" b="1" dirty="0" smtClean="0"/>
              <a:t>Visual</a:t>
            </a:r>
          </a:p>
          <a:p>
            <a:r>
              <a:rPr lang="en-US" sz="1800" dirty="0" smtClean="0"/>
              <a:t>Nice picture or an </a:t>
            </a:r>
            <a:r>
              <a:rPr lang="en-US" sz="1800" dirty="0" err="1" smtClean="0"/>
              <a:t>infographic</a:t>
            </a:r>
            <a:endParaRPr lang="en-US" sz="1800" dirty="0" smtClean="0"/>
          </a:p>
          <a:p>
            <a:r>
              <a:rPr lang="en-US" sz="1800" dirty="0" smtClean="0"/>
              <a:t>Shorter, 500 words</a:t>
            </a:r>
          </a:p>
          <a:p>
            <a:r>
              <a:rPr lang="en-US" sz="1800" dirty="0" smtClean="0"/>
              <a:t>Worldwide</a:t>
            </a:r>
          </a:p>
        </p:txBody>
      </p:sp>
      <p:sp>
        <p:nvSpPr>
          <p:cNvPr id="6" name="TextBox 5"/>
          <p:cNvSpPr txBox="1"/>
          <p:nvPr/>
        </p:nvSpPr>
        <p:spPr>
          <a:xfrm>
            <a:off x="304800" y="5290571"/>
            <a:ext cx="3886200" cy="1200329"/>
          </a:xfrm>
          <a:prstGeom prst="rect">
            <a:avLst/>
          </a:prstGeom>
          <a:noFill/>
        </p:spPr>
        <p:txBody>
          <a:bodyPr wrap="square" rtlCol="0" anchor="ctr" anchorCtr="0">
            <a:spAutoFit/>
          </a:bodyPr>
          <a:lstStyle/>
          <a:p>
            <a:r>
              <a:rPr lang="en-US" sz="1800" b="1" dirty="0" smtClean="0"/>
              <a:t>Spotlight</a:t>
            </a:r>
          </a:p>
          <a:p>
            <a:r>
              <a:rPr lang="en-US" sz="1800" dirty="0" smtClean="0"/>
              <a:t>Fun topic or link to report</a:t>
            </a:r>
          </a:p>
          <a:p>
            <a:r>
              <a:rPr lang="en-US" sz="1800" dirty="0" smtClean="0"/>
              <a:t>Shorter, 500 words</a:t>
            </a:r>
          </a:p>
          <a:p>
            <a:r>
              <a:rPr lang="en-US" sz="1800" dirty="0" smtClean="0"/>
              <a:t>Worldwide</a:t>
            </a:r>
            <a:endParaRPr lang="en-US" sz="1800" dirty="0"/>
          </a:p>
        </p:txBody>
      </p:sp>
      <p:sp>
        <p:nvSpPr>
          <p:cNvPr id="7" name="TextBox 6"/>
          <p:cNvSpPr txBox="1"/>
          <p:nvPr/>
        </p:nvSpPr>
        <p:spPr>
          <a:xfrm>
            <a:off x="304800" y="1447800"/>
            <a:ext cx="3481388" cy="369332"/>
          </a:xfrm>
          <a:prstGeom prst="rect">
            <a:avLst/>
          </a:prstGeom>
          <a:noFill/>
        </p:spPr>
        <p:txBody>
          <a:bodyPr wrap="square" rtlCol="0" anchor="ctr" anchorCtr="0">
            <a:spAutoFit/>
          </a:bodyPr>
          <a:lstStyle/>
          <a:p>
            <a:r>
              <a:rPr lang="en-US" sz="1800" dirty="0" smtClean="0"/>
              <a:t>A typical issue</a:t>
            </a:r>
          </a:p>
        </p:txBody>
      </p:sp>
      <p:pic>
        <p:nvPicPr>
          <p:cNvPr id="9" name="Content Placeholder 8" descr="iSGTWissue.jpg"/>
          <p:cNvPicPr>
            <a:picLocks noGrp="1" noChangeAspect="1"/>
          </p:cNvPicPr>
          <p:nvPr>
            <p:ph idx="1"/>
          </p:nvPr>
        </p:nvPicPr>
        <p:blipFill>
          <a:blip r:embed="rId3" cstate="print"/>
          <a:stretch>
            <a:fillRect/>
          </a:stretch>
        </p:blipFill>
        <p:spPr>
          <a:xfrm>
            <a:off x="3810000" y="176213"/>
            <a:ext cx="5124064" cy="6581220"/>
          </a:xfrm>
          <a:ln>
            <a:solidFill>
              <a:schemeClr val="tx1"/>
            </a:solidFill>
          </a:ln>
          <a:effectLst>
            <a:outerShdw blurRad="50800" dist="38100" dir="2700000" algn="tl" rotWithShape="0">
              <a:prstClr val="black">
                <a:alpha val="40000"/>
              </a:prstClr>
            </a:outerShdw>
          </a:effectLst>
        </p:spPr>
      </p:pic>
      <p:cxnSp>
        <p:nvCxnSpPr>
          <p:cNvPr id="11" name="Straight Arrow Connector 10"/>
          <p:cNvCxnSpPr/>
          <p:nvPr/>
        </p:nvCxnSpPr>
        <p:spPr>
          <a:xfrm flipV="1">
            <a:off x="2286000" y="2133600"/>
            <a:ext cx="1371600" cy="6858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5" name="Straight Arrow Connector 14"/>
          <p:cNvCxnSpPr/>
          <p:nvPr/>
        </p:nvCxnSpPr>
        <p:spPr>
          <a:xfrm>
            <a:off x="2286000" y="2819400"/>
            <a:ext cx="1371600" cy="3048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7" name="Straight Arrow Connector 16"/>
          <p:cNvCxnSpPr/>
          <p:nvPr/>
        </p:nvCxnSpPr>
        <p:spPr>
          <a:xfrm>
            <a:off x="2286000" y="2819400"/>
            <a:ext cx="1447800" cy="14478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0" name="Straight Arrow Connector 19"/>
          <p:cNvCxnSpPr/>
          <p:nvPr/>
        </p:nvCxnSpPr>
        <p:spPr>
          <a:xfrm flipV="1">
            <a:off x="1295400" y="3581400"/>
            <a:ext cx="4191000" cy="4572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3" name="Straight Arrow Connector 22"/>
          <p:cNvCxnSpPr/>
          <p:nvPr/>
        </p:nvCxnSpPr>
        <p:spPr>
          <a:xfrm>
            <a:off x="1524000" y="5486400"/>
            <a:ext cx="2209800" cy="1524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5"/>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7"/>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childTnLst>
                                </p:cTn>
                              </p:par>
                              <p:par>
                                <p:cTn id="21" presetID="1" presetClass="exit" presetSubtype="0" fill="hold" nodeType="withEffect">
                                  <p:stCondLst>
                                    <p:cond delay="0"/>
                                  </p:stCondLst>
                                  <p:childTnLst>
                                    <p:set>
                                      <p:cBhvr>
                                        <p:cTn id="22" dur="1" fill="hold">
                                          <p:stCondLst>
                                            <p:cond delay="0"/>
                                          </p:stCondLst>
                                        </p:cTn>
                                        <p:tgtEl>
                                          <p:spTgt spid="11"/>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15"/>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17"/>
                                        </p:tgtEl>
                                        <p:attrNameLst>
                                          <p:attrName>style.visibility</p:attrName>
                                        </p:attrNameLst>
                                      </p:cBhvr>
                                      <p:to>
                                        <p:strVal val="hidden"/>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6"/>
                                        </p:tgtEl>
                                        <p:attrNameLst>
                                          <p:attrName>style.visibility</p:attrName>
                                        </p:attrNameLst>
                                      </p:cBhvr>
                                      <p:to>
                                        <p:strVal val="visible"/>
                                      </p:to>
                                    </p:set>
                                  </p:childTnLst>
                                </p:cTn>
                              </p:par>
                              <p:par>
                                <p:cTn id="33" presetID="1" presetClass="exit" presetSubtype="0" fill="hold" nodeType="withEffect">
                                  <p:stCondLst>
                                    <p:cond delay="0"/>
                                  </p:stCondLst>
                                  <p:childTnLst>
                                    <p:set>
                                      <p:cBhvr>
                                        <p:cTn id="34" dur="1" fill="hold">
                                          <p:stCondLst>
                                            <p:cond delay="0"/>
                                          </p:stCondLst>
                                        </p:cTn>
                                        <p:tgtEl>
                                          <p:spTgt spid="20"/>
                                        </p:tgtEl>
                                        <p:attrNameLst>
                                          <p:attrName>style.visibility</p:attrName>
                                        </p:attrNameLst>
                                      </p:cBhvr>
                                      <p:to>
                                        <p:strVal val="hidden"/>
                                      </p:to>
                                    </p:set>
                                  </p:childTnLst>
                                </p:cTn>
                              </p:par>
                              <p:par>
                                <p:cTn id="35" presetID="1" presetClass="entr" presetSubtype="0" fill="hold" nodeType="withEffect">
                                  <p:stCondLst>
                                    <p:cond delay="0"/>
                                  </p:stCondLst>
                                  <p:childTnLst>
                                    <p:set>
                                      <p:cBhvr>
                                        <p:cTn id="36"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weekly newsletter.jpg"/>
          <p:cNvPicPr>
            <a:picLocks noGrp="1" noChangeAspect="1"/>
          </p:cNvPicPr>
          <p:nvPr>
            <p:ph idx="1"/>
          </p:nvPr>
        </p:nvPicPr>
        <p:blipFill>
          <a:blip r:embed="rId2" cstate="print"/>
          <a:stretch>
            <a:fillRect/>
          </a:stretch>
        </p:blipFill>
        <p:spPr>
          <a:xfrm>
            <a:off x="76200" y="76200"/>
            <a:ext cx="5105400" cy="6659563"/>
          </a:xfrm>
          <a:ln>
            <a:solidFill>
              <a:schemeClr val="tx1"/>
            </a:solidFill>
          </a:ln>
          <a:effectLst>
            <a:outerShdw blurRad="50800" dist="38100" dir="2700000" algn="tl" rotWithShape="0">
              <a:prstClr val="black">
                <a:alpha val="40000"/>
              </a:prstClr>
            </a:outerShdw>
          </a:effectLst>
        </p:spPr>
      </p:pic>
      <p:sp>
        <p:nvSpPr>
          <p:cNvPr id="5" name="TextBox 4"/>
          <p:cNvSpPr txBox="1"/>
          <p:nvPr/>
        </p:nvSpPr>
        <p:spPr>
          <a:xfrm>
            <a:off x="5105400" y="1295400"/>
            <a:ext cx="3581400" cy="923330"/>
          </a:xfrm>
          <a:prstGeom prst="rect">
            <a:avLst/>
          </a:prstGeom>
          <a:noFill/>
        </p:spPr>
        <p:txBody>
          <a:bodyPr wrap="square" rtlCol="0">
            <a:spAutoFit/>
          </a:bodyPr>
          <a:lstStyle/>
          <a:p>
            <a:pPr algn="r"/>
            <a:r>
              <a:rPr lang="en-US" sz="1800" dirty="0" smtClean="0"/>
              <a:t>Lists of the latest stories, </a:t>
            </a:r>
            <a:br>
              <a:rPr lang="en-US" sz="1800" dirty="0" smtClean="0"/>
            </a:br>
            <a:r>
              <a:rPr lang="en-US" sz="1800" dirty="0" smtClean="0"/>
              <a:t>most popular (user ratings), </a:t>
            </a:r>
            <a:br>
              <a:rPr lang="en-US" sz="1800" dirty="0" smtClean="0"/>
            </a:br>
            <a:r>
              <a:rPr lang="en-US" sz="1800" dirty="0" smtClean="0"/>
              <a:t>and editor’s pick</a:t>
            </a:r>
          </a:p>
        </p:txBody>
      </p:sp>
      <p:sp>
        <p:nvSpPr>
          <p:cNvPr id="6" name="TextBox 5"/>
          <p:cNvSpPr txBox="1"/>
          <p:nvPr/>
        </p:nvSpPr>
        <p:spPr>
          <a:xfrm>
            <a:off x="5105400" y="2743200"/>
            <a:ext cx="3581400" cy="369332"/>
          </a:xfrm>
          <a:prstGeom prst="rect">
            <a:avLst/>
          </a:prstGeom>
          <a:noFill/>
        </p:spPr>
        <p:txBody>
          <a:bodyPr wrap="square" rtlCol="0">
            <a:spAutoFit/>
          </a:bodyPr>
          <a:lstStyle/>
          <a:p>
            <a:pPr algn="r"/>
            <a:r>
              <a:rPr lang="en-US" sz="1800" dirty="0" smtClean="0"/>
              <a:t>Job adverts</a:t>
            </a:r>
          </a:p>
        </p:txBody>
      </p:sp>
      <p:sp>
        <p:nvSpPr>
          <p:cNvPr id="7" name="TextBox 6"/>
          <p:cNvSpPr txBox="1"/>
          <p:nvPr/>
        </p:nvSpPr>
        <p:spPr>
          <a:xfrm>
            <a:off x="5105400" y="3505200"/>
            <a:ext cx="3581400" cy="646331"/>
          </a:xfrm>
          <a:prstGeom prst="rect">
            <a:avLst/>
          </a:prstGeom>
          <a:noFill/>
        </p:spPr>
        <p:txBody>
          <a:bodyPr wrap="square" rtlCol="0">
            <a:spAutoFit/>
          </a:bodyPr>
          <a:lstStyle/>
          <a:p>
            <a:pPr algn="r"/>
            <a:r>
              <a:rPr lang="en-US" sz="1800" dirty="0" smtClean="0"/>
              <a:t>Twitter feed </a:t>
            </a:r>
            <a:br>
              <a:rPr lang="en-US" sz="1800" dirty="0" smtClean="0"/>
            </a:br>
            <a:r>
              <a:rPr lang="en-US" sz="1800" dirty="0" smtClean="0"/>
              <a:t>from </a:t>
            </a:r>
            <a:r>
              <a:rPr lang="en-US" sz="1800" dirty="0" err="1" smtClean="0"/>
              <a:t>iSGTW</a:t>
            </a:r>
            <a:r>
              <a:rPr lang="en-US" sz="1800" dirty="0" smtClean="0"/>
              <a:t> and others</a:t>
            </a:r>
          </a:p>
        </p:txBody>
      </p:sp>
      <p:sp>
        <p:nvSpPr>
          <p:cNvPr id="8" name="TextBox 7"/>
          <p:cNvSpPr txBox="1"/>
          <p:nvPr/>
        </p:nvSpPr>
        <p:spPr>
          <a:xfrm>
            <a:off x="5105400" y="4687669"/>
            <a:ext cx="3581400" cy="646331"/>
          </a:xfrm>
          <a:prstGeom prst="rect">
            <a:avLst/>
          </a:prstGeom>
          <a:noFill/>
        </p:spPr>
        <p:txBody>
          <a:bodyPr wrap="square" rtlCol="0">
            <a:spAutoFit/>
          </a:bodyPr>
          <a:lstStyle/>
          <a:p>
            <a:pPr algn="r"/>
            <a:r>
              <a:rPr lang="en-US" sz="1800" dirty="0" smtClean="0"/>
              <a:t>Calendar with events </a:t>
            </a:r>
            <a:br>
              <a:rPr lang="en-US" sz="1800" dirty="0" smtClean="0"/>
            </a:br>
            <a:r>
              <a:rPr lang="en-US" sz="1800" dirty="0" smtClean="0"/>
              <a:t>from by </a:t>
            </a:r>
            <a:r>
              <a:rPr lang="en-US" sz="1800" dirty="0" err="1" smtClean="0"/>
              <a:t>organisations</a:t>
            </a:r>
            <a:endParaRPr lang="en-US" sz="1800" dirty="0" smtClean="0"/>
          </a:p>
        </p:txBody>
      </p:sp>
      <p:cxnSp>
        <p:nvCxnSpPr>
          <p:cNvPr id="12" name="Straight Arrow Connector 11"/>
          <p:cNvCxnSpPr/>
          <p:nvPr/>
        </p:nvCxnSpPr>
        <p:spPr>
          <a:xfrm flipH="1" flipV="1">
            <a:off x="4953000" y="1447800"/>
            <a:ext cx="1066800" cy="762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5" name="Straight Arrow Connector 14"/>
          <p:cNvCxnSpPr>
            <a:endCxn id="6" idx="1"/>
          </p:cNvCxnSpPr>
          <p:nvPr/>
        </p:nvCxnSpPr>
        <p:spPr>
          <a:xfrm flipH="1" flipV="1">
            <a:off x="5105400" y="2927866"/>
            <a:ext cx="2286000" cy="43934"/>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7" name="Straight Arrow Connector 16"/>
          <p:cNvCxnSpPr/>
          <p:nvPr/>
        </p:nvCxnSpPr>
        <p:spPr>
          <a:xfrm flipH="1" flipV="1">
            <a:off x="4953000" y="3505200"/>
            <a:ext cx="2438400" cy="2286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19" name="Straight Arrow Connector 18"/>
          <p:cNvCxnSpPr/>
          <p:nvPr/>
        </p:nvCxnSpPr>
        <p:spPr>
          <a:xfrm flipH="1">
            <a:off x="4953000" y="4876800"/>
            <a:ext cx="1447800" cy="3810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childTnLst>
                                </p:cTn>
                              </p:par>
                              <p:par>
                                <p:cTn id="13" presetID="1" presetClass="exit" presetSubtype="0" fill="hold" nodeType="withEffect">
                                  <p:stCondLst>
                                    <p:cond delay="0"/>
                                  </p:stCondLst>
                                  <p:childTnLst>
                                    <p:set>
                                      <p:cBhvr>
                                        <p:cTn id="14" dur="1" fill="hold">
                                          <p:stCondLst>
                                            <p:cond delay="0"/>
                                          </p:stCondLst>
                                        </p:cTn>
                                        <p:tgtEl>
                                          <p:spTgt spid="12"/>
                                        </p:tgtEl>
                                        <p:attrNameLst>
                                          <p:attrName>style.visibility</p:attrName>
                                        </p:attrNameLst>
                                      </p:cBhvr>
                                      <p:to>
                                        <p:strVal val="hidden"/>
                                      </p:to>
                                    </p:set>
                                  </p:childTnLst>
                                </p:cTn>
                              </p:par>
                              <p:par>
                                <p:cTn id="15" presetID="1" presetClass="entr" presetSubtype="0" fill="hold" nodeType="with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1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childTnLst>
                                </p:cTn>
                              </p:par>
                              <p:par>
                                <p:cTn id="29" presetID="1" presetClass="exit" presetSubtype="0" fill="hold" nodeType="withEffect">
                                  <p:stCondLst>
                                    <p:cond delay="0"/>
                                  </p:stCondLst>
                                  <p:childTnLst>
                                    <p:set>
                                      <p:cBhvr>
                                        <p:cTn id="30" dur="1" fill="hold">
                                          <p:stCondLst>
                                            <p:cond delay="0"/>
                                          </p:stCondLst>
                                        </p:cTn>
                                        <p:tgtEl>
                                          <p:spTgt spid="17"/>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round the web.jpg"/>
          <p:cNvPicPr>
            <a:picLocks noGrp="1" noChangeAspect="1"/>
          </p:cNvPicPr>
          <p:nvPr>
            <p:ph idx="1"/>
          </p:nvPr>
        </p:nvPicPr>
        <p:blipFill>
          <a:blip r:embed="rId3" cstate="print"/>
          <a:stretch>
            <a:fillRect/>
          </a:stretch>
        </p:blipFill>
        <p:spPr>
          <a:xfrm>
            <a:off x="228600" y="1371600"/>
            <a:ext cx="5618049" cy="4525963"/>
          </a:xfrm>
        </p:spPr>
      </p:pic>
      <p:sp>
        <p:nvSpPr>
          <p:cNvPr id="5" name="Title 4"/>
          <p:cNvSpPr>
            <a:spLocks noGrp="1"/>
          </p:cNvSpPr>
          <p:nvPr>
            <p:ph type="title"/>
          </p:nvPr>
        </p:nvSpPr>
        <p:spPr/>
        <p:txBody>
          <a:bodyPr/>
          <a:lstStyle/>
          <a:p>
            <a:r>
              <a:rPr lang="en-US" dirty="0" smtClean="0"/>
              <a:t>WP3: A typical issue</a:t>
            </a:r>
            <a:endParaRPr lang="en-US" dirty="0"/>
          </a:p>
        </p:txBody>
      </p:sp>
      <p:sp>
        <p:nvSpPr>
          <p:cNvPr id="6" name="Content Placeholder 2"/>
          <p:cNvSpPr txBox="1">
            <a:spLocks/>
          </p:cNvSpPr>
          <p:nvPr/>
        </p:nvSpPr>
        <p:spPr bwMode="auto">
          <a:xfrm>
            <a:off x="5943600" y="1447800"/>
            <a:ext cx="28956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buNone/>
            </a:pPr>
            <a:r>
              <a:rPr lang="en-US" sz="1800" b="1" dirty="0" smtClean="0"/>
              <a:t>In the news</a:t>
            </a:r>
            <a:r>
              <a:rPr lang="en-US" sz="1800" dirty="0" smtClean="0"/>
              <a:t/>
            </a:r>
            <a:br>
              <a:rPr lang="en-US" sz="1800" dirty="0" smtClean="0"/>
            </a:br>
            <a:r>
              <a:rPr lang="en-US" sz="1800" dirty="0" smtClean="0"/>
              <a:t>News from other publications</a:t>
            </a:r>
          </a:p>
        </p:txBody>
      </p:sp>
      <p:cxnSp>
        <p:nvCxnSpPr>
          <p:cNvPr id="8" name="Straight Arrow Connector 7"/>
          <p:cNvCxnSpPr/>
          <p:nvPr/>
        </p:nvCxnSpPr>
        <p:spPr>
          <a:xfrm flipH="1">
            <a:off x="1447800" y="1676400"/>
            <a:ext cx="5943600" cy="4572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11" name="Content Placeholder 2"/>
          <p:cNvSpPr txBox="1">
            <a:spLocks/>
          </p:cNvSpPr>
          <p:nvPr/>
        </p:nvSpPr>
        <p:spPr bwMode="auto">
          <a:xfrm>
            <a:off x="5943600" y="2590800"/>
            <a:ext cx="28956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buNone/>
            </a:pPr>
            <a:r>
              <a:rPr lang="en-US" sz="1800" b="1" dirty="0" smtClean="0"/>
              <a:t>Blogs</a:t>
            </a:r>
          </a:p>
          <a:p>
            <a:pPr algn="r">
              <a:buNone/>
            </a:pPr>
            <a:r>
              <a:rPr lang="en-US" sz="1800" dirty="0" smtClean="0"/>
              <a:t> Other blogs about science or computing</a:t>
            </a:r>
          </a:p>
        </p:txBody>
      </p:sp>
      <p:cxnSp>
        <p:nvCxnSpPr>
          <p:cNvPr id="13" name="Straight Arrow Connector 12"/>
          <p:cNvCxnSpPr/>
          <p:nvPr/>
        </p:nvCxnSpPr>
        <p:spPr>
          <a:xfrm flipH="1" flipV="1">
            <a:off x="2743200" y="2209800"/>
            <a:ext cx="5334000" cy="6096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14" name="Content Placeholder 2"/>
          <p:cNvSpPr txBox="1">
            <a:spLocks/>
          </p:cNvSpPr>
          <p:nvPr/>
        </p:nvSpPr>
        <p:spPr bwMode="auto">
          <a:xfrm>
            <a:off x="5943600" y="3657600"/>
            <a:ext cx="28956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buNone/>
            </a:pPr>
            <a:r>
              <a:rPr lang="en-US" sz="1800" b="1" dirty="0" smtClean="0"/>
              <a:t>Announcements</a:t>
            </a:r>
          </a:p>
          <a:p>
            <a:pPr algn="r">
              <a:buNone/>
            </a:pPr>
            <a:r>
              <a:rPr lang="en-US" sz="1800" dirty="0" smtClean="0"/>
              <a:t>Press releases from </a:t>
            </a:r>
            <a:br>
              <a:rPr lang="en-US" sz="1800" dirty="0" smtClean="0"/>
            </a:br>
            <a:r>
              <a:rPr lang="en-US" sz="1800" dirty="0" smtClean="0"/>
              <a:t>other </a:t>
            </a:r>
            <a:r>
              <a:rPr lang="en-US" sz="1800" dirty="0" err="1" smtClean="0"/>
              <a:t>organisations</a:t>
            </a:r>
            <a:endParaRPr lang="en-US" sz="1800" dirty="0" smtClean="0"/>
          </a:p>
        </p:txBody>
      </p:sp>
      <p:cxnSp>
        <p:nvCxnSpPr>
          <p:cNvPr id="15" name="Straight Arrow Connector 14"/>
          <p:cNvCxnSpPr/>
          <p:nvPr/>
        </p:nvCxnSpPr>
        <p:spPr>
          <a:xfrm flipH="1" flipV="1">
            <a:off x="5334000" y="2286000"/>
            <a:ext cx="1524000" cy="15240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
        <p:nvSpPr>
          <p:cNvPr id="17" name="Content Placeholder 2"/>
          <p:cNvSpPr txBox="1">
            <a:spLocks/>
          </p:cNvSpPr>
          <p:nvPr/>
        </p:nvSpPr>
        <p:spPr bwMode="auto">
          <a:xfrm>
            <a:off x="5943600" y="4495800"/>
            <a:ext cx="2895600" cy="914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lgn="r">
              <a:buNone/>
            </a:pPr>
            <a:r>
              <a:rPr lang="en-US" sz="1800" dirty="0" smtClean="0"/>
              <a:t>which they can </a:t>
            </a:r>
            <a:br>
              <a:rPr lang="en-US" sz="1800" dirty="0" smtClean="0"/>
            </a:br>
            <a:r>
              <a:rPr lang="en-US" sz="1800" dirty="0" smtClean="0"/>
              <a:t>upload themselves</a:t>
            </a:r>
          </a:p>
        </p:txBody>
      </p:sp>
      <p:cxnSp>
        <p:nvCxnSpPr>
          <p:cNvPr id="18" name="Straight Arrow Connector 17"/>
          <p:cNvCxnSpPr/>
          <p:nvPr/>
        </p:nvCxnSpPr>
        <p:spPr>
          <a:xfrm flipH="1">
            <a:off x="5638800" y="4724400"/>
            <a:ext cx="1447800" cy="228600"/>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xit" presetSubtype="0" fill="hold" nodeType="withEffect">
                                  <p:stCondLst>
                                    <p:cond delay="0"/>
                                  </p:stCondLst>
                                  <p:childTnLst>
                                    <p:set>
                                      <p:cBhvr>
                                        <p:cTn id="16" dur="1" fill="hold">
                                          <p:stCondLst>
                                            <p:cond delay="0"/>
                                          </p:stCondLst>
                                        </p:cTn>
                                        <p:tgtEl>
                                          <p:spTgt spid="8"/>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5"/>
                                        </p:tgtEl>
                                        <p:attrNameLst>
                                          <p:attrName>style.visibility</p:attrName>
                                        </p:attrNameLst>
                                      </p:cBhvr>
                                      <p:to>
                                        <p:strVal val="visible"/>
                                      </p:to>
                                    </p:set>
                                  </p:childTnLst>
                                </p:cTn>
                              </p:par>
                              <p:par>
                                <p:cTn id="23" presetID="1" presetClass="exit" presetSubtype="0" fill="hold" nodeType="withEffect">
                                  <p:stCondLst>
                                    <p:cond delay="0"/>
                                  </p:stCondLst>
                                  <p:childTnLst>
                                    <p:set>
                                      <p:cBhvr>
                                        <p:cTn id="24" dur="1" fill="hold">
                                          <p:stCondLst>
                                            <p:cond delay="0"/>
                                          </p:stCondLst>
                                        </p:cTn>
                                        <p:tgtEl>
                                          <p:spTgt spid="13"/>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14"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WP3: Top </a:t>
            </a:r>
            <a:r>
              <a:rPr lang="en-US" dirty="0" smtClean="0"/>
              <a:t>stories</a:t>
            </a:r>
            <a:endParaRPr lang="en-US" dirty="0"/>
          </a:p>
        </p:txBody>
      </p:sp>
      <p:sp>
        <p:nvSpPr>
          <p:cNvPr id="3" name="Content Placeholder 2"/>
          <p:cNvSpPr>
            <a:spLocks noGrp="1"/>
          </p:cNvSpPr>
          <p:nvPr>
            <p:ph idx="1"/>
          </p:nvPr>
        </p:nvSpPr>
        <p:spPr>
          <a:xfrm>
            <a:off x="457200" y="1600200"/>
            <a:ext cx="3733800" cy="1371600"/>
          </a:xfrm>
        </p:spPr>
        <p:txBody>
          <a:bodyPr/>
          <a:lstStyle/>
          <a:p>
            <a:pPr>
              <a:buNone/>
            </a:pPr>
            <a:r>
              <a:rPr lang="en-GB" altLang="ja-JP" sz="1800" dirty="0" smtClean="0">
                <a:ea typeface="ＭＳ Ｐゴシック" pitchFamily="34" charset="-128"/>
              </a:rPr>
              <a:t>Top story from the last year:</a:t>
            </a:r>
          </a:p>
          <a:p>
            <a:pPr>
              <a:buNone/>
            </a:pPr>
            <a:r>
              <a:rPr lang="en-GB" altLang="ja-JP" sz="1800" dirty="0" smtClean="0">
                <a:ea typeface="ＭＳ Ｐゴシック" pitchFamily="34" charset="-128"/>
              </a:rPr>
              <a:t>“CERN lends a hand to the origin</a:t>
            </a:r>
          </a:p>
          <a:p>
            <a:pPr>
              <a:buNone/>
            </a:pPr>
            <a:r>
              <a:rPr lang="en-GB" altLang="ja-JP" sz="1800" dirty="0" smtClean="0">
                <a:ea typeface="ＭＳ Ｐゴシック" pitchFamily="34" charset="-128"/>
              </a:rPr>
              <a:t>of life”</a:t>
            </a:r>
          </a:p>
          <a:p>
            <a:pPr>
              <a:buNone/>
            </a:pPr>
            <a:endParaRPr lang="en-GB" altLang="ja-JP" sz="1800" dirty="0" smtClean="0">
              <a:ea typeface="ＭＳ Ｐゴシック" pitchFamily="34" charset="-128"/>
            </a:endParaRPr>
          </a:p>
        </p:txBody>
      </p:sp>
      <p:pic>
        <p:nvPicPr>
          <p:cNvPr id="4" name="Picture 3" descr="Screenshot CERN OOL story.jpg"/>
          <p:cNvPicPr>
            <a:picLocks noChangeAspect="1"/>
          </p:cNvPicPr>
          <p:nvPr/>
        </p:nvPicPr>
        <p:blipFill>
          <a:blip r:embed="rId3" cstate="print"/>
          <a:stretch>
            <a:fillRect/>
          </a:stretch>
        </p:blipFill>
        <p:spPr>
          <a:xfrm>
            <a:off x="4642192" y="1371600"/>
            <a:ext cx="4061086" cy="5181600"/>
          </a:xfrm>
          <a:prstGeom prst="rect">
            <a:avLst/>
          </a:prstGeom>
          <a:ln>
            <a:solidFill>
              <a:schemeClr val="tx1"/>
            </a:solidFill>
          </a:ln>
          <a:effectLst>
            <a:outerShdw blurRad="50800" dist="38100" dir="2700000" algn="tl" rotWithShape="0">
              <a:prstClr val="black">
                <a:alpha val="40000"/>
              </a:prstClr>
            </a:outerShdw>
          </a:effectLst>
        </p:spPr>
      </p:pic>
      <p:sp>
        <p:nvSpPr>
          <p:cNvPr id="5" name="Content Placeholder 2"/>
          <p:cNvSpPr txBox="1">
            <a:spLocks/>
          </p:cNvSpPr>
          <p:nvPr/>
        </p:nvSpPr>
        <p:spPr bwMode="auto">
          <a:xfrm>
            <a:off x="457200" y="4495800"/>
            <a:ext cx="3733800" cy="1295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None/>
            </a:pPr>
            <a:r>
              <a:rPr lang="en-US" sz="1800" dirty="0" smtClean="0"/>
              <a:t>More than 10,000 people have read it and the average time they spend on the page is 4:54</a:t>
            </a:r>
          </a:p>
        </p:txBody>
      </p:sp>
      <p:sp>
        <p:nvSpPr>
          <p:cNvPr id="6" name="Content Placeholder 2"/>
          <p:cNvSpPr txBox="1">
            <a:spLocks/>
          </p:cNvSpPr>
          <p:nvPr/>
        </p:nvSpPr>
        <p:spPr bwMode="auto">
          <a:xfrm>
            <a:off x="457200" y="2971800"/>
            <a:ext cx="3733800"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a:buNone/>
            </a:pPr>
            <a:r>
              <a:rPr lang="en-US" sz="1800" dirty="0" smtClean="0"/>
              <a:t>The Origin of Life group of researchers used the WLCG to perform basic calculations and had a conference at CERN</a:t>
            </a:r>
            <a:br>
              <a:rPr lang="en-US" sz="1800" dirty="0" smtClean="0"/>
            </a:br>
            <a:r>
              <a:rPr lang="en-US" sz="18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WP3: </a:t>
            </a:r>
            <a:r>
              <a:rPr lang="en-US" dirty="0" smtClean="0"/>
              <a:t>Top </a:t>
            </a:r>
            <a:r>
              <a:rPr lang="en-US" dirty="0" smtClean="0"/>
              <a:t>stories</a:t>
            </a:r>
            <a:endParaRPr lang="en-US" dirty="0"/>
          </a:p>
        </p:txBody>
      </p:sp>
      <p:pic>
        <p:nvPicPr>
          <p:cNvPr id="4" name="Content Placeholder 3" descr="Screenshot Evolution of Words.jpg"/>
          <p:cNvPicPr>
            <a:picLocks noGrp="1" noChangeAspect="1"/>
          </p:cNvPicPr>
          <p:nvPr>
            <p:ph idx="1"/>
          </p:nvPr>
        </p:nvPicPr>
        <p:blipFill>
          <a:blip r:embed="rId3" cstate="print"/>
          <a:stretch>
            <a:fillRect/>
          </a:stretch>
        </p:blipFill>
        <p:spPr>
          <a:xfrm>
            <a:off x="4495800" y="1341438"/>
            <a:ext cx="4191000" cy="5216592"/>
          </a:xfrm>
          <a:ln>
            <a:solidFill>
              <a:schemeClr val="tx1"/>
            </a:solidFill>
          </a:ln>
          <a:effectLst>
            <a:outerShdw blurRad="50800" dist="38100" dir="2700000" algn="tl" rotWithShape="0">
              <a:prstClr val="black">
                <a:alpha val="40000"/>
              </a:prstClr>
            </a:outerShdw>
          </a:effectLst>
        </p:spPr>
      </p:pic>
      <p:sp>
        <p:nvSpPr>
          <p:cNvPr id="6" name="Content Placeholder 2"/>
          <p:cNvSpPr txBox="1">
            <a:spLocks/>
          </p:cNvSpPr>
          <p:nvPr/>
        </p:nvSpPr>
        <p:spPr bwMode="auto">
          <a:xfrm>
            <a:off x="457200" y="1600200"/>
            <a:ext cx="3733800" cy="1905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342900" marR="0" lvl="0" indent="-342900" algn="l" defTabSz="914400" rtl="0" eaLnBrk="0" fontAlgn="base" latinLnBrk="0" hangingPunct="0">
              <a:lnSpc>
                <a:spcPct val="100000"/>
              </a:lnSpc>
              <a:spcBef>
                <a:spcPct val="20000"/>
              </a:spcBef>
              <a:spcAft>
                <a:spcPct val="0"/>
              </a:spcAft>
              <a:buClrTx/>
              <a:buSzTx/>
              <a:buFontTx/>
              <a:buNone/>
              <a:tabLst/>
              <a:defRPr/>
            </a:pPr>
            <a:r>
              <a:rPr lang="en-GB" altLang="ja-JP" sz="1800" kern="0" dirty="0" smtClean="0">
                <a:latin typeface="+mn-lt"/>
                <a:ea typeface="ＭＳ Ｐゴシック" pitchFamily="34" charset="-128"/>
                <a:cs typeface="+mn-cs"/>
              </a:rPr>
              <a:t>Another top story:</a:t>
            </a:r>
          </a:p>
          <a:p>
            <a:pPr marL="342900" marR="0" lvl="0" indent="-342900" algn="l" defTabSz="914400" rtl="0" eaLnBrk="0" fontAlgn="base" latinLnBrk="0" hangingPunct="0">
              <a:lnSpc>
                <a:spcPct val="100000"/>
              </a:lnSpc>
              <a:spcBef>
                <a:spcPct val="20000"/>
              </a:spcBef>
              <a:spcAft>
                <a:spcPct val="0"/>
              </a:spcAft>
              <a:buClrTx/>
              <a:buSzTx/>
              <a:buFontTx/>
              <a:buNone/>
              <a:tabLst/>
              <a:defRPr/>
            </a:pPr>
            <a:r>
              <a:rPr kumimoji="0" lang="en-GB" altLang="ja-JP" sz="1800" b="0" i="0" u="none" strike="noStrike" kern="0" cap="none" spc="0" normalizeH="0" baseline="0" noProof="0" dirty="0" smtClean="0">
                <a:ln>
                  <a:noFill/>
                </a:ln>
                <a:solidFill>
                  <a:schemeClr val="tx1"/>
                </a:solidFill>
                <a:effectLst/>
                <a:uLnTx/>
                <a:uFillTx/>
                <a:latin typeface="+mn-lt"/>
                <a:ea typeface="ＭＳ Ｐゴシック" pitchFamily="34" charset="-128"/>
                <a:cs typeface="+mn-cs"/>
              </a:rPr>
              <a:t>“The evolution of words”</a:t>
            </a:r>
          </a:p>
        </p:txBody>
      </p:sp>
      <p:sp>
        <p:nvSpPr>
          <p:cNvPr id="8" name="Content Placeholder 2"/>
          <p:cNvSpPr txBox="1">
            <a:spLocks/>
          </p:cNvSpPr>
          <p:nvPr/>
        </p:nvSpPr>
        <p:spPr bwMode="auto">
          <a:xfrm>
            <a:off x="457200" y="2514600"/>
            <a:ext cx="3733800"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GB" altLang="ja-JP" sz="1800" kern="0" dirty="0" smtClean="0">
                <a:ea typeface="ＭＳ Ｐゴシック" pitchFamily="34" charset="-128"/>
              </a:rPr>
              <a:t>Researchers from the </a:t>
            </a:r>
            <a:r>
              <a:rPr lang="en-US" sz="1800" dirty="0" smtClean="0"/>
              <a:t>University of </a:t>
            </a:r>
            <a:r>
              <a:rPr lang="en-US" sz="1800" dirty="0" err="1" smtClean="0"/>
              <a:t>Würzburg</a:t>
            </a:r>
            <a:r>
              <a:rPr lang="en-US" sz="1800" dirty="0" smtClean="0"/>
              <a:t> in Germany</a:t>
            </a:r>
            <a:r>
              <a:rPr lang="en-GB" altLang="ja-JP" sz="1800" kern="0" dirty="0" smtClean="0">
                <a:ea typeface="ＭＳ Ｐゴシック" pitchFamily="34" charset="-128"/>
              </a:rPr>
              <a:t> digitized texts (in German) from the last 500 years, using the </a:t>
            </a:r>
            <a:r>
              <a:rPr lang="en-GB" altLang="ja-JP" sz="1800" kern="0" dirty="0" err="1" smtClean="0">
                <a:ea typeface="ＭＳ Ｐゴシック" pitchFamily="34" charset="-128"/>
              </a:rPr>
              <a:t>TextGrid</a:t>
            </a:r>
            <a:r>
              <a:rPr lang="en-GB" altLang="ja-JP" sz="1800" kern="0" dirty="0" smtClean="0">
                <a:ea typeface="ＭＳ Ｐゴシック" pitchFamily="34" charset="-128"/>
              </a:rPr>
              <a:t> digital repository</a:t>
            </a:r>
          </a:p>
          <a:p>
            <a:pPr>
              <a:buNone/>
            </a:pPr>
            <a:r>
              <a:rPr lang="en-US" sz="1800" dirty="0" smtClean="0"/>
              <a:t/>
            </a:r>
            <a:br>
              <a:rPr lang="en-US" sz="1800" dirty="0" smtClean="0"/>
            </a:br>
            <a:r>
              <a:rPr lang="en-US" sz="1800" dirty="0" smtClean="0"/>
              <a:t> </a:t>
            </a:r>
          </a:p>
        </p:txBody>
      </p:sp>
      <p:sp>
        <p:nvSpPr>
          <p:cNvPr id="9" name="Content Placeholder 2"/>
          <p:cNvSpPr txBox="1">
            <a:spLocks/>
          </p:cNvSpPr>
          <p:nvPr/>
        </p:nvSpPr>
        <p:spPr bwMode="auto">
          <a:xfrm>
            <a:off x="457200" y="4267200"/>
            <a:ext cx="3733800" cy="1447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ja-JP" sz="1800" kern="0" dirty="0" smtClean="0">
                <a:ea typeface="ＭＳ Ｐゴシック" pitchFamily="34" charset="-128"/>
              </a:rPr>
              <a:t>About 3,000 people have read it and they spent 4:22 on page</a:t>
            </a:r>
          </a:p>
          <a:p>
            <a:pPr>
              <a:buNone/>
            </a:pPr>
            <a:r>
              <a:rPr lang="en-US" sz="1800" dirty="0" smtClean="0"/>
              <a:t/>
            </a:r>
            <a:br>
              <a:rPr lang="en-US" sz="1800" dirty="0" smtClean="0"/>
            </a:br>
            <a:r>
              <a:rPr lang="en-US" sz="1800" dirty="0" smtClean="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EGEE_template">
  <a:themeElements>
    <a:clrScheme name="">
      <a:dk1>
        <a:srgbClr val="2B519A"/>
      </a:dk1>
      <a:lt1>
        <a:srgbClr val="FFFFFF"/>
      </a:lt1>
      <a:dk2>
        <a:srgbClr val="F1AF00"/>
      </a:dk2>
      <a:lt2>
        <a:srgbClr val="F4CE00"/>
      </a:lt2>
      <a:accent1>
        <a:srgbClr val="000000"/>
      </a:accent1>
      <a:accent2>
        <a:srgbClr val="325FAF"/>
      </a:accent2>
      <a:accent3>
        <a:srgbClr val="FFFFFF"/>
      </a:accent3>
      <a:accent4>
        <a:srgbClr val="234483"/>
      </a:accent4>
      <a:accent5>
        <a:srgbClr val="AAAAAA"/>
      </a:accent5>
      <a:accent6>
        <a:srgbClr val="2C559E"/>
      </a:accent6>
      <a:hlink>
        <a:srgbClr val="AC3B8B"/>
      </a:hlink>
      <a:folHlink>
        <a:srgbClr val="904490"/>
      </a:folHlink>
    </a:clrScheme>
    <a:fontScheme name="1_EGEE_template">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EGEE_template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EGEE_template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EGEE_template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EGEE_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EGEE_template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EGEE_template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EGEE_template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EGEE_template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EGEE_template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EGEE_template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EGEE_template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EGEE_template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EGEE_template 13">
        <a:dk1>
          <a:srgbClr val="334998"/>
        </a:dk1>
        <a:lt1>
          <a:srgbClr val="FFFFFF"/>
        </a:lt1>
        <a:dk2>
          <a:srgbClr val="000000"/>
        </a:dk2>
        <a:lt2>
          <a:srgbClr val="808080"/>
        </a:lt2>
        <a:accent1>
          <a:srgbClr val="BBE0E3"/>
        </a:accent1>
        <a:accent2>
          <a:srgbClr val="333399"/>
        </a:accent2>
        <a:accent3>
          <a:srgbClr val="FFFFFF"/>
        </a:accent3>
        <a:accent4>
          <a:srgbClr val="2A3D81"/>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EGEE_template 14">
        <a:dk1>
          <a:srgbClr val="334998"/>
        </a:dk1>
        <a:lt1>
          <a:srgbClr val="FFFFFF"/>
        </a:lt1>
        <a:dk2>
          <a:srgbClr val="000000"/>
        </a:dk2>
        <a:lt2>
          <a:srgbClr val="F1AF00"/>
        </a:lt2>
        <a:accent1>
          <a:srgbClr val="BBE0E3"/>
        </a:accent1>
        <a:accent2>
          <a:srgbClr val="333399"/>
        </a:accent2>
        <a:accent3>
          <a:srgbClr val="FFFFFF"/>
        </a:accent3>
        <a:accent4>
          <a:srgbClr val="2A3D81"/>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EGEE_template 15">
        <a:dk1>
          <a:srgbClr val="334998"/>
        </a:dk1>
        <a:lt1>
          <a:srgbClr val="FFFFFF"/>
        </a:lt1>
        <a:dk2>
          <a:srgbClr val="000000"/>
        </a:dk2>
        <a:lt2>
          <a:srgbClr val="F1AF00"/>
        </a:lt2>
        <a:accent1>
          <a:srgbClr val="657BCA"/>
        </a:accent1>
        <a:accent2>
          <a:srgbClr val="333399"/>
        </a:accent2>
        <a:accent3>
          <a:srgbClr val="FFFFFF"/>
        </a:accent3>
        <a:accent4>
          <a:srgbClr val="2A3D81"/>
        </a:accent4>
        <a:accent5>
          <a:srgbClr val="B8BFE1"/>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EGEE_template 16">
        <a:dk1>
          <a:srgbClr val="334998"/>
        </a:dk1>
        <a:lt1>
          <a:srgbClr val="FFFFFF"/>
        </a:lt1>
        <a:dk2>
          <a:srgbClr val="000000"/>
        </a:dk2>
        <a:lt2>
          <a:srgbClr val="F1AF00"/>
        </a:lt2>
        <a:accent1>
          <a:srgbClr val="657BCA"/>
        </a:accent1>
        <a:accent2>
          <a:srgbClr val="475DAC"/>
        </a:accent2>
        <a:accent3>
          <a:srgbClr val="FFFFFF"/>
        </a:accent3>
        <a:accent4>
          <a:srgbClr val="2A3D81"/>
        </a:accent4>
        <a:accent5>
          <a:srgbClr val="B8BFE1"/>
        </a:accent5>
        <a:accent6>
          <a:srgbClr val="3F539B"/>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2811</TotalTime>
  <Words>1601</Words>
  <Application>Microsoft Office PowerPoint</Application>
  <PresentationFormat>On-screen Show (4:3)</PresentationFormat>
  <Paragraphs>198</Paragraphs>
  <Slides>20</Slides>
  <Notes>9</Notes>
  <HiddenSlides>0</HiddenSlides>
  <MMClips>0</MMClips>
  <ScaleCrop>false</ScaleCrop>
  <HeadingPairs>
    <vt:vector size="4" baseType="variant">
      <vt:variant>
        <vt:lpstr>Theme</vt:lpstr>
      </vt:variant>
      <vt:variant>
        <vt:i4>3</vt:i4>
      </vt:variant>
      <vt:variant>
        <vt:lpstr>Slide Titles</vt:lpstr>
      </vt:variant>
      <vt:variant>
        <vt:i4>20</vt:i4>
      </vt:variant>
    </vt:vector>
  </HeadingPairs>
  <TitlesOfParts>
    <vt:vector size="23" baseType="lpstr">
      <vt:lpstr>Default Design</vt:lpstr>
      <vt:lpstr>1_Default Design</vt:lpstr>
      <vt:lpstr>1_EGEE_template</vt:lpstr>
      <vt:lpstr>Slide 1</vt:lpstr>
      <vt:lpstr>WP3 Overview</vt:lpstr>
      <vt:lpstr>WP3 Objectives</vt:lpstr>
      <vt:lpstr>WP3:  Partnership with US</vt:lpstr>
      <vt:lpstr>Slide 5</vt:lpstr>
      <vt:lpstr>Slide 6</vt:lpstr>
      <vt:lpstr>WP3: A typical issue</vt:lpstr>
      <vt:lpstr>WP3: Top stories</vt:lpstr>
      <vt:lpstr>WP3: Top stories</vt:lpstr>
      <vt:lpstr>WP3: A new iSGTW</vt:lpstr>
      <vt:lpstr>A new iSGTW</vt:lpstr>
      <vt:lpstr>Expanded coverage</vt:lpstr>
      <vt:lpstr>Metrics &amp; Analysis</vt:lpstr>
      <vt:lpstr>Readers’ survey</vt:lpstr>
      <vt:lpstr>Readers’ survey</vt:lpstr>
      <vt:lpstr>Social media</vt:lpstr>
      <vt:lpstr>Conference posters</vt:lpstr>
      <vt:lpstr>Conference posters</vt:lpstr>
      <vt:lpstr>WP3 Issues</vt:lpstr>
      <vt:lpstr>WP3 Summary</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Cristy Jane Burne</dc:creator>
  <cp:lastModifiedBy>jhayes</cp:lastModifiedBy>
  <cp:revision>250</cp:revision>
  <dcterms:created xsi:type="dcterms:W3CDTF">2010-08-31T11:29:02Z</dcterms:created>
  <dcterms:modified xsi:type="dcterms:W3CDTF">2011-10-18T11:48:51Z</dcterms:modified>
</cp:coreProperties>
</file>