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50" r:id="rId2"/>
    <p:sldMasterId id="2147483651" r:id="rId3"/>
  </p:sldMasterIdLst>
  <p:notesMasterIdLst>
    <p:notesMasterId r:id="rId18"/>
  </p:notesMasterIdLst>
  <p:sldIdLst>
    <p:sldId id="345" r:id="rId4"/>
    <p:sldId id="323" r:id="rId5"/>
    <p:sldId id="324" r:id="rId6"/>
    <p:sldId id="350" r:id="rId7"/>
    <p:sldId id="349" r:id="rId8"/>
    <p:sldId id="316" r:id="rId9"/>
    <p:sldId id="351" r:id="rId10"/>
    <p:sldId id="353" r:id="rId11"/>
    <p:sldId id="354" r:id="rId12"/>
    <p:sldId id="338" r:id="rId13"/>
    <p:sldId id="339" r:id="rId14"/>
    <p:sldId id="352" r:id="rId15"/>
    <p:sldId id="332" r:id="rId16"/>
    <p:sldId id="333" r:id="rId17"/>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Arial" charset="0"/>
        <a:ea typeface="+mn-ea"/>
        <a:cs typeface="Arial" charset="0"/>
      </a:defRPr>
    </a:lvl1pPr>
    <a:lvl2pPr marL="457200" algn="l" rtl="0" fontAlgn="base">
      <a:spcBef>
        <a:spcPct val="0"/>
      </a:spcBef>
      <a:spcAft>
        <a:spcPct val="0"/>
      </a:spcAft>
      <a:defRPr sz="2800" kern="1200">
        <a:solidFill>
          <a:schemeClr val="tx1"/>
        </a:solidFill>
        <a:latin typeface="Arial" charset="0"/>
        <a:ea typeface="+mn-ea"/>
        <a:cs typeface="Arial" charset="0"/>
      </a:defRPr>
    </a:lvl2pPr>
    <a:lvl3pPr marL="914400" algn="l" rtl="0" fontAlgn="base">
      <a:spcBef>
        <a:spcPct val="0"/>
      </a:spcBef>
      <a:spcAft>
        <a:spcPct val="0"/>
      </a:spcAft>
      <a:defRPr sz="2800" kern="1200">
        <a:solidFill>
          <a:schemeClr val="tx1"/>
        </a:solidFill>
        <a:latin typeface="Arial" charset="0"/>
        <a:ea typeface="+mn-ea"/>
        <a:cs typeface="Arial" charset="0"/>
      </a:defRPr>
    </a:lvl3pPr>
    <a:lvl4pPr marL="1371600" algn="l" rtl="0" fontAlgn="base">
      <a:spcBef>
        <a:spcPct val="0"/>
      </a:spcBef>
      <a:spcAft>
        <a:spcPct val="0"/>
      </a:spcAft>
      <a:defRPr sz="2800" kern="1200">
        <a:solidFill>
          <a:schemeClr val="tx1"/>
        </a:solidFill>
        <a:latin typeface="Arial" charset="0"/>
        <a:ea typeface="+mn-ea"/>
        <a:cs typeface="Arial" charset="0"/>
      </a:defRPr>
    </a:lvl4pPr>
    <a:lvl5pPr marL="1828800" algn="l" rtl="0" fontAlgn="base">
      <a:spcBef>
        <a:spcPct val="0"/>
      </a:spcBef>
      <a:spcAft>
        <a:spcPct val="0"/>
      </a:spcAft>
      <a:defRPr sz="2800" kern="1200">
        <a:solidFill>
          <a:schemeClr val="tx1"/>
        </a:solidFill>
        <a:latin typeface="Arial" charset="0"/>
        <a:ea typeface="+mn-ea"/>
        <a:cs typeface="Arial" charset="0"/>
      </a:defRPr>
    </a:lvl5pPr>
    <a:lvl6pPr marL="2286000" algn="l" defTabSz="914400" rtl="0" eaLnBrk="1" latinLnBrk="0" hangingPunct="1">
      <a:defRPr sz="2800" kern="1200">
        <a:solidFill>
          <a:schemeClr val="tx1"/>
        </a:solidFill>
        <a:latin typeface="Arial" charset="0"/>
        <a:ea typeface="+mn-ea"/>
        <a:cs typeface="Arial" charset="0"/>
      </a:defRPr>
    </a:lvl6pPr>
    <a:lvl7pPr marL="2743200" algn="l" defTabSz="914400" rtl="0" eaLnBrk="1" latinLnBrk="0" hangingPunct="1">
      <a:defRPr sz="2800" kern="1200">
        <a:solidFill>
          <a:schemeClr val="tx1"/>
        </a:solidFill>
        <a:latin typeface="Arial" charset="0"/>
        <a:ea typeface="+mn-ea"/>
        <a:cs typeface="Arial" charset="0"/>
      </a:defRPr>
    </a:lvl7pPr>
    <a:lvl8pPr marL="3200400" algn="l" defTabSz="914400" rtl="0" eaLnBrk="1" latinLnBrk="0" hangingPunct="1">
      <a:defRPr sz="2800" kern="1200">
        <a:solidFill>
          <a:schemeClr val="tx1"/>
        </a:solidFill>
        <a:latin typeface="Arial" charset="0"/>
        <a:ea typeface="+mn-ea"/>
        <a:cs typeface="Arial" charset="0"/>
      </a:defRPr>
    </a:lvl8pPr>
    <a:lvl9pPr marL="3657600" algn="l" defTabSz="914400" rtl="0" eaLnBrk="1" latinLnBrk="0" hangingPunct="1">
      <a:defRPr sz="28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9966"/>
    <a:srgbClr val="FF6600"/>
    <a:srgbClr val="0066CC"/>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8" autoAdjust="0"/>
    <p:restoredTop sz="94660"/>
  </p:normalViewPr>
  <p:slideViewPr>
    <p:cSldViewPr>
      <p:cViewPr>
        <p:scale>
          <a:sx n="75" d="100"/>
          <a:sy n="75" d="100"/>
        </p:scale>
        <p:origin x="-1830" y="-3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atherine\Desktop\eScienceTalk\Review%20slides\effort_per_wp.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Arial" pitchFamily="34" charset="0"/>
                <a:cs typeface="Arial" pitchFamily="34" charset="0"/>
              </a:defRPr>
            </a:pPr>
            <a:r>
              <a:rPr lang="en-US" dirty="0">
                <a:latin typeface="Arial" pitchFamily="34" charset="0"/>
                <a:cs typeface="Arial" pitchFamily="34" charset="0"/>
              </a:rPr>
              <a:t>e-</a:t>
            </a:r>
            <a:r>
              <a:rPr lang="en-US" dirty="0" err="1">
                <a:latin typeface="Arial" pitchFamily="34" charset="0"/>
                <a:cs typeface="Arial" pitchFamily="34" charset="0"/>
              </a:rPr>
              <a:t>ScienceTalk</a:t>
            </a:r>
            <a:r>
              <a:rPr lang="en-US" baseline="0" dirty="0">
                <a:latin typeface="Arial" pitchFamily="34" charset="0"/>
                <a:cs typeface="Arial" pitchFamily="34" charset="0"/>
              </a:rPr>
              <a:t> </a:t>
            </a:r>
            <a:r>
              <a:rPr lang="en-US" baseline="0" dirty="0" smtClean="0">
                <a:latin typeface="Arial" pitchFamily="34" charset="0"/>
                <a:cs typeface="Arial" pitchFamily="34" charset="0"/>
              </a:rPr>
              <a:t>Effort </a:t>
            </a:r>
            <a:r>
              <a:rPr lang="en-US" baseline="0" dirty="0">
                <a:latin typeface="Arial" pitchFamily="34" charset="0"/>
                <a:cs typeface="Arial" pitchFamily="34" charset="0"/>
              </a:rPr>
              <a:t>Distribution</a:t>
            </a:r>
            <a:endParaRPr lang="en-US" dirty="0">
              <a:latin typeface="Arial" pitchFamily="34" charset="0"/>
              <a:cs typeface="Arial" pitchFamily="34" charset="0"/>
            </a:endParaRP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Sheet1!$H$1</c:f>
              <c:strCache>
                <c:ptCount val="1"/>
                <c:pt idx="0">
                  <c:v>%</c:v>
                </c:pt>
              </c:strCache>
            </c:strRef>
          </c:tx>
          <c:dPt>
            <c:idx val="0"/>
            <c:bubble3D val="0"/>
            <c:spPr>
              <a:solidFill>
                <a:srgbClr val="FF9966"/>
              </a:solidFill>
            </c:spPr>
          </c:dPt>
          <c:dPt>
            <c:idx val="1"/>
            <c:bubble3D val="0"/>
            <c:explosion val="33"/>
            <c:spPr>
              <a:solidFill>
                <a:srgbClr val="0066CC"/>
              </a:solidFill>
            </c:spPr>
          </c:dPt>
          <c:dPt>
            <c:idx val="2"/>
            <c:bubble3D val="0"/>
            <c:spPr>
              <a:solidFill>
                <a:srgbClr val="FFCC99"/>
              </a:solidFill>
            </c:spPr>
          </c:dPt>
          <c:dPt>
            <c:idx val="3"/>
            <c:bubble3D val="0"/>
            <c:spPr>
              <a:solidFill>
                <a:srgbClr val="FF6600"/>
              </a:solidFill>
            </c:spPr>
          </c:dPt>
          <c:dLbls>
            <c:dLbl>
              <c:idx val="1"/>
              <c:layout>
                <c:manualLayout>
                  <c:x val="-0.14260496448182886"/>
                  <c:y val="-0.29312193204673342"/>
                </c:manualLayout>
              </c:layout>
              <c:showLegendKey val="0"/>
              <c:showVal val="0"/>
              <c:showCatName val="1"/>
              <c:showSerName val="0"/>
              <c:showPercent val="1"/>
              <c:showBubbleSize val="0"/>
            </c:dLbl>
            <c:dLbl>
              <c:idx val="3"/>
              <c:layout>
                <c:manualLayout>
                  <c:x val="0.1168680282152231"/>
                  <c:y val="0.10970158621476664"/>
                </c:manualLayout>
              </c:layout>
              <c:tx>
                <c:rich>
                  <a:bodyPr/>
                  <a:lstStyle/>
                  <a:p>
                    <a:r>
                      <a:rPr lang="en-US" dirty="0"/>
                      <a:t>WP4: </a:t>
                    </a:r>
                    <a:r>
                      <a:rPr lang="en-US" dirty="0" err="1" smtClean="0"/>
                      <a:t>Mgnt</a:t>
                    </a:r>
                    <a:r>
                      <a:rPr lang="en-US" dirty="0"/>
                      <a:t>
11%</a:t>
                    </a:r>
                  </a:p>
                </c:rich>
              </c:tx>
              <c:showLegendKey val="0"/>
              <c:showVal val="0"/>
              <c:showCatName val="1"/>
              <c:showSerName val="0"/>
              <c:showPercent val="1"/>
              <c:showBubbleSize val="0"/>
            </c:dLbl>
            <c:txPr>
              <a:bodyPr/>
              <a:lstStyle/>
              <a:p>
                <a:pPr>
                  <a:defRPr sz="1200" b="1">
                    <a:latin typeface="Arial" pitchFamily="34" charset="0"/>
                    <a:cs typeface="Arial" pitchFamily="34" charset="0"/>
                  </a:defRPr>
                </a:pPr>
                <a:endParaRPr lang="en-US"/>
              </a:p>
            </c:txPr>
            <c:showLegendKey val="0"/>
            <c:showVal val="0"/>
            <c:showCatName val="1"/>
            <c:showSerName val="0"/>
            <c:showPercent val="1"/>
            <c:showBubbleSize val="0"/>
            <c:showLeaderLines val="1"/>
          </c:dLbls>
          <c:cat>
            <c:strRef>
              <c:f>Sheet1!$A$2:$A$5</c:f>
              <c:strCache>
                <c:ptCount val="4"/>
                <c:pt idx="0">
                  <c:v>WP1: Policy</c:v>
                </c:pt>
                <c:pt idx="1">
                  <c:v>WP2: GridCafé</c:v>
                </c:pt>
                <c:pt idx="2">
                  <c:v>WP3: iSGTW</c:v>
                </c:pt>
                <c:pt idx="3">
                  <c:v>WP4: Management</c:v>
                </c:pt>
              </c:strCache>
            </c:strRef>
          </c:cat>
          <c:val>
            <c:numRef>
              <c:f>Sheet1!$H$2:$H$5</c:f>
              <c:numCache>
                <c:formatCode>0</c:formatCode>
                <c:ptCount val="4"/>
                <c:pt idx="0">
                  <c:v>23.958333333333336</c:v>
                </c:pt>
                <c:pt idx="1">
                  <c:v>37.5</c:v>
                </c:pt>
                <c:pt idx="2">
                  <c:v>27.083333333333332</c:v>
                </c:pt>
                <c:pt idx="3">
                  <c:v>11.458333333333332</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829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29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829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D1194FE-46F0-426B-9EEF-C05A37F5196F}" type="slidenum">
              <a:rPr lang="en-US"/>
              <a:pPr>
                <a:defRPr/>
              </a:pPr>
              <a:t>‹#›</a:t>
            </a:fld>
            <a:endParaRPr lang="en-US"/>
          </a:p>
        </p:txBody>
      </p:sp>
    </p:spTree>
    <p:extLst>
      <p:ext uri="{BB962C8B-B14F-4D97-AF65-F5344CB8AC3E}">
        <p14:creationId xmlns:p14="http://schemas.microsoft.com/office/powerpoint/2010/main" val="24896352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GridCasts</a:t>
            </a:r>
            <a:endParaRPr lang="en-US" dirty="0"/>
          </a:p>
        </p:txBody>
      </p:sp>
      <p:sp>
        <p:nvSpPr>
          <p:cNvPr id="4" name="Slide Number Placeholder 3"/>
          <p:cNvSpPr>
            <a:spLocks noGrp="1"/>
          </p:cNvSpPr>
          <p:nvPr>
            <p:ph type="sldNum" sz="quarter" idx="10"/>
          </p:nvPr>
        </p:nvSpPr>
        <p:spPr/>
        <p:txBody>
          <a:bodyPr/>
          <a:lstStyle/>
          <a:p>
            <a:pPr>
              <a:defRPr/>
            </a:pPr>
            <a:fld id="{CD1194FE-46F0-426B-9EEF-C05A37F5196F}" type="slidenum">
              <a:rPr lang="en-US" smtClean="0"/>
              <a:pPr>
                <a:defRPr/>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GridCasts</a:t>
            </a:r>
            <a:endParaRPr lang="en-US" dirty="0"/>
          </a:p>
        </p:txBody>
      </p:sp>
      <p:sp>
        <p:nvSpPr>
          <p:cNvPr id="4" name="Slide Number Placeholder 3"/>
          <p:cNvSpPr>
            <a:spLocks noGrp="1"/>
          </p:cNvSpPr>
          <p:nvPr>
            <p:ph type="sldNum" sz="quarter" idx="10"/>
          </p:nvPr>
        </p:nvSpPr>
        <p:spPr/>
        <p:txBody>
          <a:bodyPr/>
          <a:lstStyle/>
          <a:p>
            <a:pPr>
              <a:defRPr/>
            </a:pPr>
            <a:fld id="{CD1194FE-46F0-426B-9EEF-C05A37F5196F}"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2484F6F-D754-495E-A387-76CFDA48F36F}" type="slidenum">
              <a:rPr lang="en-US"/>
              <a:pPr>
                <a:defRPr/>
              </a:pPr>
              <a:t>‹#›</a:t>
            </a:fld>
            <a:endParaRPr lang="en-US"/>
          </a:p>
        </p:txBody>
      </p:sp>
    </p:spTree>
    <p:extLst>
      <p:ext uri="{BB962C8B-B14F-4D97-AF65-F5344CB8AC3E}">
        <p14:creationId xmlns:p14="http://schemas.microsoft.com/office/powerpoint/2010/main" val="786497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B919E9-DD40-4F92-B4A1-F47DE05E4BC1}" type="slidenum">
              <a:rPr lang="en-US"/>
              <a:pPr>
                <a:defRPr/>
              </a:pPr>
              <a:t>‹#›</a:t>
            </a:fld>
            <a:endParaRPr lang="en-US"/>
          </a:p>
        </p:txBody>
      </p:sp>
    </p:spTree>
    <p:extLst>
      <p:ext uri="{BB962C8B-B14F-4D97-AF65-F5344CB8AC3E}">
        <p14:creationId xmlns:p14="http://schemas.microsoft.com/office/powerpoint/2010/main" val="1365235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F522B4-9595-4CE8-9D2F-F29556F4F00B}" type="slidenum">
              <a:rPr lang="en-US"/>
              <a:pPr>
                <a:defRPr/>
              </a:pPr>
              <a:t>‹#›</a:t>
            </a:fld>
            <a:endParaRPr lang="en-US"/>
          </a:p>
        </p:txBody>
      </p:sp>
    </p:spTree>
    <p:extLst>
      <p:ext uri="{BB962C8B-B14F-4D97-AF65-F5344CB8AC3E}">
        <p14:creationId xmlns:p14="http://schemas.microsoft.com/office/powerpoint/2010/main" val="26869956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6"/>
          <p:cNvSpPr>
            <a:spLocks noGrp="1" noChangeArrowheads="1"/>
          </p:cNvSpPr>
          <p:nvPr>
            <p:ph type="ftr" sz="quarter" idx="10"/>
          </p:nvPr>
        </p:nvSpPr>
        <p:spPr>
          <a:ln/>
        </p:spPr>
        <p:txBody>
          <a:bodyPr/>
          <a:lstStyle>
            <a:lvl1pPr>
              <a:defRPr/>
            </a:lvl1pPr>
          </a:lstStyle>
          <a:p>
            <a:pPr>
              <a:defRPr/>
            </a:pPr>
            <a:r>
              <a:rPr lang="en-US"/>
              <a:t> IT Department - 23 January 2009 - General Meeting - </a:t>
            </a:r>
            <a:fld id="{81C638AA-041E-4845-8D82-93AE01E07A37}" type="slidenum">
              <a:rPr lang="en-US"/>
              <a:pPr>
                <a:defRPr/>
              </a:pPr>
              <a:t>‹#›</a:t>
            </a:fld>
            <a:endParaRPr lang="en-US"/>
          </a:p>
        </p:txBody>
      </p:sp>
    </p:spTree>
    <p:extLst>
      <p:ext uri="{BB962C8B-B14F-4D97-AF65-F5344CB8AC3E}">
        <p14:creationId xmlns:p14="http://schemas.microsoft.com/office/powerpoint/2010/main" val="16711617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ftr" sz="quarter" idx="10"/>
          </p:nvPr>
        </p:nvSpPr>
        <p:spPr>
          <a:ln/>
        </p:spPr>
        <p:txBody>
          <a:bodyPr/>
          <a:lstStyle>
            <a:lvl1pPr>
              <a:defRPr/>
            </a:lvl1pPr>
          </a:lstStyle>
          <a:p>
            <a:pPr>
              <a:defRPr/>
            </a:pPr>
            <a:r>
              <a:rPr lang="en-US"/>
              <a:t> IT Department - 23 January 2009 - General Meeting - </a:t>
            </a:r>
            <a:fld id="{00B289BA-4C6A-49B8-A8DA-F11F4A1C4B5C}" type="slidenum">
              <a:rPr lang="en-US"/>
              <a:pPr>
                <a:defRPr/>
              </a:pPr>
              <a:t>‹#›</a:t>
            </a:fld>
            <a:endParaRPr lang="en-US"/>
          </a:p>
        </p:txBody>
      </p:sp>
    </p:spTree>
    <p:extLst>
      <p:ext uri="{BB962C8B-B14F-4D97-AF65-F5344CB8AC3E}">
        <p14:creationId xmlns:p14="http://schemas.microsoft.com/office/powerpoint/2010/main" val="26290314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6"/>
          <p:cNvSpPr>
            <a:spLocks noGrp="1" noChangeArrowheads="1"/>
          </p:cNvSpPr>
          <p:nvPr>
            <p:ph type="ftr" sz="quarter" idx="10"/>
          </p:nvPr>
        </p:nvSpPr>
        <p:spPr>
          <a:ln/>
        </p:spPr>
        <p:txBody>
          <a:bodyPr/>
          <a:lstStyle>
            <a:lvl1pPr>
              <a:defRPr/>
            </a:lvl1pPr>
          </a:lstStyle>
          <a:p>
            <a:pPr>
              <a:defRPr/>
            </a:pPr>
            <a:r>
              <a:rPr lang="en-US"/>
              <a:t> IT Department - 23 January 2009 - General Meeting - </a:t>
            </a:r>
            <a:fld id="{DE7319F9-B302-4EA5-A9D2-E10281E6B2B3}" type="slidenum">
              <a:rPr lang="en-US"/>
              <a:pPr>
                <a:defRPr/>
              </a:pPr>
              <a:t>‹#›</a:t>
            </a:fld>
            <a:endParaRPr lang="en-US"/>
          </a:p>
        </p:txBody>
      </p:sp>
    </p:spTree>
    <p:extLst>
      <p:ext uri="{BB962C8B-B14F-4D97-AF65-F5344CB8AC3E}">
        <p14:creationId xmlns:p14="http://schemas.microsoft.com/office/powerpoint/2010/main" val="3058465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066800"/>
            <a:ext cx="36957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066800"/>
            <a:ext cx="36957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6"/>
          <p:cNvSpPr>
            <a:spLocks noGrp="1" noChangeArrowheads="1"/>
          </p:cNvSpPr>
          <p:nvPr>
            <p:ph type="ftr" sz="quarter" idx="10"/>
          </p:nvPr>
        </p:nvSpPr>
        <p:spPr>
          <a:ln/>
        </p:spPr>
        <p:txBody>
          <a:bodyPr/>
          <a:lstStyle>
            <a:lvl1pPr>
              <a:defRPr/>
            </a:lvl1pPr>
          </a:lstStyle>
          <a:p>
            <a:pPr>
              <a:defRPr/>
            </a:pPr>
            <a:r>
              <a:rPr lang="en-US"/>
              <a:t> IT Department - 23 January 2009 - General Meeting - </a:t>
            </a:r>
            <a:fld id="{0A911E82-171D-4934-91AF-F10481A6C2DC}" type="slidenum">
              <a:rPr lang="en-US"/>
              <a:pPr>
                <a:defRPr/>
              </a:pPr>
              <a:t>‹#›</a:t>
            </a:fld>
            <a:endParaRPr lang="en-US"/>
          </a:p>
        </p:txBody>
      </p:sp>
    </p:spTree>
    <p:extLst>
      <p:ext uri="{BB962C8B-B14F-4D97-AF65-F5344CB8AC3E}">
        <p14:creationId xmlns:p14="http://schemas.microsoft.com/office/powerpoint/2010/main" val="29116726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6"/>
          <p:cNvSpPr>
            <a:spLocks noGrp="1" noChangeArrowheads="1"/>
          </p:cNvSpPr>
          <p:nvPr>
            <p:ph type="ftr" sz="quarter" idx="10"/>
          </p:nvPr>
        </p:nvSpPr>
        <p:spPr>
          <a:ln/>
        </p:spPr>
        <p:txBody>
          <a:bodyPr/>
          <a:lstStyle>
            <a:lvl1pPr>
              <a:defRPr/>
            </a:lvl1pPr>
          </a:lstStyle>
          <a:p>
            <a:pPr>
              <a:defRPr/>
            </a:pPr>
            <a:r>
              <a:rPr lang="en-US"/>
              <a:t> IT Department - 23 January 2009 - General Meeting - </a:t>
            </a:r>
            <a:fld id="{DDAD478F-B1EC-4D90-A195-4A2E245AAEDA}" type="slidenum">
              <a:rPr lang="en-US"/>
              <a:pPr>
                <a:defRPr/>
              </a:pPr>
              <a:t>‹#›</a:t>
            </a:fld>
            <a:endParaRPr lang="en-US"/>
          </a:p>
        </p:txBody>
      </p:sp>
    </p:spTree>
    <p:extLst>
      <p:ext uri="{BB962C8B-B14F-4D97-AF65-F5344CB8AC3E}">
        <p14:creationId xmlns:p14="http://schemas.microsoft.com/office/powerpoint/2010/main" val="8972563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6"/>
          <p:cNvSpPr>
            <a:spLocks noGrp="1" noChangeArrowheads="1"/>
          </p:cNvSpPr>
          <p:nvPr>
            <p:ph type="ftr" sz="quarter" idx="10"/>
          </p:nvPr>
        </p:nvSpPr>
        <p:spPr>
          <a:ln/>
        </p:spPr>
        <p:txBody>
          <a:bodyPr/>
          <a:lstStyle>
            <a:lvl1pPr>
              <a:defRPr/>
            </a:lvl1pPr>
          </a:lstStyle>
          <a:p>
            <a:pPr>
              <a:defRPr/>
            </a:pPr>
            <a:r>
              <a:rPr lang="en-US"/>
              <a:t> IT Department - 23 January 2009 - General Meeting - </a:t>
            </a:r>
            <a:fld id="{53269C31-5865-4387-A5A4-6B6373A26A17}" type="slidenum">
              <a:rPr lang="en-US"/>
              <a:pPr>
                <a:defRPr/>
              </a:pPr>
              <a:t>‹#›</a:t>
            </a:fld>
            <a:endParaRPr lang="en-US"/>
          </a:p>
        </p:txBody>
      </p:sp>
    </p:spTree>
    <p:extLst>
      <p:ext uri="{BB962C8B-B14F-4D97-AF65-F5344CB8AC3E}">
        <p14:creationId xmlns:p14="http://schemas.microsoft.com/office/powerpoint/2010/main" val="7120773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6"/>
          <p:cNvSpPr>
            <a:spLocks noGrp="1" noChangeArrowheads="1"/>
          </p:cNvSpPr>
          <p:nvPr>
            <p:ph type="ftr" sz="quarter" idx="10"/>
          </p:nvPr>
        </p:nvSpPr>
        <p:spPr>
          <a:ln/>
        </p:spPr>
        <p:txBody>
          <a:bodyPr/>
          <a:lstStyle>
            <a:lvl1pPr>
              <a:defRPr/>
            </a:lvl1pPr>
          </a:lstStyle>
          <a:p>
            <a:pPr>
              <a:defRPr/>
            </a:pPr>
            <a:r>
              <a:rPr lang="en-US"/>
              <a:t> IT Department - 23 January 2009 - General Meeting - </a:t>
            </a:r>
            <a:fld id="{E7D70ADD-F4B4-400F-A9FB-C55857BFC5B6}" type="slidenum">
              <a:rPr lang="en-US"/>
              <a:pPr>
                <a:defRPr/>
              </a:pPr>
              <a:t>‹#›</a:t>
            </a:fld>
            <a:endParaRPr lang="en-US"/>
          </a:p>
        </p:txBody>
      </p:sp>
    </p:spTree>
    <p:extLst>
      <p:ext uri="{BB962C8B-B14F-4D97-AF65-F5344CB8AC3E}">
        <p14:creationId xmlns:p14="http://schemas.microsoft.com/office/powerpoint/2010/main" val="30039699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
          <p:cNvSpPr>
            <a:spLocks noGrp="1" noChangeArrowheads="1"/>
          </p:cNvSpPr>
          <p:nvPr>
            <p:ph type="ftr" sz="quarter" idx="10"/>
          </p:nvPr>
        </p:nvSpPr>
        <p:spPr>
          <a:ln/>
        </p:spPr>
        <p:txBody>
          <a:bodyPr/>
          <a:lstStyle>
            <a:lvl1pPr>
              <a:defRPr/>
            </a:lvl1pPr>
          </a:lstStyle>
          <a:p>
            <a:pPr>
              <a:defRPr/>
            </a:pPr>
            <a:r>
              <a:rPr lang="en-US"/>
              <a:t> IT Department - 23 January 2009 - General Meeting - </a:t>
            </a:r>
            <a:fld id="{5EE11DA3-8DA9-4D12-8A33-0D6CC16B7CD9}" type="slidenum">
              <a:rPr lang="en-US"/>
              <a:pPr>
                <a:defRPr/>
              </a:pPr>
              <a:t>‹#›</a:t>
            </a:fld>
            <a:endParaRPr lang="en-US"/>
          </a:p>
        </p:txBody>
      </p:sp>
    </p:spTree>
    <p:extLst>
      <p:ext uri="{BB962C8B-B14F-4D97-AF65-F5344CB8AC3E}">
        <p14:creationId xmlns:p14="http://schemas.microsoft.com/office/powerpoint/2010/main" val="1430529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C54416-D04D-4302-AE4A-A0D4A40FA366}" type="slidenum">
              <a:rPr lang="en-US"/>
              <a:pPr>
                <a:defRPr/>
              </a:pPr>
              <a:t>‹#›</a:t>
            </a:fld>
            <a:endParaRPr lang="en-US"/>
          </a:p>
        </p:txBody>
      </p:sp>
    </p:spTree>
    <p:extLst>
      <p:ext uri="{BB962C8B-B14F-4D97-AF65-F5344CB8AC3E}">
        <p14:creationId xmlns:p14="http://schemas.microsoft.com/office/powerpoint/2010/main" val="41787284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
          <p:cNvSpPr>
            <a:spLocks noGrp="1" noChangeArrowheads="1"/>
          </p:cNvSpPr>
          <p:nvPr>
            <p:ph type="ftr" sz="quarter" idx="10"/>
          </p:nvPr>
        </p:nvSpPr>
        <p:spPr>
          <a:ln/>
        </p:spPr>
        <p:txBody>
          <a:bodyPr/>
          <a:lstStyle>
            <a:lvl1pPr>
              <a:defRPr/>
            </a:lvl1pPr>
          </a:lstStyle>
          <a:p>
            <a:pPr>
              <a:defRPr/>
            </a:pPr>
            <a:r>
              <a:rPr lang="en-US"/>
              <a:t> IT Department - 23 January 2009 - General Meeting - </a:t>
            </a:r>
            <a:fld id="{2F42074E-6BA2-4C7A-AB3D-21F8110E88D1}" type="slidenum">
              <a:rPr lang="en-US"/>
              <a:pPr>
                <a:defRPr/>
              </a:pPr>
              <a:t>‹#›</a:t>
            </a:fld>
            <a:endParaRPr lang="en-US"/>
          </a:p>
        </p:txBody>
      </p:sp>
    </p:spTree>
    <p:extLst>
      <p:ext uri="{BB962C8B-B14F-4D97-AF65-F5344CB8AC3E}">
        <p14:creationId xmlns:p14="http://schemas.microsoft.com/office/powerpoint/2010/main" val="14208458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ftr" sz="quarter" idx="10"/>
          </p:nvPr>
        </p:nvSpPr>
        <p:spPr>
          <a:ln/>
        </p:spPr>
        <p:txBody>
          <a:bodyPr/>
          <a:lstStyle>
            <a:lvl1pPr>
              <a:defRPr/>
            </a:lvl1pPr>
          </a:lstStyle>
          <a:p>
            <a:pPr>
              <a:defRPr/>
            </a:pPr>
            <a:r>
              <a:rPr lang="en-US"/>
              <a:t> IT Department - 23 January 2009 - General Meeting - </a:t>
            </a:r>
            <a:fld id="{B73D0AB7-9A96-4E7A-9375-CCE5BAC35032}" type="slidenum">
              <a:rPr lang="en-US"/>
              <a:pPr>
                <a:defRPr/>
              </a:pPr>
              <a:t>‹#›</a:t>
            </a:fld>
            <a:endParaRPr lang="en-US"/>
          </a:p>
        </p:txBody>
      </p:sp>
    </p:spTree>
    <p:extLst>
      <p:ext uri="{BB962C8B-B14F-4D97-AF65-F5344CB8AC3E}">
        <p14:creationId xmlns:p14="http://schemas.microsoft.com/office/powerpoint/2010/main" val="28119248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0"/>
            <a:ext cx="188595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0"/>
            <a:ext cx="550545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ftr" sz="quarter" idx="10"/>
          </p:nvPr>
        </p:nvSpPr>
        <p:spPr>
          <a:ln/>
        </p:spPr>
        <p:txBody>
          <a:bodyPr/>
          <a:lstStyle>
            <a:lvl1pPr>
              <a:defRPr/>
            </a:lvl1pPr>
          </a:lstStyle>
          <a:p>
            <a:pPr>
              <a:defRPr/>
            </a:pPr>
            <a:r>
              <a:rPr lang="en-US"/>
              <a:t> IT Department - 23 January 2009 - General Meeting - </a:t>
            </a:r>
            <a:fld id="{F303AE1E-2060-472B-A75B-87A83AD90604}" type="slidenum">
              <a:rPr lang="en-US"/>
              <a:pPr>
                <a:defRPr/>
              </a:pPr>
              <a:t>‹#›</a:t>
            </a:fld>
            <a:endParaRPr lang="en-US"/>
          </a:p>
        </p:txBody>
      </p:sp>
    </p:spTree>
    <p:extLst>
      <p:ext uri="{BB962C8B-B14F-4D97-AF65-F5344CB8AC3E}">
        <p14:creationId xmlns:p14="http://schemas.microsoft.com/office/powerpoint/2010/main" val="40412622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ftr" sz="quarter" idx="10"/>
          </p:nvPr>
        </p:nvSpPr>
        <p:spPr>
          <a:ln/>
        </p:spPr>
        <p:txBody>
          <a:bodyPr/>
          <a:lstStyle>
            <a:lvl1pPr>
              <a:defRPr/>
            </a:lvl1pPr>
          </a:lstStyle>
          <a:p>
            <a:pPr>
              <a:defRPr/>
            </a:pPr>
            <a:r>
              <a:rPr lang="en-GB"/>
              <a:t>EGEE-II - EGEE-III Transition Meeting 6-7 May 2008</a:t>
            </a:r>
          </a:p>
        </p:txBody>
      </p:sp>
      <p:sp>
        <p:nvSpPr>
          <p:cNvPr id="5" name="Rectangle 4"/>
          <p:cNvSpPr>
            <a:spLocks noGrp="1" noChangeArrowheads="1"/>
          </p:cNvSpPr>
          <p:nvPr>
            <p:ph type="sldNum" sz="quarter" idx="11"/>
          </p:nvPr>
        </p:nvSpPr>
        <p:spPr>
          <a:ln/>
        </p:spPr>
        <p:txBody>
          <a:bodyPr/>
          <a:lstStyle>
            <a:lvl1pPr>
              <a:defRPr/>
            </a:lvl1pPr>
          </a:lstStyle>
          <a:p>
            <a:pPr>
              <a:defRPr/>
            </a:pPr>
            <a:fld id="{AF8349E7-49E1-4CCD-8AE6-543C597CC76C}" type="slidenum">
              <a:rPr lang="en-GB"/>
              <a:pPr>
                <a:defRPr/>
              </a:pPr>
              <a:t>‹#›</a:t>
            </a:fld>
            <a:endParaRPr lang="en-GB"/>
          </a:p>
        </p:txBody>
      </p:sp>
    </p:spTree>
    <p:extLst>
      <p:ext uri="{BB962C8B-B14F-4D97-AF65-F5344CB8AC3E}">
        <p14:creationId xmlns:p14="http://schemas.microsoft.com/office/powerpoint/2010/main" val="29420849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pPr>
              <a:defRPr/>
            </a:pPr>
            <a:r>
              <a:rPr lang="en-GB"/>
              <a:t>EGEE-II - EGEE-III Transition Meeting 6-7 May 2008</a:t>
            </a:r>
          </a:p>
        </p:txBody>
      </p:sp>
      <p:sp>
        <p:nvSpPr>
          <p:cNvPr id="5" name="Rectangle 4"/>
          <p:cNvSpPr>
            <a:spLocks noGrp="1" noChangeArrowheads="1"/>
          </p:cNvSpPr>
          <p:nvPr>
            <p:ph type="sldNum" sz="quarter" idx="11"/>
          </p:nvPr>
        </p:nvSpPr>
        <p:spPr>
          <a:ln/>
        </p:spPr>
        <p:txBody>
          <a:bodyPr/>
          <a:lstStyle>
            <a:lvl1pPr>
              <a:defRPr/>
            </a:lvl1pPr>
          </a:lstStyle>
          <a:p>
            <a:pPr>
              <a:defRPr/>
            </a:pPr>
            <a:fld id="{52ED9B84-E6B0-406E-BAC6-1D78C4DFDB78}" type="slidenum">
              <a:rPr lang="en-GB"/>
              <a:pPr>
                <a:defRPr/>
              </a:pPr>
              <a:t>‹#›</a:t>
            </a:fld>
            <a:endParaRPr lang="en-GB"/>
          </a:p>
        </p:txBody>
      </p:sp>
    </p:spTree>
    <p:extLst>
      <p:ext uri="{BB962C8B-B14F-4D97-AF65-F5344CB8AC3E}">
        <p14:creationId xmlns:p14="http://schemas.microsoft.com/office/powerpoint/2010/main" val="22710349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a:ln/>
        </p:spPr>
        <p:txBody>
          <a:bodyPr/>
          <a:lstStyle>
            <a:lvl1pPr>
              <a:defRPr/>
            </a:lvl1pPr>
          </a:lstStyle>
          <a:p>
            <a:pPr>
              <a:defRPr/>
            </a:pPr>
            <a:r>
              <a:rPr lang="en-GB"/>
              <a:t>EGEE-II - EGEE-III Transition Meeting 6-7 May 2008</a:t>
            </a:r>
          </a:p>
        </p:txBody>
      </p:sp>
      <p:sp>
        <p:nvSpPr>
          <p:cNvPr id="5" name="Rectangle 4"/>
          <p:cNvSpPr>
            <a:spLocks noGrp="1" noChangeArrowheads="1"/>
          </p:cNvSpPr>
          <p:nvPr>
            <p:ph type="sldNum" sz="quarter" idx="11"/>
          </p:nvPr>
        </p:nvSpPr>
        <p:spPr>
          <a:ln/>
        </p:spPr>
        <p:txBody>
          <a:bodyPr/>
          <a:lstStyle>
            <a:lvl1pPr>
              <a:defRPr/>
            </a:lvl1pPr>
          </a:lstStyle>
          <a:p>
            <a:pPr>
              <a:defRPr/>
            </a:pPr>
            <a:fld id="{3028D339-A439-45DA-8BBC-B6A3243CDD49}" type="slidenum">
              <a:rPr lang="en-GB"/>
              <a:pPr>
                <a:defRPr/>
              </a:pPr>
              <a:t>‹#›</a:t>
            </a:fld>
            <a:endParaRPr lang="en-GB"/>
          </a:p>
        </p:txBody>
      </p:sp>
    </p:spTree>
    <p:extLst>
      <p:ext uri="{BB962C8B-B14F-4D97-AF65-F5344CB8AC3E}">
        <p14:creationId xmlns:p14="http://schemas.microsoft.com/office/powerpoint/2010/main" val="42357535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6075" y="974725"/>
            <a:ext cx="4217988" cy="5429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6463" y="974725"/>
            <a:ext cx="4219575" cy="5429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ftr" sz="quarter" idx="10"/>
          </p:nvPr>
        </p:nvSpPr>
        <p:spPr>
          <a:ln/>
        </p:spPr>
        <p:txBody>
          <a:bodyPr/>
          <a:lstStyle>
            <a:lvl1pPr>
              <a:defRPr/>
            </a:lvl1pPr>
          </a:lstStyle>
          <a:p>
            <a:pPr>
              <a:defRPr/>
            </a:pPr>
            <a:r>
              <a:rPr lang="en-GB"/>
              <a:t>EGEE-II - EGEE-III Transition Meeting 6-7 May 2008</a:t>
            </a:r>
          </a:p>
        </p:txBody>
      </p:sp>
      <p:sp>
        <p:nvSpPr>
          <p:cNvPr id="6" name="Rectangle 4"/>
          <p:cNvSpPr>
            <a:spLocks noGrp="1" noChangeArrowheads="1"/>
          </p:cNvSpPr>
          <p:nvPr>
            <p:ph type="sldNum" sz="quarter" idx="11"/>
          </p:nvPr>
        </p:nvSpPr>
        <p:spPr>
          <a:ln/>
        </p:spPr>
        <p:txBody>
          <a:bodyPr/>
          <a:lstStyle>
            <a:lvl1pPr>
              <a:defRPr/>
            </a:lvl1pPr>
          </a:lstStyle>
          <a:p>
            <a:pPr>
              <a:defRPr/>
            </a:pPr>
            <a:fld id="{912D14FA-0B5F-458B-B9FC-54D3B4BBFF31}" type="slidenum">
              <a:rPr lang="en-GB"/>
              <a:pPr>
                <a:defRPr/>
              </a:pPr>
              <a:t>‹#›</a:t>
            </a:fld>
            <a:endParaRPr lang="en-GB"/>
          </a:p>
        </p:txBody>
      </p:sp>
    </p:spTree>
    <p:extLst>
      <p:ext uri="{BB962C8B-B14F-4D97-AF65-F5344CB8AC3E}">
        <p14:creationId xmlns:p14="http://schemas.microsoft.com/office/powerpoint/2010/main" val="17770748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ftr" sz="quarter" idx="10"/>
          </p:nvPr>
        </p:nvSpPr>
        <p:spPr>
          <a:ln/>
        </p:spPr>
        <p:txBody>
          <a:bodyPr/>
          <a:lstStyle>
            <a:lvl1pPr>
              <a:defRPr/>
            </a:lvl1pPr>
          </a:lstStyle>
          <a:p>
            <a:pPr>
              <a:defRPr/>
            </a:pPr>
            <a:r>
              <a:rPr lang="en-GB"/>
              <a:t>EGEE-II - EGEE-III Transition Meeting 6-7 May 2008</a:t>
            </a:r>
          </a:p>
        </p:txBody>
      </p:sp>
      <p:sp>
        <p:nvSpPr>
          <p:cNvPr id="8" name="Rectangle 4"/>
          <p:cNvSpPr>
            <a:spLocks noGrp="1" noChangeArrowheads="1"/>
          </p:cNvSpPr>
          <p:nvPr>
            <p:ph type="sldNum" sz="quarter" idx="11"/>
          </p:nvPr>
        </p:nvSpPr>
        <p:spPr>
          <a:ln/>
        </p:spPr>
        <p:txBody>
          <a:bodyPr/>
          <a:lstStyle>
            <a:lvl1pPr>
              <a:defRPr/>
            </a:lvl1pPr>
          </a:lstStyle>
          <a:p>
            <a:pPr>
              <a:defRPr/>
            </a:pPr>
            <a:fld id="{10E83097-CCBB-4868-9FE0-AFC4F5EA4DA0}" type="slidenum">
              <a:rPr lang="en-GB"/>
              <a:pPr>
                <a:defRPr/>
              </a:pPr>
              <a:t>‹#›</a:t>
            </a:fld>
            <a:endParaRPr lang="en-GB"/>
          </a:p>
        </p:txBody>
      </p:sp>
    </p:spTree>
    <p:extLst>
      <p:ext uri="{BB962C8B-B14F-4D97-AF65-F5344CB8AC3E}">
        <p14:creationId xmlns:p14="http://schemas.microsoft.com/office/powerpoint/2010/main" val="26297579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ftr" sz="quarter" idx="10"/>
          </p:nvPr>
        </p:nvSpPr>
        <p:spPr>
          <a:ln/>
        </p:spPr>
        <p:txBody>
          <a:bodyPr/>
          <a:lstStyle>
            <a:lvl1pPr>
              <a:defRPr/>
            </a:lvl1pPr>
          </a:lstStyle>
          <a:p>
            <a:pPr>
              <a:defRPr/>
            </a:pPr>
            <a:r>
              <a:rPr lang="en-GB"/>
              <a:t>EGEE-II - EGEE-III Transition Meeting 6-7 May 2008</a:t>
            </a:r>
          </a:p>
        </p:txBody>
      </p:sp>
      <p:sp>
        <p:nvSpPr>
          <p:cNvPr id="4" name="Rectangle 4"/>
          <p:cNvSpPr>
            <a:spLocks noGrp="1" noChangeArrowheads="1"/>
          </p:cNvSpPr>
          <p:nvPr>
            <p:ph type="sldNum" sz="quarter" idx="11"/>
          </p:nvPr>
        </p:nvSpPr>
        <p:spPr>
          <a:ln/>
        </p:spPr>
        <p:txBody>
          <a:bodyPr/>
          <a:lstStyle>
            <a:lvl1pPr>
              <a:defRPr/>
            </a:lvl1pPr>
          </a:lstStyle>
          <a:p>
            <a:pPr>
              <a:defRPr/>
            </a:pPr>
            <a:fld id="{B43514FF-2F2E-4F09-BA8A-D48E22D5DD52}" type="slidenum">
              <a:rPr lang="en-GB"/>
              <a:pPr>
                <a:defRPr/>
              </a:pPr>
              <a:t>‹#›</a:t>
            </a:fld>
            <a:endParaRPr lang="en-GB"/>
          </a:p>
        </p:txBody>
      </p:sp>
    </p:spTree>
    <p:extLst>
      <p:ext uri="{BB962C8B-B14F-4D97-AF65-F5344CB8AC3E}">
        <p14:creationId xmlns:p14="http://schemas.microsoft.com/office/powerpoint/2010/main" val="36211613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pPr>
              <a:defRPr/>
            </a:pPr>
            <a:r>
              <a:rPr lang="en-GB"/>
              <a:t>EGEE-II - EGEE-III Transition Meeting 6-7 May 2008</a:t>
            </a:r>
          </a:p>
        </p:txBody>
      </p:sp>
      <p:sp>
        <p:nvSpPr>
          <p:cNvPr id="3" name="Rectangle 4"/>
          <p:cNvSpPr>
            <a:spLocks noGrp="1" noChangeArrowheads="1"/>
          </p:cNvSpPr>
          <p:nvPr>
            <p:ph type="sldNum" sz="quarter" idx="11"/>
          </p:nvPr>
        </p:nvSpPr>
        <p:spPr>
          <a:ln/>
        </p:spPr>
        <p:txBody>
          <a:bodyPr/>
          <a:lstStyle>
            <a:lvl1pPr>
              <a:defRPr/>
            </a:lvl1pPr>
          </a:lstStyle>
          <a:p>
            <a:pPr>
              <a:defRPr/>
            </a:pPr>
            <a:fld id="{C6981E4E-5B67-4622-AB64-690687513F3A}" type="slidenum">
              <a:rPr lang="en-GB"/>
              <a:pPr>
                <a:defRPr/>
              </a:pPr>
              <a:t>‹#›</a:t>
            </a:fld>
            <a:endParaRPr lang="en-GB"/>
          </a:p>
        </p:txBody>
      </p:sp>
    </p:spTree>
    <p:extLst>
      <p:ext uri="{BB962C8B-B14F-4D97-AF65-F5344CB8AC3E}">
        <p14:creationId xmlns:p14="http://schemas.microsoft.com/office/powerpoint/2010/main" val="4007339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822A9E-2D63-454C-AFCE-D3169FF0F3AE}" type="slidenum">
              <a:rPr lang="en-US"/>
              <a:pPr>
                <a:defRPr/>
              </a:pPr>
              <a:t>‹#›</a:t>
            </a:fld>
            <a:endParaRPr lang="en-US"/>
          </a:p>
        </p:txBody>
      </p:sp>
    </p:spTree>
    <p:extLst>
      <p:ext uri="{BB962C8B-B14F-4D97-AF65-F5344CB8AC3E}">
        <p14:creationId xmlns:p14="http://schemas.microsoft.com/office/powerpoint/2010/main" val="198023051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pPr>
              <a:defRPr/>
            </a:pPr>
            <a:r>
              <a:rPr lang="en-GB"/>
              <a:t>EGEE-II - EGEE-III Transition Meeting 6-7 May 2008</a:t>
            </a:r>
          </a:p>
        </p:txBody>
      </p:sp>
      <p:sp>
        <p:nvSpPr>
          <p:cNvPr id="6" name="Rectangle 4"/>
          <p:cNvSpPr>
            <a:spLocks noGrp="1" noChangeArrowheads="1"/>
          </p:cNvSpPr>
          <p:nvPr>
            <p:ph type="sldNum" sz="quarter" idx="11"/>
          </p:nvPr>
        </p:nvSpPr>
        <p:spPr>
          <a:ln/>
        </p:spPr>
        <p:txBody>
          <a:bodyPr/>
          <a:lstStyle>
            <a:lvl1pPr>
              <a:defRPr/>
            </a:lvl1pPr>
          </a:lstStyle>
          <a:p>
            <a:pPr>
              <a:defRPr/>
            </a:pPr>
            <a:fld id="{19109EE3-9328-4A1C-9546-481B07BE6D6D}" type="slidenum">
              <a:rPr lang="en-GB"/>
              <a:pPr>
                <a:defRPr/>
              </a:pPr>
              <a:t>‹#›</a:t>
            </a:fld>
            <a:endParaRPr lang="en-GB"/>
          </a:p>
        </p:txBody>
      </p:sp>
    </p:spTree>
    <p:extLst>
      <p:ext uri="{BB962C8B-B14F-4D97-AF65-F5344CB8AC3E}">
        <p14:creationId xmlns:p14="http://schemas.microsoft.com/office/powerpoint/2010/main" val="39606447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pPr>
              <a:defRPr/>
            </a:pPr>
            <a:r>
              <a:rPr lang="en-GB"/>
              <a:t>EGEE-II - EGEE-III Transition Meeting 6-7 May 2008</a:t>
            </a:r>
          </a:p>
        </p:txBody>
      </p:sp>
      <p:sp>
        <p:nvSpPr>
          <p:cNvPr id="6" name="Rectangle 4"/>
          <p:cNvSpPr>
            <a:spLocks noGrp="1" noChangeArrowheads="1"/>
          </p:cNvSpPr>
          <p:nvPr>
            <p:ph type="sldNum" sz="quarter" idx="11"/>
          </p:nvPr>
        </p:nvSpPr>
        <p:spPr>
          <a:ln/>
        </p:spPr>
        <p:txBody>
          <a:bodyPr/>
          <a:lstStyle>
            <a:lvl1pPr>
              <a:defRPr/>
            </a:lvl1pPr>
          </a:lstStyle>
          <a:p>
            <a:pPr>
              <a:defRPr/>
            </a:pPr>
            <a:fld id="{D22C24EF-7011-403C-9999-A7A766860686}" type="slidenum">
              <a:rPr lang="en-GB"/>
              <a:pPr>
                <a:defRPr/>
              </a:pPr>
              <a:t>‹#›</a:t>
            </a:fld>
            <a:endParaRPr lang="en-GB"/>
          </a:p>
        </p:txBody>
      </p:sp>
    </p:spTree>
    <p:extLst>
      <p:ext uri="{BB962C8B-B14F-4D97-AF65-F5344CB8AC3E}">
        <p14:creationId xmlns:p14="http://schemas.microsoft.com/office/powerpoint/2010/main" val="19868545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pPr>
              <a:defRPr/>
            </a:pPr>
            <a:r>
              <a:rPr lang="en-GB"/>
              <a:t>EGEE-II - EGEE-III Transition Meeting 6-7 May 2008</a:t>
            </a:r>
          </a:p>
        </p:txBody>
      </p:sp>
      <p:sp>
        <p:nvSpPr>
          <p:cNvPr id="5" name="Rectangle 4"/>
          <p:cNvSpPr>
            <a:spLocks noGrp="1" noChangeArrowheads="1"/>
          </p:cNvSpPr>
          <p:nvPr>
            <p:ph type="sldNum" sz="quarter" idx="11"/>
          </p:nvPr>
        </p:nvSpPr>
        <p:spPr>
          <a:ln/>
        </p:spPr>
        <p:txBody>
          <a:bodyPr/>
          <a:lstStyle>
            <a:lvl1pPr>
              <a:defRPr/>
            </a:lvl1pPr>
          </a:lstStyle>
          <a:p>
            <a:pPr>
              <a:defRPr/>
            </a:pPr>
            <a:fld id="{C89F9F95-666B-45AB-A248-E229E6A8BDDF}" type="slidenum">
              <a:rPr lang="en-GB"/>
              <a:pPr>
                <a:defRPr/>
              </a:pPr>
              <a:t>‹#›</a:t>
            </a:fld>
            <a:endParaRPr lang="en-GB"/>
          </a:p>
        </p:txBody>
      </p:sp>
    </p:spTree>
    <p:extLst>
      <p:ext uri="{BB962C8B-B14F-4D97-AF65-F5344CB8AC3E}">
        <p14:creationId xmlns:p14="http://schemas.microsoft.com/office/powerpoint/2010/main" val="291092193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7838" y="66675"/>
            <a:ext cx="2160587" cy="6337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6075" y="66675"/>
            <a:ext cx="6329363" cy="6337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pPr>
              <a:defRPr/>
            </a:pPr>
            <a:r>
              <a:rPr lang="en-GB"/>
              <a:t>EGEE-II - EGEE-III Transition Meeting 6-7 May 2008</a:t>
            </a:r>
          </a:p>
        </p:txBody>
      </p:sp>
      <p:sp>
        <p:nvSpPr>
          <p:cNvPr id="5" name="Rectangle 4"/>
          <p:cNvSpPr>
            <a:spLocks noGrp="1" noChangeArrowheads="1"/>
          </p:cNvSpPr>
          <p:nvPr>
            <p:ph type="sldNum" sz="quarter" idx="11"/>
          </p:nvPr>
        </p:nvSpPr>
        <p:spPr>
          <a:ln/>
        </p:spPr>
        <p:txBody>
          <a:bodyPr/>
          <a:lstStyle>
            <a:lvl1pPr>
              <a:defRPr/>
            </a:lvl1pPr>
          </a:lstStyle>
          <a:p>
            <a:pPr>
              <a:defRPr/>
            </a:pPr>
            <a:fld id="{E994BFBD-7D14-4A33-BB4B-5B7839F80E0D}" type="slidenum">
              <a:rPr lang="en-GB"/>
              <a:pPr>
                <a:defRPr/>
              </a:pPr>
              <a:t>‹#›</a:t>
            </a:fld>
            <a:endParaRPr lang="en-GB"/>
          </a:p>
        </p:txBody>
      </p:sp>
    </p:spTree>
    <p:extLst>
      <p:ext uri="{BB962C8B-B14F-4D97-AF65-F5344CB8AC3E}">
        <p14:creationId xmlns:p14="http://schemas.microsoft.com/office/powerpoint/2010/main" val="2875682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144E26-675E-4EA0-AC93-EBD5EEC7938D}" type="slidenum">
              <a:rPr lang="en-US"/>
              <a:pPr>
                <a:defRPr/>
              </a:pPr>
              <a:t>‹#›</a:t>
            </a:fld>
            <a:endParaRPr lang="en-US"/>
          </a:p>
        </p:txBody>
      </p:sp>
    </p:spTree>
    <p:extLst>
      <p:ext uri="{BB962C8B-B14F-4D97-AF65-F5344CB8AC3E}">
        <p14:creationId xmlns:p14="http://schemas.microsoft.com/office/powerpoint/2010/main" val="318845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B54B761-084D-4DCC-B215-317297BF97FF}" type="slidenum">
              <a:rPr lang="en-US"/>
              <a:pPr>
                <a:defRPr/>
              </a:pPr>
              <a:t>‹#›</a:t>
            </a:fld>
            <a:endParaRPr lang="en-US"/>
          </a:p>
        </p:txBody>
      </p:sp>
    </p:spTree>
    <p:extLst>
      <p:ext uri="{BB962C8B-B14F-4D97-AF65-F5344CB8AC3E}">
        <p14:creationId xmlns:p14="http://schemas.microsoft.com/office/powerpoint/2010/main" val="4291929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EE1AB3B-03ED-42F0-A526-0B907AD932DC}" type="slidenum">
              <a:rPr lang="en-US"/>
              <a:pPr>
                <a:defRPr/>
              </a:pPr>
              <a:t>‹#›</a:t>
            </a:fld>
            <a:endParaRPr lang="en-US"/>
          </a:p>
        </p:txBody>
      </p:sp>
    </p:spTree>
    <p:extLst>
      <p:ext uri="{BB962C8B-B14F-4D97-AF65-F5344CB8AC3E}">
        <p14:creationId xmlns:p14="http://schemas.microsoft.com/office/powerpoint/2010/main" val="2835449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353A979-33D4-43AD-AE11-6DF3B77D66C0}" type="slidenum">
              <a:rPr lang="en-US"/>
              <a:pPr>
                <a:defRPr/>
              </a:pPr>
              <a:t>‹#›</a:t>
            </a:fld>
            <a:endParaRPr lang="en-US"/>
          </a:p>
        </p:txBody>
      </p:sp>
    </p:spTree>
    <p:extLst>
      <p:ext uri="{BB962C8B-B14F-4D97-AF65-F5344CB8AC3E}">
        <p14:creationId xmlns:p14="http://schemas.microsoft.com/office/powerpoint/2010/main" val="1624094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9C7EB61-42D4-4B4E-8D38-7D168BCC4981}" type="slidenum">
              <a:rPr lang="en-US"/>
              <a:pPr>
                <a:defRPr/>
              </a:pPr>
              <a:t>‹#›</a:t>
            </a:fld>
            <a:endParaRPr lang="en-US"/>
          </a:p>
        </p:txBody>
      </p:sp>
    </p:spTree>
    <p:extLst>
      <p:ext uri="{BB962C8B-B14F-4D97-AF65-F5344CB8AC3E}">
        <p14:creationId xmlns:p14="http://schemas.microsoft.com/office/powerpoint/2010/main" val="3117133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FCDD425-EC0A-48AA-8855-68615A4BD11C}" type="slidenum">
              <a:rPr lang="en-US"/>
              <a:pPr>
                <a:defRPr/>
              </a:pPr>
              <a:t>‹#›</a:t>
            </a:fld>
            <a:endParaRPr lang="en-US"/>
          </a:p>
        </p:txBody>
      </p:sp>
    </p:spTree>
    <p:extLst>
      <p:ext uri="{BB962C8B-B14F-4D97-AF65-F5344CB8AC3E}">
        <p14:creationId xmlns:p14="http://schemas.microsoft.com/office/powerpoint/2010/main" val="1681294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86BE64AB-CA1B-4C06-B745-D294D6B9888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31" descr="banner-ITonly"/>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43000" y="0"/>
            <a:ext cx="8001000"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title"/>
          </p:nvPr>
        </p:nvSpPr>
        <p:spPr bwMode="auto">
          <a:xfrm>
            <a:off x="1371600" y="0"/>
            <a:ext cx="5791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3"/>
          <p:cNvSpPr>
            <a:spLocks noGrp="1" noChangeArrowheads="1"/>
          </p:cNvSpPr>
          <p:nvPr>
            <p:ph type="body" idx="1"/>
          </p:nvPr>
        </p:nvSpPr>
        <p:spPr bwMode="auto">
          <a:xfrm>
            <a:off x="1371600" y="1066800"/>
            <a:ext cx="75438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0" name="Rectangle 16"/>
          <p:cNvSpPr>
            <a:spLocks noGrp="1" noChangeArrowheads="1"/>
          </p:cNvSpPr>
          <p:nvPr>
            <p:ph type="ftr" sz="quarter" idx="3"/>
          </p:nvPr>
        </p:nvSpPr>
        <p:spPr bwMode="auto">
          <a:xfrm>
            <a:off x="1371600" y="6477000"/>
            <a:ext cx="7543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i="1">
                <a:solidFill>
                  <a:srgbClr val="3861AA"/>
                </a:solidFill>
                <a:cs typeface="+mn-cs"/>
              </a:defRPr>
            </a:lvl1pPr>
          </a:lstStyle>
          <a:p>
            <a:pPr>
              <a:defRPr/>
            </a:pPr>
            <a:r>
              <a:rPr lang="en-US"/>
              <a:t> IT Department - 23 January 2009 - General Meeting - </a:t>
            </a:r>
            <a:fld id="{01B6686C-9347-40C9-8F94-54BFE72317C1}" type="slidenum">
              <a:rPr lang="en-US"/>
              <a:pPr>
                <a:defRPr/>
              </a:pPr>
              <a:t>‹#›</a:t>
            </a:fld>
            <a:endParaRPr lang="en-US"/>
          </a:p>
        </p:txBody>
      </p:sp>
      <p:sp>
        <p:nvSpPr>
          <p:cNvPr id="2054" name="Text Box 34"/>
          <p:cNvSpPr txBox="1">
            <a:spLocks noChangeArrowheads="1"/>
          </p:cNvSpPr>
          <p:nvPr/>
        </p:nvSpPr>
        <p:spPr bwMode="auto">
          <a:xfrm>
            <a:off x="0" y="6111875"/>
            <a:ext cx="12954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eaLnBrk="0" fontAlgn="base" hangingPunct="0">
              <a:spcBef>
                <a:spcPct val="0"/>
              </a:spcBef>
              <a:spcAft>
                <a:spcPct val="0"/>
              </a:spcAft>
              <a:defRPr sz="2800">
                <a:solidFill>
                  <a:schemeClr val="tx1"/>
                </a:solidFill>
                <a:latin typeface="Arial" charset="0"/>
                <a:cs typeface="Arial" charset="0"/>
              </a:defRPr>
            </a:lvl6pPr>
            <a:lvl7pPr marL="2971800" indent="-228600" eaLnBrk="0" fontAlgn="base" hangingPunct="0">
              <a:spcBef>
                <a:spcPct val="0"/>
              </a:spcBef>
              <a:spcAft>
                <a:spcPct val="0"/>
              </a:spcAft>
              <a:defRPr sz="2800">
                <a:solidFill>
                  <a:schemeClr val="tx1"/>
                </a:solidFill>
                <a:latin typeface="Arial" charset="0"/>
                <a:cs typeface="Arial" charset="0"/>
              </a:defRPr>
            </a:lvl7pPr>
            <a:lvl8pPr marL="3429000" indent="-228600" eaLnBrk="0" fontAlgn="base" hangingPunct="0">
              <a:spcBef>
                <a:spcPct val="0"/>
              </a:spcBef>
              <a:spcAft>
                <a:spcPct val="0"/>
              </a:spcAft>
              <a:defRPr sz="2800">
                <a:solidFill>
                  <a:schemeClr val="tx1"/>
                </a:solidFill>
                <a:latin typeface="Arial" charset="0"/>
                <a:cs typeface="Arial" charset="0"/>
              </a:defRPr>
            </a:lvl8pPr>
            <a:lvl9pPr marL="3886200" indent="-228600" eaLnBrk="0" fontAlgn="base" hangingPunct="0">
              <a:spcBef>
                <a:spcPct val="0"/>
              </a:spcBef>
              <a:spcAft>
                <a:spcPct val="0"/>
              </a:spcAft>
              <a:defRPr sz="2800">
                <a:solidFill>
                  <a:schemeClr val="tx1"/>
                </a:solidFill>
                <a:latin typeface="Arial" charset="0"/>
                <a:cs typeface="Arial" charset="0"/>
              </a:defRPr>
            </a:lvl9pPr>
          </a:lstStyle>
          <a:p>
            <a:pPr algn="r" eaLnBrk="1" hangingPunct="1"/>
            <a:r>
              <a:rPr lang="en-US" sz="900">
                <a:solidFill>
                  <a:srgbClr val="3861AA"/>
                </a:solidFill>
                <a:latin typeface="Tahoma" pitchFamily="34" charset="0"/>
              </a:rPr>
              <a:t>CERN IT Department</a:t>
            </a:r>
          </a:p>
          <a:p>
            <a:pPr algn="r" eaLnBrk="1" hangingPunct="1"/>
            <a:r>
              <a:rPr lang="en-US" sz="900">
                <a:solidFill>
                  <a:srgbClr val="3861AA"/>
                </a:solidFill>
                <a:latin typeface="Tahoma" pitchFamily="34" charset="0"/>
              </a:rPr>
              <a:t>CH-1211 Genève 23</a:t>
            </a:r>
          </a:p>
          <a:p>
            <a:pPr algn="r" eaLnBrk="1" hangingPunct="1"/>
            <a:r>
              <a:rPr lang="en-US" sz="900">
                <a:solidFill>
                  <a:srgbClr val="3861AA"/>
                </a:solidFill>
                <a:latin typeface="Tahoma" pitchFamily="34" charset="0"/>
              </a:rPr>
              <a:t>Switzerland</a:t>
            </a:r>
          </a:p>
          <a:p>
            <a:pPr algn="r" eaLnBrk="1" hangingPunct="1"/>
            <a:r>
              <a:rPr lang="en-US" sz="1100" b="1">
                <a:solidFill>
                  <a:srgbClr val="3861AA"/>
                </a:solidFill>
                <a:latin typeface="Tahoma" pitchFamily="34" charset="0"/>
              </a:rPr>
              <a:t>www.cern.ch/i</a:t>
            </a:r>
            <a:r>
              <a:rPr lang="en-US" sz="1000" b="1">
                <a:solidFill>
                  <a:srgbClr val="3861AA"/>
                </a:solidFill>
                <a:latin typeface="Tahoma" pitchFamily="34" charset="0"/>
              </a:rPr>
              <a:t>t</a:t>
            </a:r>
          </a:p>
        </p:txBody>
      </p:sp>
      <p:pic>
        <p:nvPicPr>
          <p:cNvPr id="2055" name="Picture 9"/>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1190625"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dt="0"/>
  <p:txStyles>
    <p:titleStyle>
      <a:lvl1pPr algn="l" rtl="0" eaLnBrk="0" fontAlgn="base" hangingPunct="0">
        <a:spcBef>
          <a:spcPct val="0"/>
        </a:spcBef>
        <a:spcAft>
          <a:spcPct val="0"/>
        </a:spcAft>
        <a:defRPr sz="3200">
          <a:solidFill>
            <a:schemeClr val="bg1"/>
          </a:solidFill>
          <a:latin typeface="+mj-lt"/>
          <a:ea typeface="+mj-ea"/>
          <a:cs typeface="+mj-cs"/>
        </a:defRPr>
      </a:lvl1pPr>
      <a:lvl2pPr algn="l" rtl="0" eaLnBrk="0" fontAlgn="base" hangingPunct="0">
        <a:spcBef>
          <a:spcPct val="0"/>
        </a:spcBef>
        <a:spcAft>
          <a:spcPct val="0"/>
        </a:spcAft>
        <a:defRPr sz="3200">
          <a:solidFill>
            <a:schemeClr val="bg1"/>
          </a:solidFill>
          <a:latin typeface="Arial" charset="0"/>
        </a:defRPr>
      </a:lvl2pPr>
      <a:lvl3pPr algn="l" rtl="0" eaLnBrk="0" fontAlgn="base" hangingPunct="0">
        <a:spcBef>
          <a:spcPct val="0"/>
        </a:spcBef>
        <a:spcAft>
          <a:spcPct val="0"/>
        </a:spcAft>
        <a:defRPr sz="3200">
          <a:solidFill>
            <a:schemeClr val="bg1"/>
          </a:solidFill>
          <a:latin typeface="Arial" charset="0"/>
        </a:defRPr>
      </a:lvl3pPr>
      <a:lvl4pPr algn="l" rtl="0" eaLnBrk="0" fontAlgn="base" hangingPunct="0">
        <a:spcBef>
          <a:spcPct val="0"/>
        </a:spcBef>
        <a:spcAft>
          <a:spcPct val="0"/>
        </a:spcAft>
        <a:defRPr sz="3200">
          <a:solidFill>
            <a:schemeClr val="bg1"/>
          </a:solidFill>
          <a:latin typeface="Arial" charset="0"/>
        </a:defRPr>
      </a:lvl4pPr>
      <a:lvl5pPr algn="l" rtl="0" eaLnBrk="0" fontAlgn="base" hangingPunct="0">
        <a:spcBef>
          <a:spcPct val="0"/>
        </a:spcBef>
        <a:spcAft>
          <a:spcPct val="0"/>
        </a:spcAft>
        <a:defRPr sz="3200">
          <a:solidFill>
            <a:schemeClr val="bg1"/>
          </a:solidFill>
          <a:latin typeface="Arial" charset="0"/>
        </a:defRPr>
      </a:lvl5pPr>
      <a:lvl6pPr marL="457200" algn="l" rtl="0" eaLnBrk="0" fontAlgn="base" hangingPunct="0">
        <a:spcBef>
          <a:spcPct val="0"/>
        </a:spcBef>
        <a:spcAft>
          <a:spcPct val="0"/>
        </a:spcAft>
        <a:defRPr sz="3200">
          <a:solidFill>
            <a:schemeClr val="bg1"/>
          </a:solidFill>
          <a:latin typeface="Arial" charset="0"/>
        </a:defRPr>
      </a:lvl6pPr>
      <a:lvl7pPr marL="914400" algn="l" rtl="0" eaLnBrk="0" fontAlgn="base" hangingPunct="0">
        <a:spcBef>
          <a:spcPct val="0"/>
        </a:spcBef>
        <a:spcAft>
          <a:spcPct val="0"/>
        </a:spcAft>
        <a:defRPr sz="3200">
          <a:solidFill>
            <a:schemeClr val="bg1"/>
          </a:solidFill>
          <a:latin typeface="Arial" charset="0"/>
        </a:defRPr>
      </a:lvl7pPr>
      <a:lvl8pPr marL="1371600" algn="l" rtl="0" eaLnBrk="0" fontAlgn="base" hangingPunct="0">
        <a:spcBef>
          <a:spcPct val="0"/>
        </a:spcBef>
        <a:spcAft>
          <a:spcPct val="0"/>
        </a:spcAft>
        <a:defRPr sz="3200">
          <a:solidFill>
            <a:schemeClr val="bg1"/>
          </a:solidFill>
          <a:latin typeface="Arial" charset="0"/>
        </a:defRPr>
      </a:lvl8pPr>
      <a:lvl9pPr marL="1828800" algn="l" rtl="0" eaLnBrk="0" fontAlgn="base" hangingPunct="0">
        <a:spcBef>
          <a:spcPct val="0"/>
        </a:spcBef>
        <a:spcAft>
          <a:spcPct val="0"/>
        </a:spcAft>
        <a:defRPr sz="3200">
          <a:solidFill>
            <a:schemeClr val="bg1"/>
          </a:solidFill>
          <a:latin typeface="Arial" charset="0"/>
        </a:defRPr>
      </a:lvl9pPr>
    </p:titleStyle>
    <p:bodyStyle>
      <a:lvl1pPr marL="342900" indent="-342900" algn="l" rtl="0" eaLnBrk="0" fontAlgn="base" hangingPunct="0">
        <a:spcBef>
          <a:spcPct val="20000"/>
        </a:spcBef>
        <a:spcAft>
          <a:spcPct val="0"/>
        </a:spcAft>
        <a:buClr>
          <a:srgbClr val="3861AA"/>
        </a:buClr>
        <a:buChar char="•"/>
        <a:defRPr sz="2800">
          <a:solidFill>
            <a:srgbClr val="3861AA"/>
          </a:solidFill>
          <a:latin typeface="+mn-lt"/>
          <a:ea typeface="+mn-ea"/>
          <a:cs typeface="+mn-cs"/>
        </a:defRPr>
      </a:lvl1pPr>
      <a:lvl2pPr marL="742950" indent="-285750" algn="l" rtl="0" eaLnBrk="0" fontAlgn="base" hangingPunct="0">
        <a:spcBef>
          <a:spcPct val="20000"/>
        </a:spcBef>
        <a:spcAft>
          <a:spcPct val="0"/>
        </a:spcAft>
        <a:buClr>
          <a:schemeClr val="accent2"/>
        </a:buClr>
        <a:buFont typeface="Arial" charset="0"/>
        <a:buChar char="–"/>
        <a:defRPr sz="2400">
          <a:solidFill>
            <a:srgbClr val="3861AA"/>
          </a:solidFill>
          <a:latin typeface="+mn-lt"/>
        </a:defRPr>
      </a:lvl2pPr>
      <a:lvl3pPr marL="1143000" indent="-228600" algn="l" rtl="0" eaLnBrk="0" fontAlgn="base" hangingPunct="0">
        <a:spcBef>
          <a:spcPct val="20000"/>
        </a:spcBef>
        <a:spcAft>
          <a:spcPct val="0"/>
        </a:spcAft>
        <a:buChar char="•"/>
        <a:defRPr sz="2000">
          <a:solidFill>
            <a:srgbClr val="3861AA"/>
          </a:solidFill>
          <a:latin typeface="+mn-lt"/>
        </a:defRPr>
      </a:lvl3pPr>
      <a:lvl4pPr marL="1600200" indent="-228600" algn="l" rtl="0" eaLnBrk="0" fontAlgn="base" hangingPunct="0">
        <a:spcBef>
          <a:spcPct val="20000"/>
        </a:spcBef>
        <a:spcAft>
          <a:spcPct val="0"/>
        </a:spcAft>
        <a:buChar char="–"/>
        <a:defRPr sz="2000">
          <a:solidFill>
            <a:srgbClr val="3861AA"/>
          </a:solidFill>
          <a:latin typeface="+mn-lt"/>
        </a:defRPr>
      </a:lvl4pPr>
      <a:lvl5pPr marL="2057400" indent="-228600" algn="l" rtl="0" eaLnBrk="0" fontAlgn="base" hangingPunct="0">
        <a:spcBef>
          <a:spcPct val="20000"/>
        </a:spcBef>
        <a:spcAft>
          <a:spcPct val="0"/>
        </a:spcAft>
        <a:buChar char="»"/>
        <a:defRPr sz="2000">
          <a:solidFill>
            <a:srgbClr val="3861AA"/>
          </a:solidFill>
          <a:latin typeface="+mn-lt"/>
        </a:defRPr>
      </a:lvl5pPr>
      <a:lvl6pPr marL="2514600" indent="-228600" algn="l" rtl="0" eaLnBrk="0" fontAlgn="base" hangingPunct="0">
        <a:spcBef>
          <a:spcPct val="20000"/>
        </a:spcBef>
        <a:spcAft>
          <a:spcPct val="0"/>
        </a:spcAft>
        <a:buChar char="»"/>
        <a:defRPr sz="2000">
          <a:solidFill>
            <a:srgbClr val="3861AA"/>
          </a:solidFill>
          <a:latin typeface="+mn-lt"/>
        </a:defRPr>
      </a:lvl6pPr>
      <a:lvl7pPr marL="2971800" indent="-228600" algn="l" rtl="0" eaLnBrk="0" fontAlgn="base" hangingPunct="0">
        <a:spcBef>
          <a:spcPct val="20000"/>
        </a:spcBef>
        <a:spcAft>
          <a:spcPct val="0"/>
        </a:spcAft>
        <a:buChar char="»"/>
        <a:defRPr sz="2000">
          <a:solidFill>
            <a:srgbClr val="3861AA"/>
          </a:solidFill>
          <a:latin typeface="+mn-lt"/>
        </a:defRPr>
      </a:lvl7pPr>
      <a:lvl8pPr marL="3429000" indent="-228600" algn="l" rtl="0" eaLnBrk="0" fontAlgn="base" hangingPunct="0">
        <a:spcBef>
          <a:spcPct val="20000"/>
        </a:spcBef>
        <a:spcAft>
          <a:spcPct val="0"/>
        </a:spcAft>
        <a:buChar char="»"/>
        <a:defRPr sz="2000">
          <a:solidFill>
            <a:srgbClr val="3861AA"/>
          </a:solidFill>
          <a:latin typeface="+mn-lt"/>
        </a:defRPr>
      </a:lvl8pPr>
      <a:lvl9pPr marL="3886200" indent="-228600" algn="l" rtl="0" eaLnBrk="0" fontAlgn="base" hangingPunct="0">
        <a:spcBef>
          <a:spcPct val="20000"/>
        </a:spcBef>
        <a:spcAft>
          <a:spcPct val="0"/>
        </a:spcAft>
        <a:buChar char="»"/>
        <a:defRPr sz="2000">
          <a:solidFill>
            <a:srgbClr val="3861A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6553200"/>
            <a:ext cx="9144000" cy="3048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sz="1800">
              <a:solidFill>
                <a:srgbClr val="2B519A"/>
              </a:solidFill>
            </a:endParaRPr>
          </a:p>
        </p:txBody>
      </p:sp>
      <p:sp>
        <p:nvSpPr>
          <p:cNvPr id="93187" name="Rectangle 3"/>
          <p:cNvSpPr>
            <a:spLocks noGrp="1" noChangeArrowheads="1"/>
          </p:cNvSpPr>
          <p:nvPr>
            <p:ph type="ftr" sz="quarter" idx="3"/>
          </p:nvPr>
        </p:nvSpPr>
        <p:spPr bwMode="auto">
          <a:xfrm>
            <a:off x="1676400" y="6619875"/>
            <a:ext cx="67024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solidFill>
                  <a:srgbClr val="2B519A"/>
                </a:solidFill>
                <a:cs typeface="+mn-cs"/>
              </a:defRPr>
            </a:lvl1pPr>
          </a:lstStyle>
          <a:p>
            <a:pPr>
              <a:defRPr/>
            </a:pPr>
            <a:r>
              <a:rPr lang="en-GB"/>
              <a:t>EGEE-II - EGEE-III Transition Meeting 6-7 May 2008</a:t>
            </a:r>
          </a:p>
        </p:txBody>
      </p:sp>
      <p:sp>
        <p:nvSpPr>
          <p:cNvPr id="93188" name="Rectangle 4"/>
          <p:cNvSpPr>
            <a:spLocks noGrp="1" noChangeArrowheads="1"/>
          </p:cNvSpPr>
          <p:nvPr>
            <p:ph type="sldNum" sz="quarter" idx="4"/>
          </p:nvPr>
        </p:nvSpPr>
        <p:spPr bwMode="auto">
          <a:xfrm>
            <a:off x="8521700" y="6562725"/>
            <a:ext cx="469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solidFill>
                  <a:srgbClr val="2B519A"/>
                </a:solidFill>
                <a:cs typeface="+mn-cs"/>
              </a:defRPr>
            </a:lvl1pPr>
          </a:lstStyle>
          <a:p>
            <a:pPr>
              <a:defRPr/>
            </a:pPr>
            <a:fld id="{0686142A-16D7-44E7-9A37-AB9C683AE376}" type="slidenum">
              <a:rPr lang="en-GB"/>
              <a:pPr>
                <a:defRPr/>
              </a:pPr>
              <a:t>‹#›</a:t>
            </a:fld>
            <a:endParaRPr lang="en-GB"/>
          </a:p>
        </p:txBody>
      </p:sp>
      <p:sp>
        <p:nvSpPr>
          <p:cNvPr id="3077" name="Rectangle 5"/>
          <p:cNvSpPr>
            <a:spLocks noChangeArrowheads="1"/>
          </p:cNvSpPr>
          <p:nvPr/>
        </p:nvSpPr>
        <p:spPr bwMode="auto">
          <a:xfrm>
            <a:off x="1825625" y="0"/>
            <a:ext cx="7315200" cy="838200"/>
          </a:xfrm>
          <a:prstGeom prst="rect">
            <a:avLst/>
          </a:prstGeom>
          <a:solidFill>
            <a:srgbClr val="325FA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spcBef>
                <a:spcPct val="20000"/>
              </a:spcBef>
              <a:buClr>
                <a:srgbClr val="FFCC66"/>
              </a:buClr>
              <a:buFontTx/>
              <a:buChar char="•"/>
            </a:pPr>
            <a:endParaRPr lang="en-GB" sz="1800">
              <a:solidFill>
                <a:srgbClr val="2B519A"/>
              </a:solidFill>
            </a:endParaRPr>
          </a:p>
        </p:txBody>
      </p:sp>
      <p:sp>
        <p:nvSpPr>
          <p:cNvPr id="3078" name="Rectangle 6"/>
          <p:cNvSpPr>
            <a:spLocks noGrp="1" noChangeArrowheads="1"/>
          </p:cNvSpPr>
          <p:nvPr>
            <p:ph type="body" idx="1"/>
          </p:nvPr>
        </p:nvSpPr>
        <p:spPr bwMode="auto">
          <a:xfrm>
            <a:off x="346075" y="974725"/>
            <a:ext cx="8589963" cy="542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079" name="Rectangle 7"/>
          <p:cNvSpPr>
            <a:spLocks noChangeArrowheads="1"/>
          </p:cNvSpPr>
          <p:nvPr/>
        </p:nvSpPr>
        <p:spPr bwMode="auto">
          <a:xfrm>
            <a:off x="1774825" y="687388"/>
            <a:ext cx="7369175" cy="146050"/>
          </a:xfrm>
          <a:prstGeom prst="rect">
            <a:avLst/>
          </a:prstGeom>
          <a:solidFill>
            <a:srgbClr val="2B519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GB" sz="1800">
              <a:solidFill>
                <a:srgbClr val="2B519A"/>
              </a:solidFill>
              <a:latin typeface="Verdana" pitchFamily="34" charset="0"/>
            </a:endParaRPr>
          </a:p>
        </p:txBody>
      </p:sp>
      <p:sp>
        <p:nvSpPr>
          <p:cNvPr id="3080" name="Oval 8"/>
          <p:cNvSpPr>
            <a:spLocks noChangeArrowheads="1"/>
          </p:cNvSpPr>
          <p:nvPr/>
        </p:nvSpPr>
        <p:spPr bwMode="auto">
          <a:xfrm>
            <a:off x="1398588" y="0"/>
            <a:ext cx="838200" cy="838200"/>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sz="1800">
              <a:solidFill>
                <a:srgbClr val="2B519A"/>
              </a:solidFill>
            </a:endParaRPr>
          </a:p>
        </p:txBody>
      </p:sp>
      <p:graphicFrame>
        <p:nvGraphicFramePr>
          <p:cNvPr id="93193" name="Group 9"/>
          <p:cNvGraphicFramePr>
            <a:graphicFrameLocks noGrp="1"/>
          </p:cNvGraphicFramePr>
          <p:nvPr/>
        </p:nvGraphicFramePr>
        <p:xfrm>
          <a:off x="255588" y="644525"/>
          <a:ext cx="3652837" cy="327025"/>
        </p:xfrm>
        <a:graphic>
          <a:graphicData uri="http://schemas.openxmlformats.org/drawingml/2006/table">
            <a:tbl>
              <a:tblPr/>
              <a:tblGrid>
                <a:gridCol w="3652837"/>
              </a:tblGrid>
              <a:tr h="327025">
                <a:tc>
                  <a:txBody>
                    <a:bodyPr/>
                    <a:lstStyle/>
                    <a:p>
                      <a:pPr marL="0" marR="0" lvl="0" indent="0" algn="r" defTabSz="914400" rtl="0" eaLnBrk="1" fontAlgn="base" latinLnBrk="0" hangingPunct="1">
                        <a:lnSpc>
                          <a:spcPct val="100000"/>
                        </a:lnSpc>
                        <a:spcBef>
                          <a:spcPct val="20000"/>
                        </a:spcBef>
                        <a:spcAft>
                          <a:spcPct val="0"/>
                        </a:spcAft>
                        <a:buClr>
                          <a:srgbClr val="F1AF00"/>
                        </a:buClr>
                        <a:buSzTx/>
                        <a:buFontTx/>
                        <a:buNone/>
                        <a:tabLst/>
                      </a:pPr>
                      <a:r>
                        <a:rPr kumimoji="0" lang="en-GB" sz="900" b="1" i="0" u="none" strike="noStrike" cap="none" normalizeH="0" baseline="0" smtClean="0">
                          <a:ln>
                            <a:noFill/>
                          </a:ln>
                          <a:solidFill>
                            <a:schemeClr val="bg1"/>
                          </a:solidFill>
                          <a:effectLst/>
                          <a:latin typeface="Arial" charset="0"/>
                        </a:rPr>
                        <a:t>Enabling Grids for E-sciencE</a:t>
                      </a:r>
                    </a:p>
                  </a:txBody>
                  <a:tcPr horzOverflow="overflow">
                    <a:lnL cap="flat">
                      <a:noFill/>
                    </a:lnL>
                    <a:lnR cap="flat">
                      <a:noFill/>
                    </a:lnR>
                    <a:lnT cap="flat">
                      <a:noFill/>
                    </a:lnT>
                    <a:lnB cap="flat">
                      <a:noFill/>
                    </a:lnB>
                    <a:lnTlToBr>
                      <a:noFill/>
                    </a:lnTlToBr>
                    <a:lnBlToTr>
                      <a:noFill/>
                    </a:lnBlToTr>
                    <a:noFill/>
                  </a:tcPr>
                </a:tc>
              </a:tr>
            </a:tbl>
          </a:graphicData>
        </a:graphic>
      </p:graphicFrame>
      <p:sp>
        <p:nvSpPr>
          <p:cNvPr id="3083" name="Rectangle 15"/>
          <p:cNvSpPr>
            <a:spLocks noGrp="1" noChangeArrowheads="1"/>
          </p:cNvSpPr>
          <p:nvPr>
            <p:ph type="title"/>
          </p:nvPr>
        </p:nvSpPr>
        <p:spPr bwMode="auto">
          <a:xfrm>
            <a:off x="2254250" y="66675"/>
            <a:ext cx="67341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3084" name="Text Box 16"/>
          <p:cNvSpPr txBox="1">
            <a:spLocks noChangeArrowheads="1"/>
          </p:cNvSpPr>
          <p:nvPr/>
        </p:nvSpPr>
        <p:spPr bwMode="auto">
          <a:xfrm>
            <a:off x="0" y="6629400"/>
            <a:ext cx="2819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eaLnBrk="0" fontAlgn="base" hangingPunct="0">
              <a:spcBef>
                <a:spcPct val="0"/>
              </a:spcBef>
              <a:spcAft>
                <a:spcPct val="0"/>
              </a:spcAft>
              <a:defRPr sz="2800">
                <a:solidFill>
                  <a:schemeClr val="tx1"/>
                </a:solidFill>
                <a:latin typeface="Arial" charset="0"/>
                <a:cs typeface="Arial" charset="0"/>
              </a:defRPr>
            </a:lvl6pPr>
            <a:lvl7pPr marL="2971800" indent="-228600" eaLnBrk="0" fontAlgn="base" hangingPunct="0">
              <a:spcBef>
                <a:spcPct val="0"/>
              </a:spcBef>
              <a:spcAft>
                <a:spcPct val="0"/>
              </a:spcAft>
              <a:defRPr sz="2800">
                <a:solidFill>
                  <a:schemeClr val="tx1"/>
                </a:solidFill>
                <a:latin typeface="Arial" charset="0"/>
                <a:cs typeface="Arial" charset="0"/>
              </a:defRPr>
            </a:lvl7pPr>
            <a:lvl8pPr marL="3429000" indent="-228600" eaLnBrk="0" fontAlgn="base" hangingPunct="0">
              <a:spcBef>
                <a:spcPct val="0"/>
              </a:spcBef>
              <a:spcAft>
                <a:spcPct val="0"/>
              </a:spcAft>
              <a:defRPr sz="2800">
                <a:solidFill>
                  <a:schemeClr val="tx1"/>
                </a:solidFill>
                <a:latin typeface="Arial" charset="0"/>
                <a:cs typeface="Arial" charset="0"/>
              </a:defRPr>
            </a:lvl8pPr>
            <a:lvl9pPr marL="3886200" indent="-228600" eaLnBrk="0" fontAlgn="base" hangingPunct="0">
              <a:spcBef>
                <a:spcPct val="0"/>
              </a:spcBef>
              <a:spcAft>
                <a:spcPct val="0"/>
              </a:spcAft>
              <a:defRPr sz="2800">
                <a:solidFill>
                  <a:schemeClr val="tx1"/>
                </a:solidFill>
                <a:latin typeface="Arial" charset="0"/>
                <a:cs typeface="Arial" charset="0"/>
              </a:defRPr>
            </a:lvl9pPr>
          </a:lstStyle>
          <a:p>
            <a:pPr eaLnBrk="1" hangingPunct="1">
              <a:spcBef>
                <a:spcPct val="50000"/>
              </a:spcBef>
              <a:buClr>
                <a:srgbClr val="FFCC66"/>
              </a:buClr>
            </a:pPr>
            <a:r>
              <a:rPr lang="en-GB" sz="1200">
                <a:solidFill>
                  <a:srgbClr val="2B519A"/>
                </a:solidFill>
                <a:latin typeface="Verdana" pitchFamily="34" charset="0"/>
              </a:rPr>
              <a:t>EGEE-III INFSO-RI-222667</a:t>
            </a:r>
            <a:endParaRPr lang="en-GB" sz="1800">
              <a:solidFill>
                <a:srgbClr val="2B519A"/>
              </a:solidFill>
              <a:latin typeface="Verdana" pitchFamily="34" charset="0"/>
            </a:endParaRPr>
          </a:p>
        </p:txBody>
      </p:sp>
      <p:pic>
        <p:nvPicPr>
          <p:cNvPr id="3085" name="Picture 17" descr="ege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4300" y="184150"/>
            <a:ext cx="20097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dt="0"/>
  <p:txStyles>
    <p:titleStyle>
      <a:lvl1pPr algn="r" rtl="0" eaLnBrk="0" fontAlgn="base" hangingPunct="0">
        <a:spcBef>
          <a:spcPct val="0"/>
        </a:spcBef>
        <a:spcAft>
          <a:spcPct val="0"/>
        </a:spcAft>
        <a:defRPr sz="3200" b="1">
          <a:solidFill>
            <a:schemeClr val="bg1"/>
          </a:solidFill>
          <a:latin typeface="+mj-lt"/>
          <a:ea typeface="+mj-ea"/>
          <a:cs typeface="+mj-cs"/>
        </a:defRPr>
      </a:lvl1pPr>
      <a:lvl2pPr algn="r" rtl="0" eaLnBrk="0" fontAlgn="base" hangingPunct="0">
        <a:spcBef>
          <a:spcPct val="0"/>
        </a:spcBef>
        <a:spcAft>
          <a:spcPct val="0"/>
        </a:spcAft>
        <a:defRPr sz="3200" b="1">
          <a:solidFill>
            <a:schemeClr val="bg1"/>
          </a:solidFill>
          <a:latin typeface="Arial" charset="0"/>
        </a:defRPr>
      </a:lvl2pPr>
      <a:lvl3pPr algn="r" rtl="0" eaLnBrk="0" fontAlgn="base" hangingPunct="0">
        <a:spcBef>
          <a:spcPct val="0"/>
        </a:spcBef>
        <a:spcAft>
          <a:spcPct val="0"/>
        </a:spcAft>
        <a:defRPr sz="3200" b="1">
          <a:solidFill>
            <a:schemeClr val="bg1"/>
          </a:solidFill>
          <a:latin typeface="Arial" charset="0"/>
        </a:defRPr>
      </a:lvl3pPr>
      <a:lvl4pPr algn="r" rtl="0" eaLnBrk="0" fontAlgn="base" hangingPunct="0">
        <a:spcBef>
          <a:spcPct val="0"/>
        </a:spcBef>
        <a:spcAft>
          <a:spcPct val="0"/>
        </a:spcAft>
        <a:defRPr sz="3200" b="1">
          <a:solidFill>
            <a:schemeClr val="bg1"/>
          </a:solidFill>
          <a:latin typeface="Arial" charset="0"/>
        </a:defRPr>
      </a:lvl4pPr>
      <a:lvl5pPr algn="r" rtl="0" eaLnBrk="0" fontAlgn="base" hangingPunct="0">
        <a:spcBef>
          <a:spcPct val="0"/>
        </a:spcBef>
        <a:spcAft>
          <a:spcPct val="0"/>
        </a:spcAft>
        <a:defRPr sz="3200" b="1">
          <a:solidFill>
            <a:schemeClr val="bg1"/>
          </a:solidFill>
          <a:latin typeface="Arial" charset="0"/>
        </a:defRPr>
      </a:lvl5pPr>
      <a:lvl6pPr marL="457200" algn="r" rtl="0" eaLnBrk="0" fontAlgn="base" hangingPunct="0">
        <a:spcBef>
          <a:spcPct val="0"/>
        </a:spcBef>
        <a:spcAft>
          <a:spcPct val="0"/>
        </a:spcAft>
        <a:defRPr sz="3200" b="1">
          <a:solidFill>
            <a:schemeClr val="bg1"/>
          </a:solidFill>
          <a:latin typeface="Arial" charset="0"/>
        </a:defRPr>
      </a:lvl6pPr>
      <a:lvl7pPr marL="914400" algn="r" rtl="0" eaLnBrk="0" fontAlgn="base" hangingPunct="0">
        <a:spcBef>
          <a:spcPct val="0"/>
        </a:spcBef>
        <a:spcAft>
          <a:spcPct val="0"/>
        </a:spcAft>
        <a:defRPr sz="3200" b="1">
          <a:solidFill>
            <a:schemeClr val="bg1"/>
          </a:solidFill>
          <a:latin typeface="Arial" charset="0"/>
        </a:defRPr>
      </a:lvl7pPr>
      <a:lvl8pPr marL="1371600" algn="r" rtl="0" eaLnBrk="0" fontAlgn="base" hangingPunct="0">
        <a:spcBef>
          <a:spcPct val="0"/>
        </a:spcBef>
        <a:spcAft>
          <a:spcPct val="0"/>
        </a:spcAft>
        <a:defRPr sz="3200" b="1">
          <a:solidFill>
            <a:schemeClr val="bg1"/>
          </a:solidFill>
          <a:latin typeface="Arial" charset="0"/>
        </a:defRPr>
      </a:lvl8pPr>
      <a:lvl9pPr marL="1828800" algn="r" rtl="0" eaLnBrk="0" fontAlgn="base" hangingPunct="0">
        <a:spcBef>
          <a:spcPct val="0"/>
        </a:spcBef>
        <a:spcAft>
          <a:spcPct val="0"/>
        </a:spcAft>
        <a:defRPr sz="3200" b="1">
          <a:solidFill>
            <a:schemeClr val="bg1"/>
          </a:solidFill>
          <a:latin typeface="Arial" charset="0"/>
        </a:defRPr>
      </a:lvl9pPr>
    </p:titleStyle>
    <p:bodyStyle>
      <a:lvl1pPr marL="342900" indent="-342900" algn="l" rtl="0" eaLnBrk="0" fontAlgn="base" hangingPunct="0">
        <a:spcBef>
          <a:spcPct val="20000"/>
        </a:spcBef>
        <a:spcAft>
          <a:spcPct val="0"/>
        </a:spcAft>
        <a:buClr>
          <a:srgbClr val="F1AF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rgbClr val="F1AF00"/>
        </a:buClr>
        <a:buFont typeface="Arial" charset="0"/>
        <a:buChar char="–"/>
        <a:defRPr sz="2100">
          <a:solidFill>
            <a:srgbClr val="00338F"/>
          </a:solidFill>
          <a:latin typeface="+mn-lt"/>
        </a:defRPr>
      </a:lvl2pPr>
      <a:lvl3pPr marL="1143000" indent="-228600" algn="l" rtl="0" eaLnBrk="0" fontAlgn="base" hangingPunct="0">
        <a:spcBef>
          <a:spcPct val="20000"/>
        </a:spcBef>
        <a:spcAft>
          <a:spcPct val="0"/>
        </a:spcAft>
        <a:buClr>
          <a:srgbClr val="F1AF00"/>
        </a:buClr>
        <a:buFont typeface="Wingdings" pitchFamily="2" charset="2"/>
        <a:buChar char="§"/>
        <a:defRPr sz="1900">
          <a:solidFill>
            <a:srgbClr val="00338F"/>
          </a:solidFill>
          <a:latin typeface="+mn-lt"/>
        </a:defRPr>
      </a:lvl3pPr>
      <a:lvl4pPr marL="1600200" indent="-228600" algn="l" rtl="0" eaLnBrk="0" fontAlgn="base" hangingPunct="0">
        <a:spcBef>
          <a:spcPct val="20000"/>
        </a:spcBef>
        <a:spcAft>
          <a:spcPct val="0"/>
        </a:spcAft>
        <a:buClr>
          <a:srgbClr val="F1AF00"/>
        </a:buClr>
        <a:buChar char="•"/>
        <a:defRPr sz="2000" i="1">
          <a:solidFill>
            <a:srgbClr val="00338F"/>
          </a:solidFill>
          <a:latin typeface="+mn-lt"/>
        </a:defRPr>
      </a:lvl4pPr>
      <a:lvl5pPr marL="2057400" indent="-228600" algn="l" rtl="0" eaLnBrk="0" fontAlgn="base" hangingPunct="0">
        <a:spcBef>
          <a:spcPct val="20000"/>
        </a:spcBef>
        <a:spcAft>
          <a:spcPct val="0"/>
        </a:spcAft>
        <a:buClr>
          <a:srgbClr val="F1AF00"/>
        </a:buClr>
        <a:buChar char="o"/>
        <a:defRPr sz="1600">
          <a:solidFill>
            <a:srgbClr val="00338F"/>
          </a:solidFill>
          <a:latin typeface="+mn-lt"/>
        </a:defRPr>
      </a:lvl5pPr>
      <a:lvl6pPr marL="2514600" indent="-228600" algn="l" rtl="0" eaLnBrk="0" fontAlgn="base" hangingPunct="0">
        <a:spcBef>
          <a:spcPct val="20000"/>
        </a:spcBef>
        <a:spcAft>
          <a:spcPct val="0"/>
        </a:spcAft>
        <a:buClr>
          <a:srgbClr val="F1AF00"/>
        </a:buClr>
        <a:buChar char="o"/>
        <a:defRPr sz="1600">
          <a:solidFill>
            <a:srgbClr val="00338F"/>
          </a:solidFill>
          <a:latin typeface="+mn-lt"/>
        </a:defRPr>
      </a:lvl6pPr>
      <a:lvl7pPr marL="2971800" indent="-228600" algn="l" rtl="0" eaLnBrk="0" fontAlgn="base" hangingPunct="0">
        <a:spcBef>
          <a:spcPct val="20000"/>
        </a:spcBef>
        <a:spcAft>
          <a:spcPct val="0"/>
        </a:spcAft>
        <a:buClr>
          <a:srgbClr val="F1AF00"/>
        </a:buClr>
        <a:buChar char="o"/>
        <a:defRPr sz="1600">
          <a:solidFill>
            <a:srgbClr val="00338F"/>
          </a:solidFill>
          <a:latin typeface="+mn-lt"/>
        </a:defRPr>
      </a:lvl7pPr>
      <a:lvl8pPr marL="3429000" indent="-228600" algn="l" rtl="0" eaLnBrk="0" fontAlgn="base" hangingPunct="0">
        <a:spcBef>
          <a:spcPct val="20000"/>
        </a:spcBef>
        <a:spcAft>
          <a:spcPct val="0"/>
        </a:spcAft>
        <a:buClr>
          <a:srgbClr val="F1AF00"/>
        </a:buClr>
        <a:buChar char="o"/>
        <a:defRPr sz="1600">
          <a:solidFill>
            <a:srgbClr val="00338F"/>
          </a:solidFill>
          <a:latin typeface="+mn-lt"/>
        </a:defRPr>
      </a:lvl8pPr>
      <a:lvl9pPr marL="3886200" indent="-228600" algn="l" rtl="0" eaLnBrk="0" fontAlgn="base" hangingPunct="0">
        <a:spcBef>
          <a:spcPct val="20000"/>
        </a:spcBef>
        <a:spcAft>
          <a:spcPct val="0"/>
        </a:spcAft>
        <a:buClr>
          <a:srgbClr val="F1AF00"/>
        </a:buClr>
        <a:buChar char="o"/>
        <a:defRPr sz="1600">
          <a:solidFill>
            <a:srgbClr val="00338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1dpB1yHxku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4"/>
          <p:cNvSpPr txBox="1">
            <a:spLocks noChangeArrowheads="1"/>
          </p:cNvSpPr>
          <p:nvPr/>
        </p:nvSpPr>
        <p:spPr bwMode="auto">
          <a:xfrm>
            <a:off x="5029200" y="5903913"/>
            <a:ext cx="388937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eaLnBrk="0" fontAlgn="base" hangingPunct="0">
              <a:spcBef>
                <a:spcPct val="0"/>
              </a:spcBef>
              <a:spcAft>
                <a:spcPct val="0"/>
              </a:spcAft>
              <a:defRPr sz="2800">
                <a:solidFill>
                  <a:schemeClr val="tx1"/>
                </a:solidFill>
                <a:latin typeface="Arial" charset="0"/>
                <a:cs typeface="Arial" charset="0"/>
              </a:defRPr>
            </a:lvl6pPr>
            <a:lvl7pPr marL="2971800" indent="-228600" eaLnBrk="0" fontAlgn="base" hangingPunct="0">
              <a:spcBef>
                <a:spcPct val="0"/>
              </a:spcBef>
              <a:spcAft>
                <a:spcPct val="0"/>
              </a:spcAft>
              <a:defRPr sz="2800">
                <a:solidFill>
                  <a:schemeClr val="tx1"/>
                </a:solidFill>
                <a:latin typeface="Arial" charset="0"/>
                <a:cs typeface="Arial" charset="0"/>
              </a:defRPr>
            </a:lvl7pPr>
            <a:lvl8pPr marL="3429000" indent="-228600" eaLnBrk="0" fontAlgn="base" hangingPunct="0">
              <a:spcBef>
                <a:spcPct val="0"/>
              </a:spcBef>
              <a:spcAft>
                <a:spcPct val="0"/>
              </a:spcAft>
              <a:defRPr sz="2800">
                <a:solidFill>
                  <a:schemeClr val="tx1"/>
                </a:solidFill>
                <a:latin typeface="Arial" charset="0"/>
                <a:cs typeface="Arial" charset="0"/>
              </a:defRPr>
            </a:lvl8pPr>
            <a:lvl9pPr marL="3886200" indent="-228600" eaLnBrk="0" fontAlgn="base" hangingPunct="0">
              <a:spcBef>
                <a:spcPct val="0"/>
              </a:spcBef>
              <a:spcAft>
                <a:spcPct val="0"/>
              </a:spcAft>
              <a:defRPr sz="2800">
                <a:solidFill>
                  <a:schemeClr val="tx1"/>
                </a:solidFill>
                <a:latin typeface="Arial" charset="0"/>
                <a:cs typeface="Arial" charset="0"/>
              </a:defRPr>
            </a:lvl9pPr>
          </a:lstStyle>
          <a:p>
            <a:pPr eaLnBrk="1" hangingPunct="1"/>
            <a:r>
              <a:rPr lang="en-GB" altLang="ja-JP" b="1">
                <a:ea typeface="ＭＳ Ｐゴシック" pitchFamily="34" charset="-128"/>
              </a:rPr>
              <a:t>www.e-sciencetalk.eu</a:t>
            </a:r>
            <a:endParaRPr lang="en-US" b="1"/>
          </a:p>
          <a:p>
            <a:pPr eaLnBrk="1" hangingPunct="1"/>
            <a:endParaRPr lang="en-GB"/>
          </a:p>
        </p:txBody>
      </p:sp>
      <p:sp>
        <p:nvSpPr>
          <p:cNvPr id="4099" name="Rectangle 11"/>
          <p:cNvSpPr>
            <a:spLocks noGrp="1" noChangeArrowheads="1"/>
          </p:cNvSpPr>
          <p:nvPr/>
        </p:nvSpPr>
        <p:spPr bwMode="auto">
          <a:xfrm>
            <a:off x="4699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a:spcBef>
                <a:spcPct val="20000"/>
              </a:spcBef>
            </a:pPr>
            <a:r>
              <a:rPr lang="en-US" sz="3600" b="1" dirty="0" smtClean="0"/>
              <a:t>WP2: </a:t>
            </a:r>
            <a:r>
              <a:rPr lang="en-US" sz="3600" b="1" dirty="0" err="1" smtClean="0"/>
              <a:t>GridCafé</a:t>
            </a:r>
            <a:r>
              <a:rPr lang="en-US" sz="3600" b="1" dirty="0" smtClean="0"/>
              <a:t>, </a:t>
            </a:r>
            <a:r>
              <a:rPr lang="en-US" sz="3600" b="1" dirty="0" err="1" smtClean="0"/>
              <a:t>GridCast</a:t>
            </a:r>
            <a:r>
              <a:rPr lang="en-US" sz="3600" b="1" dirty="0" smtClean="0"/>
              <a:t> and </a:t>
            </a:r>
            <a:r>
              <a:rPr lang="en-US" sz="3600" b="1" dirty="0" err="1" smtClean="0"/>
              <a:t>GridGuide</a:t>
            </a:r>
            <a:r>
              <a:rPr lang="en-US" sz="3600" b="1" dirty="0" smtClean="0"/>
              <a:t> </a:t>
            </a:r>
            <a:endParaRPr lang="en-US" sz="3600" b="1" dirty="0"/>
          </a:p>
          <a:p>
            <a:pPr marL="342900" indent="-342900" algn="ctr">
              <a:spcBef>
                <a:spcPct val="20000"/>
              </a:spcBef>
            </a:pPr>
            <a:endParaRPr lang="en-US" dirty="0"/>
          </a:p>
          <a:p>
            <a:pPr marL="342900" indent="-342900" algn="ctr">
              <a:spcBef>
                <a:spcPct val="20000"/>
              </a:spcBef>
            </a:pPr>
            <a:endParaRPr lang="en-US" i="1" dirty="0"/>
          </a:p>
          <a:p>
            <a:pPr marL="342900" indent="-342900" algn="ctr">
              <a:spcBef>
                <a:spcPct val="20000"/>
              </a:spcBef>
            </a:pPr>
            <a:r>
              <a:rPr lang="en-US" sz="2400" dirty="0" smtClean="0"/>
              <a:t>André-Pierre Olivier</a:t>
            </a:r>
            <a:endParaRPr lang="en-US" sz="2400" dirty="0"/>
          </a:p>
          <a:p>
            <a:pPr marL="342900" indent="-342900" algn="ctr">
              <a:spcBef>
                <a:spcPct val="20000"/>
              </a:spcBef>
            </a:pPr>
            <a:r>
              <a:rPr lang="en-US" sz="2400" dirty="0" smtClean="0"/>
              <a:t>WP2 Leader, APO</a:t>
            </a:r>
            <a:endParaRPr lang="en-GB" sz="2400" dirty="0"/>
          </a:p>
        </p:txBody>
      </p:sp>
    </p:spTree>
    <p:extLst>
      <p:ext uri="{BB962C8B-B14F-4D97-AF65-F5344CB8AC3E}">
        <p14:creationId xmlns:p14="http://schemas.microsoft.com/office/powerpoint/2010/main" val="2095007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596900" y="76200"/>
            <a:ext cx="8229600" cy="1143000"/>
          </a:xfrm>
        </p:spPr>
        <p:txBody>
          <a:bodyPr/>
          <a:lstStyle/>
          <a:p>
            <a:pPr eaLnBrk="1" hangingPunct="1"/>
            <a:r>
              <a:rPr lang="en-US" sz="2800" b="1" dirty="0" smtClean="0">
                <a:solidFill>
                  <a:schemeClr val="tx1"/>
                </a:solidFill>
              </a:rPr>
              <a:t>		</a:t>
            </a:r>
            <a:r>
              <a:rPr lang="en-US" sz="3600" b="1" dirty="0" smtClean="0">
                <a:solidFill>
                  <a:schemeClr val="tx1"/>
                </a:solidFill>
              </a:rPr>
              <a:t>WP2 Major achievements</a:t>
            </a:r>
          </a:p>
        </p:txBody>
      </p:sp>
      <p:sp>
        <p:nvSpPr>
          <p:cNvPr id="10244" name="Rectangle 3"/>
          <p:cNvSpPr>
            <a:spLocks noGrp="1" noChangeArrowheads="1"/>
          </p:cNvSpPr>
          <p:nvPr>
            <p:ph type="body" idx="1"/>
          </p:nvPr>
        </p:nvSpPr>
        <p:spPr>
          <a:xfrm>
            <a:off x="304800" y="1371600"/>
            <a:ext cx="8610600" cy="4525963"/>
          </a:xfrm>
        </p:spPr>
        <p:txBody>
          <a:bodyPr/>
          <a:lstStyle/>
          <a:p>
            <a:pPr marL="0" indent="0" eaLnBrk="1" hangingPunct="1">
              <a:lnSpc>
                <a:spcPct val="90000"/>
              </a:lnSpc>
              <a:buNone/>
            </a:pPr>
            <a:r>
              <a:rPr lang="en-GB" altLang="ja-JP" sz="2000" b="1" dirty="0" smtClean="0">
                <a:ea typeface="ＭＳ Ｐゴシック" pitchFamily="34" charset="-128"/>
              </a:rPr>
              <a:t>GRIDGUIDE</a:t>
            </a:r>
          </a:p>
          <a:p>
            <a:pPr eaLnBrk="1" hangingPunct="1">
              <a:lnSpc>
                <a:spcPct val="90000"/>
              </a:lnSpc>
            </a:pPr>
            <a:endParaRPr lang="en-US" sz="2000" dirty="0" smtClean="0">
              <a:ea typeface="ＭＳ Ｐゴシック" pitchFamily="34" charset="-128"/>
            </a:endParaRPr>
          </a:p>
          <a:p>
            <a:r>
              <a:rPr lang="en-US" sz="2000" dirty="0"/>
              <a:t>7 </a:t>
            </a:r>
            <a:r>
              <a:rPr lang="en-US" sz="2000" dirty="0" smtClean="0"/>
              <a:t>new </a:t>
            </a:r>
            <a:r>
              <a:rPr lang="en-US" sz="2000" dirty="0"/>
              <a:t>guides (sites) have been added, </a:t>
            </a:r>
            <a:r>
              <a:rPr lang="en-US" sz="2000" dirty="0" smtClean="0"/>
              <a:t/>
            </a:r>
            <a:br>
              <a:rPr lang="en-US" sz="2000" dirty="0" smtClean="0"/>
            </a:br>
            <a:r>
              <a:rPr lang="en-US" sz="2000" dirty="0" smtClean="0"/>
              <a:t>with </a:t>
            </a:r>
            <a:r>
              <a:rPr lang="en-US" sz="2000" dirty="0"/>
              <a:t>new content.</a:t>
            </a:r>
            <a:endParaRPr lang="en-GB" sz="2000" dirty="0"/>
          </a:p>
          <a:p>
            <a:r>
              <a:rPr lang="en-US" sz="2000" dirty="0"/>
              <a:t>These 7 new guides are based on 4 </a:t>
            </a:r>
            <a:r>
              <a:rPr lang="en-US" sz="2000" dirty="0" smtClean="0"/>
              <a:t/>
            </a:r>
            <a:br>
              <a:rPr lang="en-US" sz="2000" dirty="0" smtClean="0"/>
            </a:br>
            <a:r>
              <a:rPr lang="en-US" sz="2000" dirty="0" smtClean="0"/>
              <a:t>different </a:t>
            </a:r>
            <a:r>
              <a:rPr lang="en-US" sz="2000" dirty="0"/>
              <a:t>continents: Oceania, Asia, </a:t>
            </a:r>
            <a:r>
              <a:rPr lang="en-US" sz="2000" dirty="0" smtClean="0"/>
              <a:t/>
            </a:r>
            <a:br>
              <a:rPr lang="en-US" sz="2000" dirty="0" smtClean="0"/>
            </a:br>
            <a:r>
              <a:rPr lang="en-US" sz="2000" dirty="0" smtClean="0"/>
              <a:t>South </a:t>
            </a:r>
            <a:r>
              <a:rPr lang="en-US" sz="2000" dirty="0"/>
              <a:t>America, Europe.</a:t>
            </a:r>
            <a:endParaRPr lang="en-GB" sz="2000" dirty="0"/>
          </a:p>
          <a:p>
            <a:r>
              <a:rPr lang="en-US" sz="2000" dirty="0" smtClean="0"/>
              <a:t>Users </a:t>
            </a:r>
            <a:r>
              <a:rPr lang="en-US" sz="2000" dirty="0"/>
              <a:t>can listen to podcasts from grid sites </a:t>
            </a:r>
            <a:r>
              <a:rPr lang="en-US" sz="2000" dirty="0" smtClean="0"/>
              <a:t/>
            </a:r>
            <a:br>
              <a:rPr lang="en-US" sz="2000" dirty="0" smtClean="0"/>
            </a:br>
            <a:r>
              <a:rPr lang="en-US" sz="2000" dirty="0" smtClean="0"/>
              <a:t>worldwide</a:t>
            </a:r>
            <a:r>
              <a:rPr lang="en-US" sz="2000" dirty="0"/>
              <a:t>, read about the ongoing work and watch interviews with researchers. </a:t>
            </a:r>
            <a:endParaRPr lang="en-GB" sz="2000" dirty="0"/>
          </a:p>
          <a:p>
            <a:r>
              <a:rPr lang="fr-FR" sz="2000" dirty="0"/>
              <a:t>There are </a:t>
            </a:r>
            <a:r>
              <a:rPr lang="fr-FR" sz="2000" dirty="0" err="1"/>
              <a:t>currently</a:t>
            </a:r>
            <a:r>
              <a:rPr lang="fr-FR" sz="2000" dirty="0"/>
              <a:t> 38 sites on the </a:t>
            </a:r>
            <a:r>
              <a:rPr lang="fr-FR" sz="2000" dirty="0" err="1"/>
              <a:t>GridGuide</a:t>
            </a:r>
            <a:r>
              <a:rPr lang="fr-FR" sz="2000" dirty="0"/>
              <a:t>, </a:t>
            </a:r>
            <a:r>
              <a:rPr lang="fr-FR" sz="2000" dirty="0" err="1"/>
              <a:t>including</a:t>
            </a:r>
            <a:r>
              <a:rPr lang="fr-FR" sz="2000" dirty="0"/>
              <a:t> 28 EU sites and 11 non-EU in the US and the </a:t>
            </a:r>
            <a:r>
              <a:rPr lang="fr-FR" sz="2000" dirty="0" err="1"/>
              <a:t>Asia</a:t>
            </a:r>
            <a:r>
              <a:rPr lang="fr-FR" sz="2000" dirty="0"/>
              <a:t>-Pacific </a:t>
            </a:r>
            <a:r>
              <a:rPr lang="fr-FR" sz="2000" dirty="0" err="1"/>
              <a:t>region</a:t>
            </a:r>
            <a:r>
              <a:rPr lang="fr-FR" sz="2000" dirty="0"/>
              <a:t>. Of </a:t>
            </a:r>
            <a:r>
              <a:rPr lang="fr-FR" sz="2000" dirty="0" err="1"/>
              <a:t>these</a:t>
            </a:r>
            <a:r>
              <a:rPr lang="fr-FR" sz="2000" dirty="0"/>
              <a:t>, 34 are </a:t>
            </a:r>
            <a:r>
              <a:rPr lang="fr-FR" sz="2000" dirty="0" err="1"/>
              <a:t>also</a:t>
            </a:r>
            <a:r>
              <a:rPr lang="fr-FR" sz="2000" dirty="0"/>
              <a:t> </a:t>
            </a:r>
            <a:r>
              <a:rPr lang="fr-FR" sz="2000" dirty="0" err="1"/>
              <a:t>currently</a:t>
            </a:r>
            <a:r>
              <a:rPr lang="fr-FR" sz="2000" dirty="0"/>
              <a:t> </a:t>
            </a:r>
            <a:r>
              <a:rPr lang="fr-FR" sz="2000" dirty="0" err="1"/>
              <a:t>included</a:t>
            </a:r>
            <a:r>
              <a:rPr lang="fr-FR" sz="2000" dirty="0"/>
              <a:t> in the Real Time Monitor.</a:t>
            </a:r>
            <a:endParaRPr lang="en-GB" sz="2000" dirty="0"/>
          </a:p>
        </p:txBody>
      </p:sp>
      <p:pic>
        <p:nvPicPr>
          <p:cNvPr id="9" name="Picture 5" descr="gridguid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1447800"/>
            <a:ext cx="3036888"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83827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596900" y="76200"/>
            <a:ext cx="8229600" cy="1143000"/>
          </a:xfrm>
        </p:spPr>
        <p:txBody>
          <a:bodyPr/>
          <a:lstStyle/>
          <a:p>
            <a:pPr eaLnBrk="1" hangingPunct="1"/>
            <a:r>
              <a:rPr lang="en-US" sz="2800" b="1" dirty="0" smtClean="0">
                <a:solidFill>
                  <a:schemeClr val="tx1"/>
                </a:solidFill>
              </a:rPr>
              <a:t>		</a:t>
            </a:r>
            <a:r>
              <a:rPr lang="en-US" sz="3600" b="1" dirty="0" smtClean="0">
                <a:solidFill>
                  <a:schemeClr val="tx1"/>
                </a:solidFill>
              </a:rPr>
              <a:t>WP2 Major achievements</a:t>
            </a:r>
          </a:p>
        </p:txBody>
      </p:sp>
      <p:sp>
        <p:nvSpPr>
          <p:cNvPr id="10244" name="Rectangle 3"/>
          <p:cNvSpPr>
            <a:spLocks noGrp="1" noChangeArrowheads="1"/>
          </p:cNvSpPr>
          <p:nvPr>
            <p:ph type="body" idx="1"/>
          </p:nvPr>
        </p:nvSpPr>
        <p:spPr>
          <a:xfrm>
            <a:off x="457200" y="1447800"/>
            <a:ext cx="8432334" cy="4525963"/>
          </a:xfrm>
        </p:spPr>
        <p:txBody>
          <a:bodyPr/>
          <a:lstStyle/>
          <a:p>
            <a:pPr marL="0" indent="0" eaLnBrk="1" hangingPunct="1">
              <a:lnSpc>
                <a:spcPct val="90000"/>
              </a:lnSpc>
              <a:buNone/>
            </a:pPr>
            <a:r>
              <a:rPr lang="en-GB" altLang="ja-JP" sz="2000" b="1" dirty="0" smtClean="0">
                <a:ea typeface="ＭＳ Ｐゴシック" pitchFamily="34" charset="-128"/>
              </a:rPr>
              <a:t>REAL TIME MONITOR</a:t>
            </a:r>
          </a:p>
          <a:p>
            <a:pPr eaLnBrk="1" hangingPunct="1">
              <a:lnSpc>
                <a:spcPct val="90000"/>
              </a:lnSpc>
            </a:pPr>
            <a:endParaRPr lang="en-US" sz="2000" dirty="0" smtClean="0">
              <a:ea typeface="ＭＳ Ｐゴシック" pitchFamily="34" charset="-128"/>
            </a:endParaRPr>
          </a:p>
          <a:p>
            <a:r>
              <a:rPr lang="en-US" sz="2000" dirty="0" err="1" smtClean="0"/>
              <a:t>Visualisation</a:t>
            </a:r>
            <a:r>
              <a:rPr lang="en-US" sz="2000" dirty="0" smtClean="0"/>
              <a:t> of </a:t>
            </a:r>
            <a:r>
              <a:rPr lang="en-US" sz="2000" dirty="0"/>
              <a:t>activity on the grid computing infrastructure, using the NASA World Wind virtual globe, which is based on OpenGL and Java. </a:t>
            </a:r>
            <a:endParaRPr lang="en-GB" sz="2000" dirty="0"/>
          </a:p>
          <a:p>
            <a:r>
              <a:rPr lang="en-US" sz="2000" dirty="0"/>
              <a:t>The RTM overlays the movement of site activity and job transfers onto the 3D globe. </a:t>
            </a:r>
            <a:endParaRPr lang="en-GB" sz="2000" dirty="0"/>
          </a:p>
          <a:p>
            <a:r>
              <a:rPr lang="en-US" sz="2000" dirty="0"/>
              <a:t>Development has focused on four areas; the website, maintenance, user support and extending the application’s functionality. </a:t>
            </a:r>
            <a:endParaRPr lang="en-GB" sz="2000" dirty="0"/>
          </a:p>
          <a:p>
            <a:r>
              <a:rPr lang="en-US" sz="2000" dirty="0"/>
              <a:t>In PY1, 64 countries are included in the RTM and the team has visited 16 events where the RTM has been demonstrated.</a:t>
            </a:r>
            <a:endParaRPr lang="en-GB" sz="2000" dirty="0"/>
          </a:p>
          <a:p>
            <a:r>
              <a:rPr lang="en-US" sz="2000" dirty="0"/>
              <a:t>Website:  easier to navigate, improved design. </a:t>
            </a:r>
            <a:endParaRPr lang="en-GB" sz="2000" dirty="0"/>
          </a:p>
          <a:p>
            <a:r>
              <a:rPr lang="en-US" sz="2000" dirty="0"/>
              <a:t>User support: Contact with users has been improved, and the RTM is now easier to use by non-experts.</a:t>
            </a:r>
            <a:endParaRPr lang="en-GB" sz="2000" dirty="0"/>
          </a:p>
          <a:p>
            <a:pPr marL="0" indent="0">
              <a:buNone/>
            </a:pPr>
            <a:endParaRPr lang="en-GB" sz="2000" dirty="0"/>
          </a:p>
        </p:txBody>
      </p:sp>
    </p:spTree>
    <p:extLst>
      <p:ext uri="{BB962C8B-B14F-4D97-AF65-F5344CB8AC3E}">
        <p14:creationId xmlns:p14="http://schemas.microsoft.com/office/powerpoint/2010/main" val="33601455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596900" y="76200"/>
            <a:ext cx="8229600" cy="1143000"/>
          </a:xfrm>
        </p:spPr>
        <p:txBody>
          <a:bodyPr/>
          <a:lstStyle/>
          <a:p>
            <a:pPr eaLnBrk="1" hangingPunct="1"/>
            <a:r>
              <a:rPr lang="en-US" sz="2800" b="1" dirty="0" smtClean="0">
                <a:solidFill>
                  <a:schemeClr val="tx1"/>
                </a:solidFill>
              </a:rPr>
              <a:t>		</a:t>
            </a:r>
            <a:r>
              <a:rPr lang="en-US" sz="3600" b="1" dirty="0" smtClean="0">
                <a:solidFill>
                  <a:schemeClr val="tx1"/>
                </a:solidFill>
              </a:rPr>
              <a:t>WP2 Major achievements</a:t>
            </a:r>
          </a:p>
        </p:txBody>
      </p:sp>
      <p:sp>
        <p:nvSpPr>
          <p:cNvPr id="10244" name="Rectangle 3"/>
          <p:cNvSpPr>
            <a:spLocks noGrp="1" noChangeArrowheads="1"/>
          </p:cNvSpPr>
          <p:nvPr>
            <p:ph type="body" idx="1"/>
          </p:nvPr>
        </p:nvSpPr>
        <p:spPr>
          <a:xfrm>
            <a:off x="228600" y="1447800"/>
            <a:ext cx="8839200" cy="4525963"/>
          </a:xfrm>
        </p:spPr>
        <p:txBody>
          <a:bodyPr/>
          <a:lstStyle/>
          <a:p>
            <a:pPr marL="0" indent="0" eaLnBrk="1" hangingPunct="1">
              <a:lnSpc>
                <a:spcPct val="90000"/>
              </a:lnSpc>
              <a:buNone/>
            </a:pPr>
            <a:r>
              <a:rPr lang="en-GB" altLang="ja-JP" sz="2000" b="1" dirty="0" smtClean="0">
                <a:ea typeface="ＭＳ Ｐゴシック" pitchFamily="34" charset="-128"/>
              </a:rPr>
              <a:t>REAL TIME MONITOR</a:t>
            </a:r>
          </a:p>
          <a:p>
            <a:pPr eaLnBrk="1" hangingPunct="1">
              <a:lnSpc>
                <a:spcPct val="90000"/>
              </a:lnSpc>
            </a:pPr>
            <a:endParaRPr lang="en-US" sz="2000" dirty="0" smtClean="0">
              <a:ea typeface="ＭＳ Ｐゴシック" pitchFamily="34" charset="-128"/>
            </a:endParaRPr>
          </a:p>
          <a:p>
            <a:r>
              <a:rPr lang="en-US" sz="2000" dirty="0" smtClean="0"/>
              <a:t>Functionality</a:t>
            </a:r>
            <a:r>
              <a:rPr lang="en-US" sz="2000" dirty="0"/>
              <a:t>: </a:t>
            </a:r>
            <a:r>
              <a:rPr lang="en-US" sz="2000" dirty="0" smtClean="0"/>
              <a:t>Application calls </a:t>
            </a:r>
            <a:r>
              <a:rPr lang="en-US" sz="2000" dirty="0"/>
              <a:t>up the computer’s default </a:t>
            </a:r>
            <a:r>
              <a:rPr lang="en-US" sz="2000" dirty="0" smtClean="0"/>
              <a:t>browser and redirect </a:t>
            </a:r>
            <a:r>
              <a:rPr lang="en-US" sz="2000" dirty="0"/>
              <a:t>the user to the </a:t>
            </a:r>
            <a:r>
              <a:rPr lang="en-US" sz="2000" dirty="0" err="1"/>
              <a:t>GridGuide</a:t>
            </a:r>
            <a:r>
              <a:rPr lang="en-US" sz="2000" dirty="0"/>
              <a:t> </a:t>
            </a:r>
            <a:r>
              <a:rPr lang="en-US" sz="2000" dirty="0" smtClean="0"/>
              <a:t>- over </a:t>
            </a:r>
            <a:r>
              <a:rPr lang="en-US" sz="2000" dirty="0"/>
              <a:t>30 </a:t>
            </a:r>
            <a:r>
              <a:rPr lang="en-US" sz="2000" dirty="0" smtClean="0"/>
              <a:t>sites have </a:t>
            </a:r>
            <a:r>
              <a:rPr lang="en-US" sz="2000" dirty="0"/>
              <a:t>a </a:t>
            </a:r>
            <a:r>
              <a:rPr lang="en-US" sz="2000" dirty="0" err="1"/>
              <a:t>GridGuide</a:t>
            </a:r>
            <a:r>
              <a:rPr lang="en-US" sz="2000" dirty="0"/>
              <a:t> entry.</a:t>
            </a:r>
            <a:endParaRPr lang="en-GB" sz="2000" dirty="0"/>
          </a:p>
          <a:p>
            <a:r>
              <a:rPr lang="en-US" sz="2000" dirty="0"/>
              <a:t>New users: Jobs from the LHC experiments, including ATLAS, represent more than 90% of the traffic on the grid. </a:t>
            </a:r>
            <a:endParaRPr lang="en-GB" sz="2000" dirty="0"/>
          </a:p>
          <a:p>
            <a:r>
              <a:rPr lang="en-US" sz="2000" dirty="0"/>
              <a:t>ATLAS moved to PANDA from the WMS/L&amp;B combinations service provided by </a:t>
            </a:r>
            <a:r>
              <a:rPr lang="en-US" sz="2000" dirty="0" err="1"/>
              <a:t>gLite</a:t>
            </a:r>
            <a:r>
              <a:rPr lang="en-US" sz="2000" dirty="0"/>
              <a:t>. The RTM team was unable to get access to the PANDA system to query it directly and so needed to go via the CERN dashboard, which monitors and publishes data from all the LHC experiments. </a:t>
            </a:r>
            <a:endParaRPr lang="en-GB" sz="2000" dirty="0"/>
          </a:p>
          <a:p>
            <a:r>
              <a:rPr lang="en-US" sz="2000" dirty="0"/>
              <a:t>The RTM has been extended to give </a:t>
            </a:r>
            <a:r>
              <a:rPr lang="fr-FR" sz="2000" dirty="0" err="1"/>
              <a:t>increased</a:t>
            </a:r>
            <a:r>
              <a:rPr lang="fr-FR" sz="2000" dirty="0"/>
              <a:t> </a:t>
            </a:r>
            <a:r>
              <a:rPr lang="fr-FR" sz="2000" dirty="0" err="1"/>
              <a:t>integration</a:t>
            </a:r>
            <a:r>
              <a:rPr lang="fr-FR" sz="2000" dirty="0"/>
              <a:t> </a:t>
            </a:r>
            <a:r>
              <a:rPr lang="fr-FR" sz="2000" dirty="0" err="1"/>
              <a:t>with</a:t>
            </a:r>
            <a:r>
              <a:rPr lang="fr-FR" sz="2000" dirty="0"/>
              <a:t> the CERN </a:t>
            </a:r>
            <a:r>
              <a:rPr lang="fr-FR" sz="2000" dirty="0" err="1"/>
              <a:t>dashboard</a:t>
            </a:r>
            <a:r>
              <a:rPr lang="fr-FR" sz="2000" dirty="0"/>
              <a:t>. PANDA and “normal” jobs are </a:t>
            </a:r>
            <a:r>
              <a:rPr lang="fr-FR" sz="2000" dirty="0" err="1"/>
              <a:t>displayed</a:t>
            </a:r>
            <a:r>
              <a:rPr lang="fr-FR" sz="2000" dirty="0"/>
              <a:t> on </a:t>
            </a:r>
            <a:r>
              <a:rPr lang="fr-FR" sz="2000" dirty="0" err="1"/>
              <a:t>separate</a:t>
            </a:r>
            <a:r>
              <a:rPr lang="fr-FR" sz="2000" dirty="0"/>
              <a:t> animation </a:t>
            </a:r>
            <a:r>
              <a:rPr lang="fr-FR" sz="2000" dirty="0" err="1"/>
              <a:t>layers</a:t>
            </a:r>
            <a:r>
              <a:rPr lang="fr-FR" sz="2000" dirty="0"/>
              <a:t> of the RTM and </a:t>
            </a:r>
            <a:r>
              <a:rPr lang="fr-FR" sz="2000" dirty="0" err="1"/>
              <a:t>can</a:t>
            </a:r>
            <a:r>
              <a:rPr lang="fr-FR" sz="2000" dirty="0"/>
              <a:t> </a:t>
            </a:r>
            <a:r>
              <a:rPr lang="fr-FR" sz="2000" dirty="0" err="1"/>
              <a:t>be</a:t>
            </a:r>
            <a:r>
              <a:rPr lang="fr-FR" sz="2000" dirty="0"/>
              <a:t> </a:t>
            </a:r>
            <a:r>
              <a:rPr lang="fr-FR" sz="2000" dirty="0" err="1"/>
              <a:t>turned</a:t>
            </a:r>
            <a:r>
              <a:rPr lang="fr-FR" sz="2000" dirty="0"/>
              <a:t> on and off </a:t>
            </a:r>
            <a:r>
              <a:rPr lang="fr-FR" sz="2000" dirty="0" err="1"/>
              <a:t>easily</a:t>
            </a:r>
            <a:r>
              <a:rPr lang="fr-FR" sz="2000" dirty="0"/>
              <a:t> by the user. </a:t>
            </a:r>
            <a:endParaRPr lang="en-GB" sz="2000" dirty="0"/>
          </a:p>
        </p:txBody>
      </p:sp>
    </p:spTree>
    <p:extLst>
      <p:ext uri="{BB962C8B-B14F-4D97-AF65-F5344CB8AC3E}">
        <p14:creationId xmlns:p14="http://schemas.microsoft.com/office/powerpoint/2010/main" val="9020917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8229600" cy="1143000"/>
          </a:xfrm>
        </p:spPr>
        <p:txBody>
          <a:bodyPr/>
          <a:lstStyle/>
          <a:p>
            <a:r>
              <a:rPr lang="en-GB" sz="3600" b="1" dirty="0" smtClean="0"/>
              <a:t>WP2 Issues</a:t>
            </a:r>
            <a:endParaRPr lang="en-GB" sz="3600" b="1" dirty="0"/>
          </a:p>
        </p:txBody>
      </p:sp>
      <p:sp>
        <p:nvSpPr>
          <p:cNvPr id="3" name="Content Placeholder 2"/>
          <p:cNvSpPr>
            <a:spLocks noGrp="1"/>
          </p:cNvSpPr>
          <p:nvPr>
            <p:ph idx="1"/>
          </p:nvPr>
        </p:nvSpPr>
        <p:spPr/>
        <p:txBody>
          <a:bodyPr/>
          <a:lstStyle/>
          <a:p>
            <a:r>
              <a:rPr lang="en-GB" dirty="0" smtClean="0"/>
              <a:t>Adding non-Cyrillic languages to the websites</a:t>
            </a:r>
          </a:p>
          <a:p>
            <a:r>
              <a:rPr lang="en-GB" dirty="0" smtClean="0"/>
              <a:t>Travel costs to events</a:t>
            </a:r>
          </a:p>
          <a:p>
            <a:r>
              <a:rPr lang="en-GB" dirty="0" smtClean="0"/>
              <a:t>Slow addition of </a:t>
            </a:r>
            <a:r>
              <a:rPr lang="en-GB" dirty="0" err="1" smtClean="0"/>
              <a:t>GridGuide</a:t>
            </a:r>
            <a:r>
              <a:rPr lang="en-GB" dirty="0" smtClean="0"/>
              <a:t> sites during the year</a:t>
            </a:r>
          </a:p>
          <a:p>
            <a:r>
              <a:rPr lang="en-GB" dirty="0" smtClean="0"/>
              <a:t>Digital Scientist branded materials not used</a:t>
            </a:r>
            <a:endParaRPr lang="en-GB" dirty="0"/>
          </a:p>
        </p:txBody>
      </p:sp>
    </p:spTree>
    <p:extLst>
      <p:ext uri="{BB962C8B-B14F-4D97-AF65-F5344CB8AC3E}">
        <p14:creationId xmlns:p14="http://schemas.microsoft.com/office/powerpoint/2010/main" val="2627762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
            <a:ext cx="8229600" cy="1143000"/>
          </a:xfrm>
        </p:spPr>
        <p:txBody>
          <a:bodyPr/>
          <a:lstStyle/>
          <a:p>
            <a:r>
              <a:rPr lang="en-GB" sz="3600" b="1" dirty="0" smtClean="0"/>
              <a:t>WP2 Summary</a:t>
            </a:r>
            <a:endParaRPr lang="en-GB" sz="3600" b="1" dirty="0"/>
          </a:p>
        </p:txBody>
      </p:sp>
      <p:sp>
        <p:nvSpPr>
          <p:cNvPr id="3" name="Content Placeholder 2"/>
          <p:cNvSpPr>
            <a:spLocks noGrp="1"/>
          </p:cNvSpPr>
          <p:nvPr>
            <p:ph idx="1"/>
          </p:nvPr>
        </p:nvSpPr>
        <p:spPr/>
        <p:txBody>
          <a:bodyPr/>
          <a:lstStyle/>
          <a:p>
            <a:r>
              <a:rPr lang="en-GB" sz="2000" dirty="0" smtClean="0"/>
              <a:t>Project website launched and branding rolled out to templates </a:t>
            </a:r>
            <a:r>
              <a:rPr lang="en-GB" sz="2000" dirty="0" err="1" smtClean="0"/>
              <a:t>eg</a:t>
            </a:r>
            <a:r>
              <a:rPr lang="en-GB" sz="2000" dirty="0" smtClean="0"/>
              <a:t> posters, templates</a:t>
            </a:r>
          </a:p>
          <a:p>
            <a:r>
              <a:rPr lang="en-GB" sz="2000" dirty="0" err="1" smtClean="0"/>
              <a:t>GridCafé</a:t>
            </a:r>
            <a:r>
              <a:rPr lang="en-GB" sz="2000" dirty="0" smtClean="0"/>
              <a:t> website updated</a:t>
            </a:r>
          </a:p>
          <a:p>
            <a:r>
              <a:rPr lang="en-GB" sz="2000" dirty="0" smtClean="0"/>
              <a:t>New e-</a:t>
            </a:r>
            <a:r>
              <a:rPr lang="en-GB" sz="2000" dirty="0" err="1" smtClean="0"/>
              <a:t>ScienceCity</a:t>
            </a:r>
            <a:r>
              <a:rPr lang="en-GB" sz="2000" dirty="0" smtClean="0"/>
              <a:t> site and Cloud Lounge sites launched</a:t>
            </a:r>
          </a:p>
          <a:p>
            <a:r>
              <a:rPr lang="en-GB" sz="2000" dirty="0" smtClean="0"/>
              <a:t>3D pilot of the e-</a:t>
            </a:r>
            <a:r>
              <a:rPr lang="en-GB" sz="2000" dirty="0" err="1" smtClean="0"/>
              <a:t>ScienceCity</a:t>
            </a:r>
            <a:r>
              <a:rPr lang="en-GB" sz="2000" dirty="0" smtClean="0"/>
              <a:t> available in </a:t>
            </a:r>
            <a:r>
              <a:rPr lang="en-GB" sz="2000" dirty="0" err="1" smtClean="0"/>
              <a:t>NewWorldGrid</a:t>
            </a:r>
            <a:endParaRPr lang="en-GB" sz="2000" dirty="0" smtClean="0"/>
          </a:p>
          <a:p>
            <a:r>
              <a:rPr lang="fr-FR" sz="2000" dirty="0"/>
              <a:t>38 sites on the </a:t>
            </a:r>
            <a:r>
              <a:rPr lang="fr-FR" sz="2000" dirty="0" err="1"/>
              <a:t>GridGuide</a:t>
            </a:r>
            <a:r>
              <a:rPr lang="fr-FR" sz="2000" dirty="0"/>
              <a:t>, </a:t>
            </a:r>
            <a:r>
              <a:rPr lang="fr-FR" sz="2000" dirty="0" err="1"/>
              <a:t>including</a:t>
            </a:r>
            <a:r>
              <a:rPr lang="fr-FR" sz="2000" dirty="0"/>
              <a:t> 28 EU sites and 11 non-EU in the US and the </a:t>
            </a:r>
            <a:r>
              <a:rPr lang="fr-FR" sz="2000" dirty="0" err="1"/>
              <a:t>Asia</a:t>
            </a:r>
            <a:r>
              <a:rPr lang="fr-FR" sz="2000" dirty="0"/>
              <a:t>-Pacific </a:t>
            </a:r>
            <a:r>
              <a:rPr lang="fr-FR" sz="2000" dirty="0" err="1" smtClean="0"/>
              <a:t>region</a:t>
            </a:r>
            <a:r>
              <a:rPr lang="fr-FR" sz="2000" dirty="0" smtClean="0"/>
              <a:t> (34 in the RTM).</a:t>
            </a:r>
          </a:p>
          <a:p>
            <a:r>
              <a:rPr lang="fr-FR" sz="2000" dirty="0" smtClean="0"/>
              <a:t>7 new sites </a:t>
            </a:r>
            <a:r>
              <a:rPr lang="fr-FR" sz="2000" dirty="0" err="1" smtClean="0"/>
              <a:t>added</a:t>
            </a:r>
            <a:r>
              <a:rPr lang="fr-FR" sz="2000" dirty="0" smtClean="0"/>
              <a:t> to the </a:t>
            </a:r>
            <a:r>
              <a:rPr lang="fr-FR" sz="2000" dirty="0" err="1" smtClean="0"/>
              <a:t>GridGuide</a:t>
            </a:r>
            <a:r>
              <a:rPr lang="fr-FR" sz="2000" dirty="0" smtClean="0"/>
              <a:t> in </a:t>
            </a:r>
            <a:r>
              <a:rPr lang="en-GB" sz="2000" dirty="0" smtClean="0"/>
              <a:t>4 continents</a:t>
            </a:r>
          </a:p>
          <a:p>
            <a:r>
              <a:rPr lang="en-GB" sz="2000" dirty="0" smtClean="0"/>
              <a:t>RTM upgraded to show PANDA jobs and </a:t>
            </a:r>
            <a:r>
              <a:rPr lang="en-GB" sz="2000" dirty="0" err="1" smtClean="0"/>
              <a:t>webstart</a:t>
            </a:r>
            <a:r>
              <a:rPr lang="en-GB" sz="2000" dirty="0" smtClean="0"/>
              <a:t> version available</a:t>
            </a:r>
          </a:p>
          <a:p>
            <a:r>
              <a:rPr lang="en-GB" sz="2000" dirty="0" err="1" smtClean="0"/>
              <a:t>GridCasts</a:t>
            </a:r>
            <a:r>
              <a:rPr lang="en-GB" sz="2000" dirty="0" smtClean="0"/>
              <a:t> at 11 events, and 4 mini </a:t>
            </a:r>
            <a:r>
              <a:rPr lang="en-GB" sz="2000" dirty="0" err="1" smtClean="0"/>
              <a:t>GridCasts</a:t>
            </a:r>
            <a:endParaRPr lang="en-GB" sz="2000" dirty="0" smtClean="0"/>
          </a:p>
          <a:p>
            <a:r>
              <a:rPr lang="en-GB" sz="2000" dirty="0" smtClean="0"/>
              <a:t>Total of 192 posts and 66 webcasts – one video viewed 50,000 times</a:t>
            </a:r>
          </a:p>
          <a:p>
            <a:endParaRPr lang="en-GB" sz="2000" dirty="0" smtClean="0"/>
          </a:p>
          <a:p>
            <a:endParaRPr lang="en-GB" sz="2000" dirty="0" smtClean="0"/>
          </a:p>
          <a:p>
            <a:endParaRPr lang="en-GB" dirty="0" smtClean="0"/>
          </a:p>
        </p:txBody>
      </p:sp>
    </p:spTree>
    <p:extLst>
      <p:ext uri="{BB962C8B-B14F-4D97-AF65-F5344CB8AC3E}">
        <p14:creationId xmlns:p14="http://schemas.microsoft.com/office/powerpoint/2010/main" val="1591965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
            <a:ext cx="8229600" cy="1143000"/>
          </a:xfrm>
        </p:spPr>
        <p:txBody>
          <a:bodyPr/>
          <a:lstStyle/>
          <a:p>
            <a:r>
              <a:rPr lang="en-GB" sz="3600" b="1" dirty="0" smtClean="0"/>
              <a:t>WP2 Overview</a:t>
            </a:r>
            <a:endParaRPr lang="en-GB" sz="3600" b="1" dirty="0"/>
          </a:p>
        </p:txBody>
      </p:sp>
      <p:sp>
        <p:nvSpPr>
          <p:cNvPr id="5" name="TextBox 4"/>
          <p:cNvSpPr txBox="1"/>
          <p:nvPr/>
        </p:nvSpPr>
        <p:spPr>
          <a:xfrm>
            <a:off x="345377" y="1503275"/>
            <a:ext cx="3240360" cy="923330"/>
          </a:xfrm>
          <a:prstGeom prst="rect">
            <a:avLst/>
          </a:prstGeom>
          <a:noFill/>
        </p:spPr>
        <p:txBody>
          <a:bodyPr wrap="square" rtlCol="0">
            <a:spAutoFit/>
          </a:bodyPr>
          <a:lstStyle/>
          <a:p>
            <a:r>
              <a:rPr lang="en-GB" sz="1800" b="1" dirty="0"/>
              <a:t>4</a:t>
            </a:r>
            <a:r>
              <a:rPr lang="en-GB" sz="1800" b="1" dirty="0" smtClean="0"/>
              <a:t> Beneficiaries</a:t>
            </a:r>
          </a:p>
          <a:p>
            <a:r>
              <a:rPr lang="en-GB" sz="1800" b="1" dirty="0" smtClean="0"/>
              <a:t>72 PMs</a:t>
            </a:r>
          </a:p>
          <a:p>
            <a:r>
              <a:rPr lang="en-GB" sz="1800" b="1" dirty="0" smtClean="0"/>
              <a:t>2.2 FTEs</a:t>
            </a:r>
            <a:endParaRPr lang="en-GB" sz="1800" b="1" dirty="0"/>
          </a:p>
        </p:txBody>
      </p:sp>
      <p:sp>
        <p:nvSpPr>
          <p:cNvPr id="7" name="TextBox 6"/>
          <p:cNvSpPr txBox="1"/>
          <p:nvPr/>
        </p:nvSpPr>
        <p:spPr>
          <a:xfrm>
            <a:off x="4495800" y="3352800"/>
            <a:ext cx="4419600" cy="1815882"/>
          </a:xfrm>
          <a:prstGeom prst="rect">
            <a:avLst/>
          </a:prstGeom>
          <a:noFill/>
        </p:spPr>
        <p:txBody>
          <a:bodyPr wrap="square" rtlCol="0">
            <a:spAutoFit/>
          </a:bodyPr>
          <a:lstStyle/>
          <a:p>
            <a:r>
              <a:rPr lang="en-GB" sz="1600" b="1" dirty="0" smtClean="0"/>
              <a:t>Task 2.1 </a:t>
            </a:r>
            <a:r>
              <a:rPr lang="en-GB" sz="1600" b="1" dirty="0" err="1" smtClean="0"/>
              <a:t>GridCafé</a:t>
            </a:r>
            <a:r>
              <a:rPr lang="en-GB" sz="1600" b="1" dirty="0" smtClean="0"/>
              <a:t> </a:t>
            </a:r>
            <a:r>
              <a:rPr lang="en-GB" sz="1600" i="1" dirty="0" smtClean="0"/>
              <a:t>(APO and CERN)</a:t>
            </a:r>
          </a:p>
          <a:p>
            <a:endParaRPr lang="en-GB" sz="1600" dirty="0" smtClean="0"/>
          </a:p>
          <a:p>
            <a:r>
              <a:rPr lang="en-GB" sz="1600" b="1" dirty="0" smtClean="0"/>
              <a:t>Task 2.2 Real Time Monitor and </a:t>
            </a:r>
            <a:r>
              <a:rPr lang="en-GB" sz="1600" b="1" dirty="0" err="1" smtClean="0"/>
              <a:t>GridGuide</a:t>
            </a:r>
            <a:r>
              <a:rPr lang="en-GB" sz="1600" b="1" dirty="0" smtClean="0"/>
              <a:t> </a:t>
            </a:r>
            <a:r>
              <a:rPr lang="en-GB" sz="1600" i="1" dirty="0" smtClean="0"/>
              <a:t>(Imperial with APO, CERN and QMUL)</a:t>
            </a:r>
          </a:p>
          <a:p>
            <a:endParaRPr lang="en-GB" sz="1600" dirty="0" smtClean="0"/>
          </a:p>
          <a:p>
            <a:r>
              <a:rPr lang="en-GB" sz="1600" b="1" dirty="0" smtClean="0"/>
              <a:t>Task 2.3 </a:t>
            </a:r>
            <a:r>
              <a:rPr lang="en-GB" sz="1600" b="1" dirty="0" err="1" smtClean="0"/>
              <a:t>GridCast</a:t>
            </a:r>
            <a:r>
              <a:rPr lang="en-GB" sz="1600" b="1" dirty="0" smtClean="0"/>
              <a:t> </a:t>
            </a:r>
            <a:r>
              <a:rPr lang="en-GB" sz="1600" i="1" dirty="0" smtClean="0"/>
              <a:t>(QMUL with APO and CERN)</a:t>
            </a:r>
            <a:endParaRPr lang="en-GB" sz="1600" i="1" dirty="0"/>
          </a:p>
        </p:txBody>
      </p:sp>
      <p:graphicFrame>
        <p:nvGraphicFramePr>
          <p:cNvPr id="8" name="Table 7"/>
          <p:cNvGraphicFramePr>
            <a:graphicFrameLocks noGrp="1"/>
          </p:cNvGraphicFramePr>
          <p:nvPr>
            <p:extLst>
              <p:ext uri="{D42A27DB-BD31-4B8C-83A1-F6EECF244321}">
                <p14:modId xmlns:p14="http://schemas.microsoft.com/office/powerpoint/2010/main" val="3029338085"/>
              </p:ext>
            </p:extLst>
          </p:nvPr>
        </p:nvGraphicFramePr>
        <p:xfrm>
          <a:off x="3468960" y="1548170"/>
          <a:ext cx="5177263" cy="1266825"/>
        </p:xfrm>
        <a:graphic>
          <a:graphicData uri="http://schemas.openxmlformats.org/drawingml/2006/table">
            <a:tbl>
              <a:tblPr>
                <a:tableStyleId>{5C22544A-7EE6-4342-B048-85BDC9FD1C3A}</a:tableStyleId>
              </a:tblPr>
              <a:tblGrid>
                <a:gridCol w="1783499"/>
                <a:gridCol w="1831345"/>
                <a:gridCol w="1562419"/>
              </a:tblGrid>
              <a:tr h="190500">
                <a:tc>
                  <a:txBody>
                    <a:bodyPr/>
                    <a:lstStyle/>
                    <a:p>
                      <a:pPr algn="ctr" fontAlgn="b"/>
                      <a:r>
                        <a:rPr lang="en-GB" sz="1600" b="1" i="0" u="none" strike="noStrike" dirty="0" smtClean="0">
                          <a:solidFill>
                            <a:schemeClr val="tx1"/>
                          </a:solidFill>
                          <a:effectLst/>
                          <a:latin typeface="Arial" pitchFamily="34" charset="0"/>
                          <a:cs typeface="Arial" pitchFamily="34" charset="0"/>
                        </a:rPr>
                        <a:t> Participant</a:t>
                      </a:r>
                      <a:r>
                        <a:rPr lang="en-GB" sz="1600" b="1" i="0" u="none" strike="noStrike" baseline="0" dirty="0" smtClean="0">
                          <a:solidFill>
                            <a:schemeClr val="tx1"/>
                          </a:solidFill>
                          <a:effectLst/>
                          <a:latin typeface="Arial" pitchFamily="34" charset="0"/>
                          <a:cs typeface="Arial" pitchFamily="34" charset="0"/>
                        </a:rPr>
                        <a:t> no.</a:t>
                      </a:r>
                      <a:endParaRPr lang="en-GB" sz="1600" b="1" i="0" u="none" strike="noStrike" dirty="0">
                        <a:solidFill>
                          <a:schemeClr val="tx1"/>
                        </a:solidFill>
                        <a:effectLst/>
                        <a:latin typeface="Arial" pitchFamily="34" charset="0"/>
                        <a:cs typeface="Arial" pitchFamily="34" charset="0"/>
                      </a:endParaRPr>
                    </a:p>
                  </a:txBody>
                  <a:tcPr marL="9525" marR="9525" marT="9525" marB="0" anchor="b">
                    <a:solidFill>
                      <a:srgbClr val="FF6600"/>
                    </a:solidFill>
                  </a:tcPr>
                </a:tc>
                <a:tc>
                  <a:txBody>
                    <a:bodyPr/>
                    <a:lstStyle/>
                    <a:p>
                      <a:pPr algn="ctr" fontAlgn="b"/>
                      <a:r>
                        <a:rPr lang="en-GB" sz="1600" b="1" i="0" u="none" strike="noStrike" dirty="0" smtClean="0">
                          <a:solidFill>
                            <a:schemeClr val="tx1"/>
                          </a:solidFill>
                          <a:effectLst/>
                          <a:latin typeface="Arial" pitchFamily="34" charset="0"/>
                          <a:cs typeface="Arial" pitchFamily="34" charset="0"/>
                        </a:rPr>
                        <a:t>Name</a:t>
                      </a:r>
                      <a:endParaRPr lang="en-GB" sz="1600" b="1" i="0" u="none" strike="noStrike" dirty="0">
                        <a:solidFill>
                          <a:schemeClr val="tx1"/>
                        </a:solidFill>
                        <a:effectLst/>
                        <a:latin typeface="Arial" pitchFamily="34" charset="0"/>
                        <a:cs typeface="Arial" pitchFamily="34" charset="0"/>
                      </a:endParaRPr>
                    </a:p>
                  </a:txBody>
                  <a:tcPr marL="9525" marR="9525" marT="9525" marB="0" anchor="b">
                    <a:solidFill>
                      <a:srgbClr val="FF6600"/>
                    </a:solidFill>
                  </a:tcPr>
                </a:tc>
                <a:tc>
                  <a:txBody>
                    <a:bodyPr/>
                    <a:lstStyle/>
                    <a:p>
                      <a:pPr algn="ctr" fontAlgn="b"/>
                      <a:r>
                        <a:rPr lang="en-GB" sz="1600" b="1" i="0" u="none" strike="noStrike" dirty="0" smtClean="0">
                          <a:solidFill>
                            <a:schemeClr val="tx1"/>
                          </a:solidFill>
                          <a:effectLst/>
                          <a:latin typeface="Arial" pitchFamily="34" charset="0"/>
                          <a:cs typeface="Arial" pitchFamily="34" charset="0"/>
                        </a:rPr>
                        <a:t>Effort (PM)</a:t>
                      </a:r>
                      <a:endParaRPr lang="en-GB" sz="1600" b="1" i="0" u="none" strike="noStrike" dirty="0">
                        <a:solidFill>
                          <a:schemeClr val="tx1"/>
                        </a:solidFill>
                        <a:effectLst/>
                        <a:latin typeface="Arial" pitchFamily="34" charset="0"/>
                        <a:cs typeface="Arial" pitchFamily="34" charset="0"/>
                      </a:endParaRPr>
                    </a:p>
                  </a:txBody>
                  <a:tcPr marL="9525" marR="9525" marT="9525" marB="0" anchor="b">
                    <a:solidFill>
                      <a:srgbClr val="FF6600"/>
                    </a:solidFill>
                  </a:tcPr>
                </a:tc>
              </a:tr>
              <a:tr h="190500">
                <a:tc>
                  <a:txBody>
                    <a:bodyPr/>
                    <a:lstStyle/>
                    <a:p>
                      <a:pPr algn="ctr" fontAlgn="b"/>
                      <a:r>
                        <a:rPr lang="en-GB" sz="1600" b="1" i="0" u="none" strike="noStrike" dirty="0" smtClean="0">
                          <a:solidFill>
                            <a:schemeClr val="dk1"/>
                          </a:solidFill>
                          <a:effectLst/>
                          <a:latin typeface="Arial" pitchFamily="34" charset="0"/>
                          <a:cs typeface="Arial" pitchFamily="34" charset="0"/>
                        </a:rPr>
                        <a:t>3</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FF9966"/>
                    </a:solidFill>
                  </a:tcPr>
                </a:tc>
                <a:tc>
                  <a:txBody>
                    <a:bodyPr/>
                    <a:lstStyle/>
                    <a:p>
                      <a:pPr algn="ctr" fontAlgn="b"/>
                      <a:r>
                        <a:rPr lang="en-GB" sz="1600" b="1" i="0" u="none" strike="noStrike" dirty="0" smtClean="0">
                          <a:solidFill>
                            <a:schemeClr val="dk1"/>
                          </a:solidFill>
                          <a:effectLst/>
                          <a:latin typeface="Arial" pitchFamily="34" charset="0"/>
                          <a:cs typeface="Arial" pitchFamily="34" charset="0"/>
                        </a:rPr>
                        <a:t>APO</a:t>
                      </a:r>
                      <a:endParaRPr lang="en-GB" sz="1600" b="1" i="0" u="none" strike="noStrike" dirty="0">
                        <a:solidFill>
                          <a:srgbClr val="000000"/>
                        </a:solidFill>
                        <a:effectLst/>
                        <a:latin typeface="Arial" pitchFamily="34" charset="0"/>
                        <a:cs typeface="Arial" pitchFamily="34" charset="0"/>
                      </a:endParaRPr>
                    </a:p>
                  </a:txBody>
                  <a:tcPr marL="9525" marR="9525" marT="9525" marB="0" anchor="b">
                    <a:solidFill>
                      <a:srgbClr val="FF9966"/>
                    </a:solidFill>
                  </a:tcPr>
                </a:tc>
                <a:tc>
                  <a:txBody>
                    <a:bodyPr/>
                    <a:lstStyle/>
                    <a:p>
                      <a:pPr algn="ctr" fontAlgn="b"/>
                      <a:r>
                        <a:rPr lang="en-GB" sz="1600" b="1" i="0" u="none" strike="noStrike" dirty="0" smtClean="0">
                          <a:solidFill>
                            <a:srgbClr val="000000"/>
                          </a:solidFill>
                          <a:effectLst/>
                          <a:latin typeface="Arial" pitchFamily="34" charset="0"/>
                          <a:cs typeface="Arial" pitchFamily="34" charset="0"/>
                        </a:rPr>
                        <a:t>23</a:t>
                      </a:r>
                      <a:endParaRPr lang="en-GB" sz="1600" b="1" i="0" u="none" strike="noStrike" dirty="0">
                        <a:solidFill>
                          <a:srgbClr val="000000"/>
                        </a:solidFill>
                        <a:effectLst/>
                        <a:latin typeface="Arial" pitchFamily="34" charset="0"/>
                        <a:cs typeface="Arial" pitchFamily="34" charset="0"/>
                      </a:endParaRPr>
                    </a:p>
                  </a:txBody>
                  <a:tcPr marL="9525" marR="9525" marT="9525" marB="0" anchor="b">
                    <a:solidFill>
                      <a:srgbClr val="FF9966"/>
                    </a:solidFill>
                  </a:tcPr>
                </a:tc>
              </a:tr>
              <a:tr h="190500">
                <a:tc>
                  <a:txBody>
                    <a:bodyPr/>
                    <a:lstStyle/>
                    <a:p>
                      <a:pPr algn="ctr" fontAlgn="b"/>
                      <a:r>
                        <a:rPr lang="en-GB" sz="1600" b="0" i="0" u="none" strike="noStrike" dirty="0" smtClean="0">
                          <a:solidFill>
                            <a:schemeClr val="dk1"/>
                          </a:solidFill>
                          <a:effectLst/>
                          <a:latin typeface="Arial" pitchFamily="34" charset="0"/>
                          <a:cs typeface="Arial" pitchFamily="34" charset="0"/>
                        </a:rPr>
                        <a:t>2</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FFCC99"/>
                    </a:solidFill>
                  </a:tcPr>
                </a:tc>
                <a:tc>
                  <a:txBody>
                    <a:bodyPr/>
                    <a:lstStyle/>
                    <a:p>
                      <a:pPr algn="ctr" fontAlgn="b"/>
                      <a:r>
                        <a:rPr lang="en-GB" sz="1600" u="none" strike="noStrike" dirty="0" smtClean="0">
                          <a:effectLst/>
                          <a:latin typeface="Arial" pitchFamily="34" charset="0"/>
                          <a:cs typeface="Arial" pitchFamily="34" charset="0"/>
                        </a:rPr>
                        <a:t>QMUL</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FFCC99"/>
                    </a:solidFill>
                  </a:tcPr>
                </a:tc>
                <a:tc>
                  <a:txBody>
                    <a:bodyPr/>
                    <a:lstStyle/>
                    <a:p>
                      <a:pPr algn="ctr" fontAlgn="b"/>
                      <a:r>
                        <a:rPr lang="en-GB" sz="1600" u="none" strike="noStrike" dirty="0" smtClean="0">
                          <a:effectLst/>
                          <a:latin typeface="Arial" pitchFamily="34" charset="0"/>
                          <a:cs typeface="Arial" pitchFamily="34" charset="0"/>
                        </a:rPr>
                        <a:t>10</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FFCC99"/>
                    </a:solidFill>
                  </a:tcPr>
                </a:tc>
              </a:tr>
              <a:tr h="190500">
                <a:tc>
                  <a:txBody>
                    <a:bodyPr/>
                    <a:lstStyle/>
                    <a:p>
                      <a:pPr algn="ctr" fontAlgn="b"/>
                      <a:r>
                        <a:rPr lang="en-GB" sz="1600" b="0" i="0" u="none" strike="noStrike" dirty="0" smtClean="0">
                          <a:solidFill>
                            <a:schemeClr val="dk1"/>
                          </a:solidFill>
                          <a:effectLst/>
                          <a:latin typeface="Arial" pitchFamily="34" charset="0"/>
                          <a:cs typeface="Arial" pitchFamily="34" charset="0"/>
                        </a:rPr>
                        <a:t>4</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FF9966"/>
                    </a:solidFill>
                  </a:tcPr>
                </a:tc>
                <a:tc>
                  <a:txBody>
                    <a:bodyPr/>
                    <a:lstStyle/>
                    <a:p>
                      <a:pPr algn="ctr" fontAlgn="b"/>
                      <a:r>
                        <a:rPr lang="en-GB" sz="1600" u="none" strike="noStrike" dirty="0" smtClean="0">
                          <a:effectLst/>
                          <a:latin typeface="Arial" pitchFamily="34" charset="0"/>
                          <a:cs typeface="Arial" pitchFamily="34" charset="0"/>
                        </a:rPr>
                        <a:t>Imperial</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FF9966"/>
                    </a:solidFill>
                  </a:tcPr>
                </a:tc>
                <a:tc>
                  <a:txBody>
                    <a:bodyPr/>
                    <a:lstStyle/>
                    <a:p>
                      <a:pPr algn="ctr" fontAlgn="b"/>
                      <a:r>
                        <a:rPr lang="en-GB" sz="1600" u="none" strike="noStrike" dirty="0" smtClean="0">
                          <a:effectLst/>
                          <a:latin typeface="Arial" pitchFamily="34" charset="0"/>
                          <a:cs typeface="Arial" pitchFamily="34" charset="0"/>
                        </a:rPr>
                        <a:t>25</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FF9966"/>
                    </a:solidFill>
                  </a:tcPr>
                </a:tc>
              </a:tr>
              <a:tr h="190500">
                <a:tc>
                  <a:txBody>
                    <a:bodyPr/>
                    <a:lstStyle/>
                    <a:p>
                      <a:pPr algn="ctr" fontAlgn="b"/>
                      <a:r>
                        <a:rPr lang="en-GB" sz="1600" b="0" i="0" u="none" strike="noStrike" dirty="0" smtClean="0">
                          <a:solidFill>
                            <a:schemeClr val="tx1"/>
                          </a:solidFill>
                          <a:effectLst/>
                          <a:latin typeface="Arial" pitchFamily="34" charset="0"/>
                          <a:cs typeface="Arial" pitchFamily="34" charset="0"/>
                        </a:rPr>
                        <a:t>5</a:t>
                      </a:r>
                      <a:endParaRPr lang="en-GB" sz="1600" b="0" i="0" u="none" strike="noStrike" dirty="0">
                        <a:solidFill>
                          <a:schemeClr val="tx1"/>
                        </a:solidFill>
                        <a:effectLst/>
                        <a:latin typeface="Arial" pitchFamily="34" charset="0"/>
                        <a:cs typeface="Arial" pitchFamily="34" charset="0"/>
                      </a:endParaRPr>
                    </a:p>
                  </a:txBody>
                  <a:tcPr marL="9525" marR="9525" marT="9525" marB="0" anchor="b">
                    <a:solidFill>
                      <a:srgbClr val="FF9966"/>
                    </a:solidFill>
                  </a:tcPr>
                </a:tc>
                <a:tc>
                  <a:txBody>
                    <a:bodyPr/>
                    <a:lstStyle/>
                    <a:p>
                      <a:pPr algn="ctr" fontAlgn="b"/>
                      <a:r>
                        <a:rPr lang="en-GB" sz="1600" b="0" i="0" u="none" strike="noStrike" dirty="0" smtClean="0">
                          <a:solidFill>
                            <a:srgbClr val="000000"/>
                          </a:solidFill>
                          <a:effectLst/>
                          <a:latin typeface="Arial" pitchFamily="34" charset="0"/>
                          <a:cs typeface="Arial" pitchFamily="34" charset="0"/>
                        </a:rPr>
                        <a:t>CERN</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FF9966"/>
                    </a:solidFill>
                  </a:tcPr>
                </a:tc>
                <a:tc>
                  <a:txBody>
                    <a:bodyPr/>
                    <a:lstStyle/>
                    <a:p>
                      <a:pPr algn="ctr" fontAlgn="b"/>
                      <a:r>
                        <a:rPr lang="en-GB" sz="1600" b="0" i="0" u="none" strike="noStrike" dirty="0" smtClean="0">
                          <a:solidFill>
                            <a:srgbClr val="000000"/>
                          </a:solidFill>
                          <a:effectLst/>
                          <a:latin typeface="Arial" pitchFamily="34" charset="0"/>
                          <a:cs typeface="Arial" pitchFamily="34" charset="0"/>
                        </a:rPr>
                        <a:t>14</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FF9966"/>
                    </a:solidFill>
                  </a:tcPr>
                </a:tc>
              </a:tr>
            </a:tbl>
          </a:graphicData>
        </a:graphic>
      </p:graphicFrame>
      <p:graphicFrame>
        <p:nvGraphicFramePr>
          <p:cNvPr id="9" name="Chart 8"/>
          <p:cNvGraphicFramePr>
            <a:graphicFrameLocks/>
          </p:cNvGraphicFramePr>
          <p:nvPr>
            <p:extLst>
              <p:ext uri="{D42A27DB-BD31-4B8C-83A1-F6EECF244321}">
                <p14:modId xmlns:p14="http://schemas.microsoft.com/office/powerpoint/2010/main" val="2129714717"/>
              </p:ext>
            </p:extLst>
          </p:nvPr>
        </p:nvGraphicFramePr>
        <p:xfrm>
          <a:off x="-76200" y="2895600"/>
          <a:ext cx="5105400" cy="381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28562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8229600" cy="1143000"/>
          </a:xfrm>
        </p:spPr>
        <p:txBody>
          <a:bodyPr/>
          <a:lstStyle/>
          <a:p>
            <a:r>
              <a:rPr lang="en-GB" sz="3600" b="1" dirty="0" smtClean="0"/>
              <a:t>WP2 Objectives</a:t>
            </a:r>
            <a:endParaRPr lang="en-GB" sz="3600" b="1" dirty="0"/>
          </a:p>
        </p:txBody>
      </p:sp>
      <p:sp>
        <p:nvSpPr>
          <p:cNvPr id="3" name="Content Placeholder 2"/>
          <p:cNvSpPr>
            <a:spLocks noGrp="1"/>
          </p:cNvSpPr>
          <p:nvPr>
            <p:ph idx="1"/>
          </p:nvPr>
        </p:nvSpPr>
        <p:spPr/>
        <p:txBody>
          <a:bodyPr/>
          <a:lstStyle/>
          <a:p>
            <a:pPr lvl="0"/>
            <a:r>
              <a:rPr lang="en-GB" sz="1600" dirty="0"/>
              <a:t>Keep the </a:t>
            </a:r>
            <a:r>
              <a:rPr lang="en-GB" sz="1600" dirty="0" err="1"/>
              <a:t>GridCafé</a:t>
            </a:r>
            <a:r>
              <a:rPr lang="en-GB" sz="1600" dirty="0"/>
              <a:t> at the cutting edge of grid and e-Science dissemination by refreshing the look and feel and keeping it constantly updated with new material, expanding the content to cover other forms of distributed and high performance computing</a:t>
            </a:r>
            <a:r>
              <a:rPr lang="en-GB" sz="1600" dirty="0" smtClean="0"/>
              <a:t>.</a:t>
            </a:r>
          </a:p>
          <a:p>
            <a:pPr lvl="0"/>
            <a:endParaRPr lang="en-GB" sz="1600" dirty="0"/>
          </a:p>
          <a:p>
            <a:pPr lvl="0"/>
            <a:r>
              <a:rPr lang="en-GB" sz="1600" dirty="0"/>
              <a:t>Explore interactive environments and new web tools to ensure that </a:t>
            </a:r>
            <a:r>
              <a:rPr lang="en-GB" sz="1600" dirty="0" err="1"/>
              <a:t>GridCafé</a:t>
            </a:r>
            <a:r>
              <a:rPr lang="en-GB" sz="1600" dirty="0"/>
              <a:t> and </a:t>
            </a:r>
            <a:r>
              <a:rPr lang="en-GB" sz="1600" dirty="0" err="1"/>
              <a:t>GridCast</a:t>
            </a:r>
            <a:r>
              <a:rPr lang="en-GB" sz="1600" dirty="0"/>
              <a:t> have impact on their audiences and are easy to use</a:t>
            </a:r>
            <a:r>
              <a:rPr lang="en-GB" sz="1600" dirty="0" smtClean="0"/>
              <a:t>.</a:t>
            </a:r>
          </a:p>
          <a:p>
            <a:pPr lvl="0"/>
            <a:endParaRPr lang="en-GB" sz="1600" dirty="0"/>
          </a:p>
          <a:p>
            <a:pPr lvl="0"/>
            <a:r>
              <a:rPr lang="en-GB" sz="1600" dirty="0"/>
              <a:t>Update the </a:t>
            </a:r>
            <a:r>
              <a:rPr lang="en-GB" sz="1600" dirty="0" err="1"/>
              <a:t>GridCast</a:t>
            </a:r>
            <a:r>
              <a:rPr lang="en-GB" sz="1600" dirty="0"/>
              <a:t> website and expand the marketing of the </a:t>
            </a:r>
            <a:r>
              <a:rPr lang="en-GB" sz="1600" dirty="0" err="1"/>
              <a:t>GridCast</a:t>
            </a:r>
            <a:r>
              <a:rPr lang="en-GB" sz="1600" dirty="0"/>
              <a:t> site to the grid and e-Infrastructure community and beyond</a:t>
            </a:r>
            <a:r>
              <a:rPr lang="en-GB" sz="1600" dirty="0" smtClean="0"/>
              <a:t>.</a:t>
            </a:r>
          </a:p>
          <a:p>
            <a:pPr lvl="0"/>
            <a:endParaRPr lang="en-GB" sz="1600" dirty="0"/>
          </a:p>
          <a:p>
            <a:pPr lvl="0"/>
            <a:r>
              <a:rPr lang="en-GB" sz="1600" dirty="0"/>
              <a:t>Expand the </a:t>
            </a:r>
            <a:r>
              <a:rPr lang="en-GB" sz="1600" dirty="0" err="1"/>
              <a:t>GridGuide</a:t>
            </a:r>
            <a:r>
              <a:rPr lang="en-GB" sz="1600" dirty="0"/>
              <a:t> to cover more sites, improve its impact and develop further interactive functionality between the </a:t>
            </a:r>
            <a:r>
              <a:rPr lang="en-GB" sz="1600" dirty="0" err="1"/>
              <a:t>GridGuide</a:t>
            </a:r>
            <a:r>
              <a:rPr lang="en-GB" sz="1600" dirty="0"/>
              <a:t> and the Real Time Monitor</a:t>
            </a:r>
            <a:r>
              <a:rPr lang="en-GB" sz="1600" dirty="0" smtClean="0"/>
              <a:t>.</a:t>
            </a:r>
          </a:p>
          <a:p>
            <a:pPr lvl="0"/>
            <a:endParaRPr lang="en-GB" sz="1600" dirty="0"/>
          </a:p>
          <a:p>
            <a:r>
              <a:rPr lang="en-GB" sz="1600" dirty="0"/>
              <a:t>Explore the continuation of the BELIEF Digital Library and support the e-</a:t>
            </a:r>
            <a:r>
              <a:rPr lang="en-GB" sz="1600" dirty="0" err="1"/>
              <a:t>concertation</a:t>
            </a:r>
            <a:r>
              <a:rPr lang="en-GB" sz="1600" dirty="0"/>
              <a:t> meetings.</a:t>
            </a:r>
          </a:p>
        </p:txBody>
      </p:sp>
    </p:spTree>
    <p:extLst>
      <p:ext uri="{BB962C8B-B14F-4D97-AF65-F5344CB8AC3E}">
        <p14:creationId xmlns:p14="http://schemas.microsoft.com/office/powerpoint/2010/main" val="1662956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lstStyle/>
          <a:p>
            <a:r>
              <a:rPr lang="en-GB" sz="3600" b="1" dirty="0" smtClean="0"/>
              <a:t>Web statistics</a:t>
            </a:r>
            <a:endParaRPr lang="en-GB"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47654835"/>
              </p:ext>
            </p:extLst>
          </p:nvPr>
        </p:nvGraphicFramePr>
        <p:xfrm>
          <a:off x="533400" y="1676400"/>
          <a:ext cx="7924800" cy="4114800"/>
        </p:xfrm>
        <a:graphic>
          <a:graphicData uri="http://schemas.openxmlformats.org/drawingml/2006/table">
            <a:tbl>
              <a:tblPr firstRow="1" firstCol="1" bandRow="1">
                <a:tableStyleId>{5C22544A-7EE6-4342-B048-85BDC9FD1C3A}</a:tableStyleId>
              </a:tblPr>
              <a:tblGrid>
                <a:gridCol w="1931807"/>
                <a:gridCol w="1959451"/>
                <a:gridCol w="1959451"/>
                <a:gridCol w="2074091"/>
              </a:tblGrid>
              <a:tr h="433137">
                <a:tc>
                  <a:txBody>
                    <a:bodyPr/>
                    <a:lstStyle/>
                    <a:p>
                      <a:pPr algn="ctr">
                        <a:spcAft>
                          <a:spcPts val="0"/>
                        </a:spcAft>
                      </a:pPr>
                      <a:r>
                        <a:rPr lang="en-GB" sz="1200">
                          <a:solidFill>
                            <a:schemeClr val="tx1"/>
                          </a:solidFill>
                          <a:effectLst/>
                        </a:rPr>
                        <a:t>e-sciencetalk.org</a:t>
                      </a:r>
                      <a:endParaRPr lang="en-GB"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c>
                  <a:txBody>
                    <a:bodyPr/>
                    <a:lstStyle/>
                    <a:p>
                      <a:pPr algn="ctr">
                        <a:spcAft>
                          <a:spcPts val="0"/>
                        </a:spcAft>
                      </a:pPr>
                      <a:r>
                        <a:rPr lang="en-GB" sz="1200">
                          <a:solidFill>
                            <a:schemeClr val="tx1"/>
                          </a:solidFill>
                          <a:effectLst/>
                        </a:rPr>
                        <a:t>Gridcafe.org</a:t>
                      </a:r>
                    </a:p>
                    <a:p>
                      <a:pPr algn="ctr">
                        <a:spcAft>
                          <a:spcPts val="0"/>
                        </a:spcAft>
                      </a:pPr>
                      <a:r>
                        <a:rPr lang="en-GB" sz="1200">
                          <a:solidFill>
                            <a:schemeClr val="tx1"/>
                          </a:solidFill>
                          <a:effectLst/>
                        </a:rPr>
                        <a:t> </a:t>
                      </a:r>
                      <a:endParaRPr lang="en-GB"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c>
                  <a:txBody>
                    <a:bodyPr/>
                    <a:lstStyle/>
                    <a:p>
                      <a:pPr algn="ctr">
                        <a:spcAft>
                          <a:spcPts val="0"/>
                        </a:spcAft>
                      </a:pPr>
                      <a:r>
                        <a:rPr lang="en-GB" sz="1200">
                          <a:solidFill>
                            <a:schemeClr val="tx1"/>
                          </a:solidFill>
                          <a:effectLst/>
                        </a:rPr>
                        <a:t>Gridguide.org</a:t>
                      </a:r>
                    </a:p>
                    <a:p>
                      <a:pPr algn="ctr">
                        <a:spcAft>
                          <a:spcPts val="0"/>
                        </a:spcAft>
                      </a:pPr>
                      <a:r>
                        <a:rPr lang="en-GB" sz="1200">
                          <a:solidFill>
                            <a:schemeClr val="tx1"/>
                          </a:solidFill>
                          <a:effectLst/>
                        </a:rPr>
                        <a:t> </a:t>
                      </a:r>
                      <a:endParaRPr lang="en-GB"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c>
                  <a:txBody>
                    <a:bodyPr/>
                    <a:lstStyle/>
                    <a:p>
                      <a:pPr algn="ctr">
                        <a:spcAft>
                          <a:spcPts val="0"/>
                        </a:spcAft>
                      </a:pPr>
                      <a:r>
                        <a:rPr lang="en-GB" sz="1200" dirty="0" err="1">
                          <a:solidFill>
                            <a:schemeClr val="tx1"/>
                          </a:solidFill>
                          <a:effectLst/>
                        </a:rPr>
                        <a:t>Gridcast</a:t>
                      </a:r>
                      <a:r>
                        <a:rPr lang="en-GB" sz="1200" dirty="0">
                          <a:solidFill>
                            <a:schemeClr val="tx1"/>
                          </a:solidFill>
                          <a:effectLst/>
                        </a:rPr>
                        <a:t> blog</a:t>
                      </a:r>
                    </a:p>
                    <a:p>
                      <a:pPr algn="ctr">
                        <a:spcAft>
                          <a:spcPts val="0"/>
                        </a:spcAft>
                      </a:pPr>
                      <a:r>
                        <a:rPr lang="en-GB" sz="1200" dirty="0">
                          <a:solidFill>
                            <a:schemeClr val="tx1"/>
                          </a:solidFill>
                          <a:effectLst/>
                        </a:rPr>
                        <a:t> </a:t>
                      </a:r>
                      <a:endParaRPr lang="en-GB"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r>
              <a:tr h="3681663">
                <a:tc>
                  <a:txBody>
                    <a:bodyPr/>
                    <a:lstStyle/>
                    <a:p>
                      <a:pPr>
                        <a:spcAft>
                          <a:spcPts val="0"/>
                        </a:spcAft>
                      </a:pPr>
                      <a:endParaRPr lang="en-GB" sz="1200" dirty="0" smtClean="0">
                        <a:solidFill>
                          <a:schemeClr val="tx1"/>
                        </a:solidFill>
                        <a:effectLst/>
                      </a:endParaRPr>
                    </a:p>
                    <a:p>
                      <a:pPr>
                        <a:spcAft>
                          <a:spcPts val="0"/>
                        </a:spcAft>
                      </a:pPr>
                      <a:r>
                        <a:rPr lang="en-GB" sz="1200" dirty="0" smtClean="0">
                          <a:solidFill>
                            <a:schemeClr val="tx1"/>
                          </a:solidFill>
                          <a:effectLst/>
                        </a:rPr>
                        <a:t>2810 </a:t>
                      </a:r>
                      <a:r>
                        <a:rPr lang="en-GB" sz="1200" dirty="0">
                          <a:solidFill>
                            <a:schemeClr val="tx1"/>
                          </a:solidFill>
                          <a:effectLst/>
                        </a:rPr>
                        <a:t>visits</a:t>
                      </a:r>
                    </a:p>
                    <a:p>
                      <a:pPr>
                        <a:spcAft>
                          <a:spcPts val="0"/>
                        </a:spcAft>
                      </a:pPr>
                      <a:r>
                        <a:rPr lang="en-GB" sz="1200" dirty="0">
                          <a:solidFill>
                            <a:schemeClr val="tx1"/>
                          </a:solidFill>
                          <a:effectLst/>
                        </a:rPr>
                        <a:t>1339 unique views</a:t>
                      </a:r>
                    </a:p>
                    <a:p>
                      <a:pPr>
                        <a:spcAft>
                          <a:spcPts val="0"/>
                        </a:spcAft>
                      </a:pPr>
                      <a:r>
                        <a:rPr lang="en-GB" sz="1200" dirty="0">
                          <a:solidFill>
                            <a:schemeClr val="tx1"/>
                          </a:solidFill>
                          <a:effectLst/>
                        </a:rPr>
                        <a:t>4850 pages viewed</a:t>
                      </a:r>
                    </a:p>
                    <a:p>
                      <a:pPr>
                        <a:spcAft>
                          <a:spcPts val="0"/>
                        </a:spcAft>
                      </a:pPr>
                      <a:r>
                        <a:rPr lang="en-GB" sz="1200" dirty="0">
                          <a:solidFill>
                            <a:schemeClr val="tx1"/>
                          </a:solidFill>
                          <a:effectLst/>
                        </a:rPr>
                        <a:t>00:01:30 time on page</a:t>
                      </a:r>
                    </a:p>
                    <a:p>
                      <a:pPr>
                        <a:spcAft>
                          <a:spcPts val="0"/>
                        </a:spcAft>
                      </a:pPr>
                      <a:r>
                        <a:rPr lang="en-GB" sz="1200" dirty="0">
                          <a:solidFill>
                            <a:schemeClr val="tx1"/>
                          </a:solidFill>
                          <a:effectLst/>
                        </a:rPr>
                        <a:t>72.03% bounce rate</a:t>
                      </a:r>
                    </a:p>
                    <a:p>
                      <a:pPr>
                        <a:spcAft>
                          <a:spcPts val="0"/>
                        </a:spcAft>
                      </a:pPr>
                      <a:r>
                        <a:rPr lang="en-GB" sz="1200" dirty="0">
                          <a:solidFill>
                            <a:schemeClr val="tx1"/>
                          </a:solidFill>
                          <a:effectLst/>
                        </a:rPr>
                        <a:t>47.65% new visits</a:t>
                      </a:r>
                    </a:p>
                    <a:p>
                      <a:pPr algn="just">
                        <a:spcAft>
                          <a:spcPts val="0"/>
                        </a:spcAft>
                      </a:pPr>
                      <a:r>
                        <a:rPr lang="en-GB" sz="1200" dirty="0">
                          <a:solidFill>
                            <a:schemeClr val="tx1"/>
                          </a:solidFill>
                          <a:effectLst/>
                        </a:rPr>
                        <a:t> </a:t>
                      </a:r>
                    </a:p>
                    <a:p>
                      <a:pPr algn="just">
                        <a:spcAft>
                          <a:spcPts val="0"/>
                        </a:spcAft>
                      </a:pPr>
                      <a:r>
                        <a:rPr lang="en-GB" sz="1200" dirty="0">
                          <a:solidFill>
                            <a:schemeClr val="tx1"/>
                          </a:solidFill>
                          <a:effectLst/>
                        </a:rPr>
                        <a:t> </a:t>
                      </a:r>
                      <a:endParaRPr lang="en-GB"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spcAft>
                          <a:spcPts val="0"/>
                        </a:spcAft>
                      </a:pPr>
                      <a:endParaRPr lang="en-GB" sz="1200" dirty="0" smtClean="0">
                        <a:solidFill>
                          <a:schemeClr val="tx1"/>
                        </a:solidFill>
                        <a:effectLst/>
                      </a:endParaRPr>
                    </a:p>
                    <a:p>
                      <a:pPr>
                        <a:spcAft>
                          <a:spcPts val="0"/>
                        </a:spcAft>
                      </a:pPr>
                      <a:r>
                        <a:rPr lang="en-GB" sz="1200" dirty="0" smtClean="0">
                          <a:solidFill>
                            <a:schemeClr val="tx1"/>
                          </a:solidFill>
                          <a:effectLst/>
                        </a:rPr>
                        <a:t>Coming </a:t>
                      </a:r>
                      <a:r>
                        <a:rPr lang="en-GB" sz="1200" dirty="0">
                          <a:solidFill>
                            <a:schemeClr val="tx1"/>
                          </a:solidFill>
                          <a:effectLst/>
                        </a:rPr>
                        <a:t>from CERN:</a:t>
                      </a:r>
                    </a:p>
                    <a:p>
                      <a:pPr>
                        <a:spcAft>
                          <a:spcPts val="0"/>
                        </a:spcAft>
                      </a:pPr>
                      <a:r>
                        <a:rPr lang="en-GB" sz="1200" dirty="0">
                          <a:solidFill>
                            <a:schemeClr val="tx1"/>
                          </a:solidFill>
                          <a:effectLst/>
                        </a:rPr>
                        <a:t>132,578 visits</a:t>
                      </a:r>
                    </a:p>
                    <a:p>
                      <a:pPr>
                        <a:spcAft>
                          <a:spcPts val="0"/>
                        </a:spcAft>
                      </a:pPr>
                      <a:r>
                        <a:rPr lang="en-GB" sz="1200" dirty="0">
                          <a:solidFill>
                            <a:schemeClr val="tx1"/>
                          </a:solidFill>
                          <a:effectLst/>
                        </a:rPr>
                        <a:t>2360 unique views</a:t>
                      </a:r>
                    </a:p>
                    <a:p>
                      <a:pPr>
                        <a:spcAft>
                          <a:spcPts val="0"/>
                        </a:spcAft>
                      </a:pPr>
                      <a:r>
                        <a:rPr lang="en-GB" sz="1200" dirty="0">
                          <a:solidFill>
                            <a:schemeClr val="tx1"/>
                          </a:solidFill>
                          <a:effectLst/>
                        </a:rPr>
                        <a:t>139,368 pages viewed</a:t>
                      </a:r>
                    </a:p>
                    <a:p>
                      <a:pPr>
                        <a:spcAft>
                          <a:spcPts val="0"/>
                        </a:spcAft>
                      </a:pPr>
                      <a:r>
                        <a:rPr lang="en-GB" sz="1200" dirty="0">
                          <a:solidFill>
                            <a:schemeClr val="tx1"/>
                          </a:solidFill>
                          <a:effectLst/>
                        </a:rPr>
                        <a:t>1.57% new visits</a:t>
                      </a:r>
                    </a:p>
                    <a:p>
                      <a:pPr>
                        <a:spcAft>
                          <a:spcPts val="0"/>
                        </a:spcAft>
                      </a:pPr>
                      <a:r>
                        <a:rPr lang="en-GB" sz="1200" dirty="0">
                          <a:solidFill>
                            <a:schemeClr val="tx1"/>
                          </a:solidFill>
                          <a:effectLst/>
                        </a:rPr>
                        <a:t> </a:t>
                      </a:r>
                    </a:p>
                    <a:p>
                      <a:pPr>
                        <a:spcAft>
                          <a:spcPts val="0"/>
                        </a:spcAft>
                      </a:pPr>
                      <a:r>
                        <a:rPr lang="en-GB" sz="1200" dirty="0">
                          <a:solidFill>
                            <a:schemeClr val="tx1"/>
                          </a:solidFill>
                          <a:effectLst/>
                        </a:rPr>
                        <a:t>Coming from generic domain:</a:t>
                      </a:r>
                    </a:p>
                    <a:p>
                      <a:pPr>
                        <a:spcAft>
                          <a:spcPts val="0"/>
                        </a:spcAft>
                      </a:pPr>
                      <a:r>
                        <a:rPr lang="en-GB" sz="1200" dirty="0">
                          <a:solidFill>
                            <a:schemeClr val="tx1"/>
                          </a:solidFill>
                          <a:effectLst/>
                        </a:rPr>
                        <a:t>18,010 visits</a:t>
                      </a:r>
                    </a:p>
                    <a:p>
                      <a:pPr>
                        <a:spcAft>
                          <a:spcPts val="0"/>
                        </a:spcAft>
                      </a:pPr>
                      <a:r>
                        <a:rPr lang="en-GB" sz="1200" dirty="0">
                          <a:solidFill>
                            <a:schemeClr val="tx1"/>
                          </a:solidFill>
                          <a:effectLst/>
                        </a:rPr>
                        <a:t>13,868 unique views</a:t>
                      </a:r>
                    </a:p>
                    <a:p>
                      <a:pPr>
                        <a:spcAft>
                          <a:spcPts val="0"/>
                        </a:spcAft>
                      </a:pPr>
                      <a:r>
                        <a:rPr lang="en-GB" sz="1200" dirty="0">
                          <a:solidFill>
                            <a:schemeClr val="tx1"/>
                          </a:solidFill>
                          <a:effectLst/>
                        </a:rPr>
                        <a:t>26,844 pages viewed</a:t>
                      </a:r>
                    </a:p>
                    <a:p>
                      <a:pPr>
                        <a:spcAft>
                          <a:spcPts val="0"/>
                        </a:spcAft>
                      </a:pPr>
                      <a:r>
                        <a:rPr lang="en-GB" sz="1200" dirty="0">
                          <a:solidFill>
                            <a:schemeClr val="tx1"/>
                          </a:solidFill>
                          <a:effectLst/>
                        </a:rPr>
                        <a:t>00:01:24 time on page</a:t>
                      </a:r>
                    </a:p>
                    <a:p>
                      <a:pPr>
                        <a:spcAft>
                          <a:spcPts val="0"/>
                        </a:spcAft>
                      </a:pPr>
                      <a:r>
                        <a:rPr lang="en-GB" sz="1200" dirty="0">
                          <a:solidFill>
                            <a:schemeClr val="tx1"/>
                          </a:solidFill>
                          <a:effectLst/>
                        </a:rPr>
                        <a:t>71.68% bounce rate</a:t>
                      </a:r>
                    </a:p>
                    <a:p>
                      <a:pPr>
                        <a:spcAft>
                          <a:spcPts val="0"/>
                        </a:spcAft>
                      </a:pPr>
                      <a:r>
                        <a:rPr lang="en-GB" sz="1200" dirty="0">
                          <a:solidFill>
                            <a:schemeClr val="tx1"/>
                          </a:solidFill>
                          <a:effectLst/>
                        </a:rPr>
                        <a:t>76.12% new visits</a:t>
                      </a:r>
                      <a:endParaRPr lang="en-GB"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spcAft>
                          <a:spcPts val="0"/>
                        </a:spcAft>
                      </a:pPr>
                      <a:endParaRPr lang="en-GB" sz="1200" dirty="0" smtClean="0">
                        <a:solidFill>
                          <a:schemeClr val="tx1"/>
                        </a:solidFill>
                        <a:effectLst/>
                      </a:endParaRPr>
                    </a:p>
                    <a:p>
                      <a:pPr>
                        <a:spcAft>
                          <a:spcPts val="0"/>
                        </a:spcAft>
                      </a:pPr>
                      <a:r>
                        <a:rPr lang="en-GB" sz="1200" dirty="0" smtClean="0">
                          <a:solidFill>
                            <a:schemeClr val="tx1"/>
                          </a:solidFill>
                          <a:effectLst/>
                        </a:rPr>
                        <a:t>2040 </a:t>
                      </a:r>
                      <a:r>
                        <a:rPr lang="en-GB" sz="1200" dirty="0">
                          <a:solidFill>
                            <a:schemeClr val="tx1"/>
                          </a:solidFill>
                          <a:effectLst/>
                        </a:rPr>
                        <a:t>visits</a:t>
                      </a:r>
                    </a:p>
                    <a:p>
                      <a:pPr>
                        <a:spcAft>
                          <a:spcPts val="0"/>
                        </a:spcAft>
                      </a:pPr>
                      <a:r>
                        <a:rPr lang="en-GB" sz="1200" dirty="0">
                          <a:solidFill>
                            <a:schemeClr val="tx1"/>
                          </a:solidFill>
                          <a:effectLst/>
                        </a:rPr>
                        <a:t>1549 unique views</a:t>
                      </a:r>
                    </a:p>
                    <a:p>
                      <a:pPr>
                        <a:spcAft>
                          <a:spcPts val="0"/>
                        </a:spcAft>
                      </a:pPr>
                      <a:r>
                        <a:rPr lang="en-GB" sz="1200" dirty="0">
                          <a:solidFill>
                            <a:schemeClr val="tx1"/>
                          </a:solidFill>
                          <a:effectLst/>
                        </a:rPr>
                        <a:t>2685 pages viewed</a:t>
                      </a:r>
                    </a:p>
                    <a:p>
                      <a:pPr>
                        <a:spcAft>
                          <a:spcPts val="0"/>
                        </a:spcAft>
                      </a:pPr>
                      <a:r>
                        <a:rPr lang="en-GB" sz="1200" dirty="0">
                          <a:solidFill>
                            <a:schemeClr val="tx1"/>
                          </a:solidFill>
                          <a:effectLst/>
                        </a:rPr>
                        <a:t>00:00:57 time on page</a:t>
                      </a:r>
                    </a:p>
                    <a:p>
                      <a:pPr>
                        <a:spcAft>
                          <a:spcPts val="0"/>
                        </a:spcAft>
                      </a:pPr>
                      <a:r>
                        <a:rPr lang="en-GB" sz="1200" dirty="0">
                          <a:solidFill>
                            <a:schemeClr val="tx1"/>
                          </a:solidFill>
                          <a:effectLst/>
                        </a:rPr>
                        <a:t>79.31% bounce rate</a:t>
                      </a:r>
                    </a:p>
                    <a:p>
                      <a:pPr>
                        <a:spcAft>
                          <a:spcPts val="0"/>
                        </a:spcAft>
                      </a:pPr>
                      <a:r>
                        <a:rPr lang="en-GB" sz="1200" dirty="0">
                          <a:solidFill>
                            <a:schemeClr val="tx1"/>
                          </a:solidFill>
                          <a:effectLst/>
                        </a:rPr>
                        <a:t>74.80% new visits</a:t>
                      </a:r>
                      <a:endParaRPr lang="en-GB"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spcAft>
                          <a:spcPts val="0"/>
                        </a:spcAft>
                      </a:pPr>
                      <a:endParaRPr lang="en-GB" sz="1200" dirty="0" smtClean="0">
                        <a:solidFill>
                          <a:schemeClr val="tx1"/>
                        </a:solidFill>
                        <a:effectLst/>
                      </a:endParaRPr>
                    </a:p>
                    <a:p>
                      <a:pPr>
                        <a:spcAft>
                          <a:spcPts val="0"/>
                        </a:spcAft>
                      </a:pPr>
                      <a:r>
                        <a:rPr lang="en-GB" sz="1200" dirty="0" smtClean="0">
                          <a:solidFill>
                            <a:schemeClr val="tx1"/>
                          </a:solidFill>
                          <a:effectLst/>
                        </a:rPr>
                        <a:t>12,574 </a:t>
                      </a:r>
                      <a:r>
                        <a:rPr lang="en-GB" sz="1200" dirty="0">
                          <a:solidFill>
                            <a:schemeClr val="tx1"/>
                          </a:solidFill>
                          <a:effectLst/>
                        </a:rPr>
                        <a:t>visits</a:t>
                      </a:r>
                    </a:p>
                    <a:p>
                      <a:pPr>
                        <a:spcAft>
                          <a:spcPts val="0"/>
                        </a:spcAft>
                      </a:pPr>
                      <a:r>
                        <a:rPr lang="en-GB" sz="1200" dirty="0">
                          <a:solidFill>
                            <a:schemeClr val="tx1"/>
                          </a:solidFill>
                          <a:effectLst/>
                        </a:rPr>
                        <a:t>8293 unique views</a:t>
                      </a:r>
                    </a:p>
                    <a:p>
                      <a:pPr>
                        <a:spcAft>
                          <a:spcPts val="0"/>
                        </a:spcAft>
                      </a:pPr>
                      <a:r>
                        <a:rPr lang="en-GB" sz="1200" dirty="0">
                          <a:solidFill>
                            <a:schemeClr val="tx1"/>
                          </a:solidFill>
                          <a:effectLst/>
                        </a:rPr>
                        <a:t>20,373 pages viewed</a:t>
                      </a:r>
                    </a:p>
                    <a:p>
                      <a:pPr>
                        <a:spcAft>
                          <a:spcPts val="0"/>
                        </a:spcAft>
                      </a:pPr>
                      <a:r>
                        <a:rPr lang="en-GB" sz="1200" dirty="0">
                          <a:solidFill>
                            <a:schemeClr val="tx1"/>
                          </a:solidFill>
                          <a:effectLst/>
                        </a:rPr>
                        <a:t>00:02:23 time on page</a:t>
                      </a:r>
                    </a:p>
                    <a:p>
                      <a:pPr>
                        <a:spcAft>
                          <a:spcPts val="0"/>
                        </a:spcAft>
                      </a:pPr>
                      <a:r>
                        <a:rPr lang="en-GB" sz="1200" dirty="0">
                          <a:solidFill>
                            <a:schemeClr val="tx1"/>
                          </a:solidFill>
                          <a:effectLst/>
                        </a:rPr>
                        <a:t>73.48% bounce rate</a:t>
                      </a:r>
                    </a:p>
                    <a:p>
                      <a:pPr>
                        <a:spcAft>
                          <a:spcPts val="0"/>
                        </a:spcAft>
                      </a:pPr>
                      <a:r>
                        <a:rPr lang="en-GB" sz="1200" dirty="0">
                          <a:solidFill>
                            <a:schemeClr val="tx1"/>
                          </a:solidFill>
                          <a:effectLst/>
                        </a:rPr>
                        <a:t>64.59% new visits</a:t>
                      </a:r>
                      <a:endParaRPr lang="en-GB"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r>
            </a:tbl>
          </a:graphicData>
        </a:graphic>
      </p:graphicFrame>
    </p:spTree>
    <p:extLst>
      <p:ext uri="{BB962C8B-B14F-4D97-AF65-F5344CB8AC3E}">
        <p14:creationId xmlns:p14="http://schemas.microsoft.com/office/powerpoint/2010/main" val="3112121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596900" y="76200"/>
            <a:ext cx="8229600" cy="1143000"/>
          </a:xfrm>
        </p:spPr>
        <p:txBody>
          <a:bodyPr/>
          <a:lstStyle/>
          <a:p>
            <a:pPr eaLnBrk="1" hangingPunct="1"/>
            <a:r>
              <a:rPr lang="en-US" sz="2800" b="1" dirty="0" smtClean="0">
                <a:solidFill>
                  <a:schemeClr val="tx1"/>
                </a:solidFill>
              </a:rPr>
              <a:t>		</a:t>
            </a:r>
            <a:r>
              <a:rPr lang="en-US" sz="3600" b="1" dirty="0" smtClean="0">
                <a:solidFill>
                  <a:schemeClr val="tx1"/>
                </a:solidFill>
              </a:rPr>
              <a:t>WP2 Major achievements</a:t>
            </a:r>
          </a:p>
        </p:txBody>
      </p:sp>
      <p:sp>
        <p:nvSpPr>
          <p:cNvPr id="10244" name="Rectangle 3"/>
          <p:cNvSpPr>
            <a:spLocks noGrp="1" noChangeArrowheads="1"/>
          </p:cNvSpPr>
          <p:nvPr>
            <p:ph type="body" idx="1"/>
          </p:nvPr>
        </p:nvSpPr>
        <p:spPr>
          <a:xfrm>
            <a:off x="457200" y="1587500"/>
            <a:ext cx="7315200" cy="4525963"/>
          </a:xfrm>
        </p:spPr>
        <p:txBody>
          <a:bodyPr/>
          <a:lstStyle/>
          <a:p>
            <a:pPr marL="0" indent="0" eaLnBrk="1" hangingPunct="1">
              <a:lnSpc>
                <a:spcPct val="90000"/>
              </a:lnSpc>
              <a:buNone/>
            </a:pPr>
            <a:r>
              <a:rPr lang="en-GB" altLang="ja-JP" sz="2000" b="1" dirty="0" smtClean="0">
                <a:ea typeface="ＭＳ Ｐゴシック" pitchFamily="34" charset="-128"/>
              </a:rPr>
              <a:t>E-SCIENCETALK WEBSITE</a:t>
            </a:r>
          </a:p>
          <a:p>
            <a:pPr marL="0" indent="0" eaLnBrk="1" hangingPunct="1">
              <a:lnSpc>
                <a:spcPct val="90000"/>
              </a:lnSpc>
              <a:buNone/>
            </a:pPr>
            <a:endParaRPr lang="en-GB" altLang="ja-JP" sz="2000" b="1" dirty="0" smtClean="0">
              <a:ea typeface="ＭＳ Ｐゴシック" pitchFamily="34" charset="-128"/>
            </a:endParaRPr>
          </a:p>
          <a:p>
            <a:r>
              <a:rPr lang="en-US" sz="2000" dirty="0"/>
              <a:t>Creation of the website (original design, html construction</a:t>
            </a:r>
            <a:r>
              <a:rPr lang="en-US" sz="2000" dirty="0" smtClean="0"/>
              <a:t>)</a:t>
            </a:r>
            <a:endParaRPr lang="en-GB" sz="2000" dirty="0"/>
          </a:p>
          <a:p>
            <a:r>
              <a:rPr lang="en-US" sz="2000" dirty="0"/>
              <a:t>Creation of a simple administration in order to quickly update e-science </a:t>
            </a:r>
            <a:r>
              <a:rPr lang="en-US" sz="2000" dirty="0" smtClean="0"/>
              <a:t>briefings</a:t>
            </a:r>
            <a:endParaRPr lang="en-GB" sz="2000" dirty="0"/>
          </a:p>
          <a:p>
            <a:r>
              <a:rPr lang="en-US" sz="2000" dirty="0"/>
              <a:t>Continuously updating content (events, e-science briefings, documents, etc…)</a:t>
            </a:r>
            <a:endParaRPr lang="en-GB" sz="2000" dirty="0"/>
          </a:p>
          <a:p>
            <a:r>
              <a:rPr lang="en-US" sz="2000" dirty="0"/>
              <a:t>Created an event website for the 8</a:t>
            </a:r>
            <a:r>
              <a:rPr lang="en-US" sz="2000" baseline="30000" dirty="0"/>
              <a:t>th</a:t>
            </a:r>
            <a:r>
              <a:rPr lang="en-US" sz="2000" dirty="0"/>
              <a:t> e-Infrastructure </a:t>
            </a:r>
            <a:r>
              <a:rPr lang="en-US" sz="2000" dirty="0" err="1"/>
              <a:t>Concertation</a:t>
            </a:r>
            <a:r>
              <a:rPr lang="en-US" sz="2000" dirty="0"/>
              <a:t> meeting</a:t>
            </a:r>
            <a:endParaRPr lang="en-GB" sz="2000" dirty="0"/>
          </a:p>
          <a:p>
            <a:pPr eaLnBrk="1" hangingPunct="1">
              <a:lnSpc>
                <a:spcPct val="90000"/>
              </a:lnSpc>
            </a:pPr>
            <a:endParaRPr lang="en-GB" altLang="ja-JP" sz="2000" dirty="0" smtClean="0">
              <a:ea typeface="ＭＳ Ｐゴシック" pitchFamily="34" charset="-128"/>
            </a:endParaRPr>
          </a:p>
        </p:txBody>
      </p:sp>
    </p:spTree>
    <p:extLst>
      <p:ext uri="{BB962C8B-B14F-4D97-AF65-F5344CB8AC3E}">
        <p14:creationId xmlns:p14="http://schemas.microsoft.com/office/powerpoint/2010/main" val="26657054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596900" y="76200"/>
            <a:ext cx="8229600" cy="1143000"/>
          </a:xfrm>
        </p:spPr>
        <p:txBody>
          <a:bodyPr/>
          <a:lstStyle/>
          <a:p>
            <a:pPr eaLnBrk="1" hangingPunct="1"/>
            <a:r>
              <a:rPr lang="en-US" sz="2800" b="1" dirty="0" smtClean="0">
                <a:solidFill>
                  <a:schemeClr val="tx1"/>
                </a:solidFill>
              </a:rPr>
              <a:t>		</a:t>
            </a:r>
            <a:r>
              <a:rPr lang="en-US" sz="3600" b="1" dirty="0" smtClean="0">
                <a:solidFill>
                  <a:schemeClr val="tx1"/>
                </a:solidFill>
              </a:rPr>
              <a:t>WP2 Major achievements</a:t>
            </a:r>
          </a:p>
        </p:txBody>
      </p:sp>
      <p:sp>
        <p:nvSpPr>
          <p:cNvPr id="10244" name="Rectangle 3"/>
          <p:cNvSpPr>
            <a:spLocks noGrp="1" noChangeArrowheads="1"/>
          </p:cNvSpPr>
          <p:nvPr>
            <p:ph type="body" idx="1"/>
          </p:nvPr>
        </p:nvSpPr>
        <p:spPr>
          <a:xfrm>
            <a:off x="457200" y="1587500"/>
            <a:ext cx="5029200" cy="4525963"/>
          </a:xfrm>
        </p:spPr>
        <p:txBody>
          <a:bodyPr/>
          <a:lstStyle/>
          <a:p>
            <a:pPr marL="0" indent="0" eaLnBrk="1" hangingPunct="1">
              <a:lnSpc>
                <a:spcPct val="90000"/>
              </a:lnSpc>
              <a:buNone/>
            </a:pPr>
            <a:r>
              <a:rPr lang="en-GB" altLang="ja-JP" sz="2000" b="1" dirty="0" smtClean="0">
                <a:ea typeface="ＭＳ Ｐゴシック" pitchFamily="34" charset="-128"/>
              </a:rPr>
              <a:t>GRIDCAFE</a:t>
            </a:r>
          </a:p>
          <a:p>
            <a:pPr marL="0" indent="0" eaLnBrk="1" hangingPunct="1">
              <a:lnSpc>
                <a:spcPct val="90000"/>
              </a:lnSpc>
              <a:buNone/>
            </a:pPr>
            <a:endParaRPr lang="en-GB" altLang="ja-JP" sz="2000" b="1" dirty="0" smtClean="0">
              <a:ea typeface="ＭＳ Ｐゴシック" pitchFamily="34" charset="-128"/>
            </a:endParaRPr>
          </a:p>
          <a:p>
            <a:r>
              <a:rPr lang="en-US" sz="2000" dirty="0"/>
              <a:t>The </a:t>
            </a:r>
            <a:r>
              <a:rPr lang="en-US" sz="2000" dirty="0" err="1"/>
              <a:t>GridCafé</a:t>
            </a:r>
            <a:r>
              <a:rPr lang="en-US" sz="2000" dirty="0"/>
              <a:t> content has been updated (grid projects list, minor changes</a:t>
            </a:r>
            <a:r>
              <a:rPr lang="en-US" sz="2000" dirty="0" smtClean="0"/>
              <a:t>)</a:t>
            </a:r>
            <a:endParaRPr lang="en-GB" sz="2000" dirty="0"/>
          </a:p>
          <a:p>
            <a:r>
              <a:rPr lang="en-US" sz="2000" dirty="0"/>
              <a:t>The administration has been updated (bug corrections</a:t>
            </a:r>
            <a:r>
              <a:rPr lang="en-US" sz="2000" dirty="0" smtClean="0"/>
              <a:t>)</a:t>
            </a:r>
            <a:endParaRPr lang="en-GB" sz="2000" dirty="0"/>
          </a:p>
          <a:p>
            <a:r>
              <a:rPr lang="en-US" sz="2000" dirty="0"/>
              <a:t>The CMS has been upgraded: Cyrillic alphabet is now </a:t>
            </a:r>
            <a:r>
              <a:rPr lang="en-US" sz="2000" dirty="0" smtClean="0"/>
              <a:t>supported</a:t>
            </a:r>
            <a:endParaRPr lang="en-GB" sz="2000" dirty="0"/>
          </a:p>
          <a:p>
            <a:r>
              <a:rPr lang="en-US" sz="2000" dirty="0"/>
              <a:t>The Russian language has been added.</a:t>
            </a:r>
            <a:endParaRPr lang="en-GB" sz="2000" dirty="0"/>
          </a:p>
          <a:p>
            <a:pPr eaLnBrk="1" hangingPunct="1">
              <a:lnSpc>
                <a:spcPct val="90000"/>
              </a:lnSpc>
            </a:pPr>
            <a:endParaRPr lang="en-GB" altLang="ja-JP" sz="2000" dirty="0" smtClean="0">
              <a:ea typeface="ＭＳ Ｐゴシック" pitchFamily="34" charset="-128"/>
            </a:endParaRPr>
          </a:p>
        </p:txBody>
      </p:sp>
      <p:pic>
        <p:nvPicPr>
          <p:cNvPr id="10246" name="Picture 3" descr="gridcafe.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1524000"/>
            <a:ext cx="2971800" cy="218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596900" y="76200"/>
            <a:ext cx="8229600" cy="1143000"/>
          </a:xfrm>
        </p:spPr>
        <p:txBody>
          <a:bodyPr/>
          <a:lstStyle/>
          <a:p>
            <a:pPr eaLnBrk="1" hangingPunct="1"/>
            <a:r>
              <a:rPr lang="en-US" sz="2800" b="1" dirty="0" smtClean="0">
                <a:solidFill>
                  <a:schemeClr val="tx1"/>
                </a:solidFill>
              </a:rPr>
              <a:t>		</a:t>
            </a:r>
            <a:r>
              <a:rPr lang="en-US" sz="3600" b="1" dirty="0" smtClean="0">
                <a:solidFill>
                  <a:schemeClr val="tx1"/>
                </a:solidFill>
              </a:rPr>
              <a:t>WP2 Major achievements</a:t>
            </a:r>
          </a:p>
        </p:txBody>
      </p:sp>
      <p:sp>
        <p:nvSpPr>
          <p:cNvPr id="10244" name="Rectangle 3"/>
          <p:cNvSpPr>
            <a:spLocks noGrp="1" noChangeArrowheads="1"/>
          </p:cNvSpPr>
          <p:nvPr>
            <p:ph type="body" idx="1"/>
          </p:nvPr>
        </p:nvSpPr>
        <p:spPr>
          <a:xfrm>
            <a:off x="457200" y="1587500"/>
            <a:ext cx="8077200" cy="4525963"/>
          </a:xfrm>
        </p:spPr>
        <p:txBody>
          <a:bodyPr/>
          <a:lstStyle/>
          <a:p>
            <a:pPr marL="0" indent="0" eaLnBrk="1" hangingPunct="1">
              <a:lnSpc>
                <a:spcPct val="90000"/>
              </a:lnSpc>
              <a:buNone/>
            </a:pPr>
            <a:r>
              <a:rPr lang="en-GB" altLang="ja-JP" sz="2000" b="1" dirty="0" smtClean="0">
                <a:ea typeface="ＭＳ Ｐゴシック" pitchFamily="34" charset="-128"/>
              </a:rPr>
              <a:t>E-SCIENCECITY</a:t>
            </a:r>
            <a:endParaRPr lang="en-GB" altLang="ja-JP" sz="2000" b="1" dirty="0" smtClean="0">
              <a:ea typeface="ＭＳ Ｐゴシック" pitchFamily="34" charset="-128"/>
            </a:endParaRPr>
          </a:p>
          <a:p>
            <a:pPr marL="0" indent="0" eaLnBrk="1" hangingPunct="1">
              <a:lnSpc>
                <a:spcPct val="90000"/>
              </a:lnSpc>
              <a:buNone/>
            </a:pPr>
            <a:endParaRPr lang="en-GB" altLang="ja-JP" sz="2000" b="1" dirty="0" smtClean="0">
              <a:ea typeface="ＭＳ Ｐゴシック" pitchFamily="34" charset="-128"/>
            </a:endParaRPr>
          </a:p>
          <a:p>
            <a:r>
              <a:rPr lang="en-US" sz="2000" dirty="0"/>
              <a:t>Creation of a new concept of website: design and technology:</a:t>
            </a:r>
            <a:endParaRPr lang="en-GB" sz="2000" dirty="0"/>
          </a:p>
          <a:p>
            <a:r>
              <a:rPr lang="en-US" sz="2000" dirty="0"/>
              <a:t>New ways to navigate through the website, which is a literally an e-science city, with several major sections,</a:t>
            </a:r>
            <a:endParaRPr lang="en-GB" sz="2000" dirty="0"/>
          </a:p>
          <a:p>
            <a:r>
              <a:rPr lang="en-US" sz="2000" dirty="0"/>
              <a:t>Hybrid technology: unique dynamic menu, with static html content, in order to:</a:t>
            </a:r>
            <a:endParaRPr lang="en-GB" sz="2000" dirty="0"/>
          </a:p>
          <a:p>
            <a:pPr lvl="0"/>
            <a:r>
              <a:rPr lang="en-US" sz="2000" dirty="0"/>
              <a:t>Simply update content with standard tools,</a:t>
            </a:r>
            <a:endParaRPr lang="en-GB" sz="2000" dirty="0"/>
          </a:p>
          <a:p>
            <a:pPr lvl="0"/>
            <a:r>
              <a:rPr lang="en-US" sz="2000" dirty="0"/>
              <a:t>Avoid technologic problems like the use of Cyrillic alphabet,</a:t>
            </a:r>
            <a:endParaRPr lang="en-GB" sz="2000" dirty="0"/>
          </a:p>
          <a:p>
            <a:pPr lvl="0"/>
            <a:r>
              <a:rPr lang="en-US" sz="2000" dirty="0"/>
              <a:t>Simple maintenance for the future</a:t>
            </a:r>
            <a:endParaRPr lang="en-GB" sz="2000" dirty="0"/>
          </a:p>
          <a:p>
            <a:r>
              <a:rPr lang="en-US" sz="2000" dirty="0"/>
              <a:t>Addition of the Cloud Lounge website – launched in September (Y2) but the bulk of the work done in Y1.</a:t>
            </a:r>
            <a:endParaRPr lang="en-GB" sz="2000" dirty="0"/>
          </a:p>
          <a:p>
            <a:pPr eaLnBrk="1" hangingPunct="1">
              <a:lnSpc>
                <a:spcPct val="90000"/>
              </a:lnSpc>
            </a:pPr>
            <a:endParaRPr lang="en-GB" altLang="ja-JP" sz="2000" dirty="0" smtClean="0">
              <a:ea typeface="ＭＳ Ｐゴシック" pitchFamily="34" charset="-128"/>
            </a:endParaRPr>
          </a:p>
        </p:txBody>
      </p:sp>
    </p:spTree>
    <p:extLst>
      <p:ext uri="{BB962C8B-B14F-4D97-AF65-F5344CB8AC3E}">
        <p14:creationId xmlns:p14="http://schemas.microsoft.com/office/powerpoint/2010/main" val="12413218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596900" y="76200"/>
            <a:ext cx="8229600" cy="1143000"/>
          </a:xfrm>
        </p:spPr>
        <p:txBody>
          <a:bodyPr/>
          <a:lstStyle/>
          <a:p>
            <a:pPr eaLnBrk="1" hangingPunct="1"/>
            <a:r>
              <a:rPr lang="en-US" sz="2800" b="1" dirty="0" smtClean="0">
                <a:solidFill>
                  <a:schemeClr val="tx1"/>
                </a:solidFill>
              </a:rPr>
              <a:t>		</a:t>
            </a:r>
            <a:r>
              <a:rPr lang="en-US" sz="3600" b="1" dirty="0" smtClean="0">
                <a:solidFill>
                  <a:schemeClr val="tx1"/>
                </a:solidFill>
              </a:rPr>
              <a:t>WP2 Major achievements</a:t>
            </a:r>
          </a:p>
        </p:txBody>
      </p:sp>
      <p:sp>
        <p:nvSpPr>
          <p:cNvPr id="10244" name="Rectangle 3"/>
          <p:cNvSpPr>
            <a:spLocks noGrp="1" noChangeArrowheads="1"/>
          </p:cNvSpPr>
          <p:nvPr>
            <p:ph type="body" idx="1"/>
          </p:nvPr>
        </p:nvSpPr>
        <p:spPr>
          <a:xfrm>
            <a:off x="228600" y="1371600"/>
            <a:ext cx="8763000" cy="4525963"/>
          </a:xfrm>
        </p:spPr>
        <p:txBody>
          <a:bodyPr/>
          <a:lstStyle/>
          <a:p>
            <a:pPr marL="0" indent="0" eaLnBrk="1" hangingPunct="1">
              <a:lnSpc>
                <a:spcPct val="90000"/>
              </a:lnSpc>
              <a:buNone/>
            </a:pPr>
            <a:r>
              <a:rPr lang="en-GB" altLang="ja-JP" sz="2000" b="1" dirty="0" err="1" smtClean="0">
                <a:ea typeface="ＭＳ Ｐゴシック" pitchFamily="34" charset="-128"/>
              </a:rPr>
              <a:t>GridCasts</a:t>
            </a:r>
            <a:endParaRPr lang="en-GB" altLang="ja-JP" sz="2000" b="1" dirty="0" smtClean="0">
              <a:ea typeface="ＭＳ Ｐゴシック" pitchFamily="34" charset="-128"/>
            </a:endParaRPr>
          </a:p>
          <a:p>
            <a:pPr eaLnBrk="1" hangingPunct="1">
              <a:lnSpc>
                <a:spcPct val="90000"/>
              </a:lnSpc>
            </a:pPr>
            <a:endParaRPr lang="en-GB" altLang="ja-JP" sz="2000" dirty="0" smtClean="0">
              <a:ea typeface="ＭＳ Ｐゴシック" pitchFamily="34" charset="-128"/>
            </a:endParaRPr>
          </a:p>
          <a:p>
            <a:pPr eaLnBrk="1" hangingPunct="1">
              <a:lnSpc>
                <a:spcPct val="90000"/>
              </a:lnSpc>
            </a:pPr>
            <a:r>
              <a:rPr lang="en-GB" sz="2000" b="1" dirty="0" smtClean="0">
                <a:ea typeface="ＭＳ Ｐゴシック" pitchFamily="34" charset="-128"/>
              </a:rPr>
              <a:t>Citizen </a:t>
            </a:r>
            <a:r>
              <a:rPr lang="en-GB" sz="2000" b="1" dirty="0" err="1" smtClean="0">
                <a:ea typeface="ＭＳ Ｐゴシック" pitchFamily="34" charset="-128"/>
              </a:rPr>
              <a:t>Cyberscience</a:t>
            </a:r>
            <a:r>
              <a:rPr lang="en-GB" sz="2000" b="1" dirty="0" smtClean="0">
                <a:ea typeface="ＭＳ Ｐゴシック" pitchFamily="34" charset="-128"/>
              </a:rPr>
              <a:t> Summit</a:t>
            </a:r>
            <a:r>
              <a:rPr lang="en-GB" sz="2000" dirty="0" smtClean="0">
                <a:ea typeface="ＭＳ Ｐゴシック" pitchFamily="34" charset="-128"/>
              </a:rPr>
              <a:t>: London, 2-3 September 2010</a:t>
            </a:r>
          </a:p>
          <a:p>
            <a:pPr eaLnBrk="1" hangingPunct="1">
              <a:lnSpc>
                <a:spcPct val="90000"/>
              </a:lnSpc>
            </a:pPr>
            <a:r>
              <a:rPr lang="en-GB" sz="2000" b="1" dirty="0" smtClean="0">
                <a:ea typeface="ＭＳ Ｐゴシック" pitchFamily="34" charset="-128"/>
              </a:rPr>
              <a:t>EGI Technical Forum 2010</a:t>
            </a:r>
            <a:r>
              <a:rPr lang="en-GB" sz="2000" dirty="0" smtClean="0">
                <a:ea typeface="ＭＳ Ｐゴシック" pitchFamily="34" charset="-128"/>
              </a:rPr>
              <a:t>: Amsterdam, </a:t>
            </a:r>
            <a:r>
              <a:rPr lang="en-US" sz="2000" dirty="0" smtClean="0"/>
              <a:t>14-17 September 2010 </a:t>
            </a:r>
          </a:p>
          <a:p>
            <a:pPr eaLnBrk="1" hangingPunct="1">
              <a:lnSpc>
                <a:spcPct val="90000"/>
              </a:lnSpc>
            </a:pPr>
            <a:r>
              <a:rPr lang="en-US" sz="2000" b="1" dirty="0" smtClean="0">
                <a:ea typeface="ＭＳ Ｐゴシック" pitchFamily="34" charset="-128"/>
              </a:rPr>
              <a:t>ICT2010:</a:t>
            </a:r>
            <a:r>
              <a:rPr lang="en-US" sz="2000" dirty="0" smtClean="0">
                <a:ea typeface="ＭＳ Ｐゴシック" pitchFamily="34" charset="-128"/>
              </a:rPr>
              <a:t> Brussels, 27 – 29 September 2010</a:t>
            </a:r>
          </a:p>
          <a:p>
            <a:pPr eaLnBrk="1" hangingPunct="1">
              <a:lnSpc>
                <a:spcPct val="90000"/>
              </a:lnSpc>
            </a:pPr>
            <a:r>
              <a:rPr lang="en-US" sz="2000" b="1" dirty="0" err="1" smtClean="0">
                <a:ea typeface="ＭＳ Ｐゴシック" pitchFamily="34" charset="-128"/>
              </a:rPr>
              <a:t>eChallenges</a:t>
            </a:r>
            <a:r>
              <a:rPr lang="en-US" sz="2000" b="1" dirty="0" smtClean="0">
                <a:ea typeface="ＭＳ Ｐゴシック" pitchFamily="34" charset="-128"/>
              </a:rPr>
              <a:t> 2010</a:t>
            </a:r>
            <a:r>
              <a:rPr lang="en-US" sz="2000" dirty="0" smtClean="0">
                <a:ea typeface="ＭＳ Ｐゴシック" pitchFamily="34" charset="-128"/>
              </a:rPr>
              <a:t>: Warsaw, 27-29 October 2010</a:t>
            </a:r>
          </a:p>
          <a:p>
            <a:pPr eaLnBrk="1" hangingPunct="1">
              <a:lnSpc>
                <a:spcPct val="90000"/>
              </a:lnSpc>
            </a:pPr>
            <a:r>
              <a:rPr lang="en-US" sz="2000" b="1" dirty="0" smtClean="0">
                <a:ea typeface="ＭＳ Ｐゴシック" pitchFamily="34" charset="-128"/>
              </a:rPr>
              <a:t>8</a:t>
            </a:r>
            <a:r>
              <a:rPr lang="en-US" sz="2000" b="1" baseline="30000" dirty="0" smtClean="0">
                <a:ea typeface="ＭＳ Ｐゴシック" pitchFamily="34" charset="-128"/>
              </a:rPr>
              <a:t>th</a:t>
            </a:r>
            <a:r>
              <a:rPr lang="en-US" sz="2000" b="1" dirty="0" smtClean="0">
                <a:ea typeface="ＭＳ Ｐゴシック" pitchFamily="34" charset="-128"/>
              </a:rPr>
              <a:t> </a:t>
            </a:r>
            <a:r>
              <a:rPr lang="en-US" sz="2000" b="1" dirty="0" err="1" smtClean="0">
                <a:ea typeface="ＭＳ Ｐゴシック" pitchFamily="34" charset="-128"/>
              </a:rPr>
              <a:t>e</a:t>
            </a:r>
            <a:r>
              <a:rPr lang="en-US" sz="2000" b="1" dirty="0" smtClean="0">
                <a:ea typeface="ＭＳ Ｐゴシック" pitchFamily="34" charset="-128"/>
              </a:rPr>
              <a:t>-infrastructure </a:t>
            </a:r>
            <a:r>
              <a:rPr lang="en-US" sz="2000" b="1" dirty="0" err="1" smtClean="0">
                <a:ea typeface="ＭＳ Ｐゴシック" pitchFamily="34" charset="-128"/>
              </a:rPr>
              <a:t>concertation</a:t>
            </a:r>
            <a:r>
              <a:rPr lang="en-US" sz="2000" b="1" dirty="0" smtClean="0">
                <a:ea typeface="ＭＳ Ｐゴシック" pitchFamily="34" charset="-128"/>
              </a:rPr>
              <a:t> meeting</a:t>
            </a:r>
            <a:r>
              <a:rPr lang="en-US" sz="2000" dirty="0" smtClean="0">
                <a:ea typeface="ＭＳ Ｐゴシック" pitchFamily="34" charset="-128"/>
              </a:rPr>
              <a:t>: Brussels, 4-5 November 2010</a:t>
            </a:r>
          </a:p>
          <a:p>
            <a:pPr eaLnBrk="1" hangingPunct="1">
              <a:lnSpc>
                <a:spcPct val="90000"/>
              </a:lnSpc>
            </a:pPr>
            <a:r>
              <a:rPr lang="en-US" sz="2000" b="1" dirty="0" smtClean="0">
                <a:ea typeface="ＭＳ Ｐゴシック" pitchFamily="34" charset="-128"/>
              </a:rPr>
              <a:t>Cloudscape-III: </a:t>
            </a:r>
            <a:r>
              <a:rPr lang="en-US" sz="2000" dirty="0" smtClean="0">
                <a:ea typeface="ＭＳ Ｐゴシック" pitchFamily="34" charset="-128"/>
              </a:rPr>
              <a:t>Brussels, 15-16 March 2011</a:t>
            </a:r>
          </a:p>
          <a:p>
            <a:pPr eaLnBrk="1" hangingPunct="1">
              <a:lnSpc>
                <a:spcPct val="90000"/>
              </a:lnSpc>
            </a:pPr>
            <a:r>
              <a:rPr lang="en-US" sz="2000" b="1" dirty="0" smtClean="0">
                <a:ea typeface="ＭＳ Ｐゴシック" pitchFamily="34" charset="-128"/>
              </a:rPr>
              <a:t>ISGC2011: </a:t>
            </a:r>
            <a:r>
              <a:rPr lang="en-US" sz="2000" dirty="0" smtClean="0">
                <a:ea typeface="ＭＳ Ｐゴシック" pitchFamily="34" charset="-128"/>
              </a:rPr>
              <a:t>Taipei, 19-25 March 2011</a:t>
            </a:r>
          </a:p>
          <a:p>
            <a:pPr eaLnBrk="1" hangingPunct="1">
              <a:lnSpc>
                <a:spcPct val="90000"/>
              </a:lnSpc>
            </a:pPr>
            <a:r>
              <a:rPr lang="en-US" sz="2000" b="1" dirty="0" smtClean="0">
                <a:ea typeface="ＭＳ Ｐゴシック" pitchFamily="34" charset="-128"/>
              </a:rPr>
              <a:t>EGI User Forum 2011: </a:t>
            </a:r>
            <a:r>
              <a:rPr lang="en-US" sz="2000" dirty="0" smtClean="0">
                <a:ea typeface="ＭＳ Ｐゴシック" pitchFamily="34" charset="-128"/>
              </a:rPr>
              <a:t>Vilnius, 11-14 April 2011</a:t>
            </a:r>
          </a:p>
          <a:p>
            <a:pPr eaLnBrk="1" hangingPunct="1">
              <a:lnSpc>
                <a:spcPct val="90000"/>
              </a:lnSpc>
            </a:pPr>
            <a:r>
              <a:rPr lang="en-US" sz="2000" b="1" dirty="0" smtClean="0">
                <a:ea typeface="ＭＳ Ｐゴシック" pitchFamily="34" charset="-128"/>
              </a:rPr>
              <a:t>FET</a:t>
            </a:r>
            <a:r>
              <a:rPr lang="en-US" sz="2000" b="1" dirty="0" smtClean="0">
                <a:ea typeface="ＭＳ Ｐゴシック" pitchFamily="34" charset="-128"/>
              </a:rPr>
              <a:t>11</a:t>
            </a:r>
            <a:r>
              <a:rPr lang="en-US" sz="2000" dirty="0" smtClean="0">
                <a:ea typeface="ＭＳ Ｐゴシック" pitchFamily="34" charset="-128"/>
              </a:rPr>
              <a:t>: Budapest, 4-6 May </a:t>
            </a:r>
            <a:r>
              <a:rPr lang="en-US" sz="2000" dirty="0" smtClean="0">
                <a:ea typeface="ＭＳ Ｐゴシック" pitchFamily="34" charset="-128"/>
              </a:rPr>
              <a:t>2011</a:t>
            </a:r>
          </a:p>
          <a:p>
            <a:pPr eaLnBrk="1" hangingPunct="1">
              <a:lnSpc>
                <a:spcPct val="90000"/>
              </a:lnSpc>
            </a:pPr>
            <a:r>
              <a:rPr lang="en-US" sz="2000" b="1" dirty="0" smtClean="0">
                <a:ea typeface="ＭＳ Ｐゴシック" pitchFamily="34" charset="-128"/>
              </a:rPr>
              <a:t>Role of </a:t>
            </a:r>
            <a:r>
              <a:rPr lang="en-US" sz="2000" b="1" dirty="0" err="1" smtClean="0">
                <a:ea typeface="ＭＳ Ｐゴシック" pitchFamily="34" charset="-128"/>
              </a:rPr>
              <a:t>eInfrastructures</a:t>
            </a:r>
            <a:r>
              <a:rPr lang="en-US" sz="2000" b="1" dirty="0" smtClean="0">
                <a:ea typeface="ＭＳ Ｐゴシック" pitchFamily="34" charset="-128"/>
              </a:rPr>
              <a:t> in Climate Change</a:t>
            </a:r>
            <a:r>
              <a:rPr lang="en-US" sz="2000" dirty="0" smtClean="0">
                <a:ea typeface="ＭＳ Ｐゴシック" pitchFamily="34" charset="-128"/>
              </a:rPr>
              <a:t>: Trieste, 16-20 May 2011 </a:t>
            </a:r>
            <a:endParaRPr lang="en-US" sz="2000" dirty="0" smtClean="0">
              <a:ea typeface="ＭＳ Ｐゴシック" pitchFamily="34" charset="-128"/>
            </a:endParaRPr>
          </a:p>
          <a:p>
            <a:pPr eaLnBrk="1" hangingPunct="1">
              <a:lnSpc>
                <a:spcPct val="90000"/>
              </a:lnSpc>
            </a:pPr>
            <a:r>
              <a:rPr lang="en-US" sz="2000" b="1" dirty="0" smtClean="0">
                <a:ea typeface="ＭＳ Ｐゴシック" pitchFamily="34" charset="-128"/>
              </a:rPr>
              <a:t>HealthGrid11: </a:t>
            </a:r>
            <a:r>
              <a:rPr lang="en-US" sz="2000" dirty="0" smtClean="0">
                <a:ea typeface="ＭＳ Ｐゴシック" pitchFamily="34" charset="-128"/>
              </a:rPr>
              <a:t>Bristol, 27-28 June </a:t>
            </a:r>
            <a:r>
              <a:rPr lang="en-US" sz="2000" dirty="0" smtClean="0">
                <a:ea typeface="ＭＳ Ｐゴシック" pitchFamily="34" charset="-128"/>
              </a:rPr>
              <a:t>2011</a:t>
            </a:r>
            <a:endParaRPr lang="en-US" sz="2000" dirty="0">
              <a:ea typeface="ＭＳ Ｐゴシック" pitchFamily="34" charset="-128"/>
            </a:endParaRPr>
          </a:p>
          <a:p>
            <a:pPr marL="0" indent="0" eaLnBrk="1" hangingPunct="1">
              <a:lnSpc>
                <a:spcPct val="90000"/>
              </a:lnSpc>
              <a:buNone/>
            </a:pPr>
            <a:endParaRPr lang="en-US" sz="2000" dirty="0" smtClean="0">
              <a:ea typeface="ＭＳ Ｐゴシック" pitchFamily="34" charset="-128"/>
            </a:endParaRPr>
          </a:p>
          <a:p>
            <a:pPr eaLnBrk="1" hangingPunct="1">
              <a:lnSpc>
                <a:spcPct val="90000"/>
              </a:lnSpc>
            </a:pPr>
            <a:endParaRPr lang="en-US" sz="2000" dirty="0">
              <a:ea typeface="ＭＳ Ｐゴシック" pitchFamily="34" charset="-128"/>
            </a:endParaRPr>
          </a:p>
          <a:p>
            <a:pPr eaLnBrk="1" hangingPunct="1">
              <a:lnSpc>
                <a:spcPct val="90000"/>
              </a:lnSpc>
            </a:pPr>
            <a:endParaRPr lang="en-US" sz="2000" dirty="0" smtClean="0">
              <a:ea typeface="ＭＳ Ｐゴシック" pitchFamily="34" charset="-128"/>
            </a:endParaRPr>
          </a:p>
          <a:p>
            <a:pPr eaLnBrk="1" hangingPunct="1">
              <a:lnSpc>
                <a:spcPct val="90000"/>
              </a:lnSpc>
              <a:buNone/>
            </a:pPr>
            <a:endParaRPr lang="en-GB" sz="2000" dirty="0" smtClean="0">
              <a:ea typeface="ＭＳ Ｐゴシック" pitchFamily="34" charset="-128"/>
            </a:endParaRPr>
          </a:p>
          <a:p>
            <a:pPr eaLnBrk="1" hangingPunct="1">
              <a:lnSpc>
                <a:spcPct val="90000"/>
              </a:lnSpc>
            </a:pPr>
            <a:endParaRPr lang="en-US" sz="2000" dirty="0" smtClean="0">
              <a:ea typeface="ＭＳ Ｐゴシック" pitchFamily="34" charset="-128"/>
            </a:endParaRPr>
          </a:p>
        </p:txBody>
      </p:sp>
      <p:sp>
        <p:nvSpPr>
          <p:cNvPr id="5" name="TextBox 4"/>
          <p:cNvSpPr txBox="1"/>
          <p:nvPr/>
        </p:nvSpPr>
        <p:spPr>
          <a:xfrm>
            <a:off x="1659467" y="2150533"/>
            <a:ext cx="184666" cy="523220"/>
          </a:xfrm>
          <a:prstGeom prst="rect">
            <a:avLst/>
          </a:prstGeom>
          <a:noFill/>
        </p:spPr>
        <p:txBody>
          <a:bodyPr wrap="none" rtlCol="0">
            <a:spAutoFit/>
          </a:bodyPr>
          <a:lstStyle/>
          <a:p>
            <a:endParaRPr lang="en-US" dirty="0"/>
          </a:p>
        </p:txBody>
      </p:sp>
      <p:sp>
        <p:nvSpPr>
          <p:cNvPr id="6" name="TextBox 5"/>
          <p:cNvSpPr txBox="1"/>
          <p:nvPr/>
        </p:nvSpPr>
        <p:spPr>
          <a:xfrm>
            <a:off x="7721600" y="2489200"/>
            <a:ext cx="184666" cy="523220"/>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2079479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596900" y="76200"/>
            <a:ext cx="8229600" cy="1143000"/>
          </a:xfrm>
        </p:spPr>
        <p:txBody>
          <a:bodyPr/>
          <a:lstStyle/>
          <a:p>
            <a:pPr eaLnBrk="1" hangingPunct="1"/>
            <a:r>
              <a:rPr lang="en-US" sz="2800" b="1" dirty="0" smtClean="0">
                <a:solidFill>
                  <a:schemeClr val="tx1"/>
                </a:solidFill>
              </a:rPr>
              <a:t>		</a:t>
            </a:r>
            <a:r>
              <a:rPr lang="en-US" sz="3600" b="1" dirty="0" smtClean="0">
                <a:solidFill>
                  <a:schemeClr val="tx1"/>
                </a:solidFill>
              </a:rPr>
              <a:t>WP2 Major achievements</a:t>
            </a:r>
          </a:p>
        </p:txBody>
      </p:sp>
      <p:sp>
        <p:nvSpPr>
          <p:cNvPr id="10244" name="Rectangle 3"/>
          <p:cNvSpPr>
            <a:spLocks noGrp="1" noChangeArrowheads="1"/>
          </p:cNvSpPr>
          <p:nvPr>
            <p:ph type="body" idx="1"/>
          </p:nvPr>
        </p:nvSpPr>
        <p:spPr>
          <a:xfrm>
            <a:off x="457200" y="1600200"/>
            <a:ext cx="8458200" cy="4525963"/>
          </a:xfrm>
        </p:spPr>
        <p:txBody>
          <a:bodyPr/>
          <a:lstStyle/>
          <a:p>
            <a:pPr marL="0" indent="0" eaLnBrk="1" hangingPunct="1">
              <a:lnSpc>
                <a:spcPct val="90000"/>
              </a:lnSpc>
              <a:buNone/>
            </a:pPr>
            <a:r>
              <a:rPr lang="en-GB" altLang="ja-JP" sz="2000" b="1" dirty="0" smtClean="0">
                <a:ea typeface="ＭＳ Ｐゴシック" pitchFamily="34" charset="-128"/>
              </a:rPr>
              <a:t>Mini </a:t>
            </a:r>
            <a:r>
              <a:rPr lang="en-GB" altLang="ja-JP" sz="2000" b="1" dirty="0" err="1" smtClean="0">
                <a:ea typeface="ＭＳ Ｐゴシック" pitchFamily="34" charset="-128"/>
              </a:rPr>
              <a:t>GridCasts</a:t>
            </a:r>
            <a:endParaRPr lang="en-GB" altLang="ja-JP" sz="2000" dirty="0" smtClean="0">
              <a:ea typeface="ＭＳ Ｐゴシック" pitchFamily="34" charset="-128"/>
            </a:endParaRPr>
          </a:p>
          <a:p>
            <a:pPr eaLnBrk="1" hangingPunct="1">
              <a:lnSpc>
                <a:spcPct val="90000"/>
              </a:lnSpc>
            </a:pPr>
            <a:endParaRPr lang="en-US" sz="2000" dirty="0" smtClean="0">
              <a:ea typeface="ＭＳ Ｐゴシック" pitchFamily="34" charset="-128"/>
            </a:endParaRPr>
          </a:p>
          <a:p>
            <a:pPr eaLnBrk="1" hangingPunct="1">
              <a:lnSpc>
                <a:spcPct val="90000"/>
              </a:lnSpc>
            </a:pPr>
            <a:r>
              <a:rPr lang="en-US" sz="2000" b="1" dirty="0" smtClean="0">
                <a:ea typeface="ＭＳ Ｐゴシック" pitchFamily="34" charset="-128"/>
              </a:rPr>
              <a:t>DEISA-</a:t>
            </a:r>
            <a:r>
              <a:rPr lang="en-US" sz="2000" b="1" dirty="0" err="1" smtClean="0">
                <a:ea typeface="ＭＳ Ｐゴシック" pitchFamily="34" charset="-128"/>
              </a:rPr>
              <a:t>TeraGrid</a:t>
            </a:r>
            <a:r>
              <a:rPr lang="en-US" sz="2000" b="1" dirty="0" smtClean="0">
                <a:ea typeface="ＭＳ Ｐゴシック" pitchFamily="34" charset="-128"/>
              </a:rPr>
              <a:t> Summer School</a:t>
            </a:r>
            <a:r>
              <a:rPr lang="en-US" sz="2000" dirty="0" smtClean="0">
                <a:ea typeface="ＭＳ Ｐゴシック" pitchFamily="34" charset="-128"/>
              </a:rPr>
              <a:t>: 4-7 Oct 2010</a:t>
            </a:r>
          </a:p>
          <a:p>
            <a:pPr eaLnBrk="1" hangingPunct="1">
              <a:lnSpc>
                <a:spcPct val="90000"/>
              </a:lnSpc>
            </a:pPr>
            <a:r>
              <a:rPr lang="en-US" altLang="ja-JP" sz="2000" b="1" dirty="0" smtClean="0">
                <a:ea typeface="ＭＳ Ｐゴシック" pitchFamily="34" charset="-128"/>
              </a:rPr>
              <a:t>Euro-Africa </a:t>
            </a:r>
            <a:r>
              <a:rPr lang="en-US" altLang="ja-JP" sz="2000" b="1" dirty="0" err="1" smtClean="0">
                <a:ea typeface="ＭＳ Ｐゴシック" pitchFamily="34" charset="-128"/>
              </a:rPr>
              <a:t>e</a:t>
            </a:r>
            <a:r>
              <a:rPr lang="en-US" altLang="ja-JP" sz="2000" b="1" dirty="0" smtClean="0">
                <a:ea typeface="ＭＳ Ｐゴシック" pitchFamily="34" charset="-128"/>
              </a:rPr>
              <a:t>-Infrastructures Conference</a:t>
            </a:r>
            <a:r>
              <a:rPr lang="en-US" altLang="ja-JP" sz="2000" dirty="0" smtClean="0">
                <a:ea typeface="ＭＳ Ｐゴシック" pitchFamily="34" charset="-128"/>
              </a:rPr>
              <a:t>: 9-10 Dec 2010</a:t>
            </a:r>
          </a:p>
          <a:p>
            <a:pPr eaLnBrk="1" hangingPunct="1">
              <a:lnSpc>
                <a:spcPct val="90000"/>
              </a:lnSpc>
            </a:pPr>
            <a:r>
              <a:rPr lang="en-US" sz="2000" b="1" dirty="0" smtClean="0">
                <a:ea typeface="ＭＳ Ｐゴシック" pitchFamily="34" charset="-128"/>
              </a:rPr>
              <a:t>PRACE/</a:t>
            </a:r>
            <a:r>
              <a:rPr lang="en-US" sz="2000" b="1" dirty="0" err="1" smtClean="0">
                <a:ea typeface="ＭＳ Ｐゴシック" pitchFamily="34" charset="-128"/>
              </a:rPr>
              <a:t>LinkSCEEM</a:t>
            </a:r>
            <a:r>
              <a:rPr lang="en-US" sz="2000" b="1" dirty="0" smtClean="0">
                <a:ea typeface="ＭＳ Ｐゴシック" pitchFamily="34" charset="-128"/>
              </a:rPr>
              <a:t> </a:t>
            </a:r>
            <a:r>
              <a:rPr lang="en-US" sz="2000" b="1" dirty="0" smtClean="0">
                <a:ea typeface="ＭＳ Ｐゴシック" pitchFamily="34" charset="-128"/>
              </a:rPr>
              <a:t>Winter School</a:t>
            </a:r>
            <a:r>
              <a:rPr lang="en-US" sz="2000" dirty="0" smtClean="0">
                <a:ea typeface="ＭＳ Ｐゴシック" pitchFamily="34" charset="-128"/>
              </a:rPr>
              <a:t>: 24-27 January 2011</a:t>
            </a:r>
          </a:p>
          <a:p>
            <a:pPr eaLnBrk="1" hangingPunct="1">
              <a:lnSpc>
                <a:spcPct val="90000"/>
              </a:lnSpc>
            </a:pPr>
            <a:r>
              <a:rPr lang="en-US" sz="2000" b="1" dirty="0" smtClean="0">
                <a:ea typeface="ＭＳ Ｐゴシック" pitchFamily="34" charset="-128"/>
              </a:rPr>
              <a:t>TeraGrid2011, Salt Lake City:</a:t>
            </a:r>
            <a:r>
              <a:rPr lang="en-US" sz="2000" dirty="0" smtClean="0">
                <a:ea typeface="ＭＳ Ｐゴシック" pitchFamily="34" charset="-128"/>
              </a:rPr>
              <a:t> 18-21 July </a:t>
            </a:r>
            <a:r>
              <a:rPr lang="en-US" sz="2000" dirty="0" smtClean="0">
                <a:ea typeface="ＭＳ Ｐゴシック" pitchFamily="34" charset="-128"/>
              </a:rPr>
              <a:t>2011</a:t>
            </a:r>
          </a:p>
          <a:p>
            <a:pPr marL="0" indent="0" eaLnBrk="1" hangingPunct="1">
              <a:lnSpc>
                <a:spcPct val="90000"/>
              </a:lnSpc>
              <a:buNone/>
            </a:pPr>
            <a:endParaRPr lang="en-US" sz="2000" dirty="0">
              <a:ea typeface="ＭＳ Ｐゴシック" pitchFamily="34" charset="-128"/>
            </a:endParaRPr>
          </a:p>
          <a:p>
            <a:pPr marL="0" indent="0">
              <a:buNone/>
            </a:pPr>
            <a:r>
              <a:rPr lang="en-US" sz="2000" dirty="0"/>
              <a:t>In total this represents 192 posts and 66 webcasts. </a:t>
            </a:r>
            <a:endParaRPr lang="en-US" sz="2000" dirty="0" smtClean="0"/>
          </a:p>
          <a:p>
            <a:pPr marL="0" indent="0">
              <a:buNone/>
            </a:pPr>
            <a:endParaRPr lang="en-US" sz="2000" dirty="0"/>
          </a:p>
          <a:p>
            <a:pPr marL="0" indent="0">
              <a:buNone/>
            </a:pPr>
            <a:r>
              <a:rPr lang="en-US" sz="2000" dirty="0" smtClean="0"/>
              <a:t>A </a:t>
            </a:r>
            <a:r>
              <a:rPr lang="en-US" sz="2000" dirty="0"/>
              <a:t>video filmed by WP2 about a humanoid robot at FET’11 has been viewed more than 50,000 </a:t>
            </a:r>
            <a:r>
              <a:rPr lang="en-US" sz="2000" dirty="0" smtClean="0"/>
              <a:t>times (</a:t>
            </a:r>
            <a:r>
              <a:rPr lang="en-GB" sz="2000" u="sng" dirty="0" smtClean="0">
                <a:hlinkClick r:id="rId3"/>
              </a:rPr>
              <a:t>http</a:t>
            </a:r>
            <a:r>
              <a:rPr lang="en-GB" sz="2000" u="sng" dirty="0">
                <a:hlinkClick r:id="rId3"/>
              </a:rPr>
              <a:t>://</a:t>
            </a:r>
            <a:r>
              <a:rPr lang="en-GB" sz="2000" u="sng" dirty="0" smtClean="0">
                <a:hlinkClick r:id="rId3"/>
              </a:rPr>
              <a:t>www.youtube.com/watch?v=1dpB1yHxkuA</a:t>
            </a:r>
            <a:r>
              <a:rPr lang="en-GB" sz="2000" u="sng" dirty="0" smtClean="0"/>
              <a:t>)</a:t>
            </a:r>
            <a:endParaRPr lang="en-GB" sz="2000" dirty="0"/>
          </a:p>
          <a:p>
            <a:pPr marL="0" indent="0" eaLnBrk="1" hangingPunct="1">
              <a:lnSpc>
                <a:spcPct val="90000"/>
              </a:lnSpc>
              <a:buNone/>
            </a:pPr>
            <a:endParaRPr lang="en-US" sz="2000" dirty="0" smtClean="0">
              <a:ea typeface="ＭＳ Ｐゴシック" pitchFamily="34" charset="-128"/>
            </a:endParaRPr>
          </a:p>
          <a:p>
            <a:pPr eaLnBrk="1" hangingPunct="1">
              <a:lnSpc>
                <a:spcPct val="90000"/>
              </a:lnSpc>
            </a:pPr>
            <a:endParaRPr lang="en-GB" sz="2000" dirty="0" smtClean="0">
              <a:ea typeface="ＭＳ Ｐゴシック" pitchFamily="34" charset="-128"/>
            </a:endParaRPr>
          </a:p>
          <a:p>
            <a:pPr eaLnBrk="1" hangingPunct="1">
              <a:lnSpc>
                <a:spcPct val="90000"/>
              </a:lnSpc>
            </a:pPr>
            <a:endParaRPr lang="en-US" sz="2000" dirty="0" smtClean="0">
              <a:ea typeface="ＭＳ Ｐゴシック" pitchFamily="34" charset="-128"/>
            </a:endParaRPr>
          </a:p>
        </p:txBody>
      </p:sp>
      <p:sp>
        <p:nvSpPr>
          <p:cNvPr id="5" name="TextBox 4"/>
          <p:cNvSpPr txBox="1"/>
          <p:nvPr/>
        </p:nvSpPr>
        <p:spPr>
          <a:xfrm>
            <a:off x="1659467" y="2150533"/>
            <a:ext cx="184666" cy="523220"/>
          </a:xfrm>
          <a:prstGeom prst="rect">
            <a:avLst/>
          </a:prstGeom>
          <a:noFill/>
        </p:spPr>
        <p:txBody>
          <a:bodyPr wrap="none" rtlCol="0">
            <a:spAutoFit/>
          </a:bodyPr>
          <a:lstStyle/>
          <a:p>
            <a:endParaRPr lang="en-US" dirty="0"/>
          </a:p>
        </p:txBody>
      </p:sp>
      <p:sp>
        <p:nvSpPr>
          <p:cNvPr id="6" name="TextBox 5"/>
          <p:cNvSpPr txBox="1"/>
          <p:nvPr/>
        </p:nvSpPr>
        <p:spPr>
          <a:xfrm>
            <a:off x="7721600" y="2489200"/>
            <a:ext cx="184666" cy="523220"/>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95096278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EGEE_template">
  <a:themeElements>
    <a:clrScheme name="">
      <a:dk1>
        <a:srgbClr val="2B519A"/>
      </a:dk1>
      <a:lt1>
        <a:srgbClr val="FFFFFF"/>
      </a:lt1>
      <a:dk2>
        <a:srgbClr val="F1AF00"/>
      </a:dk2>
      <a:lt2>
        <a:srgbClr val="F4CE00"/>
      </a:lt2>
      <a:accent1>
        <a:srgbClr val="000000"/>
      </a:accent1>
      <a:accent2>
        <a:srgbClr val="325FAF"/>
      </a:accent2>
      <a:accent3>
        <a:srgbClr val="FFFFFF"/>
      </a:accent3>
      <a:accent4>
        <a:srgbClr val="234483"/>
      </a:accent4>
      <a:accent5>
        <a:srgbClr val="AAAAAA"/>
      </a:accent5>
      <a:accent6>
        <a:srgbClr val="2C559E"/>
      </a:accent6>
      <a:hlink>
        <a:srgbClr val="AC3B8B"/>
      </a:hlink>
      <a:folHlink>
        <a:srgbClr val="904490"/>
      </a:folHlink>
    </a:clrScheme>
    <a:fontScheme name="1_EGEE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EGEE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GEE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GEE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GEE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GEE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GEE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GEE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GEE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GEE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GEE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GEE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GEE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EGEE_template 13">
        <a:dk1>
          <a:srgbClr val="334998"/>
        </a:dk1>
        <a:lt1>
          <a:srgbClr val="FFFFFF"/>
        </a:lt1>
        <a:dk2>
          <a:srgbClr val="000000"/>
        </a:dk2>
        <a:lt2>
          <a:srgbClr val="808080"/>
        </a:lt2>
        <a:accent1>
          <a:srgbClr val="BBE0E3"/>
        </a:accent1>
        <a:accent2>
          <a:srgbClr val="333399"/>
        </a:accent2>
        <a:accent3>
          <a:srgbClr val="FFFFFF"/>
        </a:accent3>
        <a:accent4>
          <a:srgbClr val="2A3D81"/>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GEE_template 14">
        <a:dk1>
          <a:srgbClr val="334998"/>
        </a:dk1>
        <a:lt1>
          <a:srgbClr val="FFFFFF"/>
        </a:lt1>
        <a:dk2>
          <a:srgbClr val="000000"/>
        </a:dk2>
        <a:lt2>
          <a:srgbClr val="F1AF00"/>
        </a:lt2>
        <a:accent1>
          <a:srgbClr val="BBE0E3"/>
        </a:accent1>
        <a:accent2>
          <a:srgbClr val="333399"/>
        </a:accent2>
        <a:accent3>
          <a:srgbClr val="FFFFFF"/>
        </a:accent3>
        <a:accent4>
          <a:srgbClr val="2A3D81"/>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GEE_template 15">
        <a:dk1>
          <a:srgbClr val="334998"/>
        </a:dk1>
        <a:lt1>
          <a:srgbClr val="FFFFFF"/>
        </a:lt1>
        <a:dk2>
          <a:srgbClr val="000000"/>
        </a:dk2>
        <a:lt2>
          <a:srgbClr val="F1AF00"/>
        </a:lt2>
        <a:accent1>
          <a:srgbClr val="657BCA"/>
        </a:accent1>
        <a:accent2>
          <a:srgbClr val="333399"/>
        </a:accent2>
        <a:accent3>
          <a:srgbClr val="FFFFFF"/>
        </a:accent3>
        <a:accent4>
          <a:srgbClr val="2A3D81"/>
        </a:accent4>
        <a:accent5>
          <a:srgbClr val="B8BFE1"/>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GEE_template 16">
        <a:dk1>
          <a:srgbClr val="334998"/>
        </a:dk1>
        <a:lt1>
          <a:srgbClr val="FFFFFF"/>
        </a:lt1>
        <a:dk2>
          <a:srgbClr val="000000"/>
        </a:dk2>
        <a:lt2>
          <a:srgbClr val="F1AF00"/>
        </a:lt2>
        <a:accent1>
          <a:srgbClr val="657BCA"/>
        </a:accent1>
        <a:accent2>
          <a:srgbClr val="475DAC"/>
        </a:accent2>
        <a:accent3>
          <a:srgbClr val="FFFFFF"/>
        </a:accent3>
        <a:accent4>
          <a:srgbClr val="2A3D81"/>
        </a:accent4>
        <a:accent5>
          <a:srgbClr val="B8BFE1"/>
        </a:accent5>
        <a:accent6>
          <a:srgbClr val="3F539B"/>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1836</TotalTime>
  <Words>1047</Words>
  <Application>Microsoft Office PowerPoint</Application>
  <PresentationFormat>On-screen Show (4:3)</PresentationFormat>
  <Paragraphs>184</Paragraphs>
  <Slides>14</Slides>
  <Notes>2</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Default Design</vt:lpstr>
      <vt:lpstr>1_Default Design</vt:lpstr>
      <vt:lpstr>1_EGEE_template</vt:lpstr>
      <vt:lpstr>PowerPoint Presentation</vt:lpstr>
      <vt:lpstr>WP2 Overview</vt:lpstr>
      <vt:lpstr>WP2 Objectives</vt:lpstr>
      <vt:lpstr>Web statistics</vt:lpstr>
      <vt:lpstr>  WP2 Major achievements</vt:lpstr>
      <vt:lpstr>  WP2 Major achievements</vt:lpstr>
      <vt:lpstr>  WP2 Major achievements</vt:lpstr>
      <vt:lpstr>  WP2 Major achievements</vt:lpstr>
      <vt:lpstr>  WP2 Major achievements</vt:lpstr>
      <vt:lpstr>  WP2 Major achievements</vt:lpstr>
      <vt:lpstr>  WP2 Major achievements</vt:lpstr>
      <vt:lpstr>  WP2 Major achievements</vt:lpstr>
      <vt:lpstr>WP2 Issues</vt:lpstr>
      <vt:lpstr>WP2 Summary</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Cristy Jane Burne</dc:creator>
  <cp:lastModifiedBy>Catherine</cp:lastModifiedBy>
  <cp:revision>159</cp:revision>
  <dcterms:created xsi:type="dcterms:W3CDTF">2010-08-31T11:29:02Z</dcterms:created>
  <dcterms:modified xsi:type="dcterms:W3CDTF">2011-10-18T11:45:33Z</dcterms:modified>
</cp:coreProperties>
</file>